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3"/>
  </p:notesMasterIdLst>
  <p:sldIdLst>
    <p:sldId id="257" r:id="rId2"/>
    <p:sldId id="258" r:id="rId3"/>
    <p:sldId id="445" r:id="rId4"/>
    <p:sldId id="395" r:id="rId5"/>
    <p:sldId id="460" r:id="rId6"/>
    <p:sldId id="446" r:id="rId7"/>
    <p:sldId id="447" r:id="rId8"/>
    <p:sldId id="451" r:id="rId9"/>
    <p:sldId id="449" r:id="rId10"/>
    <p:sldId id="450" r:id="rId11"/>
    <p:sldId id="452" r:id="rId12"/>
    <p:sldId id="454" r:id="rId13"/>
    <p:sldId id="456" r:id="rId14"/>
    <p:sldId id="461" r:id="rId15"/>
    <p:sldId id="467" r:id="rId16"/>
    <p:sldId id="463" r:id="rId17"/>
    <p:sldId id="464" r:id="rId18"/>
    <p:sldId id="453" r:id="rId19"/>
    <p:sldId id="440" r:id="rId20"/>
    <p:sldId id="408" r:id="rId21"/>
    <p:sldId id="407" r:id="rId22"/>
    <p:sldId id="406" r:id="rId23"/>
    <p:sldId id="412" r:id="rId24"/>
    <p:sldId id="411" r:id="rId25"/>
    <p:sldId id="470" r:id="rId26"/>
    <p:sldId id="481" r:id="rId27"/>
    <p:sldId id="482" r:id="rId28"/>
    <p:sldId id="413" r:id="rId29"/>
    <p:sldId id="414" r:id="rId30"/>
    <p:sldId id="415" r:id="rId31"/>
    <p:sldId id="416" r:id="rId32"/>
    <p:sldId id="417" r:id="rId33"/>
    <p:sldId id="410" r:id="rId34"/>
    <p:sldId id="484" r:id="rId35"/>
    <p:sldId id="478" r:id="rId36"/>
    <p:sldId id="474" r:id="rId37"/>
    <p:sldId id="475" r:id="rId38"/>
    <p:sldId id="477" r:id="rId39"/>
    <p:sldId id="485" r:id="rId40"/>
    <p:sldId id="479" r:id="rId41"/>
    <p:sldId id="469"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93" autoAdjust="0"/>
  </p:normalViewPr>
  <p:slideViewPr>
    <p:cSldViewPr>
      <p:cViewPr varScale="1">
        <p:scale>
          <a:sx n="85" d="100"/>
          <a:sy n="85" d="100"/>
        </p:scale>
        <p:origin x="1176"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2C9C1-79BD-4982-AFF4-FC9AA2C92FA8}" type="datetimeFigureOut">
              <a:rPr lang="tr-TR" smtClean="0"/>
              <a:t>9.10.2022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4664F-5D2E-48CB-82B2-1C1152A21D31}" type="slidenum">
              <a:rPr lang="tr-TR" smtClean="0"/>
              <a:t>‹#›</a:t>
            </a:fld>
            <a:endParaRPr lang="tr-TR"/>
          </a:p>
        </p:txBody>
      </p:sp>
    </p:spTree>
    <p:extLst>
      <p:ext uri="{BB962C8B-B14F-4D97-AF65-F5344CB8AC3E}">
        <p14:creationId xmlns:p14="http://schemas.microsoft.com/office/powerpoint/2010/main" val="38819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tr-TR"/>
              <a:t>Asıl başlık stili için tıklatın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Date Placeholder 3"/>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Footer Placeholder 4"/>
          <p:cNvSpPr>
            <a:spLocks noGrp="1"/>
          </p:cNvSpPr>
          <p:nvPr>
            <p:ph type="ftr" sz="quarter" idx="11"/>
          </p:nvPr>
        </p:nvSpPr>
        <p:spPr/>
        <p:txBody>
          <a:bodyPr/>
          <a:lstStyle/>
          <a:p>
            <a:endParaRPr lang="tr-TR">
              <a:solidFill>
                <a:prstClr val="white">
                  <a:shade val="50000"/>
                </a:prstClr>
              </a:solidFill>
            </a:endParaRPr>
          </a:p>
        </p:txBody>
      </p:sp>
      <p:sp>
        <p:nvSpPr>
          <p:cNvPr id="6" name="Slide Number Placeholder 5"/>
          <p:cNvSpPr>
            <a:spLocks noGrp="1"/>
          </p:cNvSpPr>
          <p:nvPr>
            <p:ph type="sldNum" sz="quarter" idx="12"/>
          </p:nvPr>
        </p:nvSpPr>
        <p:spPr/>
        <p:txBody>
          <a:body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Footer Placeholder 4"/>
          <p:cNvSpPr>
            <a:spLocks noGrp="1"/>
          </p:cNvSpPr>
          <p:nvPr>
            <p:ph type="ftr" sz="quarter" idx="11"/>
          </p:nvPr>
        </p:nvSpPr>
        <p:spPr/>
        <p:txBody>
          <a:bodyPr/>
          <a:lstStyle/>
          <a:p>
            <a:endParaRPr lang="tr-TR">
              <a:solidFill>
                <a:prstClr val="white">
                  <a:shade val="50000"/>
                </a:prstClr>
              </a:solidFill>
            </a:endParaRPr>
          </a:p>
        </p:txBody>
      </p:sp>
      <p:sp>
        <p:nvSpPr>
          <p:cNvPr id="6" name="Slide Number Placeholder 5"/>
          <p:cNvSpPr>
            <a:spLocks noGrp="1"/>
          </p:cNvSpPr>
          <p:nvPr>
            <p:ph type="sldNum" sz="quarter" idx="12"/>
          </p:nvPr>
        </p:nvSpPr>
        <p:spPr/>
        <p:txBody>
          <a:body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Footer Placeholder 4"/>
          <p:cNvSpPr>
            <a:spLocks noGrp="1"/>
          </p:cNvSpPr>
          <p:nvPr>
            <p:ph type="ftr" sz="quarter" idx="11"/>
          </p:nvPr>
        </p:nvSpPr>
        <p:spPr/>
        <p:txBody>
          <a:bodyPr/>
          <a:lstStyle/>
          <a:p>
            <a:endParaRPr lang="tr-TR">
              <a:solidFill>
                <a:prstClr val="white">
                  <a:shade val="50000"/>
                </a:prstClr>
              </a:solidFill>
            </a:endParaRPr>
          </a:p>
        </p:txBody>
      </p:sp>
      <p:sp>
        <p:nvSpPr>
          <p:cNvPr id="6" name="Slide Number Placeholder 5"/>
          <p:cNvSpPr>
            <a:spLocks noGrp="1"/>
          </p:cNvSpPr>
          <p:nvPr>
            <p:ph type="sldNum" sz="quarter" idx="12"/>
          </p:nvPr>
        </p:nvSpPr>
        <p:spPr/>
        <p:txBody>
          <a:body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Footer Placeholder 4"/>
          <p:cNvSpPr>
            <a:spLocks noGrp="1"/>
          </p:cNvSpPr>
          <p:nvPr>
            <p:ph type="ftr" sz="quarter" idx="11"/>
          </p:nvPr>
        </p:nvSpPr>
        <p:spPr/>
        <p:txBody>
          <a:bodyPr/>
          <a:lstStyle/>
          <a:p>
            <a:endParaRPr lang="tr-TR">
              <a:solidFill>
                <a:prstClr val="white">
                  <a:shade val="50000"/>
                </a:prstClr>
              </a:solidFill>
            </a:endParaRPr>
          </a:p>
        </p:txBody>
      </p:sp>
      <p:sp>
        <p:nvSpPr>
          <p:cNvPr id="6" name="Slide Number Placeholder 5"/>
          <p:cNvSpPr>
            <a:spLocks noGrp="1"/>
          </p:cNvSpPr>
          <p:nvPr>
            <p:ph type="sldNum" sz="quarter" idx="12"/>
          </p:nvPr>
        </p:nvSpPr>
        <p:spPr/>
        <p:txBody>
          <a:body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tr-TR"/>
              <a:t>Asıl başlık stili için tıklatın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Footer Placeholder 4"/>
          <p:cNvSpPr>
            <a:spLocks noGrp="1"/>
          </p:cNvSpPr>
          <p:nvPr>
            <p:ph type="ftr" sz="quarter" idx="11"/>
          </p:nvPr>
        </p:nvSpPr>
        <p:spPr/>
        <p:txBody>
          <a:bodyPr/>
          <a:lstStyle/>
          <a:p>
            <a:endParaRPr lang="tr-TR">
              <a:solidFill>
                <a:prstClr val="white">
                  <a:shade val="50000"/>
                </a:prstClr>
              </a:solidFill>
            </a:endParaRPr>
          </a:p>
        </p:txBody>
      </p:sp>
      <p:sp>
        <p:nvSpPr>
          <p:cNvPr id="6" name="Slide Number Placeholder 5"/>
          <p:cNvSpPr>
            <a:spLocks noGrp="1"/>
          </p:cNvSpPr>
          <p:nvPr>
            <p:ph type="sldNum" sz="quarter" idx="12"/>
          </p:nvPr>
        </p:nvSpPr>
        <p:spPr/>
        <p:txBody>
          <a:body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tr-TR"/>
              <a:t>Asıl başlık stili için tıklatın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6" name="Footer Placeholder 5"/>
          <p:cNvSpPr>
            <a:spLocks noGrp="1"/>
          </p:cNvSpPr>
          <p:nvPr>
            <p:ph type="ftr" sz="quarter" idx="11"/>
          </p:nvPr>
        </p:nvSpPr>
        <p:spPr/>
        <p:txBody>
          <a:bodyPr/>
          <a:lstStyle/>
          <a:p>
            <a:endParaRPr lang="tr-TR">
              <a:solidFill>
                <a:prstClr val="white">
                  <a:shade val="50000"/>
                </a:prstClr>
              </a:solidFill>
            </a:endParaRPr>
          </a:p>
        </p:txBody>
      </p:sp>
      <p:sp>
        <p:nvSpPr>
          <p:cNvPr id="7" name="Slide Number Placeholder 6"/>
          <p:cNvSpPr>
            <a:spLocks noGrp="1"/>
          </p:cNvSpPr>
          <p:nvPr>
            <p:ph type="sldNum" sz="quarter" idx="12"/>
          </p:nvPr>
        </p:nvSpPr>
        <p:spPr/>
        <p:txBody>
          <a:body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8" name="Footer Placeholder 7"/>
          <p:cNvSpPr>
            <a:spLocks noGrp="1"/>
          </p:cNvSpPr>
          <p:nvPr>
            <p:ph type="ftr" sz="quarter" idx="11"/>
          </p:nvPr>
        </p:nvSpPr>
        <p:spPr/>
        <p:txBody>
          <a:bodyPr/>
          <a:lstStyle/>
          <a:p>
            <a:endParaRPr lang="tr-TR">
              <a:solidFill>
                <a:prstClr val="white">
                  <a:shade val="50000"/>
                </a:prstClr>
              </a:solidFill>
            </a:endParaRPr>
          </a:p>
        </p:txBody>
      </p:sp>
      <p:sp>
        <p:nvSpPr>
          <p:cNvPr id="9" name="Slide Number Placeholder 8"/>
          <p:cNvSpPr>
            <a:spLocks noGrp="1"/>
          </p:cNvSpPr>
          <p:nvPr>
            <p:ph type="sldNum" sz="quarter" idx="12"/>
          </p:nvPr>
        </p:nvSpPr>
        <p:spPr/>
        <p:txBody>
          <a:body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4" name="Footer Placeholder 3"/>
          <p:cNvSpPr>
            <a:spLocks noGrp="1"/>
          </p:cNvSpPr>
          <p:nvPr>
            <p:ph type="ftr" sz="quarter" idx="11"/>
          </p:nvPr>
        </p:nvSpPr>
        <p:spPr/>
        <p:txBody>
          <a:bodyPr/>
          <a:lstStyle/>
          <a:p>
            <a:endParaRPr lang="tr-TR">
              <a:solidFill>
                <a:prstClr val="white">
                  <a:shade val="50000"/>
                </a:prstClr>
              </a:solidFill>
            </a:endParaRPr>
          </a:p>
        </p:txBody>
      </p:sp>
      <p:sp>
        <p:nvSpPr>
          <p:cNvPr id="5" name="Slide Number Placeholder 4"/>
          <p:cNvSpPr>
            <a:spLocks noGrp="1"/>
          </p:cNvSpPr>
          <p:nvPr>
            <p:ph type="sldNum" sz="quarter" idx="12"/>
          </p:nvPr>
        </p:nvSpPr>
        <p:spPr/>
        <p:txBody>
          <a:body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3" name="Footer Placeholder 2"/>
          <p:cNvSpPr>
            <a:spLocks noGrp="1"/>
          </p:cNvSpPr>
          <p:nvPr>
            <p:ph type="ftr" sz="quarter" idx="11"/>
          </p:nvPr>
        </p:nvSpPr>
        <p:spPr/>
        <p:txBody>
          <a:bodyPr/>
          <a:lstStyle/>
          <a:p>
            <a:endParaRPr lang="tr-TR">
              <a:solidFill>
                <a:prstClr val="white">
                  <a:shade val="50000"/>
                </a:prstClr>
              </a:solidFill>
            </a:endParaRPr>
          </a:p>
        </p:txBody>
      </p:sp>
      <p:sp>
        <p:nvSpPr>
          <p:cNvPr id="4" name="Slide Number Placeholder 3"/>
          <p:cNvSpPr>
            <a:spLocks noGrp="1"/>
          </p:cNvSpPr>
          <p:nvPr>
            <p:ph type="sldNum" sz="quarter" idx="12"/>
          </p:nvPr>
        </p:nvSpPr>
        <p:spPr/>
        <p:txBody>
          <a:body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6" name="Footer Placeholder 5"/>
          <p:cNvSpPr>
            <a:spLocks noGrp="1"/>
          </p:cNvSpPr>
          <p:nvPr>
            <p:ph type="ftr" sz="quarter" idx="11"/>
          </p:nvPr>
        </p:nvSpPr>
        <p:spPr/>
        <p:txBody>
          <a:bodyPr/>
          <a:lstStyle/>
          <a:p>
            <a:endParaRPr lang="tr-TR">
              <a:solidFill>
                <a:prstClr val="white">
                  <a:shade val="50000"/>
                </a:prstClr>
              </a:solidFill>
            </a:endParaRPr>
          </a:p>
        </p:txBody>
      </p:sp>
      <p:sp>
        <p:nvSpPr>
          <p:cNvPr id="7" name="Slide Number Placeholder 6"/>
          <p:cNvSpPr>
            <a:spLocks noGrp="1"/>
          </p:cNvSpPr>
          <p:nvPr>
            <p:ph type="sldNum" sz="quarter" idx="12"/>
          </p:nvPr>
        </p:nvSpPr>
        <p:spPr/>
        <p:txBody>
          <a:body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tr-TR"/>
              <a:t>Asıl başlık stili için tıklatın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6" name="Footer Placeholder 5"/>
          <p:cNvSpPr>
            <a:spLocks noGrp="1"/>
          </p:cNvSpPr>
          <p:nvPr>
            <p:ph type="ftr" sz="quarter" idx="11"/>
          </p:nvPr>
        </p:nvSpPr>
        <p:spPr/>
        <p:txBody>
          <a:bodyPr/>
          <a:lstStyle/>
          <a:p>
            <a:endParaRPr lang="tr-TR">
              <a:solidFill>
                <a:prstClr val="white">
                  <a:shade val="50000"/>
                </a:prstClr>
              </a:solidFill>
            </a:endParaRPr>
          </a:p>
        </p:txBody>
      </p:sp>
      <p:sp>
        <p:nvSpPr>
          <p:cNvPr id="7" name="Slide Number Placeholder 6"/>
          <p:cNvSpPr>
            <a:spLocks noGrp="1"/>
          </p:cNvSpPr>
          <p:nvPr>
            <p:ph type="sldNum" sz="quarter" idx="12"/>
          </p:nvPr>
        </p:nvSpPr>
        <p:spPr/>
        <p:txBody>
          <a:body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tr-TR"/>
              <a:t>Resim eklemek için simgeyi tıklatın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r>
              <a:rPr lang="en-US">
                <a:solidFill>
                  <a:prstClr val="white">
                    <a:shade val="50000"/>
                  </a:prstClr>
                </a:solidFill>
              </a:rPr>
              <a:t>October 10, 2022</a:t>
            </a:r>
            <a:endParaRPr lang="tr-TR">
              <a:solidFill>
                <a:prstClr val="white">
                  <a:shade val="50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tr-TR">
              <a:solidFill>
                <a:prstClr val="white">
                  <a:shade val="50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83585796-D667-4CB2-BC00-3BF368760D37}" type="slidenum">
              <a:rPr lang="tr-TR" smtClean="0">
                <a:solidFill>
                  <a:prstClr val="white">
                    <a:shade val="50000"/>
                  </a:prstClr>
                </a:solidFill>
              </a:rPr>
              <a:pPr/>
              <a:t>‹#›</a:t>
            </a:fld>
            <a:endParaRPr lang="tr-TR">
              <a:solidFill>
                <a:prstClr val="white">
                  <a:shade val="50000"/>
                </a:prstClr>
              </a:solidFill>
            </a:endParaRP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0"/>
            <a:ext cx="7992888" cy="3054201"/>
          </a:xfrm>
        </p:spPr>
        <p:txBody>
          <a:bodyPr>
            <a:noAutofit/>
          </a:bodyPr>
          <a:lstStyle/>
          <a:p>
            <a:r>
              <a:rPr lang="en-GB" sz="3600" b="1" dirty="0"/>
              <a:t>CHEM 491</a:t>
            </a:r>
            <a:br>
              <a:rPr lang="tr-TR" sz="3600" b="1" dirty="0">
                <a:solidFill>
                  <a:srgbClr val="FFFF00"/>
                </a:solidFill>
              </a:rPr>
            </a:br>
            <a:r>
              <a:rPr lang="tr-TR" sz="3600" b="1" dirty="0">
                <a:solidFill>
                  <a:srgbClr val="FFFF00"/>
                </a:solidFill>
              </a:rPr>
              <a:t>OLDEST PIGMENTS, NUMBER SYSTEMS AND ALPHABET</a:t>
            </a:r>
            <a:br>
              <a:rPr lang="en-GB" sz="4400" b="1" dirty="0">
                <a:solidFill>
                  <a:srgbClr val="FFFF00"/>
                </a:solidFill>
              </a:rPr>
            </a:br>
            <a:r>
              <a:rPr lang="en-GB" sz="3600" b="1" dirty="0"/>
              <a:t>LECTURE NOTES</a:t>
            </a:r>
            <a:endParaRPr lang="tr-TR" sz="3600" b="1" dirty="0"/>
          </a:p>
        </p:txBody>
      </p:sp>
      <p:sp>
        <p:nvSpPr>
          <p:cNvPr id="3" name="Subtitle 2"/>
          <p:cNvSpPr>
            <a:spLocks noGrp="1"/>
          </p:cNvSpPr>
          <p:nvPr>
            <p:ph type="subTitle" idx="1"/>
          </p:nvPr>
        </p:nvSpPr>
        <p:spPr>
          <a:xfrm>
            <a:off x="1259632" y="4732759"/>
            <a:ext cx="7128792" cy="1584176"/>
          </a:xfrm>
        </p:spPr>
        <p:txBody>
          <a:bodyPr>
            <a:noAutofit/>
          </a:bodyPr>
          <a:lstStyle/>
          <a:p>
            <a:pPr algn="r"/>
            <a:r>
              <a:rPr lang="tr-TR" sz="2400" b="1" dirty="0">
                <a:solidFill>
                  <a:schemeClr val="tx1"/>
                </a:solidFill>
              </a:rPr>
              <a:t>                       Prof. Dr. URAL AKBULUT</a:t>
            </a:r>
          </a:p>
          <a:p>
            <a:pPr algn="r"/>
            <a:r>
              <a:rPr lang="tr-TR" sz="2400" b="1" dirty="0">
                <a:solidFill>
                  <a:schemeClr val="tx1"/>
                </a:solidFill>
              </a:rPr>
              <a:t>                       October 10, 20</a:t>
            </a:r>
            <a:r>
              <a:rPr lang="en-GB" sz="2400" b="1" dirty="0">
                <a:solidFill>
                  <a:schemeClr val="tx1"/>
                </a:solidFill>
              </a:rPr>
              <a:t>2</a:t>
            </a:r>
            <a:r>
              <a:rPr lang="tr-TR" sz="2400" b="1" dirty="0">
                <a:solidFill>
                  <a:schemeClr val="tx1"/>
                </a:solidFill>
              </a:rPr>
              <a:t>2</a:t>
            </a:r>
          </a:p>
          <a:p>
            <a:pPr algn="r"/>
            <a:r>
              <a:rPr lang="tr-TR" sz="2400" b="1" dirty="0">
                <a:solidFill>
                  <a:schemeClr val="tx1"/>
                </a:solidFill>
              </a:rPr>
              <a:t>                       </a:t>
            </a:r>
            <a:endParaRPr lang="tr-TR" b="1" dirty="0">
              <a:solidFill>
                <a:schemeClr val="tx1"/>
              </a:solidFill>
            </a:endParaRPr>
          </a:p>
        </p:txBody>
      </p:sp>
      <p:sp>
        <p:nvSpPr>
          <p:cNvPr id="4" name="Slide Number Placeholder 3"/>
          <p:cNvSpPr>
            <a:spLocks noGrp="1"/>
          </p:cNvSpPr>
          <p:nvPr>
            <p:ph type="sldNum" sz="quarter" idx="12"/>
          </p:nvPr>
        </p:nvSpPr>
        <p:spPr>
          <a:xfrm>
            <a:off x="539552" y="5805264"/>
            <a:ext cx="7992888" cy="727695"/>
          </a:xfrm>
        </p:spPr>
        <p:txBody>
          <a:bodyPr/>
          <a:lstStyle/>
          <a:p>
            <a:fld id="{83585796-D667-4CB2-BC00-3BF368760D37}" type="slidenum">
              <a:rPr lang="tr-TR" smtClean="0"/>
              <a:t>1</a:t>
            </a:fld>
            <a:endParaRPr lang="tr-TR" dirty="0"/>
          </a:p>
        </p:txBody>
      </p:sp>
      <p:sp>
        <p:nvSpPr>
          <p:cNvPr id="5" name="Date Placeholder 4"/>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Tree>
    <p:extLst>
      <p:ext uri="{BB962C8B-B14F-4D97-AF65-F5344CB8AC3E}">
        <p14:creationId xmlns:p14="http://schemas.microsoft.com/office/powerpoint/2010/main" val="3331773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61A8-CAFD-4AE3-8270-C58CAB222CF2}"/>
              </a:ext>
            </a:extLst>
          </p:cNvPr>
          <p:cNvSpPr>
            <a:spLocks noGrp="1"/>
          </p:cNvSpPr>
          <p:nvPr>
            <p:ph type="title"/>
          </p:nvPr>
        </p:nvSpPr>
        <p:spPr>
          <a:xfrm>
            <a:off x="251520" y="188640"/>
            <a:ext cx="8352928" cy="1584176"/>
          </a:xfrm>
        </p:spPr>
        <p:txBody>
          <a:bodyPr/>
          <a:lstStyle/>
          <a:p>
            <a:r>
              <a:rPr lang="en-GB" b="1" dirty="0">
                <a:solidFill>
                  <a:srgbClr val="FFFF00"/>
                </a:solidFill>
              </a:rPr>
              <a:t>City of “Parma” in Italy is famous for </a:t>
            </a:r>
            <a:r>
              <a:rPr lang="en-GB" b="1" u="sng" dirty="0">
                <a:solidFill>
                  <a:srgbClr val="FFFF00"/>
                </a:solidFill>
              </a:rPr>
              <a:t>yellow ochre</a:t>
            </a:r>
            <a:r>
              <a:rPr lang="en-GB" b="1" dirty="0">
                <a:solidFill>
                  <a:srgbClr val="FFFF00"/>
                </a:solidFill>
              </a:rPr>
              <a:t> painted buildings the paint is called “</a:t>
            </a:r>
            <a:r>
              <a:rPr lang="en-GB" b="1" u="sng" dirty="0">
                <a:solidFill>
                  <a:srgbClr val="FFFF00"/>
                </a:solidFill>
              </a:rPr>
              <a:t>Parma Yellow</a:t>
            </a:r>
            <a:r>
              <a:rPr lang="en-GB" b="1" dirty="0">
                <a:solidFill>
                  <a:srgbClr val="FFFF00"/>
                </a:solidFill>
              </a:rPr>
              <a:t>”</a:t>
            </a:r>
          </a:p>
        </p:txBody>
      </p:sp>
      <p:sp>
        <p:nvSpPr>
          <p:cNvPr id="4" name="Date Placeholder 3">
            <a:extLst>
              <a:ext uri="{FF2B5EF4-FFF2-40B4-BE49-F238E27FC236}">
                <a16:creationId xmlns:a16="http://schemas.microsoft.com/office/drawing/2014/main" id="{59BF31CD-B90E-41F8-B56C-C0026F57D112}"/>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ide Number Placeholder 4">
            <a:extLst>
              <a:ext uri="{FF2B5EF4-FFF2-40B4-BE49-F238E27FC236}">
                <a16:creationId xmlns:a16="http://schemas.microsoft.com/office/drawing/2014/main" id="{3FEA7097-4A22-4EFB-93FF-CEBFA7E9EABE}"/>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10</a:t>
            </a:fld>
            <a:endParaRPr lang="tr-TR">
              <a:solidFill>
                <a:prstClr val="white">
                  <a:shade val="50000"/>
                </a:prstClr>
              </a:solidFill>
            </a:endParaRPr>
          </a:p>
        </p:txBody>
      </p:sp>
      <p:pic>
        <p:nvPicPr>
          <p:cNvPr id="2050" name="Picture 2" descr="The golden glow of Parma">
            <a:extLst>
              <a:ext uri="{FF2B5EF4-FFF2-40B4-BE49-F238E27FC236}">
                <a16:creationId xmlns:a16="http://schemas.microsoft.com/office/drawing/2014/main" id="{76600088-3BCC-41BB-A68C-43F8021CD0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658" y="1879542"/>
            <a:ext cx="7992888" cy="478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5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000D-8EBC-4DF9-B97F-D1F05E0E484B}"/>
              </a:ext>
            </a:extLst>
          </p:cNvPr>
          <p:cNvSpPr>
            <a:spLocks noGrp="1"/>
          </p:cNvSpPr>
          <p:nvPr>
            <p:ph type="title"/>
          </p:nvPr>
        </p:nvSpPr>
        <p:spPr>
          <a:xfrm>
            <a:off x="442900" y="404664"/>
            <a:ext cx="8208912" cy="924475"/>
          </a:xfrm>
        </p:spPr>
        <p:txBody>
          <a:bodyPr/>
          <a:lstStyle/>
          <a:p>
            <a:r>
              <a:rPr lang="en-GB" b="1" u="sng" dirty="0">
                <a:solidFill>
                  <a:srgbClr val="FFFF00"/>
                </a:solidFill>
              </a:rPr>
              <a:t>S</a:t>
            </a:r>
            <a:r>
              <a:rPr lang="tr-TR" b="1" u="sng" dirty="0">
                <a:solidFill>
                  <a:srgbClr val="FFFF00"/>
                </a:solidFill>
              </a:rPr>
              <a:t>ALT</a:t>
            </a:r>
            <a:r>
              <a:rPr lang="tr-TR" b="1" dirty="0">
                <a:solidFill>
                  <a:srgbClr val="FFFF00"/>
                </a:solidFill>
              </a:rPr>
              <a:t>: </a:t>
            </a:r>
            <a:r>
              <a:rPr lang="en-GB" b="1" dirty="0">
                <a:solidFill>
                  <a:srgbClr val="FFFF00"/>
                </a:solidFill>
              </a:rPr>
              <a:t>was used by oldest chemists in </a:t>
            </a:r>
            <a:r>
              <a:rPr lang="en-GB" b="1" u="sng" dirty="0">
                <a:solidFill>
                  <a:srgbClr val="FFFF00"/>
                </a:solidFill>
              </a:rPr>
              <a:t>Neolithic times</a:t>
            </a:r>
            <a:r>
              <a:rPr lang="en-GB" b="1" dirty="0">
                <a:solidFill>
                  <a:srgbClr val="FFFF00"/>
                </a:solidFill>
              </a:rPr>
              <a:t> (6,000 B.C.)</a:t>
            </a:r>
          </a:p>
        </p:txBody>
      </p:sp>
      <p:sp>
        <p:nvSpPr>
          <p:cNvPr id="3" name="Content Placeholder 2">
            <a:extLst>
              <a:ext uri="{FF2B5EF4-FFF2-40B4-BE49-F238E27FC236}">
                <a16:creationId xmlns:a16="http://schemas.microsoft.com/office/drawing/2014/main" id="{29F71D55-1F38-4C41-99A7-D2DB81CC9CD7}"/>
              </a:ext>
            </a:extLst>
          </p:cNvPr>
          <p:cNvSpPr>
            <a:spLocks noGrp="1"/>
          </p:cNvSpPr>
          <p:nvPr>
            <p:ph idx="1"/>
          </p:nvPr>
        </p:nvSpPr>
        <p:spPr>
          <a:xfrm>
            <a:off x="467544" y="1484784"/>
            <a:ext cx="8424936" cy="5040560"/>
          </a:xfrm>
        </p:spPr>
        <p:txBody>
          <a:bodyPr>
            <a:normAutofit lnSpcReduction="10000"/>
          </a:bodyPr>
          <a:lstStyle/>
          <a:p>
            <a:pPr marL="0" indent="0">
              <a:buNone/>
            </a:pPr>
            <a:r>
              <a:rPr lang="tr-TR" sz="3200" b="1" u="sng" dirty="0">
                <a:solidFill>
                  <a:srgbClr val="FFFF00"/>
                </a:solidFill>
              </a:rPr>
              <a:t>(</a:t>
            </a:r>
            <a:r>
              <a:rPr lang="en-GB" sz="2800" b="1" u="sng" dirty="0"/>
              <a:t>Neolithic Era</a:t>
            </a:r>
            <a:r>
              <a:rPr lang="en-GB" sz="2800" b="1" dirty="0"/>
              <a:t>: </a:t>
            </a:r>
            <a:r>
              <a:rPr lang="tr-TR" sz="2800" b="1" dirty="0"/>
              <a:t>8</a:t>
            </a:r>
            <a:r>
              <a:rPr lang="en-GB" sz="2800" b="1" dirty="0"/>
              <a:t>,000-5,500 B.C.</a:t>
            </a:r>
            <a:r>
              <a:rPr lang="tr-TR" sz="3200" b="1" dirty="0">
                <a:solidFill>
                  <a:srgbClr val="FFFF00"/>
                </a:solidFill>
              </a:rPr>
              <a:t>)</a:t>
            </a:r>
            <a:endParaRPr lang="en-GB" sz="3200" b="1" dirty="0">
              <a:solidFill>
                <a:srgbClr val="FFFF00"/>
              </a:solidFill>
            </a:endParaRPr>
          </a:p>
          <a:p>
            <a:r>
              <a:rPr lang="en-GB" sz="3200" b="1" dirty="0"/>
              <a:t>NaCl was used by humans 8</a:t>
            </a:r>
            <a:r>
              <a:rPr lang="tr-TR" sz="3200" b="1" dirty="0"/>
              <a:t> </a:t>
            </a:r>
            <a:r>
              <a:rPr lang="en-GB" sz="3200" b="1" dirty="0"/>
              <a:t>thousand</a:t>
            </a:r>
            <a:r>
              <a:rPr lang="tr-TR" sz="3200" b="1" dirty="0"/>
              <a:t> </a:t>
            </a:r>
            <a:r>
              <a:rPr lang="en-GB" sz="3200" b="1" dirty="0"/>
              <a:t>years ago to preserve food</a:t>
            </a:r>
          </a:p>
          <a:p>
            <a:r>
              <a:rPr lang="en-GB" sz="3200" b="1" dirty="0"/>
              <a:t>Salt was being produced in China from Xiechi Lake (6,000 B.C.)</a:t>
            </a:r>
          </a:p>
          <a:p>
            <a:r>
              <a:rPr lang="en-GB" sz="3200" b="1" dirty="0"/>
              <a:t>Salt was later used for tanning leather by ancient chemists</a:t>
            </a:r>
          </a:p>
          <a:p>
            <a:r>
              <a:rPr lang="en-GB" sz="3200" b="1" dirty="0"/>
              <a:t>Salt was used as “money” later</a:t>
            </a:r>
          </a:p>
        </p:txBody>
      </p:sp>
      <p:sp>
        <p:nvSpPr>
          <p:cNvPr id="4" name="Date Placeholder 3">
            <a:extLst>
              <a:ext uri="{FF2B5EF4-FFF2-40B4-BE49-F238E27FC236}">
                <a16:creationId xmlns:a16="http://schemas.microsoft.com/office/drawing/2014/main" id="{21DFB5B8-2237-45AF-9369-552668CE43BB}"/>
              </a:ext>
            </a:extLst>
          </p:cNvPr>
          <p:cNvSpPr>
            <a:spLocks noGrp="1"/>
          </p:cNvSpPr>
          <p:nvPr>
            <p:ph type="dt" sz="half" idx="10"/>
          </p:nvPr>
        </p:nvSpPr>
        <p:spPr/>
        <p:txBody>
          <a:bodyPr/>
          <a:lstStyle/>
          <a:p>
            <a:r>
              <a:rPr lang="en-US">
                <a:solidFill>
                  <a:prstClr val="white">
                    <a:shade val="50000"/>
                  </a:prstClr>
                </a:solidFill>
              </a:rPr>
              <a:t>October 10, 2022</a:t>
            </a:r>
            <a:endParaRPr lang="tr-TR" dirty="0">
              <a:solidFill>
                <a:prstClr val="white">
                  <a:shade val="50000"/>
                </a:prstClr>
              </a:solidFill>
            </a:endParaRPr>
          </a:p>
        </p:txBody>
      </p:sp>
      <p:sp>
        <p:nvSpPr>
          <p:cNvPr id="5" name="Slide Number Placeholder 4">
            <a:extLst>
              <a:ext uri="{FF2B5EF4-FFF2-40B4-BE49-F238E27FC236}">
                <a16:creationId xmlns:a16="http://schemas.microsoft.com/office/drawing/2014/main" id="{B0FF1916-4DEF-4E80-8E4C-C600612771C4}"/>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11</a:t>
            </a:fld>
            <a:endParaRPr lang="tr-TR">
              <a:solidFill>
                <a:prstClr val="white">
                  <a:shade val="50000"/>
                </a:prstClr>
              </a:solidFill>
            </a:endParaRPr>
          </a:p>
        </p:txBody>
      </p:sp>
    </p:spTree>
    <p:extLst>
      <p:ext uri="{BB962C8B-B14F-4D97-AF65-F5344CB8AC3E}">
        <p14:creationId xmlns:p14="http://schemas.microsoft.com/office/powerpoint/2010/main" val="3530145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AAD5-F7B1-40B3-A60A-DBEE9860E020}"/>
              </a:ext>
            </a:extLst>
          </p:cNvPr>
          <p:cNvSpPr>
            <a:spLocks noGrp="1"/>
          </p:cNvSpPr>
          <p:nvPr>
            <p:ph type="title"/>
          </p:nvPr>
        </p:nvSpPr>
        <p:spPr>
          <a:xfrm>
            <a:off x="683568" y="476672"/>
            <a:ext cx="8136904" cy="924475"/>
          </a:xfrm>
        </p:spPr>
        <p:txBody>
          <a:bodyPr/>
          <a:lstStyle/>
          <a:p>
            <a:r>
              <a:rPr lang="en-GB" b="1" dirty="0">
                <a:solidFill>
                  <a:srgbClr val="FFFF00"/>
                </a:solidFill>
              </a:rPr>
              <a:t>Metals were the oldest elements used by Neolithic time chemists</a:t>
            </a:r>
          </a:p>
        </p:txBody>
      </p:sp>
      <p:sp>
        <p:nvSpPr>
          <p:cNvPr id="3" name="Content Placeholder 2">
            <a:extLst>
              <a:ext uri="{FF2B5EF4-FFF2-40B4-BE49-F238E27FC236}">
                <a16:creationId xmlns:a16="http://schemas.microsoft.com/office/drawing/2014/main" id="{5D56FEF9-3F3B-4859-B550-C2AB3BE3E0F1}"/>
              </a:ext>
            </a:extLst>
          </p:cNvPr>
          <p:cNvSpPr>
            <a:spLocks noGrp="1"/>
          </p:cNvSpPr>
          <p:nvPr>
            <p:ph idx="1"/>
          </p:nvPr>
        </p:nvSpPr>
        <p:spPr>
          <a:xfrm>
            <a:off x="467544" y="1556793"/>
            <a:ext cx="8280920" cy="5301208"/>
          </a:xfrm>
        </p:spPr>
        <p:txBody>
          <a:bodyPr>
            <a:normAutofit fontScale="92500"/>
          </a:bodyPr>
          <a:lstStyle/>
          <a:p>
            <a:r>
              <a:rPr lang="en-GB" sz="3200" b="1" u="sng" dirty="0">
                <a:solidFill>
                  <a:srgbClr val="FFFF00"/>
                </a:solidFill>
              </a:rPr>
              <a:t>Gold</a:t>
            </a:r>
            <a:r>
              <a:rPr lang="en-GB" sz="3200" b="1" dirty="0">
                <a:solidFill>
                  <a:srgbClr val="FFFF00"/>
                </a:solidFill>
              </a:rPr>
              <a:t>:</a:t>
            </a:r>
            <a:r>
              <a:rPr lang="en-GB" sz="3200" b="1" dirty="0"/>
              <a:t> the oldest metal used by prehistoric chemists</a:t>
            </a:r>
          </a:p>
          <a:p>
            <a:r>
              <a:rPr lang="en-GB" sz="3200" b="1" dirty="0"/>
              <a:t>It was known around 6,000 B.C. Since it is found in nature in metallic form it was easy for Neolithic time chemists to collect them and perhaps shape them by hammering with stones</a:t>
            </a:r>
          </a:p>
          <a:p>
            <a:r>
              <a:rPr lang="en-GB" sz="3200" b="1" dirty="0"/>
              <a:t>It was always very valuable since it is rear and does not tarnish (rust)</a:t>
            </a:r>
          </a:p>
          <a:p>
            <a:endParaRPr lang="en-GB" sz="3200" b="1" dirty="0"/>
          </a:p>
        </p:txBody>
      </p:sp>
      <p:sp>
        <p:nvSpPr>
          <p:cNvPr id="4" name="Date Placeholder 3">
            <a:extLst>
              <a:ext uri="{FF2B5EF4-FFF2-40B4-BE49-F238E27FC236}">
                <a16:creationId xmlns:a16="http://schemas.microsoft.com/office/drawing/2014/main" id="{9B2A1A39-620A-4561-8D29-27FE228A7CA5}"/>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ide Number Placeholder 4">
            <a:extLst>
              <a:ext uri="{FF2B5EF4-FFF2-40B4-BE49-F238E27FC236}">
                <a16:creationId xmlns:a16="http://schemas.microsoft.com/office/drawing/2014/main" id="{B534F437-36B2-4DEF-A236-740F899C652F}"/>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12</a:t>
            </a:fld>
            <a:endParaRPr lang="tr-TR">
              <a:solidFill>
                <a:prstClr val="white">
                  <a:shade val="50000"/>
                </a:prstClr>
              </a:solidFill>
            </a:endParaRPr>
          </a:p>
        </p:txBody>
      </p:sp>
    </p:spTree>
    <p:extLst>
      <p:ext uri="{BB962C8B-B14F-4D97-AF65-F5344CB8AC3E}">
        <p14:creationId xmlns:p14="http://schemas.microsoft.com/office/powerpoint/2010/main" val="324650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0CAB-E8F1-4BBB-BB70-268B733FA063}"/>
              </a:ext>
            </a:extLst>
          </p:cNvPr>
          <p:cNvSpPr>
            <a:spLocks noGrp="1"/>
          </p:cNvSpPr>
          <p:nvPr>
            <p:ph type="title"/>
          </p:nvPr>
        </p:nvSpPr>
        <p:spPr>
          <a:xfrm>
            <a:off x="611560" y="404664"/>
            <a:ext cx="8064896" cy="924475"/>
          </a:xfrm>
        </p:spPr>
        <p:txBody>
          <a:bodyPr/>
          <a:lstStyle/>
          <a:p>
            <a:r>
              <a:rPr lang="en-GB" b="1" dirty="0">
                <a:solidFill>
                  <a:srgbClr val="FFFF00"/>
                </a:solidFill>
              </a:rPr>
              <a:t>Metals other than gold were discovered later</a:t>
            </a:r>
          </a:p>
        </p:txBody>
      </p:sp>
      <p:sp>
        <p:nvSpPr>
          <p:cNvPr id="3" name="Content Placeholder 2">
            <a:extLst>
              <a:ext uri="{FF2B5EF4-FFF2-40B4-BE49-F238E27FC236}">
                <a16:creationId xmlns:a16="http://schemas.microsoft.com/office/drawing/2014/main" id="{E3E73E08-568C-4E1F-B7A5-8C88FC4557C8}"/>
              </a:ext>
            </a:extLst>
          </p:cNvPr>
          <p:cNvSpPr>
            <a:spLocks noGrp="1"/>
          </p:cNvSpPr>
          <p:nvPr>
            <p:ph idx="1"/>
          </p:nvPr>
        </p:nvSpPr>
        <p:spPr>
          <a:xfrm>
            <a:off x="395536" y="1628800"/>
            <a:ext cx="8496944" cy="4824535"/>
          </a:xfrm>
        </p:spPr>
        <p:txBody>
          <a:bodyPr>
            <a:normAutofit lnSpcReduction="10000"/>
          </a:bodyPr>
          <a:lstStyle/>
          <a:p>
            <a:r>
              <a:rPr lang="en-GB" sz="3200" b="1" u="sng" dirty="0">
                <a:solidFill>
                  <a:srgbClr val="FFFF00"/>
                </a:solidFill>
              </a:rPr>
              <a:t>Copper</a:t>
            </a:r>
            <a:r>
              <a:rPr lang="en-GB" sz="3200" b="1" dirty="0">
                <a:solidFill>
                  <a:srgbClr val="FFFF00"/>
                </a:solidFill>
              </a:rPr>
              <a:t>: </a:t>
            </a:r>
            <a:r>
              <a:rPr lang="en-GB" sz="3200" b="1" dirty="0"/>
              <a:t>used around 4,200 B.C. </a:t>
            </a:r>
          </a:p>
          <a:p>
            <a:r>
              <a:rPr lang="en-GB" sz="3200" b="1" u="sng" dirty="0">
                <a:solidFill>
                  <a:srgbClr val="FFFF00"/>
                </a:solidFill>
              </a:rPr>
              <a:t>Silver</a:t>
            </a:r>
            <a:r>
              <a:rPr lang="en-GB" sz="3200" b="1" dirty="0">
                <a:solidFill>
                  <a:srgbClr val="FFFF00"/>
                </a:solidFill>
              </a:rPr>
              <a:t>: </a:t>
            </a:r>
            <a:r>
              <a:rPr lang="en-GB" sz="3200" b="1" dirty="0"/>
              <a:t>used around 4,000</a:t>
            </a:r>
            <a:r>
              <a:rPr lang="tr-TR" sz="3200" b="1" dirty="0"/>
              <a:t> </a:t>
            </a:r>
            <a:r>
              <a:rPr lang="en-GB" sz="3200" b="1" dirty="0"/>
              <a:t>B</a:t>
            </a:r>
            <a:r>
              <a:rPr lang="tr-TR" sz="3200" b="1" dirty="0"/>
              <a:t>.</a:t>
            </a:r>
            <a:r>
              <a:rPr lang="en-GB" sz="3200" b="1" dirty="0"/>
              <a:t>C</a:t>
            </a:r>
            <a:r>
              <a:rPr lang="tr-TR" sz="3200" b="1" dirty="0"/>
              <a:t>.</a:t>
            </a:r>
            <a:r>
              <a:rPr lang="en-GB" sz="3200" b="1" dirty="0"/>
              <a:t> </a:t>
            </a:r>
          </a:p>
          <a:p>
            <a:r>
              <a:rPr lang="en-GB" sz="3200" b="1" u="sng" dirty="0">
                <a:solidFill>
                  <a:srgbClr val="FFFF00"/>
                </a:solidFill>
              </a:rPr>
              <a:t>Lead</a:t>
            </a:r>
            <a:r>
              <a:rPr lang="en-GB" sz="3200" b="1" dirty="0">
                <a:solidFill>
                  <a:srgbClr val="FFFF00"/>
                </a:solidFill>
              </a:rPr>
              <a:t>: </a:t>
            </a:r>
            <a:r>
              <a:rPr lang="en-GB" sz="3200" b="1" dirty="0"/>
              <a:t>used around 3,500</a:t>
            </a:r>
            <a:r>
              <a:rPr lang="tr-TR" sz="3200" b="1" dirty="0"/>
              <a:t> </a:t>
            </a:r>
            <a:r>
              <a:rPr lang="en-GB" sz="3200" b="1" dirty="0"/>
              <a:t>B</a:t>
            </a:r>
            <a:r>
              <a:rPr lang="tr-TR" sz="3200" b="1" dirty="0"/>
              <a:t>.</a:t>
            </a:r>
            <a:r>
              <a:rPr lang="en-GB" sz="3200" b="1" dirty="0"/>
              <a:t>C</a:t>
            </a:r>
            <a:r>
              <a:rPr lang="tr-TR" sz="3200" b="1" dirty="0"/>
              <a:t>.</a:t>
            </a:r>
            <a:r>
              <a:rPr lang="en-GB" sz="3200" b="1" dirty="0"/>
              <a:t> </a:t>
            </a:r>
          </a:p>
          <a:p>
            <a:r>
              <a:rPr lang="en-GB" sz="3200" b="1" u="sng" dirty="0">
                <a:solidFill>
                  <a:srgbClr val="FFFF00"/>
                </a:solidFill>
              </a:rPr>
              <a:t>Tin</a:t>
            </a:r>
            <a:r>
              <a:rPr lang="en-GB" sz="3200" b="1" dirty="0">
                <a:solidFill>
                  <a:srgbClr val="FFFF00"/>
                </a:solidFill>
              </a:rPr>
              <a:t>: </a:t>
            </a:r>
            <a:r>
              <a:rPr lang="en-GB" sz="3200" b="1" dirty="0"/>
              <a:t>used around 1,750</a:t>
            </a:r>
            <a:r>
              <a:rPr lang="tr-TR" sz="3200" b="1" dirty="0"/>
              <a:t> </a:t>
            </a:r>
            <a:r>
              <a:rPr lang="en-GB" sz="3200" b="1" dirty="0"/>
              <a:t>B</a:t>
            </a:r>
            <a:r>
              <a:rPr lang="tr-TR" sz="3200" b="1" dirty="0"/>
              <a:t>.</a:t>
            </a:r>
            <a:r>
              <a:rPr lang="en-GB" sz="3200" b="1" dirty="0"/>
              <a:t>C</a:t>
            </a:r>
            <a:r>
              <a:rPr lang="tr-TR" sz="3200" b="1" dirty="0"/>
              <a:t>.</a:t>
            </a:r>
            <a:r>
              <a:rPr lang="en-GB" sz="3200" b="1" dirty="0"/>
              <a:t> </a:t>
            </a:r>
          </a:p>
          <a:p>
            <a:r>
              <a:rPr lang="en-GB" sz="3200" b="1" u="sng" dirty="0">
                <a:solidFill>
                  <a:srgbClr val="FFFF00"/>
                </a:solidFill>
              </a:rPr>
              <a:t>Iron</a:t>
            </a:r>
            <a:r>
              <a:rPr lang="en-GB" sz="3200" b="1" dirty="0">
                <a:solidFill>
                  <a:srgbClr val="FFFF00"/>
                </a:solidFill>
              </a:rPr>
              <a:t>: </a:t>
            </a:r>
            <a:r>
              <a:rPr lang="en-GB" sz="3200" b="1" dirty="0"/>
              <a:t>was </a:t>
            </a:r>
            <a:r>
              <a:rPr lang="en-GB" sz="3200" b="1" u="sng" dirty="0"/>
              <a:t>first used in Anatolia</a:t>
            </a:r>
            <a:r>
              <a:rPr lang="en-GB" sz="3200" b="1" dirty="0"/>
              <a:t> by </a:t>
            </a:r>
            <a:r>
              <a:rPr lang="tr-TR" sz="3200" b="1" u="sng" dirty="0" err="1"/>
              <a:t>Hatti</a:t>
            </a:r>
            <a:r>
              <a:rPr lang="tr-TR" sz="3200" b="1" u="sng" dirty="0"/>
              <a:t> </a:t>
            </a:r>
            <a:r>
              <a:rPr lang="tr-TR" sz="3200" b="1" u="sng" dirty="0" err="1"/>
              <a:t>people</a:t>
            </a:r>
            <a:r>
              <a:rPr lang="en-GB" sz="3200" b="1" u="sng" dirty="0"/>
              <a:t> and </a:t>
            </a:r>
            <a:r>
              <a:rPr lang="en-GB" sz="3200" b="1" dirty="0"/>
              <a:t>t</a:t>
            </a:r>
            <a:r>
              <a:rPr lang="tr-TR" sz="3200" b="1" dirty="0"/>
              <a:t>hen</a:t>
            </a:r>
            <a:r>
              <a:rPr lang="en-GB" sz="3200" b="1" dirty="0"/>
              <a:t> </a:t>
            </a:r>
            <a:r>
              <a:rPr lang="tr-TR" sz="3200" b="1" dirty="0"/>
              <a:t>by </a:t>
            </a:r>
            <a:r>
              <a:rPr lang="en-GB" sz="3200" b="1" u="sng" dirty="0"/>
              <a:t>Hittites</a:t>
            </a:r>
            <a:r>
              <a:rPr lang="en-GB" sz="3200" b="1" dirty="0"/>
              <a:t> around 1,</a:t>
            </a:r>
            <a:r>
              <a:rPr lang="tr-TR" sz="3200" b="1" dirty="0"/>
              <a:t>4</a:t>
            </a:r>
            <a:r>
              <a:rPr lang="en-GB" sz="3200" b="1" dirty="0"/>
              <a:t>00</a:t>
            </a:r>
            <a:r>
              <a:rPr lang="tr-TR" sz="3200" b="1" dirty="0"/>
              <a:t> </a:t>
            </a:r>
            <a:r>
              <a:rPr lang="en-GB" sz="3200" b="1" dirty="0"/>
              <a:t>B</a:t>
            </a:r>
            <a:r>
              <a:rPr lang="tr-TR" sz="3200" b="1" dirty="0"/>
              <a:t>.</a:t>
            </a:r>
            <a:r>
              <a:rPr lang="en-GB" sz="3200" b="1" dirty="0"/>
              <a:t>C</a:t>
            </a:r>
            <a:r>
              <a:rPr lang="tr-TR" sz="3200" b="1" dirty="0"/>
              <a:t>.</a:t>
            </a:r>
            <a:r>
              <a:rPr lang="en-GB" sz="3200" b="1" dirty="0"/>
              <a:t> </a:t>
            </a:r>
          </a:p>
          <a:p>
            <a:r>
              <a:rPr lang="en-GB" sz="3200" b="1" u="sng" dirty="0">
                <a:solidFill>
                  <a:srgbClr val="FFFF00"/>
                </a:solidFill>
              </a:rPr>
              <a:t>Mercury</a:t>
            </a:r>
            <a:r>
              <a:rPr lang="en-GB" sz="3200" b="1" dirty="0">
                <a:solidFill>
                  <a:srgbClr val="FFFF00"/>
                </a:solidFill>
              </a:rPr>
              <a:t>: </a:t>
            </a:r>
            <a:r>
              <a:rPr lang="en-GB" sz="3200" b="1" dirty="0"/>
              <a:t>used around 750</a:t>
            </a:r>
            <a:r>
              <a:rPr lang="tr-TR" sz="3200" b="1" dirty="0"/>
              <a:t> </a:t>
            </a:r>
            <a:r>
              <a:rPr lang="en-GB" sz="3200" b="1" dirty="0"/>
              <a:t>B</a:t>
            </a:r>
            <a:r>
              <a:rPr lang="tr-TR" sz="3200" b="1" dirty="0"/>
              <a:t>.</a:t>
            </a:r>
            <a:r>
              <a:rPr lang="en-GB" sz="3200" b="1" dirty="0"/>
              <a:t>C</a:t>
            </a:r>
            <a:r>
              <a:rPr lang="tr-TR" sz="3200" b="1" dirty="0"/>
              <a:t>.</a:t>
            </a:r>
            <a:r>
              <a:rPr lang="en-GB" sz="3200" b="1" dirty="0"/>
              <a:t> </a:t>
            </a:r>
          </a:p>
          <a:p>
            <a:endParaRPr lang="en-GB" dirty="0"/>
          </a:p>
        </p:txBody>
      </p:sp>
      <p:sp>
        <p:nvSpPr>
          <p:cNvPr id="4" name="Date Placeholder 3">
            <a:extLst>
              <a:ext uri="{FF2B5EF4-FFF2-40B4-BE49-F238E27FC236}">
                <a16:creationId xmlns:a16="http://schemas.microsoft.com/office/drawing/2014/main" id="{A3F830A9-D904-4236-A338-F67A12628D94}"/>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ide Number Placeholder 4">
            <a:extLst>
              <a:ext uri="{FF2B5EF4-FFF2-40B4-BE49-F238E27FC236}">
                <a16:creationId xmlns:a16="http://schemas.microsoft.com/office/drawing/2014/main" id="{53BBA33B-127E-4E33-93EE-50DC5288BED3}"/>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13</a:t>
            </a:fld>
            <a:endParaRPr lang="tr-TR">
              <a:solidFill>
                <a:prstClr val="white">
                  <a:shade val="50000"/>
                </a:prstClr>
              </a:solidFill>
            </a:endParaRPr>
          </a:p>
        </p:txBody>
      </p:sp>
    </p:spTree>
    <p:extLst>
      <p:ext uri="{BB962C8B-B14F-4D97-AF65-F5344CB8AC3E}">
        <p14:creationId xmlns:p14="http://schemas.microsoft.com/office/powerpoint/2010/main" val="302579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4C78-2E1E-4E7B-BFCD-629CD4156FBE}"/>
              </a:ext>
            </a:extLst>
          </p:cNvPr>
          <p:cNvSpPr>
            <a:spLocks noGrp="1"/>
          </p:cNvSpPr>
          <p:nvPr>
            <p:ph type="title"/>
          </p:nvPr>
        </p:nvSpPr>
        <p:spPr>
          <a:xfrm>
            <a:off x="467544" y="332656"/>
            <a:ext cx="8439386" cy="3744416"/>
          </a:xfrm>
        </p:spPr>
        <p:txBody>
          <a:bodyPr/>
          <a:lstStyle/>
          <a:p>
            <a:br>
              <a:rPr lang="tr-TR" b="1" u="sng" dirty="0">
                <a:solidFill>
                  <a:srgbClr val="FFFF00"/>
                </a:solidFill>
              </a:rPr>
            </a:br>
            <a:r>
              <a:rPr lang="en-GB" b="1" u="sng" dirty="0">
                <a:solidFill>
                  <a:srgbClr val="FFFF00"/>
                </a:solidFill>
              </a:rPr>
              <a:t>Oldest iron dagger in the world</a:t>
            </a:r>
            <a:r>
              <a:rPr lang="tr-TR" b="1" dirty="0">
                <a:solidFill>
                  <a:srgbClr val="FFFF00"/>
                </a:solidFill>
              </a:rPr>
              <a:t>,</a:t>
            </a:r>
            <a:br>
              <a:rPr lang="tr-TR" b="1" dirty="0">
                <a:solidFill>
                  <a:srgbClr val="FFFF00"/>
                </a:solidFill>
              </a:rPr>
            </a:br>
            <a:r>
              <a:rPr lang="tr-TR" b="1" dirty="0"/>
              <a:t>It is </a:t>
            </a:r>
            <a:r>
              <a:rPr lang="en-GB" b="1" dirty="0"/>
              <a:t>decorated with gold. </a:t>
            </a:r>
            <a:br>
              <a:rPr lang="en-GB" b="1" dirty="0"/>
            </a:br>
            <a:r>
              <a:rPr lang="en-GB" b="1" dirty="0"/>
              <a:t>Found in Anatolia-</a:t>
            </a:r>
            <a:r>
              <a:rPr lang="en-GB" b="1" dirty="0" err="1"/>
              <a:t>Alacahöyük</a:t>
            </a:r>
            <a:r>
              <a:rPr lang="en-GB" b="1" dirty="0"/>
              <a:t> </a:t>
            </a:r>
            <a:br>
              <a:rPr lang="en-GB" b="1" dirty="0"/>
            </a:br>
            <a:r>
              <a:rPr lang="en-GB" b="1" dirty="0"/>
              <a:t>2,500-1,600 B.C. made by </a:t>
            </a:r>
            <a:r>
              <a:rPr lang="en-GB" b="1" u="sng" dirty="0"/>
              <a:t>Hatti people</a:t>
            </a:r>
            <a:r>
              <a:rPr lang="en-GB" b="1" dirty="0"/>
              <a:t> </a:t>
            </a:r>
            <a:r>
              <a:rPr lang="tr-TR" b="1" dirty="0"/>
              <a:t>(they lived </a:t>
            </a:r>
            <a:r>
              <a:rPr lang="en-GB" b="1" dirty="0"/>
              <a:t>before Hittites)</a:t>
            </a:r>
            <a:br>
              <a:rPr lang="en-GB" b="1" dirty="0"/>
            </a:br>
            <a:r>
              <a:rPr lang="en-GB" b="1" dirty="0"/>
              <a:t>(Iron was obtained from meteorites composed of Fe-Ni metals)</a:t>
            </a:r>
            <a:br>
              <a:rPr lang="tr-TR" dirty="0"/>
            </a:br>
            <a:endParaRPr lang="en-GB" dirty="0"/>
          </a:p>
        </p:txBody>
      </p:sp>
      <p:sp>
        <p:nvSpPr>
          <p:cNvPr id="4" name="Date Placeholder 3">
            <a:extLst>
              <a:ext uri="{FF2B5EF4-FFF2-40B4-BE49-F238E27FC236}">
                <a16:creationId xmlns:a16="http://schemas.microsoft.com/office/drawing/2014/main" id="{D6F7F69E-2A94-4E30-B9A4-363CEB563E2A}"/>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ide Number Placeholder 4">
            <a:extLst>
              <a:ext uri="{FF2B5EF4-FFF2-40B4-BE49-F238E27FC236}">
                <a16:creationId xmlns:a16="http://schemas.microsoft.com/office/drawing/2014/main" id="{BFA9F62A-7D6A-470C-A19C-EA73E0FE265F}"/>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14</a:t>
            </a:fld>
            <a:endParaRPr lang="tr-TR">
              <a:solidFill>
                <a:prstClr val="white">
                  <a:shade val="50000"/>
                </a:prstClr>
              </a:solidFill>
            </a:endParaRPr>
          </a:p>
        </p:txBody>
      </p:sp>
      <p:pic>
        <p:nvPicPr>
          <p:cNvPr id="7170" name="Picture 2" descr="https://i.redd.it/hmj9yu8r81n21.jpg">
            <a:extLst>
              <a:ext uri="{FF2B5EF4-FFF2-40B4-BE49-F238E27FC236}">
                <a16:creationId xmlns:a16="http://schemas.microsoft.com/office/drawing/2014/main" id="{59FF4D39-CCB4-4321-AB09-81286666EF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070" y="4077072"/>
            <a:ext cx="866986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6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30C7-26DD-4122-9AEA-9EBDE7B88BA6}"/>
              </a:ext>
            </a:extLst>
          </p:cNvPr>
          <p:cNvSpPr>
            <a:spLocks noGrp="1"/>
          </p:cNvSpPr>
          <p:nvPr>
            <p:ph type="title"/>
          </p:nvPr>
        </p:nvSpPr>
        <p:spPr>
          <a:xfrm>
            <a:off x="755576" y="516585"/>
            <a:ext cx="7920880" cy="924475"/>
          </a:xfrm>
        </p:spPr>
        <p:txBody>
          <a:bodyPr/>
          <a:lstStyle/>
          <a:p>
            <a:r>
              <a:rPr lang="en-US" b="1" u="sng" dirty="0">
                <a:solidFill>
                  <a:srgbClr val="FFFF00"/>
                </a:solidFill>
              </a:rPr>
              <a:t>Mystery of symbols</a:t>
            </a:r>
            <a:r>
              <a:rPr lang="en-US" b="1" dirty="0">
                <a:solidFill>
                  <a:srgbClr val="FFFF00"/>
                </a:solidFill>
              </a:rPr>
              <a:t> found ne</a:t>
            </a:r>
            <a:r>
              <a:rPr lang="tr-TR" b="1" dirty="0">
                <a:solidFill>
                  <a:srgbClr val="FFFF00"/>
                </a:solidFill>
              </a:rPr>
              <a:t>xt to</a:t>
            </a:r>
            <a:r>
              <a:rPr lang="en-US" b="1" dirty="0">
                <a:solidFill>
                  <a:srgbClr val="FFFF00"/>
                </a:solidFill>
              </a:rPr>
              <a:t> the figures o</a:t>
            </a:r>
            <a:r>
              <a:rPr lang="tr-TR" b="1" dirty="0">
                <a:solidFill>
                  <a:srgbClr val="FFFF00"/>
                </a:solidFill>
              </a:rPr>
              <a:t>n</a:t>
            </a:r>
            <a:r>
              <a:rPr lang="en-US" b="1" dirty="0">
                <a:solidFill>
                  <a:srgbClr val="FFFF00"/>
                </a:solidFill>
              </a:rPr>
              <a:t> cave walls</a:t>
            </a:r>
          </a:p>
        </p:txBody>
      </p:sp>
      <p:sp>
        <p:nvSpPr>
          <p:cNvPr id="3" name="Content Placeholder 2">
            <a:extLst>
              <a:ext uri="{FF2B5EF4-FFF2-40B4-BE49-F238E27FC236}">
                <a16:creationId xmlns:a16="http://schemas.microsoft.com/office/drawing/2014/main" id="{5949E6E7-2E10-4429-86A4-4CB6B700BF2C}"/>
              </a:ext>
            </a:extLst>
          </p:cNvPr>
          <p:cNvSpPr>
            <a:spLocks noGrp="1"/>
          </p:cNvSpPr>
          <p:nvPr>
            <p:ph idx="1"/>
          </p:nvPr>
        </p:nvSpPr>
        <p:spPr>
          <a:xfrm>
            <a:off x="251520" y="1556793"/>
            <a:ext cx="8712968" cy="4752528"/>
          </a:xfrm>
        </p:spPr>
        <p:txBody>
          <a:bodyPr>
            <a:normAutofit/>
          </a:bodyPr>
          <a:lstStyle/>
          <a:p>
            <a:r>
              <a:rPr lang="en-US" sz="3200" b="1" dirty="0"/>
              <a:t>Pigments were used to paint figures on cave walls</a:t>
            </a:r>
          </a:p>
          <a:p>
            <a:r>
              <a:rPr lang="en-GB" sz="3200" b="1" dirty="0"/>
              <a:t>However recently scientists discovered that near the paintings </a:t>
            </a:r>
            <a:r>
              <a:rPr lang="en-GB" sz="3200" b="1" u="sng" dirty="0"/>
              <a:t>there were some symbols like triangle, circle, square etc in 75%of cave walls</a:t>
            </a:r>
          </a:p>
          <a:p>
            <a:r>
              <a:rPr lang="en-GB" sz="3200" b="1" dirty="0"/>
              <a:t>Symbols were 10-40,000 years old </a:t>
            </a:r>
          </a:p>
        </p:txBody>
      </p:sp>
      <p:sp>
        <p:nvSpPr>
          <p:cNvPr id="4" name="Date Placeholder 3">
            <a:extLst>
              <a:ext uri="{FF2B5EF4-FFF2-40B4-BE49-F238E27FC236}">
                <a16:creationId xmlns:a16="http://schemas.microsoft.com/office/drawing/2014/main" id="{99B9BD6F-6F61-41FD-84BF-F74F26D87E11}"/>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ide Number Placeholder 4">
            <a:extLst>
              <a:ext uri="{FF2B5EF4-FFF2-40B4-BE49-F238E27FC236}">
                <a16:creationId xmlns:a16="http://schemas.microsoft.com/office/drawing/2014/main" id="{C68996DA-0A8D-449B-9F10-25DA7C60B1AF}"/>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15</a:t>
            </a:fld>
            <a:endParaRPr lang="tr-TR">
              <a:solidFill>
                <a:prstClr val="white">
                  <a:shade val="50000"/>
                </a:prstClr>
              </a:solidFill>
            </a:endParaRPr>
          </a:p>
        </p:txBody>
      </p:sp>
    </p:spTree>
    <p:extLst>
      <p:ext uri="{BB962C8B-B14F-4D97-AF65-F5344CB8AC3E}">
        <p14:creationId xmlns:p14="http://schemas.microsoft.com/office/powerpoint/2010/main" val="743349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BE344-D3C7-495E-9A09-87EAB2BA0866}"/>
              </a:ext>
            </a:extLst>
          </p:cNvPr>
          <p:cNvSpPr>
            <a:spLocks noGrp="1"/>
          </p:cNvSpPr>
          <p:nvPr>
            <p:ph type="title"/>
          </p:nvPr>
        </p:nvSpPr>
        <p:spPr>
          <a:xfrm>
            <a:off x="251520" y="188640"/>
            <a:ext cx="8712968" cy="1152127"/>
          </a:xfrm>
        </p:spPr>
        <p:txBody>
          <a:bodyPr/>
          <a:lstStyle/>
          <a:p>
            <a:r>
              <a:rPr lang="en-GB" b="1" dirty="0">
                <a:solidFill>
                  <a:srgbClr val="FFFF00"/>
                </a:solidFill>
              </a:rPr>
              <a:t>Symbols are found on cave walls of many countries (</a:t>
            </a:r>
            <a:r>
              <a:rPr lang="en-GB" b="1" dirty="0"/>
              <a:t>32 are similar</a:t>
            </a:r>
            <a:r>
              <a:rPr lang="en-GB" b="1" dirty="0">
                <a:solidFill>
                  <a:srgbClr val="FFFF00"/>
                </a:solidFill>
              </a:rPr>
              <a:t>)</a:t>
            </a:r>
          </a:p>
        </p:txBody>
      </p:sp>
      <p:sp>
        <p:nvSpPr>
          <p:cNvPr id="3" name="Content Placeholder 2">
            <a:extLst>
              <a:ext uri="{FF2B5EF4-FFF2-40B4-BE49-F238E27FC236}">
                <a16:creationId xmlns:a16="http://schemas.microsoft.com/office/drawing/2014/main" id="{B0C3B6BA-2ABE-401B-888E-8B2294D0DA88}"/>
              </a:ext>
            </a:extLst>
          </p:cNvPr>
          <p:cNvSpPr>
            <a:spLocks noGrp="1"/>
          </p:cNvSpPr>
          <p:nvPr>
            <p:ph idx="1"/>
          </p:nvPr>
        </p:nvSpPr>
        <p:spPr>
          <a:xfrm>
            <a:off x="323528" y="1628800"/>
            <a:ext cx="8640960" cy="5040561"/>
          </a:xfrm>
        </p:spPr>
        <p:txBody>
          <a:bodyPr>
            <a:normAutofit fontScale="92500" lnSpcReduction="20000"/>
          </a:bodyPr>
          <a:lstStyle/>
          <a:p>
            <a:r>
              <a:rPr lang="en-GB" sz="3200" b="1" dirty="0"/>
              <a:t>We do not know when cave man started to speak to each other</a:t>
            </a:r>
          </a:p>
          <a:p>
            <a:r>
              <a:rPr lang="en-GB" sz="3200" b="1" dirty="0"/>
              <a:t>However they communicated somehow</a:t>
            </a:r>
          </a:p>
          <a:p>
            <a:r>
              <a:rPr lang="en-GB" sz="3200" b="1" dirty="0"/>
              <a:t>There are hundreds of symbols on various cave walls but </a:t>
            </a:r>
            <a:r>
              <a:rPr lang="en-GB" sz="3200" b="1" dirty="0">
                <a:solidFill>
                  <a:srgbClr val="FFFF00"/>
                </a:solidFill>
              </a:rPr>
              <a:t>32 of the symbols are common</a:t>
            </a:r>
          </a:p>
          <a:p>
            <a:r>
              <a:rPr lang="en-GB" sz="3200" b="1" dirty="0"/>
              <a:t>One is same as Hashtag symbol (</a:t>
            </a:r>
            <a:r>
              <a:rPr lang="en-GB" sz="3500" b="1" dirty="0">
                <a:solidFill>
                  <a:srgbClr val="FFFF00"/>
                </a:solidFill>
              </a:rPr>
              <a:t>#</a:t>
            </a:r>
            <a:r>
              <a:rPr lang="en-GB" sz="3200" b="1" dirty="0"/>
              <a:t>) </a:t>
            </a:r>
          </a:p>
          <a:p>
            <a:r>
              <a:rPr lang="en-GB" sz="3200" b="1" dirty="0"/>
              <a:t>Scientists think that may be the symbols were used for communication</a:t>
            </a:r>
          </a:p>
          <a:p>
            <a:endParaRPr lang="en-GB" sz="3200" b="1" dirty="0"/>
          </a:p>
        </p:txBody>
      </p:sp>
      <p:sp>
        <p:nvSpPr>
          <p:cNvPr id="4" name="Date Placeholder 3">
            <a:extLst>
              <a:ext uri="{FF2B5EF4-FFF2-40B4-BE49-F238E27FC236}">
                <a16:creationId xmlns:a16="http://schemas.microsoft.com/office/drawing/2014/main" id="{A7917FF6-5D47-4660-8D85-7CE2895F1D51}"/>
              </a:ext>
            </a:extLst>
          </p:cNvPr>
          <p:cNvSpPr>
            <a:spLocks noGrp="1"/>
          </p:cNvSpPr>
          <p:nvPr>
            <p:ph type="dt" sz="half" idx="10"/>
          </p:nvPr>
        </p:nvSpPr>
        <p:spPr/>
        <p:txBody>
          <a:bodyPr/>
          <a:lstStyle/>
          <a:p>
            <a:r>
              <a:rPr lang="en-US">
                <a:solidFill>
                  <a:prstClr val="white">
                    <a:shade val="50000"/>
                  </a:prstClr>
                </a:solidFill>
              </a:rPr>
              <a:t>October 10, 2022</a:t>
            </a:r>
            <a:endParaRPr lang="tr-TR" dirty="0">
              <a:solidFill>
                <a:prstClr val="white">
                  <a:shade val="50000"/>
                </a:prstClr>
              </a:solidFill>
            </a:endParaRPr>
          </a:p>
        </p:txBody>
      </p:sp>
      <p:sp>
        <p:nvSpPr>
          <p:cNvPr id="5" name="Slide Number Placeholder 4">
            <a:extLst>
              <a:ext uri="{FF2B5EF4-FFF2-40B4-BE49-F238E27FC236}">
                <a16:creationId xmlns:a16="http://schemas.microsoft.com/office/drawing/2014/main" id="{A1DED03A-9FA9-46F4-AF93-2F91032F4525}"/>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16</a:t>
            </a:fld>
            <a:endParaRPr lang="tr-TR">
              <a:solidFill>
                <a:prstClr val="white">
                  <a:shade val="50000"/>
                </a:prstClr>
              </a:solidFill>
            </a:endParaRPr>
          </a:p>
        </p:txBody>
      </p:sp>
    </p:spTree>
    <p:extLst>
      <p:ext uri="{BB962C8B-B14F-4D97-AF65-F5344CB8AC3E}">
        <p14:creationId xmlns:p14="http://schemas.microsoft.com/office/powerpoint/2010/main" val="3610417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6237-DA3C-4CDE-91A9-DA9C7775C359}"/>
              </a:ext>
            </a:extLst>
          </p:cNvPr>
          <p:cNvSpPr>
            <a:spLocks noGrp="1"/>
          </p:cNvSpPr>
          <p:nvPr>
            <p:ph type="title"/>
          </p:nvPr>
        </p:nvSpPr>
        <p:spPr>
          <a:xfrm>
            <a:off x="107504" y="116632"/>
            <a:ext cx="8856984" cy="1584176"/>
          </a:xfrm>
        </p:spPr>
        <p:txBody>
          <a:bodyPr/>
          <a:lstStyle/>
          <a:p>
            <a:br>
              <a:rPr lang="en-GB" dirty="0"/>
            </a:br>
            <a:r>
              <a:rPr lang="en-GB" sz="2800" b="1" dirty="0">
                <a:solidFill>
                  <a:srgbClr val="FFFF00"/>
                </a:solidFill>
              </a:rPr>
              <a:t>Symbols; on cave walls in Africa, Australia, India, China, America and Malaysia. They resemble each other (communication?)</a:t>
            </a:r>
            <a:br>
              <a:rPr lang="en-GB" dirty="0"/>
            </a:br>
            <a:r>
              <a:rPr lang="en-GB" dirty="0"/>
              <a:t>  </a:t>
            </a:r>
          </a:p>
        </p:txBody>
      </p:sp>
      <p:sp>
        <p:nvSpPr>
          <p:cNvPr id="4" name="Date Placeholder 3">
            <a:extLst>
              <a:ext uri="{FF2B5EF4-FFF2-40B4-BE49-F238E27FC236}">
                <a16:creationId xmlns:a16="http://schemas.microsoft.com/office/drawing/2014/main" id="{D7AF90A7-BCA0-42F9-81CF-ACC242BF1934}"/>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ide Number Placeholder 4">
            <a:extLst>
              <a:ext uri="{FF2B5EF4-FFF2-40B4-BE49-F238E27FC236}">
                <a16:creationId xmlns:a16="http://schemas.microsoft.com/office/drawing/2014/main" id="{E952AC86-2BF4-4953-9D9D-E307DAB1BE63}"/>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17</a:t>
            </a:fld>
            <a:endParaRPr lang="tr-TR">
              <a:solidFill>
                <a:prstClr val="white">
                  <a:shade val="50000"/>
                </a:prstClr>
              </a:solidFill>
            </a:endParaRPr>
          </a:p>
        </p:txBody>
      </p:sp>
      <p:pic>
        <p:nvPicPr>
          <p:cNvPr id="5122" name="Picture 2" descr="https://assets.rebelmouse.io/eyJhbGciOiJIUzI1NiIsInR5cCI6IkpXVCJ9.eyJpbWFnZSI6Imh0dHBzOi8vYXNzZXRzLnJibC5tcy8xOTE5MzEyNi9vcmlnaW4ucG5nIiwiZXhwaXJlc19hdCI6MTY1ODk3MTU1NX0.O3pdqWtfIffFF2qTod-22KrgKVydu7ILx8w3dztiAa8/img.png?width=980">
            <a:extLst>
              <a:ext uri="{FF2B5EF4-FFF2-40B4-BE49-F238E27FC236}">
                <a16:creationId xmlns:a16="http://schemas.microsoft.com/office/drawing/2014/main" id="{9E65E86E-7FD6-417A-AF1A-0FC0332BBC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856984" cy="506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40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C0A3-42D9-4E71-8768-89CA6F072470}"/>
              </a:ext>
            </a:extLst>
          </p:cNvPr>
          <p:cNvSpPr>
            <a:spLocks noGrp="1"/>
          </p:cNvSpPr>
          <p:nvPr>
            <p:ph type="title"/>
          </p:nvPr>
        </p:nvSpPr>
        <p:spPr>
          <a:xfrm>
            <a:off x="683568" y="260648"/>
            <a:ext cx="7056784" cy="1728192"/>
          </a:xfrm>
        </p:spPr>
        <p:txBody>
          <a:bodyPr/>
          <a:lstStyle/>
          <a:p>
            <a:r>
              <a:rPr lang="en-GB" b="1" dirty="0">
                <a:solidFill>
                  <a:srgbClr val="FFFF00"/>
                </a:solidFill>
              </a:rPr>
              <a:t>Before chemical technologies appeared</a:t>
            </a:r>
            <a:r>
              <a:rPr lang="tr-TR" b="1" dirty="0">
                <a:solidFill>
                  <a:srgbClr val="FFFF00"/>
                </a:solidFill>
              </a:rPr>
              <a:t>, some</a:t>
            </a:r>
            <a:r>
              <a:rPr lang="en-GB" b="1" dirty="0">
                <a:solidFill>
                  <a:srgbClr val="FFFF00"/>
                </a:solidFill>
              </a:rPr>
              <a:t> other developments flourished </a:t>
            </a:r>
          </a:p>
        </p:txBody>
      </p:sp>
      <p:sp>
        <p:nvSpPr>
          <p:cNvPr id="3" name="Content Placeholder 2">
            <a:extLst>
              <a:ext uri="{FF2B5EF4-FFF2-40B4-BE49-F238E27FC236}">
                <a16:creationId xmlns:a16="http://schemas.microsoft.com/office/drawing/2014/main" id="{9F0A4CC4-B364-4A76-90D8-06E61DF90817}"/>
              </a:ext>
            </a:extLst>
          </p:cNvPr>
          <p:cNvSpPr>
            <a:spLocks noGrp="1"/>
          </p:cNvSpPr>
          <p:nvPr>
            <p:ph idx="1"/>
          </p:nvPr>
        </p:nvSpPr>
        <p:spPr>
          <a:xfrm>
            <a:off x="323528" y="1807361"/>
            <a:ext cx="8640960" cy="4645975"/>
          </a:xfrm>
        </p:spPr>
        <p:txBody>
          <a:bodyPr>
            <a:normAutofit fontScale="92500" lnSpcReduction="10000"/>
          </a:bodyPr>
          <a:lstStyle/>
          <a:p>
            <a:endParaRPr lang="en-GB" sz="3200" b="1" dirty="0"/>
          </a:p>
          <a:p>
            <a:r>
              <a:rPr lang="en-GB" sz="3500" b="1" dirty="0"/>
              <a:t>Caveman possibly communicated with each others via simple sounds, hands, fingers etc.</a:t>
            </a:r>
          </a:p>
          <a:p>
            <a:r>
              <a:rPr lang="en-GB" sz="3500" b="1" dirty="0"/>
              <a:t>They may have also used symbols (or doodles) drawn on cave walls </a:t>
            </a:r>
          </a:p>
          <a:p>
            <a:r>
              <a:rPr lang="en-GB" sz="3500" b="1" dirty="0"/>
              <a:t>Then caveman discovered a way </a:t>
            </a:r>
            <a:r>
              <a:rPr lang="en-GB" sz="3500" b="1" u="sng" dirty="0"/>
              <a:t>to keep record of number of goods </a:t>
            </a:r>
            <a:r>
              <a:rPr lang="en-GB" sz="3500" b="1" dirty="0"/>
              <a:t>which they exchanged with others</a:t>
            </a:r>
          </a:p>
          <a:p>
            <a:endParaRPr lang="en-GB" sz="3200" b="1" dirty="0"/>
          </a:p>
        </p:txBody>
      </p:sp>
      <p:sp>
        <p:nvSpPr>
          <p:cNvPr id="4" name="Date Placeholder 3">
            <a:extLst>
              <a:ext uri="{FF2B5EF4-FFF2-40B4-BE49-F238E27FC236}">
                <a16:creationId xmlns:a16="http://schemas.microsoft.com/office/drawing/2014/main" id="{BFFCFC3B-27D6-438D-AAB3-BDF1BD0CBABB}"/>
              </a:ext>
            </a:extLst>
          </p:cNvPr>
          <p:cNvSpPr>
            <a:spLocks noGrp="1"/>
          </p:cNvSpPr>
          <p:nvPr>
            <p:ph type="dt" sz="half" idx="10"/>
          </p:nvPr>
        </p:nvSpPr>
        <p:spPr/>
        <p:txBody>
          <a:bodyPr/>
          <a:lstStyle/>
          <a:p>
            <a:r>
              <a:rPr lang="en-US">
                <a:solidFill>
                  <a:prstClr val="white">
                    <a:shade val="50000"/>
                  </a:prstClr>
                </a:solidFill>
              </a:rPr>
              <a:t>October 10, 2022</a:t>
            </a:r>
            <a:endParaRPr lang="tr-TR" dirty="0">
              <a:solidFill>
                <a:prstClr val="white">
                  <a:shade val="50000"/>
                </a:prstClr>
              </a:solidFill>
            </a:endParaRPr>
          </a:p>
        </p:txBody>
      </p:sp>
      <p:sp>
        <p:nvSpPr>
          <p:cNvPr id="5" name="Slide Number Placeholder 4">
            <a:extLst>
              <a:ext uri="{FF2B5EF4-FFF2-40B4-BE49-F238E27FC236}">
                <a16:creationId xmlns:a16="http://schemas.microsoft.com/office/drawing/2014/main" id="{98BF587E-3764-4F08-B653-B6769BA115C2}"/>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18</a:t>
            </a:fld>
            <a:endParaRPr lang="tr-TR">
              <a:solidFill>
                <a:prstClr val="white">
                  <a:shade val="50000"/>
                </a:prstClr>
              </a:solidFill>
            </a:endParaRPr>
          </a:p>
        </p:txBody>
      </p:sp>
    </p:spTree>
    <p:extLst>
      <p:ext uri="{BB962C8B-B14F-4D97-AF65-F5344CB8AC3E}">
        <p14:creationId xmlns:p14="http://schemas.microsoft.com/office/powerpoint/2010/main" val="27003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64AF1B-BC39-496B-A4F5-62D9F7A1F074}"/>
              </a:ext>
            </a:extLst>
          </p:cNvPr>
          <p:cNvSpPr>
            <a:spLocks noGrp="1"/>
          </p:cNvSpPr>
          <p:nvPr>
            <p:ph type="title"/>
          </p:nvPr>
        </p:nvSpPr>
        <p:spPr>
          <a:xfrm>
            <a:off x="395536" y="404664"/>
            <a:ext cx="8280920" cy="2321228"/>
          </a:xfrm>
        </p:spPr>
        <p:txBody>
          <a:bodyPr/>
          <a:lstStyle/>
          <a:p>
            <a:r>
              <a:rPr lang="en-GB" sz="3600" b="1" u="sng" dirty="0">
                <a:solidFill>
                  <a:srgbClr val="FFFF00"/>
                </a:solidFill>
              </a:rPr>
              <a:t>The </a:t>
            </a:r>
            <a:r>
              <a:rPr lang="en-GB" sz="3600" b="1" u="sng" dirty="0" err="1">
                <a:solidFill>
                  <a:srgbClr val="FFFF00"/>
                </a:solidFill>
              </a:rPr>
              <a:t>Ishango</a:t>
            </a:r>
            <a:r>
              <a:rPr lang="en-GB" sz="3600" b="1" u="sng" dirty="0">
                <a:solidFill>
                  <a:srgbClr val="FFFF00"/>
                </a:solidFill>
              </a:rPr>
              <a:t> Bone </a:t>
            </a:r>
            <a:r>
              <a:rPr lang="en-GB" sz="3600" b="1" dirty="0">
                <a:solidFill>
                  <a:srgbClr val="FFFF00"/>
                </a:solidFill>
              </a:rPr>
              <a:t>(</a:t>
            </a:r>
            <a:r>
              <a:rPr lang="en-GB" sz="3600" dirty="0"/>
              <a:t>Oldest written record of number of goods on a bone 20,000 years old</a:t>
            </a:r>
            <a:r>
              <a:rPr lang="en-GB" sz="3600" b="1" dirty="0">
                <a:solidFill>
                  <a:srgbClr val="FFFF00"/>
                </a:solidFill>
              </a:rPr>
              <a:t>)</a:t>
            </a:r>
            <a:br>
              <a:rPr lang="en-GB" sz="2800" dirty="0"/>
            </a:br>
            <a:r>
              <a:rPr lang="en-GB" sz="2800" b="1" dirty="0"/>
              <a:t>It was found in 1960 by Belgian Jean de Heinzelin de Braucourt in </a:t>
            </a:r>
            <a:r>
              <a:rPr lang="en-GB" b="1" dirty="0">
                <a:solidFill>
                  <a:srgbClr val="FFFF00"/>
                </a:solidFill>
              </a:rPr>
              <a:t>Congo</a:t>
            </a:r>
          </a:p>
        </p:txBody>
      </p:sp>
      <p:sp>
        <p:nvSpPr>
          <p:cNvPr id="4" name="Veri Yer Tutucusu 3">
            <a:extLst>
              <a:ext uri="{FF2B5EF4-FFF2-40B4-BE49-F238E27FC236}">
                <a16:creationId xmlns:a16="http://schemas.microsoft.com/office/drawing/2014/main" id="{549B98FF-8ACF-49C8-99D7-C2E219C45B71}"/>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150DA389-C346-4FFB-B722-81612304DB25}"/>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19</a:t>
            </a:fld>
            <a:endParaRPr lang="tr-TR">
              <a:solidFill>
                <a:prstClr val="white">
                  <a:shade val="50000"/>
                </a:prstClr>
              </a:solidFill>
            </a:endParaRPr>
          </a:p>
        </p:txBody>
      </p:sp>
      <p:pic>
        <p:nvPicPr>
          <p:cNvPr id="1027" name="Picture 3" descr="File:Ishango bone.jpg">
            <a:extLst>
              <a:ext uri="{FF2B5EF4-FFF2-40B4-BE49-F238E27FC236}">
                <a16:creationId xmlns:a16="http://schemas.microsoft.com/office/drawing/2014/main" id="{900F1EE2-573E-49AA-A941-EABBB8DC3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40968"/>
            <a:ext cx="820891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38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08" y="484287"/>
            <a:ext cx="8352928" cy="1008112"/>
          </a:xfrm>
        </p:spPr>
        <p:txBody>
          <a:bodyPr>
            <a:noAutofit/>
          </a:bodyPr>
          <a:lstStyle/>
          <a:p>
            <a:r>
              <a:rPr lang="en-GB" b="1" dirty="0">
                <a:solidFill>
                  <a:srgbClr val="FFFF00"/>
                </a:solidFill>
              </a:rPr>
              <a:t>Oldest chemical materials used were </a:t>
            </a:r>
            <a:r>
              <a:rPr lang="en-GB" b="1" u="sng" dirty="0">
                <a:solidFill>
                  <a:srgbClr val="FFFF00"/>
                </a:solidFill>
              </a:rPr>
              <a:t>natural pigments</a:t>
            </a:r>
            <a:endParaRPr lang="tr-TR" b="1" u="sng" dirty="0">
              <a:solidFill>
                <a:srgbClr val="FFFF00"/>
              </a:solidFill>
            </a:endParaRPr>
          </a:p>
        </p:txBody>
      </p:sp>
      <p:sp>
        <p:nvSpPr>
          <p:cNvPr id="3" name="Content Placeholder 2"/>
          <p:cNvSpPr>
            <a:spLocks noGrp="1"/>
          </p:cNvSpPr>
          <p:nvPr>
            <p:ph idx="1"/>
          </p:nvPr>
        </p:nvSpPr>
        <p:spPr>
          <a:xfrm>
            <a:off x="395536" y="1628800"/>
            <a:ext cx="8352928" cy="4824536"/>
          </a:xfrm>
        </p:spPr>
        <p:txBody>
          <a:bodyPr>
            <a:normAutofit fontScale="25000" lnSpcReduction="20000"/>
          </a:bodyPr>
          <a:lstStyle/>
          <a:p>
            <a:pPr marL="0" indent="0">
              <a:buNone/>
            </a:pPr>
            <a:endParaRPr lang="en-GB" sz="5100" b="1" dirty="0"/>
          </a:p>
          <a:p>
            <a:r>
              <a:rPr lang="en-GB" sz="11200" b="1" dirty="0"/>
              <a:t>Chemistry is one of the oldest sciences</a:t>
            </a:r>
          </a:p>
          <a:p>
            <a:r>
              <a:rPr lang="en-GB" sz="11200" b="1" dirty="0"/>
              <a:t>First chemists were the painters who </a:t>
            </a:r>
            <a:r>
              <a:rPr lang="tr-TR" sz="11200" b="1" dirty="0"/>
              <a:t>us</a:t>
            </a:r>
            <a:r>
              <a:rPr lang="en-GB" sz="11200" b="1" dirty="0"/>
              <a:t>ed natural pigments and printed images of their hands 43,900 years ago  </a:t>
            </a:r>
          </a:p>
          <a:p>
            <a:r>
              <a:rPr lang="en-GB" sz="11200" b="1" dirty="0"/>
              <a:t>Ancient chemist</a:t>
            </a:r>
            <a:r>
              <a:rPr lang="tr-TR" sz="11200" b="1" dirty="0"/>
              <a:t>s, later </a:t>
            </a:r>
            <a:r>
              <a:rPr lang="en-GB" sz="11200" b="1" dirty="0"/>
              <a:t>invented </a:t>
            </a:r>
            <a:r>
              <a:rPr lang="en-GB" sz="11200" b="1" u="sng" dirty="0"/>
              <a:t>drawing </a:t>
            </a:r>
            <a:r>
              <a:rPr lang="en-GB" sz="11200" b="1" dirty="0"/>
              <a:t>figures. They painted figures on cave walls in Spain 42,000 years ago using </a:t>
            </a:r>
            <a:r>
              <a:rPr lang="tr-TR" sz="11200" b="1" dirty="0"/>
              <a:t>natural </a:t>
            </a:r>
            <a:r>
              <a:rPr lang="en-GB" sz="11200" b="1" dirty="0"/>
              <a:t>pigments</a:t>
            </a:r>
          </a:p>
          <a:p>
            <a:r>
              <a:rPr lang="en-GB" sz="11200" b="1" dirty="0"/>
              <a:t>The oldest painted figures were found on the wall of Nerja Cave which is 35 miles east of Malaga-Spain</a:t>
            </a:r>
            <a:endParaRPr lang="en-GB" sz="3200" b="1" dirty="0"/>
          </a:p>
          <a:p>
            <a:endParaRPr lang="tr-TR" sz="3200" b="1" dirty="0"/>
          </a:p>
        </p:txBody>
      </p:sp>
      <p:sp>
        <p:nvSpPr>
          <p:cNvPr id="4" name="Slide Number Placeholder 3"/>
          <p:cNvSpPr>
            <a:spLocks noGrp="1"/>
          </p:cNvSpPr>
          <p:nvPr>
            <p:ph type="sldNum" sz="quarter" idx="12"/>
          </p:nvPr>
        </p:nvSpPr>
        <p:spPr/>
        <p:txBody>
          <a:bodyPr/>
          <a:lstStyle/>
          <a:p>
            <a:fld id="{83585796-D667-4CB2-BC00-3BF368760D37}" type="slidenum">
              <a:rPr lang="tr-TR" smtClean="0"/>
              <a:t>2</a:t>
            </a:fld>
            <a:endParaRPr lang="tr-TR"/>
          </a:p>
        </p:txBody>
      </p:sp>
      <p:sp>
        <p:nvSpPr>
          <p:cNvPr id="5" name="Date Placeholder 4"/>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Tree>
    <p:extLst>
      <p:ext uri="{BB962C8B-B14F-4D97-AF65-F5344CB8AC3E}">
        <p14:creationId xmlns:p14="http://schemas.microsoft.com/office/powerpoint/2010/main" val="2458265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6695D6-9E62-409E-9637-827274111B8E}"/>
              </a:ext>
            </a:extLst>
          </p:cNvPr>
          <p:cNvSpPr>
            <a:spLocks noGrp="1"/>
          </p:cNvSpPr>
          <p:nvPr>
            <p:ph type="title"/>
          </p:nvPr>
        </p:nvSpPr>
        <p:spPr>
          <a:xfrm>
            <a:off x="827584" y="675724"/>
            <a:ext cx="7776864" cy="924475"/>
          </a:xfrm>
        </p:spPr>
        <p:txBody>
          <a:bodyPr/>
          <a:lstStyle/>
          <a:p>
            <a:r>
              <a:rPr lang="tr-TR" sz="4000" b="1" dirty="0">
                <a:solidFill>
                  <a:srgbClr val="FFFF00"/>
                </a:solidFill>
                <a:latin typeface="Trebuchet MS" panose="020B0603020202020204"/>
                <a:cs typeface="+mj-cs"/>
              </a:rPr>
              <a:t>DISCOVERY OF NUMBERS</a:t>
            </a:r>
            <a:endParaRPr lang="tr-TR" sz="4000" dirty="0"/>
          </a:p>
        </p:txBody>
      </p:sp>
      <p:sp>
        <p:nvSpPr>
          <p:cNvPr id="3" name="İçerik Yer Tutucusu 2">
            <a:extLst>
              <a:ext uri="{FF2B5EF4-FFF2-40B4-BE49-F238E27FC236}">
                <a16:creationId xmlns:a16="http://schemas.microsoft.com/office/drawing/2014/main" id="{E6CDB56A-1883-468A-BF4D-63CE289A251A}"/>
              </a:ext>
            </a:extLst>
          </p:cNvPr>
          <p:cNvSpPr>
            <a:spLocks noGrp="1"/>
          </p:cNvSpPr>
          <p:nvPr>
            <p:ph idx="1"/>
          </p:nvPr>
        </p:nvSpPr>
        <p:spPr>
          <a:xfrm>
            <a:off x="647564" y="1600199"/>
            <a:ext cx="8136903" cy="4752527"/>
          </a:xfrm>
        </p:spPr>
        <p:txBody>
          <a:bodyPr/>
          <a:lstStyle/>
          <a:p>
            <a:pPr marL="228600" lvl="0" indent="-228600" defTabSz="914400">
              <a:lnSpc>
                <a:spcPct val="90000"/>
              </a:lnSpc>
              <a:spcBef>
                <a:spcPts val="1000"/>
              </a:spcBef>
              <a:spcAft>
                <a:spcPts val="0"/>
              </a:spcAft>
              <a:buClr>
                <a:srgbClr val="FA7E5C">
                  <a:lumMod val="20000"/>
                  <a:lumOff val="80000"/>
                </a:srgbClr>
              </a:buClr>
              <a:buFont typeface="Arial" pitchFamily="34" charset="0"/>
              <a:buChar char="•"/>
            </a:pPr>
            <a:r>
              <a:rPr lang="en-GB" sz="3600" b="1" dirty="0">
                <a:solidFill>
                  <a:prstClr val="white"/>
                </a:solidFill>
                <a:latin typeface="Trebuchet MS" panose="020B0603020202020204"/>
              </a:rPr>
              <a:t>20,000 years ago, Stone Age men marked bones or sticks to keep record of the amount of goods exchanged </a:t>
            </a:r>
          </a:p>
          <a:p>
            <a:pPr marL="228600" lvl="0" indent="-228600" defTabSz="914400">
              <a:lnSpc>
                <a:spcPct val="90000"/>
              </a:lnSpc>
              <a:spcBef>
                <a:spcPts val="1000"/>
              </a:spcBef>
              <a:spcAft>
                <a:spcPts val="0"/>
              </a:spcAft>
              <a:buClr>
                <a:srgbClr val="FA7E5C">
                  <a:lumMod val="20000"/>
                  <a:lumOff val="80000"/>
                </a:srgbClr>
              </a:buClr>
              <a:buFont typeface="Arial" pitchFamily="34" charset="0"/>
              <a:buChar char="•"/>
            </a:pPr>
            <a:r>
              <a:rPr lang="en-GB" sz="3600" b="1" dirty="0">
                <a:solidFill>
                  <a:prstClr val="white"/>
                </a:solidFill>
                <a:latin typeface="Trebuchet MS" panose="020B0603020202020204"/>
              </a:rPr>
              <a:t>10,000 years ago, after the end of Glacial Period, trade by exchange increased. Keeping records on sticks was not sufficient any more</a:t>
            </a:r>
          </a:p>
          <a:p>
            <a:endParaRPr lang="tr-TR" dirty="0"/>
          </a:p>
        </p:txBody>
      </p:sp>
      <p:sp>
        <p:nvSpPr>
          <p:cNvPr id="4" name="Veri Yer Tutucusu 3">
            <a:extLst>
              <a:ext uri="{FF2B5EF4-FFF2-40B4-BE49-F238E27FC236}">
                <a16:creationId xmlns:a16="http://schemas.microsoft.com/office/drawing/2014/main" id="{ABF84C28-7306-4CC7-ADA0-CF7BF41887EB}"/>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C6D4A311-7722-4D30-9461-F7FB4E6C05F5}"/>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20</a:t>
            </a:fld>
            <a:endParaRPr lang="tr-TR">
              <a:solidFill>
                <a:prstClr val="white">
                  <a:shade val="50000"/>
                </a:prstClr>
              </a:solidFill>
            </a:endParaRPr>
          </a:p>
        </p:txBody>
      </p:sp>
    </p:spTree>
    <p:extLst>
      <p:ext uri="{BB962C8B-B14F-4D97-AF65-F5344CB8AC3E}">
        <p14:creationId xmlns:p14="http://schemas.microsoft.com/office/powerpoint/2010/main" val="1341501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65F2888-AF24-4A16-84FC-8C61802DBFB1}"/>
              </a:ext>
            </a:extLst>
          </p:cNvPr>
          <p:cNvSpPr>
            <a:spLocks noGrp="1"/>
          </p:cNvSpPr>
          <p:nvPr>
            <p:ph type="title"/>
          </p:nvPr>
        </p:nvSpPr>
        <p:spPr>
          <a:xfrm>
            <a:off x="755576" y="675724"/>
            <a:ext cx="7848872" cy="924475"/>
          </a:xfrm>
        </p:spPr>
        <p:txBody>
          <a:bodyPr/>
          <a:lstStyle/>
          <a:p>
            <a:r>
              <a:rPr lang="tr-TR" sz="4000" b="1" dirty="0">
                <a:solidFill>
                  <a:srgbClr val="FFFF00"/>
                </a:solidFill>
                <a:latin typeface="Trebuchet MS" panose="020B0603020202020204"/>
                <a:cs typeface="+mj-cs"/>
              </a:rPr>
              <a:t>DISCOVERY OF NUMBERS</a:t>
            </a:r>
            <a:endParaRPr lang="tr-TR" b="1" dirty="0"/>
          </a:p>
        </p:txBody>
      </p:sp>
      <p:sp>
        <p:nvSpPr>
          <p:cNvPr id="3" name="İçerik Yer Tutucusu 2">
            <a:extLst>
              <a:ext uri="{FF2B5EF4-FFF2-40B4-BE49-F238E27FC236}">
                <a16:creationId xmlns:a16="http://schemas.microsoft.com/office/drawing/2014/main" id="{F0720B38-A07A-4885-8122-EBA4364A34F6}"/>
              </a:ext>
            </a:extLst>
          </p:cNvPr>
          <p:cNvSpPr>
            <a:spLocks noGrp="1"/>
          </p:cNvSpPr>
          <p:nvPr>
            <p:ph idx="1"/>
          </p:nvPr>
        </p:nvSpPr>
        <p:spPr>
          <a:xfrm>
            <a:off x="588918" y="1576626"/>
            <a:ext cx="8031790" cy="4645975"/>
          </a:xfrm>
        </p:spPr>
        <p:txBody>
          <a:bodyPr>
            <a:normAutofit/>
          </a:bodyPr>
          <a:lstStyle/>
          <a:p>
            <a:pPr marL="228600" lvl="0" indent="-228600" defTabSz="914400">
              <a:lnSpc>
                <a:spcPct val="90000"/>
              </a:lnSpc>
              <a:spcBef>
                <a:spcPts val="1000"/>
              </a:spcBef>
              <a:spcAft>
                <a:spcPts val="0"/>
              </a:spcAft>
              <a:buClr>
                <a:prstClr val="white"/>
              </a:buClr>
              <a:buFont typeface="Arial" pitchFamily="34" charset="0"/>
              <a:buChar char="•"/>
            </a:pPr>
            <a:r>
              <a:rPr lang="en-GB" sz="3600" b="1" dirty="0">
                <a:solidFill>
                  <a:prstClr val="white"/>
                </a:solidFill>
                <a:latin typeface="Trebuchet MS" panose="020B0603020202020204"/>
              </a:rPr>
              <a:t>Sumerians invented clay tokens to keep records for trade or exchange </a:t>
            </a:r>
          </a:p>
          <a:p>
            <a:pPr marL="228600" lvl="0" indent="-228600" defTabSz="914400">
              <a:lnSpc>
                <a:spcPct val="90000"/>
              </a:lnSpc>
              <a:spcBef>
                <a:spcPts val="1000"/>
              </a:spcBef>
              <a:spcAft>
                <a:spcPts val="0"/>
              </a:spcAft>
              <a:buClr>
                <a:prstClr val="white"/>
              </a:buClr>
              <a:buFont typeface="Arial" pitchFamily="34" charset="0"/>
              <a:buChar char="•"/>
            </a:pPr>
            <a:r>
              <a:rPr lang="en-GB" sz="3600" b="1" dirty="0">
                <a:solidFill>
                  <a:prstClr val="white"/>
                </a:solidFill>
                <a:latin typeface="Trebuchet MS" panose="020B0603020202020204"/>
              </a:rPr>
              <a:t>One circular shaped token with a cross on it</a:t>
            </a:r>
            <a:r>
              <a:rPr lang="tr-TR" sz="3600" b="1" dirty="0">
                <a:solidFill>
                  <a:prstClr val="white"/>
                </a:solidFill>
                <a:latin typeface="Trebuchet MS" panose="020B0603020202020204"/>
              </a:rPr>
              <a:t>,</a:t>
            </a:r>
            <a:r>
              <a:rPr lang="en-GB" sz="3600" b="1" dirty="0">
                <a:solidFill>
                  <a:prstClr val="white"/>
                </a:solidFill>
                <a:latin typeface="Trebuchet MS" panose="020B0603020202020204"/>
              </a:rPr>
              <a:t> represented 1 sheep and 5 tokens with a cross represented 5 sheeps </a:t>
            </a:r>
          </a:p>
          <a:p>
            <a:pPr marL="228600" lvl="0" indent="-228600" defTabSz="914400">
              <a:lnSpc>
                <a:spcPct val="90000"/>
              </a:lnSpc>
              <a:spcBef>
                <a:spcPts val="1000"/>
              </a:spcBef>
              <a:spcAft>
                <a:spcPts val="0"/>
              </a:spcAft>
              <a:buClr>
                <a:prstClr val="white"/>
              </a:buClr>
              <a:buFont typeface="Arial" pitchFamily="34" charset="0"/>
              <a:buChar char="•"/>
            </a:pPr>
            <a:r>
              <a:rPr lang="en-GB" sz="3600" b="1" dirty="0">
                <a:solidFill>
                  <a:prstClr val="white"/>
                </a:solidFill>
                <a:latin typeface="Trebuchet MS" panose="020B0603020202020204"/>
              </a:rPr>
              <a:t>For other goods different tokens were used</a:t>
            </a:r>
          </a:p>
          <a:p>
            <a:endParaRPr lang="tr-TR" dirty="0"/>
          </a:p>
        </p:txBody>
      </p:sp>
      <p:sp>
        <p:nvSpPr>
          <p:cNvPr id="4" name="Veri Yer Tutucusu 3">
            <a:extLst>
              <a:ext uri="{FF2B5EF4-FFF2-40B4-BE49-F238E27FC236}">
                <a16:creationId xmlns:a16="http://schemas.microsoft.com/office/drawing/2014/main" id="{74438FA6-D874-4143-A22F-8555B3D90F46}"/>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46EB9266-E8AA-4DDC-A7E9-A7BA5AA660F2}"/>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21</a:t>
            </a:fld>
            <a:endParaRPr lang="tr-TR">
              <a:solidFill>
                <a:prstClr val="white">
                  <a:shade val="50000"/>
                </a:prstClr>
              </a:solidFill>
            </a:endParaRPr>
          </a:p>
        </p:txBody>
      </p:sp>
    </p:spTree>
    <p:extLst>
      <p:ext uri="{BB962C8B-B14F-4D97-AF65-F5344CB8AC3E}">
        <p14:creationId xmlns:p14="http://schemas.microsoft.com/office/powerpoint/2010/main" val="3792106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F45081-7E67-4562-9BA9-ABBEA4EE0578}"/>
              </a:ext>
            </a:extLst>
          </p:cNvPr>
          <p:cNvSpPr>
            <a:spLocks noGrp="1"/>
          </p:cNvSpPr>
          <p:nvPr>
            <p:ph type="title"/>
          </p:nvPr>
        </p:nvSpPr>
        <p:spPr>
          <a:xfrm>
            <a:off x="323528" y="675724"/>
            <a:ext cx="2664296" cy="5705604"/>
          </a:xfrm>
        </p:spPr>
        <p:txBody>
          <a:bodyPr/>
          <a:lstStyle/>
          <a:p>
            <a:r>
              <a:rPr lang="tr-TR" sz="4000" b="1" dirty="0">
                <a:solidFill>
                  <a:srgbClr val="FFFF00"/>
                </a:solidFill>
                <a:latin typeface="Trebuchet MS" panose="020B0603020202020204"/>
                <a:cs typeface="+mj-cs"/>
              </a:rPr>
              <a:t>SUMERIAN CLAY TOKENS</a:t>
            </a:r>
            <a:endParaRPr lang="tr-TR" sz="4000" b="1" dirty="0"/>
          </a:p>
        </p:txBody>
      </p:sp>
      <p:sp>
        <p:nvSpPr>
          <p:cNvPr id="3" name="İçerik Yer Tutucusu 2">
            <a:extLst>
              <a:ext uri="{FF2B5EF4-FFF2-40B4-BE49-F238E27FC236}">
                <a16:creationId xmlns:a16="http://schemas.microsoft.com/office/drawing/2014/main" id="{2EBE9071-DA52-46DC-9767-3C65EB86E2D6}"/>
              </a:ext>
            </a:extLst>
          </p:cNvPr>
          <p:cNvSpPr>
            <a:spLocks noGrp="1"/>
          </p:cNvSpPr>
          <p:nvPr>
            <p:ph idx="1"/>
          </p:nvPr>
        </p:nvSpPr>
        <p:spPr>
          <a:xfrm>
            <a:off x="3275856" y="188641"/>
            <a:ext cx="5616624" cy="6480720"/>
          </a:xfrm>
        </p:spPr>
        <p:txBody>
          <a:bodyPr/>
          <a:lstStyle/>
          <a:p>
            <a:endParaRPr lang="tr-TR" dirty="0"/>
          </a:p>
        </p:txBody>
      </p:sp>
      <p:sp>
        <p:nvSpPr>
          <p:cNvPr id="4" name="Veri Yer Tutucusu 3">
            <a:extLst>
              <a:ext uri="{FF2B5EF4-FFF2-40B4-BE49-F238E27FC236}">
                <a16:creationId xmlns:a16="http://schemas.microsoft.com/office/drawing/2014/main" id="{73D16C39-C50A-469C-9C25-A06ED6F05F37}"/>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3287A82D-B61C-4FA4-A9A1-A4F91FCFBFEA}"/>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22</a:t>
            </a:fld>
            <a:endParaRPr lang="tr-TR">
              <a:solidFill>
                <a:prstClr val="white">
                  <a:shade val="50000"/>
                </a:prstClr>
              </a:solidFill>
            </a:endParaRPr>
          </a:p>
        </p:txBody>
      </p:sp>
      <p:pic>
        <p:nvPicPr>
          <p:cNvPr id="6" name="Picture 2">
            <a:extLst>
              <a:ext uri="{FF2B5EF4-FFF2-40B4-BE49-F238E27FC236}">
                <a16:creationId xmlns:a16="http://schemas.microsoft.com/office/drawing/2014/main" id="{1EE47719-AF31-4A52-A8BC-AF1D62911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88640"/>
            <a:ext cx="572885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107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6C0CFC7-0A67-4F61-AF1C-B9ABDE694FBD}"/>
              </a:ext>
            </a:extLst>
          </p:cNvPr>
          <p:cNvSpPr>
            <a:spLocks noGrp="1"/>
          </p:cNvSpPr>
          <p:nvPr>
            <p:ph type="title"/>
          </p:nvPr>
        </p:nvSpPr>
        <p:spPr>
          <a:xfrm>
            <a:off x="611560" y="260649"/>
            <a:ext cx="7992888" cy="1152128"/>
          </a:xfrm>
        </p:spPr>
        <p:txBody>
          <a:bodyPr/>
          <a:lstStyle/>
          <a:p>
            <a:r>
              <a:rPr lang="tr-TR" sz="4000" b="1" dirty="0">
                <a:solidFill>
                  <a:srgbClr val="FFFF00"/>
                </a:solidFill>
                <a:latin typeface="Trebuchet MS" panose="020B0603020202020204"/>
                <a:cs typeface="+mj-cs"/>
              </a:rPr>
              <a:t>DISCOVERY OF NUMBERS</a:t>
            </a:r>
            <a:endParaRPr lang="en-GB" sz="4000" dirty="0"/>
          </a:p>
        </p:txBody>
      </p:sp>
      <p:sp>
        <p:nvSpPr>
          <p:cNvPr id="3" name="İçerik Yer Tutucusu 2">
            <a:extLst>
              <a:ext uri="{FF2B5EF4-FFF2-40B4-BE49-F238E27FC236}">
                <a16:creationId xmlns:a16="http://schemas.microsoft.com/office/drawing/2014/main" id="{6C79812E-ED4C-4B88-BBD1-FAE134C4A971}"/>
              </a:ext>
            </a:extLst>
          </p:cNvPr>
          <p:cNvSpPr>
            <a:spLocks noGrp="1"/>
          </p:cNvSpPr>
          <p:nvPr>
            <p:ph idx="1"/>
          </p:nvPr>
        </p:nvSpPr>
        <p:spPr>
          <a:xfrm>
            <a:off x="395536" y="1556793"/>
            <a:ext cx="8496944" cy="5040560"/>
          </a:xfrm>
        </p:spPr>
        <p:txBody>
          <a:bodyPr>
            <a:normAutofit/>
          </a:bodyPr>
          <a:lstStyle/>
          <a:p>
            <a:pPr marL="228600" lvl="0" indent="-228600" defTabSz="914400">
              <a:lnSpc>
                <a:spcPct val="90000"/>
              </a:lnSpc>
              <a:spcBef>
                <a:spcPts val="1000"/>
              </a:spcBef>
              <a:spcAft>
                <a:spcPts val="0"/>
              </a:spcAft>
              <a:buClr>
                <a:prstClr val="white"/>
              </a:buClr>
              <a:buFont typeface="Arial" pitchFamily="34" charset="0"/>
              <a:buChar char="•"/>
            </a:pPr>
            <a:r>
              <a:rPr lang="en-GB" sz="3600" b="1" dirty="0">
                <a:solidFill>
                  <a:prstClr val="white">
                    <a:lumMod val="85000"/>
                    <a:lumOff val="15000"/>
                  </a:prstClr>
                </a:solidFill>
                <a:latin typeface="Trebuchet MS" panose="020B0603020202020204"/>
              </a:rPr>
              <a:t>Around 4,000 B.C. clay tokens were fired then strung like beads on a string </a:t>
            </a:r>
          </a:p>
          <a:p>
            <a:pPr marL="228600" lvl="0" indent="-228600" defTabSz="914400">
              <a:lnSpc>
                <a:spcPct val="90000"/>
              </a:lnSpc>
              <a:spcBef>
                <a:spcPts val="1000"/>
              </a:spcBef>
              <a:spcAft>
                <a:spcPts val="0"/>
              </a:spcAft>
              <a:buClr>
                <a:prstClr val="white"/>
              </a:buClr>
              <a:buFont typeface="Arial" pitchFamily="34" charset="0"/>
              <a:buChar char="•"/>
            </a:pPr>
            <a:r>
              <a:rPr lang="en-GB" sz="3600" b="1" dirty="0">
                <a:solidFill>
                  <a:prstClr val="white">
                    <a:lumMod val="85000"/>
                    <a:lumOff val="15000"/>
                  </a:prstClr>
                </a:solidFill>
                <a:latin typeface="Trebuchet MS" panose="020B0603020202020204"/>
              </a:rPr>
              <a:t>Then placed into a clay container which was sealed , stamped and fired to protect the document of trade</a:t>
            </a:r>
          </a:p>
          <a:p>
            <a:pPr marL="228600" lvl="0" indent="-228600" defTabSz="914400">
              <a:lnSpc>
                <a:spcPct val="90000"/>
              </a:lnSpc>
              <a:spcBef>
                <a:spcPts val="1000"/>
              </a:spcBef>
              <a:spcAft>
                <a:spcPts val="0"/>
              </a:spcAft>
              <a:buClr>
                <a:prstClr val="white"/>
              </a:buClr>
              <a:buFont typeface="Arial" pitchFamily="34" charset="0"/>
              <a:buChar char="•"/>
            </a:pPr>
            <a:r>
              <a:rPr lang="en-GB" sz="3600" b="1" dirty="0">
                <a:solidFill>
                  <a:prstClr val="white">
                    <a:lumMod val="85000"/>
                    <a:lumOff val="15000"/>
                  </a:prstClr>
                </a:solidFill>
                <a:latin typeface="Trebuchet MS" panose="020B0603020202020204"/>
              </a:rPr>
              <a:t>Sumerians started to use flat clay tablets around 3,500 B.C. </a:t>
            </a:r>
          </a:p>
          <a:p>
            <a:endParaRPr lang="en-GB" dirty="0"/>
          </a:p>
        </p:txBody>
      </p:sp>
      <p:sp>
        <p:nvSpPr>
          <p:cNvPr id="4" name="Veri Yer Tutucusu 3">
            <a:extLst>
              <a:ext uri="{FF2B5EF4-FFF2-40B4-BE49-F238E27FC236}">
                <a16:creationId xmlns:a16="http://schemas.microsoft.com/office/drawing/2014/main" id="{151EB5B3-4565-44D4-9BD5-B5DBF461A849}"/>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EADB55C6-5AC3-439D-9652-1ADF5F4B3EBF}"/>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23</a:t>
            </a:fld>
            <a:endParaRPr lang="tr-TR">
              <a:solidFill>
                <a:prstClr val="white">
                  <a:shade val="50000"/>
                </a:prstClr>
              </a:solidFill>
            </a:endParaRPr>
          </a:p>
        </p:txBody>
      </p:sp>
    </p:spTree>
    <p:extLst>
      <p:ext uri="{BB962C8B-B14F-4D97-AF65-F5344CB8AC3E}">
        <p14:creationId xmlns:p14="http://schemas.microsoft.com/office/powerpoint/2010/main" val="1709900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9FC17A-05A5-4B0D-8168-342104A3B3EF}"/>
              </a:ext>
            </a:extLst>
          </p:cNvPr>
          <p:cNvSpPr>
            <a:spLocks noGrp="1"/>
          </p:cNvSpPr>
          <p:nvPr>
            <p:ph type="title"/>
          </p:nvPr>
        </p:nvSpPr>
        <p:spPr>
          <a:xfrm>
            <a:off x="323528" y="260649"/>
            <a:ext cx="8640960" cy="1080119"/>
          </a:xfrm>
        </p:spPr>
        <p:txBody>
          <a:bodyPr/>
          <a:lstStyle/>
          <a:p>
            <a:r>
              <a:rPr lang="tr-TR" sz="4000" b="1" dirty="0">
                <a:solidFill>
                  <a:srgbClr val="FFFF00"/>
                </a:solidFill>
                <a:latin typeface="Trebuchet MS" panose="020B0603020202020204"/>
                <a:cs typeface="+mj-cs"/>
              </a:rPr>
              <a:t>DISCOVERY OF NUMBERS</a:t>
            </a:r>
            <a:endParaRPr lang="en-GB" dirty="0"/>
          </a:p>
        </p:txBody>
      </p:sp>
      <p:sp>
        <p:nvSpPr>
          <p:cNvPr id="3" name="İçerik Yer Tutucusu 2">
            <a:extLst>
              <a:ext uri="{FF2B5EF4-FFF2-40B4-BE49-F238E27FC236}">
                <a16:creationId xmlns:a16="http://schemas.microsoft.com/office/drawing/2014/main" id="{302FC827-A02D-449A-A800-CABB5B507094}"/>
              </a:ext>
            </a:extLst>
          </p:cNvPr>
          <p:cNvSpPr>
            <a:spLocks noGrp="1"/>
          </p:cNvSpPr>
          <p:nvPr>
            <p:ph idx="1"/>
          </p:nvPr>
        </p:nvSpPr>
        <p:spPr>
          <a:xfrm>
            <a:off x="395536" y="1412776"/>
            <a:ext cx="8568952" cy="5222039"/>
          </a:xfrm>
        </p:spPr>
        <p:txBody>
          <a:bodyPr>
            <a:normAutofit/>
          </a:bodyPr>
          <a:lstStyle/>
          <a:p>
            <a:pPr marL="228600" lvl="0" indent="-228600" defTabSz="914400">
              <a:lnSpc>
                <a:spcPct val="90000"/>
              </a:lnSpc>
              <a:spcBef>
                <a:spcPts val="1000"/>
              </a:spcBef>
              <a:spcAft>
                <a:spcPts val="0"/>
              </a:spcAft>
              <a:buClr>
                <a:prstClr val="white"/>
              </a:buClr>
              <a:buFont typeface="Arial" pitchFamily="34" charset="0"/>
              <a:buChar char="•"/>
            </a:pPr>
            <a:r>
              <a:rPr lang="en-GB" sz="3600" b="1" dirty="0">
                <a:solidFill>
                  <a:prstClr val="white">
                    <a:lumMod val="85000"/>
                    <a:lumOff val="15000"/>
                  </a:prstClr>
                </a:solidFill>
                <a:latin typeface="Trebuchet MS" panose="020B0603020202020204"/>
              </a:rPr>
              <a:t>Around 4,000 B.C. clay tokens were fired then strung like beads on a string </a:t>
            </a:r>
          </a:p>
          <a:p>
            <a:pPr marL="228600" lvl="0" indent="-228600" defTabSz="914400">
              <a:lnSpc>
                <a:spcPct val="90000"/>
              </a:lnSpc>
              <a:spcBef>
                <a:spcPts val="1000"/>
              </a:spcBef>
              <a:spcAft>
                <a:spcPts val="0"/>
              </a:spcAft>
              <a:buClr>
                <a:prstClr val="white"/>
              </a:buClr>
              <a:buFont typeface="Arial" pitchFamily="34" charset="0"/>
              <a:buChar char="•"/>
            </a:pPr>
            <a:r>
              <a:rPr lang="en-GB" sz="3600" b="1" dirty="0">
                <a:solidFill>
                  <a:prstClr val="white">
                    <a:lumMod val="85000"/>
                    <a:lumOff val="15000"/>
                  </a:prstClr>
                </a:solidFill>
                <a:latin typeface="Trebuchet MS" panose="020B0603020202020204"/>
              </a:rPr>
              <a:t>Then placed into a clay container which was sealed , stamped and fired to protect the document of trade</a:t>
            </a:r>
          </a:p>
          <a:p>
            <a:pPr marL="228600" lvl="0" indent="-228600" defTabSz="914400">
              <a:lnSpc>
                <a:spcPct val="90000"/>
              </a:lnSpc>
              <a:spcBef>
                <a:spcPts val="1000"/>
              </a:spcBef>
              <a:spcAft>
                <a:spcPts val="0"/>
              </a:spcAft>
              <a:buClr>
                <a:prstClr val="white"/>
              </a:buClr>
              <a:buFont typeface="Arial" pitchFamily="34" charset="0"/>
              <a:buChar char="•"/>
            </a:pPr>
            <a:r>
              <a:rPr lang="en-GB" sz="3600" b="1" dirty="0">
                <a:solidFill>
                  <a:prstClr val="white">
                    <a:lumMod val="85000"/>
                    <a:lumOff val="15000"/>
                  </a:prstClr>
                </a:solidFill>
                <a:latin typeface="Trebuchet MS" panose="020B0603020202020204"/>
              </a:rPr>
              <a:t>Sumerians started to use flat clay tablets around 3,500 B.C. </a:t>
            </a:r>
          </a:p>
          <a:p>
            <a:endParaRPr lang="en-GB" dirty="0"/>
          </a:p>
        </p:txBody>
      </p:sp>
      <p:sp>
        <p:nvSpPr>
          <p:cNvPr id="4" name="Veri Yer Tutucusu 3">
            <a:extLst>
              <a:ext uri="{FF2B5EF4-FFF2-40B4-BE49-F238E27FC236}">
                <a16:creationId xmlns:a16="http://schemas.microsoft.com/office/drawing/2014/main" id="{0E8BDFEB-6DA5-43AA-B566-A5CF6A50263F}"/>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5524FA93-A69B-4C08-BCFE-09EBB308C410}"/>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24</a:t>
            </a:fld>
            <a:endParaRPr lang="tr-TR">
              <a:solidFill>
                <a:prstClr val="white">
                  <a:shade val="50000"/>
                </a:prstClr>
              </a:solidFill>
            </a:endParaRPr>
          </a:p>
        </p:txBody>
      </p:sp>
    </p:spTree>
    <p:extLst>
      <p:ext uri="{BB962C8B-B14F-4D97-AF65-F5344CB8AC3E}">
        <p14:creationId xmlns:p14="http://schemas.microsoft.com/office/powerpoint/2010/main" val="386770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9FC17A-05A5-4B0D-8168-342104A3B3EF}"/>
              </a:ext>
            </a:extLst>
          </p:cNvPr>
          <p:cNvSpPr>
            <a:spLocks noGrp="1"/>
          </p:cNvSpPr>
          <p:nvPr>
            <p:ph type="title"/>
          </p:nvPr>
        </p:nvSpPr>
        <p:spPr>
          <a:xfrm>
            <a:off x="683568" y="260649"/>
            <a:ext cx="8280920" cy="1626448"/>
          </a:xfrm>
        </p:spPr>
        <p:txBody>
          <a:bodyPr/>
          <a:lstStyle/>
          <a:p>
            <a:r>
              <a:rPr lang="en-US" sz="3600" b="1" dirty="0">
                <a:solidFill>
                  <a:srgbClr val="FFFF00"/>
                </a:solidFill>
                <a:latin typeface="Trebuchet MS" panose="020B0603020202020204"/>
                <a:cs typeface="+mj-cs"/>
              </a:rPr>
              <a:t>DISCOVERY OF NUMBERS</a:t>
            </a:r>
            <a:br>
              <a:rPr lang="en-US" b="1" dirty="0">
                <a:solidFill>
                  <a:srgbClr val="FFFF00"/>
                </a:solidFill>
                <a:latin typeface="Trebuchet MS" panose="020B0603020202020204"/>
                <a:cs typeface="+mj-cs"/>
              </a:rPr>
            </a:br>
            <a:r>
              <a:rPr lang="en-US" b="1" dirty="0">
                <a:latin typeface="Trebuchet MS" panose="020B0603020202020204"/>
                <a:cs typeface="+mj-cs"/>
              </a:rPr>
              <a:t>A clay </a:t>
            </a:r>
            <a:r>
              <a:rPr lang="tr-TR" b="1" dirty="0">
                <a:latin typeface="Trebuchet MS" panose="020B0603020202020204"/>
                <a:cs typeface="+mj-cs"/>
              </a:rPr>
              <a:t>container</a:t>
            </a:r>
            <a:r>
              <a:rPr lang="en-US" b="1" dirty="0">
                <a:latin typeface="Trebuchet MS" panose="020B0603020202020204"/>
                <a:cs typeface="+mj-cs"/>
              </a:rPr>
              <a:t> and the tokens (from Susa, Iran, ca. 3300 BC)</a:t>
            </a:r>
            <a:endParaRPr lang="en-US" dirty="0"/>
          </a:p>
        </p:txBody>
      </p:sp>
      <p:sp>
        <p:nvSpPr>
          <p:cNvPr id="4" name="Veri Yer Tutucusu 3">
            <a:extLst>
              <a:ext uri="{FF2B5EF4-FFF2-40B4-BE49-F238E27FC236}">
                <a16:creationId xmlns:a16="http://schemas.microsoft.com/office/drawing/2014/main" id="{0E8BDFEB-6DA5-43AA-B566-A5CF6A50263F}"/>
              </a:ext>
            </a:extLst>
          </p:cNvPr>
          <p:cNvSpPr>
            <a:spLocks noGrp="1"/>
          </p:cNvSpPr>
          <p:nvPr>
            <p:ph type="dt" sz="half" idx="10"/>
          </p:nvPr>
        </p:nvSpPr>
        <p:spPr>
          <a:xfrm>
            <a:off x="6588224" y="5995879"/>
            <a:ext cx="2198744" cy="365125"/>
          </a:xfrm>
        </p:spPr>
        <p:txBody>
          <a:bodyPr/>
          <a:lstStyle/>
          <a:p>
            <a:r>
              <a:rPr lang="en-US">
                <a:solidFill>
                  <a:prstClr val="white">
                    <a:shade val="50000"/>
                  </a:prstClr>
                </a:solidFill>
              </a:rPr>
              <a:t>October 10, 2022</a:t>
            </a:r>
            <a:endParaRPr lang="tr-TR" dirty="0">
              <a:solidFill>
                <a:prstClr val="white">
                  <a:shade val="50000"/>
                </a:prstClr>
              </a:solidFill>
            </a:endParaRPr>
          </a:p>
        </p:txBody>
      </p:sp>
      <p:sp>
        <p:nvSpPr>
          <p:cNvPr id="5" name="Slayt Numarası Yer Tutucusu 4">
            <a:extLst>
              <a:ext uri="{FF2B5EF4-FFF2-40B4-BE49-F238E27FC236}">
                <a16:creationId xmlns:a16="http://schemas.microsoft.com/office/drawing/2014/main" id="{5524FA93-A69B-4C08-BCFE-09EBB308C410}"/>
              </a:ext>
            </a:extLst>
          </p:cNvPr>
          <p:cNvSpPr>
            <a:spLocks noGrp="1"/>
          </p:cNvSpPr>
          <p:nvPr>
            <p:ph type="sldNum" sz="quarter" idx="12"/>
          </p:nvPr>
        </p:nvSpPr>
        <p:spPr>
          <a:xfrm>
            <a:off x="298304" y="6141073"/>
            <a:ext cx="608287" cy="365125"/>
          </a:xfrm>
        </p:spPr>
        <p:txBody>
          <a:bodyPr/>
          <a:lstStyle/>
          <a:p>
            <a:fld id="{83585796-D667-4CB2-BC00-3BF368760D37}" type="slidenum">
              <a:rPr lang="tr-TR" smtClean="0">
                <a:solidFill>
                  <a:prstClr val="white">
                    <a:shade val="50000"/>
                  </a:prstClr>
                </a:solidFill>
              </a:rPr>
              <a:pPr/>
              <a:t>25</a:t>
            </a:fld>
            <a:endParaRPr lang="tr-TR" dirty="0">
              <a:solidFill>
                <a:prstClr val="white">
                  <a:shade val="50000"/>
                </a:prstClr>
              </a:solidFill>
            </a:endParaRPr>
          </a:p>
        </p:txBody>
      </p:sp>
      <p:pic>
        <p:nvPicPr>
          <p:cNvPr id="1026" name="Picture 2" descr="(Fig. 3) Envelope from Susa, Iran, ca. 3300 BC, The lenticular disks each stand for &quot;a flock&quot;  (–10 animals?) . The large cone is a very large measure of grain, the small cones are small measures of grain. Courtesy Musee du Louvre, Department des Antiquites Orientales.">
            <a:extLst>
              <a:ext uri="{FF2B5EF4-FFF2-40B4-BE49-F238E27FC236}">
                <a16:creationId xmlns:a16="http://schemas.microsoft.com/office/drawing/2014/main" id="{AED8D7F2-A782-4164-B1CB-1C731BF6D2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7430" y="1917312"/>
            <a:ext cx="7029140" cy="471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52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9FC17A-05A5-4B0D-8168-342104A3B3EF}"/>
              </a:ext>
            </a:extLst>
          </p:cNvPr>
          <p:cNvSpPr>
            <a:spLocks noGrp="1"/>
          </p:cNvSpPr>
          <p:nvPr>
            <p:ph type="title"/>
          </p:nvPr>
        </p:nvSpPr>
        <p:spPr>
          <a:xfrm>
            <a:off x="683568" y="260649"/>
            <a:ext cx="8280920" cy="1626448"/>
          </a:xfrm>
        </p:spPr>
        <p:txBody>
          <a:bodyPr/>
          <a:lstStyle/>
          <a:p>
            <a:r>
              <a:rPr lang="en-US" sz="3600" b="1" dirty="0">
                <a:solidFill>
                  <a:srgbClr val="FFFF00"/>
                </a:solidFill>
                <a:latin typeface="Trebuchet MS" panose="020B0603020202020204"/>
                <a:cs typeface="+mj-cs"/>
              </a:rPr>
              <a:t>DISCOVERY OF NUMBERS</a:t>
            </a:r>
            <a:br>
              <a:rPr lang="en-US" b="1" dirty="0">
                <a:solidFill>
                  <a:srgbClr val="FFFF00"/>
                </a:solidFill>
                <a:latin typeface="Trebuchet MS" panose="020B0603020202020204"/>
                <a:cs typeface="+mj-cs"/>
              </a:rPr>
            </a:br>
            <a:endParaRPr lang="en-US" dirty="0"/>
          </a:p>
        </p:txBody>
      </p:sp>
      <p:sp>
        <p:nvSpPr>
          <p:cNvPr id="4" name="Veri Yer Tutucusu 3">
            <a:extLst>
              <a:ext uri="{FF2B5EF4-FFF2-40B4-BE49-F238E27FC236}">
                <a16:creationId xmlns:a16="http://schemas.microsoft.com/office/drawing/2014/main" id="{0E8BDFEB-6DA5-43AA-B566-A5CF6A50263F}"/>
              </a:ext>
            </a:extLst>
          </p:cNvPr>
          <p:cNvSpPr>
            <a:spLocks noGrp="1"/>
          </p:cNvSpPr>
          <p:nvPr>
            <p:ph type="dt" sz="half" idx="10"/>
          </p:nvPr>
        </p:nvSpPr>
        <p:spPr>
          <a:xfrm>
            <a:off x="6588224" y="5995879"/>
            <a:ext cx="2198744" cy="365125"/>
          </a:xfrm>
        </p:spPr>
        <p:txBody>
          <a:bodyPr/>
          <a:lstStyle/>
          <a:p>
            <a:r>
              <a:rPr lang="en-US">
                <a:solidFill>
                  <a:prstClr val="white">
                    <a:shade val="50000"/>
                  </a:prstClr>
                </a:solidFill>
              </a:rPr>
              <a:t>October 10, 2022</a:t>
            </a:r>
            <a:endParaRPr lang="tr-TR" dirty="0">
              <a:solidFill>
                <a:prstClr val="white">
                  <a:shade val="50000"/>
                </a:prstClr>
              </a:solidFill>
            </a:endParaRPr>
          </a:p>
        </p:txBody>
      </p:sp>
      <p:sp>
        <p:nvSpPr>
          <p:cNvPr id="5" name="Slayt Numarası Yer Tutucusu 4">
            <a:extLst>
              <a:ext uri="{FF2B5EF4-FFF2-40B4-BE49-F238E27FC236}">
                <a16:creationId xmlns:a16="http://schemas.microsoft.com/office/drawing/2014/main" id="{5524FA93-A69B-4C08-BCFE-09EBB308C410}"/>
              </a:ext>
            </a:extLst>
          </p:cNvPr>
          <p:cNvSpPr>
            <a:spLocks noGrp="1"/>
          </p:cNvSpPr>
          <p:nvPr>
            <p:ph type="sldNum" sz="quarter" idx="12"/>
          </p:nvPr>
        </p:nvSpPr>
        <p:spPr>
          <a:xfrm>
            <a:off x="298304" y="6141073"/>
            <a:ext cx="608287" cy="365125"/>
          </a:xfrm>
        </p:spPr>
        <p:txBody>
          <a:bodyPr/>
          <a:lstStyle/>
          <a:p>
            <a:fld id="{83585796-D667-4CB2-BC00-3BF368760D37}" type="slidenum">
              <a:rPr lang="tr-TR" smtClean="0">
                <a:solidFill>
                  <a:prstClr val="white">
                    <a:shade val="50000"/>
                  </a:prstClr>
                </a:solidFill>
              </a:rPr>
              <a:pPr/>
              <a:t>26</a:t>
            </a:fld>
            <a:endParaRPr lang="tr-TR" dirty="0">
              <a:solidFill>
                <a:prstClr val="white">
                  <a:shade val="50000"/>
                </a:prstClr>
              </a:solidFill>
            </a:endParaRPr>
          </a:p>
        </p:txBody>
      </p:sp>
      <p:sp>
        <p:nvSpPr>
          <p:cNvPr id="3" name="İçerik Yer Tutucusu 2">
            <a:extLst>
              <a:ext uri="{FF2B5EF4-FFF2-40B4-BE49-F238E27FC236}">
                <a16:creationId xmlns:a16="http://schemas.microsoft.com/office/drawing/2014/main" id="{2B3C5A60-8915-480B-868E-D2BD9B40C40C}"/>
              </a:ext>
            </a:extLst>
          </p:cNvPr>
          <p:cNvSpPr>
            <a:spLocks noGrp="1"/>
          </p:cNvSpPr>
          <p:nvPr>
            <p:ph idx="1"/>
          </p:nvPr>
        </p:nvSpPr>
        <p:spPr>
          <a:xfrm>
            <a:off x="1115615" y="1579204"/>
            <a:ext cx="3456385" cy="4584281"/>
          </a:xfrm>
        </p:spPr>
        <p:txBody>
          <a:bodyPr/>
          <a:lstStyle/>
          <a:p>
            <a:r>
              <a:rPr lang="en-US" sz="3200" b="1" dirty="0">
                <a:solidFill>
                  <a:prstClr val="white"/>
                </a:solidFill>
                <a:ea typeface="+mj-ea"/>
              </a:rPr>
              <a:t>Clay bulla and tokens, 4000–3100 BC, Susa</a:t>
            </a:r>
            <a:endParaRPr lang="en-US" dirty="0"/>
          </a:p>
        </p:txBody>
      </p:sp>
      <p:pic>
        <p:nvPicPr>
          <p:cNvPr id="7" name="Picture 2" descr="https://upload.wikimedia.org/wikipedia/commons/0/0a/Accountancy_clay_envelope_Louvre_Sb1932.jpg">
            <a:extLst>
              <a:ext uri="{FF2B5EF4-FFF2-40B4-BE49-F238E27FC236}">
                <a16:creationId xmlns:a16="http://schemas.microsoft.com/office/drawing/2014/main" id="{A0F1B984-0FAC-47DE-B050-4863908091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103798"/>
            <a:ext cx="2990832" cy="543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855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BB4B5AB-65C9-4D03-8738-B14764D09BF0}"/>
              </a:ext>
            </a:extLst>
          </p:cNvPr>
          <p:cNvSpPr>
            <a:spLocks noGrp="1"/>
          </p:cNvSpPr>
          <p:nvPr>
            <p:ph type="title"/>
          </p:nvPr>
        </p:nvSpPr>
        <p:spPr>
          <a:xfrm>
            <a:off x="572659" y="675724"/>
            <a:ext cx="4150094" cy="5641211"/>
          </a:xfrm>
        </p:spPr>
        <p:txBody>
          <a:bodyPr/>
          <a:lstStyle/>
          <a:p>
            <a:r>
              <a:rPr lang="en-US" sz="4000" b="1" dirty="0">
                <a:solidFill>
                  <a:srgbClr val="FFFF00"/>
                </a:solidFill>
              </a:rPr>
              <a:t>First flat numerical clay tablet</a:t>
            </a:r>
            <a:br>
              <a:rPr lang="tr-TR" sz="4000" b="1" dirty="0">
                <a:solidFill>
                  <a:srgbClr val="FFFF00"/>
                </a:solidFill>
              </a:rPr>
            </a:br>
            <a:br>
              <a:rPr lang="tr-TR" b="1" dirty="0"/>
            </a:br>
            <a:r>
              <a:rPr lang="en-US" b="1" dirty="0"/>
              <a:t>Numerical tablet, 3500-3350 BC (Uruk V phase), </a:t>
            </a:r>
            <a:r>
              <a:rPr lang="en-US" b="1" dirty="0" err="1"/>
              <a:t>Khafajah</a:t>
            </a:r>
            <a:endParaRPr lang="en-US" b="1" dirty="0"/>
          </a:p>
        </p:txBody>
      </p:sp>
      <p:sp>
        <p:nvSpPr>
          <p:cNvPr id="4" name="Veri Yer Tutucusu 3">
            <a:extLst>
              <a:ext uri="{FF2B5EF4-FFF2-40B4-BE49-F238E27FC236}">
                <a16:creationId xmlns:a16="http://schemas.microsoft.com/office/drawing/2014/main" id="{F20F7835-BC54-4723-9787-195160229C4A}"/>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2844A62F-26EB-4E49-9EE7-E45BB2FD02E6}"/>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27</a:t>
            </a:fld>
            <a:endParaRPr lang="tr-TR">
              <a:solidFill>
                <a:prstClr val="white">
                  <a:shade val="50000"/>
                </a:prstClr>
              </a:solidFill>
            </a:endParaRPr>
          </a:p>
        </p:txBody>
      </p:sp>
      <p:pic>
        <p:nvPicPr>
          <p:cNvPr id="3074" name="Picture 2" descr="https://upload.wikimedia.org/wikipedia/commons/thumb/9/9e/Numerical_tablet_Khafaje_OIM_A21310.jpg/800px-Numerical_tablet_Khafaje_OIM_A21310.jpg">
            <a:extLst>
              <a:ext uri="{FF2B5EF4-FFF2-40B4-BE49-F238E27FC236}">
                <a16:creationId xmlns:a16="http://schemas.microsoft.com/office/drawing/2014/main" id="{D810BCFB-7F61-4752-B66F-93CDE0C9A6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75903" y="963723"/>
            <a:ext cx="4150095" cy="506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2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B09B291-A792-4BCE-89DF-7C07725224C1}"/>
              </a:ext>
            </a:extLst>
          </p:cNvPr>
          <p:cNvSpPr>
            <a:spLocks noGrp="1"/>
          </p:cNvSpPr>
          <p:nvPr>
            <p:ph type="title"/>
          </p:nvPr>
        </p:nvSpPr>
        <p:spPr>
          <a:xfrm>
            <a:off x="683568" y="675724"/>
            <a:ext cx="7450987" cy="924475"/>
          </a:xfrm>
        </p:spPr>
        <p:txBody>
          <a:bodyPr/>
          <a:lstStyle/>
          <a:p>
            <a:r>
              <a:rPr lang="tr-TR" sz="4000" b="1" dirty="0">
                <a:solidFill>
                  <a:srgbClr val="FFFF00"/>
                </a:solidFill>
                <a:latin typeface="Trebuchet MS" panose="020B0603020202020204"/>
                <a:cs typeface="+mj-cs"/>
              </a:rPr>
              <a:t>DISCOVERY OF NUMBERS</a:t>
            </a:r>
            <a:endParaRPr lang="en-GB" dirty="0"/>
          </a:p>
        </p:txBody>
      </p:sp>
      <p:sp>
        <p:nvSpPr>
          <p:cNvPr id="3" name="İçerik Yer Tutucusu 2">
            <a:extLst>
              <a:ext uri="{FF2B5EF4-FFF2-40B4-BE49-F238E27FC236}">
                <a16:creationId xmlns:a16="http://schemas.microsoft.com/office/drawing/2014/main" id="{259FB902-074C-43F9-ABBA-7EDDE8A41E97}"/>
              </a:ext>
            </a:extLst>
          </p:cNvPr>
          <p:cNvSpPr>
            <a:spLocks noGrp="1"/>
          </p:cNvSpPr>
          <p:nvPr>
            <p:ph idx="1"/>
          </p:nvPr>
        </p:nvSpPr>
        <p:spPr>
          <a:xfrm>
            <a:off x="467544" y="1807361"/>
            <a:ext cx="8496944" cy="4645975"/>
          </a:xfrm>
        </p:spPr>
        <p:txBody>
          <a:bodyPr>
            <a:normAutofit/>
          </a:bodyPr>
          <a:lstStyle/>
          <a:p>
            <a:pPr marL="228600" lvl="0" indent="-228600" defTabSz="914400">
              <a:lnSpc>
                <a:spcPct val="90000"/>
              </a:lnSpc>
              <a:spcBef>
                <a:spcPts val="1000"/>
              </a:spcBef>
              <a:spcAft>
                <a:spcPts val="0"/>
              </a:spcAft>
              <a:buClr>
                <a:prstClr val="white"/>
              </a:buClr>
              <a:buFont typeface="Arial" pitchFamily="34" charset="0"/>
              <a:buChar char="•"/>
            </a:pPr>
            <a:r>
              <a:rPr lang="en-GB" sz="3200" b="1" dirty="0">
                <a:solidFill>
                  <a:prstClr val="white">
                    <a:lumMod val="85000"/>
                    <a:lumOff val="15000"/>
                  </a:prstClr>
                </a:solidFill>
                <a:latin typeface="Trebuchet MS" panose="020B0603020202020204"/>
              </a:rPr>
              <a:t>They started to mark the numbers and types of trade materials on clay tablets </a:t>
            </a:r>
          </a:p>
          <a:p>
            <a:pPr marL="228600" lvl="0" indent="-228600" defTabSz="914400">
              <a:lnSpc>
                <a:spcPct val="90000"/>
              </a:lnSpc>
              <a:spcBef>
                <a:spcPts val="1000"/>
              </a:spcBef>
              <a:spcAft>
                <a:spcPts val="0"/>
              </a:spcAft>
              <a:buClr>
                <a:prstClr val="white"/>
              </a:buClr>
              <a:buFont typeface="Arial" pitchFamily="34" charset="0"/>
              <a:buChar char="•"/>
            </a:pPr>
            <a:r>
              <a:rPr lang="en-GB" sz="3200" b="1" dirty="0">
                <a:solidFill>
                  <a:prstClr val="white">
                    <a:lumMod val="85000"/>
                    <a:lumOff val="15000"/>
                  </a:prstClr>
                </a:solidFill>
                <a:latin typeface="Trebuchet MS" panose="020B0603020202020204"/>
              </a:rPr>
              <a:t>Then they used numbers separately from the material type</a:t>
            </a:r>
          </a:p>
          <a:p>
            <a:pPr marL="228600" lvl="0" indent="-228600" defTabSz="914400">
              <a:lnSpc>
                <a:spcPct val="90000"/>
              </a:lnSpc>
              <a:spcBef>
                <a:spcPts val="1000"/>
              </a:spcBef>
              <a:spcAft>
                <a:spcPts val="0"/>
              </a:spcAft>
              <a:buClr>
                <a:prstClr val="white"/>
              </a:buClr>
              <a:buFont typeface="Arial" pitchFamily="34" charset="0"/>
              <a:buChar char="•"/>
            </a:pPr>
            <a:r>
              <a:rPr lang="en-GB" sz="3200" b="1" dirty="0">
                <a:solidFill>
                  <a:prstClr val="white">
                    <a:lumMod val="85000"/>
                    <a:lumOff val="15000"/>
                  </a:prstClr>
                </a:solidFill>
                <a:latin typeface="Trebuchet MS" panose="020B0603020202020204"/>
              </a:rPr>
              <a:t>Same sign for numbers like 5 or 7 were used for all materials</a:t>
            </a:r>
          </a:p>
          <a:p>
            <a:pPr marL="228600" lvl="0" indent="-228600" defTabSz="914400">
              <a:lnSpc>
                <a:spcPct val="90000"/>
              </a:lnSpc>
              <a:spcBef>
                <a:spcPts val="1000"/>
              </a:spcBef>
              <a:spcAft>
                <a:spcPts val="0"/>
              </a:spcAft>
              <a:buClr>
                <a:prstClr val="white"/>
              </a:buClr>
              <a:buFont typeface="Arial" pitchFamily="34" charset="0"/>
              <a:buChar char="•"/>
            </a:pPr>
            <a:r>
              <a:rPr lang="en-GB" sz="3200" b="1" dirty="0">
                <a:solidFill>
                  <a:prstClr val="white">
                    <a:lumMod val="85000"/>
                    <a:lumOff val="15000"/>
                  </a:prstClr>
                </a:solidFill>
                <a:latin typeface="Trebuchet MS" panose="020B0603020202020204"/>
              </a:rPr>
              <a:t>Sumerians discovered numbers and writing about 5,000 years ago  </a:t>
            </a:r>
          </a:p>
          <a:p>
            <a:endParaRPr lang="en-GB" dirty="0"/>
          </a:p>
        </p:txBody>
      </p:sp>
      <p:sp>
        <p:nvSpPr>
          <p:cNvPr id="4" name="Veri Yer Tutucusu 3">
            <a:extLst>
              <a:ext uri="{FF2B5EF4-FFF2-40B4-BE49-F238E27FC236}">
                <a16:creationId xmlns:a16="http://schemas.microsoft.com/office/drawing/2014/main" id="{C31DDED5-FCE6-46AE-93D7-4F960F9CCD55}"/>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1C17EA1F-7EAB-4D16-9D91-2D50ED1322B3}"/>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28</a:t>
            </a:fld>
            <a:endParaRPr lang="tr-TR">
              <a:solidFill>
                <a:prstClr val="white">
                  <a:shade val="50000"/>
                </a:prstClr>
              </a:solidFill>
            </a:endParaRPr>
          </a:p>
        </p:txBody>
      </p:sp>
    </p:spTree>
    <p:extLst>
      <p:ext uri="{BB962C8B-B14F-4D97-AF65-F5344CB8AC3E}">
        <p14:creationId xmlns:p14="http://schemas.microsoft.com/office/powerpoint/2010/main" val="506839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F9E22D-81AF-4EFE-9C96-1C35E9CB28F9}"/>
              </a:ext>
            </a:extLst>
          </p:cNvPr>
          <p:cNvSpPr>
            <a:spLocks noGrp="1"/>
          </p:cNvSpPr>
          <p:nvPr>
            <p:ph type="title"/>
          </p:nvPr>
        </p:nvSpPr>
        <p:spPr>
          <a:xfrm>
            <a:off x="395536" y="188641"/>
            <a:ext cx="8064896" cy="1152128"/>
          </a:xfrm>
        </p:spPr>
        <p:txBody>
          <a:bodyPr/>
          <a:lstStyle/>
          <a:p>
            <a:r>
              <a:rPr lang="tr-TR" sz="4000" b="1" dirty="0">
                <a:solidFill>
                  <a:srgbClr val="FFFF00"/>
                </a:solidFill>
                <a:latin typeface="Trebuchet MS" panose="020B0603020202020204"/>
                <a:cs typeface="+mj-cs"/>
              </a:rPr>
              <a:t>DISCOVERY OF NUMBERS</a:t>
            </a:r>
            <a:r>
              <a:rPr lang="en-GB" sz="4000" b="1" dirty="0">
                <a:solidFill>
                  <a:srgbClr val="FFFF00"/>
                </a:solidFill>
                <a:latin typeface="Trebuchet MS" panose="020B0603020202020204"/>
                <a:cs typeface="+mj-cs"/>
              </a:rPr>
              <a:t> BY SUMERIANS</a:t>
            </a:r>
            <a:endParaRPr lang="en-GB" dirty="0"/>
          </a:p>
        </p:txBody>
      </p:sp>
      <p:sp>
        <p:nvSpPr>
          <p:cNvPr id="3" name="İçerik Yer Tutucusu 2">
            <a:extLst>
              <a:ext uri="{FF2B5EF4-FFF2-40B4-BE49-F238E27FC236}">
                <a16:creationId xmlns:a16="http://schemas.microsoft.com/office/drawing/2014/main" id="{90D9B989-D502-4749-B309-04B0782C76C2}"/>
              </a:ext>
            </a:extLst>
          </p:cNvPr>
          <p:cNvSpPr>
            <a:spLocks noGrp="1"/>
          </p:cNvSpPr>
          <p:nvPr>
            <p:ph idx="1"/>
          </p:nvPr>
        </p:nvSpPr>
        <p:spPr/>
        <p:txBody>
          <a:bodyPr/>
          <a:lstStyle/>
          <a:p>
            <a:endParaRPr lang="en-GB" dirty="0"/>
          </a:p>
        </p:txBody>
      </p:sp>
      <p:sp>
        <p:nvSpPr>
          <p:cNvPr id="4" name="Veri Yer Tutucusu 3">
            <a:extLst>
              <a:ext uri="{FF2B5EF4-FFF2-40B4-BE49-F238E27FC236}">
                <a16:creationId xmlns:a16="http://schemas.microsoft.com/office/drawing/2014/main" id="{B12B6247-FC82-4BFC-A768-C03F38D40E4A}"/>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0162CE2F-D0F5-405B-A31C-0C9B497AA829}"/>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29</a:t>
            </a:fld>
            <a:endParaRPr lang="tr-TR">
              <a:solidFill>
                <a:prstClr val="white">
                  <a:shade val="50000"/>
                </a:prstClr>
              </a:solidFill>
            </a:endParaRPr>
          </a:p>
        </p:txBody>
      </p:sp>
      <p:pic>
        <p:nvPicPr>
          <p:cNvPr id="6" name="Picture 2">
            <a:extLst>
              <a:ext uri="{FF2B5EF4-FFF2-40B4-BE49-F238E27FC236}">
                <a16:creationId xmlns:a16="http://schemas.microsoft.com/office/drawing/2014/main" id="{34336645-2065-4FA8-A046-F592570A7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892899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22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C321-F8D1-49F6-87A3-A066EF12C1B7}"/>
              </a:ext>
            </a:extLst>
          </p:cNvPr>
          <p:cNvSpPr>
            <a:spLocks noGrp="1"/>
          </p:cNvSpPr>
          <p:nvPr>
            <p:ph type="title"/>
          </p:nvPr>
        </p:nvSpPr>
        <p:spPr>
          <a:xfrm>
            <a:off x="467544" y="116632"/>
            <a:ext cx="8424936" cy="1152128"/>
          </a:xfrm>
        </p:spPr>
        <p:txBody>
          <a:bodyPr/>
          <a:lstStyle/>
          <a:p>
            <a:r>
              <a:rPr lang="en-GB" sz="2800" b="1" u="sng" dirty="0">
                <a:solidFill>
                  <a:srgbClr val="FFFF00"/>
                </a:solidFill>
              </a:rPr>
              <a:t>Oldest Hand </a:t>
            </a:r>
            <a:r>
              <a:rPr lang="en-GB" sz="2800" b="1" u="sng" dirty="0" err="1">
                <a:solidFill>
                  <a:srgbClr val="FFFF00"/>
                </a:solidFill>
              </a:rPr>
              <a:t>Sitencils</a:t>
            </a:r>
            <a:r>
              <a:rPr lang="en-GB" sz="2800" b="1" u="sng" dirty="0">
                <a:solidFill>
                  <a:srgbClr val="FFFF00"/>
                </a:solidFill>
              </a:rPr>
              <a:t> </a:t>
            </a:r>
            <a:r>
              <a:rPr lang="en-GB" sz="2800" b="1" dirty="0">
                <a:solidFill>
                  <a:srgbClr val="FFFF00"/>
                </a:solidFill>
              </a:rPr>
              <a:t>(Indonesia-</a:t>
            </a:r>
            <a:r>
              <a:rPr lang="en-GB" sz="2800" b="1" dirty="0" err="1">
                <a:solidFill>
                  <a:srgbClr val="FFFF00"/>
                </a:solidFill>
              </a:rPr>
              <a:t>Maros</a:t>
            </a:r>
            <a:r>
              <a:rPr lang="en-GB" sz="2800" b="1" dirty="0">
                <a:solidFill>
                  <a:srgbClr val="FFFF00"/>
                </a:solidFill>
              </a:rPr>
              <a:t> Pangkep cave) </a:t>
            </a:r>
            <a:r>
              <a:rPr lang="en-GB" b="1" u="sng" dirty="0"/>
              <a:t>43,900 years old </a:t>
            </a:r>
          </a:p>
        </p:txBody>
      </p:sp>
      <p:sp>
        <p:nvSpPr>
          <p:cNvPr id="4" name="Date Placeholder 3">
            <a:extLst>
              <a:ext uri="{FF2B5EF4-FFF2-40B4-BE49-F238E27FC236}">
                <a16:creationId xmlns:a16="http://schemas.microsoft.com/office/drawing/2014/main" id="{9BD82DDD-700D-48A0-8D3D-2CF329853768}"/>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ide Number Placeholder 4">
            <a:extLst>
              <a:ext uri="{FF2B5EF4-FFF2-40B4-BE49-F238E27FC236}">
                <a16:creationId xmlns:a16="http://schemas.microsoft.com/office/drawing/2014/main" id="{84A0E42E-B659-4B04-967D-22B9C501F939}"/>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3</a:t>
            </a:fld>
            <a:endParaRPr lang="tr-TR">
              <a:solidFill>
                <a:prstClr val="white">
                  <a:shade val="50000"/>
                </a:prstClr>
              </a:solidFill>
            </a:endParaRPr>
          </a:p>
        </p:txBody>
      </p:sp>
      <p:pic>
        <p:nvPicPr>
          <p:cNvPr id="2050" name="Picture 2" descr="Hands in Pettakere Cave.jpg">
            <a:extLst>
              <a:ext uri="{FF2B5EF4-FFF2-40B4-BE49-F238E27FC236}">
                <a16:creationId xmlns:a16="http://schemas.microsoft.com/office/drawing/2014/main" id="{EADAEA7C-FB86-4063-994D-4A9384E3F8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63609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01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037FE3-DB5F-4F78-909A-614FB056712F}"/>
              </a:ext>
            </a:extLst>
          </p:cNvPr>
          <p:cNvSpPr>
            <a:spLocks noGrp="1"/>
          </p:cNvSpPr>
          <p:nvPr>
            <p:ph type="title"/>
          </p:nvPr>
        </p:nvSpPr>
        <p:spPr>
          <a:xfrm>
            <a:off x="467544" y="260648"/>
            <a:ext cx="7557161" cy="936105"/>
          </a:xfrm>
        </p:spPr>
        <p:txBody>
          <a:bodyPr/>
          <a:lstStyle/>
          <a:p>
            <a:r>
              <a:rPr lang="tr-TR" sz="4800" b="1" dirty="0">
                <a:solidFill>
                  <a:srgbClr val="FFFF00"/>
                </a:solidFill>
                <a:latin typeface="Trebuchet MS" panose="020B0603020202020204"/>
                <a:cs typeface="+mj-cs"/>
              </a:rPr>
              <a:t>EGYPTIAN NUMERALS</a:t>
            </a:r>
            <a:endParaRPr lang="en-GB" dirty="0"/>
          </a:p>
        </p:txBody>
      </p:sp>
      <p:sp>
        <p:nvSpPr>
          <p:cNvPr id="3" name="İçerik Yer Tutucusu 2">
            <a:extLst>
              <a:ext uri="{FF2B5EF4-FFF2-40B4-BE49-F238E27FC236}">
                <a16:creationId xmlns:a16="http://schemas.microsoft.com/office/drawing/2014/main" id="{AFD017C1-5C22-4723-8DF9-72A0CF79483F}"/>
              </a:ext>
            </a:extLst>
          </p:cNvPr>
          <p:cNvSpPr>
            <a:spLocks noGrp="1"/>
          </p:cNvSpPr>
          <p:nvPr>
            <p:ph idx="1"/>
          </p:nvPr>
        </p:nvSpPr>
        <p:spPr/>
        <p:txBody>
          <a:bodyPr/>
          <a:lstStyle/>
          <a:p>
            <a:endParaRPr lang="en-GB" dirty="0"/>
          </a:p>
        </p:txBody>
      </p:sp>
      <p:sp>
        <p:nvSpPr>
          <p:cNvPr id="4" name="Veri Yer Tutucusu 3">
            <a:extLst>
              <a:ext uri="{FF2B5EF4-FFF2-40B4-BE49-F238E27FC236}">
                <a16:creationId xmlns:a16="http://schemas.microsoft.com/office/drawing/2014/main" id="{086FF72E-82C7-43AB-AB00-8E582E2EEFB8}"/>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4241605F-0D52-4C8B-B6C4-0744D65770AD}"/>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30</a:t>
            </a:fld>
            <a:endParaRPr lang="tr-TR">
              <a:solidFill>
                <a:prstClr val="white">
                  <a:shade val="50000"/>
                </a:prstClr>
              </a:solidFill>
            </a:endParaRPr>
          </a:p>
        </p:txBody>
      </p:sp>
      <p:pic>
        <p:nvPicPr>
          <p:cNvPr id="6" name="Picture 2">
            <a:extLst>
              <a:ext uri="{FF2B5EF4-FFF2-40B4-BE49-F238E27FC236}">
                <a16:creationId xmlns:a16="http://schemas.microsoft.com/office/drawing/2014/main" id="{8890AD18-5F52-49FB-AD4E-705FCE537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892899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499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6DE42D4-F73F-4607-A24A-83F92B4248EF}"/>
              </a:ext>
            </a:extLst>
          </p:cNvPr>
          <p:cNvSpPr>
            <a:spLocks noGrp="1"/>
          </p:cNvSpPr>
          <p:nvPr>
            <p:ph type="title"/>
          </p:nvPr>
        </p:nvSpPr>
        <p:spPr>
          <a:xfrm>
            <a:off x="467544" y="675724"/>
            <a:ext cx="8064896" cy="924475"/>
          </a:xfrm>
        </p:spPr>
        <p:txBody>
          <a:bodyPr/>
          <a:lstStyle/>
          <a:p>
            <a:r>
              <a:rPr lang="tr-TR" sz="4000" b="1" dirty="0">
                <a:solidFill>
                  <a:srgbClr val="FFFF00"/>
                </a:solidFill>
                <a:latin typeface="Trebuchet MS" panose="020B0603020202020204"/>
                <a:cs typeface="+mj-cs"/>
              </a:rPr>
              <a:t>ROMAN NUMERALS</a:t>
            </a:r>
            <a:endParaRPr lang="en-GB" dirty="0"/>
          </a:p>
        </p:txBody>
      </p:sp>
      <p:sp>
        <p:nvSpPr>
          <p:cNvPr id="3" name="İçerik Yer Tutucusu 2">
            <a:extLst>
              <a:ext uri="{FF2B5EF4-FFF2-40B4-BE49-F238E27FC236}">
                <a16:creationId xmlns:a16="http://schemas.microsoft.com/office/drawing/2014/main" id="{8A596AAC-91FB-402B-85B9-2F6B2F59F9DD}"/>
              </a:ext>
            </a:extLst>
          </p:cNvPr>
          <p:cNvSpPr>
            <a:spLocks noGrp="1"/>
          </p:cNvSpPr>
          <p:nvPr>
            <p:ph idx="1"/>
          </p:nvPr>
        </p:nvSpPr>
        <p:spPr>
          <a:xfrm>
            <a:off x="107504" y="2492896"/>
            <a:ext cx="9036496" cy="1728192"/>
          </a:xfrm>
        </p:spPr>
        <p:txBody>
          <a:bodyPr/>
          <a:lstStyle/>
          <a:p>
            <a:endParaRPr lang="en-GB" dirty="0"/>
          </a:p>
        </p:txBody>
      </p:sp>
      <p:sp>
        <p:nvSpPr>
          <p:cNvPr id="4" name="Veri Yer Tutucusu 3">
            <a:extLst>
              <a:ext uri="{FF2B5EF4-FFF2-40B4-BE49-F238E27FC236}">
                <a16:creationId xmlns:a16="http://schemas.microsoft.com/office/drawing/2014/main" id="{B387A948-DC7D-458B-98D2-028C938BEE9C}"/>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1316DD5A-CB44-4D0C-BA53-C9D0BDFE1360}"/>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31</a:t>
            </a:fld>
            <a:endParaRPr lang="tr-TR">
              <a:solidFill>
                <a:prstClr val="white">
                  <a:shade val="50000"/>
                </a:prstClr>
              </a:solidFill>
            </a:endParaRPr>
          </a:p>
        </p:txBody>
      </p:sp>
      <p:pic>
        <p:nvPicPr>
          <p:cNvPr id="6" name="Picture 2">
            <a:extLst>
              <a:ext uri="{FF2B5EF4-FFF2-40B4-BE49-F238E27FC236}">
                <a16:creationId xmlns:a16="http://schemas.microsoft.com/office/drawing/2014/main" id="{B7D9F839-587F-435C-B33B-40B52D679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20888"/>
            <a:ext cx="892899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539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59B1BA-9772-45AA-B886-BA4960AB82AB}"/>
              </a:ext>
            </a:extLst>
          </p:cNvPr>
          <p:cNvSpPr>
            <a:spLocks noGrp="1"/>
          </p:cNvSpPr>
          <p:nvPr>
            <p:ph type="title"/>
          </p:nvPr>
        </p:nvSpPr>
        <p:spPr>
          <a:xfrm>
            <a:off x="467544" y="188640"/>
            <a:ext cx="8352928" cy="924475"/>
          </a:xfrm>
        </p:spPr>
        <p:txBody>
          <a:bodyPr/>
          <a:lstStyle/>
          <a:p>
            <a:r>
              <a:rPr lang="tr-TR" sz="4400" b="1" dirty="0">
                <a:solidFill>
                  <a:srgbClr val="FFFF00"/>
                </a:solidFill>
                <a:latin typeface="Trebuchet MS" panose="020B0603020202020204"/>
                <a:cs typeface="+mj-cs"/>
              </a:rPr>
              <a:t>DEVELOPMENT OF NUMERALS</a:t>
            </a:r>
            <a:endParaRPr lang="en-GB" dirty="0"/>
          </a:p>
        </p:txBody>
      </p:sp>
      <p:sp>
        <p:nvSpPr>
          <p:cNvPr id="3" name="İçerik Yer Tutucusu 2">
            <a:extLst>
              <a:ext uri="{FF2B5EF4-FFF2-40B4-BE49-F238E27FC236}">
                <a16:creationId xmlns:a16="http://schemas.microsoft.com/office/drawing/2014/main" id="{E13654C6-F3EC-483E-979E-A77905B1DA0A}"/>
              </a:ext>
            </a:extLst>
          </p:cNvPr>
          <p:cNvSpPr>
            <a:spLocks noGrp="1"/>
          </p:cNvSpPr>
          <p:nvPr>
            <p:ph idx="1"/>
          </p:nvPr>
        </p:nvSpPr>
        <p:spPr>
          <a:xfrm>
            <a:off x="0" y="1988840"/>
            <a:ext cx="8964488" cy="4051437"/>
          </a:xfrm>
        </p:spPr>
        <p:txBody>
          <a:bodyPr/>
          <a:lstStyle/>
          <a:p>
            <a:endParaRPr lang="en-GB" dirty="0"/>
          </a:p>
        </p:txBody>
      </p:sp>
      <p:sp>
        <p:nvSpPr>
          <p:cNvPr id="4" name="Veri Yer Tutucusu 3">
            <a:extLst>
              <a:ext uri="{FF2B5EF4-FFF2-40B4-BE49-F238E27FC236}">
                <a16:creationId xmlns:a16="http://schemas.microsoft.com/office/drawing/2014/main" id="{A6DF523E-7645-45B8-9188-0D718B645C54}"/>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F28B3BF4-62BD-4033-A20C-AEC1503D9E66}"/>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32</a:t>
            </a:fld>
            <a:endParaRPr lang="tr-TR">
              <a:solidFill>
                <a:prstClr val="white">
                  <a:shade val="50000"/>
                </a:prstClr>
              </a:solidFill>
            </a:endParaRPr>
          </a:p>
        </p:txBody>
      </p:sp>
      <p:pic>
        <p:nvPicPr>
          <p:cNvPr id="6" name="Picture 2">
            <a:extLst>
              <a:ext uri="{FF2B5EF4-FFF2-40B4-BE49-F238E27FC236}">
                <a16:creationId xmlns:a16="http://schemas.microsoft.com/office/drawing/2014/main" id="{9378AD55-E7F7-47DE-AE53-8BB830D09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58558"/>
            <a:ext cx="9036496" cy="537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7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F142D70-D45F-411B-B934-3C15944D9BDC}"/>
              </a:ext>
            </a:extLst>
          </p:cNvPr>
          <p:cNvSpPr>
            <a:spLocks noGrp="1"/>
          </p:cNvSpPr>
          <p:nvPr>
            <p:ph type="title"/>
          </p:nvPr>
        </p:nvSpPr>
        <p:spPr>
          <a:xfrm>
            <a:off x="395536" y="332656"/>
            <a:ext cx="7739019" cy="1008113"/>
          </a:xfrm>
        </p:spPr>
        <p:txBody>
          <a:bodyPr/>
          <a:lstStyle/>
          <a:p>
            <a:r>
              <a:rPr lang="tr-TR" sz="4800" b="1" dirty="0">
                <a:solidFill>
                  <a:srgbClr val="FFFF00"/>
                </a:solidFill>
                <a:latin typeface="Trebuchet MS" panose="020B0603020202020204"/>
                <a:cs typeface="+mj-cs"/>
              </a:rPr>
              <a:t>MAYA NUMERALS</a:t>
            </a:r>
            <a:endParaRPr lang="en-GB" dirty="0"/>
          </a:p>
        </p:txBody>
      </p:sp>
      <p:sp>
        <p:nvSpPr>
          <p:cNvPr id="3" name="İçerik Yer Tutucusu 2">
            <a:extLst>
              <a:ext uri="{FF2B5EF4-FFF2-40B4-BE49-F238E27FC236}">
                <a16:creationId xmlns:a16="http://schemas.microsoft.com/office/drawing/2014/main" id="{C2357136-A0BC-47E2-8D6C-35E0EE7051EF}"/>
              </a:ext>
            </a:extLst>
          </p:cNvPr>
          <p:cNvSpPr>
            <a:spLocks noGrp="1"/>
          </p:cNvSpPr>
          <p:nvPr>
            <p:ph idx="1"/>
          </p:nvPr>
        </p:nvSpPr>
        <p:spPr>
          <a:xfrm>
            <a:off x="107504" y="1916832"/>
            <a:ext cx="8856983" cy="4752528"/>
          </a:xfrm>
        </p:spPr>
        <p:txBody>
          <a:bodyPr/>
          <a:lstStyle/>
          <a:p>
            <a:endParaRPr lang="en-GB" dirty="0"/>
          </a:p>
        </p:txBody>
      </p:sp>
      <p:sp>
        <p:nvSpPr>
          <p:cNvPr id="4" name="Veri Yer Tutucusu 3">
            <a:extLst>
              <a:ext uri="{FF2B5EF4-FFF2-40B4-BE49-F238E27FC236}">
                <a16:creationId xmlns:a16="http://schemas.microsoft.com/office/drawing/2014/main" id="{A7A8BD38-48DE-4D2B-8519-59CD45C6B94E}"/>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234A5A96-562E-4208-829E-56F675636FF6}"/>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33</a:t>
            </a:fld>
            <a:endParaRPr lang="tr-TR">
              <a:solidFill>
                <a:prstClr val="white">
                  <a:shade val="50000"/>
                </a:prstClr>
              </a:solidFill>
            </a:endParaRPr>
          </a:p>
        </p:txBody>
      </p:sp>
      <p:pic>
        <p:nvPicPr>
          <p:cNvPr id="6" name="Picture 2">
            <a:extLst>
              <a:ext uri="{FF2B5EF4-FFF2-40B4-BE49-F238E27FC236}">
                <a16:creationId xmlns:a16="http://schemas.microsoft.com/office/drawing/2014/main" id="{0CF1B5F1-CD86-4B5C-A7FE-A8BD36AA5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036496"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54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BA56FB-F0EE-483B-9F23-288F8A23D11A}"/>
              </a:ext>
            </a:extLst>
          </p:cNvPr>
          <p:cNvSpPr>
            <a:spLocks noGrp="1"/>
          </p:cNvSpPr>
          <p:nvPr>
            <p:ph type="title"/>
          </p:nvPr>
        </p:nvSpPr>
        <p:spPr>
          <a:xfrm>
            <a:off x="340080" y="332656"/>
            <a:ext cx="8696415" cy="1512168"/>
          </a:xfrm>
        </p:spPr>
        <p:txBody>
          <a:bodyPr/>
          <a:lstStyle/>
          <a:p>
            <a:r>
              <a:rPr lang="tr-TR" b="1" dirty="0">
                <a:solidFill>
                  <a:srgbClr val="FFFF00"/>
                </a:solidFill>
              </a:rPr>
              <a:t>First flat clay tablet with</a:t>
            </a:r>
            <a:r>
              <a:rPr lang="en-US" b="1" dirty="0">
                <a:solidFill>
                  <a:srgbClr val="FFFF00"/>
                </a:solidFill>
              </a:rPr>
              <a:t> sheep and number (probably "10"), </a:t>
            </a:r>
            <a:br>
              <a:rPr lang="tr-TR" b="1" dirty="0">
                <a:solidFill>
                  <a:srgbClr val="FFFF00"/>
                </a:solidFill>
              </a:rPr>
            </a:br>
            <a:r>
              <a:rPr lang="en-US" b="1" dirty="0">
                <a:solidFill>
                  <a:srgbClr val="FFFF00"/>
                </a:solidFill>
              </a:rPr>
              <a:t>Al-</a:t>
            </a:r>
            <a:r>
              <a:rPr lang="en-US" b="1" dirty="0" err="1">
                <a:solidFill>
                  <a:srgbClr val="FFFF00"/>
                </a:solidFill>
              </a:rPr>
              <a:t>Hasakah</a:t>
            </a:r>
            <a:r>
              <a:rPr lang="en-US" b="1" dirty="0">
                <a:solidFill>
                  <a:srgbClr val="FFFF00"/>
                </a:solidFill>
              </a:rPr>
              <a:t>, 3300–3100 BC, Uruk</a:t>
            </a:r>
          </a:p>
        </p:txBody>
      </p:sp>
      <p:sp>
        <p:nvSpPr>
          <p:cNvPr id="4" name="Veri Yer Tutucusu 3">
            <a:extLst>
              <a:ext uri="{FF2B5EF4-FFF2-40B4-BE49-F238E27FC236}">
                <a16:creationId xmlns:a16="http://schemas.microsoft.com/office/drawing/2014/main" id="{369B526D-F805-4088-A475-F735006EA6FB}"/>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565C232E-3237-4F0E-94DF-B0D14F3010EC}"/>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34</a:t>
            </a:fld>
            <a:endParaRPr lang="tr-TR">
              <a:solidFill>
                <a:prstClr val="white">
                  <a:shade val="50000"/>
                </a:prstClr>
              </a:solidFill>
            </a:endParaRPr>
          </a:p>
        </p:txBody>
      </p:sp>
      <p:pic>
        <p:nvPicPr>
          <p:cNvPr id="4098" name="Picture 2" descr="https://upload.wikimedia.org/wikipedia/commons/thumb/d/df/Pre-cuneiform_tags%2C_Sumer.jpg/1024px-Pre-cuneiform_tags%2C_Sumer.jpg">
            <a:extLst>
              <a:ext uri="{FF2B5EF4-FFF2-40B4-BE49-F238E27FC236}">
                <a16:creationId xmlns:a16="http://schemas.microsoft.com/office/drawing/2014/main" id="{7C53EC04-605C-42D1-BFB8-BE769A261A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7488832" cy="462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79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EFA00DA-9E6C-4DB1-8635-3D179DDF9D55}"/>
              </a:ext>
            </a:extLst>
          </p:cNvPr>
          <p:cNvSpPr>
            <a:spLocks noGrp="1"/>
          </p:cNvSpPr>
          <p:nvPr>
            <p:ph type="title"/>
          </p:nvPr>
        </p:nvSpPr>
        <p:spPr>
          <a:xfrm>
            <a:off x="251520" y="294408"/>
            <a:ext cx="8496944" cy="1838448"/>
          </a:xfrm>
        </p:spPr>
        <p:txBody>
          <a:bodyPr/>
          <a:lstStyle/>
          <a:p>
            <a:r>
              <a:rPr lang="en-US" sz="2800" b="1" dirty="0">
                <a:solidFill>
                  <a:srgbClr val="FFFF00"/>
                </a:solidFill>
              </a:rPr>
              <a:t>Tablet with pictographic characters (end of 4th millennium BC), </a:t>
            </a:r>
            <a:r>
              <a:rPr lang="tr-TR" sz="2800" b="1" dirty="0">
                <a:solidFill>
                  <a:srgbClr val="FFFF00"/>
                </a:solidFill>
              </a:rPr>
              <a:t>Possibly</a:t>
            </a:r>
            <a:r>
              <a:rPr lang="en-US" sz="2800" b="1" dirty="0">
                <a:solidFill>
                  <a:srgbClr val="FFFF00"/>
                </a:solidFill>
              </a:rPr>
              <a:t> a list of slaves' names, the hand in the upper left corner represent</a:t>
            </a:r>
            <a:r>
              <a:rPr lang="tr-TR" sz="2800" b="1" dirty="0">
                <a:solidFill>
                  <a:srgbClr val="FFFF00"/>
                </a:solidFill>
              </a:rPr>
              <a:t>s</a:t>
            </a:r>
            <a:r>
              <a:rPr lang="en-US" sz="2800" b="1" dirty="0">
                <a:solidFill>
                  <a:srgbClr val="FFFF00"/>
                </a:solidFill>
              </a:rPr>
              <a:t> the owner</a:t>
            </a:r>
          </a:p>
        </p:txBody>
      </p:sp>
      <p:sp>
        <p:nvSpPr>
          <p:cNvPr id="4" name="Veri Yer Tutucusu 3">
            <a:extLst>
              <a:ext uri="{FF2B5EF4-FFF2-40B4-BE49-F238E27FC236}">
                <a16:creationId xmlns:a16="http://schemas.microsoft.com/office/drawing/2014/main" id="{6FD7BC28-646C-4A91-B801-7A98CF6DFB09}"/>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B71C14EA-C918-4F13-8A50-493A2CFA29FC}"/>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35</a:t>
            </a:fld>
            <a:endParaRPr lang="tr-TR">
              <a:solidFill>
                <a:prstClr val="white">
                  <a:shade val="50000"/>
                </a:prstClr>
              </a:solidFill>
            </a:endParaRPr>
          </a:p>
        </p:txBody>
      </p:sp>
      <p:pic>
        <p:nvPicPr>
          <p:cNvPr id="8194" name="Picture 2" descr="https://upload.wikimedia.org/wikipedia/commons/1/1f/P1150884_Louvre_Uruk_III_tablette_%C3%A9criture_pr%C3%A9cun%C3%A9iforme_AO19936_rwk.jpg">
            <a:extLst>
              <a:ext uri="{FF2B5EF4-FFF2-40B4-BE49-F238E27FC236}">
                <a16:creationId xmlns:a16="http://schemas.microsoft.com/office/drawing/2014/main" id="{97A9BAD8-22FE-462F-9176-A6C4057D0D4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121732"/>
            <a:ext cx="5166895" cy="464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11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4DEE68B-84CB-45AF-B8CE-6B195FAFA1EE}"/>
              </a:ext>
            </a:extLst>
          </p:cNvPr>
          <p:cNvSpPr>
            <a:spLocks noGrp="1"/>
          </p:cNvSpPr>
          <p:nvPr>
            <p:ph type="title"/>
          </p:nvPr>
        </p:nvSpPr>
        <p:spPr>
          <a:xfrm>
            <a:off x="323528" y="116632"/>
            <a:ext cx="8424936" cy="2232248"/>
          </a:xfrm>
        </p:spPr>
        <p:txBody>
          <a:bodyPr/>
          <a:lstStyle/>
          <a:p>
            <a:r>
              <a:rPr lang="en-US" sz="2800" b="1" dirty="0">
                <a:solidFill>
                  <a:srgbClr val="FFFF00"/>
                </a:solidFill>
              </a:rPr>
              <a:t>The Kish </a:t>
            </a:r>
            <a:r>
              <a:rPr lang="tr-TR" sz="2800" b="1" dirty="0">
                <a:solidFill>
                  <a:srgbClr val="FFFF00"/>
                </a:solidFill>
              </a:rPr>
              <a:t>(Tell al-</a:t>
            </a:r>
            <a:r>
              <a:rPr lang="tr-TR" sz="2800" b="1" dirty="0" err="1">
                <a:solidFill>
                  <a:srgbClr val="FFFF00"/>
                </a:solidFill>
              </a:rPr>
              <a:t>Uhaymir</a:t>
            </a:r>
            <a:r>
              <a:rPr lang="tr-TR" sz="2800" b="1" dirty="0">
                <a:solidFill>
                  <a:srgbClr val="FFFF00"/>
                </a:solidFill>
              </a:rPr>
              <a:t>-</a:t>
            </a:r>
            <a:r>
              <a:rPr lang="tr-TR" sz="2800" b="1" dirty="0" err="1">
                <a:solidFill>
                  <a:srgbClr val="FFFF00"/>
                </a:solidFill>
              </a:rPr>
              <a:t>Bagdat</a:t>
            </a:r>
            <a:r>
              <a:rPr lang="tr-TR" sz="2800" b="1" dirty="0">
                <a:solidFill>
                  <a:srgbClr val="FFFF00"/>
                </a:solidFill>
              </a:rPr>
              <a:t>) </a:t>
            </a:r>
            <a:r>
              <a:rPr lang="en-US" sz="2800" b="1" dirty="0">
                <a:solidFill>
                  <a:srgbClr val="FFFF00"/>
                </a:solidFill>
              </a:rPr>
              <a:t>tablet with pictographic</a:t>
            </a:r>
            <a:r>
              <a:rPr lang="tr-TR" sz="2800" b="1" dirty="0">
                <a:solidFill>
                  <a:srgbClr val="FFFF00"/>
                </a:solidFill>
              </a:rPr>
              <a:t> (</a:t>
            </a:r>
            <a:r>
              <a:rPr lang="tr-TR" sz="2800" b="1" dirty="0"/>
              <a:t>resim-yazı</a:t>
            </a:r>
            <a:r>
              <a:rPr lang="tr-TR" sz="2800" b="1" dirty="0">
                <a:solidFill>
                  <a:srgbClr val="FFFF00"/>
                </a:solidFill>
              </a:rPr>
              <a:t>)</a:t>
            </a:r>
            <a:r>
              <a:rPr lang="en-US" sz="2800" b="1" dirty="0">
                <a:solidFill>
                  <a:srgbClr val="FFFF00"/>
                </a:solidFill>
              </a:rPr>
              <a:t> early cuneiform, writing, 3500 BC. </a:t>
            </a:r>
            <a:r>
              <a:rPr lang="tr-TR" sz="2800" b="1" dirty="0" err="1">
                <a:solidFill>
                  <a:srgbClr val="FFFF00"/>
                </a:solidFill>
              </a:rPr>
              <a:t>Ione</a:t>
            </a:r>
            <a:r>
              <a:rPr lang="tr-TR" sz="2800" b="1" dirty="0">
                <a:solidFill>
                  <a:srgbClr val="FFFF00"/>
                </a:solidFill>
              </a:rPr>
              <a:t> of</a:t>
            </a:r>
            <a:r>
              <a:rPr lang="en-US" sz="2800" b="1" dirty="0">
                <a:solidFill>
                  <a:srgbClr val="FFFF00"/>
                </a:solidFill>
              </a:rPr>
              <a:t> the earliest known example of writing</a:t>
            </a:r>
          </a:p>
        </p:txBody>
      </p:sp>
      <p:sp>
        <p:nvSpPr>
          <p:cNvPr id="4" name="Veri Yer Tutucusu 3">
            <a:extLst>
              <a:ext uri="{FF2B5EF4-FFF2-40B4-BE49-F238E27FC236}">
                <a16:creationId xmlns:a16="http://schemas.microsoft.com/office/drawing/2014/main" id="{34090080-7486-4803-B761-DAE446072238}"/>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B49E901F-39DD-43B7-B2A9-D663E55FB5BB}"/>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36</a:t>
            </a:fld>
            <a:endParaRPr lang="tr-TR">
              <a:solidFill>
                <a:prstClr val="white">
                  <a:shade val="50000"/>
                </a:prstClr>
              </a:solidFill>
            </a:endParaRPr>
          </a:p>
        </p:txBody>
      </p:sp>
      <p:pic>
        <p:nvPicPr>
          <p:cNvPr id="5122" name="Picture 2" descr="https://upload.wikimedia.org/wikipedia/commons/a/a9/Tableta_con_trillo.png">
            <a:extLst>
              <a:ext uri="{FF2B5EF4-FFF2-40B4-BE49-F238E27FC236}">
                <a16:creationId xmlns:a16="http://schemas.microsoft.com/office/drawing/2014/main" id="{E1A8443A-25BE-457F-BA85-13FDCFA6FD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518600"/>
            <a:ext cx="8247814" cy="379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187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F28607F8-02B8-4DF3-9212-58E8929AF49A}"/>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B93777A0-77EB-4401-929D-4E0F7F47C1E5}"/>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37</a:t>
            </a:fld>
            <a:endParaRPr lang="tr-TR">
              <a:solidFill>
                <a:prstClr val="white">
                  <a:shade val="50000"/>
                </a:prstClr>
              </a:solidFill>
            </a:endParaRPr>
          </a:p>
        </p:txBody>
      </p:sp>
      <p:pic>
        <p:nvPicPr>
          <p:cNvPr id="6148" name="Picture 4" descr="https://upload.wikimedia.org/wikipedia/commons/f/f9/Cuneiform_evolution_from_archaic_script.jpg">
            <a:extLst>
              <a:ext uri="{FF2B5EF4-FFF2-40B4-BE49-F238E27FC236}">
                <a16:creationId xmlns:a16="http://schemas.microsoft.com/office/drawing/2014/main" id="{CEC5B5E9-5EAC-42CC-AE58-51AE37E949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324" y="311609"/>
            <a:ext cx="4990712" cy="6234782"/>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5">
            <a:extLst>
              <a:ext uri="{FF2B5EF4-FFF2-40B4-BE49-F238E27FC236}">
                <a16:creationId xmlns:a16="http://schemas.microsoft.com/office/drawing/2014/main" id="{A4D1AD87-0635-4F1F-9324-E6448FB34B31}"/>
              </a:ext>
            </a:extLst>
          </p:cNvPr>
          <p:cNvSpPr>
            <a:spLocks noGrp="1"/>
          </p:cNvSpPr>
          <p:nvPr>
            <p:ph idx="1"/>
          </p:nvPr>
        </p:nvSpPr>
        <p:spPr>
          <a:xfrm>
            <a:off x="251519" y="764704"/>
            <a:ext cx="3787805" cy="5661248"/>
          </a:xfrm>
        </p:spPr>
        <p:txBody>
          <a:bodyPr>
            <a:normAutofit/>
          </a:bodyPr>
          <a:lstStyle/>
          <a:p>
            <a:pPr marL="0" indent="0">
              <a:buNone/>
            </a:pPr>
            <a:r>
              <a:rPr lang="en-US" sz="3200" b="1" dirty="0">
                <a:solidFill>
                  <a:srgbClr val="FFFF00"/>
                </a:solidFill>
              </a:rPr>
              <a:t>T</a:t>
            </a:r>
            <a:r>
              <a:rPr lang="tr-TR" sz="3200" b="1" dirty="0">
                <a:solidFill>
                  <a:srgbClr val="FFFF00"/>
                </a:solidFill>
              </a:rPr>
              <a:t>he t</a:t>
            </a:r>
            <a:r>
              <a:rPr lang="en-US" sz="3200" b="1" dirty="0">
                <a:solidFill>
                  <a:srgbClr val="FFFF00"/>
                </a:solidFill>
              </a:rPr>
              <a:t>able illustrating the progressive simplification of cuneiform signs from archaic (vertical) script to Assyrian</a:t>
            </a:r>
          </a:p>
        </p:txBody>
      </p:sp>
    </p:spTree>
    <p:extLst>
      <p:ext uri="{BB962C8B-B14F-4D97-AF65-F5344CB8AC3E}">
        <p14:creationId xmlns:p14="http://schemas.microsoft.com/office/powerpoint/2010/main" val="3691578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8D114A-27D7-4169-9C95-708A77CADBF1}"/>
              </a:ext>
            </a:extLst>
          </p:cNvPr>
          <p:cNvSpPr>
            <a:spLocks noGrp="1"/>
          </p:cNvSpPr>
          <p:nvPr>
            <p:ph type="title"/>
          </p:nvPr>
        </p:nvSpPr>
        <p:spPr>
          <a:xfrm>
            <a:off x="327048" y="675724"/>
            <a:ext cx="4100936" cy="5921628"/>
          </a:xfrm>
        </p:spPr>
        <p:txBody>
          <a:bodyPr/>
          <a:lstStyle/>
          <a:p>
            <a:r>
              <a:rPr lang="en-US" b="1" dirty="0">
                <a:solidFill>
                  <a:srgbClr val="FFFF00"/>
                </a:solidFill>
              </a:rPr>
              <a:t>Changes from Sumerian pictographic writing to Cuneiform script </a:t>
            </a:r>
            <a:br>
              <a:rPr lang="en-US" b="1" dirty="0">
                <a:solidFill>
                  <a:srgbClr val="FFFF00"/>
                </a:solidFill>
              </a:rPr>
            </a:br>
            <a:r>
              <a:rPr lang="en-US" b="1" dirty="0">
                <a:solidFill>
                  <a:srgbClr val="FFFF00"/>
                </a:solidFill>
              </a:rPr>
              <a:t>(From 3,</a:t>
            </a:r>
            <a:r>
              <a:rPr lang="tr-TR" b="1" dirty="0">
                <a:solidFill>
                  <a:srgbClr val="FFFF00"/>
                </a:solidFill>
              </a:rPr>
              <a:t>1</a:t>
            </a:r>
            <a:r>
              <a:rPr lang="en-US" b="1" dirty="0">
                <a:solidFill>
                  <a:srgbClr val="FFFF00"/>
                </a:solidFill>
              </a:rPr>
              <a:t>00 B.C. to 1,000 B.C.)</a:t>
            </a:r>
          </a:p>
        </p:txBody>
      </p:sp>
      <p:sp>
        <p:nvSpPr>
          <p:cNvPr id="4" name="Veri Yer Tutucusu 3">
            <a:extLst>
              <a:ext uri="{FF2B5EF4-FFF2-40B4-BE49-F238E27FC236}">
                <a16:creationId xmlns:a16="http://schemas.microsoft.com/office/drawing/2014/main" id="{E9E18B16-1F14-4145-99F5-68E85B8D90FB}"/>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5EA66AD5-AB59-4B75-87E2-C38202DE8406}"/>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38</a:t>
            </a:fld>
            <a:endParaRPr lang="tr-TR">
              <a:solidFill>
                <a:prstClr val="white">
                  <a:shade val="50000"/>
                </a:prstClr>
              </a:solidFill>
            </a:endParaRPr>
          </a:p>
        </p:txBody>
      </p:sp>
      <p:pic>
        <p:nvPicPr>
          <p:cNvPr id="9222" name="Picture 6" descr="https://www.researchgate.net/profile/Nicolas-Fay/publication/265014901/figure/fig3/AS:667902457966611@1536251763928/Changes-in-Sumerian-Cuneiform-script-adapted-from-Sampson-1985_W640.jpg">
            <a:extLst>
              <a:ext uri="{FF2B5EF4-FFF2-40B4-BE49-F238E27FC236}">
                <a16:creationId xmlns:a16="http://schemas.microsoft.com/office/drawing/2014/main" id="{EE4444A1-1DAC-49DC-9932-79D59C6EBA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9992" y="403524"/>
            <a:ext cx="4536504" cy="605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37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DA87B66-8DCE-4F93-9DFE-7CA918F303F7}"/>
              </a:ext>
            </a:extLst>
          </p:cNvPr>
          <p:cNvSpPr>
            <a:spLocks noGrp="1"/>
          </p:cNvSpPr>
          <p:nvPr>
            <p:ph type="title"/>
          </p:nvPr>
        </p:nvSpPr>
        <p:spPr>
          <a:xfrm>
            <a:off x="683567" y="404664"/>
            <a:ext cx="8136904" cy="1059134"/>
          </a:xfrm>
        </p:spPr>
        <p:txBody>
          <a:bodyPr/>
          <a:lstStyle/>
          <a:p>
            <a:r>
              <a:rPr lang="en-US" b="1" dirty="0">
                <a:solidFill>
                  <a:srgbClr val="FFFF00"/>
                </a:solidFill>
              </a:rPr>
              <a:t>Decipherment of Sumerian alphabet</a:t>
            </a:r>
          </a:p>
        </p:txBody>
      </p:sp>
      <p:sp>
        <p:nvSpPr>
          <p:cNvPr id="3" name="İçerik Yer Tutucusu 2">
            <a:extLst>
              <a:ext uri="{FF2B5EF4-FFF2-40B4-BE49-F238E27FC236}">
                <a16:creationId xmlns:a16="http://schemas.microsoft.com/office/drawing/2014/main" id="{20475DE7-746B-4821-BF10-A3E31F2C6817}"/>
              </a:ext>
            </a:extLst>
          </p:cNvPr>
          <p:cNvSpPr>
            <a:spLocks noGrp="1"/>
          </p:cNvSpPr>
          <p:nvPr>
            <p:ph idx="1"/>
          </p:nvPr>
        </p:nvSpPr>
        <p:spPr>
          <a:xfrm>
            <a:off x="467544" y="1463798"/>
            <a:ext cx="8352927" cy="4853135"/>
          </a:xfrm>
        </p:spPr>
        <p:txBody>
          <a:bodyPr>
            <a:normAutofit/>
          </a:bodyPr>
          <a:lstStyle/>
          <a:p>
            <a:r>
              <a:rPr lang="en-US" sz="2800" b="1" dirty="0"/>
              <a:t>German C. Niebuhr visited Iran and saw the carvings on Behistun mountain in 1764</a:t>
            </a:r>
          </a:p>
          <a:p>
            <a:r>
              <a:rPr lang="en-US" sz="2800" b="1" dirty="0"/>
              <a:t>There were some inscriptions (writings) and some human figures on the mountain</a:t>
            </a:r>
          </a:p>
          <a:p>
            <a:r>
              <a:rPr lang="en-US" sz="2800" b="1" dirty="0"/>
              <a:t>He copied all the in</a:t>
            </a:r>
            <a:r>
              <a:rPr lang="tr-TR" sz="2800" b="1" dirty="0"/>
              <a:t>s</a:t>
            </a:r>
            <a:r>
              <a:rPr lang="en-US" sz="2800" b="1" dirty="0" err="1"/>
              <a:t>criptions</a:t>
            </a:r>
            <a:r>
              <a:rPr lang="en-US" sz="2800" b="1" dirty="0"/>
              <a:t> </a:t>
            </a:r>
          </a:p>
          <a:p>
            <a:r>
              <a:rPr lang="en-US" sz="2800" b="1" dirty="0"/>
              <a:t>There were 3 inscriptions in 3 different Languages</a:t>
            </a:r>
            <a:endParaRPr lang="en-US" sz="3200" b="1" dirty="0"/>
          </a:p>
        </p:txBody>
      </p:sp>
      <p:sp>
        <p:nvSpPr>
          <p:cNvPr id="4" name="Veri Yer Tutucusu 3">
            <a:extLst>
              <a:ext uri="{FF2B5EF4-FFF2-40B4-BE49-F238E27FC236}">
                <a16:creationId xmlns:a16="http://schemas.microsoft.com/office/drawing/2014/main" id="{F4E5CB08-A8A4-4F56-A28E-47A23DEE86BD}"/>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AB3E4086-052F-496C-B1D7-9843342064BC}"/>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39</a:t>
            </a:fld>
            <a:endParaRPr lang="tr-TR">
              <a:solidFill>
                <a:prstClr val="white">
                  <a:shade val="50000"/>
                </a:prstClr>
              </a:solidFill>
            </a:endParaRPr>
          </a:p>
        </p:txBody>
      </p:sp>
    </p:spTree>
    <p:extLst>
      <p:ext uri="{BB962C8B-B14F-4D97-AF65-F5344CB8AC3E}">
        <p14:creationId xmlns:p14="http://schemas.microsoft.com/office/powerpoint/2010/main" val="145006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D4DC8F4-CF39-439F-B235-0F05F5EB077C}"/>
              </a:ext>
            </a:extLst>
          </p:cNvPr>
          <p:cNvSpPr>
            <a:spLocks noGrp="1"/>
          </p:cNvSpPr>
          <p:nvPr>
            <p:ph type="title"/>
          </p:nvPr>
        </p:nvSpPr>
        <p:spPr>
          <a:xfrm>
            <a:off x="467544" y="260648"/>
            <a:ext cx="8280920" cy="1368152"/>
          </a:xfrm>
        </p:spPr>
        <p:txBody>
          <a:bodyPr/>
          <a:lstStyle/>
          <a:p>
            <a:r>
              <a:rPr lang="en-GB" sz="3600" b="1" dirty="0">
                <a:solidFill>
                  <a:srgbClr val="FFFF00"/>
                </a:solidFill>
              </a:rPr>
              <a:t>Oldest chemicals were natural pigments</a:t>
            </a:r>
            <a:endParaRPr lang="tr-TR" dirty="0"/>
          </a:p>
        </p:txBody>
      </p:sp>
      <p:sp>
        <p:nvSpPr>
          <p:cNvPr id="3" name="İçerik Yer Tutucusu 2">
            <a:extLst>
              <a:ext uri="{FF2B5EF4-FFF2-40B4-BE49-F238E27FC236}">
                <a16:creationId xmlns:a16="http://schemas.microsoft.com/office/drawing/2014/main" id="{DDA81547-CE79-41CE-B110-A7CF7FE96AA9}"/>
              </a:ext>
            </a:extLst>
          </p:cNvPr>
          <p:cNvSpPr>
            <a:spLocks noGrp="1"/>
          </p:cNvSpPr>
          <p:nvPr>
            <p:ph idx="1"/>
          </p:nvPr>
        </p:nvSpPr>
        <p:spPr>
          <a:xfrm>
            <a:off x="467544" y="1556791"/>
            <a:ext cx="4176464" cy="5040561"/>
          </a:xfrm>
        </p:spPr>
        <p:txBody>
          <a:bodyPr>
            <a:normAutofit/>
          </a:bodyPr>
          <a:lstStyle/>
          <a:p>
            <a:pPr marL="0" lvl="0" indent="0">
              <a:buClr>
                <a:srgbClr val="FF9000"/>
              </a:buClr>
              <a:buNone/>
            </a:pPr>
            <a:r>
              <a:rPr lang="en-GB" sz="2900" b="1" u="sng" dirty="0">
                <a:solidFill>
                  <a:srgbClr val="FFFF00"/>
                </a:solidFill>
              </a:rPr>
              <a:t>The oldest </a:t>
            </a:r>
          </a:p>
          <a:p>
            <a:pPr marL="0" lvl="0" indent="0">
              <a:buClr>
                <a:srgbClr val="FF9000"/>
              </a:buClr>
              <a:buNone/>
            </a:pPr>
            <a:r>
              <a:rPr lang="en-GB" sz="2900" b="1" u="sng" dirty="0">
                <a:solidFill>
                  <a:srgbClr val="FFFF00"/>
                </a:solidFill>
              </a:rPr>
              <a:t>painting of figures in the world </a:t>
            </a:r>
          </a:p>
          <a:p>
            <a:pPr marL="0" lvl="0" indent="0">
              <a:buClr>
                <a:srgbClr val="FF9000"/>
              </a:buClr>
              <a:buNone/>
            </a:pPr>
            <a:r>
              <a:rPr lang="en-GB" sz="2900" b="1" dirty="0">
                <a:solidFill>
                  <a:prstClr val="white"/>
                </a:solidFill>
              </a:rPr>
              <a:t>(Nerja Cave </a:t>
            </a:r>
          </a:p>
          <a:p>
            <a:pPr marL="0" lvl="0" indent="0">
              <a:buClr>
                <a:srgbClr val="FF9000"/>
              </a:buClr>
              <a:buNone/>
            </a:pPr>
            <a:r>
              <a:rPr lang="en-GB" sz="2900" b="1" dirty="0">
                <a:solidFill>
                  <a:prstClr val="white"/>
                </a:solidFill>
              </a:rPr>
              <a:t>Malaga-Spain)        </a:t>
            </a:r>
            <a:endParaRPr lang="en-GB" sz="2200" b="1" dirty="0">
              <a:solidFill>
                <a:prstClr val="white"/>
              </a:solidFill>
            </a:endParaRPr>
          </a:p>
          <a:p>
            <a:pPr marL="0" indent="0">
              <a:buNone/>
            </a:pPr>
            <a:r>
              <a:rPr lang="en-GB" sz="3200" b="1" dirty="0">
                <a:solidFill>
                  <a:srgbClr val="FFFF00"/>
                </a:solidFill>
              </a:rPr>
              <a:t>42,000 years old </a:t>
            </a:r>
            <a:endParaRPr lang="tr-TR" sz="3200" b="1" dirty="0">
              <a:solidFill>
                <a:srgbClr val="FFFF00"/>
              </a:solidFill>
            </a:endParaRPr>
          </a:p>
        </p:txBody>
      </p:sp>
      <p:sp>
        <p:nvSpPr>
          <p:cNvPr id="4" name="Veri Yer Tutucusu 3">
            <a:extLst>
              <a:ext uri="{FF2B5EF4-FFF2-40B4-BE49-F238E27FC236}">
                <a16:creationId xmlns:a16="http://schemas.microsoft.com/office/drawing/2014/main" id="{9F20ADC9-E9A8-44AD-8A29-B91A0FC2A8F8}"/>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ACBA60E4-8C10-4EBA-BA5F-773A9D6A420A}"/>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4</a:t>
            </a:fld>
            <a:endParaRPr lang="tr-TR">
              <a:solidFill>
                <a:prstClr val="white">
                  <a:shade val="50000"/>
                </a:prstClr>
              </a:solidFill>
            </a:endParaRPr>
          </a:p>
        </p:txBody>
      </p:sp>
      <p:pic>
        <p:nvPicPr>
          <p:cNvPr id="6" name="Picture 4" descr="Important find: These six paintings of seals were discovered in the Nerja Caves near Malaga, Spain. They are at least 42,000 years old and are the only known artistic images created by Neanderthal man">
            <a:extLst>
              <a:ext uri="{FF2B5EF4-FFF2-40B4-BE49-F238E27FC236}">
                <a16:creationId xmlns:a16="http://schemas.microsoft.com/office/drawing/2014/main" id="{299FA270-B16E-47CF-8A8D-ACF65BD11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124744"/>
            <a:ext cx="4283967"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30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E578FD-1B3B-45DC-AA9C-31BD01E23A3F}"/>
              </a:ext>
            </a:extLst>
          </p:cNvPr>
          <p:cNvSpPr>
            <a:spLocks noGrp="1"/>
          </p:cNvSpPr>
          <p:nvPr>
            <p:ph type="title"/>
          </p:nvPr>
        </p:nvSpPr>
        <p:spPr>
          <a:xfrm>
            <a:off x="369166" y="188638"/>
            <a:ext cx="8595322" cy="2160241"/>
          </a:xfrm>
        </p:spPr>
        <p:txBody>
          <a:bodyPr/>
          <a:lstStyle/>
          <a:p>
            <a:r>
              <a:rPr lang="en-US" sz="2400" b="1" dirty="0">
                <a:solidFill>
                  <a:srgbClr val="FFFF00"/>
                </a:solidFill>
              </a:rPr>
              <a:t>Behistun mountain</a:t>
            </a:r>
            <a:r>
              <a:rPr lang="tr-TR" sz="2400" b="1" dirty="0">
                <a:solidFill>
                  <a:srgbClr val="FFFF00"/>
                </a:solidFill>
              </a:rPr>
              <a:t>-Iran: </a:t>
            </a:r>
            <a:r>
              <a:rPr lang="en-US" sz="2400" b="1" dirty="0">
                <a:solidFill>
                  <a:srgbClr val="FFFF00"/>
                </a:solidFill>
              </a:rPr>
              <a:t>Same text </a:t>
            </a:r>
            <a:r>
              <a:rPr lang="tr-TR" sz="2400" b="1" dirty="0">
                <a:solidFill>
                  <a:srgbClr val="FFFF00"/>
                </a:solidFill>
              </a:rPr>
              <a:t>(</a:t>
            </a:r>
            <a:r>
              <a:rPr lang="tr-TR" sz="2400" i="1" dirty="0"/>
              <a:t>aynı metin</a:t>
            </a:r>
            <a:r>
              <a:rPr lang="tr-TR" sz="2400" b="1" dirty="0">
                <a:solidFill>
                  <a:srgbClr val="FFFF00"/>
                </a:solidFill>
              </a:rPr>
              <a:t>) in 3 Languages</a:t>
            </a:r>
            <a:r>
              <a:rPr lang="en-US" sz="2400" b="1" dirty="0">
                <a:solidFill>
                  <a:srgbClr val="FFFF00"/>
                </a:solidFill>
              </a:rPr>
              <a:t> </a:t>
            </a:r>
            <a:r>
              <a:rPr lang="tr-TR" sz="2400" b="1" dirty="0">
                <a:solidFill>
                  <a:srgbClr val="FFFF00"/>
                </a:solidFill>
              </a:rPr>
              <a:t>(</a:t>
            </a:r>
            <a:r>
              <a:rPr lang="en-US" sz="2400" b="1" dirty="0">
                <a:solidFill>
                  <a:srgbClr val="FFFF00"/>
                </a:solidFill>
              </a:rPr>
              <a:t>Persian, Elamite, and Babylonian</a:t>
            </a:r>
            <a:r>
              <a:rPr lang="tr-TR" sz="2400" b="1" dirty="0">
                <a:solidFill>
                  <a:srgbClr val="FFFF00"/>
                </a:solidFill>
              </a:rPr>
              <a:t>). It helped scientists to decipher Sumerian cuneiform (</a:t>
            </a:r>
            <a:r>
              <a:rPr lang="tr-TR" sz="2400" i="1" dirty="0"/>
              <a:t>çivi yazısı</a:t>
            </a:r>
            <a:r>
              <a:rPr lang="tr-TR" sz="2400" b="1" dirty="0">
                <a:solidFill>
                  <a:srgbClr val="FFFF00"/>
                </a:solidFill>
              </a:rPr>
              <a:t>) in 1857. Similar carving is found in Van-Turkey also</a:t>
            </a:r>
            <a:endParaRPr lang="en-US" sz="2400" b="1" dirty="0">
              <a:solidFill>
                <a:srgbClr val="FFFF00"/>
              </a:solidFill>
            </a:endParaRPr>
          </a:p>
        </p:txBody>
      </p:sp>
      <p:sp>
        <p:nvSpPr>
          <p:cNvPr id="4" name="Veri Yer Tutucusu 3">
            <a:extLst>
              <a:ext uri="{FF2B5EF4-FFF2-40B4-BE49-F238E27FC236}">
                <a16:creationId xmlns:a16="http://schemas.microsoft.com/office/drawing/2014/main" id="{EC79151A-68EC-4150-B07C-EDE6082F77C8}"/>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1B2676AE-F2EF-43AF-BD28-5E5CB6A7D533}"/>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40</a:t>
            </a:fld>
            <a:endParaRPr lang="tr-TR">
              <a:solidFill>
                <a:prstClr val="white">
                  <a:shade val="50000"/>
                </a:prstClr>
              </a:solidFill>
            </a:endParaRPr>
          </a:p>
        </p:txBody>
      </p:sp>
      <p:pic>
        <p:nvPicPr>
          <p:cNvPr id="10242" name="Picture 2" descr="https://upload.wikimedia.org/wikipedia/commons/thumb/f/f1/Behistun_inscription_reliefs.jpg/1280px-Behistun_inscription_reliefs.jpg">
            <a:extLst>
              <a:ext uri="{FF2B5EF4-FFF2-40B4-BE49-F238E27FC236}">
                <a16:creationId xmlns:a16="http://schemas.microsoft.com/office/drawing/2014/main" id="{944D9CD6-DF18-4EA6-9FA0-8D90E9D0F9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8434" y="2276872"/>
            <a:ext cx="7056785" cy="424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05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7052-AB83-4E16-B4A6-E74BF5B0BA43}"/>
              </a:ext>
            </a:extLst>
          </p:cNvPr>
          <p:cNvSpPr>
            <a:spLocks noGrp="1"/>
          </p:cNvSpPr>
          <p:nvPr>
            <p:ph type="title"/>
          </p:nvPr>
        </p:nvSpPr>
        <p:spPr>
          <a:xfrm>
            <a:off x="1161528" y="818930"/>
            <a:ext cx="5400600" cy="1440160"/>
          </a:xfrm>
        </p:spPr>
        <p:txBody>
          <a:bodyPr/>
          <a:lstStyle/>
          <a:p>
            <a:r>
              <a:rPr lang="en-GB" sz="3600" b="1" dirty="0">
                <a:solidFill>
                  <a:srgbClr val="FFFF00"/>
                </a:solidFill>
              </a:rPr>
              <a:t>DEVELOPMENTS OF CHEMISTRY 491</a:t>
            </a:r>
          </a:p>
        </p:txBody>
      </p:sp>
      <p:sp>
        <p:nvSpPr>
          <p:cNvPr id="3" name="Content Placeholder 2">
            <a:extLst>
              <a:ext uri="{FF2B5EF4-FFF2-40B4-BE49-F238E27FC236}">
                <a16:creationId xmlns:a16="http://schemas.microsoft.com/office/drawing/2014/main" id="{2F9C3852-9EC2-47B0-A70E-4FD17F53E151}"/>
              </a:ext>
            </a:extLst>
          </p:cNvPr>
          <p:cNvSpPr>
            <a:spLocks noGrp="1"/>
          </p:cNvSpPr>
          <p:nvPr>
            <p:ph idx="1"/>
          </p:nvPr>
        </p:nvSpPr>
        <p:spPr>
          <a:xfrm>
            <a:off x="1180946" y="2492896"/>
            <a:ext cx="7279486" cy="3590233"/>
          </a:xfrm>
        </p:spPr>
        <p:txBody>
          <a:bodyPr>
            <a:normAutofit/>
          </a:bodyPr>
          <a:lstStyle/>
          <a:p>
            <a:pPr marL="0" indent="0">
              <a:buNone/>
            </a:pPr>
            <a:r>
              <a:rPr lang="en-GB" sz="4400" b="1" dirty="0">
                <a:solidFill>
                  <a:srgbClr val="FFFF00"/>
                </a:solidFill>
              </a:rPr>
              <a:t>END OF 0CTOBER</a:t>
            </a:r>
            <a:r>
              <a:rPr lang="tr-TR" sz="4400" b="1" dirty="0">
                <a:solidFill>
                  <a:srgbClr val="FFFF00"/>
                </a:solidFill>
              </a:rPr>
              <a:t> 10,</a:t>
            </a:r>
            <a:r>
              <a:rPr lang="en-GB" sz="4400" b="1" dirty="0">
                <a:solidFill>
                  <a:srgbClr val="FFFF00"/>
                </a:solidFill>
              </a:rPr>
              <a:t> 202</a:t>
            </a:r>
            <a:r>
              <a:rPr lang="tr-TR" sz="4400" b="1" dirty="0">
                <a:solidFill>
                  <a:srgbClr val="FFFF00"/>
                </a:solidFill>
              </a:rPr>
              <a:t>2</a:t>
            </a:r>
            <a:r>
              <a:rPr lang="en-GB" sz="4400" b="1" dirty="0">
                <a:solidFill>
                  <a:srgbClr val="FFFF00"/>
                </a:solidFill>
              </a:rPr>
              <a:t> LECTURE</a:t>
            </a:r>
          </a:p>
        </p:txBody>
      </p:sp>
      <p:sp>
        <p:nvSpPr>
          <p:cNvPr id="4" name="Date Placeholder 3">
            <a:extLst>
              <a:ext uri="{FF2B5EF4-FFF2-40B4-BE49-F238E27FC236}">
                <a16:creationId xmlns:a16="http://schemas.microsoft.com/office/drawing/2014/main" id="{526BC419-6755-42F7-887F-A71BF7484264}"/>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ide Number Placeholder 4">
            <a:extLst>
              <a:ext uri="{FF2B5EF4-FFF2-40B4-BE49-F238E27FC236}">
                <a16:creationId xmlns:a16="http://schemas.microsoft.com/office/drawing/2014/main" id="{5DE7214C-E445-4D5D-ACBA-FB70383BEF43}"/>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41</a:t>
            </a:fld>
            <a:endParaRPr lang="tr-TR">
              <a:solidFill>
                <a:prstClr val="white">
                  <a:shade val="50000"/>
                </a:prstClr>
              </a:solidFill>
            </a:endParaRPr>
          </a:p>
        </p:txBody>
      </p:sp>
    </p:spTree>
    <p:extLst>
      <p:ext uri="{BB962C8B-B14F-4D97-AF65-F5344CB8AC3E}">
        <p14:creationId xmlns:p14="http://schemas.microsoft.com/office/powerpoint/2010/main" val="7019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0D41-2923-46B5-8693-E767E59B50EC}"/>
              </a:ext>
            </a:extLst>
          </p:cNvPr>
          <p:cNvSpPr>
            <a:spLocks noGrp="1"/>
          </p:cNvSpPr>
          <p:nvPr>
            <p:ph type="title"/>
          </p:nvPr>
        </p:nvSpPr>
        <p:spPr>
          <a:xfrm>
            <a:off x="395536" y="332656"/>
            <a:ext cx="8424936" cy="924475"/>
          </a:xfrm>
        </p:spPr>
        <p:txBody>
          <a:bodyPr/>
          <a:lstStyle/>
          <a:p>
            <a:r>
              <a:rPr lang="en-GB" b="1" dirty="0">
                <a:solidFill>
                  <a:srgbClr val="FFFF00"/>
                </a:solidFill>
              </a:rPr>
              <a:t>16,000 years old cave painting of animals (France-Lascaux)</a:t>
            </a:r>
          </a:p>
        </p:txBody>
      </p:sp>
      <p:sp>
        <p:nvSpPr>
          <p:cNvPr id="4" name="Date Placeholder 3">
            <a:extLst>
              <a:ext uri="{FF2B5EF4-FFF2-40B4-BE49-F238E27FC236}">
                <a16:creationId xmlns:a16="http://schemas.microsoft.com/office/drawing/2014/main" id="{712A75BD-6B01-4A76-9DFA-9F46B2A8C5E4}"/>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ide Number Placeholder 4">
            <a:extLst>
              <a:ext uri="{FF2B5EF4-FFF2-40B4-BE49-F238E27FC236}">
                <a16:creationId xmlns:a16="http://schemas.microsoft.com/office/drawing/2014/main" id="{B1484FE1-1209-4743-B3F4-C13A82A7209E}"/>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5</a:t>
            </a:fld>
            <a:endParaRPr lang="tr-TR">
              <a:solidFill>
                <a:prstClr val="white">
                  <a:shade val="50000"/>
                </a:prstClr>
              </a:solidFill>
            </a:endParaRPr>
          </a:p>
        </p:txBody>
      </p:sp>
      <p:pic>
        <p:nvPicPr>
          <p:cNvPr id="6146" name="Picture 2" descr="Lascaux Cave Paintings Discovered - HISTORY">
            <a:extLst>
              <a:ext uri="{FF2B5EF4-FFF2-40B4-BE49-F238E27FC236}">
                <a16:creationId xmlns:a16="http://schemas.microsoft.com/office/drawing/2014/main" id="{DCFBB504-53B8-4D48-BB42-1C21270BD9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600" y="1412776"/>
            <a:ext cx="8778800" cy="528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4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D4DC8F4-CF39-439F-B235-0F05F5EB077C}"/>
              </a:ext>
            </a:extLst>
          </p:cNvPr>
          <p:cNvSpPr>
            <a:spLocks noGrp="1"/>
          </p:cNvSpPr>
          <p:nvPr>
            <p:ph type="title"/>
          </p:nvPr>
        </p:nvSpPr>
        <p:spPr>
          <a:xfrm>
            <a:off x="467544" y="260648"/>
            <a:ext cx="8496944" cy="1080120"/>
          </a:xfrm>
        </p:spPr>
        <p:txBody>
          <a:bodyPr/>
          <a:lstStyle/>
          <a:p>
            <a:r>
              <a:rPr lang="en-GB" b="1" dirty="0">
                <a:solidFill>
                  <a:srgbClr val="FFFF00"/>
                </a:solidFill>
              </a:rPr>
              <a:t>Oldest chemicals used were natural pigments called “</a:t>
            </a:r>
            <a:r>
              <a:rPr lang="en-GB" b="1" u="sng" dirty="0"/>
              <a:t>OCHRE</a:t>
            </a:r>
            <a:r>
              <a:rPr lang="en-GB" b="1" dirty="0">
                <a:solidFill>
                  <a:srgbClr val="FFFF00"/>
                </a:solidFill>
              </a:rPr>
              <a:t>”</a:t>
            </a:r>
            <a:endParaRPr lang="tr-TR" dirty="0"/>
          </a:p>
        </p:txBody>
      </p:sp>
      <p:sp>
        <p:nvSpPr>
          <p:cNvPr id="3" name="İçerik Yer Tutucusu 2">
            <a:extLst>
              <a:ext uri="{FF2B5EF4-FFF2-40B4-BE49-F238E27FC236}">
                <a16:creationId xmlns:a16="http://schemas.microsoft.com/office/drawing/2014/main" id="{DDA81547-CE79-41CE-B110-A7CF7FE96AA9}"/>
              </a:ext>
            </a:extLst>
          </p:cNvPr>
          <p:cNvSpPr>
            <a:spLocks noGrp="1"/>
          </p:cNvSpPr>
          <p:nvPr>
            <p:ph idx="1"/>
          </p:nvPr>
        </p:nvSpPr>
        <p:spPr>
          <a:xfrm>
            <a:off x="395536" y="1556791"/>
            <a:ext cx="8352928" cy="5040561"/>
          </a:xfrm>
        </p:spPr>
        <p:txBody>
          <a:bodyPr>
            <a:normAutofit lnSpcReduction="10000"/>
          </a:bodyPr>
          <a:lstStyle/>
          <a:p>
            <a:pPr>
              <a:buClr>
                <a:srgbClr val="FF9000"/>
              </a:buClr>
            </a:pPr>
            <a:r>
              <a:rPr lang="en-GB" sz="2800" b="1" dirty="0"/>
              <a:t>The oldest natural chemicals used by cave men were earth pigments (</a:t>
            </a:r>
            <a:r>
              <a:rPr lang="en-GB" sz="2800" i="1" dirty="0">
                <a:solidFill>
                  <a:srgbClr val="FFFF00"/>
                </a:solidFill>
              </a:rPr>
              <a:t>okra veya toprak boya</a:t>
            </a:r>
            <a:r>
              <a:rPr lang="en-GB" sz="2800" b="1" dirty="0"/>
              <a:t>) </a:t>
            </a:r>
          </a:p>
          <a:p>
            <a:pPr>
              <a:buClr>
                <a:srgbClr val="FF9000"/>
              </a:buClr>
            </a:pPr>
            <a:r>
              <a:rPr lang="en-GB" sz="2800" b="1" dirty="0"/>
              <a:t>Today they are still used everywhere in the world (cheapest pigments)</a:t>
            </a:r>
          </a:p>
          <a:p>
            <a:pPr>
              <a:buClr>
                <a:srgbClr val="FF9000"/>
              </a:buClr>
            </a:pPr>
            <a:r>
              <a:rPr lang="en-GB" sz="2800" b="1" dirty="0"/>
              <a:t>There are various earth pigments with different colours such as yellow, red, purple and brown</a:t>
            </a:r>
          </a:p>
          <a:p>
            <a:pPr>
              <a:buClr>
                <a:srgbClr val="FF9000"/>
              </a:buClr>
            </a:pPr>
            <a:r>
              <a:rPr lang="en-GB" sz="2800" b="1" dirty="0"/>
              <a:t>Those earth pigments are called </a:t>
            </a:r>
            <a:r>
              <a:rPr lang="en-GB" sz="2800" b="1" u="sng" dirty="0">
                <a:solidFill>
                  <a:srgbClr val="FFFF00"/>
                </a:solidFill>
              </a:rPr>
              <a:t>“ochre”</a:t>
            </a:r>
            <a:r>
              <a:rPr lang="en-GB" sz="2800" b="1" dirty="0">
                <a:solidFill>
                  <a:srgbClr val="FFFF00"/>
                </a:solidFill>
              </a:rPr>
              <a:t> </a:t>
            </a:r>
            <a:r>
              <a:rPr lang="en-GB" sz="2800" b="1" dirty="0"/>
              <a:t>they are mainly minerals of iron element </a:t>
            </a:r>
          </a:p>
          <a:p>
            <a:pPr marL="0" lvl="0" indent="0">
              <a:buClr>
                <a:srgbClr val="FF9000"/>
              </a:buClr>
              <a:buNone/>
            </a:pPr>
            <a:endParaRPr lang="tr-TR" sz="2800" b="1" dirty="0"/>
          </a:p>
        </p:txBody>
      </p:sp>
      <p:sp>
        <p:nvSpPr>
          <p:cNvPr id="4" name="Veri Yer Tutucusu 3">
            <a:extLst>
              <a:ext uri="{FF2B5EF4-FFF2-40B4-BE49-F238E27FC236}">
                <a16:creationId xmlns:a16="http://schemas.microsoft.com/office/drawing/2014/main" id="{9F20ADC9-E9A8-44AD-8A29-B91A0FC2A8F8}"/>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ACBA60E4-8C10-4EBA-BA5F-773A9D6A420A}"/>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6</a:t>
            </a:fld>
            <a:endParaRPr lang="tr-TR">
              <a:solidFill>
                <a:prstClr val="white">
                  <a:shade val="50000"/>
                </a:prstClr>
              </a:solidFill>
            </a:endParaRPr>
          </a:p>
        </p:txBody>
      </p:sp>
    </p:spTree>
    <p:extLst>
      <p:ext uri="{BB962C8B-B14F-4D97-AF65-F5344CB8AC3E}">
        <p14:creationId xmlns:p14="http://schemas.microsoft.com/office/powerpoint/2010/main" val="57585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D4DC8F4-CF39-439F-B235-0F05F5EB077C}"/>
              </a:ext>
            </a:extLst>
          </p:cNvPr>
          <p:cNvSpPr>
            <a:spLocks noGrp="1"/>
          </p:cNvSpPr>
          <p:nvPr>
            <p:ph type="title"/>
          </p:nvPr>
        </p:nvSpPr>
        <p:spPr>
          <a:xfrm>
            <a:off x="467544" y="260648"/>
            <a:ext cx="8496944" cy="1008112"/>
          </a:xfrm>
        </p:spPr>
        <p:txBody>
          <a:bodyPr/>
          <a:lstStyle/>
          <a:p>
            <a:r>
              <a:rPr lang="en-GB" b="1" dirty="0">
                <a:solidFill>
                  <a:srgbClr val="FFFF00"/>
                </a:solidFill>
              </a:rPr>
              <a:t>Oldest chemicals used were natural pigments called “</a:t>
            </a:r>
            <a:r>
              <a:rPr lang="en-GB" b="1" u="sng" dirty="0"/>
              <a:t>OCHRE</a:t>
            </a:r>
            <a:r>
              <a:rPr lang="en-GB" b="1" dirty="0">
                <a:solidFill>
                  <a:srgbClr val="FFFF00"/>
                </a:solidFill>
              </a:rPr>
              <a:t>”</a:t>
            </a:r>
            <a:endParaRPr lang="tr-TR" dirty="0"/>
          </a:p>
        </p:txBody>
      </p:sp>
      <p:sp>
        <p:nvSpPr>
          <p:cNvPr id="3" name="İçerik Yer Tutucusu 2">
            <a:extLst>
              <a:ext uri="{FF2B5EF4-FFF2-40B4-BE49-F238E27FC236}">
                <a16:creationId xmlns:a16="http://schemas.microsoft.com/office/drawing/2014/main" id="{DDA81547-CE79-41CE-B110-A7CF7FE96AA9}"/>
              </a:ext>
            </a:extLst>
          </p:cNvPr>
          <p:cNvSpPr>
            <a:spLocks noGrp="1"/>
          </p:cNvSpPr>
          <p:nvPr>
            <p:ph idx="1"/>
          </p:nvPr>
        </p:nvSpPr>
        <p:spPr>
          <a:xfrm>
            <a:off x="323528" y="1340769"/>
            <a:ext cx="8640960" cy="5256584"/>
          </a:xfrm>
        </p:spPr>
        <p:txBody>
          <a:bodyPr>
            <a:noAutofit/>
          </a:bodyPr>
          <a:lstStyle/>
          <a:p>
            <a:pPr>
              <a:buClr>
                <a:srgbClr val="FF9000"/>
              </a:buClr>
            </a:pPr>
            <a:r>
              <a:rPr lang="tr-TR" sz="3200" b="1" u="sng" dirty="0" err="1">
                <a:solidFill>
                  <a:srgbClr val="FFFF00"/>
                </a:solidFill>
              </a:rPr>
              <a:t>Yellow</a:t>
            </a:r>
            <a:r>
              <a:rPr lang="en-GB" sz="2400" b="1" dirty="0">
                <a:solidFill>
                  <a:srgbClr val="FFFF00"/>
                </a:solidFill>
              </a:rPr>
              <a:t>:</a:t>
            </a:r>
            <a:r>
              <a:rPr lang="tr-TR" sz="2400" b="1" dirty="0">
                <a:solidFill>
                  <a:srgbClr val="FFFF00"/>
                </a:solidFill>
              </a:rPr>
              <a:t> </a:t>
            </a:r>
            <a:r>
              <a:rPr lang="tr-TR" sz="2400" b="1" dirty="0"/>
              <a:t>FeO (OH)·</a:t>
            </a:r>
            <a:r>
              <a:rPr lang="tr-TR" sz="2400" b="1" i="1" dirty="0"/>
              <a:t>n</a:t>
            </a:r>
            <a:r>
              <a:rPr lang="tr-TR" sz="2400" b="1" dirty="0"/>
              <a:t>H</a:t>
            </a:r>
            <a:r>
              <a:rPr lang="tr-TR" sz="2400" b="1" baseline="-25000" dirty="0"/>
              <a:t>2</a:t>
            </a:r>
            <a:r>
              <a:rPr lang="tr-TR" sz="2400" b="1" dirty="0"/>
              <a:t>O</a:t>
            </a:r>
            <a:r>
              <a:rPr lang="en-GB" sz="2400" b="1" dirty="0"/>
              <a:t> (</a:t>
            </a:r>
            <a:r>
              <a:rPr lang="tr-TR" sz="2400" b="1" dirty="0"/>
              <a:t>hydrated iron hydroxide</a:t>
            </a:r>
            <a:r>
              <a:rPr lang="en-GB" sz="2400" b="1" dirty="0"/>
              <a:t>)</a:t>
            </a:r>
            <a:r>
              <a:rPr lang="tr-TR" sz="2400" b="1" dirty="0"/>
              <a:t> (</a:t>
            </a:r>
            <a:r>
              <a:rPr lang="en-GB" sz="2400" b="1" dirty="0"/>
              <a:t>Name of the mineral:</a:t>
            </a:r>
            <a:r>
              <a:rPr lang="en-GB" sz="2400" b="1" dirty="0">
                <a:solidFill>
                  <a:srgbClr val="FFFF00"/>
                </a:solidFill>
              </a:rPr>
              <a:t> L</a:t>
            </a:r>
            <a:r>
              <a:rPr lang="tr-TR" sz="2400" b="1" dirty="0">
                <a:solidFill>
                  <a:srgbClr val="FFFF00"/>
                </a:solidFill>
              </a:rPr>
              <a:t>imonite</a:t>
            </a:r>
            <a:r>
              <a:rPr lang="tr-TR" sz="2400" b="1" dirty="0"/>
              <a:t>)</a:t>
            </a:r>
          </a:p>
          <a:p>
            <a:pPr>
              <a:buClr>
                <a:srgbClr val="FF9000"/>
              </a:buClr>
            </a:pPr>
            <a:r>
              <a:rPr lang="tr-TR" sz="3200" b="1" u="sng" dirty="0" err="1">
                <a:solidFill>
                  <a:srgbClr val="FFFF00"/>
                </a:solidFill>
              </a:rPr>
              <a:t>Red</a:t>
            </a:r>
            <a:r>
              <a:rPr lang="en-GB" sz="2400" b="1" dirty="0"/>
              <a:t>:</a:t>
            </a:r>
            <a:r>
              <a:rPr lang="tr-TR" sz="2400" b="1" dirty="0"/>
              <a:t> </a:t>
            </a:r>
            <a:r>
              <a:rPr lang="tr-TR" sz="2800" b="1" dirty="0"/>
              <a:t>Fe</a:t>
            </a:r>
            <a:r>
              <a:rPr lang="tr-TR" sz="2800" b="1" baseline="-25000" dirty="0"/>
              <a:t>2</a:t>
            </a:r>
            <a:r>
              <a:rPr lang="tr-TR" sz="2800" b="1" dirty="0"/>
              <a:t>O</a:t>
            </a:r>
            <a:r>
              <a:rPr lang="tr-TR" sz="2800" b="1" baseline="-25000" dirty="0"/>
              <a:t>3</a:t>
            </a:r>
            <a:r>
              <a:rPr lang="en-GB" sz="2400" b="1" dirty="0"/>
              <a:t> (anhydrous iron oxide) (Name of </a:t>
            </a:r>
            <a:r>
              <a:rPr lang="tr-TR" sz="2400" b="1" dirty="0"/>
              <a:t>mineral</a:t>
            </a:r>
            <a:r>
              <a:rPr lang="en-GB" sz="2400" b="1" dirty="0"/>
              <a:t>:</a:t>
            </a:r>
            <a:r>
              <a:rPr lang="tr-TR" sz="2400" b="1" dirty="0"/>
              <a:t> </a:t>
            </a:r>
            <a:r>
              <a:rPr lang="tr-TR" sz="2400" b="1" dirty="0">
                <a:solidFill>
                  <a:srgbClr val="FFFF00"/>
                </a:solidFill>
              </a:rPr>
              <a:t>hematite</a:t>
            </a:r>
            <a:r>
              <a:rPr lang="en-GB" sz="2400" b="1" dirty="0"/>
              <a:t>) </a:t>
            </a:r>
          </a:p>
          <a:p>
            <a:pPr>
              <a:buClr>
                <a:srgbClr val="FF9000"/>
              </a:buClr>
            </a:pPr>
            <a:r>
              <a:rPr lang="tr-TR" sz="3200" b="1" u="sng" dirty="0" err="1">
                <a:solidFill>
                  <a:srgbClr val="FFFF00"/>
                </a:solidFill>
              </a:rPr>
              <a:t>Purpl</a:t>
            </a:r>
            <a:r>
              <a:rPr lang="en-GB" sz="3200" b="1" u="sng" dirty="0">
                <a:solidFill>
                  <a:srgbClr val="FFFF00"/>
                </a:solidFill>
              </a:rPr>
              <a:t>e</a:t>
            </a:r>
            <a:r>
              <a:rPr lang="en-GB" sz="3200" b="1" dirty="0">
                <a:solidFill>
                  <a:srgbClr val="FFFF00"/>
                </a:solidFill>
              </a:rPr>
              <a:t>: </a:t>
            </a:r>
            <a:r>
              <a:rPr lang="en-GB" sz="2400" b="1" dirty="0"/>
              <a:t>chemically similar</a:t>
            </a:r>
            <a:r>
              <a:rPr lang="tr-TR" sz="2400" b="1" dirty="0"/>
              <a:t> </a:t>
            </a:r>
            <a:r>
              <a:rPr lang="en-US" sz="2400" b="1" dirty="0"/>
              <a:t>to red ochre </a:t>
            </a:r>
            <a:r>
              <a:rPr lang="en-GB" sz="2400" b="1" dirty="0"/>
              <a:t>(anhydrous iron oxide)</a:t>
            </a:r>
            <a:r>
              <a:rPr lang="tr-TR" sz="2400" b="1" dirty="0"/>
              <a:t> </a:t>
            </a:r>
            <a:r>
              <a:rPr lang="en-GB" sz="2400" b="1" dirty="0"/>
              <a:t>contains traces of gypsum (calcium sulfate) or calcite (calcium carbonate)</a:t>
            </a:r>
          </a:p>
          <a:p>
            <a:pPr>
              <a:buClr>
                <a:srgbClr val="FF9000"/>
              </a:buClr>
            </a:pPr>
            <a:r>
              <a:rPr lang="tr-TR" sz="3200" b="1" u="sng" dirty="0">
                <a:solidFill>
                  <a:srgbClr val="FFFF00"/>
                </a:solidFill>
              </a:rPr>
              <a:t>Brown</a:t>
            </a:r>
            <a:r>
              <a:rPr lang="en-GB" sz="3200" b="1" dirty="0">
                <a:solidFill>
                  <a:srgbClr val="FFFF00"/>
                </a:solidFill>
              </a:rPr>
              <a:t>:</a:t>
            </a:r>
            <a:r>
              <a:rPr lang="tr-TR" sz="3200" b="1" dirty="0">
                <a:solidFill>
                  <a:srgbClr val="FFFF00"/>
                </a:solidFill>
              </a:rPr>
              <a:t> </a:t>
            </a:r>
            <a:r>
              <a:rPr lang="tr-TR" sz="2400" b="1" dirty="0"/>
              <a:t>FeO(OH), (</a:t>
            </a:r>
            <a:r>
              <a:rPr lang="en-GB" sz="2400" b="1" dirty="0"/>
              <a:t>Mineral: </a:t>
            </a:r>
            <a:r>
              <a:rPr lang="en-GB" sz="2400" b="1" dirty="0">
                <a:solidFill>
                  <a:srgbClr val="FFFF00"/>
                </a:solidFill>
              </a:rPr>
              <a:t>G</a:t>
            </a:r>
            <a:r>
              <a:rPr lang="tr-TR" sz="2400" b="1" dirty="0">
                <a:solidFill>
                  <a:srgbClr val="FFFF00"/>
                </a:solidFill>
              </a:rPr>
              <a:t>oethite</a:t>
            </a:r>
            <a:r>
              <a:rPr lang="tr-TR" sz="2400" b="1" dirty="0"/>
              <a:t>), is partly hydrated iron oxide</a:t>
            </a:r>
          </a:p>
        </p:txBody>
      </p:sp>
      <p:sp>
        <p:nvSpPr>
          <p:cNvPr id="4" name="Veri Yer Tutucusu 3">
            <a:extLst>
              <a:ext uri="{FF2B5EF4-FFF2-40B4-BE49-F238E27FC236}">
                <a16:creationId xmlns:a16="http://schemas.microsoft.com/office/drawing/2014/main" id="{9F20ADC9-E9A8-44AD-8A29-B91A0FC2A8F8}"/>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ayt Numarası Yer Tutucusu 4">
            <a:extLst>
              <a:ext uri="{FF2B5EF4-FFF2-40B4-BE49-F238E27FC236}">
                <a16:creationId xmlns:a16="http://schemas.microsoft.com/office/drawing/2014/main" id="{ACBA60E4-8C10-4EBA-BA5F-773A9D6A420A}"/>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7</a:t>
            </a:fld>
            <a:endParaRPr lang="tr-TR">
              <a:solidFill>
                <a:prstClr val="white">
                  <a:shade val="50000"/>
                </a:prstClr>
              </a:solidFill>
            </a:endParaRPr>
          </a:p>
        </p:txBody>
      </p:sp>
    </p:spTree>
    <p:extLst>
      <p:ext uri="{BB962C8B-B14F-4D97-AF65-F5344CB8AC3E}">
        <p14:creationId xmlns:p14="http://schemas.microsoft.com/office/powerpoint/2010/main" val="89222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2CB1-1CED-4471-9883-DBFF029368EB}"/>
              </a:ext>
            </a:extLst>
          </p:cNvPr>
          <p:cNvSpPr>
            <a:spLocks noGrp="1"/>
          </p:cNvSpPr>
          <p:nvPr>
            <p:ph type="title"/>
          </p:nvPr>
        </p:nvSpPr>
        <p:spPr>
          <a:xfrm>
            <a:off x="1403648" y="3789040"/>
            <a:ext cx="3456384" cy="2808311"/>
          </a:xfrm>
        </p:spPr>
        <p:txBody>
          <a:bodyPr/>
          <a:lstStyle/>
          <a:p>
            <a:r>
              <a:rPr lang="en-GB" sz="3600" b="1" dirty="0">
                <a:solidFill>
                  <a:srgbClr val="FFFF00"/>
                </a:solidFill>
              </a:rPr>
              <a:t>  L</a:t>
            </a:r>
            <a:r>
              <a:rPr lang="tr-TR" sz="3600" b="1" dirty="0">
                <a:solidFill>
                  <a:srgbClr val="FFFF00"/>
                </a:solidFill>
              </a:rPr>
              <a:t>I</a:t>
            </a:r>
            <a:r>
              <a:rPr lang="en-GB" sz="3600" b="1" dirty="0">
                <a:solidFill>
                  <a:srgbClr val="FFFF00"/>
                </a:solidFill>
              </a:rPr>
              <a:t>MONITE</a:t>
            </a:r>
          </a:p>
        </p:txBody>
      </p:sp>
      <p:sp>
        <p:nvSpPr>
          <p:cNvPr id="3" name="Content Placeholder 2">
            <a:extLst>
              <a:ext uri="{FF2B5EF4-FFF2-40B4-BE49-F238E27FC236}">
                <a16:creationId xmlns:a16="http://schemas.microsoft.com/office/drawing/2014/main" id="{F994D591-2733-4716-8742-9FAC647E52A1}"/>
              </a:ext>
            </a:extLst>
          </p:cNvPr>
          <p:cNvSpPr>
            <a:spLocks noGrp="1"/>
          </p:cNvSpPr>
          <p:nvPr>
            <p:ph idx="1"/>
          </p:nvPr>
        </p:nvSpPr>
        <p:spPr>
          <a:xfrm>
            <a:off x="1187624" y="620688"/>
            <a:ext cx="3456384" cy="2952328"/>
          </a:xfrm>
        </p:spPr>
        <p:txBody>
          <a:bodyPr>
            <a:normAutofit/>
          </a:bodyPr>
          <a:lstStyle/>
          <a:p>
            <a:pPr marL="0" indent="0">
              <a:buNone/>
            </a:pPr>
            <a:r>
              <a:rPr lang="en-GB" sz="3200" b="1" dirty="0">
                <a:solidFill>
                  <a:srgbClr val="FFFF00"/>
                </a:solidFill>
              </a:rPr>
              <a:t>    </a:t>
            </a:r>
            <a:r>
              <a:rPr lang="en-GB" sz="3600" b="1" dirty="0">
                <a:solidFill>
                  <a:srgbClr val="FFFF00"/>
                </a:solidFill>
              </a:rPr>
              <a:t>HEMATITE</a:t>
            </a:r>
          </a:p>
        </p:txBody>
      </p:sp>
      <p:sp>
        <p:nvSpPr>
          <p:cNvPr id="4" name="Date Placeholder 3">
            <a:extLst>
              <a:ext uri="{FF2B5EF4-FFF2-40B4-BE49-F238E27FC236}">
                <a16:creationId xmlns:a16="http://schemas.microsoft.com/office/drawing/2014/main" id="{5818BB2C-0CC4-413F-8C78-9586702267E5}"/>
              </a:ext>
            </a:extLst>
          </p:cNvPr>
          <p:cNvSpPr>
            <a:spLocks noGrp="1"/>
          </p:cNvSpPr>
          <p:nvPr>
            <p:ph type="dt" sz="half" idx="10"/>
          </p:nvPr>
        </p:nvSpPr>
        <p:spPr>
          <a:xfrm>
            <a:off x="6444208" y="6093296"/>
            <a:ext cx="2133600" cy="365125"/>
          </a:xfrm>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ide Number Placeholder 4">
            <a:extLst>
              <a:ext uri="{FF2B5EF4-FFF2-40B4-BE49-F238E27FC236}">
                <a16:creationId xmlns:a16="http://schemas.microsoft.com/office/drawing/2014/main" id="{F32BE6A4-F5D1-46C2-A1BF-E53A20A440FE}"/>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8</a:t>
            </a:fld>
            <a:endParaRPr lang="tr-TR">
              <a:solidFill>
                <a:prstClr val="white">
                  <a:shade val="50000"/>
                </a:prstClr>
              </a:solidFill>
            </a:endParaRPr>
          </a:p>
        </p:txBody>
      </p:sp>
      <p:pic>
        <p:nvPicPr>
          <p:cNvPr id="4098" name="Picture 2" descr="https://upload.wikimedia.org/wikipedia/commons/thumb/a/ae/Hematite.jpg/800px-Hematite.jpg">
            <a:extLst>
              <a:ext uri="{FF2B5EF4-FFF2-40B4-BE49-F238E27FC236}">
                <a16:creationId xmlns:a16="http://schemas.microsoft.com/office/drawing/2014/main" id="{914CF953-B0BB-402E-9405-A4BA4B9E8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48680"/>
            <a:ext cx="4176346" cy="29523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2/2e/LimoniteUSGOV.jpg">
            <a:extLst>
              <a:ext uri="{FF2B5EF4-FFF2-40B4-BE49-F238E27FC236}">
                <a16:creationId xmlns:a16="http://schemas.microsoft.com/office/drawing/2014/main" id="{9FEE88A3-C73A-47A3-91F3-97DB9BBB7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645024"/>
            <a:ext cx="410445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75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7D51-E7EE-4762-866C-B855FB9F4417}"/>
              </a:ext>
            </a:extLst>
          </p:cNvPr>
          <p:cNvSpPr>
            <a:spLocks noGrp="1"/>
          </p:cNvSpPr>
          <p:nvPr>
            <p:ph type="title"/>
          </p:nvPr>
        </p:nvSpPr>
        <p:spPr>
          <a:xfrm>
            <a:off x="251520" y="764704"/>
            <a:ext cx="3600400" cy="5112568"/>
          </a:xfrm>
        </p:spPr>
        <p:txBody>
          <a:bodyPr/>
          <a:lstStyle/>
          <a:p>
            <a:r>
              <a:rPr lang="en-GB" sz="2800" b="1" u="sng" dirty="0">
                <a:solidFill>
                  <a:srgbClr val="FFFF00"/>
                </a:solidFill>
              </a:rPr>
              <a:t>Red ochre </a:t>
            </a:r>
            <a:r>
              <a:rPr lang="en-GB" sz="2800" b="1" dirty="0">
                <a:solidFill>
                  <a:srgbClr val="FFFF00"/>
                </a:solidFill>
              </a:rPr>
              <a:t>used for painting a </a:t>
            </a:r>
            <a:r>
              <a:rPr lang="en-GB" sz="2800" b="1" u="sng" dirty="0">
                <a:solidFill>
                  <a:srgbClr val="FFFF00"/>
                </a:solidFill>
              </a:rPr>
              <a:t>bison figure </a:t>
            </a:r>
            <a:r>
              <a:rPr lang="en-GB" sz="2800" b="1" dirty="0">
                <a:solidFill>
                  <a:srgbClr val="FFFF00"/>
                </a:solidFill>
              </a:rPr>
              <a:t>on the wall of a cave in </a:t>
            </a:r>
            <a:br>
              <a:rPr lang="tr-TR" sz="2800" b="1" dirty="0">
                <a:solidFill>
                  <a:srgbClr val="FFFF00"/>
                </a:solidFill>
              </a:rPr>
            </a:br>
            <a:r>
              <a:rPr lang="en-GB" sz="2800" b="1" dirty="0">
                <a:solidFill>
                  <a:srgbClr val="FFFF00"/>
                </a:solidFill>
              </a:rPr>
              <a:t>(Altamira-Spain) around 16,000 -15,000 BC</a:t>
            </a:r>
          </a:p>
        </p:txBody>
      </p:sp>
      <p:sp>
        <p:nvSpPr>
          <p:cNvPr id="4" name="Date Placeholder 3">
            <a:extLst>
              <a:ext uri="{FF2B5EF4-FFF2-40B4-BE49-F238E27FC236}">
                <a16:creationId xmlns:a16="http://schemas.microsoft.com/office/drawing/2014/main" id="{F829B121-89CB-403F-94BC-863C60985B0A}"/>
              </a:ext>
            </a:extLst>
          </p:cNvPr>
          <p:cNvSpPr>
            <a:spLocks noGrp="1"/>
          </p:cNvSpPr>
          <p:nvPr>
            <p:ph type="dt" sz="half" idx="10"/>
          </p:nvPr>
        </p:nvSpPr>
        <p:spPr/>
        <p:txBody>
          <a:bodyPr/>
          <a:lstStyle/>
          <a:p>
            <a:r>
              <a:rPr lang="en-US">
                <a:solidFill>
                  <a:prstClr val="white">
                    <a:shade val="50000"/>
                  </a:prstClr>
                </a:solidFill>
              </a:rPr>
              <a:t>October 10, 2022</a:t>
            </a:r>
            <a:endParaRPr lang="tr-TR">
              <a:solidFill>
                <a:prstClr val="white">
                  <a:shade val="50000"/>
                </a:prstClr>
              </a:solidFill>
            </a:endParaRPr>
          </a:p>
        </p:txBody>
      </p:sp>
      <p:sp>
        <p:nvSpPr>
          <p:cNvPr id="5" name="Slide Number Placeholder 4">
            <a:extLst>
              <a:ext uri="{FF2B5EF4-FFF2-40B4-BE49-F238E27FC236}">
                <a16:creationId xmlns:a16="http://schemas.microsoft.com/office/drawing/2014/main" id="{69B0CC48-0772-4B85-B4B8-3E61AA04715F}"/>
              </a:ext>
            </a:extLst>
          </p:cNvPr>
          <p:cNvSpPr>
            <a:spLocks noGrp="1"/>
          </p:cNvSpPr>
          <p:nvPr>
            <p:ph type="sldNum" sz="quarter" idx="12"/>
          </p:nvPr>
        </p:nvSpPr>
        <p:spPr/>
        <p:txBody>
          <a:bodyPr/>
          <a:lstStyle/>
          <a:p>
            <a:fld id="{83585796-D667-4CB2-BC00-3BF368760D37}" type="slidenum">
              <a:rPr lang="tr-TR" smtClean="0">
                <a:solidFill>
                  <a:prstClr val="white">
                    <a:shade val="50000"/>
                  </a:prstClr>
                </a:solidFill>
              </a:rPr>
              <a:pPr/>
              <a:t>9</a:t>
            </a:fld>
            <a:endParaRPr lang="tr-TR">
              <a:solidFill>
                <a:prstClr val="white">
                  <a:shade val="50000"/>
                </a:prstClr>
              </a:solidFill>
            </a:endParaRPr>
          </a:p>
        </p:txBody>
      </p:sp>
      <p:pic>
        <p:nvPicPr>
          <p:cNvPr id="1030" name="Picture 6" descr="https://upload.wikimedia.org/wikipedia/commons/thumb/c/cc/AltamiraBison.jpg/800px-AltamiraBison.jpg">
            <a:extLst>
              <a:ext uri="{FF2B5EF4-FFF2-40B4-BE49-F238E27FC236}">
                <a16:creationId xmlns:a16="http://schemas.microsoft.com/office/drawing/2014/main" id="{65BA34FF-6A2D-4CC1-A6BF-8181740ECD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7944" y="1484784"/>
            <a:ext cx="498816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502408"/>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Sonbahar</Template>
  <TotalTime>58794</TotalTime>
  <Words>1599</Words>
  <Application>Microsoft Office PowerPoint</Application>
  <PresentationFormat>Ekran Gösterisi (4:3)</PresentationFormat>
  <Paragraphs>192</Paragraphs>
  <Slides>41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41</vt:i4>
      </vt:variant>
    </vt:vector>
  </HeadingPairs>
  <TitlesOfParts>
    <vt:vector size="48" baseType="lpstr">
      <vt:lpstr>Arial</vt:lpstr>
      <vt:lpstr>Calibri</vt:lpstr>
      <vt:lpstr>Courier New</vt:lpstr>
      <vt:lpstr>Trebuchet MS</vt:lpstr>
      <vt:lpstr>Verdana</vt:lpstr>
      <vt:lpstr>Wingdings 2</vt:lpstr>
      <vt:lpstr>Autumn</vt:lpstr>
      <vt:lpstr>CHEM 491 OLDEST PIGMENTS, NUMBER SYSTEMS AND ALPHABET LECTURE NOTES</vt:lpstr>
      <vt:lpstr>Oldest chemical materials used were natural pigments</vt:lpstr>
      <vt:lpstr>Oldest Hand Sitencils (Indonesia-Maros Pangkep cave) 43,900 years old </vt:lpstr>
      <vt:lpstr>Oldest chemicals were natural pigments</vt:lpstr>
      <vt:lpstr>16,000 years old cave painting of animals (France-Lascaux)</vt:lpstr>
      <vt:lpstr>Oldest chemicals used were natural pigments called “OCHRE”</vt:lpstr>
      <vt:lpstr>Oldest chemicals used were natural pigments called “OCHRE”</vt:lpstr>
      <vt:lpstr>  LIMONITE</vt:lpstr>
      <vt:lpstr>Red ochre used for painting a bison figure on the wall of a cave in  (Altamira-Spain) around 16,000 -15,000 BC</vt:lpstr>
      <vt:lpstr>City of “Parma” in Italy is famous for yellow ochre painted buildings the paint is called “Parma Yellow”</vt:lpstr>
      <vt:lpstr>SALT: was used by oldest chemists in Neolithic times (6,000 B.C.)</vt:lpstr>
      <vt:lpstr>Metals were the oldest elements used by Neolithic time chemists</vt:lpstr>
      <vt:lpstr>Metals other than gold were discovered later</vt:lpstr>
      <vt:lpstr> Oldest iron dagger in the world, It is decorated with gold.  Found in Anatolia-Alacahöyük  2,500-1,600 B.C. made by Hatti people (they lived before Hittites) (Iron was obtained from meteorites composed of Fe-Ni metals) </vt:lpstr>
      <vt:lpstr>Mystery of symbols found next to the figures on cave walls</vt:lpstr>
      <vt:lpstr>Symbols are found on cave walls of many countries (32 are similar)</vt:lpstr>
      <vt:lpstr> Symbols; on cave walls in Africa, Australia, India, China, America and Malaysia. They resemble each other (communication?)   </vt:lpstr>
      <vt:lpstr>Before chemical technologies appeared, some other developments flourished </vt:lpstr>
      <vt:lpstr>The Ishango Bone (Oldest written record of number of goods on a bone 20,000 years old) It was found in 1960 by Belgian Jean de Heinzelin de Braucourt in Congo</vt:lpstr>
      <vt:lpstr>DISCOVERY OF NUMBERS</vt:lpstr>
      <vt:lpstr>DISCOVERY OF NUMBERS</vt:lpstr>
      <vt:lpstr>SUMERIAN CLAY TOKENS</vt:lpstr>
      <vt:lpstr>DISCOVERY OF NUMBERS</vt:lpstr>
      <vt:lpstr>DISCOVERY OF NUMBERS</vt:lpstr>
      <vt:lpstr>DISCOVERY OF NUMBERS A clay container and the tokens (from Susa, Iran, ca. 3300 BC)</vt:lpstr>
      <vt:lpstr>DISCOVERY OF NUMBERS </vt:lpstr>
      <vt:lpstr>First flat numerical clay tablet  Numerical tablet, 3500-3350 BC (Uruk V phase), Khafajah</vt:lpstr>
      <vt:lpstr>DISCOVERY OF NUMBERS</vt:lpstr>
      <vt:lpstr>DISCOVERY OF NUMBERS BY SUMERIANS</vt:lpstr>
      <vt:lpstr>EGYPTIAN NUMERALS</vt:lpstr>
      <vt:lpstr>ROMAN NUMERALS</vt:lpstr>
      <vt:lpstr>DEVELOPMENT OF NUMERALS</vt:lpstr>
      <vt:lpstr>MAYA NUMERALS</vt:lpstr>
      <vt:lpstr>First flat clay tablet with sheep and number (probably "10"),  Al-Hasakah, 3300–3100 BC, Uruk</vt:lpstr>
      <vt:lpstr>Tablet with pictographic characters (end of 4th millennium BC), Possibly a list of slaves' names, the hand in the upper left corner represents the owner</vt:lpstr>
      <vt:lpstr>The Kish (Tell al-Uhaymir-Bagdat) tablet with pictographic (resim-yazı) early cuneiform, writing, 3500 BC. Ione of the earliest known example of writing</vt:lpstr>
      <vt:lpstr>PowerPoint Sunusu</vt:lpstr>
      <vt:lpstr>Changes from Sumerian pictographic writing to Cuneiform script  (From 3,100 B.C. to 1,000 B.C.)</vt:lpstr>
      <vt:lpstr>Decipherment of Sumerian alphabet</vt:lpstr>
      <vt:lpstr>Behistun mountain-Iran: Same text (aynı metin) in 3 Languages (Persian, Elamite, and Babylonian). It helped scientists to decipher Sumerian cuneiform (çivi yazısı) in 1857. Similar carving is found in Van-Turkey also</vt:lpstr>
      <vt:lpstr>DEVELOPMENTS OF CHEMISTRY 491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ÜNİVERSİTE SIRALAMA SİSTEMLERİ VE TÜRK ÜNİVERSİTELERİNİN DURUMU</dc:title>
  <dc:creator>Ural Akbulut</dc:creator>
  <cp:lastModifiedBy>Ural Akbulut</cp:lastModifiedBy>
  <cp:revision>318</cp:revision>
  <dcterms:created xsi:type="dcterms:W3CDTF">2013-10-20T12:02:44Z</dcterms:created>
  <dcterms:modified xsi:type="dcterms:W3CDTF">2022-10-09T15:46:21Z</dcterms:modified>
</cp:coreProperties>
</file>