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81" r:id="rId1"/>
  </p:sldMasterIdLst>
  <p:notesMasterIdLst>
    <p:notesMasterId r:id="rId21"/>
  </p:notesMasterIdLst>
  <p:handoutMasterIdLst>
    <p:handoutMasterId r:id="rId22"/>
  </p:handoutMasterIdLst>
  <p:sldIdLst>
    <p:sldId id="365" r:id="rId2"/>
    <p:sldId id="366" r:id="rId3"/>
    <p:sldId id="367" r:id="rId4"/>
    <p:sldId id="552" r:id="rId5"/>
    <p:sldId id="563" r:id="rId6"/>
    <p:sldId id="553" r:id="rId7"/>
    <p:sldId id="560" r:id="rId8"/>
    <p:sldId id="565" r:id="rId9"/>
    <p:sldId id="561" r:id="rId10"/>
    <p:sldId id="562" r:id="rId11"/>
    <p:sldId id="566" r:id="rId12"/>
    <p:sldId id="564" r:id="rId13"/>
    <p:sldId id="557" r:id="rId14"/>
    <p:sldId id="567" r:id="rId15"/>
    <p:sldId id="568" r:id="rId16"/>
    <p:sldId id="569" r:id="rId17"/>
    <p:sldId id="371" r:id="rId18"/>
    <p:sldId id="559" r:id="rId19"/>
    <p:sldId id="558" r:id="rId20"/>
  </p:sldIdLst>
  <p:sldSz cx="12192000" cy="6858000"/>
  <p:notesSz cx="6669088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B" lastIdx="3" clrIdx="0">
    <p:extLst/>
  </p:cmAuthor>
  <p:cmAuthor id="2" name="Omer Faruk Ozdemir" initials="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2" autoAdjust="0"/>
    <p:restoredTop sz="74568" autoAdjust="0"/>
  </p:normalViewPr>
  <p:slideViewPr>
    <p:cSldViewPr snapToObjects="1">
      <p:cViewPr>
        <p:scale>
          <a:sx n="50" d="100"/>
          <a:sy n="50" d="100"/>
        </p:scale>
        <p:origin x="1842" y="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36436-C5E2-40CD-A32F-0358155F7B57}" type="datetimeFigureOut">
              <a:rPr lang="tr-TR" smtClean="0"/>
              <a:t>20.05.2017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EE0D1-4967-4D9C-B770-84B6340C84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0509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ED1A8-8F54-4CFC-A53A-4B1CACC2D8B3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7CE48-F3B0-4932-B93F-8E112BAB35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7350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Derse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tr-TR" dirty="0" err="1" smtClean="0"/>
              <a:t>şlı</a:t>
            </a:r>
            <a:r>
              <a:rPr lang="en-US" dirty="0" err="1" smtClean="0"/>
              <a:t>ıyoruz</a:t>
            </a:r>
            <a:r>
              <a:rPr lang="en-US" dirty="0" smtClean="0"/>
              <a:t>. </a:t>
            </a:r>
            <a:r>
              <a:rPr lang="en-US" dirty="0" err="1" smtClean="0"/>
              <a:t>İlk</a:t>
            </a:r>
            <a:r>
              <a:rPr lang="en-US" dirty="0" smtClean="0"/>
              <a:t> </a:t>
            </a:r>
            <a:r>
              <a:rPr lang="en-US" dirty="0" err="1" smtClean="0"/>
              <a:t>Sunu</a:t>
            </a:r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6578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Eddy </a:t>
            </a:r>
            <a:r>
              <a:rPr lang="en-US" dirty="0" err="1" smtClean="0"/>
              <a:t>akımlarının</a:t>
            </a:r>
            <a:r>
              <a:rPr lang="en-US" dirty="0" smtClean="0"/>
              <a:t> </a:t>
            </a:r>
            <a:r>
              <a:rPr lang="en-US" dirty="0" err="1" smtClean="0"/>
              <a:t>demosu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https://www.youtube.com/watch?v=ezXVzc64qRE</a:t>
            </a:r>
          </a:p>
          <a:p>
            <a:endParaRPr lang="en-US" dirty="0" smtClean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E-I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çekirdeklilerde</a:t>
            </a:r>
            <a:r>
              <a:rPr lang="en-US" baseline="0" dirty="0" smtClean="0"/>
              <a:t> %90 </a:t>
            </a:r>
            <a:r>
              <a:rPr lang="en-US" baseline="0" dirty="0" err="1" smtClean="0"/>
              <a:t>altı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Halka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çekirdeklilerde</a:t>
            </a:r>
            <a:r>
              <a:rPr lang="en-US" baseline="0" dirty="0" smtClean="0"/>
              <a:t> %90 </a:t>
            </a:r>
            <a:r>
              <a:rPr lang="en-US" baseline="0" dirty="0" err="1" smtClean="0"/>
              <a:t>üstü</a:t>
            </a:r>
            <a:endParaRPr lang="en-US" dirty="0" smtClean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658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Kazanımların</a:t>
            </a:r>
            <a:r>
              <a:rPr lang="en-US" dirty="0" smtClean="0"/>
              <a:t> </a:t>
            </a:r>
            <a:r>
              <a:rPr lang="en-US" dirty="0" err="1" smtClean="0"/>
              <a:t>önemini</a:t>
            </a:r>
            <a:r>
              <a:rPr lang="en-US" dirty="0" smtClean="0"/>
              <a:t> </a:t>
            </a:r>
            <a:r>
              <a:rPr lang="en-US" dirty="0" err="1" smtClean="0"/>
              <a:t>vurgulayalım</a:t>
            </a:r>
            <a:r>
              <a:rPr lang="en-US" dirty="0" smtClean="0"/>
              <a:t>. </a:t>
            </a:r>
            <a:r>
              <a:rPr lang="en-US" dirty="0" err="1" smtClean="0"/>
              <a:t>Niye</a:t>
            </a:r>
            <a:r>
              <a:rPr lang="en-US" dirty="0" smtClean="0"/>
              <a:t> </a:t>
            </a:r>
            <a:r>
              <a:rPr lang="en-US" dirty="0" err="1" smtClean="0"/>
              <a:t>paylaşmaya</a:t>
            </a:r>
            <a:r>
              <a:rPr lang="en-US" dirty="0" smtClean="0"/>
              <a:t> </a:t>
            </a:r>
            <a:r>
              <a:rPr lang="en-US" dirty="0" err="1" smtClean="0"/>
              <a:t>değer</a:t>
            </a:r>
            <a:r>
              <a:rPr lang="en-US" dirty="0" smtClean="0"/>
              <a:t> </a:t>
            </a:r>
            <a:r>
              <a:rPr lang="en-US" dirty="0" err="1" smtClean="0"/>
              <a:t>görüyoruz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6989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925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Kazanımların</a:t>
            </a:r>
            <a:r>
              <a:rPr lang="en-US" dirty="0" smtClean="0"/>
              <a:t> </a:t>
            </a:r>
            <a:r>
              <a:rPr lang="en-US" dirty="0" err="1" smtClean="0"/>
              <a:t>önemini</a:t>
            </a:r>
            <a:r>
              <a:rPr lang="en-US" dirty="0" smtClean="0"/>
              <a:t> </a:t>
            </a:r>
            <a:r>
              <a:rPr lang="en-US" dirty="0" err="1" smtClean="0"/>
              <a:t>vurgulayalım</a:t>
            </a:r>
            <a:r>
              <a:rPr lang="en-US" dirty="0" smtClean="0"/>
              <a:t>. </a:t>
            </a:r>
            <a:r>
              <a:rPr lang="en-US" dirty="0" err="1" smtClean="0"/>
              <a:t>Niye</a:t>
            </a:r>
            <a:r>
              <a:rPr lang="en-US" dirty="0" smtClean="0"/>
              <a:t> </a:t>
            </a:r>
            <a:r>
              <a:rPr lang="en-US" dirty="0" err="1" smtClean="0"/>
              <a:t>paylaşmaya</a:t>
            </a:r>
            <a:r>
              <a:rPr lang="en-US" dirty="0" smtClean="0"/>
              <a:t> </a:t>
            </a:r>
            <a:r>
              <a:rPr lang="en-US" dirty="0" err="1" smtClean="0"/>
              <a:t>değer</a:t>
            </a:r>
            <a:r>
              <a:rPr lang="en-US" dirty="0" smtClean="0"/>
              <a:t> </a:t>
            </a:r>
            <a:r>
              <a:rPr lang="en-US" dirty="0" err="1" smtClean="0"/>
              <a:t>görüyoruz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140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İzlence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517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110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424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4916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902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8763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Eddy </a:t>
            </a:r>
            <a:r>
              <a:rPr lang="en-US" dirty="0" err="1" smtClean="0"/>
              <a:t>akımlarının</a:t>
            </a:r>
            <a:r>
              <a:rPr lang="en-US" dirty="0" smtClean="0"/>
              <a:t> </a:t>
            </a:r>
            <a:r>
              <a:rPr lang="en-US" dirty="0" err="1" smtClean="0"/>
              <a:t>demosu</a:t>
            </a:r>
            <a:r>
              <a:rPr lang="en-US" dirty="0" smtClean="0"/>
              <a:t>: </a:t>
            </a:r>
          </a:p>
          <a:p>
            <a:r>
              <a:rPr lang="tr-TR" dirty="0" smtClean="0"/>
              <a:t>https://www.youtube.com/watch?v=Yu1uRvErM80</a:t>
            </a:r>
            <a:endParaRPr lang="en-US" dirty="0" smtClean="0"/>
          </a:p>
          <a:p>
            <a:endParaRPr lang="en-US" dirty="0" smtClean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87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160B30-60EE-45FA-8251-617A49E60C36}" type="datetimeFigureOut">
              <a:rPr lang="tr-TR" smtClean="0"/>
              <a:pPr/>
              <a:t>20.05.2017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u1uRvErM8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zXVzc64qR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zXVzc64qR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9410" y="1500174"/>
            <a:ext cx="9435645" cy="240654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11.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SINIF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ELEKTRİK </a:t>
            </a:r>
            <a:r>
              <a:rPr lang="tr-TR" cap="none" dirty="0" smtClean="0">
                <a:latin typeface="Calibri" pitchFamily="34" charset="0"/>
                <a:cs typeface="Calibri" pitchFamily="34" charset="0"/>
              </a:rPr>
              <a:t>ve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MANYETİZMA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ÜNİTESİ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>
                <a:latin typeface="Calibri" pitchFamily="34" charset="0"/>
                <a:cs typeface="Calibri" pitchFamily="34" charset="0"/>
              </a:rPr>
              <a:t/>
            </a:r>
            <a:br>
              <a:rPr lang="en-US" dirty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Transformatörler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2</a:t>
            </a:r>
            <a:endParaRPr lang="tr-TR" cap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08168" y="4653136"/>
            <a:ext cx="4246192" cy="849835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>
                <a:latin typeface="Calibri" pitchFamily="34" charset="0"/>
                <a:cs typeface="Calibri" pitchFamily="34" charset="0"/>
              </a:rPr>
              <a:t>Doç.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Dr. Ali Eryılmaz</a:t>
            </a:r>
            <a:endParaRPr lang="tr-TR" sz="2400" b="1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99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5100" y="743069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Enerji Transferinde Güç Kaybı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75100" y="1923219"/>
            <a:ext cx="832555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400" b="1" dirty="0" smtClean="0"/>
              <a:t>Sebepleri;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smtClean="0"/>
              <a:t>Transformatörün </a:t>
            </a:r>
            <a:r>
              <a:rPr lang="tr-TR" sz="2400" dirty="0" smtClean="0"/>
              <a:t>ısınması</a:t>
            </a:r>
            <a:r>
              <a:rPr lang="en-US" sz="2400" dirty="0" smtClean="0"/>
              <a:t>: </a:t>
            </a:r>
            <a:r>
              <a:rPr lang="tr-TR" sz="2400" dirty="0" err="1"/>
              <a:t>Ohmik</a:t>
            </a:r>
            <a:r>
              <a:rPr lang="tr-TR" sz="2400" dirty="0"/>
              <a:t> </a:t>
            </a:r>
            <a:r>
              <a:rPr lang="tr-TR" sz="2400" dirty="0" smtClean="0"/>
              <a:t>direncin</a:t>
            </a:r>
            <a:r>
              <a:rPr lang="en-US" sz="2400" dirty="0" smtClean="0"/>
              <a:t> </a:t>
            </a:r>
            <a:r>
              <a:rPr lang="en-US" sz="2400" dirty="0" err="1" smtClean="0"/>
              <a:t>olması</a:t>
            </a:r>
            <a:endParaRPr lang="tr-TR" sz="24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err="1" smtClean="0">
                <a:hlinkClick r:id="rId3"/>
              </a:rPr>
              <a:t>Fuko</a:t>
            </a:r>
            <a:r>
              <a:rPr lang="tr-TR" sz="2400" dirty="0" smtClean="0">
                <a:hlinkClick r:id="rId3"/>
              </a:rPr>
              <a:t> (Girdap) akımları</a:t>
            </a:r>
            <a:r>
              <a:rPr lang="tr-TR" sz="2400" dirty="0" smtClean="0"/>
              <a:t>: Sacların içerisinde oluşan ve dairesel olarak dolaşan akımdır.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err="1" smtClean="0"/>
              <a:t>Histeresiz</a:t>
            </a:r>
            <a:r>
              <a:rPr lang="tr-TR" sz="2400" dirty="0" smtClean="0"/>
              <a:t> olayı: Demir çekirdekte (</a:t>
            </a:r>
            <a:r>
              <a:rPr lang="tr-TR" sz="2400" dirty="0" smtClean="0"/>
              <a:t>nüve</a:t>
            </a:r>
            <a:r>
              <a:rPr lang="en-US" sz="2400" dirty="0" smtClean="0"/>
              <a:t>de</a:t>
            </a:r>
            <a:r>
              <a:rPr lang="tr-TR" sz="2400" dirty="0" smtClean="0"/>
              <a:t>) </a:t>
            </a:r>
            <a:r>
              <a:rPr lang="tr-TR" sz="2400" dirty="0" smtClean="0"/>
              <a:t>oluşan direnç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err="1" smtClean="0"/>
              <a:t>İndüktans</a:t>
            </a:r>
            <a:r>
              <a:rPr lang="tr-TR" sz="2400" dirty="0" smtClean="0"/>
              <a:t>: Sargı tellerinin alternatif akım direnci oluşturması</a:t>
            </a:r>
            <a:endParaRPr lang="tr-T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2552" y="1923219"/>
            <a:ext cx="2489466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FF0000"/>
                </a:solidFill>
              </a:rPr>
              <a:t>?</a:t>
            </a:r>
            <a:endParaRPr lang="tr-TR" sz="1400" dirty="0" smtClean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FF000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00B05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Günün Özeti</a:t>
            </a:r>
          </a:p>
        </p:txBody>
      </p:sp>
    </p:spTree>
    <p:extLst>
      <p:ext uri="{BB962C8B-B14F-4D97-AF65-F5344CB8AC3E}">
        <p14:creationId xmlns:p14="http://schemas.microsoft.com/office/powerpoint/2010/main" val="325285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10919" y="743069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Enerji Transferinde Güç Kaybı</a:t>
            </a:r>
            <a:r>
              <a:rPr lang="en-US" sz="2800" b="1" dirty="0" err="1" smtClean="0"/>
              <a:t>nı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Azaltmak</a:t>
            </a:r>
            <a:endParaRPr lang="tr-TR" sz="28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710919" y="1957871"/>
            <a:ext cx="64175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err="1" smtClean="0"/>
              <a:t>Ohmik</a:t>
            </a:r>
            <a:r>
              <a:rPr lang="tr-TR" sz="2400" dirty="0" smtClean="0"/>
              <a:t> direncin azaltılması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hlinkClick r:id="rId3"/>
              </a:rPr>
              <a:t>Girdap akımlarının azaltılması </a:t>
            </a:r>
            <a:r>
              <a:rPr lang="tr-TR" sz="2400" dirty="0" smtClean="0"/>
              <a:t>için ince levhaların üst üste paketlenmesiyle oluşturulan çekirdek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 smtClean="0"/>
              <a:t>Boştayken prizden çıkarmak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552" y="1923219"/>
            <a:ext cx="2489466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FF0000"/>
                </a:solidFill>
              </a:rPr>
              <a:t>?</a:t>
            </a:r>
            <a:endParaRPr lang="tr-TR" sz="1400" dirty="0" smtClean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FF000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00B05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Günün Özeti</a:t>
            </a:r>
          </a:p>
        </p:txBody>
      </p:sp>
    </p:spTree>
    <p:extLst>
      <p:ext uri="{BB962C8B-B14F-4D97-AF65-F5344CB8AC3E}">
        <p14:creationId xmlns:p14="http://schemas.microsoft.com/office/powerpoint/2010/main" val="377154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1744" y="481459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Enerji Transferinde Güç Kaybını Azaltmak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744" y="1340768"/>
            <a:ext cx="4227363" cy="16452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265" y="3124564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E-I </a:t>
            </a:r>
            <a:r>
              <a:rPr lang="en-US" dirty="0" err="1" smtClean="0"/>
              <a:t>Çekirdek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7" name="TextBox 6"/>
          <p:cNvSpPr txBox="1"/>
          <p:nvPr/>
        </p:nvSpPr>
        <p:spPr>
          <a:xfrm>
            <a:off x="5740382" y="3573016"/>
            <a:ext cx="3879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Toroidal (</a:t>
            </a:r>
            <a:r>
              <a:rPr lang="en-US" dirty="0" err="1" smtClean="0"/>
              <a:t>halka</a:t>
            </a:r>
            <a:r>
              <a:rPr lang="en-US" dirty="0" smtClean="0"/>
              <a:t> </a:t>
            </a:r>
            <a:r>
              <a:rPr lang="en-US" dirty="0" err="1" smtClean="0"/>
              <a:t>şekilli</a:t>
            </a:r>
            <a:r>
              <a:rPr lang="en-US" dirty="0" smtClean="0"/>
              <a:t>)  </a:t>
            </a:r>
            <a:r>
              <a:rPr lang="en-US" dirty="0" err="1" smtClean="0"/>
              <a:t>Çekirdek</a:t>
            </a:r>
            <a:r>
              <a:rPr lang="en-US" dirty="0" smtClean="0"/>
              <a:t> </a:t>
            </a:r>
            <a:endParaRPr lang="tr-T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850" y="4076137"/>
            <a:ext cx="3867150" cy="24288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19107" y="4095187"/>
            <a:ext cx="3857625" cy="24098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2552" y="1923219"/>
            <a:ext cx="2489466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FF0000"/>
                </a:solidFill>
              </a:rPr>
              <a:t>?</a:t>
            </a:r>
            <a:endParaRPr lang="tr-TR" sz="1400" dirty="0" smtClean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FF000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00B05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Günün Özeti</a:t>
            </a:r>
          </a:p>
        </p:txBody>
      </p:sp>
    </p:spTree>
    <p:extLst>
      <p:ext uri="{BB962C8B-B14F-4D97-AF65-F5344CB8AC3E}">
        <p14:creationId xmlns:p14="http://schemas.microsoft.com/office/powerpoint/2010/main" val="104299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791744" y="293950"/>
            <a:ext cx="7843854" cy="11430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effectLst/>
              </a:rPr>
              <a:t>Günün Özeti</a:t>
            </a:r>
            <a:endParaRPr lang="tr-TR" dirty="0">
              <a:solidFill>
                <a:schemeClr val="tx1"/>
              </a:solidFill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552" y="1923219"/>
            <a:ext cx="2489466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FF0000"/>
                </a:solidFill>
              </a:rPr>
              <a:t>?</a:t>
            </a:r>
            <a:endParaRPr lang="tr-TR" sz="1400" dirty="0" smtClean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FF000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00B050"/>
                </a:solidFill>
              </a:rPr>
              <a:t>Günün Özeti</a:t>
            </a:r>
          </a:p>
        </p:txBody>
      </p:sp>
      <p:pic>
        <p:nvPicPr>
          <p:cNvPr id="11" name="Picture 1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63910" r="12193" b="-101"/>
          <a:stretch/>
        </p:blipFill>
        <p:spPr bwMode="auto">
          <a:xfrm>
            <a:off x="7738401" y="1436950"/>
            <a:ext cx="4104456" cy="19442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287688" y="1474219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Transformatörün verimi % 100 ise;</a:t>
            </a:r>
            <a:endParaRPr lang="tr-TR" sz="1600" dirty="0"/>
          </a:p>
        </p:txBody>
      </p:sp>
      <p:pic>
        <p:nvPicPr>
          <p:cNvPr id="12" name="Picture 1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265" r="32990" b="43437"/>
          <a:stretch/>
        </p:blipFill>
        <p:spPr bwMode="auto">
          <a:xfrm>
            <a:off x="3179676" y="1923219"/>
            <a:ext cx="3132348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915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791744" y="293950"/>
            <a:ext cx="7843854" cy="11430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effectLst/>
              </a:rPr>
              <a:t>Günün Özeti</a:t>
            </a:r>
            <a:endParaRPr lang="tr-TR" dirty="0">
              <a:solidFill>
                <a:schemeClr val="tx1"/>
              </a:solidFill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552" y="1923219"/>
            <a:ext cx="2489466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FF0000"/>
                </a:solidFill>
              </a:rPr>
              <a:t>?</a:t>
            </a:r>
            <a:endParaRPr lang="tr-TR" sz="1400" dirty="0" smtClean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FF000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00B050"/>
                </a:solidFill>
              </a:rPr>
              <a:t>Günün Özeti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94398" y="1968165"/>
            <a:ext cx="641752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b="1" dirty="0" smtClean="0"/>
              <a:t>   Güç Kaybını Azaltmak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 err="1" smtClean="0"/>
              <a:t>Ohmik</a:t>
            </a:r>
            <a:r>
              <a:rPr lang="tr-TR" dirty="0" smtClean="0"/>
              <a:t> direncin azaltılması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 smtClean="0">
                <a:hlinkClick r:id="rId2"/>
              </a:rPr>
              <a:t>Girdap akımlarının azaltılması </a:t>
            </a:r>
            <a:r>
              <a:rPr lang="tr-TR" dirty="0" smtClean="0"/>
              <a:t>için ince levhaların üst üste paketlenmesiyle oluşturulan çekirdek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 smtClean="0"/>
              <a:t>Boştayken prizden çıkarmak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 smtClean="0"/>
              <a:t>Halka şekilli transformatör kullanmak</a:t>
            </a:r>
          </a:p>
        </p:txBody>
      </p:sp>
    </p:spTree>
    <p:extLst>
      <p:ext uri="{BB962C8B-B14F-4D97-AF65-F5344CB8AC3E}">
        <p14:creationId xmlns:p14="http://schemas.microsoft.com/office/powerpoint/2010/main" val="259185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143672" y="557808"/>
            <a:ext cx="7843854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effectLst/>
              </a:rPr>
              <a:t>Soru</a:t>
            </a:r>
            <a:r>
              <a:rPr lang="en-US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ffectLst/>
              </a:rPr>
              <a:t>Çözümü</a:t>
            </a:r>
            <a:endParaRPr lang="tr-TR" dirty="0">
              <a:solidFill>
                <a:schemeClr val="tx1"/>
              </a:solidFill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552" y="1923219"/>
            <a:ext cx="2489466" cy="36471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FF0000"/>
                </a:solidFill>
              </a:rPr>
              <a:t>?</a:t>
            </a:r>
            <a:endParaRPr lang="tr-TR" sz="1400" dirty="0" smtClean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FF000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Günün </a:t>
            </a:r>
            <a:r>
              <a:rPr lang="tr-TR" sz="1400" dirty="0" smtClean="0">
                <a:solidFill>
                  <a:srgbClr val="FF0000"/>
                </a:solidFill>
              </a:rPr>
              <a:t>Özeti</a:t>
            </a:r>
            <a:endParaRPr lang="en-US" sz="1400" dirty="0" smtClean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en-US" sz="1400" dirty="0" err="1" smtClean="0">
                <a:solidFill>
                  <a:srgbClr val="00B050"/>
                </a:solidFill>
              </a:rPr>
              <a:t>Soru</a:t>
            </a:r>
            <a:r>
              <a:rPr lang="en-US" sz="1400" dirty="0" smtClean="0">
                <a:solidFill>
                  <a:srgbClr val="00B050"/>
                </a:solidFill>
              </a:rPr>
              <a:t> </a:t>
            </a:r>
            <a:r>
              <a:rPr lang="en-US" sz="1400" dirty="0" err="1" smtClean="0">
                <a:solidFill>
                  <a:srgbClr val="00B050"/>
                </a:solidFill>
              </a:rPr>
              <a:t>Çözümü</a:t>
            </a:r>
            <a:endParaRPr lang="tr-TR" sz="1400" dirty="0" smtClean="0">
              <a:solidFill>
                <a:srgbClr val="00B05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144" y="316026"/>
            <a:ext cx="4503296" cy="6353334"/>
          </a:xfrm>
          <a:prstGeom prst="rect">
            <a:avLst/>
          </a:prstGeom>
        </p:spPr>
      </p:pic>
      <p:sp>
        <p:nvSpPr>
          <p:cNvPr id="6" name="10 Oval"/>
          <p:cNvSpPr/>
          <p:nvPr/>
        </p:nvSpPr>
        <p:spPr>
          <a:xfrm>
            <a:off x="7349312" y="5612386"/>
            <a:ext cx="526192" cy="5386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TextBox 3"/>
          <p:cNvSpPr txBox="1"/>
          <p:nvPr/>
        </p:nvSpPr>
        <p:spPr>
          <a:xfrm>
            <a:off x="5509439" y="6151021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2015 LYS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834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8257" y="830368"/>
            <a:ext cx="6790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Bookman Old Style" panose="02050604050505020204" pitchFamily="18" charset="0"/>
              </a:rPr>
              <a:t>Bugün Neler Öğrendik?</a:t>
            </a:r>
            <a:endParaRPr lang="tr-TR" sz="2800" b="1" dirty="0">
              <a:latin typeface="Bookman Old Style" panose="0205060405050502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8256" y="1988840"/>
            <a:ext cx="107363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11.2.6.3. İdeal olmayan bir transformatörün verimini hesaplar.</a:t>
            </a:r>
          </a:p>
          <a:p>
            <a:endParaRPr lang="tr-TR" sz="2400" dirty="0" smtClean="0"/>
          </a:p>
          <a:p>
            <a:pPr marL="1428750" indent="-1428750"/>
            <a:r>
              <a:rPr lang="tr-TR" sz="2400" dirty="0" smtClean="0"/>
              <a:t>11.2.6.4. Enerji transferlerinde güç kaybını azaltmak için bir proje tasarlar.</a:t>
            </a:r>
          </a:p>
          <a:p>
            <a:pPr marL="1428750" indent="-400050"/>
            <a:r>
              <a:rPr lang="tr-TR" sz="2400" dirty="0" smtClean="0"/>
              <a:t>a. Proje tasarımında gruplar oluşturulmasına, ortak kararlar alınmasına, görevlerin paylaştırılmasına, sürecin ve ürünün değerlendirilmesine imkân verilir.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80289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7407" y="620688"/>
            <a:ext cx="870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ÖNÜMÜZDEKİ </a:t>
            </a:r>
            <a:r>
              <a:rPr lang="en-US" sz="2800" b="1" dirty="0" smtClean="0"/>
              <a:t>YIL</a:t>
            </a:r>
            <a:r>
              <a:rPr lang="tr-TR" sz="2800" b="1" dirty="0" smtClean="0"/>
              <a:t> NE ÖĞRENECEĞİZ?</a:t>
            </a:r>
            <a:endParaRPr lang="tr-TR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556792"/>
            <a:ext cx="11584816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7407" y="1430879"/>
            <a:ext cx="9675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ÖNÜMÜZDEKİ </a:t>
            </a:r>
            <a:r>
              <a:rPr lang="en-US" sz="2800" b="1" dirty="0" smtClean="0"/>
              <a:t>YILIN İLK </a:t>
            </a:r>
            <a:r>
              <a:rPr lang="tr-TR" sz="2800" b="1" dirty="0" smtClean="0"/>
              <a:t>HAFTA</a:t>
            </a:r>
            <a:r>
              <a:rPr lang="en-US" sz="2800" b="1" dirty="0" smtClean="0"/>
              <a:t>SI</a:t>
            </a:r>
            <a:r>
              <a:rPr lang="tr-TR" sz="2800" b="1" dirty="0" smtClean="0"/>
              <a:t> NE ÖĞRENECEĞİZ?</a:t>
            </a:r>
            <a:endParaRPr lang="tr-TR" sz="2800" b="1" dirty="0"/>
          </a:p>
        </p:txBody>
      </p:sp>
      <p:sp>
        <p:nvSpPr>
          <p:cNvPr id="2" name="Rectangle 1"/>
          <p:cNvSpPr/>
          <p:nvPr/>
        </p:nvSpPr>
        <p:spPr>
          <a:xfrm>
            <a:off x="597407" y="2413338"/>
            <a:ext cx="108991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4725" indent="-974725"/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12.1.1.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Düzgün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Çembersel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Hareket</a:t>
            </a:r>
            <a:endParaRPr lang="en-US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4725" indent="-974725"/>
            <a:r>
              <a:rPr lang="tr-T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12.1.1.1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Düzgün çembersel hareketi açıklar ve günlük hayattan örnekler verir.</a:t>
            </a:r>
          </a:p>
          <a:p>
            <a:pPr marL="974725" indent="-288925"/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Çembersel hareket çizgisel hızın büyüklüğünün sabit olduğu durumlarla sınırlandırılır.</a:t>
            </a:r>
          </a:p>
          <a:p>
            <a:pPr marL="974725" indent="-974725"/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12.1.1.2. Düzgün çembersel harekette periyot, frekans, çizgisel hız ve </a:t>
            </a: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açısal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hız </a:t>
            </a:r>
            <a:r>
              <a:rPr lang="tr-T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kavramlarını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açıklayarak 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birbirleriyle ilişkilendirir</a:t>
            </a:r>
            <a:r>
              <a:rPr lang="tr-T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4725" indent="-974725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12.1.1.3. Merkezcil ivmeyi çizgisel hız vektörünün yönündeki değişime bağlı olarak açıklar.</a:t>
            </a:r>
          </a:p>
          <a:p>
            <a:pPr marL="974725" indent="-288925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a. Öğrencilerin çembersel harekette çizgisel hız vektörünü çember üzerinde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iki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farklı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noktada çizerek merkezcil ivmenin şiddetini bulmaları ve yönünü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göstermeleri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sağlanır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74725" indent="-974725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12.1.1.4. Düzgün çembersel harekette merkezcil ivmeye sebep olan kuvvet ile cismin kütlesi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çizgisel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hızı ve dönme yarıçapı arasındaki ilişkiyi keşfeder.</a:t>
            </a:r>
          </a:p>
          <a:p>
            <a:pPr marL="974725" indent="-288925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a. Öğrencilerin deney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yaparak merkezcil kuvvetin matematiksel modelini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çıkarmaları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sağlanır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876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654" y="1357298"/>
            <a:ext cx="9717024" cy="14206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4800" dirty="0" smtClean="0"/>
              <a:t>Görüş</a:t>
            </a:r>
            <a:r>
              <a:rPr lang="en-US" sz="4800" dirty="0" err="1" smtClean="0"/>
              <a:t>elim</a:t>
            </a:r>
            <a:endParaRPr lang="tr-TR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0704" y="2985348"/>
            <a:ext cx="9717024" cy="1420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tr-TR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sz="4800" dirty="0" smtClean="0"/>
              <a:t>Düzenli Çalışalım ve </a:t>
            </a:r>
            <a:r>
              <a:rPr lang="tr-TR" sz="4800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</a:t>
            </a:r>
            <a:endParaRPr lang="tr-TR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Gülen Yüz"/>
          <p:cNvSpPr/>
          <p:nvPr/>
        </p:nvSpPr>
        <p:spPr>
          <a:xfrm>
            <a:off x="8760296" y="3040560"/>
            <a:ext cx="1573092" cy="136543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52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8257" y="1311159"/>
            <a:ext cx="6790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Ne Öğreneceğiz: KAZANIMLAR</a:t>
            </a:r>
            <a:endParaRPr lang="tr-TR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688256" y="2407528"/>
            <a:ext cx="107363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11.2.6.3. İdeal olmayan bir transformatörün verimini hesaplar.</a:t>
            </a:r>
          </a:p>
          <a:p>
            <a:endParaRPr lang="tr-TR" sz="2400" dirty="0" smtClean="0"/>
          </a:p>
          <a:p>
            <a:pPr marL="1428750" indent="-1428750"/>
            <a:r>
              <a:rPr lang="tr-TR" sz="2400" dirty="0" smtClean="0"/>
              <a:t>11.2.6.4. Enerji transferlerinde güç kaybını azaltmak için bir proje tasarlar.</a:t>
            </a:r>
          </a:p>
          <a:p>
            <a:pPr marL="1428750" indent="-400050"/>
            <a:r>
              <a:rPr lang="tr-TR" sz="2400" dirty="0" smtClean="0"/>
              <a:t>a. Proje tasarımında gruplar oluşturulmasına, ortak kararlar alınmasına, görevlerin paylaştırılmasına, sürecin ve ürünün değerlendirilmesine imkân verilir.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880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8143" y="795982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Bugün Neler Öğreneceğiz?</a:t>
            </a:r>
            <a:endParaRPr lang="tr-TR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8090" y="1632198"/>
            <a:ext cx="485783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tr-TR" dirty="0" smtClean="0"/>
              <a:t>Geçen Hafta Neler Öğrendik?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tr-TR" dirty="0" smtClean="0"/>
              <a:t>Transformatörlerin Verimi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tr-TR" dirty="0" smtClean="0"/>
              <a:t>Örnek Çözelim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tr-TR" dirty="0" smtClean="0"/>
              <a:t>Enerji Transferlerinde Güç Kaybı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tr-TR" dirty="0" smtClean="0"/>
              <a:t>Enerji Transferlerinde Güç Kaybını Azaltmak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tr-TR" dirty="0" smtClean="0"/>
              <a:t>Günün Özeti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tr-TR" dirty="0" smtClean="0"/>
              <a:t>Önümüzdeki Yıl Ne Öğreneceğiz</a:t>
            </a:r>
            <a:r>
              <a:rPr lang="en-US" dirty="0" smtClean="0"/>
              <a:t>?</a:t>
            </a:r>
            <a:endParaRPr lang="tr-TR" dirty="0" smtClean="0"/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tr-TR" dirty="0" smtClean="0"/>
              <a:t>Önümüzdeki Yıl</a:t>
            </a:r>
            <a:r>
              <a:rPr lang="en-US" dirty="0" smtClean="0"/>
              <a:t>ın</a:t>
            </a:r>
            <a:r>
              <a:rPr lang="tr-TR" dirty="0" smtClean="0"/>
              <a:t> İlk Hafta</a:t>
            </a:r>
            <a:r>
              <a:rPr lang="en-US" dirty="0" err="1" smtClean="0"/>
              <a:t>sı</a:t>
            </a:r>
            <a:r>
              <a:rPr lang="tr-TR" dirty="0" smtClean="0"/>
              <a:t> Ne Öğreneceğiz</a:t>
            </a:r>
            <a:r>
              <a:rPr lang="en-US" dirty="0" smtClean="0"/>
              <a:t>?</a:t>
            </a:r>
            <a:endParaRPr lang="tr-TR" dirty="0" smtClean="0"/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560" y="4094431"/>
            <a:ext cx="3810000" cy="2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1628006"/>
            <a:ext cx="3312368" cy="18009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474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3624" y="753849"/>
            <a:ext cx="6369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Geçen Hafta Neler Öğrendik?</a:t>
            </a:r>
            <a:endParaRPr lang="tr-TR" sz="2800" b="1" dirty="0"/>
          </a:p>
        </p:txBody>
      </p:sp>
      <p:sp>
        <p:nvSpPr>
          <p:cNvPr id="12" name="Rectangle 11"/>
          <p:cNvSpPr/>
          <p:nvPr/>
        </p:nvSpPr>
        <p:spPr>
          <a:xfrm>
            <a:off x="3423624" y="2412424"/>
            <a:ext cx="496855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tr-TR" dirty="0" smtClean="0"/>
              <a:t>Alternatif gerilimi yükseltip alçaltabilen düzeneklere transformatör denir.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tr-TR" dirty="0" smtClean="0"/>
              <a:t>İdeal transformatörlerde güç korunur.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tr-TR" dirty="0" smtClean="0"/>
              <a:t>İkincil bobindeki gerilim ve akım bobinlerdeki sarım sayısına göre değişir.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tr-TR" dirty="0" smtClean="0"/>
              <a:t>Transformatörler, adaptör ve trafolar olarak bilinir.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endParaRPr lang="tr-TR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endParaRPr lang="tr-TR" dirty="0"/>
          </a:p>
        </p:txBody>
      </p:sp>
      <p:pic>
        <p:nvPicPr>
          <p:cNvPr id="18" name="Pictur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113" y="4228306"/>
            <a:ext cx="3382887" cy="2053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9113" y="1305521"/>
            <a:ext cx="3215680" cy="253078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2552" y="1923219"/>
            <a:ext cx="2489466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00B05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00B050"/>
                </a:solidFill>
              </a:rPr>
              <a:t>?</a:t>
            </a:r>
            <a:endParaRPr lang="tr-TR" sz="1400" dirty="0" smtClean="0">
              <a:solidFill>
                <a:srgbClr val="00B05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FFC00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Günün Özeti</a:t>
            </a:r>
          </a:p>
        </p:txBody>
      </p:sp>
    </p:spTree>
    <p:extLst>
      <p:ext uri="{BB962C8B-B14F-4D97-AF65-F5344CB8AC3E}">
        <p14:creationId xmlns:p14="http://schemas.microsoft.com/office/powerpoint/2010/main" val="175647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1196752"/>
            <a:ext cx="3647728" cy="273630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791744" y="1796624"/>
                <a:ext cx="5328592" cy="4427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 smtClean="0"/>
                  <a:t>N</a:t>
                </a:r>
                <a:r>
                  <a:rPr lang="en-US" sz="2400" baseline="-25000" dirty="0" smtClean="0"/>
                  <a:t>s</a:t>
                </a:r>
                <a:r>
                  <a:rPr lang="tr-TR" sz="2400" baseline="-25000" dirty="0" smtClean="0"/>
                  <a:t> </a:t>
                </a:r>
                <a:r>
                  <a:rPr lang="tr-TR" sz="2400" dirty="0" smtClean="0"/>
                  <a:t>&lt; N</a:t>
                </a:r>
                <a:r>
                  <a:rPr lang="en-US" sz="2400" baseline="-25000" dirty="0" smtClean="0"/>
                  <a:t>p</a:t>
                </a:r>
                <a:r>
                  <a:rPr lang="tr-TR" sz="2400" dirty="0" smtClean="0"/>
                  <a:t> ise V</a:t>
                </a:r>
                <a:r>
                  <a:rPr lang="en-US" sz="2400" baseline="-25000" dirty="0" smtClean="0"/>
                  <a:t>s</a:t>
                </a:r>
                <a:r>
                  <a:rPr lang="tr-TR" sz="2400" dirty="0" smtClean="0"/>
                  <a:t> &lt; V</a:t>
                </a:r>
                <a:r>
                  <a:rPr lang="en-US" sz="2400" baseline="-25000" dirty="0" smtClean="0"/>
                  <a:t>p</a:t>
                </a:r>
                <a:r>
                  <a:rPr lang="tr-TR" sz="2400" dirty="0" smtClean="0"/>
                  <a:t> Alçaltıcı transformatörler </a:t>
                </a:r>
                <a:endParaRPr lang="tr-TR" sz="2400" baseline="-250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 smtClean="0"/>
                  <a:t>N</a:t>
                </a:r>
                <a:r>
                  <a:rPr lang="en-US" sz="2400" baseline="-25000" dirty="0" smtClean="0"/>
                  <a:t>s</a:t>
                </a:r>
                <a:r>
                  <a:rPr lang="tr-TR" sz="2400" baseline="-25000" dirty="0" smtClean="0"/>
                  <a:t> </a:t>
                </a:r>
                <a:r>
                  <a:rPr lang="tr-TR" sz="2400" dirty="0" smtClean="0"/>
                  <a:t>&gt; N</a:t>
                </a:r>
                <a:r>
                  <a:rPr lang="en-US" sz="2400" baseline="-25000" dirty="0" smtClean="0"/>
                  <a:t>p</a:t>
                </a:r>
                <a:r>
                  <a:rPr lang="tr-TR" sz="2400" dirty="0" smtClean="0"/>
                  <a:t> </a:t>
                </a:r>
                <a:r>
                  <a:rPr lang="tr-TR" sz="2400" dirty="0"/>
                  <a:t>ise </a:t>
                </a:r>
                <a:r>
                  <a:rPr lang="tr-TR" sz="2400" dirty="0" smtClean="0"/>
                  <a:t>V</a:t>
                </a:r>
                <a:r>
                  <a:rPr lang="en-US" sz="2400" baseline="-25000" dirty="0" smtClean="0"/>
                  <a:t>s</a:t>
                </a:r>
                <a:r>
                  <a:rPr lang="tr-TR" sz="2400" dirty="0" smtClean="0"/>
                  <a:t> &gt; V</a:t>
                </a:r>
                <a:r>
                  <a:rPr lang="en-US" sz="2400" baseline="-25000" dirty="0" smtClean="0"/>
                  <a:t>p</a:t>
                </a:r>
                <a:r>
                  <a:rPr lang="tr-TR" sz="2400" baseline="-25000" dirty="0" smtClean="0"/>
                  <a:t> </a:t>
                </a:r>
                <a:r>
                  <a:rPr lang="tr-TR" sz="2400" dirty="0" smtClean="0"/>
                  <a:t>Yükseltici transformatörler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tr-TR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tr-TR" sz="4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40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tr-TR" sz="4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40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den>
                    </m:f>
                    <m:r>
                      <a:rPr lang="tr-TR" sz="4000" b="0" i="1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tr-TR" sz="2400" dirty="0" smtClean="0"/>
                  <a:t>değiştirme oranı</a:t>
                </a:r>
                <a:endParaRPr lang="tr-TR" sz="2400" dirty="0"/>
              </a:p>
              <a:p>
                <a:endParaRPr lang="tr-TR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744" y="1796624"/>
                <a:ext cx="5328592" cy="4427430"/>
              </a:xfrm>
              <a:prstGeom prst="rect">
                <a:avLst/>
              </a:prstGeom>
              <a:blipFill>
                <a:blip r:embed="rId4"/>
                <a:stretch>
                  <a:fillRect l="-1487" t="-124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423252" y="362728"/>
            <a:ext cx="6369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Geçen Hafta Neler Öğrendik?</a:t>
            </a:r>
            <a:endParaRPr lang="tr-TR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2552" y="1923219"/>
            <a:ext cx="2489466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00B05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00B050"/>
                </a:solidFill>
              </a:rPr>
              <a:t>?</a:t>
            </a:r>
            <a:endParaRPr lang="tr-TR" sz="1400" dirty="0" smtClean="0">
              <a:solidFill>
                <a:srgbClr val="00B05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FFC00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Günün Özeti</a:t>
            </a:r>
          </a:p>
        </p:txBody>
      </p:sp>
    </p:spTree>
    <p:extLst>
      <p:ext uri="{BB962C8B-B14F-4D97-AF65-F5344CB8AC3E}">
        <p14:creationId xmlns:p14="http://schemas.microsoft.com/office/powerpoint/2010/main" val="148622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0678" b="34766"/>
          <a:stretch/>
        </p:blipFill>
        <p:spPr bwMode="auto">
          <a:xfrm>
            <a:off x="7896200" y="1075868"/>
            <a:ext cx="3240360" cy="3504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1339949"/>
            <a:ext cx="5184576" cy="32403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423252" y="362728"/>
            <a:ext cx="6369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Geçen Hafta Neler Öğrendik?</a:t>
            </a:r>
            <a:endParaRPr lang="tr-TR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2552" y="1923219"/>
            <a:ext cx="2489466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00B05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00B050"/>
                </a:solidFill>
              </a:rPr>
              <a:t>?</a:t>
            </a:r>
            <a:endParaRPr lang="tr-TR" sz="1400" dirty="0" smtClean="0">
              <a:solidFill>
                <a:srgbClr val="00B05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FFC00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Günün Özeti</a:t>
            </a:r>
          </a:p>
        </p:txBody>
      </p:sp>
    </p:spTree>
    <p:extLst>
      <p:ext uri="{BB962C8B-B14F-4D97-AF65-F5344CB8AC3E}">
        <p14:creationId xmlns:p14="http://schemas.microsoft.com/office/powerpoint/2010/main" val="410253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1744" y="481459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Transformatörler</a:t>
            </a:r>
            <a:r>
              <a:rPr lang="en-US" sz="2800" b="1" dirty="0" smtClean="0"/>
              <a:t>in </a:t>
            </a:r>
            <a:r>
              <a:rPr lang="en-US" sz="2800" b="1" dirty="0" err="1" smtClean="0"/>
              <a:t>Verimi</a:t>
            </a:r>
            <a:endParaRPr lang="tr-TR" sz="2800" b="1" dirty="0" smtClean="0"/>
          </a:p>
        </p:txBody>
      </p:sp>
      <p:pic>
        <p:nvPicPr>
          <p:cNvPr id="8" name="Picture 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1" r="12193" b="-101"/>
          <a:stretch/>
        </p:blipFill>
        <p:spPr bwMode="auto">
          <a:xfrm>
            <a:off x="7896200" y="1075868"/>
            <a:ext cx="4104456" cy="53774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1339949"/>
            <a:ext cx="5184576" cy="32403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82552" y="1923219"/>
            <a:ext cx="2489466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FF0000"/>
                </a:solidFill>
              </a:rPr>
              <a:t>?</a:t>
            </a:r>
            <a:endParaRPr lang="tr-TR" sz="1400" dirty="0" smtClean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00B05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FFC00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Günün Özeti</a:t>
            </a:r>
          </a:p>
        </p:txBody>
      </p:sp>
    </p:spTree>
    <p:extLst>
      <p:ext uri="{BB962C8B-B14F-4D97-AF65-F5344CB8AC3E}">
        <p14:creationId xmlns:p14="http://schemas.microsoft.com/office/powerpoint/2010/main" val="168302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7728" y="481459"/>
            <a:ext cx="8817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Örnek Çözelim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04512" y="5845914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91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>
            <a:off x="3647728" y="1196752"/>
            <a:ext cx="84161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Bir transformatörün birincil sarımlarına 220 V değerinde potansiyel fark uygulandığında ikincil sarımlarda 12 V potansiyel fark elde ediliyor. Birincil sarımlardan 3 A akım geçerken ikincil sarımlardan </a:t>
            </a:r>
            <a:r>
              <a:rPr lang="en-US" sz="2400" dirty="0" smtClean="0"/>
              <a:t>5</a:t>
            </a:r>
            <a:r>
              <a:rPr lang="tr-TR" sz="2400" dirty="0" smtClean="0"/>
              <a:t>0 A akım geçiyor. Buna göre transformatörün verimini hesaplayınız.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552" y="1923219"/>
            <a:ext cx="2489466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FF0000"/>
                </a:solidFill>
              </a:rPr>
              <a:t>?</a:t>
            </a:r>
            <a:endParaRPr lang="tr-TR" sz="1400" dirty="0" smtClean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00B05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Günün Özeti</a:t>
            </a:r>
          </a:p>
        </p:txBody>
      </p:sp>
    </p:spTree>
    <p:extLst>
      <p:ext uri="{BB962C8B-B14F-4D97-AF65-F5344CB8AC3E}">
        <p14:creationId xmlns:p14="http://schemas.microsoft.com/office/powerpoint/2010/main" val="154360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1744" y="481459"/>
            <a:ext cx="8817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Örnek Çözelim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77770" y="5984413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 smtClean="0"/>
              <a:t>1,33 A</a:t>
            </a:r>
          </a:p>
          <a:p>
            <a:pPr marL="342900" indent="-342900">
              <a:buAutoNum type="alphaLcParenR"/>
            </a:pPr>
            <a:r>
              <a:rPr lang="en-US" dirty="0" smtClean="0"/>
              <a:t>1,20 A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>
            <a:off x="3782988" y="1196752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Bir transformatörün birinci</a:t>
            </a:r>
            <a:r>
              <a:rPr lang="en-US" sz="2400" dirty="0" smtClean="0"/>
              <a:t>l</a:t>
            </a:r>
            <a:r>
              <a:rPr lang="tr-TR" sz="2400" dirty="0" smtClean="0"/>
              <a:t> sarımlarına 40 V değerinde potansiyel fark uygulandığında ikincil sarımlarda 90 V potansiyel fark elde ediliyor. Birincil sarımlardan 3 A akım geçtiğine göre ikincil sarımlardan geçen akımı;</a:t>
            </a:r>
          </a:p>
          <a:p>
            <a:pPr marL="457200" indent="-457200">
              <a:buAutoNum type="alphaLcParenR"/>
            </a:pPr>
            <a:r>
              <a:rPr lang="tr-TR" sz="2400" dirty="0" smtClean="0"/>
              <a:t>İdeal transformatör için bulunuz.</a:t>
            </a:r>
          </a:p>
          <a:p>
            <a:pPr marL="457200" indent="-457200">
              <a:buAutoNum type="alphaLcParenR"/>
            </a:pPr>
            <a:r>
              <a:rPr lang="tr-TR" sz="2400" dirty="0" smtClean="0"/>
              <a:t>%</a:t>
            </a:r>
            <a:r>
              <a:rPr lang="en-US" sz="2400" dirty="0" smtClean="0"/>
              <a:t> </a:t>
            </a:r>
            <a:r>
              <a:rPr lang="tr-TR" sz="2400" dirty="0" smtClean="0"/>
              <a:t>90 verimli transformatör için bulunuz.</a:t>
            </a:r>
            <a:endParaRPr lang="tr-TR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2552" y="1923219"/>
            <a:ext cx="2489466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Geçen Hafta Neler Öğrendik</a:t>
            </a:r>
            <a:r>
              <a:rPr lang="en-US" sz="1400" dirty="0" smtClean="0">
                <a:solidFill>
                  <a:srgbClr val="FF0000"/>
                </a:solidFill>
              </a:rPr>
              <a:t>?</a:t>
            </a:r>
            <a:endParaRPr lang="tr-TR" sz="1400" dirty="0" smtClean="0">
              <a:solidFill>
                <a:srgbClr val="FF0000"/>
              </a:solidFill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0000"/>
                </a:solidFill>
              </a:rPr>
              <a:t>Transformatörlerin Verimi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>
                <a:solidFill>
                  <a:srgbClr val="00B050"/>
                </a:solidFill>
              </a:rPr>
              <a:t>Örnek Çözelim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Enerji Transferlerinde Güç Kaybını Azaltmak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tr-TR" sz="1400" dirty="0" smtClean="0">
                <a:solidFill>
                  <a:srgbClr val="FFC000"/>
                </a:solidFill>
              </a:rPr>
              <a:t>Günün Özeti</a:t>
            </a:r>
          </a:p>
        </p:txBody>
      </p:sp>
    </p:spTree>
    <p:extLst>
      <p:ext uri="{BB962C8B-B14F-4D97-AF65-F5344CB8AC3E}">
        <p14:creationId xmlns:p14="http://schemas.microsoft.com/office/powerpoint/2010/main" val="89130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22050</TotalTime>
  <Words>875</Words>
  <Application>Microsoft Office PowerPoint</Application>
  <PresentationFormat>Widescreen</PresentationFormat>
  <Paragraphs>177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Bookman Old Style</vt:lpstr>
      <vt:lpstr>Calibri</vt:lpstr>
      <vt:lpstr>Cambria Math</vt:lpstr>
      <vt:lpstr>Lucida Sans Unicode</vt:lpstr>
      <vt:lpstr>Verdana</vt:lpstr>
      <vt:lpstr>Wingdings</vt:lpstr>
      <vt:lpstr>Wingdings 2</vt:lpstr>
      <vt:lpstr>Wingdings 3</vt:lpstr>
      <vt:lpstr>Kalabalık</vt:lpstr>
      <vt:lpstr>11. SINIF: ELEKTRİK ve MANYETİZMA ÜNİTESİ   Transformatörler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Günün Özeti</vt:lpstr>
      <vt:lpstr>Günün Özeti</vt:lpstr>
      <vt:lpstr>Soru Çözümü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Ali Eryılmaz</cp:lastModifiedBy>
  <cp:revision>743</cp:revision>
  <cp:lastPrinted>2017-02-10T21:37:55Z</cp:lastPrinted>
  <dcterms:created xsi:type="dcterms:W3CDTF">2016-04-01T12:40:28Z</dcterms:created>
  <dcterms:modified xsi:type="dcterms:W3CDTF">2017-05-19T22:09:03Z</dcterms:modified>
</cp:coreProperties>
</file>