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35"/>
  </p:notesMasterIdLst>
  <p:handoutMasterIdLst>
    <p:handoutMasterId r:id="rId36"/>
  </p:handoutMasterIdLst>
  <p:sldIdLst>
    <p:sldId id="259" r:id="rId2"/>
    <p:sldId id="375" r:id="rId3"/>
    <p:sldId id="364" r:id="rId4"/>
    <p:sldId id="366" r:id="rId5"/>
    <p:sldId id="365" r:id="rId6"/>
    <p:sldId id="263" r:id="rId7"/>
    <p:sldId id="265" r:id="rId8"/>
    <p:sldId id="368" r:id="rId9"/>
    <p:sldId id="369" r:id="rId10"/>
    <p:sldId id="376" r:id="rId11"/>
    <p:sldId id="377" r:id="rId12"/>
    <p:sldId id="378" r:id="rId13"/>
    <p:sldId id="370" r:id="rId14"/>
    <p:sldId id="379" r:id="rId15"/>
    <p:sldId id="371" r:id="rId16"/>
    <p:sldId id="372" r:id="rId17"/>
    <p:sldId id="381" r:id="rId18"/>
    <p:sldId id="380" r:id="rId19"/>
    <p:sldId id="382" r:id="rId20"/>
    <p:sldId id="383" r:id="rId21"/>
    <p:sldId id="384" r:id="rId22"/>
    <p:sldId id="374" r:id="rId23"/>
    <p:sldId id="394" r:id="rId24"/>
    <p:sldId id="385" r:id="rId25"/>
    <p:sldId id="390" r:id="rId26"/>
    <p:sldId id="389" r:id="rId27"/>
    <p:sldId id="388" r:id="rId28"/>
    <p:sldId id="386" r:id="rId29"/>
    <p:sldId id="391" r:id="rId30"/>
    <p:sldId id="392" r:id="rId31"/>
    <p:sldId id="393" r:id="rId32"/>
    <p:sldId id="327" r:id="rId33"/>
    <p:sldId id="262" r:id="rId34"/>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921"/>
    <a:srgbClr val="810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71577" autoAdjust="0"/>
  </p:normalViewPr>
  <p:slideViewPr>
    <p:cSldViewPr snapToGrid="0">
      <p:cViewPr varScale="1">
        <p:scale>
          <a:sx n="79" d="100"/>
          <a:sy n="79" d="100"/>
        </p:scale>
        <p:origin x="408" y="96"/>
      </p:cViewPr>
      <p:guideLst/>
    </p:cSldViewPr>
  </p:slideViewPr>
  <p:notesTextViewPr>
    <p:cViewPr>
      <p:scale>
        <a:sx n="3" d="2"/>
        <a:sy n="3" d="2"/>
      </p:scale>
      <p:origin x="0" y="-6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6CEB06E-2BE4-49A1-AB5C-D5F153E08909}" type="datetimeFigureOut">
              <a:rPr lang="tr-TR" smtClean="0"/>
              <a:t>9.10.2018</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1378A3E-CAFF-4DEE-8365-0C0CE56BFC6C}" type="slidenum">
              <a:rPr lang="tr-TR" smtClean="0"/>
              <a:t>‹#›</a:t>
            </a:fld>
            <a:endParaRPr lang="tr-TR"/>
          </a:p>
        </p:txBody>
      </p:sp>
    </p:spTree>
    <p:extLst>
      <p:ext uri="{BB962C8B-B14F-4D97-AF65-F5344CB8AC3E}">
        <p14:creationId xmlns:p14="http://schemas.microsoft.com/office/powerpoint/2010/main" val="408840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t>9.10.2018</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Proje</a:t>
            </a:r>
            <a:r>
              <a:rPr lang="en-US" dirty="0" smtClean="0"/>
              <a:t> web </a:t>
            </a:r>
            <a:r>
              <a:rPr lang="en-US" dirty="0" err="1" smtClean="0"/>
              <a:t>sayfasına</a:t>
            </a:r>
            <a:r>
              <a:rPr lang="en-US" dirty="0" smtClean="0"/>
              <a:t> </a:t>
            </a:r>
            <a:r>
              <a:rPr lang="en-US" dirty="0" err="1" smtClean="0"/>
              <a:t>gidip</a:t>
            </a:r>
            <a:r>
              <a:rPr lang="en-US" dirty="0" smtClean="0"/>
              <a:t> </a:t>
            </a:r>
            <a:r>
              <a:rPr lang="en-US" dirty="0" err="1" smtClean="0"/>
              <a:t>kendimizi</a:t>
            </a:r>
            <a:r>
              <a:rPr lang="en-US" dirty="0" smtClean="0"/>
              <a:t>, </a:t>
            </a:r>
            <a:r>
              <a:rPr lang="en-US" dirty="0" err="1" smtClean="0"/>
              <a:t>iletişim</a:t>
            </a:r>
            <a:r>
              <a:rPr lang="en-US" dirty="0" smtClean="0"/>
              <a:t> </a:t>
            </a:r>
            <a:r>
              <a:rPr lang="en-US" dirty="0" err="1" smtClean="0"/>
              <a:t>adresini</a:t>
            </a:r>
            <a:r>
              <a:rPr lang="en-US" dirty="0" smtClean="0"/>
              <a:t> </a:t>
            </a:r>
            <a:r>
              <a:rPr lang="en-US" dirty="0" err="1" smtClean="0"/>
              <a:t>ve</a:t>
            </a:r>
            <a:r>
              <a:rPr lang="en-US" dirty="0" smtClean="0"/>
              <a:t> </a:t>
            </a:r>
            <a:r>
              <a:rPr lang="en-US" dirty="0" err="1" smtClean="0"/>
              <a:t>amaçlarımızı</a:t>
            </a:r>
            <a:r>
              <a:rPr lang="en-US" dirty="0" smtClean="0"/>
              <a:t> </a:t>
            </a:r>
            <a:r>
              <a:rPr lang="en-US" dirty="0" err="1" smtClean="0"/>
              <a:t>tanıtalım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a:t>
            </a:fld>
            <a:endParaRPr lang="tr-TR"/>
          </a:p>
        </p:txBody>
      </p:sp>
    </p:spTree>
    <p:extLst>
      <p:ext uri="{BB962C8B-B14F-4D97-AF65-F5344CB8AC3E}">
        <p14:creationId xmlns:p14="http://schemas.microsoft.com/office/powerpoint/2010/main" val="344477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Vektörlerin</a:t>
            </a:r>
            <a:r>
              <a:rPr lang="en-US" dirty="0" smtClean="0"/>
              <a:t> </a:t>
            </a:r>
            <a:r>
              <a:rPr lang="en-US" dirty="0" err="1" smtClean="0"/>
              <a:t>özelliklerini</a:t>
            </a:r>
            <a:r>
              <a:rPr lang="en-US" dirty="0" smtClean="0"/>
              <a:t> </a:t>
            </a:r>
            <a:r>
              <a:rPr lang="en-US" dirty="0" err="1" smtClean="0"/>
              <a:t>bu</a:t>
            </a:r>
            <a:r>
              <a:rPr lang="en-US" dirty="0" smtClean="0"/>
              <a:t> </a:t>
            </a:r>
            <a:r>
              <a:rPr lang="en-US" dirty="0" err="1" smtClean="0"/>
              <a:t>vektörler</a:t>
            </a:r>
            <a:r>
              <a:rPr lang="en-US" dirty="0" smtClean="0"/>
              <a:t> </a:t>
            </a:r>
            <a:r>
              <a:rPr lang="en-US" dirty="0" err="1" smtClean="0"/>
              <a:t>üzerinde</a:t>
            </a:r>
            <a:r>
              <a:rPr lang="en-US" dirty="0" smtClean="0"/>
              <a:t> </a:t>
            </a:r>
            <a:r>
              <a:rPr lang="en-US" dirty="0" err="1" smtClean="0"/>
              <a:t>göstermeye</a:t>
            </a:r>
            <a:r>
              <a:rPr lang="en-US" dirty="0" smtClean="0"/>
              <a:t> </a:t>
            </a:r>
            <a:r>
              <a:rPr lang="en-US" dirty="0" err="1" smtClean="0"/>
              <a:t>çalış</a:t>
            </a:r>
            <a:r>
              <a:rPr lang="en-US" dirty="0" smtClean="0"/>
              <a:t>. A </a:t>
            </a:r>
            <a:r>
              <a:rPr lang="en-US" dirty="0" err="1" smtClean="0"/>
              <a:t>vektörleri</a:t>
            </a:r>
            <a:r>
              <a:rPr lang="en-US" dirty="0" smtClean="0"/>
              <a:t> </a:t>
            </a:r>
            <a:r>
              <a:rPr lang="en-US" dirty="0" err="1" smtClean="0"/>
              <a:t>aynı</a:t>
            </a:r>
            <a:r>
              <a:rPr lang="en-US" dirty="0" smtClean="0"/>
              <a:t> </a:t>
            </a:r>
            <a:r>
              <a:rPr lang="en-US" dirty="0" err="1" smtClean="0"/>
              <a:t>vektörler</a:t>
            </a:r>
            <a:r>
              <a:rPr lang="en-US" baseline="0" dirty="0" smtClean="0"/>
              <a:t> </a:t>
            </a:r>
            <a:r>
              <a:rPr lang="en-US" baseline="0" smtClean="0"/>
              <a:t>mi?</a:t>
            </a:r>
            <a:endParaRPr lang="tr-TR" baseline="0" dirty="0" smtClean="0"/>
          </a:p>
        </p:txBody>
      </p:sp>
      <p:sp>
        <p:nvSpPr>
          <p:cNvPr id="4" name="Slide Number Placeholder 3"/>
          <p:cNvSpPr>
            <a:spLocks noGrp="1"/>
          </p:cNvSpPr>
          <p:nvPr>
            <p:ph type="sldNum" sz="quarter" idx="10"/>
          </p:nvPr>
        </p:nvSpPr>
        <p:spPr/>
        <p:txBody>
          <a:bodyPr/>
          <a:lstStyle/>
          <a:p>
            <a:fld id="{F267CE48-F3B0-4932-B93F-8E112BAB3552}" type="slidenum">
              <a:rPr lang="tr-TR" smtClean="0"/>
              <a:t>10</a:t>
            </a:fld>
            <a:endParaRPr lang="tr-TR"/>
          </a:p>
        </p:txBody>
      </p:sp>
    </p:spTree>
    <p:extLst>
      <p:ext uri="{BB962C8B-B14F-4D97-AF65-F5344CB8AC3E}">
        <p14:creationId xmlns:p14="http://schemas.microsoft.com/office/powerpoint/2010/main" val="115261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a:t>
            </a:r>
            <a:r>
              <a:rPr lang="en-US" dirty="0" err="1" smtClean="0"/>
              <a:t>birini</a:t>
            </a:r>
            <a:r>
              <a:rPr lang="en-US" dirty="0" smtClean="0"/>
              <a:t> </a:t>
            </a:r>
            <a:r>
              <a:rPr lang="en-US" dirty="0" err="1" smtClean="0"/>
              <a:t>bir</a:t>
            </a:r>
            <a:r>
              <a:rPr lang="en-US" dirty="0" smtClean="0"/>
              <a:t> </a:t>
            </a:r>
            <a:r>
              <a:rPr lang="en-US" dirty="0" err="1" smtClean="0"/>
              <a:t>öğrenciye</a:t>
            </a:r>
            <a:r>
              <a:rPr lang="en-US" dirty="0" smtClean="0"/>
              <a:t> </a:t>
            </a:r>
            <a:r>
              <a:rPr lang="en-US" dirty="0" err="1" smtClean="0"/>
              <a:t>yaptır</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11</a:t>
            </a:fld>
            <a:endParaRPr lang="tr-TR"/>
          </a:p>
        </p:txBody>
      </p:sp>
    </p:spTree>
    <p:extLst>
      <p:ext uri="{BB962C8B-B14F-4D97-AF65-F5344CB8AC3E}">
        <p14:creationId xmlns:p14="http://schemas.microsoft.com/office/powerpoint/2010/main" val="285488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Vektör</a:t>
            </a:r>
            <a:r>
              <a:rPr lang="en-US" baseline="0" dirty="0" smtClean="0"/>
              <a:t> </a:t>
            </a:r>
            <a:r>
              <a:rPr lang="en-US" baseline="0" dirty="0" err="1" smtClean="0"/>
              <a:t>özellikleri</a:t>
            </a:r>
            <a:r>
              <a:rPr lang="en-US" baseline="0" dirty="0" smtClean="0"/>
              <a:t> </a:t>
            </a:r>
            <a:r>
              <a:rPr lang="en-US" baseline="0" dirty="0" err="1" smtClean="0"/>
              <a:t>ile</a:t>
            </a:r>
            <a:r>
              <a:rPr lang="en-US" baseline="0" dirty="0" smtClean="0"/>
              <a:t> </a:t>
            </a:r>
            <a:r>
              <a:rPr lang="en-US" baseline="0" dirty="0" err="1" smtClean="0"/>
              <a:t>ilgili</a:t>
            </a:r>
            <a:r>
              <a:rPr lang="en-US" baseline="0" dirty="0" smtClean="0"/>
              <a:t> </a:t>
            </a:r>
            <a:r>
              <a:rPr lang="en-US" baseline="0" dirty="0" err="1" smtClean="0"/>
              <a:t>alıştırma</a:t>
            </a:r>
            <a:r>
              <a:rPr lang="en-US" baseline="0" dirty="0" smtClean="0"/>
              <a:t> </a:t>
            </a:r>
            <a:r>
              <a:rPr lang="en-US" baseline="0" dirty="0" err="1" smtClean="0"/>
              <a:t>yapalım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12</a:t>
            </a:fld>
            <a:endParaRPr lang="tr-TR"/>
          </a:p>
        </p:txBody>
      </p:sp>
    </p:spTree>
    <p:extLst>
      <p:ext uri="{BB962C8B-B14F-4D97-AF65-F5344CB8AC3E}">
        <p14:creationId xmlns:p14="http://schemas.microsoft.com/office/powerpoint/2010/main" val="306869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Koordinat</a:t>
            </a:r>
            <a:r>
              <a:rPr lang="en-US" baseline="0" dirty="0" smtClean="0"/>
              <a:t> </a:t>
            </a:r>
            <a:r>
              <a:rPr lang="en-US" baseline="0" dirty="0" err="1" smtClean="0"/>
              <a:t>sistemini</a:t>
            </a:r>
            <a:r>
              <a:rPr lang="en-US" baseline="0" dirty="0" smtClean="0"/>
              <a:t> </a:t>
            </a:r>
            <a:r>
              <a:rPr lang="en-US" baseline="0" dirty="0" err="1" smtClean="0"/>
              <a:t>tamamla</a:t>
            </a:r>
            <a:r>
              <a:rPr lang="en-US" baseline="0" dirty="0" smtClean="0"/>
              <a:t> </a:t>
            </a:r>
            <a:r>
              <a:rPr lang="en-US" baseline="0" dirty="0" err="1" smtClean="0"/>
              <a:t>ve</a:t>
            </a:r>
            <a:r>
              <a:rPr lang="en-US" baseline="0" dirty="0" smtClean="0"/>
              <a:t> </a:t>
            </a:r>
            <a:r>
              <a:rPr lang="en-US" baseline="0" dirty="0" err="1" smtClean="0"/>
              <a:t>tanıt</a:t>
            </a:r>
            <a:r>
              <a:rPr lang="en-US" baseline="0" dirty="0" smtClean="0"/>
              <a:t>.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yönün</a:t>
            </a:r>
            <a:r>
              <a:rPr lang="en-US" baseline="0" dirty="0" smtClean="0"/>
              <a:t> </a:t>
            </a:r>
            <a:r>
              <a:rPr lang="en-US" baseline="0" dirty="0" err="1" smtClean="0"/>
              <a:t>seçimini</a:t>
            </a:r>
            <a:r>
              <a:rPr lang="en-US" baseline="0" dirty="0" smtClean="0"/>
              <a:t> </a:t>
            </a:r>
            <a:r>
              <a:rPr lang="en-US" baseline="0" dirty="0" err="1" smtClean="0"/>
              <a:t>konuş</a:t>
            </a:r>
            <a:r>
              <a:rPr lang="en-US" baseline="0" dirty="0" smtClean="0"/>
              <a:t>. </a:t>
            </a:r>
            <a:r>
              <a:rPr lang="en-US" baseline="0" dirty="0" err="1" smtClean="0"/>
              <a:t>Çeşitli</a:t>
            </a:r>
            <a:r>
              <a:rPr lang="en-US" baseline="0" dirty="0" smtClean="0"/>
              <a:t> </a:t>
            </a:r>
            <a:r>
              <a:rPr lang="en-US" baseline="0" dirty="0" err="1" smtClean="0"/>
              <a:t>vektör</a:t>
            </a:r>
            <a:r>
              <a:rPr lang="en-US" baseline="0" dirty="0" smtClean="0"/>
              <a:t> </a:t>
            </a:r>
            <a:r>
              <a:rPr lang="en-US" baseline="0" dirty="0" err="1" smtClean="0"/>
              <a:t>örneklerini</a:t>
            </a:r>
            <a:r>
              <a:rPr lang="en-US" baseline="0" dirty="0" smtClean="0"/>
              <a:t> hem </a:t>
            </a:r>
            <a:r>
              <a:rPr lang="en-US" baseline="0" dirty="0" err="1" smtClean="0"/>
              <a:t>tahtada</a:t>
            </a:r>
            <a:r>
              <a:rPr lang="en-US" baseline="0" dirty="0" smtClean="0"/>
              <a:t> hem de </a:t>
            </a:r>
            <a:r>
              <a:rPr lang="en-US" baseline="0" dirty="0" err="1" smtClean="0"/>
              <a:t>sınıfta</a:t>
            </a:r>
            <a:r>
              <a:rPr lang="en-US" baseline="0" dirty="0" smtClean="0"/>
              <a:t> </a:t>
            </a:r>
            <a:r>
              <a:rPr lang="en-US" baseline="0" dirty="0" err="1" smtClean="0"/>
              <a:t>ip</a:t>
            </a:r>
            <a:r>
              <a:rPr lang="en-US" baseline="0" dirty="0" smtClean="0"/>
              <a:t> </a:t>
            </a:r>
            <a:r>
              <a:rPr lang="en-US" baseline="0" dirty="0" err="1" smtClean="0"/>
              <a:t>ile</a:t>
            </a:r>
            <a:r>
              <a:rPr lang="en-US" baseline="0" dirty="0" smtClean="0"/>
              <a:t> yap.</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13</a:t>
            </a:fld>
            <a:endParaRPr lang="tr-TR"/>
          </a:p>
        </p:txBody>
      </p:sp>
    </p:spTree>
    <p:extLst>
      <p:ext uri="{BB962C8B-B14F-4D97-AF65-F5344CB8AC3E}">
        <p14:creationId xmlns:p14="http://schemas.microsoft.com/office/powerpoint/2010/main" val="197190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Koordinat</a:t>
            </a:r>
            <a:r>
              <a:rPr lang="en-US" baseline="0" dirty="0" smtClean="0"/>
              <a:t> </a:t>
            </a:r>
            <a:r>
              <a:rPr lang="en-US" baseline="0" dirty="0" err="1" smtClean="0"/>
              <a:t>sistemini</a:t>
            </a:r>
            <a:r>
              <a:rPr lang="en-US" baseline="0" dirty="0" smtClean="0"/>
              <a:t> </a:t>
            </a:r>
            <a:r>
              <a:rPr lang="en-US" baseline="0" dirty="0" err="1" smtClean="0"/>
              <a:t>tamamla</a:t>
            </a:r>
            <a:r>
              <a:rPr lang="en-US" baseline="0" dirty="0" smtClean="0"/>
              <a:t> </a:t>
            </a:r>
            <a:r>
              <a:rPr lang="en-US" baseline="0" dirty="0" err="1" smtClean="0"/>
              <a:t>ve</a:t>
            </a:r>
            <a:r>
              <a:rPr lang="en-US" baseline="0" dirty="0" smtClean="0"/>
              <a:t> </a:t>
            </a:r>
            <a:r>
              <a:rPr lang="en-US" baseline="0" dirty="0" err="1" smtClean="0"/>
              <a:t>tanıt</a:t>
            </a:r>
            <a:r>
              <a:rPr lang="en-US" baseline="0" dirty="0" smtClean="0"/>
              <a:t>.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yönün</a:t>
            </a:r>
            <a:r>
              <a:rPr lang="en-US" baseline="0" dirty="0" smtClean="0"/>
              <a:t> </a:t>
            </a:r>
            <a:r>
              <a:rPr lang="en-US" baseline="0" dirty="0" err="1" smtClean="0"/>
              <a:t>seçimini</a:t>
            </a:r>
            <a:r>
              <a:rPr lang="en-US" baseline="0" dirty="0" smtClean="0"/>
              <a:t> </a:t>
            </a:r>
            <a:r>
              <a:rPr lang="en-US" baseline="0" dirty="0" err="1" smtClean="0"/>
              <a:t>konuş</a:t>
            </a:r>
            <a:r>
              <a:rPr lang="en-US" baseline="0" dirty="0" smtClean="0"/>
              <a:t>. </a:t>
            </a:r>
            <a:r>
              <a:rPr lang="en-US" baseline="0" dirty="0" err="1" smtClean="0"/>
              <a:t>Çeşitli</a:t>
            </a:r>
            <a:r>
              <a:rPr lang="en-US" baseline="0" dirty="0" smtClean="0"/>
              <a:t> </a:t>
            </a:r>
            <a:r>
              <a:rPr lang="en-US" baseline="0" dirty="0" err="1" smtClean="0"/>
              <a:t>vektör</a:t>
            </a:r>
            <a:r>
              <a:rPr lang="en-US" baseline="0" dirty="0" smtClean="0"/>
              <a:t> </a:t>
            </a:r>
            <a:r>
              <a:rPr lang="en-US" baseline="0" dirty="0" err="1" smtClean="0"/>
              <a:t>örneklerini</a:t>
            </a:r>
            <a:r>
              <a:rPr lang="en-US" baseline="0" dirty="0" smtClean="0"/>
              <a:t> hem </a:t>
            </a:r>
            <a:r>
              <a:rPr lang="en-US" baseline="0" dirty="0" err="1" smtClean="0"/>
              <a:t>tahtada</a:t>
            </a:r>
            <a:r>
              <a:rPr lang="en-US" baseline="0" dirty="0" smtClean="0"/>
              <a:t> hem de </a:t>
            </a:r>
            <a:r>
              <a:rPr lang="en-US" baseline="0" dirty="0" err="1" smtClean="0"/>
              <a:t>sınıfta</a:t>
            </a:r>
            <a:r>
              <a:rPr lang="en-US" baseline="0" dirty="0" smtClean="0"/>
              <a:t> </a:t>
            </a:r>
            <a:r>
              <a:rPr lang="en-US" baseline="0" dirty="0" err="1" smtClean="0"/>
              <a:t>ip</a:t>
            </a:r>
            <a:r>
              <a:rPr lang="en-US" baseline="0" dirty="0" smtClean="0"/>
              <a:t> </a:t>
            </a:r>
            <a:r>
              <a:rPr lang="en-US" baseline="0" dirty="0" err="1" smtClean="0"/>
              <a:t>ile</a:t>
            </a:r>
            <a:r>
              <a:rPr lang="en-US" baseline="0" dirty="0" smtClean="0"/>
              <a:t> yap.</a:t>
            </a:r>
            <a:endParaRPr lang="tr-TR"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14</a:t>
            </a:fld>
            <a:endParaRPr lang="tr-TR"/>
          </a:p>
        </p:txBody>
      </p:sp>
    </p:spTree>
    <p:extLst>
      <p:ext uri="{BB962C8B-B14F-4D97-AF65-F5344CB8AC3E}">
        <p14:creationId xmlns:p14="http://schemas.microsoft.com/office/powerpoint/2010/main" val="338292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Üç</a:t>
            </a:r>
            <a:r>
              <a:rPr lang="en-US" dirty="0" smtClean="0"/>
              <a:t> </a:t>
            </a:r>
            <a:r>
              <a:rPr lang="en-US" dirty="0" err="1" smtClean="0"/>
              <a:t>yöntem</a:t>
            </a:r>
            <a:r>
              <a:rPr lang="en-US" dirty="0" smtClean="0"/>
              <a:t> </a:t>
            </a:r>
            <a:r>
              <a:rPr lang="en-US" dirty="0" err="1" smtClean="0"/>
              <a:t>için</a:t>
            </a:r>
            <a:r>
              <a:rPr lang="en-US" dirty="0" smtClean="0"/>
              <a:t> de </a:t>
            </a:r>
            <a:r>
              <a:rPr lang="en-US" dirty="0" err="1" smtClean="0"/>
              <a:t>cosinüs</a:t>
            </a:r>
            <a:r>
              <a:rPr lang="en-US" dirty="0" smtClean="0"/>
              <a:t> </a:t>
            </a:r>
            <a:r>
              <a:rPr lang="en-US" dirty="0" err="1" smtClean="0"/>
              <a:t>bağıntısını</a:t>
            </a:r>
            <a:r>
              <a:rPr lang="en-US" dirty="0" smtClean="0"/>
              <a:t> </a:t>
            </a:r>
            <a:r>
              <a:rPr lang="en-US" dirty="0" err="1" smtClean="0"/>
              <a:t>kullanarak</a:t>
            </a:r>
            <a:r>
              <a:rPr lang="en-US" dirty="0" smtClean="0"/>
              <a:t> </a:t>
            </a:r>
            <a:r>
              <a:rPr lang="en-US" dirty="0" err="1" smtClean="0"/>
              <a:t>bileşke</a:t>
            </a:r>
            <a:r>
              <a:rPr lang="en-US" dirty="0" smtClean="0"/>
              <a:t> vektörel </a:t>
            </a:r>
            <a:r>
              <a:rPr lang="en-US" dirty="0" err="1" smtClean="0"/>
              <a:t>büyüklüğün</a:t>
            </a:r>
            <a:r>
              <a:rPr lang="en-US" baseline="0" dirty="0" smtClean="0"/>
              <a:t> </a:t>
            </a:r>
            <a:r>
              <a:rPr lang="en-US" baseline="0" dirty="0" err="1" smtClean="0"/>
              <a:t>bulunabileceğini</a:t>
            </a:r>
            <a:r>
              <a:rPr lang="en-US" baseline="0" dirty="0" smtClean="0"/>
              <a:t> </a:t>
            </a:r>
            <a:r>
              <a:rPr lang="en-US" baseline="0" dirty="0" err="1" smtClean="0"/>
              <a:t>söyleyelim</a:t>
            </a:r>
            <a:r>
              <a:rPr lang="en-US" baseline="0" dirty="0" smtClean="0"/>
              <a:t>. </a:t>
            </a:r>
          </a:p>
          <a:p>
            <a:endParaRPr lang="en-US" baseline="0" dirty="0" smtClean="0"/>
          </a:p>
          <a:p>
            <a:r>
              <a:rPr lang="en-US" baseline="0" dirty="0" err="1" smtClean="0"/>
              <a:t>İki</a:t>
            </a:r>
            <a:r>
              <a:rPr lang="en-US" baseline="0" dirty="0" smtClean="0"/>
              <a:t> </a:t>
            </a:r>
            <a:r>
              <a:rPr lang="en-US" baseline="0" dirty="0" err="1" smtClean="0"/>
              <a:t>vektör</a:t>
            </a:r>
            <a:r>
              <a:rPr lang="en-US" baseline="0" dirty="0" smtClean="0"/>
              <a:t> </a:t>
            </a:r>
            <a:r>
              <a:rPr lang="en-US" baseline="0" dirty="0" err="1" smtClean="0"/>
              <a:t>arasındaki</a:t>
            </a:r>
            <a:r>
              <a:rPr lang="en-US" baseline="0" dirty="0" smtClean="0"/>
              <a:t> </a:t>
            </a:r>
            <a:r>
              <a:rPr lang="en-US" baseline="0" dirty="0" err="1" smtClean="0"/>
              <a:t>açının</a:t>
            </a:r>
            <a:r>
              <a:rPr lang="en-US" baseline="0" dirty="0" smtClean="0"/>
              <a:t> </a:t>
            </a:r>
            <a:r>
              <a:rPr lang="en-US" baseline="0" dirty="0" err="1" smtClean="0"/>
              <a:t>hangisi</a:t>
            </a:r>
            <a:r>
              <a:rPr lang="en-US" baseline="0" dirty="0" smtClean="0"/>
              <a:t> </a:t>
            </a:r>
            <a:r>
              <a:rPr lang="en-US" baseline="0" dirty="0" err="1" smtClean="0"/>
              <a:t>olduğunun</a:t>
            </a:r>
            <a:r>
              <a:rPr lang="en-US" baseline="0" dirty="0" smtClean="0"/>
              <a:t> </a:t>
            </a:r>
            <a:r>
              <a:rPr lang="en-US" baseline="0" dirty="0" err="1" smtClean="0"/>
              <a:t>fark</a:t>
            </a:r>
            <a:r>
              <a:rPr lang="en-US" baseline="0" dirty="0" smtClean="0"/>
              <a:t> </a:t>
            </a:r>
            <a:r>
              <a:rPr lang="en-US" baseline="0" dirty="0" err="1" smtClean="0"/>
              <a:t>etmediğini</a:t>
            </a:r>
            <a:r>
              <a:rPr lang="en-US" baseline="0" dirty="0" smtClean="0"/>
              <a:t> </a:t>
            </a:r>
            <a:r>
              <a:rPr lang="en-US" baseline="0" dirty="0" err="1" smtClean="0"/>
              <a:t>netleştirelim</a:t>
            </a:r>
            <a:r>
              <a:rPr lang="en-US" baseline="0" dirty="0" smtClean="0"/>
              <a:t>. </a:t>
            </a:r>
          </a:p>
          <a:p>
            <a:endParaRPr lang="en-US" baseline="0" dirty="0" smtClean="0"/>
          </a:p>
          <a:p>
            <a:r>
              <a:rPr lang="en-US" baseline="0" dirty="0" err="1" smtClean="0"/>
              <a:t>Kosinüs</a:t>
            </a:r>
            <a:r>
              <a:rPr lang="en-US" baseline="0" dirty="0" smtClean="0"/>
              <a:t> </a:t>
            </a:r>
            <a:r>
              <a:rPr lang="en-US" baseline="0" dirty="0" err="1" smtClean="0"/>
              <a:t>değeri</a:t>
            </a:r>
            <a:r>
              <a:rPr lang="en-US" baseline="0" dirty="0" smtClean="0"/>
              <a:t> </a:t>
            </a:r>
            <a:r>
              <a:rPr lang="en-US" baseline="0" dirty="0" err="1" smtClean="0"/>
              <a:t>sıfır</a:t>
            </a:r>
            <a:r>
              <a:rPr lang="en-US" baseline="0" dirty="0" smtClean="0"/>
              <a:t> </a:t>
            </a:r>
            <a:r>
              <a:rPr lang="en-US" baseline="0" dirty="0" err="1" smtClean="0"/>
              <a:t>olursa</a:t>
            </a:r>
            <a:r>
              <a:rPr lang="en-US" baseline="0" dirty="0" smtClean="0"/>
              <a:t> </a:t>
            </a:r>
            <a:r>
              <a:rPr lang="en-US" baseline="0" dirty="0" err="1" smtClean="0"/>
              <a:t>eşitliğin</a:t>
            </a:r>
            <a:r>
              <a:rPr lang="en-US" baseline="0" dirty="0" smtClean="0"/>
              <a:t> </a:t>
            </a:r>
            <a:r>
              <a:rPr lang="en-US" baseline="0" dirty="0" err="1" smtClean="0"/>
              <a:t>pisagor</a:t>
            </a:r>
            <a:r>
              <a:rPr lang="en-US" baseline="0" dirty="0" smtClean="0"/>
              <a:t> </a:t>
            </a:r>
            <a:r>
              <a:rPr lang="en-US" baseline="0" dirty="0" err="1" smtClean="0"/>
              <a:t>denklemine</a:t>
            </a:r>
            <a:r>
              <a:rPr lang="en-US" baseline="0" dirty="0" smtClean="0"/>
              <a:t> </a:t>
            </a:r>
            <a:r>
              <a:rPr lang="en-US" baseline="0" dirty="0" err="1" smtClean="0"/>
              <a:t>dönüştüğü</a:t>
            </a:r>
            <a:r>
              <a:rPr lang="en-US" baseline="0" dirty="0" smtClean="0"/>
              <a:t> </a:t>
            </a:r>
            <a:r>
              <a:rPr lang="en-US" baseline="0" dirty="0" err="1" smtClean="0"/>
              <a:t>vurgulanır</a:t>
            </a:r>
            <a:r>
              <a:rPr lang="en-US" baseline="0" dirty="0" smtClean="0"/>
              <a:t>.</a:t>
            </a:r>
          </a:p>
          <a:p>
            <a:endParaRPr lang="en-US" baseline="0" dirty="0" smtClean="0"/>
          </a:p>
          <a:p>
            <a:r>
              <a:rPr lang="en-US" baseline="0" dirty="0" smtClean="0"/>
              <a:t>Video </a:t>
            </a:r>
            <a:r>
              <a:rPr lang="en-US" baseline="0" dirty="0" err="1" smtClean="0"/>
              <a:t>sembolünün</a:t>
            </a:r>
            <a:r>
              <a:rPr lang="en-US" baseline="0" dirty="0" smtClean="0"/>
              <a:t> </a:t>
            </a:r>
            <a:r>
              <a:rPr lang="en-US" baseline="0" dirty="0" err="1" smtClean="0"/>
              <a:t>üzerine</a:t>
            </a:r>
            <a:r>
              <a:rPr lang="en-US" baseline="0" dirty="0" smtClean="0"/>
              <a:t> </a:t>
            </a:r>
            <a:r>
              <a:rPr lang="en-US" baseline="0" dirty="0" err="1" smtClean="0"/>
              <a:t>basıp</a:t>
            </a:r>
            <a:r>
              <a:rPr lang="en-US" baseline="0" dirty="0" smtClean="0"/>
              <a:t> </a:t>
            </a:r>
            <a:r>
              <a:rPr lang="en-US" baseline="0" dirty="0" err="1" smtClean="0"/>
              <a:t>uc</a:t>
            </a:r>
            <a:r>
              <a:rPr lang="en-US" baseline="0" dirty="0" smtClean="0"/>
              <a:t> </a:t>
            </a:r>
            <a:r>
              <a:rPr lang="en-US" baseline="0" dirty="0" err="1" smtClean="0"/>
              <a:t>uca</a:t>
            </a:r>
            <a:r>
              <a:rPr lang="en-US" baseline="0" dirty="0" smtClean="0"/>
              <a:t> </a:t>
            </a:r>
            <a:r>
              <a:rPr lang="en-US" baseline="0" dirty="0" err="1" smtClean="0"/>
              <a:t>ekleme</a:t>
            </a:r>
            <a:r>
              <a:rPr lang="en-US" baseline="0" dirty="0" smtClean="0"/>
              <a:t> </a:t>
            </a:r>
            <a:r>
              <a:rPr lang="en-US" baseline="0" dirty="0" err="1" smtClean="0"/>
              <a:t>ve</a:t>
            </a:r>
            <a:r>
              <a:rPr lang="en-US" baseline="0" dirty="0" smtClean="0"/>
              <a:t> parallel </a:t>
            </a:r>
            <a:r>
              <a:rPr lang="en-US" baseline="0" dirty="0" err="1" smtClean="0"/>
              <a:t>kenar</a:t>
            </a:r>
            <a:r>
              <a:rPr lang="en-US" baseline="0" dirty="0" smtClean="0"/>
              <a:t> </a:t>
            </a:r>
            <a:r>
              <a:rPr lang="en-US" baseline="0" dirty="0" err="1" smtClean="0"/>
              <a:t>yönteminin</a:t>
            </a:r>
            <a:r>
              <a:rPr lang="en-US" baseline="0" dirty="0" smtClean="0"/>
              <a:t> </a:t>
            </a:r>
            <a:r>
              <a:rPr lang="en-US" baseline="0" dirty="0" err="1" smtClean="0"/>
              <a:t>eba</a:t>
            </a:r>
            <a:r>
              <a:rPr lang="en-US" baseline="0" dirty="0" smtClean="0"/>
              <a:t> </a:t>
            </a:r>
            <a:r>
              <a:rPr lang="en-US" baseline="0" dirty="0" err="1" smtClean="0"/>
              <a:t>dan</a:t>
            </a:r>
            <a:r>
              <a:rPr lang="en-US" baseline="0" dirty="0" smtClean="0"/>
              <a:t> </a:t>
            </a:r>
            <a:r>
              <a:rPr lang="en-US" baseline="0" dirty="0" err="1" smtClean="0"/>
              <a:t>videosunu</a:t>
            </a:r>
            <a:r>
              <a:rPr lang="en-US" baseline="0" dirty="0" smtClean="0"/>
              <a:t> </a:t>
            </a:r>
            <a:r>
              <a:rPr lang="en-US" baseline="0" dirty="0" err="1" smtClean="0"/>
              <a:t>izleyelim</a:t>
            </a:r>
            <a:r>
              <a:rPr lang="en-US" baseline="0" dirty="0" smtClean="0"/>
              <a:t>. </a:t>
            </a:r>
            <a:endParaRPr lang="en-US" baseline="0" dirty="0" smtClean="0"/>
          </a:p>
          <a:p>
            <a:endParaRPr lang="en-US" baseline="0" dirty="0" smtClean="0"/>
          </a:p>
          <a:p>
            <a:r>
              <a:rPr lang="en-US" baseline="0" dirty="0" err="1" smtClean="0"/>
              <a:t>Buradan</a:t>
            </a:r>
            <a:r>
              <a:rPr lang="en-US" baseline="0" dirty="0" smtClean="0"/>
              <a:t> </a:t>
            </a:r>
            <a:r>
              <a:rPr lang="en-US" baseline="0" dirty="0" smtClean="0"/>
              <a:t>sin </a:t>
            </a:r>
            <a:r>
              <a:rPr lang="en-US" baseline="0" dirty="0" err="1" smtClean="0"/>
              <a:t>ve</a:t>
            </a:r>
            <a:r>
              <a:rPr lang="en-US" baseline="0" dirty="0" smtClean="0"/>
              <a:t> cos </a:t>
            </a:r>
            <a:r>
              <a:rPr lang="en-US" baseline="0" dirty="0" err="1" smtClean="0"/>
              <a:t>değerleri</a:t>
            </a:r>
            <a:r>
              <a:rPr lang="en-US" baseline="0" dirty="0" smtClean="0"/>
              <a:t> </a:t>
            </a:r>
            <a:r>
              <a:rPr lang="en-US" baseline="0" dirty="0" err="1" smtClean="0"/>
              <a:t>için</a:t>
            </a:r>
            <a:r>
              <a:rPr lang="en-US" baseline="0" dirty="0" smtClean="0"/>
              <a:t> </a:t>
            </a:r>
            <a:r>
              <a:rPr lang="en-US" baseline="0" dirty="0" smtClean="0"/>
              <a:t>17inci </a:t>
            </a:r>
            <a:r>
              <a:rPr lang="en-US" baseline="0" dirty="0" err="1" smtClean="0"/>
              <a:t>slayta</a:t>
            </a:r>
            <a:r>
              <a:rPr lang="en-US" baseline="0" dirty="0" smtClean="0"/>
              <a:t> </a:t>
            </a:r>
            <a:r>
              <a:rPr lang="en-US" baseline="0" dirty="0" err="1" smtClean="0"/>
              <a:t>gidilebilir</a:t>
            </a:r>
            <a:r>
              <a:rPr lang="en-US" baseline="0"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15</a:t>
            </a:fld>
            <a:endParaRPr lang="tr-TR"/>
          </a:p>
        </p:txBody>
      </p:sp>
    </p:spTree>
    <p:extLst>
      <p:ext uri="{BB962C8B-B14F-4D97-AF65-F5344CB8AC3E}">
        <p14:creationId xmlns:p14="http://schemas.microsoft.com/office/powerpoint/2010/main" val="142566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 </a:t>
            </a:r>
            <a:r>
              <a:rPr lang="en-US" dirty="0" err="1" smtClean="0"/>
              <a:t>ve</a:t>
            </a:r>
            <a:r>
              <a:rPr lang="en-US" dirty="0" smtClean="0"/>
              <a:t> cos </a:t>
            </a:r>
            <a:r>
              <a:rPr lang="en-US" dirty="0" err="1" smtClean="0"/>
              <a:t>kavramlarının</a:t>
            </a:r>
            <a:r>
              <a:rPr lang="en-US" dirty="0" smtClean="0"/>
              <a:t> </a:t>
            </a:r>
            <a:r>
              <a:rPr lang="en-US" dirty="0" err="1" smtClean="0"/>
              <a:t>anlamını</a:t>
            </a:r>
            <a:r>
              <a:rPr lang="en-US" dirty="0" smtClean="0"/>
              <a:t>  </a:t>
            </a:r>
            <a:r>
              <a:rPr lang="en-US" dirty="0" err="1" smtClean="0"/>
              <a:t>açıklayalım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16</a:t>
            </a:fld>
            <a:endParaRPr lang="tr-TR"/>
          </a:p>
        </p:txBody>
      </p:sp>
    </p:spTree>
    <p:extLst>
      <p:ext uri="{BB962C8B-B14F-4D97-AF65-F5344CB8AC3E}">
        <p14:creationId xmlns:p14="http://schemas.microsoft.com/office/powerpoint/2010/main" val="339333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 </a:t>
            </a:r>
            <a:r>
              <a:rPr lang="en-US" baseline="0" dirty="0" err="1" smtClean="0"/>
              <a:t>ve</a:t>
            </a:r>
            <a:r>
              <a:rPr lang="en-US" baseline="0" dirty="0" smtClean="0"/>
              <a:t> cos un </a:t>
            </a:r>
            <a:r>
              <a:rPr lang="en-US" baseline="0" dirty="0" err="1" smtClean="0"/>
              <a:t>pozitif</a:t>
            </a:r>
            <a:r>
              <a:rPr lang="en-US" baseline="0" dirty="0" smtClean="0"/>
              <a:t> </a:t>
            </a:r>
            <a:r>
              <a:rPr lang="en-US" baseline="0" dirty="0" err="1" smtClean="0"/>
              <a:t>ve</a:t>
            </a:r>
            <a:r>
              <a:rPr lang="en-US" baseline="0" dirty="0" smtClean="0"/>
              <a:t> negative </a:t>
            </a:r>
            <a:r>
              <a:rPr lang="en-US" baseline="0" dirty="0" err="1" smtClean="0"/>
              <a:t>olduğu</a:t>
            </a:r>
            <a:r>
              <a:rPr lang="en-US" baseline="0" dirty="0" smtClean="0"/>
              <a:t> </a:t>
            </a:r>
            <a:r>
              <a:rPr lang="en-US" baseline="0" dirty="0" err="1" smtClean="0"/>
              <a:t>açıları</a:t>
            </a:r>
            <a:r>
              <a:rPr lang="en-US" baseline="0" dirty="0" smtClean="0"/>
              <a:t> </a:t>
            </a:r>
            <a:r>
              <a:rPr lang="en-US" baseline="0" dirty="0" err="1" smtClean="0"/>
              <a:t>görelim</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Birbirini</a:t>
            </a:r>
            <a:r>
              <a:rPr lang="en-US" baseline="0" dirty="0" smtClean="0"/>
              <a:t> </a:t>
            </a:r>
            <a:r>
              <a:rPr lang="en-US" baseline="0" dirty="0" err="1" smtClean="0"/>
              <a:t>doksana</a:t>
            </a:r>
            <a:r>
              <a:rPr lang="en-US" baseline="0" dirty="0" smtClean="0"/>
              <a:t> </a:t>
            </a:r>
            <a:r>
              <a:rPr lang="en-US" baseline="0" dirty="0" err="1" smtClean="0"/>
              <a:t>tamamlayan</a:t>
            </a:r>
            <a:r>
              <a:rPr lang="en-US" baseline="0" dirty="0" smtClean="0"/>
              <a:t> </a:t>
            </a:r>
            <a:r>
              <a:rPr lang="en-US" baseline="0" dirty="0" err="1" smtClean="0"/>
              <a:t>açıların</a:t>
            </a:r>
            <a:r>
              <a:rPr lang="en-US" baseline="0" dirty="0" smtClean="0"/>
              <a:t> </a:t>
            </a:r>
            <a:r>
              <a:rPr lang="en-US" baseline="0" dirty="0" err="1" smtClean="0"/>
              <a:t>sinüsü</a:t>
            </a:r>
            <a:r>
              <a:rPr lang="en-US" baseline="0" dirty="0" smtClean="0"/>
              <a:t> </a:t>
            </a:r>
            <a:r>
              <a:rPr lang="en-US" baseline="0" dirty="0" err="1" smtClean="0"/>
              <a:t>ile</a:t>
            </a:r>
            <a:r>
              <a:rPr lang="en-US" baseline="0" dirty="0" smtClean="0"/>
              <a:t> </a:t>
            </a:r>
            <a:r>
              <a:rPr lang="en-US" baseline="0" dirty="0" err="1" smtClean="0"/>
              <a:t>kosinüsünün</a:t>
            </a:r>
            <a:r>
              <a:rPr lang="en-US" baseline="0" dirty="0" smtClean="0"/>
              <a:t> </a:t>
            </a:r>
            <a:r>
              <a:rPr lang="en-US" baseline="0" dirty="0" err="1" smtClean="0"/>
              <a:t>değerinin</a:t>
            </a:r>
            <a:r>
              <a:rPr lang="en-US" baseline="0" dirty="0" smtClean="0"/>
              <a:t> </a:t>
            </a:r>
            <a:r>
              <a:rPr lang="en-US" baseline="0" dirty="0" err="1" smtClean="0"/>
              <a:t>aynı</a:t>
            </a:r>
            <a:r>
              <a:rPr lang="en-US" baseline="0" dirty="0" smtClean="0"/>
              <a:t> </a:t>
            </a:r>
            <a:r>
              <a:rPr lang="en-US" baseline="0" dirty="0" err="1" smtClean="0"/>
              <a:t>olduğunu</a:t>
            </a:r>
            <a:r>
              <a:rPr lang="en-US" baseline="0" dirty="0" smtClean="0"/>
              <a:t> </a:t>
            </a:r>
            <a:r>
              <a:rPr lang="en-US" baseline="0" dirty="0" err="1" smtClean="0"/>
              <a:t>gösterelim</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İki</a:t>
            </a:r>
            <a:r>
              <a:rPr lang="en-US" baseline="0" dirty="0" smtClean="0"/>
              <a:t> </a:t>
            </a:r>
            <a:r>
              <a:rPr lang="en-US" baseline="0" dirty="0" err="1" smtClean="0"/>
              <a:t>vektör</a:t>
            </a:r>
            <a:r>
              <a:rPr lang="en-US" baseline="0" dirty="0" smtClean="0"/>
              <a:t> </a:t>
            </a:r>
            <a:r>
              <a:rPr lang="en-US" baseline="0" dirty="0" err="1" smtClean="0"/>
              <a:t>arasındaki</a:t>
            </a:r>
            <a:r>
              <a:rPr lang="en-US" baseline="0" dirty="0" smtClean="0"/>
              <a:t> </a:t>
            </a:r>
            <a:r>
              <a:rPr lang="en-US" baseline="0" dirty="0" err="1" smtClean="0"/>
              <a:t>açının</a:t>
            </a:r>
            <a:r>
              <a:rPr lang="en-US" baseline="0" dirty="0" smtClean="0"/>
              <a:t> </a:t>
            </a:r>
            <a:r>
              <a:rPr lang="en-US" baseline="0" dirty="0" err="1" smtClean="0"/>
              <a:t>hangisi</a:t>
            </a:r>
            <a:r>
              <a:rPr lang="en-US" baseline="0" dirty="0" smtClean="0"/>
              <a:t> </a:t>
            </a:r>
            <a:r>
              <a:rPr lang="en-US" baseline="0" dirty="0" err="1" smtClean="0"/>
              <a:t>olduğunun</a:t>
            </a:r>
            <a:r>
              <a:rPr lang="en-US" baseline="0" dirty="0" smtClean="0"/>
              <a:t> </a:t>
            </a:r>
            <a:r>
              <a:rPr lang="en-US" baseline="0" dirty="0" err="1" smtClean="0"/>
              <a:t>fark</a:t>
            </a:r>
            <a:r>
              <a:rPr lang="en-US" baseline="0" dirty="0" smtClean="0"/>
              <a:t> </a:t>
            </a:r>
            <a:r>
              <a:rPr lang="en-US" baseline="0" dirty="0" err="1" smtClean="0"/>
              <a:t>etmediğini</a:t>
            </a:r>
            <a:r>
              <a:rPr lang="en-US" baseline="0" dirty="0" smtClean="0"/>
              <a:t> </a:t>
            </a:r>
            <a:r>
              <a:rPr lang="en-US" baseline="0" dirty="0" err="1" smtClean="0"/>
              <a:t>netleştirelim</a:t>
            </a:r>
            <a:r>
              <a:rPr lang="en-US" baseline="0" dirty="0" smtClean="0"/>
              <a:t>. </a:t>
            </a:r>
            <a:r>
              <a:rPr lang="en-US" baseline="0" dirty="0" err="1" smtClean="0"/>
              <a:t>Birbirini</a:t>
            </a:r>
            <a:r>
              <a:rPr lang="en-US" baseline="0" dirty="0" smtClean="0"/>
              <a:t> 360 </a:t>
            </a:r>
            <a:r>
              <a:rPr lang="en-US" baseline="0" dirty="0" err="1" smtClean="0"/>
              <a:t>dereceye</a:t>
            </a:r>
            <a:r>
              <a:rPr lang="en-US" baseline="0" dirty="0" smtClean="0"/>
              <a:t> </a:t>
            </a:r>
            <a:r>
              <a:rPr lang="en-US" baseline="0" dirty="0" err="1" smtClean="0"/>
              <a:t>tamamlayan</a:t>
            </a:r>
            <a:r>
              <a:rPr lang="en-US" baseline="0" dirty="0" smtClean="0"/>
              <a:t> </a:t>
            </a:r>
            <a:r>
              <a:rPr lang="en-US" baseline="0" dirty="0" err="1" smtClean="0"/>
              <a:t>açıların</a:t>
            </a:r>
            <a:r>
              <a:rPr lang="en-US" baseline="0" dirty="0" smtClean="0"/>
              <a:t> </a:t>
            </a:r>
            <a:r>
              <a:rPr lang="en-US" baseline="0" dirty="0" err="1" smtClean="0"/>
              <a:t>kosinüsü</a:t>
            </a:r>
            <a:r>
              <a:rPr lang="en-US" baseline="0" dirty="0" smtClean="0"/>
              <a:t> </a:t>
            </a:r>
            <a:r>
              <a:rPr lang="en-US" baseline="0" dirty="0" err="1" smtClean="0"/>
              <a:t>aynı</a:t>
            </a:r>
            <a:r>
              <a:rPr lang="en-US" baseline="0" dirty="0" smtClean="0"/>
              <a:t> </a:t>
            </a:r>
            <a:r>
              <a:rPr lang="en-US" baseline="0" dirty="0" err="1" smtClean="0"/>
              <a:t>iken</a:t>
            </a:r>
            <a:r>
              <a:rPr lang="en-US" baseline="0" dirty="0" smtClean="0"/>
              <a:t> sinus </a:t>
            </a:r>
            <a:r>
              <a:rPr lang="en-US" baseline="0" dirty="0" err="1" smtClean="0"/>
              <a:t>değerlerini</a:t>
            </a:r>
            <a:r>
              <a:rPr lang="en-US" baseline="0" dirty="0" smtClean="0"/>
              <a:t> </a:t>
            </a:r>
            <a:r>
              <a:rPr lang="en-US" baseline="0" dirty="0" err="1" smtClean="0"/>
              <a:t>aynı</a:t>
            </a:r>
            <a:r>
              <a:rPr lang="en-US" baseline="0" dirty="0" smtClean="0"/>
              <a:t> </a:t>
            </a:r>
            <a:r>
              <a:rPr lang="en-US" baseline="0" dirty="0" err="1" smtClean="0"/>
              <a:t>fakat</a:t>
            </a:r>
            <a:r>
              <a:rPr lang="en-US" baseline="0" dirty="0" smtClean="0"/>
              <a:t> </a:t>
            </a:r>
            <a:r>
              <a:rPr lang="en-US" baseline="0" dirty="0" err="1" smtClean="0"/>
              <a:t>ters</a:t>
            </a:r>
            <a:r>
              <a:rPr lang="en-US" baseline="0" dirty="0" smtClean="0"/>
              <a:t> </a:t>
            </a:r>
            <a:r>
              <a:rPr lang="en-US" baseline="0" dirty="0" err="1" smtClean="0"/>
              <a:t>işaretli</a:t>
            </a:r>
            <a:r>
              <a:rPr lang="en-US" baseline="0" dirty="0" smtClean="0"/>
              <a:t> </a:t>
            </a:r>
            <a:r>
              <a:rPr lang="en-US" baseline="0" dirty="0" err="1" smtClean="0"/>
              <a:t>olduğunu</a:t>
            </a:r>
            <a:r>
              <a:rPr lang="en-US" baseline="0" dirty="0" smtClean="0"/>
              <a:t> </a:t>
            </a:r>
            <a:r>
              <a:rPr lang="en-US" baseline="0" dirty="0" err="1" smtClean="0"/>
              <a:t>görelim</a:t>
            </a:r>
            <a:r>
              <a:rPr lang="en-US" baseline="0" dirty="0" smtClean="0"/>
              <a:t>. </a:t>
            </a:r>
            <a:endParaRPr lang="tr-TR"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17</a:t>
            </a:fld>
            <a:endParaRPr lang="tr-TR"/>
          </a:p>
        </p:txBody>
      </p:sp>
    </p:spTree>
    <p:extLst>
      <p:ext uri="{BB962C8B-B14F-4D97-AF65-F5344CB8AC3E}">
        <p14:creationId xmlns:p14="http://schemas.microsoft.com/office/powerpoint/2010/main" val="120934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Kosinüs</a:t>
            </a:r>
            <a:r>
              <a:rPr lang="en-US" baseline="0" dirty="0" smtClean="0"/>
              <a:t> </a:t>
            </a:r>
            <a:r>
              <a:rPr lang="en-US" baseline="0" dirty="0" err="1" smtClean="0"/>
              <a:t>denklemini</a:t>
            </a:r>
            <a:r>
              <a:rPr lang="en-US" baseline="0" dirty="0" smtClean="0"/>
              <a:t> </a:t>
            </a:r>
            <a:r>
              <a:rPr lang="en-US" baseline="0" dirty="0" err="1" smtClean="0"/>
              <a:t>kullanarak</a:t>
            </a:r>
            <a:r>
              <a:rPr lang="en-US" baseline="0" dirty="0" smtClean="0"/>
              <a:t> her </a:t>
            </a:r>
            <a:r>
              <a:rPr lang="en-US" baseline="0" dirty="0" err="1" smtClean="0"/>
              <a:t>birini</a:t>
            </a:r>
            <a:r>
              <a:rPr lang="en-US" baseline="0" dirty="0" smtClean="0"/>
              <a:t> </a:t>
            </a:r>
            <a:r>
              <a:rPr lang="en-US" baseline="0" dirty="0" err="1" smtClean="0"/>
              <a:t>doğrulayalım</a:t>
            </a:r>
            <a:r>
              <a:rPr lang="en-US" baseline="0"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18</a:t>
            </a:fld>
            <a:endParaRPr lang="tr-TR"/>
          </a:p>
        </p:txBody>
      </p:sp>
    </p:spTree>
    <p:extLst>
      <p:ext uri="{BB962C8B-B14F-4D97-AF65-F5344CB8AC3E}">
        <p14:creationId xmlns:p14="http://schemas.microsoft.com/office/powerpoint/2010/main" val="146856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Çözdürelim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19</a:t>
            </a:fld>
            <a:endParaRPr lang="tr-TR"/>
          </a:p>
        </p:txBody>
      </p:sp>
    </p:spTree>
    <p:extLst>
      <p:ext uri="{BB962C8B-B14F-4D97-AF65-F5344CB8AC3E}">
        <p14:creationId xmlns:p14="http://schemas.microsoft.com/office/powerpoint/2010/main" val="14445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en-US" dirty="0" err="1" smtClean="0"/>
              <a:t>Sınıf</a:t>
            </a:r>
            <a:r>
              <a:rPr lang="en-US" dirty="0" smtClean="0"/>
              <a:t> </a:t>
            </a:r>
            <a:r>
              <a:rPr lang="en-US" dirty="0" err="1" smtClean="0"/>
              <a:t>fizik</a:t>
            </a:r>
            <a:r>
              <a:rPr lang="en-US" dirty="0" smtClean="0"/>
              <a:t> </a:t>
            </a:r>
            <a:r>
              <a:rPr lang="en-US" dirty="0" err="1" smtClean="0"/>
              <a:t>içeriğini</a:t>
            </a:r>
            <a:r>
              <a:rPr lang="en-US" dirty="0" smtClean="0"/>
              <a:t> </a:t>
            </a:r>
            <a:r>
              <a:rPr lang="en-US" dirty="0" err="1" smtClean="0"/>
              <a:t>tanıtalım</a:t>
            </a:r>
            <a:r>
              <a:rPr lang="en-US" dirty="0" smtClean="0"/>
              <a:t>. </a:t>
            </a:r>
            <a:r>
              <a:rPr lang="en-US" dirty="0" err="1" smtClean="0"/>
              <a:t>Büyük</a:t>
            </a:r>
            <a:r>
              <a:rPr lang="en-US" dirty="0" smtClean="0"/>
              <a:t> </a:t>
            </a:r>
            <a:r>
              <a:rPr lang="en-US" dirty="0" err="1" smtClean="0"/>
              <a:t>resmi</a:t>
            </a:r>
            <a:r>
              <a:rPr lang="en-US" dirty="0" smtClean="0"/>
              <a:t> </a:t>
            </a:r>
            <a:r>
              <a:rPr lang="en-US" dirty="0" err="1" smtClean="0"/>
              <a:t>görmelerini</a:t>
            </a:r>
            <a:r>
              <a:rPr lang="en-US" dirty="0" smtClean="0"/>
              <a:t> </a:t>
            </a:r>
            <a:r>
              <a:rPr lang="en-US" dirty="0" err="1" smtClean="0"/>
              <a:t>sağlayalım</a:t>
            </a:r>
            <a:r>
              <a:rPr lang="en-US" dirty="0" smtClean="0"/>
              <a:t>.</a:t>
            </a:r>
            <a:r>
              <a:rPr lang="en-US" baseline="0" dirty="0" smtClean="0"/>
              <a:t> </a:t>
            </a:r>
            <a:r>
              <a:rPr lang="en-US" baseline="0" dirty="0" err="1" smtClean="0"/>
              <a:t>Tüm</a:t>
            </a:r>
            <a:r>
              <a:rPr lang="en-US" baseline="0" dirty="0" smtClean="0"/>
              <a:t> </a:t>
            </a:r>
            <a:r>
              <a:rPr lang="en-US" baseline="0" dirty="0" err="1" smtClean="0"/>
              <a:t>içeriği</a:t>
            </a:r>
            <a:r>
              <a:rPr lang="en-US" baseline="0" dirty="0" smtClean="0"/>
              <a:t> </a:t>
            </a:r>
            <a:r>
              <a:rPr lang="en-US" baseline="0" dirty="0" err="1" smtClean="0"/>
              <a:t>bitireceğimizi</a:t>
            </a:r>
            <a:r>
              <a:rPr lang="en-US" baseline="0" dirty="0" smtClean="0"/>
              <a:t> </a:t>
            </a:r>
            <a:r>
              <a:rPr lang="en-US" baseline="0" dirty="0" err="1" smtClean="0"/>
              <a:t>belirtelim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a:t>
            </a:fld>
            <a:endParaRPr lang="tr-TR"/>
          </a:p>
        </p:txBody>
      </p:sp>
    </p:spTree>
    <p:extLst>
      <p:ext uri="{BB962C8B-B14F-4D97-AF65-F5344CB8AC3E}">
        <p14:creationId xmlns:p14="http://schemas.microsoft.com/office/powerpoint/2010/main" val="18173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Herkesin</a:t>
            </a:r>
            <a:r>
              <a:rPr lang="en-US" dirty="0" smtClean="0"/>
              <a:t> </a:t>
            </a:r>
            <a:r>
              <a:rPr lang="en-US" dirty="0" err="1" smtClean="0"/>
              <a:t>çözdüğünden</a:t>
            </a:r>
            <a:r>
              <a:rPr lang="en-US" dirty="0" smtClean="0"/>
              <a:t> </a:t>
            </a:r>
            <a:r>
              <a:rPr lang="en-US" dirty="0" err="1" smtClean="0"/>
              <a:t>emin</a:t>
            </a:r>
            <a:r>
              <a:rPr lang="en-US" dirty="0" smtClean="0"/>
              <a:t> </a:t>
            </a:r>
            <a:r>
              <a:rPr lang="en-US" dirty="0" err="1" smtClean="0"/>
              <a:t>olalım</a:t>
            </a:r>
            <a:r>
              <a:rPr lang="en-US"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20</a:t>
            </a:fld>
            <a:endParaRPr lang="tr-TR"/>
          </a:p>
        </p:txBody>
      </p:sp>
    </p:spTree>
    <p:extLst>
      <p:ext uri="{BB962C8B-B14F-4D97-AF65-F5344CB8AC3E}">
        <p14:creationId xmlns:p14="http://schemas.microsoft.com/office/powerpoint/2010/main" val="67065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Herkesin</a:t>
            </a:r>
            <a:r>
              <a:rPr lang="en-US" dirty="0" smtClean="0"/>
              <a:t> </a:t>
            </a:r>
            <a:r>
              <a:rPr lang="en-US" dirty="0" err="1" smtClean="0"/>
              <a:t>çözdüğünden</a:t>
            </a:r>
            <a:r>
              <a:rPr lang="en-US" dirty="0" smtClean="0"/>
              <a:t> </a:t>
            </a:r>
            <a:r>
              <a:rPr lang="en-US" dirty="0" err="1" smtClean="0"/>
              <a:t>emin</a:t>
            </a:r>
            <a:r>
              <a:rPr lang="en-US" dirty="0" smtClean="0"/>
              <a:t> </a:t>
            </a:r>
            <a:r>
              <a:rPr lang="en-US" dirty="0" err="1" smtClean="0"/>
              <a:t>olalım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21</a:t>
            </a:fld>
            <a:endParaRPr lang="tr-TR"/>
          </a:p>
        </p:txBody>
      </p:sp>
    </p:spTree>
    <p:extLst>
      <p:ext uri="{BB962C8B-B14F-4D97-AF65-F5344CB8AC3E}">
        <p14:creationId xmlns:p14="http://schemas.microsoft.com/office/powerpoint/2010/main" val="267087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Birlikte</a:t>
            </a:r>
            <a:r>
              <a:rPr lang="en-US" dirty="0" smtClean="0"/>
              <a:t> </a:t>
            </a:r>
            <a:r>
              <a:rPr lang="en-US" dirty="0" err="1" smtClean="0"/>
              <a:t>yapalım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22</a:t>
            </a:fld>
            <a:endParaRPr lang="tr-TR"/>
          </a:p>
        </p:txBody>
      </p:sp>
    </p:spTree>
    <p:extLst>
      <p:ext uri="{BB962C8B-B14F-4D97-AF65-F5344CB8AC3E}">
        <p14:creationId xmlns:p14="http://schemas.microsoft.com/office/powerpoint/2010/main" val="52087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23</a:t>
            </a:fld>
            <a:endParaRPr lang="tr-TR"/>
          </a:p>
        </p:txBody>
      </p:sp>
    </p:spTree>
    <p:extLst>
      <p:ext uri="{BB962C8B-B14F-4D97-AF65-F5344CB8AC3E}">
        <p14:creationId xmlns:p14="http://schemas.microsoft.com/office/powerpoint/2010/main" val="131005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24</a:t>
            </a:fld>
            <a:endParaRPr lang="tr-TR"/>
          </a:p>
        </p:txBody>
      </p:sp>
    </p:spTree>
    <p:extLst>
      <p:ext uri="{BB962C8B-B14F-4D97-AF65-F5344CB8AC3E}">
        <p14:creationId xmlns:p14="http://schemas.microsoft.com/office/powerpoint/2010/main" val="212005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25</a:t>
            </a:fld>
            <a:endParaRPr lang="tr-TR"/>
          </a:p>
        </p:txBody>
      </p:sp>
    </p:spTree>
    <p:extLst>
      <p:ext uri="{BB962C8B-B14F-4D97-AF65-F5344CB8AC3E}">
        <p14:creationId xmlns:p14="http://schemas.microsoft.com/office/powerpoint/2010/main" val="325522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26</a:t>
            </a:fld>
            <a:endParaRPr lang="tr-TR"/>
          </a:p>
        </p:txBody>
      </p:sp>
    </p:spTree>
    <p:extLst>
      <p:ext uri="{BB962C8B-B14F-4D97-AF65-F5344CB8AC3E}">
        <p14:creationId xmlns:p14="http://schemas.microsoft.com/office/powerpoint/2010/main" val="117562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Niye</a:t>
            </a:r>
            <a:r>
              <a:rPr lang="en-US" dirty="0" smtClean="0"/>
              <a:t> </a:t>
            </a:r>
            <a:r>
              <a:rPr lang="en-US" dirty="0" err="1" smtClean="0"/>
              <a:t>iptal</a:t>
            </a:r>
            <a:r>
              <a:rPr lang="en-US" dirty="0" smtClean="0"/>
              <a:t> </a:t>
            </a:r>
            <a:r>
              <a:rPr lang="en-US" dirty="0" err="1" smtClean="0"/>
              <a:t>edilmiş</a:t>
            </a:r>
            <a:r>
              <a:rPr lang="en-US" dirty="0" smtClean="0"/>
              <a:t> </a:t>
            </a:r>
            <a:r>
              <a:rPr lang="en-US" dirty="0" err="1" smtClean="0"/>
              <a:t>olabilir</a:t>
            </a:r>
            <a:r>
              <a:rPr lang="en-US" dirty="0" smtClean="0"/>
              <a:t>,</a:t>
            </a:r>
            <a:r>
              <a:rPr lang="en-US" baseline="0" dirty="0" smtClean="0"/>
              <a:t> </a:t>
            </a:r>
            <a:r>
              <a:rPr lang="en-US" baseline="0" dirty="0" err="1" smtClean="0"/>
              <a:t>konuşalım</a:t>
            </a:r>
            <a:r>
              <a:rPr lang="en-US"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27</a:t>
            </a:fld>
            <a:endParaRPr lang="tr-TR"/>
          </a:p>
        </p:txBody>
      </p:sp>
    </p:spTree>
    <p:extLst>
      <p:ext uri="{BB962C8B-B14F-4D97-AF65-F5344CB8AC3E}">
        <p14:creationId xmlns:p14="http://schemas.microsoft.com/office/powerpoint/2010/main" val="1462954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28</a:t>
            </a:fld>
            <a:endParaRPr lang="tr-TR"/>
          </a:p>
        </p:txBody>
      </p:sp>
    </p:spTree>
    <p:extLst>
      <p:ext uri="{BB962C8B-B14F-4D97-AF65-F5344CB8AC3E}">
        <p14:creationId xmlns:p14="http://schemas.microsoft.com/office/powerpoint/2010/main" val="408398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29</a:t>
            </a:fld>
            <a:endParaRPr lang="tr-TR"/>
          </a:p>
        </p:txBody>
      </p:sp>
    </p:spTree>
    <p:extLst>
      <p:ext uri="{BB962C8B-B14F-4D97-AF65-F5344CB8AC3E}">
        <p14:creationId xmlns:p14="http://schemas.microsoft.com/office/powerpoint/2010/main" val="27118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İlk </a:t>
            </a:r>
            <a:r>
              <a:rPr lang="en-US" dirty="0" err="1" smtClean="0"/>
              <a:t>yarı</a:t>
            </a:r>
            <a:r>
              <a:rPr lang="en-US" dirty="0" smtClean="0"/>
              <a:t> </a:t>
            </a:r>
            <a:r>
              <a:rPr lang="en-US" dirty="0" err="1" smtClean="0"/>
              <a:t>yıl</a:t>
            </a:r>
            <a:r>
              <a:rPr lang="en-US" dirty="0" smtClean="0"/>
              <a:t> </a:t>
            </a:r>
            <a:r>
              <a:rPr lang="en-US" dirty="0" err="1" smtClean="0"/>
              <a:t>içeriği</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a:t>
            </a:fld>
            <a:endParaRPr lang="tr-TR"/>
          </a:p>
        </p:txBody>
      </p:sp>
    </p:spTree>
    <p:extLst>
      <p:ext uri="{BB962C8B-B14F-4D97-AF65-F5344CB8AC3E}">
        <p14:creationId xmlns:p14="http://schemas.microsoft.com/office/powerpoint/2010/main" val="67172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30</a:t>
            </a:fld>
            <a:endParaRPr lang="tr-TR"/>
          </a:p>
        </p:txBody>
      </p:sp>
    </p:spTree>
    <p:extLst>
      <p:ext uri="{BB962C8B-B14F-4D97-AF65-F5344CB8AC3E}">
        <p14:creationId xmlns:p14="http://schemas.microsoft.com/office/powerpoint/2010/main" val="3595040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31</a:t>
            </a:fld>
            <a:endParaRPr lang="tr-TR"/>
          </a:p>
        </p:txBody>
      </p:sp>
    </p:spTree>
    <p:extLst>
      <p:ext uri="{BB962C8B-B14F-4D97-AF65-F5344CB8AC3E}">
        <p14:creationId xmlns:p14="http://schemas.microsoft.com/office/powerpoint/2010/main" val="3152099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32</a:t>
            </a:fld>
            <a:endParaRPr lang="tr-TR"/>
          </a:p>
        </p:txBody>
      </p:sp>
    </p:spTree>
    <p:extLst>
      <p:ext uri="{BB962C8B-B14F-4D97-AF65-F5344CB8AC3E}">
        <p14:creationId xmlns:p14="http://schemas.microsoft.com/office/powerpoint/2010/main" val="700553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t>33</a:t>
            </a:fld>
            <a:endParaRPr lang="tr-TR"/>
          </a:p>
        </p:txBody>
      </p:sp>
    </p:spTree>
    <p:extLst>
      <p:ext uri="{BB962C8B-B14F-4D97-AF65-F5344CB8AC3E}">
        <p14:creationId xmlns:p14="http://schemas.microsoft.com/office/powerpoint/2010/main" val="330024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İkinci</a:t>
            </a:r>
            <a:r>
              <a:rPr lang="en-US" dirty="0" smtClean="0"/>
              <a:t> </a:t>
            </a:r>
            <a:r>
              <a:rPr lang="en-US" dirty="0" err="1" smtClean="0"/>
              <a:t>yarı</a:t>
            </a:r>
            <a:r>
              <a:rPr lang="en-US" dirty="0" smtClean="0"/>
              <a:t> </a:t>
            </a:r>
            <a:r>
              <a:rPr lang="en-US" dirty="0" err="1" smtClean="0"/>
              <a:t>yıl</a:t>
            </a:r>
            <a:r>
              <a:rPr lang="en-US" dirty="0" smtClean="0"/>
              <a:t> </a:t>
            </a:r>
            <a:r>
              <a:rPr lang="en-US" dirty="0" err="1" smtClean="0"/>
              <a:t>içeriği</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a:t>
            </a:fld>
            <a:endParaRPr lang="tr-TR"/>
          </a:p>
        </p:txBody>
      </p:sp>
    </p:spTree>
    <p:extLst>
      <p:ext uri="{BB962C8B-B14F-4D97-AF65-F5344CB8AC3E}">
        <p14:creationId xmlns:p14="http://schemas.microsoft.com/office/powerpoint/2010/main" val="17464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Derse</a:t>
            </a:r>
            <a:r>
              <a:rPr lang="en-US" dirty="0" smtClean="0"/>
              <a:t> </a:t>
            </a:r>
            <a:r>
              <a:rPr lang="en-US" dirty="0" err="1" smtClean="0"/>
              <a:t>baişıyoruz</a:t>
            </a:r>
            <a:r>
              <a:rPr lang="en-US" dirty="0" smtClean="0"/>
              <a:t>. İlk </a:t>
            </a:r>
            <a:r>
              <a:rPr lang="en-US" dirty="0" err="1" smtClean="0"/>
              <a:t>Sunu</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5</a:t>
            </a:fld>
            <a:endParaRPr lang="tr-TR"/>
          </a:p>
        </p:txBody>
      </p:sp>
    </p:spTree>
    <p:extLst>
      <p:ext uri="{BB962C8B-B14F-4D97-AF65-F5344CB8AC3E}">
        <p14:creationId xmlns:p14="http://schemas.microsoft.com/office/powerpoint/2010/main" val="54664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Kazanımların</a:t>
            </a:r>
            <a:r>
              <a:rPr lang="en-US" dirty="0" smtClean="0"/>
              <a:t> </a:t>
            </a:r>
            <a:r>
              <a:rPr lang="en-US" dirty="0" err="1" smtClean="0"/>
              <a:t>önemini</a:t>
            </a:r>
            <a:r>
              <a:rPr lang="en-US" dirty="0" smtClean="0"/>
              <a:t> </a:t>
            </a:r>
            <a:r>
              <a:rPr lang="en-US" dirty="0" err="1" smtClean="0"/>
              <a:t>vurgulayalım</a:t>
            </a:r>
            <a:r>
              <a:rPr lang="en-US" dirty="0" smtClean="0"/>
              <a:t>. </a:t>
            </a:r>
            <a:r>
              <a:rPr lang="en-US" dirty="0" err="1" smtClean="0"/>
              <a:t>Niye</a:t>
            </a:r>
            <a:r>
              <a:rPr lang="en-US" dirty="0" smtClean="0"/>
              <a:t> </a:t>
            </a:r>
            <a:r>
              <a:rPr lang="en-US" dirty="0" err="1" smtClean="0"/>
              <a:t>paylaşmaya</a:t>
            </a:r>
            <a:r>
              <a:rPr lang="en-US" dirty="0" smtClean="0"/>
              <a:t> </a:t>
            </a:r>
            <a:r>
              <a:rPr lang="en-US" dirty="0" err="1" smtClean="0"/>
              <a:t>değer</a:t>
            </a:r>
            <a:r>
              <a:rPr lang="en-US" dirty="0" smtClean="0"/>
              <a:t> </a:t>
            </a:r>
            <a:r>
              <a:rPr lang="en-US" dirty="0" err="1" smtClean="0"/>
              <a:t>görüyoruz</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6</a:t>
            </a:fld>
            <a:endParaRPr lang="tr-TR"/>
          </a:p>
        </p:txBody>
      </p:sp>
    </p:spTree>
    <p:extLst>
      <p:ext uri="{BB962C8B-B14F-4D97-AF65-F5344CB8AC3E}">
        <p14:creationId xmlns:p14="http://schemas.microsoft.com/office/powerpoint/2010/main" val="369335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İzlence</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7</a:t>
            </a:fld>
            <a:endParaRPr lang="tr-TR"/>
          </a:p>
        </p:txBody>
      </p:sp>
    </p:spTree>
    <p:extLst>
      <p:ext uri="{BB962C8B-B14F-4D97-AF65-F5344CB8AC3E}">
        <p14:creationId xmlns:p14="http://schemas.microsoft.com/office/powerpoint/2010/main" val="185006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Örnek</a:t>
            </a:r>
            <a:r>
              <a:rPr lang="en-US" dirty="0" smtClean="0"/>
              <a:t> </a:t>
            </a:r>
            <a:r>
              <a:rPr lang="en-US" dirty="0" err="1" smtClean="0"/>
              <a:t>verelim</a:t>
            </a:r>
            <a:r>
              <a:rPr lang="en-US" dirty="0" smtClean="0"/>
              <a:t>. </a:t>
            </a:r>
            <a:r>
              <a:rPr lang="en-US" dirty="0" err="1" smtClean="0"/>
              <a:t>Verdirelim</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8</a:t>
            </a:fld>
            <a:endParaRPr lang="tr-TR"/>
          </a:p>
        </p:txBody>
      </p:sp>
    </p:spTree>
    <p:extLst>
      <p:ext uri="{BB962C8B-B14F-4D97-AF65-F5344CB8AC3E}">
        <p14:creationId xmlns:p14="http://schemas.microsoft.com/office/powerpoint/2010/main" val="201175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Başka</a:t>
            </a:r>
            <a:r>
              <a:rPr lang="en-US" dirty="0" smtClean="0"/>
              <a:t> </a:t>
            </a:r>
            <a:r>
              <a:rPr lang="en-US" dirty="0" err="1" smtClean="0"/>
              <a:t>var</a:t>
            </a:r>
            <a:r>
              <a:rPr lang="en-US" dirty="0" smtClean="0"/>
              <a:t> </a:t>
            </a:r>
            <a:r>
              <a:rPr lang="en-US" dirty="0" err="1" smtClean="0"/>
              <a:t>mı</a:t>
            </a:r>
            <a:r>
              <a:rPr lang="en-US"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9</a:t>
            </a:fld>
            <a:endParaRPr lang="tr-TR"/>
          </a:p>
        </p:txBody>
      </p:sp>
    </p:spTree>
    <p:extLst>
      <p:ext uri="{BB962C8B-B14F-4D97-AF65-F5344CB8AC3E}">
        <p14:creationId xmlns:p14="http://schemas.microsoft.com/office/powerpoint/2010/main" val="2038694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160B30-60EE-45FA-8251-617A49E60C36}" type="datetimeFigureOut">
              <a:rPr lang="tr-TR" smtClean="0"/>
              <a:t>9.10.2018</a:t>
            </a:fld>
            <a:endParaRPr lang="tr-TR"/>
          </a:p>
        </p:txBody>
      </p:sp>
      <p:sp>
        <p:nvSpPr>
          <p:cNvPr id="5" name="Footer Placeholder 4"/>
          <p:cNvSpPr>
            <a:spLocks noGrp="1"/>
          </p:cNvSpPr>
          <p:nvPr>
            <p:ph type="ftr" sz="quarter" idx="11"/>
          </p:nvPr>
        </p:nvSpPr>
        <p:spPr>
          <a:xfrm>
            <a:off x="1371600" y="4323849"/>
            <a:ext cx="6400800" cy="365125"/>
          </a:xfrm>
        </p:spPr>
        <p:txBody>
          <a:bodyPr/>
          <a:lstStyle/>
          <a:p>
            <a:endParaRPr lang="tr-TR"/>
          </a:p>
        </p:txBody>
      </p:sp>
      <p:sp>
        <p:nvSpPr>
          <p:cNvPr id="6" name="Slide Number Placeholder 5"/>
          <p:cNvSpPr>
            <a:spLocks noGrp="1"/>
          </p:cNvSpPr>
          <p:nvPr>
            <p:ph type="sldNum" sz="quarter" idx="12"/>
          </p:nvPr>
        </p:nvSpPr>
        <p:spPr>
          <a:xfrm>
            <a:off x="8077200" y="1430870"/>
            <a:ext cx="2743200"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285448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75133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50971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75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a:xfrm>
            <a:off x="685802" y="378887"/>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9199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091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00950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578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CA160B30-60EE-45FA-8251-617A49E60C36}" type="datetimeFigureOut">
              <a:rPr lang="tr-TR" smtClean="0"/>
              <a:t>9.10.2018</a:t>
            </a:fld>
            <a:endParaRPr lang="tr-TR"/>
          </a:p>
        </p:txBody>
      </p:sp>
      <p:sp>
        <p:nvSpPr>
          <p:cNvPr id="5" name="Footer Placeholder 4"/>
          <p:cNvSpPr>
            <a:spLocks noGrp="1"/>
          </p:cNvSpPr>
          <p:nvPr>
            <p:ph type="ftr" sz="quarter" idx="11"/>
          </p:nvPr>
        </p:nvSpPr>
        <p:spPr>
          <a:xfrm>
            <a:off x="685802" y="381004"/>
            <a:ext cx="6991492" cy="36512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2297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9.10.2018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0724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9.10.2018</a:t>
            </a:fld>
            <a:endParaRPr lang="tr-TR"/>
          </a:p>
        </p:txBody>
      </p:sp>
      <p:sp>
        <p:nvSpPr>
          <p:cNvPr id="5" name="Footer Placeholder 4"/>
          <p:cNvSpPr>
            <a:spLocks noGrp="1"/>
          </p:cNvSpPr>
          <p:nvPr>
            <p:ph type="ftr" sz="quarter" idx="11"/>
          </p:nvPr>
        </p:nvSpPr>
        <p:spPr>
          <a:xfrm>
            <a:off x="685802" y="381005"/>
            <a:ext cx="6991492" cy="36406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071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23379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160B30-60EE-45FA-8251-617A49E60C36}" type="datetimeFigureOut">
              <a:rPr lang="tr-TR" smtClean="0"/>
              <a:t>9.10.2018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193133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160B30-60EE-45FA-8251-617A49E60C36}" type="datetimeFigureOut">
              <a:rPr lang="tr-TR" smtClean="0"/>
              <a:t>9.10.2018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7293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B30-60EE-45FA-8251-617A49E60C36}" type="datetimeFigureOut">
              <a:rPr lang="tr-TR" smtClean="0"/>
              <a:t>9.10.2018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11511850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61468088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9.10.2018</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7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CA160B30-60EE-45FA-8251-617A49E60C36}" type="datetimeFigureOut">
              <a:rPr lang="tr-TR" smtClean="0"/>
              <a:t>9.10.2018</a:t>
            </a:fld>
            <a:endParaRPr lang="tr-T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810F24C0-A371-4D68-8B59-0EAC4F69D0D5}" type="slidenum">
              <a:rPr lang="tr-TR" smtClean="0"/>
              <a:t>‹#›</a:t>
            </a:fld>
            <a:endParaRPr lang="tr-TR"/>
          </a:p>
        </p:txBody>
      </p:sp>
    </p:spTree>
    <p:extLst>
      <p:ext uri="{BB962C8B-B14F-4D97-AF65-F5344CB8AC3E}">
        <p14:creationId xmlns:p14="http://schemas.microsoft.com/office/powerpoint/2010/main" val="33044996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egitimsahnesi.fedu.metu.edu.tr/fizik/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eba.gov.tr/video/izle/3706566ed968451b14a88a1fd43c0ebccb5f32d09c0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691" y="776748"/>
            <a:ext cx="9058060" cy="2320413"/>
          </a:xfrm>
        </p:spPr>
        <p:txBody>
          <a:bodyPr>
            <a:normAutofit/>
          </a:bodyPr>
          <a:lstStyle/>
          <a:p>
            <a:pPr algn="ctr"/>
            <a:r>
              <a:rPr lang="tr-TR" sz="3200" dirty="0" smtClean="0"/>
              <a:t>Biz kimiz?</a:t>
            </a:r>
            <a:br>
              <a:rPr lang="tr-TR" sz="3200" dirty="0" smtClean="0"/>
            </a:br>
            <a:r>
              <a:rPr lang="tr-TR" sz="3200" dirty="0" smtClean="0"/>
              <a:t/>
            </a:r>
            <a:br>
              <a:rPr lang="tr-TR" sz="3200" dirty="0" smtClean="0"/>
            </a:br>
            <a:r>
              <a:rPr lang="tr-TR" sz="3200" cap="none" dirty="0" smtClean="0"/>
              <a:t>ve</a:t>
            </a:r>
            <a:r>
              <a:rPr lang="tr-TR" sz="3200" dirty="0" smtClean="0"/>
              <a:t> </a:t>
            </a:r>
            <a:br>
              <a:rPr lang="tr-TR" sz="3200" dirty="0" smtClean="0"/>
            </a:br>
            <a:r>
              <a:rPr lang="tr-TR" sz="3200" dirty="0" smtClean="0"/>
              <a:t/>
            </a:r>
            <a:br>
              <a:rPr lang="tr-TR" sz="3200" dirty="0" smtClean="0"/>
            </a:br>
            <a:r>
              <a:rPr lang="tr-TR" sz="3200" dirty="0" smtClean="0"/>
              <a:t>Neyi Amaçlıyoruz?</a:t>
            </a:r>
            <a:endParaRPr lang="tr-TR" sz="3200" cap="none" dirty="0"/>
          </a:p>
        </p:txBody>
      </p:sp>
      <p:sp>
        <p:nvSpPr>
          <p:cNvPr id="3" name="Subtitle 2"/>
          <p:cNvSpPr>
            <a:spLocks noGrp="1"/>
          </p:cNvSpPr>
          <p:nvPr>
            <p:ph type="subTitle" idx="1"/>
          </p:nvPr>
        </p:nvSpPr>
        <p:spPr>
          <a:xfrm>
            <a:off x="7419371" y="6447097"/>
            <a:ext cx="4438241" cy="376177"/>
          </a:xfrm>
        </p:spPr>
        <p:txBody>
          <a:bodyPr/>
          <a:lstStyle/>
          <a:p>
            <a:pPr algn="ctr"/>
            <a:r>
              <a:rPr lang="en-US" dirty="0" smtClean="0"/>
              <a:t>Prof</a:t>
            </a:r>
            <a:r>
              <a:rPr lang="tr-TR" dirty="0" smtClean="0"/>
              <a:t>. </a:t>
            </a:r>
            <a:r>
              <a:rPr lang="en-US" dirty="0" smtClean="0"/>
              <a:t>Dr. Ali ERYILMAZ</a:t>
            </a:r>
            <a:endParaRPr lang="tr-TR" dirty="0"/>
          </a:p>
        </p:txBody>
      </p:sp>
      <p:sp>
        <p:nvSpPr>
          <p:cNvPr id="40" name="TextBox 39">
            <a:hlinkClick r:id="rId3"/>
          </p:cNvPr>
          <p:cNvSpPr txBox="1"/>
          <p:nvPr/>
        </p:nvSpPr>
        <p:spPr>
          <a:xfrm>
            <a:off x="875829" y="3894966"/>
            <a:ext cx="10700365" cy="584775"/>
          </a:xfrm>
          <a:prstGeom prst="rect">
            <a:avLst/>
          </a:prstGeom>
          <a:noFill/>
        </p:spPr>
        <p:txBody>
          <a:bodyPr wrap="none" rtlCol="0">
            <a:spAutoFit/>
          </a:bodyPr>
          <a:lstStyle/>
          <a:p>
            <a:r>
              <a:rPr lang="en-US" sz="3200" dirty="0" smtClean="0">
                <a:solidFill>
                  <a:schemeClr val="accent5">
                    <a:lumMod val="75000"/>
                  </a:schemeClr>
                </a:solidFill>
              </a:rPr>
              <a:t>http</a:t>
            </a:r>
            <a:r>
              <a:rPr lang="en-US" sz="3200" dirty="0">
                <a:solidFill>
                  <a:schemeClr val="accent5">
                    <a:lumMod val="75000"/>
                  </a:schemeClr>
                </a:solidFill>
              </a:rPr>
              <a:t>://egitimsahnesi.fedu.metu.edu.tr/fizik/index.html</a:t>
            </a:r>
            <a:endParaRPr lang="tr-TR" sz="3200" dirty="0">
              <a:solidFill>
                <a:schemeClr val="accent5">
                  <a:lumMod val="75000"/>
                </a:schemeClr>
              </a:solidFill>
            </a:endParaRPr>
          </a:p>
        </p:txBody>
      </p:sp>
    </p:spTree>
    <p:extLst>
      <p:ext uri="{BB962C8B-B14F-4D97-AF65-F5344CB8AC3E}">
        <p14:creationId xmlns:p14="http://schemas.microsoft.com/office/powerpoint/2010/main" val="205305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Özellikleri</a:t>
            </a:r>
            <a:endParaRPr lang="en-US" sz="2800" b="1" dirty="0" smtClean="0"/>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644696" y="1808493"/>
            <a:ext cx="1638300" cy="1343025"/>
          </a:xfrm>
          <a:prstGeom prst="rect">
            <a:avLst/>
          </a:prstGeom>
        </p:spPr>
      </p:pic>
      <p:pic>
        <p:nvPicPr>
          <p:cNvPr id="6" name="Picture 5"/>
          <p:cNvPicPr>
            <a:picLocks noChangeAspect="1"/>
          </p:cNvPicPr>
          <p:nvPr/>
        </p:nvPicPr>
        <p:blipFill>
          <a:blip r:embed="rId4"/>
          <a:stretch>
            <a:fillRect/>
          </a:stretch>
        </p:blipFill>
        <p:spPr>
          <a:xfrm>
            <a:off x="6052062" y="1770393"/>
            <a:ext cx="3371850" cy="1381125"/>
          </a:xfrm>
          <a:prstGeom prst="rect">
            <a:avLst/>
          </a:prstGeom>
        </p:spPr>
      </p:pic>
      <p:pic>
        <p:nvPicPr>
          <p:cNvPr id="7" name="Picture 6"/>
          <p:cNvPicPr>
            <a:picLocks noChangeAspect="1"/>
          </p:cNvPicPr>
          <p:nvPr/>
        </p:nvPicPr>
        <p:blipFill>
          <a:blip r:embed="rId5"/>
          <a:stretch>
            <a:fillRect/>
          </a:stretch>
        </p:blipFill>
        <p:spPr>
          <a:xfrm>
            <a:off x="3658757" y="3967938"/>
            <a:ext cx="1676400" cy="1371600"/>
          </a:xfrm>
          <a:prstGeom prst="rect">
            <a:avLst/>
          </a:prstGeom>
        </p:spPr>
      </p:pic>
      <p:sp>
        <p:nvSpPr>
          <p:cNvPr id="8" name="TextBox 7"/>
          <p:cNvSpPr txBox="1"/>
          <p:nvPr/>
        </p:nvSpPr>
        <p:spPr>
          <a:xfrm>
            <a:off x="6092203" y="4576923"/>
            <a:ext cx="1225015" cy="369332"/>
          </a:xfrm>
          <a:prstGeom prst="rect">
            <a:avLst/>
          </a:prstGeom>
          <a:noFill/>
        </p:spPr>
        <p:txBody>
          <a:bodyPr wrap="none" rtlCol="0">
            <a:spAutoFit/>
          </a:bodyPr>
          <a:lstStyle/>
          <a:p>
            <a:r>
              <a:rPr lang="en-US" dirty="0" smtClean="0"/>
              <a:t>F + 10 = ?</a:t>
            </a:r>
            <a:endParaRPr lang="tr-TR" dirty="0"/>
          </a:p>
        </p:txBody>
      </p:sp>
      <p:cxnSp>
        <p:nvCxnSpPr>
          <p:cNvPr id="9" name="Straight Arrow Connector 8"/>
          <p:cNvCxnSpPr/>
          <p:nvPr/>
        </p:nvCxnSpPr>
        <p:spPr>
          <a:xfrm>
            <a:off x="6092203" y="457692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6092203" y="4137577"/>
            <a:ext cx="942975"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7886801" y="4408656"/>
            <a:ext cx="4336636" cy="923330"/>
          </a:xfrm>
          <a:prstGeom prst="rect">
            <a:avLst/>
          </a:prstGeom>
          <a:noFill/>
        </p:spPr>
        <p:txBody>
          <a:bodyPr wrap="square" rtlCol="0">
            <a:spAutoFit/>
          </a:bodyPr>
          <a:lstStyle/>
          <a:p>
            <a:r>
              <a:rPr lang="tr-TR" dirty="0" smtClean="0"/>
              <a:t>F</a:t>
            </a:r>
            <a:r>
              <a:rPr lang="tr-TR" baseline="-25000" dirty="0" smtClean="0"/>
              <a:t>1</a:t>
            </a:r>
            <a:r>
              <a:rPr lang="tr-TR" dirty="0" smtClean="0"/>
              <a:t>= 10N ve F</a:t>
            </a:r>
            <a:r>
              <a:rPr lang="tr-TR" baseline="-25000" dirty="0" smtClean="0"/>
              <a:t>2</a:t>
            </a:r>
            <a:r>
              <a:rPr lang="tr-TR" dirty="0" smtClean="0"/>
              <a:t>= 20N birbirine dik ise;</a:t>
            </a:r>
          </a:p>
          <a:p>
            <a:endParaRPr lang="tr-TR" dirty="0" smtClean="0"/>
          </a:p>
          <a:p>
            <a:r>
              <a:rPr lang="tr-TR" dirty="0" smtClean="0"/>
              <a:t>F</a:t>
            </a:r>
            <a:r>
              <a:rPr lang="tr-TR" baseline="-25000" dirty="0" smtClean="0"/>
              <a:t>1</a:t>
            </a:r>
            <a:r>
              <a:rPr lang="tr-TR" dirty="0" smtClean="0"/>
              <a:t> + F</a:t>
            </a:r>
            <a:r>
              <a:rPr lang="tr-TR" baseline="-25000" dirty="0" smtClean="0"/>
              <a:t>2</a:t>
            </a:r>
            <a:r>
              <a:rPr lang="tr-TR" dirty="0" smtClean="0"/>
              <a:t> = 30 N</a:t>
            </a:r>
            <a:endParaRPr lang="tr-TR" dirty="0"/>
          </a:p>
        </p:txBody>
      </p:sp>
      <p:cxnSp>
        <p:nvCxnSpPr>
          <p:cNvPr id="15" name="Straight Arrow Connector 14"/>
          <p:cNvCxnSpPr/>
          <p:nvPr/>
        </p:nvCxnSpPr>
        <p:spPr>
          <a:xfrm>
            <a:off x="7963228" y="4408656"/>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214717" y="443818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86801" y="4936947"/>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456180" y="4936947"/>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Multiply 20"/>
          <p:cNvSpPr/>
          <p:nvPr/>
        </p:nvSpPr>
        <p:spPr>
          <a:xfrm>
            <a:off x="7792224" y="4569505"/>
            <a:ext cx="1692106"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8630928" y="4798936"/>
            <a:ext cx="320922" cy="369332"/>
          </a:xfrm>
          <a:prstGeom prst="rect">
            <a:avLst/>
          </a:prstGeom>
          <a:noFill/>
        </p:spPr>
        <p:txBody>
          <a:bodyPr wrap="none" rtlCol="0">
            <a:spAutoFit/>
          </a:bodyPr>
          <a:lstStyle/>
          <a:p>
            <a:r>
              <a:rPr lang="en-US" dirty="0" smtClean="0"/>
              <a:t>?</a:t>
            </a:r>
            <a:endParaRPr lang="tr-TR" dirty="0"/>
          </a:p>
        </p:txBody>
      </p:sp>
    </p:spTree>
    <p:extLst>
      <p:ext uri="{BB962C8B-B14F-4D97-AF65-F5344CB8AC3E}">
        <p14:creationId xmlns:p14="http://schemas.microsoft.com/office/powerpoint/2010/main" val="13696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ppt_w</p:attrName>
                                        </p:attrNameLst>
                                      </p:cBhvr>
                                      <p:tavLst>
                                        <p:tav tm="0" fmla="#ppt_w*sin(2.5*pi*$)">
                                          <p:val>
                                            <p:fltVal val="0"/>
                                          </p:val>
                                        </p:tav>
                                        <p:tav tm="100000">
                                          <p:val>
                                            <p:fltVal val="1"/>
                                          </p:val>
                                        </p:tav>
                                      </p:tavLst>
                                    </p:anim>
                                    <p:anim calcmode="lin" valueType="num">
                                      <p:cBhvr>
                                        <p:cTn id="1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000"/>
                                        <p:tgtEl>
                                          <p:spTgt spid="21"/>
                                        </p:tgtEl>
                                      </p:cBhvr>
                                    </p:animEffect>
                                    <p:anim calcmode="lin" valueType="num">
                                      <p:cBhvr>
                                        <p:cTn id="43" dur="2000" fill="hold"/>
                                        <p:tgtEl>
                                          <p:spTgt spid="21"/>
                                        </p:tgtEl>
                                        <p:attrNameLst>
                                          <p:attrName>ppt_w</p:attrName>
                                        </p:attrNameLst>
                                      </p:cBhvr>
                                      <p:tavLst>
                                        <p:tav tm="0" fmla="#ppt_w*sin(2.5*pi*$)">
                                          <p:val>
                                            <p:fltVal val="0"/>
                                          </p:val>
                                        </p:tav>
                                        <p:tav tm="100000">
                                          <p:val>
                                            <p:fltVal val="1"/>
                                          </p:val>
                                        </p:tav>
                                      </p:tavLst>
                                    </p:anim>
                                    <p:anim calcmode="lin" valueType="num">
                                      <p:cBhvr>
                                        <p:cTn id="44"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3" grpId="0"/>
      <p:bldP spid="21"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Özellikleri</a:t>
            </a:r>
            <a:endParaRPr lang="en-US" sz="2800" b="1" dirty="0" smtClean="0"/>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47664" y="1076326"/>
            <a:ext cx="5863253" cy="5432786"/>
          </a:xfrm>
          <a:prstGeom prst="rect">
            <a:avLst/>
          </a:prstGeom>
        </p:spPr>
      </p:pic>
      <p:pic>
        <p:nvPicPr>
          <p:cNvPr id="8" name="Picture 7"/>
          <p:cNvPicPr>
            <a:picLocks noChangeAspect="1"/>
          </p:cNvPicPr>
          <p:nvPr/>
        </p:nvPicPr>
        <p:blipFill>
          <a:blip r:embed="rId4"/>
          <a:stretch>
            <a:fillRect/>
          </a:stretch>
        </p:blipFill>
        <p:spPr>
          <a:xfrm>
            <a:off x="7268497" y="1431054"/>
            <a:ext cx="152400" cy="180975"/>
          </a:xfrm>
          <a:prstGeom prst="rect">
            <a:avLst/>
          </a:prstGeom>
        </p:spPr>
      </p:pic>
      <p:sp>
        <p:nvSpPr>
          <p:cNvPr id="5" name="TextBox 4"/>
          <p:cNvSpPr txBox="1"/>
          <p:nvPr/>
        </p:nvSpPr>
        <p:spPr>
          <a:xfrm>
            <a:off x="7720444" y="2067788"/>
            <a:ext cx="327334" cy="369332"/>
          </a:xfrm>
          <a:prstGeom prst="rect">
            <a:avLst/>
          </a:prstGeom>
          <a:noFill/>
        </p:spPr>
        <p:txBody>
          <a:bodyPr wrap="none" rtlCol="0">
            <a:spAutoFit/>
          </a:bodyPr>
          <a:lstStyle/>
          <a:p>
            <a:r>
              <a:rPr lang="en-US" b="1" dirty="0" smtClean="0"/>
              <a:t>Y</a:t>
            </a:r>
            <a:endParaRPr lang="tr-TR" b="1" dirty="0"/>
          </a:p>
        </p:txBody>
      </p:sp>
      <p:sp>
        <p:nvSpPr>
          <p:cNvPr id="7" name="TextBox 6"/>
          <p:cNvSpPr txBox="1"/>
          <p:nvPr/>
        </p:nvSpPr>
        <p:spPr>
          <a:xfrm>
            <a:off x="7720444" y="2811756"/>
            <a:ext cx="327334" cy="369332"/>
          </a:xfrm>
          <a:prstGeom prst="rect">
            <a:avLst/>
          </a:prstGeom>
          <a:noFill/>
        </p:spPr>
        <p:txBody>
          <a:bodyPr wrap="none" rtlCol="0">
            <a:spAutoFit/>
          </a:bodyPr>
          <a:lstStyle/>
          <a:p>
            <a:r>
              <a:rPr lang="en-US" b="1" dirty="0" smtClean="0"/>
              <a:t>Y</a:t>
            </a:r>
            <a:endParaRPr lang="tr-TR" b="1" dirty="0"/>
          </a:p>
        </p:txBody>
      </p:sp>
      <p:sp>
        <p:nvSpPr>
          <p:cNvPr id="9" name="TextBox 8"/>
          <p:cNvSpPr txBox="1"/>
          <p:nvPr/>
        </p:nvSpPr>
        <p:spPr>
          <a:xfrm>
            <a:off x="7699662" y="3548604"/>
            <a:ext cx="327334" cy="369332"/>
          </a:xfrm>
          <a:prstGeom prst="rect">
            <a:avLst/>
          </a:prstGeom>
          <a:noFill/>
        </p:spPr>
        <p:txBody>
          <a:bodyPr wrap="none" rtlCol="0">
            <a:spAutoFit/>
          </a:bodyPr>
          <a:lstStyle/>
          <a:p>
            <a:r>
              <a:rPr lang="en-US" b="1" dirty="0" smtClean="0"/>
              <a:t>Y</a:t>
            </a:r>
            <a:endParaRPr lang="tr-TR" b="1" dirty="0"/>
          </a:p>
        </p:txBody>
      </p:sp>
      <p:sp>
        <p:nvSpPr>
          <p:cNvPr id="10" name="TextBox 9"/>
          <p:cNvSpPr txBox="1"/>
          <p:nvPr/>
        </p:nvSpPr>
        <p:spPr>
          <a:xfrm>
            <a:off x="7699662" y="2435304"/>
            <a:ext cx="346570" cy="369332"/>
          </a:xfrm>
          <a:prstGeom prst="rect">
            <a:avLst/>
          </a:prstGeom>
          <a:noFill/>
        </p:spPr>
        <p:txBody>
          <a:bodyPr wrap="none" rtlCol="0">
            <a:spAutoFit/>
          </a:bodyPr>
          <a:lstStyle/>
          <a:p>
            <a:r>
              <a:rPr lang="en-US" b="1" dirty="0" smtClean="0"/>
              <a:t>D</a:t>
            </a:r>
            <a:endParaRPr lang="tr-TR" b="1" dirty="0"/>
          </a:p>
        </p:txBody>
      </p:sp>
      <p:sp>
        <p:nvSpPr>
          <p:cNvPr id="11" name="TextBox 10"/>
          <p:cNvSpPr txBox="1"/>
          <p:nvPr/>
        </p:nvSpPr>
        <p:spPr>
          <a:xfrm>
            <a:off x="7710053" y="3188754"/>
            <a:ext cx="346570" cy="369332"/>
          </a:xfrm>
          <a:prstGeom prst="rect">
            <a:avLst/>
          </a:prstGeom>
          <a:noFill/>
        </p:spPr>
        <p:txBody>
          <a:bodyPr wrap="none" rtlCol="0">
            <a:spAutoFit/>
          </a:bodyPr>
          <a:lstStyle/>
          <a:p>
            <a:r>
              <a:rPr lang="en-US" b="1" dirty="0" smtClean="0"/>
              <a:t>D</a:t>
            </a:r>
            <a:endParaRPr lang="tr-TR" b="1" dirty="0"/>
          </a:p>
        </p:txBody>
      </p:sp>
      <p:sp>
        <p:nvSpPr>
          <p:cNvPr id="12" name="TextBox 11"/>
          <p:cNvSpPr txBox="1"/>
          <p:nvPr/>
        </p:nvSpPr>
        <p:spPr>
          <a:xfrm>
            <a:off x="7699662" y="3933631"/>
            <a:ext cx="346570" cy="369332"/>
          </a:xfrm>
          <a:prstGeom prst="rect">
            <a:avLst/>
          </a:prstGeom>
          <a:noFill/>
        </p:spPr>
        <p:txBody>
          <a:bodyPr wrap="none" rtlCol="0">
            <a:spAutoFit/>
          </a:bodyPr>
          <a:lstStyle/>
          <a:p>
            <a:r>
              <a:rPr lang="en-US" b="1" dirty="0" smtClean="0"/>
              <a:t>D</a:t>
            </a:r>
            <a:endParaRPr lang="tr-TR" b="1" dirty="0"/>
          </a:p>
        </p:txBody>
      </p:sp>
      <p:sp>
        <p:nvSpPr>
          <p:cNvPr id="13" name="TextBox 12"/>
          <p:cNvSpPr txBox="1"/>
          <p:nvPr/>
        </p:nvSpPr>
        <p:spPr>
          <a:xfrm>
            <a:off x="10287658" y="4413989"/>
            <a:ext cx="1366080" cy="369332"/>
          </a:xfrm>
          <a:prstGeom prst="rect">
            <a:avLst/>
          </a:prstGeom>
          <a:noFill/>
        </p:spPr>
        <p:txBody>
          <a:bodyPr wrap="none" rtlCol="0">
            <a:spAutoFit/>
          </a:bodyPr>
          <a:lstStyle/>
          <a:p>
            <a:r>
              <a:rPr lang="en-US" dirty="0" smtClean="0"/>
              <a:t>(…..)  E = B</a:t>
            </a:r>
            <a:endParaRPr lang="tr-TR" dirty="0"/>
          </a:p>
        </p:txBody>
      </p:sp>
      <p:sp>
        <p:nvSpPr>
          <p:cNvPr id="14" name="TextBox 13"/>
          <p:cNvSpPr txBox="1"/>
          <p:nvPr/>
        </p:nvSpPr>
        <p:spPr>
          <a:xfrm>
            <a:off x="10287658" y="4967987"/>
            <a:ext cx="1366080" cy="369332"/>
          </a:xfrm>
          <a:prstGeom prst="rect">
            <a:avLst/>
          </a:prstGeom>
          <a:noFill/>
        </p:spPr>
        <p:txBody>
          <a:bodyPr wrap="none" rtlCol="0">
            <a:spAutoFit/>
          </a:bodyPr>
          <a:lstStyle/>
          <a:p>
            <a:r>
              <a:rPr lang="en-US" dirty="0" smtClean="0"/>
              <a:t>(…..)  E = B</a:t>
            </a:r>
            <a:endParaRPr lang="tr-TR" dirty="0"/>
          </a:p>
        </p:txBody>
      </p:sp>
      <p:cxnSp>
        <p:nvCxnSpPr>
          <p:cNvPr id="15" name="Straight Arrow Connector 14"/>
          <p:cNvCxnSpPr/>
          <p:nvPr/>
        </p:nvCxnSpPr>
        <p:spPr>
          <a:xfrm>
            <a:off x="10981702" y="5037498"/>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1376557" y="504072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96689" y="4352829"/>
            <a:ext cx="346570" cy="369332"/>
          </a:xfrm>
          <a:prstGeom prst="rect">
            <a:avLst/>
          </a:prstGeom>
          <a:noFill/>
        </p:spPr>
        <p:txBody>
          <a:bodyPr wrap="none" rtlCol="0">
            <a:spAutoFit/>
          </a:bodyPr>
          <a:lstStyle/>
          <a:p>
            <a:r>
              <a:rPr lang="en-US" b="1" dirty="0" smtClean="0"/>
              <a:t>D</a:t>
            </a:r>
            <a:endParaRPr lang="tr-TR" b="1" dirty="0"/>
          </a:p>
        </p:txBody>
      </p:sp>
      <p:sp>
        <p:nvSpPr>
          <p:cNvPr id="18" name="TextBox 17"/>
          <p:cNvSpPr txBox="1"/>
          <p:nvPr/>
        </p:nvSpPr>
        <p:spPr>
          <a:xfrm>
            <a:off x="10474681" y="4915178"/>
            <a:ext cx="327334" cy="369332"/>
          </a:xfrm>
          <a:prstGeom prst="rect">
            <a:avLst/>
          </a:prstGeom>
          <a:noFill/>
        </p:spPr>
        <p:txBody>
          <a:bodyPr wrap="none" rtlCol="0">
            <a:spAutoFit/>
          </a:bodyPr>
          <a:lstStyle/>
          <a:p>
            <a:r>
              <a:rPr lang="en-US" b="1" dirty="0" smtClean="0"/>
              <a:t>Y</a:t>
            </a:r>
            <a:endParaRPr lang="tr-TR" b="1" dirty="0"/>
          </a:p>
        </p:txBody>
      </p:sp>
    </p:spTree>
    <p:extLst>
      <p:ext uri="{BB962C8B-B14F-4D97-AF65-F5344CB8AC3E}">
        <p14:creationId xmlns:p14="http://schemas.microsoft.com/office/powerpoint/2010/main" val="39304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80">
                                          <p:stCondLst>
                                            <p:cond delay="0"/>
                                          </p:stCondLst>
                                        </p:cTn>
                                        <p:tgtEl>
                                          <p:spTgt spid="17"/>
                                        </p:tgtEl>
                                      </p:cBhvr>
                                    </p:animEffect>
                                    <p:anim calcmode="lin" valueType="num">
                                      <p:cBhvr>
                                        <p:cTn id="6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2" dur="26">
                                          <p:stCondLst>
                                            <p:cond delay="650"/>
                                          </p:stCondLst>
                                        </p:cTn>
                                        <p:tgtEl>
                                          <p:spTgt spid="17"/>
                                        </p:tgtEl>
                                      </p:cBhvr>
                                      <p:to x="100000" y="60000"/>
                                    </p:animScale>
                                    <p:animScale>
                                      <p:cBhvr>
                                        <p:cTn id="73" dur="166" decel="50000">
                                          <p:stCondLst>
                                            <p:cond delay="676"/>
                                          </p:stCondLst>
                                        </p:cTn>
                                        <p:tgtEl>
                                          <p:spTgt spid="17"/>
                                        </p:tgtEl>
                                      </p:cBhvr>
                                      <p:to x="100000" y="100000"/>
                                    </p:animScale>
                                    <p:animScale>
                                      <p:cBhvr>
                                        <p:cTn id="74" dur="26">
                                          <p:stCondLst>
                                            <p:cond delay="1312"/>
                                          </p:stCondLst>
                                        </p:cTn>
                                        <p:tgtEl>
                                          <p:spTgt spid="17"/>
                                        </p:tgtEl>
                                      </p:cBhvr>
                                      <p:to x="100000" y="80000"/>
                                    </p:animScale>
                                    <p:animScale>
                                      <p:cBhvr>
                                        <p:cTn id="75" dur="166" decel="50000">
                                          <p:stCondLst>
                                            <p:cond delay="1338"/>
                                          </p:stCondLst>
                                        </p:cTn>
                                        <p:tgtEl>
                                          <p:spTgt spid="17"/>
                                        </p:tgtEl>
                                      </p:cBhvr>
                                      <p:to x="100000" y="100000"/>
                                    </p:animScale>
                                    <p:animScale>
                                      <p:cBhvr>
                                        <p:cTn id="76" dur="26">
                                          <p:stCondLst>
                                            <p:cond delay="1642"/>
                                          </p:stCondLst>
                                        </p:cTn>
                                        <p:tgtEl>
                                          <p:spTgt spid="17"/>
                                        </p:tgtEl>
                                      </p:cBhvr>
                                      <p:to x="100000" y="90000"/>
                                    </p:animScale>
                                    <p:animScale>
                                      <p:cBhvr>
                                        <p:cTn id="77" dur="166" decel="50000">
                                          <p:stCondLst>
                                            <p:cond delay="1668"/>
                                          </p:stCondLst>
                                        </p:cTn>
                                        <p:tgtEl>
                                          <p:spTgt spid="17"/>
                                        </p:tgtEl>
                                      </p:cBhvr>
                                      <p:to x="100000" y="100000"/>
                                    </p:animScale>
                                    <p:animScale>
                                      <p:cBhvr>
                                        <p:cTn id="78" dur="26">
                                          <p:stCondLst>
                                            <p:cond delay="1808"/>
                                          </p:stCondLst>
                                        </p:cTn>
                                        <p:tgtEl>
                                          <p:spTgt spid="17"/>
                                        </p:tgtEl>
                                      </p:cBhvr>
                                      <p:to x="100000" y="95000"/>
                                    </p:animScale>
                                    <p:animScale>
                                      <p:cBhvr>
                                        <p:cTn id="79" dur="166" decel="50000">
                                          <p:stCondLst>
                                            <p:cond delay="1834"/>
                                          </p:stCondLst>
                                        </p:cTn>
                                        <p:tgtEl>
                                          <p:spTgt spid="1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randombar(horizontal)">
                                      <p:cBhvr>
                                        <p:cTn id="84" dur="500"/>
                                        <p:tgtEl>
                                          <p:spTgt spid="14"/>
                                        </p:tgtEl>
                                      </p:cBhvr>
                                    </p:animEffect>
                                  </p:childTnLst>
                                </p:cTn>
                              </p:par>
                              <p:par>
                                <p:cTn id="85" presetID="14" presetClass="entr" presetSubtype="10"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randombar(horizontal)">
                                      <p:cBhvr>
                                        <p:cTn id="87" dur="500"/>
                                        <p:tgtEl>
                                          <p:spTgt spid="15"/>
                                        </p:tgtEl>
                                      </p:cBhvr>
                                    </p:animEffect>
                                  </p:childTnLst>
                                </p:cTn>
                              </p:par>
                              <p:par>
                                <p:cTn id="88" presetID="14" presetClass="entr" presetSubtype="1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randombar(horizontal)">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tr-TR" sz="2800" b="1" dirty="0" smtClean="0"/>
              <a:t>Vektörel Büyüklüklerin Özellikleri</a:t>
            </a:r>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6" name="Picture 2" descr="http://img-aws.ehowcdn.com/615x200/cme/cme_public_images/www_ehow_com/photos.demandstudios.com/getty/article/235/117/481696801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174" y="1091404"/>
            <a:ext cx="8318090" cy="563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94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3548" y="311876"/>
            <a:ext cx="6263797" cy="523220"/>
          </a:xfrm>
          <a:prstGeom prst="rect">
            <a:avLst/>
          </a:prstGeom>
          <a:noFill/>
        </p:spPr>
        <p:txBody>
          <a:bodyPr wrap="square" rtlCol="0">
            <a:spAutoFit/>
          </a:bodyPr>
          <a:lstStyle/>
          <a:p>
            <a:r>
              <a:rPr lang="tr-TR" sz="2800" b="1" dirty="0" smtClean="0"/>
              <a:t>Kartezyen (Dik) Koordinat Sistemi</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291755" y="1179393"/>
            <a:ext cx="2591118" cy="2608053"/>
          </a:xfrm>
          <a:prstGeom prst="rect">
            <a:avLst/>
          </a:prstGeom>
        </p:spPr>
      </p:pic>
      <p:sp>
        <p:nvSpPr>
          <p:cNvPr id="7" name="TextBox 6"/>
          <p:cNvSpPr txBox="1"/>
          <p:nvPr/>
        </p:nvSpPr>
        <p:spPr>
          <a:xfrm>
            <a:off x="8268930" y="6280257"/>
            <a:ext cx="3814916" cy="369332"/>
          </a:xfrm>
          <a:prstGeom prst="rect">
            <a:avLst/>
          </a:prstGeom>
          <a:noFill/>
        </p:spPr>
        <p:txBody>
          <a:bodyPr wrap="square" rtlCol="0">
            <a:spAutoFit/>
          </a:bodyPr>
          <a:lstStyle/>
          <a:p>
            <a:r>
              <a:rPr lang="en-US" dirty="0" err="1" smtClean="0"/>
              <a:t>Haydi</a:t>
            </a:r>
            <a:r>
              <a:rPr lang="en-US" dirty="0" smtClean="0"/>
              <a:t> </a:t>
            </a:r>
            <a:r>
              <a:rPr lang="en-US" dirty="0" err="1" smtClean="0"/>
              <a:t>İki</a:t>
            </a:r>
            <a:r>
              <a:rPr lang="en-US" dirty="0" smtClean="0"/>
              <a:t> </a:t>
            </a:r>
            <a:r>
              <a:rPr lang="en-US" dirty="0" err="1" smtClean="0"/>
              <a:t>Boyutlu</a:t>
            </a:r>
            <a:r>
              <a:rPr lang="en-US" dirty="0" smtClean="0"/>
              <a:t> </a:t>
            </a:r>
            <a:r>
              <a:rPr lang="en-US" dirty="0" err="1" smtClean="0"/>
              <a:t>Vektör</a:t>
            </a:r>
            <a:r>
              <a:rPr lang="en-US" dirty="0" smtClean="0"/>
              <a:t> </a:t>
            </a:r>
            <a:r>
              <a:rPr lang="en-US" dirty="0" err="1" smtClean="0"/>
              <a:t>Çizelim</a:t>
            </a:r>
            <a:endParaRPr lang="tr-TR" dirty="0"/>
          </a:p>
        </p:txBody>
      </p:sp>
    </p:spTree>
    <p:extLst>
      <p:ext uri="{BB962C8B-B14F-4D97-AF65-F5344CB8AC3E}">
        <p14:creationId xmlns:p14="http://schemas.microsoft.com/office/powerpoint/2010/main" val="37844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3548" y="311876"/>
            <a:ext cx="6263797" cy="523220"/>
          </a:xfrm>
          <a:prstGeom prst="rect">
            <a:avLst/>
          </a:prstGeom>
          <a:noFill/>
        </p:spPr>
        <p:txBody>
          <a:bodyPr wrap="square" rtlCol="0">
            <a:spAutoFit/>
          </a:bodyPr>
          <a:lstStyle/>
          <a:p>
            <a:r>
              <a:rPr lang="tr-TR" sz="2800" b="1" dirty="0" smtClean="0"/>
              <a:t>Kartezyen (Dik) Koordinat Sistemi</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176768" y="1125414"/>
            <a:ext cx="4723113" cy="3552093"/>
          </a:xfrm>
          <a:prstGeom prst="rect">
            <a:avLst/>
          </a:prstGeom>
        </p:spPr>
      </p:pic>
      <p:pic>
        <p:nvPicPr>
          <p:cNvPr id="6" name="Picture 5"/>
          <p:cNvPicPr>
            <a:picLocks noChangeAspect="1"/>
          </p:cNvPicPr>
          <p:nvPr/>
        </p:nvPicPr>
        <p:blipFill>
          <a:blip r:embed="rId4"/>
          <a:stretch>
            <a:fillRect/>
          </a:stretch>
        </p:blipFill>
        <p:spPr>
          <a:xfrm>
            <a:off x="7328773" y="4208217"/>
            <a:ext cx="368825" cy="352060"/>
          </a:xfrm>
          <a:prstGeom prst="rect">
            <a:avLst/>
          </a:prstGeom>
        </p:spPr>
      </p:pic>
      <p:sp>
        <p:nvSpPr>
          <p:cNvPr id="7" name="TextBox 6"/>
          <p:cNvSpPr txBox="1"/>
          <p:nvPr/>
        </p:nvSpPr>
        <p:spPr>
          <a:xfrm>
            <a:off x="8249264" y="6309754"/>
            <a:ext cx="3775587" cy="369332"/>
          </a:xfrm>
          <a:prstGeom prst="rect">
            <a:avLst/>
          </a:prstGeom>
          <a:noFill/>
        </p:spPr>
        <p:txBody>
          <a:bodyPr wrap="square" rtlCol="0">
            <a:spAutoFit/>
          </a:bodyPr>
          <a:lstStyle/>
          <a:p>
            <a:r>
              <a:rPr lang="en-US" dirty="0" err="1" smtClean="0"/>
              <a:t>Haydi</a:t>
            </a:r>
            <a:r>
              <a:rPr lang="en-US" dirty="0" smtClean="0"/>
              <a:t> </a:t>
            </a:r>
            <a:r>
              <a:rPr lang="en-US" dirty="0" err="1" smtClean="0"/>
              <a:t>Üç</a:t>
            </a:r>
            <a:r>
              <a:rPr lang="en-US" dirty="0" smtClean="0"/>
              <a:t> </a:t>
            </a:r>
            <a:r>
              <a:rPr lang="en-US" dirty="0" err="1" smtClean="0"/>
              <a:t>Boyutlu</a:t>
            </a:r>
            <a:r>
              <a:rPr lang="en-US" dirty="0" smtClean="0"/>
              <a:t> </a:t>
            </a:r>
            <a:r>
              <a:rPr lang="en-US" dirty="0" err="1" smtClean="0"/>
              <a:t>Vektör</a:t>
            </a:r>
            <a:r>
              <a:rPr lang="en-US" dirty="0" smtClean="0"/>
              <a:t> </a:t>
            </a:r>
            <a:r>
              <a:rPr lang="en-US" dirty="0" err="1" smtClean="0"/>
              <a:t>Çizelim</a:t>
            </a:r>
            <a:endParaRPr lang="tr-TR" dirty="0"/>
          </a:p>
        </p:txBody>
      </p:sp>
    </p:spTree>
    <p:extLst>
      <p:ext uri="{BB962C8B-B14F-4D97-AF65-F5344CB8AC3E}">
        <p14:creationId xmlns:p14="http://schemas.microsoft.com/office/powerpoint/2010/main" val="5566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en-US" sz="2800" b="1" dirty="0" smtClean="0"/>
              <a:t>Vektörel </a:t>
            </a:r>
            <a:r>
              <a:rPr lang="en-US" sz="2800" b="1" dirty="0" err="1" smtClean="0"/>
              <a:t>Büyüklüklerin</a:t>
            </a:r>
            <a:r>
              <a:rPr lang="en-US" sz="2800" b="1" dirty="0" smtClean="0"/>
              <a:t> </a:t>
            </a:r>
            <a:r>
              <a:rPr lang="en-US" sz="2800" b="1" dirty="0" err="1" smtClean="0"/>
              <a:t>Toplamı</a:t>
            </a:r>
            <a:endParaRPr lang="en-US" sz="2800" b="1" dirty="0" smtClean="0"/>
          </a:p>
        </p:txBody>
      </p:sp>
      <p:sp>
        <p:nvSpPr>
          <p:cNvPr id="2" name="TextBox 1"/>
          <p:cNvSpPr txBox="1"/>
          <p:nvPr/>
        </p:nvSpPr>
        <p:spPr>
          <a:xfrm>
            <a:off x="150238" y="1808493"/>
            <a:ext cx="194403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6" name="TextBox 5"/>
          <p:cNvSpPr txBox="1"/>
          <p:nvPr/>
        </p:nvSpPr>
        <p:spPr>
          <a:xfrm>
            <a:off x="2712559" y="1808493"/>
            <a:ext cx="5584723" cy="1231106"/>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tr-TR" dirty="0" smtClean="0"/>
              <a:t>Paralel Kenar Yöntemi</a:t>
            </a:r>
          </a:p>
          <a:p>
            <a:pPr marL="342900" indent="-342900">
              <a:spcBef>
                <a:spcPts val="600"/>
              </a:spcBef>
              <a:spcAft>
                <a:spcPts val="600"/>
              </a:spcAft>
              <a:buFont typeface="+mj-lt"/>
              <a:buAutoNum type="arabicPeriod"/>
            </a:pPr>
            <a:r>
              <a:rPr lang="tr-TR" dirty="0" smtClean="0"/>
              <a:t>Çokgen Yöntemi (Uç Uca Ekleme Yöntemi)</a:t>
            </a:r>
          </a:p>
          <a:p>
            <a:pPr marL="342900" indent="-342900">
              <a:spcBef>
                <a:spcPts val="600"/>
              </a:spcBef>
              <a:spcAft>
                <a:spcPts val="600"/>
              </a:spcAft>
              <a:buFont typeface="+mj-lt"/>
              <a:buAutoNum type="arabicPeriod"/>
            </a:pPr>
            <a:r>
              <a:rPr lang="tr-TR" dirty="0" smtClean="0"/>
              <a:t>Bileşenlerine Ayırma Yöntemi</a:t>
            </a:r>
          </a:p>
        </p:txBody>
      </p:sp>
      <p:pic>
        <p:nvPicPr>
          <p:cNvPr id="7" name="Picture 6"/>
          <p:cNvPicPr>
            <a:picLocks noChangeAspect="1"/>
          </p:cNvPicPr>
          <p:nvPr/>
        </p:nvPicPr>
        <p:blipFill>
          <a:blip r:embed="rId3"/>
          <a:stretch>
            <a:fillRect/>
          </a:stretch>
        </p:blipFill>
        <p:spPr>
          <a:xfrm>
            <a:off x="3344635" y="5090550"/>
            <a:ext cx="6305828" cy="1108297"/>
          </a:xfrm>
          <a:prstGeom prst="rect">
            <a:avLst/>
          </a:prstGeom>
        </p:spPr>
      </p:pic>
      <p:sp>
        <p:nvSpPr>
          <p:cNvPr id="3" name="TextBox 2"/>
          <p:cNvSpPr txBox="1"/>
          <p:nvPr/>
        </p:nvSpPr>
        <p:spPr>
          <a:xfrm>
            <a:off x="8527312" y="1808493"/>
            <a:ext cx="3189767" cy="646331"/>
          </a:xfrm>
          <a:prstGeom prst="rect">
            <a:avLst/>
          </a:prstGeom>
          <a:noFill/>
        </p:spPr>
        <p:txBody>
          <a:bodyPr wrap="square" rtlCol="0">
            <a:spAutoFit/>
          </a:bodyPr>
          <a:lstStyle/>
          <a:p>
            <a:r>
              <a:rPr lang="tr-TR" dirty="0" smtClean="0"/>
              <a:t>Her vektörel büyüklük toplanabilir mi?</a:t>
            </a:r>
            <a:endParaRPr lang="tr-TR" dirty="0"/>
          </a:p>
        </p:txBody>
      </p:sp>
      <p:sp>
        <p:nvSpPr>
          <p:cNvPr id="10" name="TextBox 9"/>
          <p:cNvSpPr txBox="1"/>
          <p:nvPr/>
        </p:nvSpPr>
        <p:spPr>
          <a:xfrm>
            <a:off x="9080166" y="2980093"/>
            <a:ext cx="1130438" cy="369332"/>
          </a:xfrm>
          <a:prstGeom prst="rect">
            <a:avLst/>
          </a:prstGeom>
          <a:noFill/>
        </p:spPr>
        <p:txBody>
          <a:bodyPr wrap="none" rtlCol="0">
            <a:spAutoFit/>
          </a:bodyPr>
          <a:lstStyle/>
          <a:p>
            <a:r>
              <a:rPr lang="en-US" dirty="0" smtClean="0"/>
              <a:t>F + a = ?</a:t>
            </a:r>
            <a:endParaRPr lang="tr-TR" dirty="0"/>
          </a:p>
        </p:txBody>
      </p:sp>
      <p:cxnSp>
        <p:nvCxnSpPr>
          <p:cNvPr id="11" name="Straight Arrow Connector 10"/>
          <p:cNvCxnSpPr/>
          <p:nvPr/>
        </p:nvCxnSpPr>
        <p:spPr>
          <a:xfrm>
            <a:off x="9080166" y="2980093"/>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517445" y="3060246"/>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9018387" y="2565996"/>
            <a:ext cx="942975" cy="1197526"/>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Picture 13">
            <a:hlinkClick r:id="rId4"/>
          </p:cNvPr>
          <p:cNvPicPr>
            <a:picLocks noChangeAspect="1"/>
          </p:cNvPicPr>
          <p:nvPr/>
        </p:nvPicPr>
        <p:blipFill>
          <a:blip r:embed="rId5"/>
          <a:stretch>
            <a:fillRect/>
          </a:stretch>
        </p:blipFill>
        <p:spPr>
          <a:xfrm>
            <a:off x="6497549" y="1462847"/>
            <a:ext cx="1576752" cy="1576752"/>
          </a:xfrm>
          <a:prstGeom prst="rect">
            <a:avLst/>
          </a:prstGeom>
        </p:spPr>
      </p:pic>
    </p:spTree>
    <p:extLst>
      <p:ext uri="{BB962C8B-B14F-4D97-AF65-F5344CB8AC3E}">
        <p14:creationId xmlns:p14="http://schemas.microsoft.com/office/powerpoint/2010/main" val="7778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ppt_w</p:attrName>
                                        </p:attrNameLst>
                                      </p:cBhvr>
                                      <p:tavLst>
                                        <p:tav tm="0" fmla="#ppt_w*sin(2.5*pi*$)">
                                          <p:val>
                                            <p:fltVal val="0"/>
                                          </p:val>
                                        </p:tav>
                                        <p:tav tm="100000">
                                          <p:val>
                                            <p:fltVal val="1"/>
                                          </p:val>
                                        </p:tav>
                                      </p:tavLst>
                                    </p:anim>
                                    <p:anim calcmode="lin" valueType="num">
                                      <p:cBhvr>
                                        <p:cTn id="2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523220"/>
          </a:xfrm>
          <a:prstGeom prst="rect">
            <a:avLst/>
          </a:prstGeom>
          <a:noFill/>
        </p:spPr>
        <p:txBody>
          <a:bodyPr wrap="square" rtlCol="0">
            <a:spAutoFit/>
          </a:bodyPr>
          <a:lstStyle/>
          <a:p>
            <a:r>
              <a:rPr lang="tr-TR" sz="2800" b="1" dirty="0" smtClean="0"/>
              <a:t>Bileşen ve Bileşkelerin Hesaplanması</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5" name="TextBox 4"/>
          <p:cNvSpPr txBox="1"/>
          <p:nvPr/>
        </p:nvSpPr>
        <p:spPr>
          <a:xfrm>
            <a:off x="2764049" y="4978592"/>
            <a:ext cx="3106941" cy="800219"/>
          </a:xfrm>
          <a:prstGeom prst="rect">
            <a:avLst/>
          </a:prstGeom>
          <a:noFill/>
        </p:spPr>
        <p:txBody>
          <a:bodyPr wrap="none" rtlCol="0">
            <a:spAutoFit/>
          </a:bodyPr>
          <a:lstStyle/>
          <a:p>
            <a:pPr marL="225425" indent="-225425">
              <a:spcBef>
                <a:spcPts val="600"/>
              </a:spcBef>
              <a:spcAft>
                <a:spcPts val="600"/>
              </a:spcAft>
              <a:buFont typeface="Arial" panose="020B0604020202020204" pitchFamily="34" charset="0"/>
              <a:buChar char="•"/>
            </a:pPr>
            <a:r>
              <a:rPr lang="en-US" dirty="0" err="1" smtClean="0"/>
              <a:t>F</a:t>
            </a:r>
            <a:r>
              <a:rPr lang="en-US" baseline="-25000" dirty="0" err="1" smtClean="0"/>
              <a:t>x</a:t>
            </a:r>
            <a:r>
              <a:rPr lang="en-US" dirty="0" smtClean="0"/>
              <a:t> </a:t>
            </a:r>
            <a:r>
              <a:rPr lang="en-US" dirty="0" err="1" smtClean="0"/>
              <a:t>ve</a:t>
            </a:r>
            <a:r>
              <a:rPr lang="en-US" dirty="0" smtClean="0"/>
              <a:t> </a:t>
            </a:r>
            <a:r>
              <a:rPr lang="en-US" dirty="0" err="1" smtClean="0"/>
              <a:t>F</a:t>
            </a:r>
            <a:r>
              <a:rPr lang="en-US" baseline="-25000" dirty="0" err="1" smtClean="0"/>
              <a:t>y</a:t>
            </a:r>
            <a:r>
              <a:rPr lang="en-US" dirty="0" smtClean="0"/>
              <a:t> </a:t>
            </a:r>
            <a:r>
              <a:rPr lang="en-US" dirty="0" err="1" smtClean="0"/>
              <a:t>bileşenler</a:t>
            </a:r>
            <a:endParaRPr lang="en-US" dirty="0" smtClean="0"/>
          </a:p>
          <a:p>
            <a:pPr marL="225425" indent="-225425">
              <a:spcBef>
                <a:spcPts val="600"/>
              </a:spcBef>
              <a:spcAft>
                <a:spcPts val="600"/>
              </a:spcAft>
              <a:buFont typeface="Arial" panose="020B0604020202020204" pitchFamily="34" charset="0"/>
              <a:buChar char="•"/>
            </a:pPr>
            <a:r>
              <a:rPr lang="en-US" dirty="0" smtClean="0"/>
              <a:t>F </a:t>
            </a:r>
            <a:r>
              <a:rPr lang="en-US" dirty="0" err="1" smtClean="0"/>
              <a:t>ise</a:t>
            </a:r>
            <a:r>
              <a:rPr lang="en-US" dirty="0" smtClean="0"/>
              <a:t> </a:t>
            </a:r>
            <a:r>
              <a:rPr lang="en-US" dirty="0" err="1" smtClean="0"/>
              <a:t>bileşke</a:t>
            </a:r>
            <a:r>
              <a:rPr lang="en-US" dirty="0" smtClean="0"/>
              <a:t> </a:t>
            </a:r>
            <a:r>
              <a:rPr lang="en-US" dirty="0" err="1" smtClean="0"/>
              <a:t>kuvvetlerdir</a:t>
            </a:r>
            <a:r>
              <a:rPr lang="en-US" dirty="0" smtClean="0"/>
              <a:t>.</a:t>
            </a:r>
            <a:endParaRPr lang="tr-TR" dirty="0"/>
          </a:p>
        </p:txBody>
      </p:sp>
      <p:pic>
        <p:nvPicPr>
          <p:cNvPr id="6" name="Picture 5"/>
          <p:cNvPicPr>
            <a:picLocks noChangeAspect="1"/>
          </p:cNvPicPr>
          <p:nvPr/>
        </p:nvPicPr>
        <p:blipFill>
          <a:blip r:embed="rId3"/>
          <a:stretch>
            <a:fillRect/>
          </a:stretch>
        </p:blipFill>
        <p:spPr>
          <a:xfrm>
            <a:off x="2618187" y="1269974"/>
            <a:ext cx="7833618" cy="289984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412703" y="4604694"/>
                <a:ext cx="3600473"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𝛼</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en-US" b="0" i="1" smtClean="0">
                              <a:latin typeface="Cambria Math" panose="02040503050406030204" pitchFamily="18" charset="0"/>
                            </a:rPr>
                            <m:t>𝐾𝑎𝑟</m:t>
                          </m:r>
                          <m:r>
                            <a:rPr lang="en-US" b="0" i="1" smtClean="0">
                              <a:latin typeface="Cambria Math" panose="02040503050406030204" pitchFamily="18" charset="0"/>
                            </a:rPr>
                            <m:t>ş</m:t>
                          </m:r>
                          <m:r>
                            <a:rPr lang="en-US" b="0" i="1" smtClean="0">
                              <a:latin typeface="Cambria Math" panose="02040503050406030204" pitchFamily="18" charset="0"/>
                            </a:rPr>
                            <m:t>𝚤</m:t>
                          </m:r>
                          <m:r>
                            <a:rPr lang="en-US" b="0" i="1" smtClean="0">
                              <a:latin typeface="Cambria Math" panose="02040503050406030204" pitchFamily="18" charset="0"/>
                            </a:rPr>
                            <m:t> </m:t>
                          </m:r>
                          <m:r>
                            <a:rPr lang="en-US" b="0" i="1" smtClean="0">
                              <a:latin typeface="Cambria Math" panose="02040503050406030204" pitchFamily="18" charset="0"/>
                            </a:rPr>
                            <m:t>𝑑𝑖𝑘</m:t>
                          </m:r>
                          <m:r>
                            <a:rPr lang="en-US" b="0" i="1" smtClean="0">
                              <a:latin typeface="Cambria Math" panose="02040503050406030204" pitchFamily="18" charset="0"/>
                            </a:rPr>
                            <m:t> </m:t>
                          </m:r>
                          <m:r>
                            <a:rPr lang="en-US" b="0" i="1" smtClean="0">
                              <a:latin typeface="Cambria Math" panose="02040503050406030204" pitchFamily="18" charset="0"/>
                            </a:rPr>
                            <m:t>𝑘𝑒𝑛𝑎𝑟</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num>
                        <m:den>
                          <m:r>
                            <a:rPr lang="en-US" b="0" i="1" smtClean="0">
                              <a:latin typeface="Cambria Math" panose="02040503050406030204" pitchFamily="18" charset="0"/>
                            </a:rPr>
                            <m:t>𝐻𝑖𝑝𝑜𝑡𝑒𝑛</m:t>
                          </m:r>
                          <m:r>
                            <a:rPr lang="en-US" b="0" i="1" smtClean="0">
                              <a:latin typeface="Cambria Math" panose="02040503050406030204" pitchFamily="18" charset="0"/>
                            </a:rPr>
                            <m:t>ü</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den>
                      </m:f>
                    </m:oMath>
                  </m:oMathPara>
                </a14:m>
                <a:endParaRPr lang="tr-TR" dirty="0"/>
              </a:p>
            </p:txBody>
          </p:sp>
        </mc:Choice>
        <mc:Fallback xmlns="">
          <p:sp>
            <p:nvSpPr>
              <p:cNvPr id="7" name="TextBox 6"/>
              <p:cNvSpPr txBox="1">
                <a:spLocks noRot="1" noChangeAspect="1" noMove="1" noResize="1" noEditPoints="1" noAdjustHandles="1" noChangeArrowheads="1" noChangeShapeType="1" noTextEdit="1"/>
              </p:cNvSpPr>
              <p:nvPr/>
            </p:nvSpPr>
            <p:spPr>
              <a:xfrm>
                <a:off x="7412703" y="4604694"/>
                <a:ext cx="3600473" cy="574516"/>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412702" y="5614082"/>
                <a:ext cx="3643626"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𝛼</m:t>
                      </m:r>
                      <m:r>
                        <a:rPr lang="tr-TR" i="1" smtClean="0">
                          <a:latin typeface="Cambria Math" panose="02040503050406030204" pitchFamily="18" charset="0"/>
                        </a:rPr>
                        <m:t>=</m:t>
                      </m:r>
                      <m:f>
                        <m:fPr>
                          <m:ctrlPr>
                            <a:rPr lang="tr-TR" i="1" smtClean="0">
                              <a:latin typeface="Cambria Math" panose="02040503050406030204" pitchFamily="18" charset="0"/>
                            </a:rPr>
                          </m:ctrlPr>
                        </m:fPr>
                        <m:num>
                          <m:r>
                            <a:rPr lang="en-US" b="0" i="1" smtClean="0">
                              <a:latin typeface="Cambria Math" panose="02040503050406030204" pitchFamily="18" charset="0"/>
                            </a:rPr>
                            <m:t>𝐾𝑜𝑚</m:t>
                          </m:r>
                          <m:r>
                            <a:rPr lang="en-US" b="0" i="1" smtClean="0">
                              <a:latin typeface="Cambria Math" panose="02040503050406030204" pitchFamily="18" charset="0"/>
                            </a:rPr>
                            <m:t>ş</m:t>
                          </m:r>
                          <m:r>
                            <a:rPr lang="en-US" b="0" i="1" smtClean="0">
                              <a:latin typeface="Cambria Math" panose="02040503050406030204" pitchFamily="18" charset="0"/>
                            </a:rPr>
                            <m:t>𝑢</m:t>
                          </m:r>
                          <m:r>
                            <a:rPr lang="en-US" b="0" i="1" smtClean="0">
                              <a:latin typeface="Cambria Math" panose="02040503050406030204" pitchFamily="18" charset="0"/>
                            </a:rPr>
                            <m:t> </m:t>
                          </m:r>
                          <m:r>
                            <a:rPr lang="en-US" b="0" i="1" smtClean="0">
                              <a:latin typeface="Cambria Math" panose="02040503050406030204" pitchFamily="18" charset="0"/>
                            </a:rPr>
                            <m:t>𝑑𝑖𝑘</m:t>
                          </m:r>
                          <m:r>
                            <a:rPr lang="en-US" b="0" i="1" smtClean="0">
                              <a:latin typeface="Cambria Math" panose="02040503050406030204" pitchFamily="18" charset="0"/>
                            </a:rPr>
                            <m:t> </m:t>
                          </m:r>
                          <m:r>
                            <a:rPr lang="en-US" b="0" i="1" smtClean="0">
                              <a:latin typeface="Cambria Math" panose="02040503050406030204" pitchFamily="18" charset="0"/>
                            </a:rPr>
                            <m:t>𝑘𝑒𝑛𝑎𝑟</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num>
                        <m:den>
                          <m:r>
                            <a:rPr lang="en-US" b="0" i="1" smtClean="0">
                              <a:latin typeface="Cambria Math" panose="02040503050406030204" pitchFamily="18" charset="0"/>
                            </a:rPr>
                            <m:t>𝐻𝑖𝑝𝑜𝑡𝑒𝑛</m:t>
                          </m:r>
                          <m:r>
                            <a:rPr lang="en-US" b="0" i="1" smtClean="0">
                              <a:latin typeface="Cambria Math" panose="02040503050406030204" pitchFamily="18" charset="0"/>
                            </a:rPr>
                            <m:t>ü</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𝑢𝑧𝑢𝑛𝑙𝑢</m:t>
                          </m:r>
                          <m:r>
                            <a:rPr lang="en-US" b="0" i="1" smtClean="0">
                              <a:latin typeface="Cambria Math" panose="02040503050406030204" pitchFamily="18" charset="0"/>
                            </a:rPr>
                            <m:t>ğ</m:t>
                          </m:r>
                          <m:r>
                            <a:rPr lang="en-US" b="0" i="1" smtClean="0">
                              <a:latin typeface="Cambria Math" panose="02040503050406030204" pitchFamily="18" charset="0"/>
                            </a:rPr>
                            <m:t>𝑢</m:t>
                          </m:r>
                        </m:den>
                      </m:f>
                    </m:oMath>
                  </m:oMathPara>
                </a14:m>
                <a:endParaRPr lang="tr-TR" dirty="0"/>
              </a:p>
            </p:txBody>
          </p:sp>
        </mc:Choice>
        <mc:Fallback xmlns="">
          <p:sp>
            <p:nvSpPr>
              <p:cNvPr id="9" name="TextBox 8"/>
              <p:cNvSpPr txBox="1">
                <a:spLocks noRot="1" noChangeAspect="1" noMove="1" noResize="1" noEditPoints="1" noAdjustHandles="1" noChangeArrowheads="1" noChangeShapeType="1" noTextEdit="1"/>
              </p:cNvSpPr>
              <p:nvPr/>
            </p:nvSpPr>
            <p:spPr>
              <a:xfrm>
                <a:off x="7412702" y="5614082"/>
                <a:ext cx="3643626" cy="574516"/>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47461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523220"/>
          </a:xfrm>
          <a:prstGeom prst="rect">
            <a:avLst/>
          </a:prstGeom>
          <a:noFill/>
        </p:spPr>
        <p:txBody>
          <a:bodyPr wrap="square" rtlCol="0">
            <a:spAutoFit/>
          </a:bodyPr>
          <a:lstStyle/>
          <a:p>
            <a:r>
              <a:rPr lang="tr-TR" sz="2800" b="1" dirty="0" smtClean="0"/>
              <a:t>Bileşen ve Bileşkelerin Hesaplanması</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20482" name="Picture 2" descr="http://www.matematiktutkusu.com/uploads/posts/2011-02/1298201020_oranlar.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28820"/>
          <a:stretch/>
        </p:blipFill>
        <p:spPr bwMode="auto">
          <a:xfrm>
            <a:off x="6953800" y="1808493"/>
            <a:ext cx="4206240" cy="4523481"/>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çemberde kosinüs ve sinüs değerler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3792" y="2186283"/>
            <a:ext cx="3970318"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6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tr-TR" sz="2800" b="1" dirty="0" smtClean="0"/>
              <a:t>Vektörel Büyüklüklerin Toplamı</a:t>
            </a:r>
          </a:p>
        </p:txBody>
      </p:sp>
      <p:sp>
        <p:nvSpPr>
          <p:cNvPr id="2" name="TextBox 1"/>
          <p:cNvSpPr txBox="1"/>
          <p:nvPr/>
        </p:nvSpPr>
        <p:spPr>
          <a:xfrm>
            <a:off x="150238" y="1808493"/>
            <a:ext cx="194403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844414" y="968028"/>
            <a:ext cx="4768645" cy="5879664"/>
          </a:xfrm>
          <a:prstGeom prst="rect">
            <a:avLst/>
          </a:prstGeom>
        </p:spPr>
      </p:pic>
    </p:spTree>
    <p:extLst>
      <p:ext uri="{BB962C8B-B14F-4D97-AF65-F5344CB8AC3E}">
        <p14:creationId xmlns:p14="http://schemas.microsoft.com/office/powerpoint/2010/main" val="3845136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714562" y="1808493"/>
            <a:ext cx="4438161" cy="2943980"/>
          </a:xfrm>
          <a:prstGeom prst="rect">
            <a:avLst/>
          </a:prstGeom>
        </p:spPr>
      </p:pic>
      <p:sp>
        <p:nvSpPr>
          <p:cNvPr id="5" name="TextBox 4"/>
          <p:cNvSpPr txBox="1"/>
          <p:nvPr/>
        </p:nvSpPr>
        <p:spPr>
          <a:xfrm>
            <a:off x="4511842" y="5429154"/>
            <a:ext cx="728084" cy="369332"/>
          </a:xfrm>
          <a:prstGeom prst="rect">
            <a:avLst/>
          </a:prstGeom>
          <a:noFill/>
        </p:spPr>
        <p:txBody>
          <a:bodyPr wrap="none" rtlCol="0">
            <a:spAutoFit/>
          </a:bodyPr>
          <a:lstStyle/>
          <a:p>
            <a:r>
              <a:rPr lang="en-US" dirty="0" smtClean="0"/>
              <a:t>R = ?</a:t>
            </a:r>
            <a:endParaRPr lang="tr-TR" dirty="0"/>
          </a:p>
        </p:txBody>
      </p:sp>
      <p:cxnSp>
        <p:nvCxnSpPr>
          <p:cNvPr id="6" name="Straight Arrow Connector 5"/>
          <p:cNvCxnSpPr/>
          <p:nvPr/>
        </p:nvCxnSpPr>
        <p:spPr>
          <a:xfrm>
            <a:off x="4511842" y="542915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60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9632" y="648311"/>
            <a:ext cx="9878273" cy="995298"/>
          </a:xfrm>
        </p:spPr>
        <p:txBody>
          <a:bodyPr>
            <a:normAutofit/>
          </a:bodyPr>
          <a:lstStyle/>
          <a:p>
            <a:pPr algn="ctr"/>
            <a:r>
              <a:rPr lang="en-US" dirty="0" smtClean="0"/>
              <a:t>11. </a:t>
            </a:r>
            <a:r>
              <a:rPr lang="tr-TR" dirty="0" smtClean="0"/>
              <a:t>Sınıf</a:t>
            </a:r>
            <a:r>
              <a:rPr lang="en-US" dirty="0" smtClean="0"/>
              <a:t> </a:t>
            </a:r>
            <a:r>
              <a:rPr lang="tr-TR" dirty="0" smtClean="0"/>
              <a:t>fizik</a:t>
            </a:r>
            <a:r>
              <a:rPr lang="en-US" dirty="0" smtClean="0"/>
              <a:t> </a:t>
            </a:r>
            <a:r>
              <a:rPr lang="tr-TR" dirty="0" smtClean="0"/>
              <a:t>Dersi</a:t>
            </a:r>
            <a:endParaRPr lang="tr-TR" cap="none" dirty="0"/>
          </a:p>
        </p:txBody>
      </p:sp>
      <p:sp>
        <p:nvSpPr>
          <p:cNvPr id="3" name="Subtitle 2"/>
          <p:cNvSpPr>
            <a:spLocks noGrp="1"/>
          </p:cNvSpPr>
          <p:nvPr>
            <p:ph type="subTitle" idx="1"/>
          </p:nvPr>
        </p:nvSpPr>
        <p:spPr>
          <a:xfrm>
            <a:off x="7419371" y="6447097"/>
            <a:ext cx="4438241" cy="376177"/>
          </a:xfrm>
        </p:spPr>
        <p:txBody>
          <a:bodyPr/>
          <a:lstStyle/>
          <a:p>
            <a:pPr algn="ctr"/>
            <a:r>
              <a:rPr lang="en-US" dirty="0" smtClean="0"/>
              <a:t>Prof</a:t>
            </a:r>
            <a:r>
              <a:rPr lang="tr-TR" dirty="0" smtClean="0"/>
              <a:t>. </a:t>
            </a:r>
            <a:r>
              <a:rPr lang="en-US" dirty="0" smtClean="0"/>
              <a:t>Dr. Ali ERYILMAZ</a:t>
            </a:r>
            <a:endParaRPr lang="tr-TR" dirty="0"/>
          </a:p>
        </p:txBody>
      </p:sp>
      <p:sp>
        <p:nvSpPr>
          <p:cNvPr id="39" name="TextBox 38"/>
          <p:cNvSpPr txBox="1"/>
          <p:nvPr/>
        </p:nvSpPr>
        <p:spPr>
          <a:xfrm>
            <a:off x="2931507" y="4444463"/>
            <a:ext cx="3695242" cy="1200329"/>
          </a:xfrm>
          <a:prstGeom prst="rect">
            <a:avLst/>
          </a:prstGeom>
          <a:noFill/>
        </p:spPr>
        <p:txBody>
          <a:bodyPr wrap="none" rtlCol="0">
            <a:spAutoFit/>
          </a:bodyPr>
          <a:lstStyle/>
          <a:p>
            <a:pPr marL="285750" indent="-285750">
              <a:buFont typeface="Arial" panose="020B0604020202020204" pitchFamily="34" charset="0"/>
              <a:buChar char="•"/>
            </a:pPr>
            <a:r>
              <a:rPr lang="tr-TR" dirty="0" smtClean="0"/>
              <a:t>Haftada 4 saat</a:t>
            </a:r>
          </a:p>
          <a:p>
            <a:pPr marL="285750" indent="-285750">
              <a:buFont typeface="Arial" panose="020B0604020202020204" pitchFamily="34" charset="0"/>
              <a:buChar char="•"/>
            </a:pPr>
            <a:r>
              <a:rPr lang="tr-TR" dirty="0" smtClean="0"/>
              <a:t>Toplam 144 saat</a:t>
            </a:r>
          </a:p>
          <a:p>
            <a:pPr marL="285750" indent="-285750">
              <a:buFont typeface="Arial" panose="020B0604020202020204" pitchFamily="34" charset="0"/>
              <a:buChar char="•"/>
            </a:pPr>
            <a:r>
              <a:rPr lang="en-US" dirty="0" smtClean="0"/>
              <a:t>36</a:t>
            </a:r>
            <a:r>
              <a:rPr lang="tr-TR" dirty="0" smtClean="0"/>
              <a:t> hafta</a:t>
            </a:r>
          </a:p>
          <a:p>
            <a:pPr marL="285750" indent="-285750">
              <a:buFont typeface="Arial" panose="020B0604020202020204" pitchFamily="34" charset="0"/>
              <a:buChar char="•"/>
            </a:pPr>
            <a:r>
              <a:rPr lang="tr-TR" dirty="0" smtClean="0"/>
              <a:t>Haftada ortalama 2 kazanım</a:t>
            </a:r>
            <a:endParaRPr lang="tr-TR" dirty="0"/>
          </a:p>
        </p:txBody>
      </p:sp>
      <p:pic>
        <p:nvPicPr>
          <p:cNvPr id="4" name="Picture 3"/>
          <p:cNvPicPr>
            <a:picLocks noChangeAspect="1"/>
          </p:cNvPicPr>
          <p:nvPr/>
        </p:nvPicPr>
        <p:blipFill>
          <a:blip r:embed="rId3"/>
          <a:stretch>
            <a:fillRect/>
          </a:stretch>
        </p:blipFill>
        <p:spPr>
          <a:xfrm>
            <a:off x="737937" y="2185012"/>
            <a:ext cx="11454063" cy="2004719"/>
          </a:xfrm>
          <a:prstGeom prst="rect">
            <a:avLst/>
          </a:prstGeom>
        </p:spPr>
      </p:pic>
    </p:spTree>
    <p:extLst>
      <p:ext uri="{BB962C8B-B14F-4D97-AF65-F5344CB8AC3E}">
        <p14:creationId xmlns:p14="http://schemas.microsoft.com/office/powerpoint/2010/main" val="396039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819040" y="1808493"/>
            <a:ext cx="4240380" cy="3292896"/>
          </a:xfrm>
          <a:prstGeom prst="rect">
            <a:avLst/>
          </a:prstGeom>
        </p:spPr>
      </p:pic>
      <p:sp>
        <p:nvSpPr>
          <p:cNvPr id="6" name="TextBox 5"/>
          <p:cNvSpPr txBox="1"/>
          <p:nvPr/>
        </p:nvSpPr>
        <p:spPr>
          <a:xfrm>
            <a:off x="4408972" y="5523038"/>
            <a:ext cx="728084" cy="369332"/>
          </a:xfrm>
          <a:prstGeom prst="rect">
            <a:avLst/>
          </a:prstGeom>
          <a:noFill/>
        </p:spPr>
        <p:txBody>
          <a:bodyPr wrap="none" rtlCol="0">
            <a:spAutoFit/>
          </a:bodyPr>
          <a:lstStyle/>
          <a:p>
            <a:r>
              <a:rPr lang="en-US" dirty="0" smtClean="0"/>
              <a:t>R = ?</a:t>
            </a:r>
            <a:endParaRPr lang="tr-TR" dirty="0"/>
          </a:p>
        </p:txBody>
      </p:sp>
      <p:cxnSp>
        <p:nvCxnSpPr>
          <p:cNvPr id="7" name="Straight Arrow Connector 6"/>
          <p:cNvCxnSpPr/>
          <p:nvPr/>
        </p:nvCxnSpPr>
        <p:spPr>
          <a:xfrm>
            <a:off x="4408972" y="5523038"/>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2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8581" y="311882"/>
            <a:ext cx="6558764" cy="769441"/>
          </a:xfrm>
          <a:prstGeom prst="rect">
            <a:avLst/>
          </a:prstGeom>
          <a:noFill/>
        </p:spPr>
        <p:txBody>
          <a:bodyPr wrap="square" rtlCol="0">
            <a:spAutoFit/>
          </a:bodyPr>
          <a:lstStyle/>
          <a:p>
            <a:r>
              <a:rPr lang="tr-TR" sz="2800" b="1" dirty="0" smtClean="0"/>
              <a:t>Bileşen ve Bileşkelerin Hesaplanması</a:t>
            </a:r>
          </a:p>
          <a:p>
            <a:r>
              <a:rPr lang="tr-TR" sz="1600" b="1" dirty="0" smtClean="0"/>
              <a:t>Örnek Soru Çözelim</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572501" y="1808493"/>
            <a:ext cx="2786080" cy="3126365"/>
          </a:xfrm>
          <a:prstGeom prst="rect">
            <a:avLst/>
          </a:prstGeom>
        </p:spPr>
      </p:pic>
      <p:sp>
        <p:nvSpPr>
          <p:cNvPr id="6" name="TextBox 5"/>
          <p:cNvSpPr txBox="1"/>
          <p:nvPr/>
        </p:nvSpPr>
        <p:spPr>
          <a:xfrm>
            <a:off x="3140242" y="5438274"/>
            <a:ext cx="728084" cy="369332"/>
          </a:xfrm>
          <a:prstGeom prst="rect">
            <a:avLst/>
          </a:prstGeom>
          <a:noFill/>
        </p:spPr>
        <p:txBody>
          <a:bodyPr wrap="none" rtlCol="0">
            <a:spAutoFit/>
          </a:bodyPr>
          <a:lstStyle/>
          <a:p>
            <a:r>
              <a:rPr lang="en-US" dirty="0" smtClean="0"/>
              <a:t>R = ?</a:t>
            </a:r>
            <a:endParaRPr lang="tr-TR" dirty="0"/>
          </a:p>
        </p:txBody>
      </p:sp>
      <p:cxnSp>
        <p:nvCxnSpPr>
          <p:cNvPr id="8" name="Straight Arrow Connector 7"/>
          <p:cNvCxnSpPr/>
          <p:nvPr/>
        </p:nvCxnSpPr>
        <p:spPr>
          <a:xfrm>
            <a:off x="3140242" y="5438274"/>
            <a:ext cx="240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20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77718" y="227660"/>
            <a:ext cx="2895082" cy="523220"/>
          </a:xfrm>
          <a:prstGeom prst="rect">
            <a:avLst/>
          </a:prstGeom>
          <a:noFill/>
        </p:spPr>
        <p:txBody>
          <a:bodyPr wrap="square" rtlCol="0">
            <a:spAutoFit/>
          </a:bodyPr>
          <a:lstStyle/>
          <a:p>
            <a:r>
              <a:rPr lang="tr-TR" sz="2800" b="1" dirty="0" smtClean="0"/>
              <a:t>Günün Özeti</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5" name="TextBox 4"/>
          <p:cNvSpPr txBox="1"/>
          <p:nvPr/>
        </p:nvSpPr>
        <p:spPr>
          <a:xfrm>
            <a:off x="4966213" y="1979943"/>
            <a:ext cx="4559046" cy="2862322"/>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000" dirty="0" smtClean="0"/>
              <a:t>Skaler ve Vektörel Büyüklükler</a:t>
            </a:r>
          </a:p>
          <a:p>
            <a:pPr marL="285744" indent="-285744">
              <a:lnSpc>
                <a:spcPct val="150000"/>
              </a:lnSpc>
              <a:buFont typeface="Arial" panose="020B0604020202020204" pitchFamily="34" charset="0"/>
              <a:buChar char="•"/>
            </a:pPr>
            <a:r>
              <a:rPr lang="tr-TR" sz="2000" dirty="0" smtClean="0"/>
              <a:t>Vektörel Büyüklüklerin Özellikleri</a:t>
            </a:r>
          </a:p>
          <a:p>
            <a:pPr marL="285744" indent="-285744">
              <a:lnSpc>
                <a:spcPct val="150000"/>
              </a:lnSpc>
              <a:buFont typeface="Arial" panose="020B0604020202020204" pitchFamily="34" charset="0"/>
              <a:buChar char="•"/>
            </a:pPr>
            <a:r>
              <a:rPr lang="tr-TR" sz="2000" dirty="0" smtClean="0"/>
              <a:t>Kartezyen Koordinat Sistemi</a:t>
            </a:r>
          </a:p>
          <a:p>
            <a:pPr marL="285744" indent="-285744">
              <a:lnSpc>
                <a:spcPct val="150000"/>
              </a:lnSpc>
              <a:buFont typeface="Arial" panose="020B0604020202020204" pitchFamily="34" charset="0"/>
              <a:buChar char="•"/>
            </a:pPr>
            <a:r>
              <a:rPr lang="tr-TR" sz="2000" dirty="0" smtClean="0"/>
              <a:t>Vektörel Büyüklüklerin Toplamı</a:t>
            </a:r>
          </a:p>
          <a:p>
            <a:pPr marL="285744" indent="-285744">
              <a:lnSpc>
                <a:spcPct val="150000"/>
              </a:lnSpc>
              <a:buFont typeface="Arial" panose="020B0604020202020204" pitchFamily="34" charset="0"/>
              <a:buChar char="•"/>
            </a:pPr>
            <a:r>
              <a:rPr lang="tr-TR" sz="2000" dirty="0" smtClean="0"/>
              <a:t>Bileşen ve Bileşkelerin Hesaplanması</a:t>
            </a:r>
          </a:p>
        </p:txBody>
      </p:sp>
    </p:spTree>
    <p:extLst>
      <p:ext uri="{BB962C8B-B14F-4D97-AF65-F5344CB8AC3E}">
        <p14:creationId xmlns:p14="http://schemas.microsoft.com/office/powerpoint/2010/main" val="12162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257" y="2656428"/>
            <a:ext cx="10530349" cy="400110"/>
          </a:xfrm>
          <a:prstGeom prst="rect">
            <a:avLst/>
          </a:prstGeom>
        </p:spPr>
        <p:txBody>
          <a:bodyPr wrap="square">
            <a:spAutoFit/>
          </a:bodyPr>
          <a:lstStyle/>
          <a:p>
            <a:endParaRPr lang="tr-TR" sz="2000" dirty="0"/>
          </a:p>
        </p:txBody>
      </p:sp>
      <p:sp>
        <p:nvSpPr>
          <p:cNvPr id="5" name="TextBox 4"/>
          <p:cNvSpPr txBox="1"/>
          <p:nvPr/>
        </p:nvSpPr>
        <p:spPr>
          <a:xfrm>
            <a:off x="696909" y="1458469"/>
            <a:ext cx="10513044" cy="523220"/>
          </a:xfrm>
          <a:prstGeom prst="rect">
            <a:avLst/>
          </a:prstGeom>
          <a:noFill/>
        </p:spPr>
        <p:txBody>
          <a:bodyPr wrap="square" rtlCol="0">
            <a:spAutoFit/>
          </a:bodyPr>
          <a:lstStyle/>
          <a:p>
            <a:r>
              <a:rPr lang="tr-TR" sz="2800" b="1" dirty="0" smtClean="0"/>
              <a:t>B</a:t>
            </a:r>
            <a:r>
              <a:rPr lang="en-US" sz="2800" b="1" dirty="0" smtClean="0"/>
              <a:t>UG</a:t>
            </a:r>
            <a:r>
              <a:rPr lang="tr-TR" sz="2800" b="1" dirty="0" smtClean="0"/>
              <a:t>ÜN</a:t>
            </a:r>
            <a:r>
              <a:rPr lang="en-US" sz="2800" b="1" dirty="0" smtClean="0"/>
              <a:t> NE ÖĞRENDİK?</a:t>
            </a:r>
            <a:endParaRPr lang="tr-TR" sz="2800" b="1" dirty="0"/>
          </a:p>
        </p:txBody>
      </p:sp>
      <p:pic>
        <p:nvPicPr>
          <p:cNvPr id="4" name="Picture 3"/>
          <p:cNvPicPr>
            <a:picLocks noChangeAspect="1"/>
          </p:cNvPicPr>
          <p:nvPr/>
        </p:nvPicPr>
        <p:blipFill>
          <a:blip r:embed="rId3"/>
          <a:stretch>
            <a:fillRect/>
          </a:stretch>
        </p:blipFill>
        <p:spPr>
          <a:xfrm>
            <a:off x="696909" y="2390274"/>
            <a:ext cx="10129506" cy="4315326"/>
          </a:xfrm>
          <a:prstGeom prst="rect">
            <a:avLst/>
          </a:prstGeom>
        </p:spPr>
      </p:pic>
    </p:spTree>
    <p:extLst>
      <p:ext uri="{BB962C8B-B14F-4D97-AF65-F5344CB8AC3E}">
        <p14:creationId xmlns:p14="http://schemas.microsoft.com/office/powerpoint/2010/main" val="379687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214765" y="1808493"/>
            <a:ext cx="6434561" cy="4792784"/>
          </a:xfrm>
          <a:prstGeom prst="rect">
            <a:avLst/>
          </a:prstGeom>
        </p:spPr>
      </p:pic>
      <p:sp>
        <p:nvSpPr>
          <p:cNvPr id="6" name="Oval 5"/>
          <p:cNvSpPr/>
          <p:nvPr/>
        </p:nvSpPr>
        <p:spPr>
          <a:xfrm>
            <a:off x="4427621" y="5899127"/>
            <a:ext cx="1106905"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958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27547" y="1352800"/>
            <a:ext cx="4598698" cy="5377218"/>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316578" y="5345674"/>
            <a:ext cx="1744580"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418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33787" y="1260001"/>
            <a:ext cx="5516267" cy="5297209"/>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080759" y="5778811"/>
            <a:ext cx="88432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66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83705" y="1352049"/>
            <a:ext cx="6356143" cy="4747962"/>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503669" y="5070052"/>
            <a:ext cx="100584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595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52411" y="835101"/>
            <a:ext cx="5228473" cy="5730853"/>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5513973" y="5824531"/>
            <a:ext cx="1656848"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54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30604" y="835102"/>
            <a:ext cx="4901364" cy="5941582"/>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480809" y="6053032"/>
            <a:ext cx="88432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4"/>
          <a:stretch>
            <a:fillRect/>
          </a:stretch>
        </p:blipFill>
        <p:spPr>
          <a:xfrm>
            <a:off x="4230604" y="835102"/>
            <a:ext cx="390525" cy="390525"/>
          </a:xfrm>
          <a:prstGeom prst="rect">
            <a:avLst/>
          </a:prstGeom>
        </p:spPr>
      </p:pic>
    </p:spTree>
    <p:extLst>
      <p:ext uri="{BB962C8B-B14F-4D97-AF65-F5344CB8AC3E}">
        <p14:creationId xmlns:p14="http://schemas.microsoft.com/office/powerpoint/2010/main" val="11357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6013" y="983972"/>
            <a:ext cx="9448800" cy="914276"/>
          </a:xfrm>
        </p:spPr>
        <p:txBody>
          <a:bodyPr>
            <a:normAutofit fontScale="90000"/>
          </a:bodyPr>
          <a:lstStyle/>
          <a:p>
            <a:pPr algn="ctr"/>
            <a:r>
              <a:rPr lang="en-US" dirty="0" smtClean="0"/>
              <a:t/>
            </a:r>
            <a:br>
              <a:rPr lang="en-US" dirty="0" smtClean="0"/>
            </a:br>
            <a:r>
              <a:rPr lang="en-US" dirty="0" smtClean="0"/>
              <a:t>KUVVET </a:t>
            </a:r>
            <a:r>
              <a:rPr lang="tr-TR" cap="none" dirty="0" smtClean="0"/>
              <a:t>ve</a:t>
            </a:r>
            <a:r>
              <a:rPr lang="en-US" dirty="0" smtClean="0"/>
              <a:t> HAREKET </a:t>
            </a:r>
            <a:r>
              <a:rPr lang="tr-TR" dirty="0" smtClean="0"/>
              <a:t>ünitesi</a:t>
            </a:r>
            <a:endParaRPr lang="tr-TR" cap="none" dirty="0"/>
          </a:p>
        </p:txBody>
      </p:sp>
      <p:sp>
        <p:nvSpPr>
          <p:cNvPr id="3" name="Subtitle 2"/>
          <p:cNvSpPr>
            <a:spLocks noGrp="1"/>
          </p:cNvSpPr>
          <p:nvPr>
            <p:ph type="subTitle" idx="1"/>
          </p:nvPr>
        </p:nvSpPr>
        <p:spPr>
          <a:xfrm>
            <a:off x="4470504" y="6420271"/>
            <a:ext cx="9448800" cy="685800"/>
          </a:xfrm>
        </p:spPr>
        <p:txBody>
          <a:bodyPr/>
          <a:lstStyle/>
          <a:p>
            <a:pPr algn="ctr"/>
            <a:r>
              <a:rPr lang="en-US" dirty="0" smtClean="0"/>
              <a:t>Prof</a:t>
            </a:r>
            <a:r>
              <a:rPr lang="tr-TR" dirty="0" smtClean="0"/>
              <a:t>. </a:t>
            </a:r>
            <a:r>
              <a:rPr lang="en-US" dirty="0" smtClean="0"/>
              <a:t>Dr. Ali ERYILMAZ</a:t>
            </a:r>
            <a:endParaRPr lang="tr-TR" dirty="0"/>
          </a:p>
        </p:txBody>
      </p:sp>
      <p:sp>
        <p:nvSpPr>
          <p:cNvPr id="4" name="TextBox 3"/>
          <p:cNvSpPr txBox="1"/>
          <p:nvPr/>
        </p:nvSpPr>
        <p:spPr>
          <a:xfrm>
            <a:off x="2958856" y="2007698"/>
            <a:ext cx="6713316" cy="4247317"/>
          </a:xfrm>
          <a:prstGeom prst="rect">
            <a:avLst/>
          </a:prstGeom>
          <a:noFill/>
        </p:spPr>
        <p:txBody>
          <a:bodyPr wrap="square" rtlCol="0">
            <a:spAutoFit/>
          </a:bodyPr>
          <a:lstStyle/>
          <a:p>
            <a:pPr>
              <a:lnSpc>
                <a:spcPct val="150000"/>
              </a:lnSpc>
            </a:pPr>
            <a:r>
              <a:rPr lang="tr-TR" dirty="0" smtClean="0"/>
              <a:t>1.1. Vektörler</a:t>
            </a:r>
          </a:p>
          <a:p>
            <a:pPr>
              <a:lnSpc>
                <a:spcPct val="150000"/>
              </a:lnSpc>
            </a:pPr>
            <a:r>
              <a:rPr lang="tr-TR" dirty="0" smtClean="0"/>
              <a:t>1.2. Bağıl Hareket</a:t>
            </a:r>
          </a:p>
          <a:p>
            <a:pPr>
              <a:lnSpc>
                <a:spcPct val="150000"/>
              </a:lnSpc>
            </a:pPr>
            <a:r>
              <a:rPr lang="tr-TR" dirty="0" smtClean="0"/>
              <a:t>1.3. Newton’un</a:t>
            </a:r>
            <a:r>
              <a:rPr lang="en-US" dirty="0" smtClean="0"/>
              <a:t> </a:t>
            </a:r>
            <a:r>
              <a:rPr lang="tr-TR" dirty="0" smtClean="0"/>
              <a:t>Hareket Yasaları</a:t>
            </a:r>
          </a:p>
          <a:p>
            <a:pPr>
              <a:lnSpc>
                <a:spcPct val="150000"/>
              </a:lnSpc>
            </a:pPr>
            <a:r>
              <a:rPr lang="tr-TR" dirty="0" smtClean="0"/>
              <a:t>1.4. Bir Boyutta Sabit İvmeli Hareket </a:t>
            </a:r>
          </a:p>
          <a:p>
            <a:pPr>
              <a:lnSpc>
                <a:spcPct val="150000"/>
              </a:lnSpc>
            </a:pPr>
            <a:r>
              <a:rPr lang="tr-TR" dirty="0" smtClean="0"/>
              <a:t>1.5. İki Boyutta Hareket</a:t>
            </a:r>
          </a:p>
          <a:p>
            <a:pPr>
              <a:lnSpc>
                <a:spcPct val="150000"/>
              </a:lnSpc>
            </a:pPr>
            <a:r>
              <a:rPr lang="tr-TR" dirty="0" smtClean="0"/>
              <a:t>1.6. Enerji ve Ha</a:t>
            </a:r>
            <a:r>
              <a:rPr lang="en-US" dirty="0" err="1" smtClean="0"/>
              <a:t>reket</a:t>
            </a:r>
            <a:endParaRPr lang="tr-TR" dirty="0" smtClean="0"/>
          </a:p>
          <a:p>
            <a:pPr>
              <a:lnSpc>
                <a:spcPct val="150000"/>
              </a:lnSpc>
            </a:pPr>
            <a:r>
              <a:rPr lang="tr-TR" dirty="0" smtClean="0"/>
              <a:t>1.7. İtme ve Çizgisel Momentum</a:t>
            </a:r>
          </a:p>
          <a:p>
            <a:pPr>
              <a:lnSpc>
                <a:spcPct val="150000"/>
              </a:lnSpc>
            </a:pPr>
            <a:r>
              <a:rPr lang="tr-TR" dirty="0" smtClean="0"/>
              <a:t>1.8. Tork</a:t>
            </a:r>
          </a:p>
          <a:p>
            <a:pPr>
              <a:lnSpc>
                <a:spcPct val="150000"/>
              </a:lnSpc>
            </a:pPr>
            <a:r>
              <a:rPr lang="tr-TR" dirty="0" smtClean="0"/>
              <a:t>1.9. Denge</a:t>
            </a:r>
            <a:r>
              <a:rPr lang="en-US" dirty="0" smtClean="0"/>
              <a:t> </a:t>
            </a:r>
            <a:r>
              <a:rPr lang="en-US" dirty="0" err="1" smtClean="0"/>
              <a:t>ve</a:t>
            </a:r>
            <a:r>
              <a:rPr lang="en-US" dirty="0" smtClean="0"/>
              <a:t> </a:t>
            </a:r>
            <a:r>
              <a:rPr lang="en-US" dirty="0" err="1" smtClean="0"/>
              <a:t>Denge</a:t>
            </a:r>
            <a:r>
              <a:rPr lang="en-US" dirty="0" smtClean="0"/>
              <a:t> </a:t>
            </a:r>
            <a:r>
              <a:rPr lang="en-US" dirty="0" err="1" smtClean="0"/>
              <a:t>Şartları</a:t>
            </a:r>
            <a:endParaRPr lang="en-US" dirty="0" smtClean="0"/>
          </a:p>
          <a:p>
            <a:pPr>
              <a:lnSpc>
                <a:spcPct val="150000"/>
              </a:lnSpc>
            </a:pPr>
            <a:r>
              <a:rPr lang="en-US" dirty="0" smtClean="0"/>
              <a:t>1.10. </a:t>
            </a:r>
            <a:r>
              <a:rPr lang="en-US" dirty="0" err="1" smtClean="0"/>
              <a:t>Basit</a:t>
            </a:r>
            <a:r>
              <a:rPr lang="en-US" dirty="0" smtClean="0"/>
              <a:t> </a:t>
            </a:r>
            <a:r>
              <a:rPr lang="en-US" dirty="0" err="1" smtClean="0"/>
              <a:t>Makineler</a:t>
            </a:r>
            <a:endParaRPr lang="tr-TR" dirty="0"/>
          </a:p>
        </p:txBody>
      </p:sp>
    </p:spTree>
    <p:extLst>
      <p:ext uri="{BB962C8B-B14F-4D97-AF65-F5344CB8AC3E}">
        <p14:creationId xmlns:p14="http://schemas.microsoft.com/office/powerpoint/2010/main" val="843750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20075" y="835102"/>
            <a:ext cx="4093745" cy="5967421"/>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6266947" y="6133042"/>
            <a:ext cx="1656848"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252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22332" y="640877"/>
            <a:ext cx="4681036" cy="6028883"/>
          </a:xfrm>
          <a:prstGeom prst="rect">
            <a:avLst/>
          </a:prstGeom>
        </p:spPr>
      </p:pic>
      <p:sp>
        <p:nvSpPr>
          <p:cNvPr id="4" name="TextBox 3"/>
          <p:cNvSpPr txBox="1"/>
          <p:nvPr/>
        </p:nvSpPr>
        <p:spPr>
          <a:xfrm>
            <a:off x="8426245" y="311882"/>
            <a:ext cx="3491100" cy="523220"/>
          </a:xfrm>
          <a:prstGeom prst="rect">
            <a:avLst/>
          </a:prstGeom>
          <a:noFill/>
        </p:spPr>
        <p:txBody>
          <a:bodyPr wrap="square" rtlCol="0">
            <a:spAutoFit/>
          </a:bodyPr>
          <a:lstStyle/>
          <a:p>
            <a:r>
              <a:rPr lang="tr-TR" sz="2800" b="1" dirty="0" smtClean="0"/>
              <a:t>Soru Çözümü</a:t>
            </a:r>
          </a:p>
        </p:txBody>
      </p:sp>
      <p:sp>
        <p:nvSpPr>
          <p:cNvPr id="2" name="TextBox 1"/>
          <p:cNvSpPr txBox="1"/>
          <p:nvPr/>
        </p:nvSpPr>
        <p:spPr>
          <a:xfrm>
            <a:off x="150238" y="1808493"/>
            <a:ext cx="1953865"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Skaler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Soru Çözümü</a:t>
            </a:r>
            <a:endParaRPr lang="tr-TR" sz="1400" b="1" dirty="0">
              <a:latin typeface="Arial Narrow" panose="020B0606020202030204" pitchFamily="34" charset="0"/>
              <a:cs typeface="Arial" panose="020B0604020202020204" pitchFamily="34" charset="0"/>
            </a:endParaRPr>
          </a:p>
        </p:txBody>
      </p:sp>
      <p:sp>
        <p:nvSpPr>
          <p:cNvPr id="6" name="Oval 5"/>
          <p:cNvSpPr/>
          <p:nvPr/>
        </p:nvSpPr>
        <p:spPr>
          <a:xfrm>
            <a:off x="4251959" y="5646413"/>
            <a:ext cx="1078631" cy="333375"/>
          </a:xfrm>
          <a:prstGeom prst="ellipse">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975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8517" y="1779251"/>
            <a:ext cx="11270127" cy="523220"/>
          </a:xfrm>
          <a:prstGeom prst="rect">
            <a:avLst/>
          </a:prstGeom>
          <a:noFill/>
        </p:spPr>
        <p:txBody>
          <a:bodyPr wrap="square" rtlCol="0">
            <a:spAutoFit/>
          </a:bodyPr>
          <a:lstStyle/>
          <a:p>
            <a:pPr algn="ctr"/>
            <a:r>
              <a:rPr lang="tr-TR" sz="2800" b="1" dirty="0" smtClean="0"/>
              <a:t>ÖNÜMÜZDEKİ HAFTA</a:t>
            </a:r>
            <a:r>
              <a:rPr lang="en-US" sz="2800" b="1" dirty="0" smtClean="0"/>
              <a:t> NE ÖĞRENECEĞİZ?</a:t>
            </a:r>
            <a:endParaRPr lang="tr-TR" sz="2800" b="1" dirty="0"/>
          </a:p>
        </p:txBody>
      </p:sp>
      <p:pic>
        <p:nvPicPr>
          <p:cNvPr id="5" name="Picture 4"/>
          <p:cNvPicPr>
            <a:picLocks noChangeAspect="1"/>
          </p:cNvPicPr>
          <p:nvPr/>
        </p:nvPicPr>
        <p:blipFill>
          <a:blip r:embed="rId3"/>
          <a:stretch>
            <a:fillRect/>
          </a:stretch>
        </p:blipFill>
        <p:spPr>
          <a:xfrm>
            <a:off x="513346" y="2887722"/>
            <a:ext cx="11574067" cy="2935561"/>
          </a:xfrm>
          <a:prstGeom prst="rect">
            <a:avLst/>
          </a:prstGeom>
        </p:spPr>
      </p:pic>
    </p:spTree>
    <p:extLst>
      <p:ext uri="{BB962C8B-B14F-4D97-AF65-F5344CB8AC3E}">
        <p14:creationId xmlns:p14="http://schemas.microsoft.com/office/powerpoint/2010/main" val="849527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704" y="2609093"/>
            <a:ext cx="9717024" cy="2072639"/>
          </a:xfrm>
        </p:spPr>
        <p:txBody>
          <a:bodyPr>
            <a:normAutofit/>
          </a:bodyPr>
          <a:lstStyle/>
          <a:p>
            <a:pPr marL="0" indent="0">
              <a:buNone/>
            </a:pPr>
            <a:endParaRPr lang="tr-TR" dirty="0" smtClean="0"/>
          </a:p>
          <a:p>
            <a:pPr marL="0" indent="0" algn="ctr">
              <a:buNone/>
            </a:pPr>
            <a:r>
              <a:rPr lang="tr-TR" sz="4800" dirty="0" smtClean="0"/>
              <a:t>Önümüzdeki Hafta Görüşürüz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Tree>
    <p:extLst>
      <p:ext uri="{BB962C8B-B14F-4D97-AF65-F5344CB8AC3E}">
        <p14:creationId xmlns:p14="http://schemas.microsoft.com/office/powerpoint/2010/main" val="1497812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150" y="1502637"/>
            <a:ext cx="9448800" cy="914276"/>
          </a:xfrm>
        </p:spPr>
        <p:txBody>
          <a:bodyPr>
            <a:normAutofit fontScale="90000"/>
          </a:bodyPr>
          <a:lstStyle/>
          <a:p>
            <a:pPr algn="ctr"/>
            <a:r>
              <a:rPr lang="tr-TR" dirty="0" smtClean="0"/>
              <a:t/>
            </a:r>
            <a:br>
              <a:rPr lang="tr-TR" dirty="0" smtClean="0"/>
            </a:br>
            <a:r>
              <a:rPr lang="tr-TR" dirty="0" smtClean="0"/>
              <a:t>elektrik </a:t>
            </a:r>
            <a:r>
              <a:rPr lang="tr-TR" cap="none" dirty="0" smtClean="0"/>
              <a:t>ve</a:t>
            </a:r>
            <a:r>
              <a:rPr lang="tr-TR" dirty="0" smtClean="0"/>
              <a:t> manyetizma ünitesi</a:t>
            </a:r>
            <a:endParaRPr lang="tr-TR" cap="none" dirty="0"/>
          </a:p>
        </p:txBody>
      </p:sp>
      <p:sp>
        <p:nvSpPr>
          <p:cNvPr id="3" name="Subtitle 2"/>
          <p:cNvSpPr>
            <a:spLocks noGrp="1"/>
          </p:cNvSpPr>
          <p:nvPr>
            <p:ph type="subTitle" idx="1"/>
          </p:nvPr>
        </p:nvSpPr>
        <p:spPr>
          <a:xfrm>
            <a:off x="4470504" y="6420271"/>
            <a:ext cx="9448800" cy="685800"/>
          </a:xfrm>
        </p:spPr>
        <p:txBody>
          <a:bodyPr/>
          <a:lstStyle/>
          <a:p>
            <a:pPr algn="ctr"/>
            <a:r>
              <a:rPr lang="en-US" dirty="0" smtClean="0"/>
              <a:t>Prof</a:t>
            </a:r>
            <a:r>
              <a:rPr lang="tr-TR" dirty="0" smtClean="0"/>
              <a:t>. </a:t>
            </a:r>
            <a:r>
              <a:rPr lang="en-US" dirty="0" smtClean="0"/>
              <a:t>Dr. Ali ERYILMAZ</a:t>
            </a:r>
            <a:endParaRPr lang="tr-TR" dirty="0"/>
          </a:p>
        </p:txBody>
      </p:sp>
      <p:sp>
        <p:nvSpPr>
          <p:cNvPr id="4" name="TextBox 3"/>
          <p:cNvSpPr txBox="1"/>
          <p:nvPr/>
        </p:nvSpPr>
        <p:spPr>
          <a:xfrm>
            <a:off x="4470504" y="2740394"/>
            <a:ext cx="6713316" cy="2585323"/>
          </a:xfrm>
          <a:prstGeom prst="rect">
            <a:avLst/>
          </a:prstGeom>
          <a:noFill/>
        </p:spPr>
        <p:txBody>
          <a:bodyPr wrap="square" rtlCol="0">
            <a:spAutoFit/>
          </a:bodyPr>
          <a:lstStyle/>
          <a:p>
            <a:pPr>
              <a:lnSpc>
                <a:spcPct val="150000"/>
              </a:lnSpc>
            </a:pPr>
            <a:r>
              <a:rPr lang="tr-TR" dirty="0" smtClean="0"/>
              <a:t>2.1. Elektriksel Kuvvet ve Elektrik Alanı</a:t>
            </a:r>
          </a:p>
          <a:p>
            <a:pPr>
              <a:lnSpc>
                <a:spcPct val="150000"/>
              </a:lnSpc>
            </a:pPr>
            <a:r>
              <a:rPr lang="tr-TR" dirty="0" smtClean="0"/>
              <a:t>2.2. Elektriksel Potansiyel</a:t>
            </a:r>
          </a:p>
          <a:p>
            <a:pPr>
              <a:lnSpc>
                <a:spcPct val="150000"/>
              </a:lnSpc>
            </a:pPr>
            <a:r>
              <a:rPr lang="tr-TR" dirty="0" smtClean="0"/>
              <a:t>2.3. Düzgün Elektrik Alan ve Sığa</a:t>
            </a:r>
          </a:p>
          <a:p>
            <a:pPr>
              <a:lnSpc>
                <a:spcPct val="150000"/>
              </a:lnSpc>
            </a:pPr>
            <a:r>
              <a:rPr lang="tr-TR" dirty="0" smtClean="0"/>
              <a:t>2.4. Manyetizma ve Elektromanyetik İndükleme</a:t>
            </a:r>
          </a:p>
          <a:p>
            <a:pPr>
              <a:lnSpc>
                <a:spcPct val="150000"/>
              </a:lnSpc>
            </a:pPr>
            <a:r>
              <a:rPr lang="tr-TR" dirty="0" smtClean="0"/>
              <a:t>2.5. Alternatif Akım</a:t>
            </a:r>
          </a:p>
          <a:p>
            <a:pPr>
              <a:lnSpc>
                <a:spcPct val="150000"/>
              </a:lnSpc>
            </a:pPr>
            <a:r>
              <a:rPr lang="tr-TR" dirty="0" smtClean="0"/>
              <a:t>2.6. Transformatörler</a:t>
            </a:r>
          </a:p>
        </p:txBody>
      </p:sp>
    </p:spTree>
    <p:extLst>
      <p:ext uri="{BB962C8B-B14F-4D97-AF65-F5344CB8AC3E}">
        <p14:creationId xmlns:p14="http://schemas.microsoft.com/office/powerpoint/2010/main" val="54330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256" y="2202427"/>
            <a:ext cx="9448800" cy="2032922"/>
          </a:xfrm>
        </p:spPr>
        <p:txBody>
          <a:bodyPr>
            <a:normAutofit fontScale="90000"/>
          </a:bodyPr>
          <a:lstStyle/>
          <a:p>
            <a:pPr algn="ctr"/>
            <a:r>
              <a:rPr lang="en-US" dirty="0" smtClean="0"/>
              <a:t>11. </a:t>
            </a:r>
            <a:r>
              <a:rPr lang="tr-TR" dirty="0" smtClean="0"/>
              <a:t>Sınıf</a:t>
            </a:r>
            <a:r>
              <a:rPr lang="en-US" dirty="0" smtClean="0"/>
              <a:t>:</a:t>
            </a:r>
            <a:br>
              <a:rPr lang="en-US" dirty="0" smtClean="0"/>
            </a:br>
            <a:r>
              <a:rPr lang="en-US" dirty="0" smtClean="0"/>
              <a:t>KUVVET </a:t>
            </a:r>
            <a:r>
              <a:rPr lang="tr-TR" cap="none" dirty="0" smtClean="0"/>
              <a:t>ve</a:t>
            </a:r>
            <a:r>
              <a:rPr lang="en-US" dirty="0" smtClean="0"/>
              <a:t> HAREKET </a:t>
            </a:r>
            <a:r>
              <a:rPr lang="tr-TR" dirty="0" smtClean="0"/>
              <a:t>ünitesi</a:t>
            </a:r>
            <a:r>
              <a:rPr lang="en-US" dirty="0" smtClean="0"/>
              <a:t/>
            </a:r>
            <a:br>
              <a:rPr lang="en-US" dirty="0" smtClean="0"/>
            </a:br>
            <a:r>
              <a:rPr lang="en-US" dirty="0"/>
              <a:t/>
            </a:r>
            <a:br>
              <a:rPr lang="en-US" dirty="0"/>
            </a:br>
            <a:r>
              <a:rPr lang="en-US" dirty="0" smtClean="0"/>
              <a:t> </a:t>
            </a:r>
            <a:r>
              <a:rPr lang="tr-TR" cap="none" dirty="0" smtClean="0"/>
              <a:t>Vektörler</a:t>
            </a:r>
            <a:endParaRPr lang="tr-TR" cap="none" dirty="0"/>
          </a:p>
        </p:txBody>
      </p:sp>
      <p:sp>
        <p:nvSpPr>
          <p:cNvPr id="3" name="Subtitle 2"/>
          <p:cNvSpPr>
            <a:spLocks noGrp="1"/>
          </p:cNvSpPr>
          <p:nvPr>
            <p:ph type="subTitle" idx="1"/>
          </p:nvPr>
        </p:nvSpPr>
        <p:spPr>
          <a:xfrm>
            <a:off x="1715729" y="4938711"/>
            <a:ext cx="9448800" cy="685800"/>
          </a:xfrm>
        </p:spPr>
        <p:txBody>
          <a:bodyPr/>
          <a:lstStyle/>
          <a:p>
            <a:pPr algn="ctr"/>
            <a:r>
              <a:rPr lang="en-US" dirty="0" smtClean="0"/>
              <a:t>Prof</a:t>
            </a:r>
            <a:r>
              <a:rPr lang="tr-TR" dirty="0" smtClean="0"/>
              <a:t>. </a:t>
            </a:r>
            <a:r>
              <a:rPr lang="en-US" dirty="0" smtClean="0"/>
              <a:t>Dr. Ali ERYILMAZ</a:t>
            </a:r>
            <a:endParaRPr lang="tr-TR" dirty="0"/>
          </a:p>
        </p:txBody>
      </p:sp>
    </p:spTree>
    <p:extLst>
      <p:ext uri="{BB962C8B-B14F-4D97-AF65-F5344CB8AC3E}">
        <p14:creationId xmlns:p14="http://schemas.microsoft.com/office/powerpoint/2010/main" val="147287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292550"/>
            <a:ext cx="6790944" cy="523220"/>
          </a:xfrm>
          <a:prstGeom prst="rect">
            <a:avLst/>
          </a:prstGeom>
          <a:noFill/>
        </p:spPr>
        <p:txBody>
          <a:bodyPr wrap="square" rtlCol="0">
            <a:spAutoFit/>
          </a:bodyPr>
          <a:lstStyle/>
          <a:p>
            <a:r>
              <a:rPr lang="tr-TR" sz="2800" b="1" dirty="0" smtClean="0"/>
              <a:t>Ne Öğreneceğiz: KAZANIMLAR</a:t>
            </a:r>
            <a:endParaRPr lang="tr-TR" sz="2800" b="1" dirty="0"/>
          </a:p>
        </p:txBody>
      </p:sp>
      <p:sp>
        <p:nvSpPr>
          <p:cNvPr id="2" name="Rectangle 1"/>
          <p:cNvSpPr/>
          <p:nvPr/>
        </p:nvSpPr>
        <p:spPr>
          <a:xfrm>
            <a:off x="688257" y="2656428"/>
            <a:ext cx="10530349" cy="400110"/>
          </a:xfrm>
          <a:prstGeom prst="rect">
            <a:avLst/>
          </a:prstGeom>
        </p:spPr>
        <p:txBody>
          <a:bodyPr wrap="square">
            <a:spAutoFit/>
          </a:bodyPr>
          <a:lstStyle/>
          <a:p>
            <a:endParaRPr lang="tr-TR" sz="2000" dirty="0"/>
          </a:p>
        </p:txBody>
      </p:sp>
      <p:pic>
        <p:nvPicPr>
          <p:cNvPr id="6" name="Picture 5"/>
          <p:cNvPicPr>
            <a:picLocks noChangeAspect="1"/>
          </p:cNvPicPr>
          <p:nvPr/>
        </p:nvPicPr>
        <p:blipFill>
          <a:blip r:embed="rId3"/>
          <a:stretch>
            <a:fillRect/>
          </a:stretch>
        </p:blipFill>
        <p:spPr>
          <a:xfrm>
            <a:off x="688257" y="2100480"/>
            <a:ext cx="10772093" cy="4589078"/>
          </a:xfrm>
          <a:prstGeom prst="rect">
            <a:avLst/>
          </a:prstGeom>
        </p:spPr>
      </p:pic>
    </p:spTree>
    <p:extLst>
      <p:ext uri="{BB962C8B-B14F-4D97-AF65-F5344CB8AC3E}">
        <p14:creationId xmlns:p14="http://schemas.microsoft.com/office/powerpoint/2010/main" val="2749205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024" y="1560576"/>
            <a:ext cx="6790944" cy="523220"/>
          </a:xfrm>
          <a:prstGeom prst="rect">
            <a:avLst/>
          </a:prstGeom>
          <a:noFill/>
        </p:spPr>
        <p:txBody>
          <a:bodyPr wrap="square" rtlCol="0">
            <a:spAutoFit/>
          </a:bodyPr>
          <a:lstStyle/>
          <a:p>
            <a:r>
              <a:rPr lang="tr-TR" sz="2800" b="1" dirty="0"/>
              <a:t>NELER YAPACAĞIZ?</a:t>
            </a:r>
          </a:p>
        </p:txBody>
      </p:sp>
      <p:sp>
        <p:nvSpPr>
          <p:cNvPr id="2" name="TextBox 1"/>
          <p:cNvSpPr txBox="1"/>
          <p:nvPr/>
        </p:nvSpPr>
        <p:spPr>
          <a:xfrm>
            <a:off x="573024" y="2083796"/>
            <a:ext cx="7595616" cy="3000821"/>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dirty="0" smtClean="0"/>
              <a:t>Skaler ve Vektörel Büyüklükler</a:t>
            </a:r>
          </a:p>
          <a:p>
            <a:pPr marL="285744" indent="-285744">
              <a:lnSpc>
                <a:spcPct val="150000"/>
              </a:lnSpc>
              <a:buFont typeface="Arial" panose="020B0604020202020204" pitchFamily="34" charset="0"/>
              <a:buChar char="•"/>
            </a:pPr>
            <a:r>
              <a:rPr lang="tr-TR" dirty="0" smtClean="0"/>
              <a:t>Vektörel Büyüklüklerin Özellikleri</a:t>
            </a:r>
          </a:p>
          <a:p>
            <a:pPr marL="285744" indent="-285744">
              <a:lnSpc>
                <a:spcPct val="150000"/>
              </a:lnSpc>
              <a:buFont typeface="Arial" panose="020B0604020202020204" pitchFamily="34" charset="0"/>
              <a:buChar char="•"/>
            </a:pPr>
            <a:r>
              <a:rPr lang="tr-TR" dirty="0" smtClean="0"/>
              <a:t>Kartezyen Koordinat Sistemi</a:t>
            </a:r>
          </a:p>
          <a:p>
            <a:pPr marL="285744" indent="-285744">
              <a:lnSpc>
                <a:spcPct val="150000"/>
              </a:lnSpc>
              <a:buFont typeface="Arial" panose="020B0604020202020204" pitchFamily="34" charset="0"/>
              <a:buChar char="•"/>
            </a:pPr>
            <a:r>
              <a:rPr lang="tr-TR" dirty="0" smtClean="0"/>
              <a:t>Vektörel Büyüklüklerin Toplamı</a:t>
            </a:r>
          </a:p>
          <a:p>
            <a:pPr marL="285744" indent="-285744">
              <a:lnSpc>
                <a:spcPct val="150000"/>
              </a:lnSpc>
              <a:buFont typeface="Arial" panose="020B0604020202020204" pitchFamily="34" charset="0"/>
              <a:buChar char="•"/>
            </a:pPr>
            <a:r>
              <a:rPr lang="tr-TR" dirty="0" smtClean="0"/>
              <a:t>Bileşen ve Bileşkelerin Hesaplanması</a:t>
            </a:r>
          </a:p>
          <a:p>
            <a:pPr marL="285744" indent="-285744">
              <a:lnSpc>
                <a:spcPct val="150000"/>
              </a:lnSpc>
              <a:buFont typeface="Arial" panose="020B0604020202020204" pitchFamily="34" charset="0"/>
              <a:buChar char="•"/>
            </a:pPr>
            <a:r>
              <a:rPr lang="tr-TR" dirty="0" smtClean="0"/>
              <a:t>Günün Özeti</a:t>
            </a:r>
          </a:p>
          <a:p>
            <a:pPr marL="285744" indent="-285744">
              <a:lnSpc>
                <a:spcPct val="150000"/>
              </a:lnSpc>
              <a:buFont typeface="Arial" panose="020B0604020202020204" pitchFamily="34" charset="0"/>
              <a:buChar char="•"/>
            </a:pPr>
            <a:r>
              <a:rPr lang="tr-TR" dirty="0" smtClean="0"/>
              <a:t>Soru Çözümü</a:t>
            </a:r>
            <a:endParaRPr lang="tr-TR" dirty="0"/>
          </a:p>
        </p:txBody>
      </p:sp>
    </p:spTree>
    <p:extLst>
      <p:ext uri="{BB962C8B-B14F-4D97-AF65-F5344CB8AC3E}">
        <p14:creationId xmlns:p14="http://schemas.microsoft.com/office/powerpoint/2010/main" val="3391435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477" y="184060"/>
            <a:ext cx="5614868" cy="523220"/>
          </a:xfrm>
          <a:prstGeom prst="rect">
            <a:avLst/>
          </a:prstGeom>
          <a:noFill/>
        </p:spPr>
        <p:txBody>
          <a:bodyPr wrap="square" rtlCol="0">
            <a:spAutoFit/>
          </a:bodyPr>
          <a:lstStyle/>
          <a:p>
            <a:r>
              <a:rPr lang="tr-TR" sz="2800" b="1" dirty="0" smtClean="0"/>
              <a:t>Skaler ve Vektörel Büyüklükler</a:t>
            </a:r>
          </a:p>
        </p:txBody>
      </p:sp>
      <p:sp>
        <p:nvSpPr>
          <p:cNvPr id="2" name="TextBox 1"/>
          <p:cNvSpPr txBox="1"/>
          <p:nvPr/>
        </p:nvSpPr>
        <p:spPr>
          <a:xfrm>
            <a:off x="150238" y="1808493"/>
            <a:ext cx="1855543"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S</a:t>
            </a:r>
            <a:r>
              <a:rPr lang="en-US" sz="1400" b="1" dirty="0" smtClean="0">
                <a:latin typeface="Arial Narrow" panose="020B0606020202030204" pitchFamily="34" charset="0"/>
                <a:cs typeface="Arial" panose="020B0604020202020204" pitchFamily="34" charset="0"/>
              </a:rPr>
              <a:t>k</a:t>
            </a:r>
            <a:r>
              <a:rPr lang="tr-TR" sz="1400" b="1" dirty="0" err="1" smtClean="0">
                <a:latin typeface="Arial Narrow" panose="020B0606020202030204" pitchFamily="34" charset="0"/>
                <a:cs typeface="Arial" panose="020B0604020202020204" pitchFamily="34" charset="0"/>
              </a:rPr>
              <a:t>aler</a:t>
            </a:r>
            <a:r>
              <a:rPr lang="tr-TR" sz="1400" b="1"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3" name="Rectangle 11"/>
          <p:cNvSpPr>
            <a:spLocks noChangeArrowheads="1"/>
          </p:cNvSpPr>
          <p:nvPr/>
        </p:nvSpPr>
        <p:spPr bwMode="auto">
          <a:xfrm>
            <a:off x="2954594" y="9094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noChangeAspect="1"/>
          </p:cNvGrpSpPr>
          <p:nvPr/>
        </p:nvGrpSpPr>
        <p:grpSpPr bwMode="auto">
          <a:xfrm>
            <a:off x="2222078" y="960281"/>
            <a:ext cx="9458632" cy="5284788"/>
            <a:chOff x="1483" y="5617"/>
            <a:chExt cx="9072" cy="8323"/>
          </a:xfrm>
        </p:grpSpPr>
        <p:sp>
          <p:nvSpPr>
            <p:cNvPr id="6" name="AutoShape 10"/>
            <p:cNvSpPr>
              <a:spLocks noChangeAspect="1" noChangeArrowheads="1" noTextEdit="1"/>
            </p:cNvSpPr>
            <p:nvPr/>
          </p:nvSpPr>
          <p:spPr bwMode="auto">
            <a:xfrm>
              <a:off x="1483" y="5617"/>
              <a:ext cx="9072" cy="83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9"/>
            <p:cNvSpPr>
              <a:spLocks noChangeArrowheads="1"/>
            </p:cNvSpPr>
            <p:nvPr/>
          </p:nvSpPr>
          <p:spPr bwMode="auto">
            <a:xfrm>
              <a:off x="1658" y="8940"/>
              <a:ext cx="1786" cy="5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Fiziksel Büyüklükler</a:t>
              </a: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8" name="AutoShape 8"/>
            <p:cNvSpPr>
              <a:spLocks noChangeArrowheads="1"/>
            </p:cNvSpPr>
            <p:nvPr/>
          </p:nvSpPr>
          <p:spPr bwMode="auto">
            <a:xfrm>
              <a:off x="4931" y="6254"/>
              <a:ext cx="1785" cy="159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Skaler Büyüklükler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endParaRPr>
            </a:p>
            <a:p>
              <a:pPr marL="117475" marR="0" lvl="0" indent="-117475"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Yalnızca büyüklük</a:t>
              </a:r>
              <a:r>
                <a:rPr kumimoji="0" lang="tr-TR" altLang="tr-TR" sz="1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ile ifade edilebilen</a:t>
              </a: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9" name="AutoShape 7"/>
            <p:cNvSpPr>
              <a:spLocks noChangeArrowheads="1"/>
            </p:cNvSpPr>
            <p:nvPr/>
          </p:nvSpPr>
          <p:spPr bwMode="auto">
            <a:xfrm>
              <a:off x="4934" y="10536"/>
              <a:ext cx="1782" cy="260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Vektörel Büyüklükler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endParaRPr>
            </a:p>
            <a:p>
              <a:pPr marL="117475" marR="0" lvl="0" indent="-117475"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Yalnızca büyüklük ile değil yön ile de belirtilmesi gereken</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10" name="AutoShape 6"/>
            <p:cNvSpPr>
              <a:spLocks noChangeArrowheads="1"/>
            </p:cNvSpPr>
            <p:nvPr/>
          </p:nvSpPr>
          <p:spPr bwMode="auto">
            <a:xfrm>
              <a:off x="7508" y="9945"/>
              <a:ext cx="1866" cy="399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Yerdeğiştirme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Hız</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İvme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Kuvvet</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Ağırlık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Alanı</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Manyet</a:t>
              </a:r>
              <a:r>
                <a:rPr lang="tr-TR" altLang="tr-TR" sz="1400" dirty="0" smtClean="0">
                  <a:latin typeface="Times New Roman" panose="02020603050405020304" pitchFamily="18" charset="0"/>
                  <a:ea typeface="Calibri" panose="020F0502020204030204" pitchFamily="34" charset="0"/>
                  <a:cs typeface="Times New Roman" panose="02020603050405020304" pitchFamily="18" charset="0"/>
                </a:rPr>
                <a:t>ik Alan</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Kütle </a:t>
              </a:r>
              <a:r>
                <a:rPr lang="tr-TR" altLang="tr-TR" sz="1400" dirty="0" smtClean="0">
                  <a:latin typeface="Times New Roman" panose="02020603050405020304" pitchFamily="18" charset="0"/>
                  <a:ea typeface="Calibri" panose="020F0502020204030204" pitchFamily="34" charset="0"/>
                  <a:cs typeface="Times New Roman" panose="02020603050405020304" pitchFamily="18" charset="0"/>
                </a:rPr>
                <a:t>Ç</a:t>
              </a: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ekimi Alanı</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Tork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Momentum </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Açısal Hız</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sp>
          <p:nvSpPr>
            <p:cNvPr id="13" name="AutoShape 3"/>
            <p:cNvSpPr>
              <a:spLocks noChangeShapeType="1"/>
            </p:cNvSpPr>
            <p:nvPr/>
          </p:nvSpPr>
          <p:spPr bwMode="auto">
            <a:xfrm>
              <a:off x="6716" y="7049"/>
              <a:ext cx="790" cy="4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4" name="AutoShape 2"/>
            <p:cNvSpPr>
              <a:spLocks noChangeShapeType="1"/>
            </p:cNvSpPr>
            <p:nvPr/>
          </p:nvSpPr>
          <p:spPr bwMode="auto">
            <a:xfrm>
              <a:off x="6716" y="11707"/>
              <a:ext cx="791" cy="1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5" name="AutoShape 6"/>
            <p:cNvSpPr>
              <a:spLocks noChangeArrowheads="1"/>
            </p:cNvSpPr>
            <p:nvPr/>
          </p:nvSpPr>
          <p:spPr bwMode="auto">
            <a:xfrm>
              <a:off x="7507" y="5715"/>
              <a:ext cx="1867" cy="381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Uzunluk</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Sür</a:t>
              </a:r>
              <a:r>
                <a:rPr kumimoji="0" lang="en-US"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Kütle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Zaman</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Özkütle</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Potansiyeli</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Enerji</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Hacim</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Elektrik Yükü</a:t>
              </a:r>
              <a:endParaRPr kumimoji="0" lang="tr-TR" altLang="tr-TR"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İş </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endParaRPr>
            </a:p>
          </p:txBody>
        </p:sp>
      </p:grpSp>
      <p:sp>
        <p:nvSpPr>
          <p:cNvPr id="18" name="Left Brace 17"/>
          <p:cNvSpPr/>
          <p:nvPr/>
        </p:nvSpPr>
        <p:spPr>
          <a:xfrm>
            <a:off x="4267200" y="1869443"/>
            <a:ext cx="1552611" cy="2958073"/>
          </a:xfrm>
          <a:prstGeom prst="leftBrace">
            <a:avLst>
              <a:gd name="adj1" fmla="val 8333"/>
              <a:gd name="adj2" fmla="val 456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TextBox 10"/>
          <p:cNvSpPr txBox="1"/>
          <p:nvPr/>
        </p:nvSpPr>
        <p:spPr>
          <a:xfrm>
            <a:off x="10490017" y="4578482"/>
            <a:ext cx="1652208" cy="923330"/>
          </a:xfrm>
          <a:prstGeom prst="rect">
            <a:avLst/>
          </a:prstGeom>
          <a:noFill/>
        </p:spPr>
        <p:txBody>
          <a:bodyPr wrap="square" rtlCol="0">
            <a:spAutoFit/>
          </a:bodyPr>
          <a:lstStyle/>
          <a:p>
            <a:pPr algn="ctr"/>
            <a:r>
              <a:rPr lang="tr-TR" dirty="0" smtClean="0"/>
              <a:t>Bu konuyu niye öğreniyoruz?</a:t>
            </a:r>
            <a:endParaRPr lang="tr-TR" dirty="0"/>
          </a:p>
        </p:txBody>
      </p:sp>
    </p:spTree>
    <p:extLst>
      <p:ext uri="{BB962C8B-B14F-4D97-AF65-F5344CB8AC3E}">
        <p14:creationId xmlns:p14="http://schemas.microsoft.com/office/powerpoint/2010/main" val="8239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0194" y="282380"/>
            <a:ext cx="6067151" cy="523220"/>
          </a:xfrm>
          <a:prstGeom prst="rect">
            <a:avLst/>
          </a:prstGeom>
          <a:noFill/>
        </p:spPr>
        <p:txBody>
          <a:bodyPr wrap="square" rtlCol="0">
            <a:spAutoFit/>
          </a:bodyPr>
          <a:lstStyle/>
          <a:p>
            <a:r>
              <a:rPr lang="tr-TR" sz="2800" b="1" dirty="0" smtClean="0"/>
              <a:t>Vektörel Büyüklüklerin Özellikleri</a:t>
            </a:r>
          </a:p>
        </p:txBody>
      </p:sp>
      <p:sp>
        <p:nvSpPr>
          <p:cNvPr id="2" name="TextBox 1"/>
          <p:cNvSpPr txBox="1"/>
          <p:nvPr/>
        </p:nvSpPr>
        <p:spPr>
          <a:xfrm>
            <a:off x="150238" y="1808493"/>
            <a:ext cx="1963697" cy="3970318"/>
          </a:xfrm>
          <a:prstGeom prst="rect">
            <a:avLst/>
          </a:prstGeom>
          <a:noFill/>
          <a:ln>
            <a:solidFill>
              <a:schemeClr val="tx1"/>
            </a:solidFill>
          </a:ln>
        </p:spPr>
        <p:txBody>
          <a:bodyPr wrap="square" rtlCol="0">
            <a:spAutoFit/>
          </a:bodyPr>
          <a:lstStyle/>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a:t>
            </a:r>
            <a:r>
              <a:rPr lang="en-US" sz="1400" dirty="0" smtClean="0">
                <a:latin typeface="Arial Narrow" panose="020B0606020202030204" pitchFamily="34" charset="0"/>
                <a:cs typeface="Arial" panose="020B0604020202020204" pitchFamily="34" charset="0"/>
              </a:rPr>
              <a:t>k</a:t>
            </a:r>
            <a:r>
              <a:rPr lang="tr-TR" sz="1400" dirty="0" err="1" smtClean="0">
                <a:latin typeface="Arial Narrow" panose="020B0606020202030204" pitchFamily="34" charset="0"/>
                <a:cs typeface="Arial" panose="020B0604020202020204" pitchFamily="34" charset="0"/>
              </a:rPr>
              <a:t>aler</a:t>
            </a:r>
            <a:r>
              <a:rPr lang="tr-TR" sz="1400" dirty="0" smtClean="0">
                <a:latin typeface="Arial Narrow" panose="020B0606020202030204" pitchFamily="34" charset="0"/>
                <a:cs typeface="Arial" panose="020B0604020202020204" pitchFamily="34" charset="0"/>
              </a:rPr>
              <a:t> ve Vektörel Büyüklükler</a:t>
            </a:r>
          </a:p>
          <a:p>
            <a:pPr marL="166688" indent="-166688">
              <a:lnSpc>
                <a:spcPct val="150000"/>
              </a:lnSpc>
              <a:buFont typeface="Arial" panose="020B0604020202020204" pitchFamily="34" charset="0"/>
              <a:buChar char="•"/>
            </a:pPr>
            <a:r>
              <a:rPr lang="tr-TR" sz="1400" b="1" dirty="0" smtClean="0">
                <a:latin typeface="Arial Narrow" panose="020B0606020202030204" pitchFamily="34" charset="0"/>
                <a:cs typeface="Arial" panose="020B0604020202020204" pitchFamily="34" charset="0"/>
              </a:rPr>
              <a:t>Vektörel Büyüklüklerin Özellikleri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Kartezyen Koordinat Sistemi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Vektörel Büyüklüklerin Toplamı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Bileşen ve Bileşkelerin Hesaplanması</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Günün Özeti</a:t>
            </a:r>
          </a:p>
          <a:p>
            <a:pPr marL="166688" indent="-166688">
              <a:lnSpc>
                <a:spcPct val="150000"/>
              </a:lnSpc>
              <a:buFont typeface="Arial" panose="020B0604020202020204" pitchFamily="34" charset="0"/>
              <a:buChar char="•"/>
            </a:pPr>
            <a:r>
              <a:rPr lang="tr-TR" sz="1400" dirty="0" smtClean="0">
                <a:latin typeface="Arial Narrow" panose="020B0606020202030204" pitchFamily="34" charset="0"/>
                <a:cs typeface="Arial" panose="020B0604020202020204" pitchFamily="34" charset="0"/>
              </a:rPr>
              <a:t>Soru Çözümü</a:t>
            </a:r>
            <a:endParaRPr lang="tr-TR" sz="1400" dirty="0">
              <a:latin typeface="Arial Narrow" panose="020B0606020202030204" pitchFamily="34" charset="0"/>
              <a:cs typeface="Arial" panose="020B0604020202020204" pitchFamily="34" charset="0"/>
            </a:endParaRPr>
          </a:p>
        </p:txBody>
      </p:sp>
      <p:sp>
        <p:nvSpPr>
          <p:cNvPr id="3" name="TextBox 2"/>
          <p:cNvSpPr txBox="1"/>
          <p:nvPr/>
        </p:nvSpPr>
        <p:spPr>
          <a:xfrm>
            <a:off x="2900516" y="1808493"/>
            <a:ext cx="8504904" cy="4493538"/>
          </a:xfrm>
          <a:prstGeom prst="rect">
            <a:avLst/>
          </a:prstGeom>
          <a:noFill/>
        </p:spPr>
        <p:txBody>
          <a:bodyPr wrap="square" rtlCol="0">
            <a:spAutoFit/>
          </a:bodyPr>
          <a:lstStyle/>
          <a:p>
            <a:pPr>
              <a:spcBef>
                <a:spcPts val="600"/>
              </a:spcBef>
              <a:spcAft>
                <a:spcPts val="600"/>
              </a:spcAft>
            </a:pPr>
            <a:r>
              <a:rPr lang="tr-TR" altLang="tr-TR" b="1" dirty="0" smtClean="0">
                <a:latin typeface="Arial Narrow" panose="020B0606020202030204" pitchFamily="34" charset="0"/>
                <a:ea typeface="Calibri" panose="020F0502020204030204" pitchFamily="34" charset="0"/>
                <a:cs typeface="Times New Roman" panose="02020603050405020304" pitchFamily="18" charset="0"/>
              </a:rPr>
              <a:t>Vektörel Büyüklükler</a:t>
            </a:r>
            <a:r>
              <a:rPr lang="tr-TR" altLang="tr-TR" dirty="0" smtClean="0">
                <a:latin typeface="Arial Narrow" panose="020B0606020202030204" pitchFamily="34" charset="0"/>
                <a:ea typeface="Calibri" panose="020F0502020204030204" pitchFamily="34" charset="0"/>
                <a:cs typeface="Times New Roman" panose="02020603050405020304" pitchFamily="18" charset="0"/>
              </a:rPr>
              <a:t>: Yalnızca büyüklük </a:t>
            </a:r>
            <a:r>
              <a:rPr lang="tr-TR" dirty="0" smtClean="0">
                <a:latin typeface="Arial Narrow" panose="020B0606020202030204" pitchFamily="34" charset="0"/>
              </a:rPr>
              <a:t>(şiddet değil) </a:t>
            </a:r>
            <a:r>
              <a:rPr lang="tr-TR" altLang="tr-TR" dirty="0" smtClean="0">
                <a:latin typeface="Arial Narrow" panose="020B0606020202030204" pitchFamily="34" charset="0"/>
                <a:ea typeface="Calibri" panose="020F0502020204030204" pitchFamily="34" charset="0"/>
                <a:cs typeface="Times New Roman" panose="02020603050405020304" pitchFamily="18" charset="0"/>
              </a:rPr>
              <a:t>ile değil yön ile de belirtilmesi gerekir.</a:t>
            </a:r>
          </a:p>
          <a:p>
            <a:pPr marL="225425" indent="-225425">
              <a:spcBef>
                <a:spcPts val="600"/>
              </a:spcBef>
              <a:spcAft>
                <a:spcPts val="600"/>
              </a:spcAft>
              <a:buFont typeface="+mj-lt"/>
              <a:buAutoNum type="arabicPeriod"/>
            </a:pPr>
            <a:r>
              <a:rPr lang="tr-TR" dirty="0" smtClean="0">
                <a:latin typeface="Arial Narrow" panose="020B0606020202030204" pitchFamily="34" charset="0"/>
              </a:rPr>
              <a:t>Sembollerin üzerine ok işareti konarak yazılır.</a:t>
            </a:r>
          </a:p>
          <a:p>
            <a:pPr marL="225425" indent="-225425">
              <a:spcBef>
                <a:spcPts val="600"/>
              </a:spcBef>
              <a:spcAft>
                <a:spcPts val="600"/>
              </a:spcAft>
              <a:buFont typeface="+mj-lt"/>
              <a:buAutoNum type="arabicPeriod"/>
            </a:pPr>
            <a:r>
              <a:rPr lang="tr-TR" dirty="0" smtClean="0">
                <a:latin typeface="Arial Narrow" panose="020B0606020202030204" pitchFamily="34" charset="0"/>
              </a:rPr>
              <a:t>Vektörün büyüklüğü gösterilirken sembol mutlak değer işareti içerisine alınır veya üzerinde ok olmadan yazılır.</a:t>
            </a:r>
          </a:p>
          <a:p>
            <a:pPr marL="225425" indent="-225425">
              <a:spcBef>
                <a:spcPts val="600"/>
              </a:spcBef>
              <a:spcAft>
                <a:spcPts val="600"/>
              </a:spcAft>
              <a:buFont typeface="+mj-lt"/>
              <a:buAutoNum type="arabicPeriod"/>
            </a:pPr>
            <a:r>
              <a:rPr lang="tr-TR" dirty="0" smtClean="0">
                <a:latin typeface="Arial Narrow" panose="020B0606020202030204" pitchFamily="34" charset="0"/>
              </a:rPr>
              <a:t>Yönü ve büyüklüğü aynı olan vektörel büyüklüklere eşit vektörel büyüklükler denir.</a:t>
            </a:r>
          </a:p>
          <a:p>
            <a:pPr marL="225425" indent="-225425">
              <a:spcBef>
                <a:spcPts val="600"/>
              </a:spcBef>
              <a:spcAft>
                <a:spcPts val="600"/>
              </a:spcAft>
              <a:buFont typeface="+mj-lt"/>
              <a:buAutoNum type="arabicPeriod"/>
            </a:pPr>
            <a:r>
              <a:rPr lang="tr-TR" dirty="0" smtClean="0">
                <a:latin typeface="Arial Narrow" panose="020B0606020202030204" pitchFamily="34" charset="0"/>
              </a:rPr>
              <a:t>Büyüklüğü eşit yönü ters olan vektörel büyüklüklere zıt vektörel büyüklükler denir. Eksi bir ile çarpılarak bulunur.</a:t>
            </a:r>
          </a:p>
          <a:p>
            <a:pPr marL="225425" indent="-225425">
              <a:spcBef>
                <a:spcPts val="600"/>
              </a:spcBef>
              <a:spcAft>
                <a:spcPts val="600"/>
              </a:spcAft>
              <a:buFont typeface="+mj-lt"/>
              <a:buAutoNum type="arabicPeriod"/>
            </a:pPr>
            <a:r>
              <a:rPr lang="tr-TR" dirty="0" smtClean="0">
                <a:latin typeface="Arial Narrow" panose="020B0606020202030204" pitchFamily="34" charset="0"/>
              </a:rPr>
              <a:t>Vektörel büyüklükler ile sayılar toplanamaz. Bir vektörün bir sayı ile çarpımı ya da bölümü yine bir vektördür. Pozitif bir sayı ile çarpılırsa yalnızca büyüklüğü değişebilir iken negatif bir sayı ile çarpılırsa hem büyüklüğü hem de yönü değişebilir.</a:t>
            </a:r>
          </a:p>
          <a:p>
            <a:pPr marL="225425" indent="-225425">
              <a:spcBef>
                <a:spcPts val="600"/>
              </a:spcBef>
              <a:spcAft>
                <a:spcPts val="600"/>
              </a:spcAft>
              <a:buFont typeface="+mj-lt"/>
              <a:buAutoNum type="arabicPeriod"/>
            </a:pPr>
            <a:r>
              <a:rPr lang="tr-TR" dirty="0" smtClean="0">
                <a:latin typeface="Arial Narrow" panose="020B0606020202030204" pitchFamily="34" charset="0"/>
              </a:rPr>
              <a:t>Bir vektörün büyüklüğü ve yönü değişmeden taşınırsa hala vektör aynı vektördür. </a:t>
            </a:r>
          </a:p>
          <a:p>
            <a:pPr marL="225425" indent="-225425">
              <a:spcBef>
                <a:spcPts val="600"/>
              </a:spcBef>
              <a:spcAft>
                <a:spcPts val="600"/>
              </a:spcAft>
              <a:buFont typeface="+mj-lt"/>
              <a:buAutoNum type="arabicPeriod"/>
            </a:pPr>
            <a:r>
              <a:rPr lang="tr-TR" dirty="0" smtClean="0">
                <a:latin typeface="Arial Narrow" panose="020B0606020202030204" pitchFamily="34" charset="0"/>
              </a:rPr>
              <a:t>İki vektörün toplamı sayıların toplanması gibi yapılamaz.</a:t>
            </a:r>
            <a:endParaRPr lang="tr-TR" dirty="0">
              <a:latin typeface="Arial Narrow" panose="020B0606020202030204" pitchFamily="34" charset="0"/>
            </a:endParaRPr>
          </a:p>
        </p:txBody>
      </p:sp>
    </p:spTree>
    <p:extLst>
      <p:ext uri="{BB962C8B-B14F-4D97-AF65-F5344CB8AC3E}">
        <p14:creationId xmlns:p14="http://schemas.microsoft.com/office/powerpoint/2010/main" val="29868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4997</TotalTime>
  <Words>1415</Words>
  <Application>Microsoft Office PowerPoint</Application>
  <PresentationFormat>Widescreen</PresentationFormat>
  <Paragraphs>370</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Calibri</vt:lpstr>
      <vt:lpstr>Cambria Math</vt:lpstr>
      <vt:lpstr>Century Gothic</vt:lpstr>
      <vt:lpstr>Times New Roman</vt:lpstr>
      <vt:lpstr>Wingdings</vt:lpstr>
      <vt:lpstr>Vapor Trail</vt:lpstr>
      <vt:lpstr>Biz kimiz?  ve   Neyi Amaçlıyoruz?</vt:lpstr>
      <vt:lpstr>11. Sınıf fizik Dersi</vt:lpstr>
      <vt:lpstr> KUVVET ve HAREKET ünitesi</vt:lpstr>
      <vt:lpstr> elektrik ve manyetizma ünitesi</vt:lpstr>
      <vt:lpstr>11. Sınıf: KUVVET ve HAREKET ünitesi   Vektörler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Reviewer</cp:lastModifiedBy>
  <cp:revision>290</cp:revision>
  <cp:lastPrinted>2016-10-21T21:36:21Z</cp:lastPrinted>
  <dcterms:created xsi:type="dcterms:W3CDTF">2016-04-01T12:40:28Z</dcterms:created>
  <dcterms:modified xsi:type="dcterms:W3CDTF">2018-10-09T11:56:53Z</dcterms:modified>
</cp:coreProperties>
</file>