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1"/>
  </p:notesMasterIdLst>
  <p:handoutMasterIdLst>
    <p:handoutMasterId r:id="rId32"/>
  </p:handoutMasterIdLst>
  <p:sldIdLst>
    <p:sldId id="365" r:id="rId2"/>
    <p:sldId id="366" r:id="rId3"/>
    <p:sldId id="367" r:id="rId4"/>
    <p:sldId id="542" r:id="rId5"/>
    <p:sldId id="565" r:id="rId6"/>
    <p:sldId id="583" r:id="rId7"/>
    <p:sldId id="567" r:id="rId8"/>
    <p:sldId id="568" r:id="rId9"/>
    <p:sldId id="569" r:id="rId10"/>
    <p:sldId id="570" r:id="rId11"/>
    <p:sldId id="571" r:id="rId12"/>
    <p:sldId id="588" r:id="rId13"/>
    <p:sldId id="581" r:id="rId14"/>
    <p:sldId id="572" r:id="rId15"/>
    <p:sldId id="573" r:id="rId16"/>
    <p:sldId id="586" r:id="rId17"/>
    <p:sldId id="587" r:id="rId18"/>
    <p:sldId id="577" r:id="rId19"/>
    <p:sldId id="584" r:id="rId20"/>
    <p:sldId id="585" r:id="rId21"/>
    <p:sldId id="578" r:id="rId22"/>
    <p:sldId id="566" r:id="rId23"/>
    <p:sldId id="582" r:id="rId24"/>
    <p:sldId id="580" r:id="rId25"/>
    <p:sldId id="576" r:id="rId26"/>
    <p:sldId id="429" r:id="rId27"/>
    <p:sldId id="371" r:id="rId28"/>
    <p:sldId id="370" r:id="rId29"/>
    <p:sldId id="579" r:id="rId30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  <p:cmAuthor id="2" name="Ali Eryılmaz" initials="a" lastIdx="2" clrIdx="1">
    <p:extLst>
      <p:ext uri="{19B8F6BF-5375-455C-9EA6-DF929625EA0E}">
        <p15:presenceInfo xmlns:p15="http://schemas.microsoft.com/office/powerpoint/2012/main" userId="Ali Eryılma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83" autoAdjust="0"/>
    <p:restoredTop sz="88078" autoAdjust="0"/>
  </p:normalViewPr>
  <p:slideViewPr>
    <p:cSldViewPr snapToObjects="1">
      <p:cViewPr varScale="1">
        <p:scale>
          <a:sx n="83" d="100"/>
          <a:sy n="83" d="100"/>
        </p:scale>
        <p:origin x="9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3.05.2019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akımın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devrede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gösterimi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şekillerdeki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gibidir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Doğru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devreye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yön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verirken</a:t>
            </a:r>
            <a:r>
              <a:rPr lang="en-US" baseline="0" dirty="0" smtClean="0"/>
              <a:t> alternative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devreye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yönde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verir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218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1480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220 Volt </a:t>
            </a:r>
            <a:r>
              <a:rPr lang="tr-TR" noProof="0" dirty="0" smtClean="0"/>
              <a:t>RMS değeridir. Maksimum değeri 311 Volttur. </a:t>
            </a:r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635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294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Üretim sesini düşürdü</a:t>
            </a:r>
            <a:r>
              <a:rPr lang="en-US" dirty="0" smtClean="0"/>
              <a:t> (</a:t>
            </a:r>
            <a:r>
              <a:rPr lang="en-US" dirty="0" err="1" smtClean="0"/>
              <a:t>Kommutatöre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kalmadığından</a:t>
            </a:r>
            <a:r>
              <a:rPr lang="en-US" dirty="0" smtClean="0"/>
              <a:t>)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Transferde ısı ile kaybı düşürdü</a:t>
            </a:r>
            <a:r>
              <a:rPr lang="en-US" dirty="0" smtClean="0"/>
              <a:t> (</a:t>
            </a:r>
            <a:r>
              <a:rPr lang="en-US" dirty="0" err="1" smtClean="0"/>
              <a:t>Elektrik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taşıma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hatlarında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yüksek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taşınırsa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ısı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kaybı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olacaktır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Güç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aynı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kalacak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şekilde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voltaj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değerlerinden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oynayabiliyor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bunu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getiriyor</a:t>
            </a:r>
            <a:r>
              <a:rPr lang="en-US" baseline="0" dirty="0" smtClean="0"/>
              <a:t>.)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Maliyeti düşürdü</a:t>
            </a:r>
            <a:r>
              <a:rPr lang="en-US" dirty="0" smtClean="0"/>
              <a:t> (hem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kalın</a:t>
            </a:r>
            <a:r>
              <a:rPr lang="en-US" dirty="0" smtClean="0"/>
              <a:t> </a:t>
            </a:r>
            <a:r>
              <a:rPr lang="en-US" dirty="0" err="1" smtClean="0"/>
              <a:t>tellerle</a:t>
            </a:r>
            <a:r>
              <a:rPr lang="en-US" dirty="0" smtClean="0"/>
              <a:t> </a:t>
            </a:r>
            <a:r>
              <a:rPr lang="en-US" dirty="0" err="1" smtClean="0"/>
              <a:t>taşımak</a:t>
            </a:r>
            <a:r>
              <a:rPr lang="en-US" dirty="0" smtClean="0"/>
              <a:t> </a:t>
            </a:r>
            <a:r>
              <a:rPr lang="en-US" dirty="0" err="1" smtClean="0"/>
              <a:t>gerekecekti</a:t>
            </a:r>
            <a:r>
              <a:rPr lang="en-US" dirty="0" smtClean="0"/>
              <a:t> hem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parçalar</a:t>
            </a:r>
            <a:r>
              <a:rPr lang="en-US" dirty="0" smtClean="0"/>
              <a:t> </a:t>
            </a:r>
            <a:r>
              <a:rPr lang="en-US" dirty="0" err="1" smtClean="0"/>
              <a:t>gerektirecekti</a:t>
            </a:r>
            <a:r>
              <a:rPr lang="en-US" dirty="0" smtClean="0"/>
              <a:t>.)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Verimi artırdı.</a:t>
            </a:r>
            <a:r>
              <a:rPr lang="en-US" dirty="0" smtClean="0"/>
              <a:t> (</a:t>
            </a:r>
            <a:r>
              <a:rPr lang="en-US" dirty="0" err="1" smtClean="0"/>
              <a:t>sürtünmeleri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gereksiz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parçaları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azaltarak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yaptı</a:t>
            </a:r>
            <a:r>
              <a:rPr lang="en-US" baseline="0" dirty="0" smtClean="0"/>
              <a:t>)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450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Hangileri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kullanışlı</a:t>
            </a:r>
            <a:r>
              <a:rPr lang="en-US" dirty="0" smtClean="0"/>
              <a:t>?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(</a:t>
            </a:r>
            <a:r>
              <a:rPr lang="en-US" dirty="0" err="1" smtClean="0"/>
              <a:t>Elektriği</a:t>
            </a:r>
            <a:r>
              <a:rPr lang="en-US" dirty="0" smtClean="0"/>
              <a:t> ne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kullanıyorsunuz</a:t>
            </a:r>
            <a:r>
              <a:rPr lang="en-US" dirty="0" smtClean="0"/>
              <a:t>? </a:t>
            </a:r>
            <a:r>
              <a:rPr lang="en-US" dirty="0" err="1" smtClean="0"/>
              <a:t>Taşırken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, </a:t>
            </a:r>
            <a:r>
              <a:rPr lang="en-US" dirty="0" err="1" smtClean="0"/>
              <a:t>kullanırken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) </a:t>
            </a:r>
            <a:r>
              <a:rPr lang="en-US" dirty="0" err="1" smtClean="0"/>
              <a:t>değişebilir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kullanıma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864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Hangileri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kullanışlı</a:t>
            </a:r>
            <a:r>
              <a:rPr lang="en-US" dirty="0" smtClean="0"/>
              <a:t>?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(</a:t>
            </a:r>
            <a:r>
              <a:rPr lang="en-US" dirty="0" err="1" smtClean="0"/>
              <a:t>Elektriği</a:t>
            </a:r>
            <a:r>
              <a:rPr lang="en-US" dirty="0" smtClean="0"/>
              <a:t> ne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kullanıyorsunuz</a:t>
            </a:r>
            <a:r>
              <a:rPr lang="en-US" dirty="0" smtClean="0"/>
              <a:t>? </a:t>
            </a:r>
            <a:r>
              <a:rPr lang="en-US" dirty="0" err="1" smtClean="0"/>
              <a:t>Taşırken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, </a:t>
            </a:r>
            <a:r>
              <a:rPr lang="en-US" dirty="0" err="1" smtClean="0"/>
              <a:t>kullanırken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) </a:t>
            </a:r>
            <a:r>
              <a:rPr lang="en-US" dirty="0" err="1" smtClean="0"/>
              <a:t>değişebilir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kullanıma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431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Hangileri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kullanışlı</a:t>
            </a:r>
            <a:r>
              <a:rPr lang="en-US" dirty="0" smtClean="0"/>
              <a:t>?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(</a:t>
            </a:r>
            <a:r>
              <a:rPr lang="en-US" dirty="0" err="1" smtClean="0"/>
              <a:t>Elektriği</a:t>
            </a:r>
            <a:r>
              <a:rPr lang="en-US" dirty="0" smtClean="0"/>
              <a:t> ne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kullanıyorsunuz</a:t>
            </a:r>
            <a:r>
              <a:rPr lang="en-US" dirty="0" smtClean="0"/>
              <a:t>? </a:t>
            </a:r>
            <a:r>
              <a:rPr lang="en-US" dirty="0" err="1" smtClean="0"/>
              <a:t>Taşırken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, </a:t>
            </a:r>
            <a:r>
              <a:rPr lang="en-US" dirty="0" err="1" smtClean="0"/>
              <a:t>kullanırken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) </a:t>
            </a:r>
            <a:r>
              <a:rPr lang="en-US" dirty="0" err="1" smtClean="0"/>
              <a:t>değişebilir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kullanıma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6463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yönü</a:t>
            </a:r>
            <a:r>
              <a:rPr lang="en-US" dirty="0" smtClean="0"/>
              <a:t> yok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yönde</a:t>
            </a:r>
            <a:r>
              <a:rPr lang="en-US" dirty="0" smtClean="0"/>
              <a:t> de </a:t>
            </a:r>
            <a:r>
              <a:rPr lang="en-US" dirty="0" err="1" smtClean="0"/>
              <a:t>çalışıyor</a:t>
            </a:r>
            <a:r>
              <a:rPr lang="en-US" dirty="0" smtClean="0"/>
              <a:t>! </a:t>
            </a:r>
            <a:r>
              <a:rPr lang="en-US" dirty="0" err="1" smtClean="0"/>
              <a:t>Yani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yönü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saniyede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frekans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kadar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değişiyor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5068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287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1381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formüllerini</a:t>
            </a:r>
            <a:r>
              <a:rPr lang="en-US" dirty="0" smtClean="0"/>
              <a:t> </a:t>
            </a:r>
            <a:r>
              <a:rPr lang="en-US" dirty="0" err="1" smtClean="0"/>
              <a:t>yazıp</a:t>
            </a:r>
            <a:r>
              <a:rPr lang="en-US" dirty="0" smtClean="0"/>
              <a:t> RMS </a:t>
            </a:r>
            <a:r>
              <a:rPr lang="en-US" dirty="0" err="1" smtClean="0"/>
              <a:t>değerler</a:t>
            </a:r>
            <a:r>
              <a:rPr lang="en-US" dirty="0" smtClean="0"/>
              <a:t> mi </a:t>
            </a:r>
            <a:r>
              <a:rPr lang="en-US" dirty="0" err="1" smtClean="0"/>
              <a:t>kullanılacak</a:t>
            </a:r>
            <a:r>
              <a:rPr lang="en-US" dirty="0" smtClean="0"/>
              <a:t> </a:t>
            </a:r>
            <a:r>
              <a:rPr lang="en-US" dirty="0" err="1" smtClean="0"/>
              <a:t>konuşulmalı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2528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1366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Pillerde</a:t>
            </a:r>
            <a:r>
              <a:rPr lang="en-US" dirty="0" smtClean="0"/>
              <a:t> </a:t>
            </a:r>
            <a:r>
              <a:rPr lang="en-US" dirty="0" err="1" smtClean="0"/>
              <a:t>pozitif</a:t>
            </a:r>
            <a:r>
              <a:rPr lang="en-US" dirty="0" smtClean="0"/>
              <a:t> </a:t>
            </a:r>
            <a:r>
              <a:rPr lang="en-US" dirty="0" err="1" smtClean="0"/>
              <a:t>kutup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iken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prizlerde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yoktur</a:t>
            </a:r>
            <a:r>
              <a:rPr lang="en-US" baseline="0" dirty="0" smtClean="0"/>
              <a:t>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5187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054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5235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akım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artıp</a:t>
            </a:r>
            <a:r>
              <a:rPr lang="en-US" dirty="0" smtClean="0"/>
              <a:t> </a:t>
            </a:r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büyüklüğe</a:t>
            </a:r>
            <a:r>
              <a:rPr lang="en-US" dirty="0" smtClean="0"/>
              <a:t> </a:t>
            </a:r>
            <a:r>
              <a:rPr lang="en-US" dirty="0" err="1" smtClean="0"/>
              <a:t>vardıktan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azalarak</a:t>
            </a:r>
            <a:r>
              <a:rPr lang="en-US" dirty="0" smtClean="0"/>
              <a:t> </a:t>
            </a:r>
            <a:r>
              <a:rPr lang="en-US" dirty="0" err="1" smtClean="0"/>
              <a:t>sıfır</a:t>
            </a:r>
            <a:r>
              <a:rPr lang="en-US" dirty="0" smtClean="0"/>
              <a:t> </a:t>
            </a:r>
            <a:r>
              <a:rPr lang="en-US" dirty="0" err="1" smtClean="0"/>
              <a:t>oluyor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ters</a:t>
            </a:r>
            <a:r>
              <a:rPr lang="en-US" dirty="0" smtClean="0"/>
              <a:t> </a:t>
            </a:r>
            <a:r>
              <a:rPr lang="en-US" dirty="0" err="1" smtClean="0"/>
              <a:t>yöne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değişimi</a:t>
            </a:r>
            <a:r>
              <a:rPr lang="en-US" dirty="0" smtClean="0"/>
              <a:t> </a:t>
            </a:r>
            <a:r>
              <a:rPr lang="en-US" dirty="0" err="1" smtClean="0"/>
              <a:t>gerçekleştiriyor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Alternatif</a:t>
            </a:r>
            <a:r>
              <a:rPr lang="en-US" dirty="0" smtClean="0"/>
              <a:t> mi </a:t>
            </a:r>
            <a:r>
              <a:rPr lang="en-US" dirty="0" err="1" smtClean="0"/>
              <a:t>Değişken</a:t>
            </a:r>
            <a:r>
              <a:rPr lang="en-US" dirty="0" smtClean="0"/>
              <a:t> mi?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209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Voltajın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değişimi</a:t>
            </a:r>
            <a:r>
              <a:rPr lang="en-US" baseline="0" dirty="0" smtClean="0"/>
              <a:t> sinus </a:t>
            </a:r>
            <a:r>
              <a:rPr lang="en-US" baseline="0" dirty="0" err="1" smtClean="0"/>
              <a:t>dalgasının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değerlerine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benzer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Sinüs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dalgası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cinsinden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formüldeki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yazılabilir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44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0.png"/><Relationship Id="rId10" Type="http://schemas.openxmlformats.org/officeDocument/2006/relationships/image" Target="../media/image27.png"/><Relationship Id="rId4" Type="http://schemas.openxmlformats.org/officeDocument/2006/relationships/image" Target="../media/image200.png"/><Relationship Id="rId9" Type="http://schemas.openxmlformats.org/officeDocument/2006/relationships/image" Target="../media/image1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zlesene.com/video/yildirimlarin-efendisi-nikola-tesla-master-of-lightning/3602719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7448" y="1412776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Alternatif Akım 1</a:t>
            </a:r>
            <a:endParaRPr lang="tr-TR" sz="3100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176" y="4365104"/>
            <a:ext cx="4104456" cy="849835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(AC) ve Doğru Akım (DC)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2708920"/>
            <a:ext cx="7032959" cy="212127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69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15680" y="404664"/>
            <a:ext cx="8352928" cy="1143000"/>
          </a:xfrm>
        </p:spPr>
        <p:txBody>
          <a:bodyPr>
            <a:normAutofit/>
          </a:bodyPr>
          <a:lstStyle/>
          <a:p>
            <a:r>
              <a:rPr lang="tr-TR" sz="2800" b="0" dirty="0" smtClean="0">
                <a:solidFill>
                  <a:schemeClr val="tx1"/>
                </a:solidFill>
                <a:effectLst/>
              </a:rPr>
              <a:t>Alternatif Akımın Etkin ve Maksimum Değerleri</a:t>
            </a:r>
            <a:endParaRPr lang="tr-TR" sz="28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0372" y="1401171"/>
            <a:ext cx="2007368" cy="15567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5680" y="1471627"/>
            <a:ext cx="2368244" cy="161767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9682816" y="2531904"/>
                <a:ext cx="835357" cy="5535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2816" y="2531904"/>
                <a:ext cx="835357" cy="5535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158038" y="2540279"/>
                <a:ext cx="851772" cy="5554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038" y="2540279"/>
                <a:ext cx="851772" cy="5554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43672" y="3212976"/>
            <a:ext cx="892899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317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Değişken akımın </a:t>
            </a:r>
            <a:r>
              <a:rPr lang="en-US" dirty="0" smtClean="0"/>
              <a:t>RMS</a:t>
            </a:r>
            <a:r>
              <a:rPr lang="tr-TR" dirty="0" smtClean="0"/>
              <a:t> (</a:t>
            </a:r>
            <a:r>
              <a:rPr lang="tr-TR" dirty="0" err="1" smtClean="0"/>
              <a:t>root</a:t>
            </a:r>
            <a:r>
              <a:rPr lang="tr-TR" dirty="0" smtClean="0"/>
              <a:t> </a:t>
            </a:r>
            <a:r>
              <a:rPr lang="tr-TR" dirty="0" err="1" smtClean="0"/>
              <a:t>mean</a:t>
            </a:r>
            <a:r>
              <a:rPr lang="tr-TR" dirty="0" smtClean="0"/>
              <a:t> </a:t>
            </a:r>
            <a:r>
              <a:rPr lang="tr-TR" dirty="0" err="1" smtClean="0"/>
              <a:t>square</a:t>
            </a:r>
            <a:r>
              <a:rPr lang="tr-TR" dirty="0" smtClean="0"/>
              <a:t>) değeri (etkin değeri), ampermetre ve voltmetrenin </a:t>
            </a:r>
            <a:r>
              <a:rPr lang="tr-TR" b="1" dirty="0" smtClean="0"/>
              <a:t>ölçtüğü</a:t>
            </a:r>
            <a:r>
              <a:rPr lang="tr-TR" dirty="0" smtClean="0"/>
              <a:t> değerdir. </a:t>
            </a:r>
          </a:p>
          <a:p>
            <a:pPr marL="231775" indent="-2317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Değişken bir akımın bir dirençte enerji olarak ortaya çıkaracağı etkinin </a:t>
            </a:r>
            <a:r>
              <a:rPr lang="tr-TR" b="1" dirty="0" smtClean="0"/>
              <a:t>aynısını</a:t>
            </a:r>
            <a:r>
              <a:rPr lang="tr-TR" dirty="0" smtClean="0"/>
              <a:t> doğru akım ile çıkaran değerdir. </a:t>
            </a:r>
          </a:p>
          <a:p>
            <a:pPr marL="231775" indent="-2317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Sinüs şeklindeki voltaj ve akım sinyalleri için maksimum değerin </a:t>
            </a:r>
            <a:r>
              <a:rPr lang="tr-TR" b="1" dirty="0" smtClean="0"/>
              <a:t>kök ikiye</a:t>
            </a:r>
            <a:r>
              <a:rPr lang="tr-TR" dirty="0" smtClean="0"/>
              <a:t> bölümüdür. RMS değer, ortalama değer değildir. Bu sinyalin ortalama değeri </a:t>
            </a:r>
            <a:r>
              <a:rPr lang="tr-TR" b="1" dirty="0" smtClean="0"/>
              <a:t>sıfırdır</a:t>
            </a:r>
            <a:r>
              <a:rPr lang="tr-TR" dirty="0" smtClean="0"/>
              <a:t>. </a:t>
            </a:r>
          </a:p>
          <a:p>
            <a:pPr marL="231775" indent="-2317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Elektriksel güç hesaplamalarında etkin değerler kullanılır.</a:t>
            </a:r>
          </a:p>
          <a:p>
            <a:pPr marL="231775" indent="-2317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Diğer değişim şekillerinde (sinüs dışı) etkin değer formülü </a:t>
            </a:r>
            <a:r>
              <a:rPr lang="tr-TR" b="1" dirty="0" smtClean="0"/>
              <a:t>farklıdır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25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071664" y="404664"/>
            <a:ext cx="8496944" cy="1143000"/>
          </a:xfrm>
        </p:spPr>
        <p:txBody>
          <a:bodyPr>
            <a:normAutofit/>
          </a:bodyPr>
          <a:lstStyle/>
          <a:p>
            <a:r>
              <a:rPr lang="tr-TR" sz="2800" b="0" dirty="0" smtClean="0">
                <a:solidFill>
                  <a:schemeClr val="tx1"/>
                </a:solidFill>
                <a:effectLst/>
              </a:rPr>
              <a:t>Alternatif Akımın Etkin ve Maksimum Değerleri</a:t>
            </a:r>
            <a:endParaRPr lang="tr-TR" sz="28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3682007"/>
            <a:ext cx="4464496" cy="28678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42057" y="1484784"/>
            <a:ext cx="4086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Türkiye 220 V ve 50 Hz ne demek?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486073" y="2098507"/>
                <a:ext cx="20613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Ꜫ</a:t>
                </a:r>
                <a:r>
                  <a:rPr lang="en-US" i="1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= </a:t>
                </a:r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073" y="2098507"/>
                <a:ext cx="2061334" cy="276999"/>
              </a:xfrm>
              <a:prstGeom prst="rect">
                <a:avLst/>
              </a:prstGeom>
              <a:blipFill>
                <a:blip r:embed="rId4"/>
                <a:stretch>
                  <a:fillRect l="-7101" t="-32609" r="-4734" b="-50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374440" y="2629040"/>
                <a:ext cx="2512226" cy="9439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 =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220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 smtClean="0"/>
                  <a:t>sin</a:t>
                </a:r>
                <a:r>
                  <a:rPr lang="en-US" i="1" dirty="0" smtClean="0"/>
                  <a:t>(2</a:t>
                </a:r>
                <a:r>
                  <a:rPr lang="el-GR" i="1" dirty="0" smtClean="0"/>
                  <a:t>π</a:t>
                </a:r>
                <a:r>
                  <a:rPr lang="en-US" i="1" dirty="0" smtClean="0"/>
                  <a:t>50t)</a:t>
                </a:r>
              </a:p>
              <a:p>
                <a:endParaRPr lang="en-US" i="1" dirty="0" smtClean="0"/>
              </a:p>
              <a:p>
                <a:r>
                  <a:rPr lang="en-US" dirty="0"/>
                  <a:t>V = </a:t>
                </a:r>
                <a14:m>
                  <m:oMath xmlns:m="http://schemas.openxmlformats.org/officeDocument/2006/math">
                    <m:r>
                      <a:rPr lang="en-US" b="0" i="1" smtClean="0">
                        <a:ea typeface="Cambria Math" panose="02040503050406030204" pitchFamily="18" charset="0"/>
                      </a:rPr>
                      <m:t>311</m:t>
                    </m:r>
                  </m:oMath>
                </a14:m>
                <a:r>
                  <a:rPr lang="en-US" dirty="0"/>
                  <a:t>sin</a:t>
                </a:r>
                <a:r>
                  <a:rPr lang="en-US" i="1" dirty="0"/>
                  <a:t>(</a:t>
                </a:r>
                <a:r>
                  <a:rPr lang="en-US" i="1" dirty="0" smtClean="0"/>
                  <a:t>314t)</a:t>
                </a:r>
                <a:endParaRPr lang="tr-TR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440" y="2629040"/>
                <a:ext cx="2512226" cy="943976"/>
              </a:xfrm>
              <a:prstGeom prst="rect">
                <a:avLst/>
              </a:prstGeom>
              <a:blipFill>
                <a:blip r:embed="rId5"/>
                <a:stretch>
                  <a:fillRect l="-2184" r="-1456" b="-967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8321221" y="1974292"/>
                <a:ext cx="166321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221" y="1974292"/>
                <a:ext cx="1663211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72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431704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Akımın Etkin ve Maksimum Değerleri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: </a:t>
            </a:r>
            <a:r>
              <a:rPr lang="en-US" sz="3100" b="0" dirty="0" err="1" smtClean="0">
                <a:solidFill>
                  <a:schemeClr val="tx1"/>
                </a:solidFill>
                <a:effectLst/>
              </a:rPr>
              <a:t>Örnek</a:t>
            </a:r>
            <a:r>
              <a:rPr lang="en-US" sz="3100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3100" b="0" dirty="0" err="1" smtClean="0">
                <a:solidFill>
                  <a:schemeClr val="tx1"/>
                </a:solidFill>
                <a:effectLst/>
              </a:rPr>
              <a:t>Çözelim</a:t>
            </a:r>
            <a:endParaRPr lang="tr-TR" sz="31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704" y="1628800"/>
            <a:ext cx="8499830" cy="18205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1460" y="3746483"/>
            <a:ext cx="8439636" cy="241882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2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431704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Akım ve Doğru Akımın Avantaj ve Dezavantajları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3658" y="1547664"/>
            <a:ext cx="8504990" cy="503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dirty="0" smtClean="0"/>
              <a:t>Alternatif Akım;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200" dirty="0" smtClean="0"/>
              <a:t>Üretimdeki komütatörden gelen  sesi düşürdü.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200" dirty="0" smtClean="0"/>
              <a:t>Elektrik transferinde ısı ile kaybı düşürdü.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200" dirty="0" smtClean="0"/>
              <a:t>Elektrik transferinde daha ince kablolarla taşınabildiği için maliyeti düşürdü.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200" dirty="0" smtClean="0"/>
              <a:t>Gerilim yükseltilmesi ve düşürülmesini ucuzlattı ve kolaylaştırdı.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200" dirty="0" smtClean="0"/>
              <a:t>Elektrik transferinde, motorlarında ve transformatörlerde verimi artırdı.</a:t>
            </a:r>
            <a:endParaRPr lang="tr-TR" sz="2200" dirty="0"/>
          </a:p>
        </p:txBody>
      </p:sp>
      <p:sp>
        <p:nvSpPr>
          <p:cNvPr id="5" name="Rectangle 4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8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431704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Akım ve Doğru Akımın Avantaj ve Dezavantajları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Image result for ülkelerin voltajı ve frekan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1844824"/>
            <a:ext cx="8454699" cy="461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22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431704" y="404664"/>
            <a:ext cx="813690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0" dirty="0" smtClean="0">
                <a:solidFill>
                  <a:schemeClr val="tx1"/>
                </a:solidFill>
                <a:effectLst/>
              </a:rPr>
              <a:t>Alternatif Akım ve Doğru Akımın Avantaj ve Dezavantajları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41793"/>
          <a:stretch/>
        </p:blipFill>
        <p:spPr>
          <a:xfrm>
            <a:off x="4151784" y="1628800"/>
            <a:ext cx="6805538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431704" y="404664"/>
            <a:ext cx="813690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0" dirty="0" smtClean="0">
                <a:solidFill>
                  <a:schemeClr val="tx1"/>
                </a:solidFill>
                <a:effectLst/>
              </a:rPr>
              <a:t>Alternatif Akım ve Doğru Akımın Avantaj ve Dezavantajları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129" y="1916831"/>
            <a:ext cx="9596551" cy="42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0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Elektrik Prizlerinin Pozitif ve Negatif Uçları Neresidir?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8" name="Picture 4" descr="Image result for pr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4293096"/>
            <a:ext cx="4297660" cy="214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battery hol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1484784"/>
            <a:ext cx="45125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5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2" y="772193"/>
            <a:ext cx="4464496" cy="608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Ampul Sürekli Işık Veriyor mu?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00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Rectangle 2"/>
          <p:cNvSpPr/>
          <p:nvPr/>
        </p:nvSpPr>
        <p:spPr>
          <a:xfrm>
            <a:off x="695400" y="2089879"/>
            <a:ext cx="95050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11.2.5</a:t>
            </a:r>
            <a:r>
              <a:rPr lang="tr-TR" b="1" dirty="0"/>
              <a:t>. ALTERNATİF AKIM </a:t>
            </a:r>
            <a:endParaRPr lang="en-US" b="1" dirty="0" smtClean="0"/>
          </a:p>
          <a:p>
            <a:endParaRPr lang="tr-TR" dirty="0"/>
          </a:p>
          <a:p>
            <a:r>
              <a:rPr lang="tr-TR" b="1" dirty="0"/>
              <a:t>11.2.5.1. Alternatif akımı açıklar. </a:t>
            </a:r>
            <a:endParaRPr lang="tr-TR" dirty="0"/>
          </a:p>
          <a:p>
            <a:pPr marL="803275"/>
            <a:r>
              <a:rPr lang="tr-TR" i="1" dirty="0"/>
              <a:t>Öğrencilerin farklı ülkelerin elektrik şebekelerinde kullanılan gerilim değerleri ile ilgili araştırma yapmaları ve araştırma bulgularına dayanarak bu değerlerin kullanılmasının sebeplerini tartışmaları sağlanır. </a:t>
            </a:r>
            <a:endParaRPr lang="en-US" i="1" dirty="0" smtClean="0"/>
          </a:p>
          <a:p>
            <a:pPr marL="803275"/>
            <a:endParaRPr lang="tr-TR" dirty="0"/>
          </a:p>
          <a:p>
            <a:r>
              <a:rPr lang="tr-TR" b="1" dirty="0"/>
              <a:t>11.2.5.2. Alternatif ve doğru akımı karşılaştırır. </a:t>
            </a:r>
            <a:endParaRPr lang="tr-TR" dirty="0"/>
          </a:p>
          <a:p>
            <a:pPr marL="1087438" indent="-284163"/>
            <a:r>
              <a:rPr lang="tr-TR" i="1" dirty="0"/>
              <a:t>a) Alternatif ve doğru akımın kullanıldığı yerler açıklanarak bu akımların karşılaştırılması sağlanır. </a:t>
            </a:r>
            <a:endParaRPr lang="tr-TR" dirty="0"/>
          </a:p>
          <a:p>
            <a:pPr marL="1087438" indent="-284163"/>
            <a:r>
              <a:rPr lang="tr-TR" i="1" dirty="0"/>
              <a:t>b) Edison ve Tesla’nın alternatif akım ve doğru akım ile ilgili görüşlerinin karşılaştırılması sağlanır. </a:t>
            </a:r>
            <a:endParaRPr lang="tr-TR" dirty="0"/>
          </a:p>
          <a:p>
            <a:pPr marL="1087438" indent="-284163"/>
            <a:r>
              <a:rPr lang="tr-TR" i="1" dirty="0"/>
              <a:t>c) Alternatif akımın etkin ve maksimum değerleri vurgulanır.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İ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4076308"/>
            <a:ext cx="1964958" cy="26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Ampul Sürekli Işık Veriyor mu?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60" y="1772816"/>
            <a:ext cx="5723214" cy="28083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79776" y="5186823"/>
            <a:ext cx="53158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Türkiye’de</a:t>
            </a:r>
            <a:r>
              <a:rPr lang="en-US" dirty="0" smtClean="0"/>
              <a:t>;</a:t>
            </a:r>
          </a:p>
          <a:p>
            <a:pPr marL="517525" indent="-173038">
              <a:buFont typeface="Arial" panose="020B0604020202020204" pitchFamily="34" charset="0"/>
              <a:buChar char="•"/>
            </a:pPr>
            <a:r>
              <a:rPr lang="tr-TR" dirty="0" smtClean="0"/>
              <a:t>Bir saniyede kaç dalga üretiliyor?</a:t>
            </a:r>
          </a:p>
          <a:p>
            <a:pPr marL="517525" indent="-173038">
              <a:buFont typeface="Arial" panose="020B0604020202020204" pitchFamily="34" charset="0"/>
              <a:buChar char="•"/>
            </a:pPr>
            <a:r>
              <a:rPr lang="tr-TR" dirty="0" smtClean="0"/>
              <a:t>Bir dalgada ampul kaç defa yanıp söner?</a:t>
            </a:r>
          </a:p>
          <a:p>
            <a:pPr marL="517525" indent="-173038">
              <a:buFont typeface="Arial" panose="020B0604020202020204" pitchFamily="34" charset="0"/>
              <a:buChar char="•"/>
            </a:pPr>
            <a:r>
              <a:rPr lang="tr-TR" dirty="0" smtClean="0"/>
              <a:t>Bir saniyede ampul kaç defa yanıp söner?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09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384" y="4938250"/>
            <a:ext cx="4368663" cy="1317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19736" y="5305933"/>
                <a:ext cx="835357" cy="5535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5305933"/>
                <a:ext cx="835357" cy="5535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53343" y="5319382"/>
                <a:ext cx="851772" cy="5554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343" y="5319382"/>
                <a:ext cx="851772" cy="5554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65133" y="3546292"/>
                <a:ext cx="20613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Ꜫ</a:t>
                </a:r>
                <a:r>
                  <a:rPr lang="en-US" i="1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= </a:t>
                </a:r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133" y="3546292"/>
                <a:ext cx="2061334" cy="276999"/>
              </a:xfrm>
              <a:prstGeom prst="rect">
                <a:avLst/>
              </a:prstGeom>
              <a:blipFill>
                <a:blip r:embed="rId6"/>
                <a:stretch>
                  <a:fillRect l="-7101" t="-31111" r="-5917" b="-53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50293" y="4288111"/>
                <a:ext cx="15991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293" y="4288111"/>
                <a:ext cx="1599156" cy="276999"/>
              </a:xfrm>
              <a:prstGeom prst="rect">
                <a:avLst/>
              </a:prstGeom>
              <a:blipFill>
                <a:blip r:embed="rId7"/>
                <a:stretch>
                  <a:fillRect l="-8745" t="-30435" r="-7985" b="-478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375920" y="3823291"/>
                <a:ext cx="166321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3823291"/>
                <a:ext cx="1663211" cy="5186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4104" y="1268760"/>
            <a:ext cx="4392488" cy="215534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10323" y="1916832"/>
            <a:ext cx="4306357" cy="190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1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1574036"/>
            <a:ext cx="7790997" cy="451926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44363" y="4804358"/>
            <a:ext cx="1080120" cy="5562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42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52" y="1436950"/>
            <a:ext cx="6009754" cy="5304418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893574" y="5805264"/>
            <a:ext cx="2010737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96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118" y="1556792"/>
            <a:ext cx="7127230" cy="443882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6096000" y="4365104"/>
            <a:ext cx="1224136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62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736" y="2661045"/>
            <a:ext cx="7336684" cy="260748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497826" y="3919760"/>
            <a:ext cx="1038333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70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688257" y="2060848"/>
            <a:ext cx="9505056" cy="3817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11.2.5. ALTERNATİF AKIM </a:t>
            </a:r>
            <a:endParaRPr lang="en-US" b="1" dirty="0"/>
          </a:p>
          <a:p>
            <a:endParaRPr lang="tr-TR" dirty="0"/>
          </a:p>
          <a:p>
            <a:r>
              <a:rPr lang="tr-TR" b="1" dirty="0"/>
              <a:t>11.2.5.1. Alternatif akımı açıklar. </a:t>
            </a:r>
            <a:endParaRPr lang="tr-TR" dirty="0"/>
          </a:p>
          <a:p>
            <a:pPr marL="803275"/>
            <a:r>
              <a:rPr lang="tr-TR" i="1" dirty="0"/>
              <a:t>Öğrencilerin farklı ülkelerin elektrik şebekelerinde kullanılan gerilim değerleri ile ilgili araştırma yapmaları ve araştırma bulgularına dayanarak bu değerlerin kullanılmasının sebeplerini tartışmaları sağlanır. </a:t>
            </a:r>
            <a:endParaRPr lang="en-US" i="1" dirty="0"/>
          </a:p>
          <a:p>
            <a:pPr marL="803275"/>
            <a:endParaRPr lang="tr-TR" dirty="0"/>
          </a:p>
          <a:p>
            <a:r>
              <a:rPr lang="tr-TR" b="1" dirty="0"/>
              <a:t>11.2.5.2. Alternatif ve doğru akımı karşılaştırır. </a:t>
            </a:r>
            <a:endParaRPr lang="tr-TR" dirty="0"/>
          </a:p>
          <a:p>
            <a:pPr marL="1087438" indent="-284163"/>
            <a:r>
              <a:rPr lang="tr-TR" i="1" dirty="0"/>
              <a:t>a) Alternatif ve doğru akımın kullanıldığı yerler açıklanarak bu akımların karşılaştırılması sağlanır. </a:t>
            </a:r>
            <a:endParaRPr lang="tr-TR" dirty="0"/>
          </a:p>
          <a:p>
            <a:pPr marL="1087438" indent="-284163"/>
            <a:r>
              <a:rPr lang="tr-TR" i="1" dirty="0"/>
              <a:t>b) Edison ve Tesla’nın alternatif akım ve doğru akım ile ilgili görüşlerinin karşılaştırılması sağlanır. </a:t>
            </a:r>
            <a:endParaRPr lang="tr-TR" dirty="0"/>
          </a:p>
          <a:p>
            <a:pPr marL="1087438" indent="-284163"/>
            <a:r>
              <a:rPr lang="tr-TR" i="1" dirty="0"/>
              <a:t>c) Alternatif akımın etkin ve maksimum değerleri vurgulanır.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836712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07210" y="1628800"/>
            <a:ext cx="11465453" cy="349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indent="-219710">
              <a:lnSpc>
                <a:spcPct val="115000"/>
              </a:lnSpc>
            </a:pPr>
            <a:r>
              <a:rPr lang="tr-TR" b="1" dirty="0" smtClean="0">
                <a:latin typeface="Bookman Old Style" panose="02050604050505020204" pitchFamily="18" charset="0"/>
              </a:rPr>
              <a:t>11.2.</a:t>
            </a:r>
            <a:r>
              <a:rPr lang="en-US" b="1" dirty="0" smtClean="0">
                <a:latin typeface="Bookman Old Style" panose="02050604050505020204" pitchFamily="18" charset="0"/>
              </a:rPr>
              <a:t>5</a:t>
            </a:r>
            <a:r>
              <a:rPr lang="tr-TR" b="1" dirty="0" smtClean="0">
                <a:latin typeface="Bookman Old Style" panose="02050604050505020204" pitchFamily="18" charset="0"/>
              </a:rPr>
              <a:t>. Alternatif Akım</a:t>
            </a: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tr-TR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  <a:p>
            <a:r>
              <a:rPr lang="tr-TR" b="1" i="1" dirty="0"/>
              <a:t>11.2.5.3. </a:t>
            </a:r>
            <a:r>
              <a:rPr lang="tr-TR" b="1" dirty="0"/>
              <a:t>Alternatif ve doğru akım devrelerinde direncin, bobinin ve sığacın davranışını açıklar</a:t>
            </a:r>
            <a:r>
              <a:rPr lang="tr-TR" b="1" dirty="0" smtClean="0"/>
              <a:t>.</a:t>
            </a:r>
            <a:endParaRPr lang="en-US" b="1" dirty="0" smtClean="0"/>
          </a:p>
          <a:p>
            <a:pPr marL="803275"/>
            <a:r>
              <a:rPr lang="tr-TR" i="1" dirty="0" smtClean="0"/>
              <a:t>Öğrencilerin </a:t>
            </a:r>
            <a:r>
              <a:rPr lang="tr-TR" i="1" dirty="0"/>
              <a:t>simülasyonlar yardımıyla alternatif ve doğru akım devrelerinde direnç, bobin ve kondansatör davranışlarını ayrı ayrı incelemeleri, değerleri kontrol ederek gerçekleşen değişiklikleri gözlemlemeleri ve yorumlamaları sağlanır. </a:t>
            </a:r>
            <a:endParaRPr lang="en-US" i="1" dirty="0" smtClean="0"/>
          </a:p>
          <a:p>
            <a:endParaRPr lang="tr-TR" dirty="0"/>
          </a:p>
          <a:p>
            <a:r>
              <a:rPr lang="tr-TR" b="1" dirty="0"/>
              <a:t>11.2.5.4. İndüktans, kapasitans, rezonans ve empedans kavramlarını açıklar. </a:t>
            </a:r>
            <a:endParaRPr lang="tr-TR" dirty="0"/>
          </a:p>
          <a:p>
            <a:pPr marL="1087438" indent="-284163"/>
            <a:r>
              <a:rPr lang="tr-TR" i="1" dirty="0"/>
              <a:t>a) Vektörel gösterim yapılmaz. Akım ve gerilimin zamana bağlı değişim grafiklerine girilmez. </a:t>
            </a:r>
            <a:endParaRPr lang="tr-TR" dirty="0"/>
          </a:p>
          <a:p>
            <a:pPr marL="1087438" indent="-284163"/>
            <a:r>
              <a:rPr lang="tr-TR" i="1" dirty="0"/>
              <a:t>b) Her devre elemanının kendine has bir ohmik direnci olduğu vurgulanır. </a:t>
            </a:r>
            <a:endParaRPr lang="tr-TR" dirty="0"/>
          </a:p>
          <a:p>
            <a:pPr marL="1087438" indent="-284163"/>
            <a:r>
              <a:rPr lang="tr-TR" i="1" dirty="0"/>
              <a:t>c) Alternatif akım devreleri ile ilgili matematiksel hesaplamalara girilmez.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/>
          </p:cNvPr>
          <p:cNvSpPr/>
          <p:nvPr/>
        </p:nvSpPr>
        <p:spPr>
          <a:xfrm>
            <a:off x="3359696" y="566124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https://www.izlesene.com/video/yildirimlarin-efendisi-nikola-tesla-master-of-lightning/3602719</a:t>
            </a: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3359696" y="5053826"/>
            <a:ext cx="6082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Yıldırımların</a:t>
            </a:r>
            <a:r>
              <a:rPr lang="en-US" dirty="0" smtClean="0"/>
              <a:t> </a:t>
            </a:r>
            <a:r>
              <a:rPr lang="en-US" dirty="0" err="1" smtClean="0"/>
              <a:t>Efendisi</a:t>
            </a:r>
            <a:r>
              <a:rPr lang="en-US" dirty="0" smtClean="0"/>
              <a:t> – Nikola Tesla, 2000 </a:t>
            </a:r>
            <a:r>
              <a:rPr lang="en-US" dirty="0" err="1" smtClean="0"/>
              <a:t>yılı</a:t>
            </a:r>
            <a:r>
              <a:rPr lang="en-US" dirty="0" smtClean="0"/>
              <a:t> </a:t>
            </a:r>
            <a:r>
              <a:rPr lang="en-US" dirty="0" err="1" smtClean="0"/>
              <a:t>yapımı</a:t>
            </a:r>
            <a:endParaRPr lang="tr-TR" dirty="0"/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696" y="252150"/>
            <a:ext cx="6629216" cy="440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31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9" y="24030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314077" y="1484784"/>
            <a:ext cx="6096000" cy="46628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378775" y="237439"/>
            <a:ext cx="5298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035" y="1095590"/>
            <a:ext cx="26098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922" y="3775819"/>
            <a:ext cx="13620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1" y="1345117"/>
            <a:ext cx="252370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1719179"/>
            <a:ext cx="2067411" cy="141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372" y="4294550"/>
            <a:ext cx="4670091" cy="202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9" descr="C:\Users\mehmet mutlu\Desktop\Kredi-Kartı-Temassız-Ödeme-Nedir-Nasıl-Kullanılı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056" y="4149801"/>
            <a:ext cx="2905000" cy="186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00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Elektrik Prizlerinin Pozitif ve Negatif Uçları Neresidir?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8" name="Picture 4" descr="Image result for pr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4293096"/>
            <a:ext cx="4297660" cy="214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battery hol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1484784"/>
            <a:ext cx="45125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22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2" y="772193"/>
            <a:ext cx="4464496" cy="608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Ampul Sürekli Işık Veriyor mu?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84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(Değiş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k</a:t>
            </a:r>
            <a:r>
              <a:rPr lang="tr-TR" b="0" dirty="0" smtClean="0">
                <a:solidFill>
                  <a:schemeClr val="tx1"/>
                </a:solidFill>
                <a:effectLst/>
              </a:rPr>
              <a:t>en) Akım (AC)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1988840"/>
            <a:ext cx="8167101" cy="35463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91744" y="5734997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Manyetik alanda w açısal hızıyla dönen tel bir çerçevede manyetik akı değişiminden dolayı </a:t>
            </a:r>
            <a:r>
              <a:rPr lang="tr-TR" b="1" dirty="0" smtClean="0"/>
              <a:t>indüksiyon </a:t>
            </a:r>
            <a:r>
              <a:rPr lang="tr-TR" b="1" dirty="0" err="1" smtClean="0"/>
              <a:t>EMKsı</a:t>
            </a:r>
            <a:r>
              <a:rPr lang="tr-TR" b="1" dirty="0" smtClean="0"/>
              <a:t> </a:t>
            </a:r>
            <a:r>
              <a:rPr lang="tr-TR" dirty="0" smtClean="0"/>
              <a:t>oluştuğunu bulmuştuk.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218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(Değişken) Akım (AC)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832" y="1196752"/>
            <a:ext cx="6408712" cy="55161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1624" y="3501008"/>
            <a:ext cx="1728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Alternatif mi?</a:t>
            </a:r>
          </a:p>
          <a:p>
            <a:endParaRPr lang="tr-TR" dirty="0" smtClean="0"/>
          </a:p>
          <a:p>
            <a:r>
              <a:rPr lang="tr-TR" dirty="0" smtClean="0"/>
              <a:t>Değişken mi?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961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(Değişken) Akım (AC)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95800" y="4780929"/>
                <a:ext cx="20613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Ꜫ</a:t>
                </a:r>
                <a:r>
                  <a:rPr lang="en-US" i="1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= </a:t>
                </a:r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780929"/>
                <a:ext cx="2061334" cy="276999"/>
              </a:xfrm>
              <a:prstGeom prst="rect">
                <a:avLst/>
              </a:prstGeom>
              <a:blipFill>
                <a:blip r:embed="rId4"/>
                <a:stretch>
                  <a:fillRect l="-7101" t="-30435" r="-5917" b="-5217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80960" y="5522748"/>
                <a:ext cx="15991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960" y="5522748"/>
                <a:ext cx="1599156" cy="276999"/>
              </a:xfrm>
              <a:prstGeom prst="rect">
                <a:avLst/>
              </a:prstGeom>
              <a:blipFill>
                <a:blip r:embed="rId5"/>
                <a:stretch>
                  <a:fillRect l="-8745" t="-31111" r="-7985" b="-4888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122390" y="5057928"/>
                <a:ext cx="166321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390" y="5057928"/>
                <a:ext cx="1663211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9736" y="1347008"/>
            <a:ext cx="6150744" cy="30180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96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26608</TotalTime>
  <Words>2489</Words>
  <Application>Microsoft Office PowerPoint</Application>
  <PresentationFormat>Widescreen</PresentationFormat>
  <Paragraphs>390</Paragraphs>
  <Slides>29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Arial</vt:lpstr>
      <vt:lpstr>Bookman Old Style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Alternatif Akım 1</vt:lpstr>
      <vt:lpstr>PowerPoint Presentation</vt:lpstr>
      <vt:lpstr>PowerPoint Presentation</vt:lpstr>
      <vt:lpstr>PowerPoint Presentation</vt:lpstr>
      <vt:lpstr>Elektrik Prizlerinin Pozitif ve Negatif Uçları Neresidir?</vt:lpstr>
      <vt:lpstr>Ampul Sürekli Işık Veriyor mu?</vt:lpstr>
      <vt:lpstr>Alternatif (Değişken) Akım (AC)</vt:lpstr>
      <vt:lpstr>Alternatif (Değişken) Akım (AC)</vt:lpstr>
      <vt:lpstr>Alternatif (Değişken) Akım (AC)</vt:lpstr>
      <vt:lpstr>Alternatif (AC) ve Doğru Akım (DC)</vt:lpstr>
      <vt:lpstr>Alternatif Akımın Etkin ve Maksimum Değerleri</vt:lpstr>
      <vt:lpstr>Alternatif Akımın Etkin ve Maksimum Değerleri</vt:lpstr>
      <vt:lpstr>Alternatif Akımın Etkin ve Maksimum Değerleri: Örnek Çözelim</vt:lpstr>
      <vt:lpstr>Alternatif Akım ve Doğru Akımın Avantaj ve Dezavantajları</vt:lpstr>
      <vt:lpstr>Alternatif Akım ve Doğru Akımın Avantaj ve Dezavantajları</vt:lpstr>
      <vt:lpstr>Alternatif Akım ve Doğru Akımın Avantaj ve Dezavantajları</vt:lpstr>
      <vt:lpstr>Alternatif Akım ve Doğru Akımın Avantaj ve Dezavantajları</vt:lpstr>
      <vt:lpstr>Elektrik Prizlerinin Pozitif ve Negatif Uçları Neresidir?</vt:lpstr>
      <vt:lpstr>Ampul Sürekli Işık Veriyor mu?</vt:lpstr>
      <vt:lpstr>Ampul Sürekli Işık Veriyor mu?</vt:lpstr>
      <vt:lpstr>Günün Özeti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775</cp:revision>
  <cp:lastPrinted>2017-04-14T22:28:32Z</cp:lastPrinted>
  <dcterms:created xsi:type="dcterms:W3CDTF">2016-04-01T12:40:28Z</dcterms:created>
  <dcterms:modified xsi:type="dcterms:W3CDTF">2019-05-04T07:23:03Z</dcterms:modified>
</cp:coreProperties>
</file>