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5"/>
  </p:notesMasterIdLst>
  <p:sldIdLst>
    <p:sldId id="258" r:id="rId2"/>
    <p:sldId id="466" r:id="rId3"/>
    <p:sldId id="471" r:id="rId4"/>
    <p:sldId id="469" r:id="rId5"/>
    <p:sldId id="477" r:id="rId6"/>
    <p:sldId id="481" r:id="rId7"/>
    <p:sldId id="479" r:id="rId8"/>
    <p:sldId id="464" r:id="rId9"/>
    <p:sldId id="480" r:id="rId10"/>
    <p:sldId id="482" r:id="rId11"/>
    <p:sldId id="486" r:id="rId12"/>
    <p:sldId id="487" r:id="rId13"/>
    <p:sldId id="488" r:id="rId14"/>
    <p:sldId id="483" r:id="rId15"/>
    <p:sldId id="491" r:id="rId16"/>
    <p:sldId id="484" r:id="rId17"/>
    <p:sldId id="490" r:id="rId18"/>
    <p:sldId id="492" r:id="rId19"/>
    <p:sldId id="493" r:id="rId20"/>
    <p:sldId id="494" r:id="rId21"/>
    <p:sldId id="535" r:id="rId22"/>
    <p:sldId id="536" r:id="rId23"/>
    <p:sldId id="495" r:id="rId24"/>
    <p:sldId id="496" r:id="rId25"/>
    <p:sldId id="516" r:id="rId26"/>
    <p:sldId id="518" r:id="rId27"/>
    <p:sldId id="533" r:id="rId28"/>
    <p:sldId id="498" r:id="rId29"/>
    <p:sldId id="528" r:id="rId30"/>
    <p:sldId id="539" r:id="rId31"/>
    <p:sldId id="540" r:id="rId32"/>
    <p:sldId id="532" r:id="rId33"/>
    <p:sldId id="530" r:id="rId34"/>
    <p:sldId id="499" r:id="rId35"/>
    <p:sldId id="468" r:id="rId36"/>
    <p:sldId id="467" r:id="rId37"/>
    <p:sldId id="501" r:id="rId38"/>
    <p:sldId id="474" r:id="rId39"/>
    <p:sldId id="502" r:id="rId40"/>
    <p:sldId id="473" r:id="rId41"/>
    <p:sldId id="521" r:id="rId42"/>
    <p:sldId id="520" r:id="rId43"/>
    <p:sldId id="522" r:id="rId44"/>
    <p:sldId id="537" r:id="rId45"/>
    <p:sldId id="534" r:id="rId46"/>
    <p:sldId id="538" r:id="rId47"/>
    <p:sldId id="504" r:id="rId48"/>
    <p:sldId id="476" r:id="rId49"/>
    <p:sldId id="506" r:id="rId50"/>
    <p:sldId id="507" r:id="rId51"/>
    <p:sldId id="508" r:id="rId52"/>
    <p:sldId id="523" r:id="rId53"/>
    <p:sldId id="505" r:id="rId54"/>
    <p:sldId id="524" r:id="rId55"/>
    <p:sldId id="509" r:id="rId56"/>
    <p:sldId id="462" r:id="rId57"/>
    <p:sldId id="515" r:id="rId58"/>
    <p:sldId id="510" r:id="rId59"/>
    <p:sldId id="511" r:id="rId60"/>
    <p:sldId id="512" r:id="rId61"/>
    <p:sldId id="514" r:id="rId62"/>
    <p:sldId id="513" r:id="rId63"/>
    <p:sldId id="527" r:id="rId6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şlıksız Bölüm" id="{93938626-3023-415D-8415-ACABE6453F24}">
          <p14:sldIdLst>
            <p14:sldId id="258"/>
            <p14:sldId id="466"/>
            <p14:sldId id="471"/>
            <p14:sldId id="469"/>
            <p14:sldId id="477"/>
            <p14:sldId id="481"/>
            <p14:sldId id="479"/>
            <p14:sldId id="464"/>
            <p14:sldId id="480"/>
            <p14:sldId id="482"/>
            <p14:sldId id="486"/>
            <p14:sldId id="487"/>
            <p14:sldId id="488"/>
            <p14:sldId id="483"/>
            <p14:sldId id="491"/>
            <p14:sldId id="484"/>
            <p14:sldId id="490"/>
            <p14:sldId id="492"/>
            <p14:sldId id="493"/>
            <p14:sldId id="494"/>
            <p14:sldId id="535"/>
            <p14:sldId id="536"/>
            <p14:sldId id="495"/>
            <p14:sldId id="496"/>
            <p14:sldId id="516"/>
            <p14:sldId id="518"/>
            <p14:sldId id="533"/>
            <p14:sldId id="498"/>
            <p14:sldId id="528"/>
            <p14:sldId id="539"/>
            <p14:sldId id="540"/>
            <p14:sldId id="532"/>
            <p14:sldId id="530"/>
            <p14:sldId id="499"/>
            <p14:sldId id="468"/>
            <p14:sldId id="467"/>
            <p14:sldId id="501"/>
            <p14:sldId id="474"/>
            <p14:sldId id="502"/>
            <p14:sldId id="473"/>
            <p14:sldId id="521"/>
            <p14:sldId id="520"/>
            <p14:sldId id="522"/>
            <p14:sldId id="537"/>
            <p14:sldId id="534"/>
            <p14:sldId id="538"/>
            <p14:sldId id="504"/>
            <p14:sldId id="476"/>
            <p14:sldId id="506"/>
            <p14:sldId id="507"/>
            <p14:sldId id="508"/>
            <p14:sldId id="523"/>
            <p14:sldId id="505"/>
            <p14:sldId id="524"/>
            <p14:sldId id="509"/>
            <p14:sldId id="462"/>
            <p14:sldId id="515"/>
            <p14:sldId id="510"/>
            <p14:sldId id="511"/>
            <p14:sldId id="512"/>
            <p14:sldId id="514"/>
            <p14:sldId id="513"/>
            <p14:sldId id="5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RAL AKBULUT" initials="UA" lastIdx="1" clrIdx="0">
    <p:extLst>
      <p:ext uri="{19B8F6BF-5375-455C-9EA6-DF929625EA0E}">
        <p15:presenceInfo xmlns:p15="http://schemas.microsoft.com/office/powerpoint/2012/main" userId="URAL AKBULU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3" autoAdjust="0"/>
  </p:normalViewPr>
  <p:slideViewPr>
    <p:cSldViewPr>
      <p:cViewPr varScale="1">
        <p:scale>
          <a:sx n="82" d="100"/>
          <a:sy n="82" d="100"/>
        </p:scale>
        <p:origin x="1430"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92C9C1-79BD-4982-AFF4-FC9AA2C92FA8}" type="datetimeFigureOut">
              <a:rPr lang="tr-TR" smtClean="0"/>
              <a:t>30.10.2022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4664F-5D2E-48CB-82B2-1C1152A21D31}" type="slidenum">
              <a:rPr lang="tr-TR" smtClean="0"/>
              <a:t>‹#›</a:t>
            </a:fld>
            <a:endParaRPr lang="tr-TR"/>
          </a:p>
        </p:txBody>
      </p:sp>
    </p:spTree>
    <p:extLst>
      <p:ext uri="{BB962C8B-B14F-4D97-AF65-F5344CB8AC3E}">
        <p14:creationId xmlns:p14="http://schemas.microsoft.com/office/powerpoint/2010/main" val="38819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4EFBFD-795E-4B5C-B8E9-5A87CA1A44E1}" type="slidenum">
              <a:rPr lang="en-US" smtClean="0"/>
              <a:t>1</a:t>
            </a:fld>
            <a:endParaRPr lang="en-US"/>
          </a:p>
        </p:txBody>
      </p:sp>
    </p:spTree>
    <p:extLst>
      <p:ext uri="{BB962C8B-B14F-4D97-AF65-F5344CB8AC3E}">
        <p14:creationId xmlns:p14="http://schemas.microsoft.com/office/powerpoint/2010/main" val="400483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4EFBFD-795E-4B5C-B8E9-5A87CA1A44E1}" type="slidenum">
              <a:rPr lang="en-US" smtClean="0"/>
              <a:t>63</a:t>
            </a:fld>
            <a:endParaRPr lang="en-US"/>
          </a:p>
        </p:txBody>
      </p:sp>
    </p:spTree>
    <p:extLst>
      <p:ext uri="{BB962C8B-B14F-4D97-AF65-F5344CB8AC3E}">
        <p14:creationId xmlns:p14="http://schemas.microsoft.com/office/powerpoint/2010/main" val="324087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tr-TR"/>
              <a:t>Asıl başlık stili için tıklatın</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tr-TR"/>
              <a:t>Asıl başlık stili için tıklatın</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Footer Placeholder 4"/>
          <p:cNvSpPr>
            <a:spLocks noGrp="1"/>
          </p:cNvSpPr>
          <p:nvPr>
            <p:ph type="ftr" sz="quarter" idx="11"/>
          </p:nvPr>
        </p:nvSpPr>
        <p:spPr/>
        <p:txBody>
          <a:bodyPr/>
          <a:lstStyle/>
          <a:p>
            <a:endParaRPr lang="tr-TR">
              <a:solidFill>
                <a:prstClr val="white">
                  <a:shade val="50000"/>
                </a:prstClr>
              </a:solidFill>
            </a:endParaRPr>
          </a:p>
        </p:txBody>
      </p:sp>
      <p:sp>
        <p:nvSpPr>
          <p:cNvPr id="6" name="Slide Number Placeholder 5"/>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tr-TR"/>
              <a:t>Asıl başlık stili için tıklatın</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8" name="Footer Placeholder 7"/>
          <p:cNvSpPr>
            <a:spLocks noGrp="1"/>
          </p:cNvSpPr>
          <p:nvPr>
            <p:ph type="ftr" sz="quarter" idx="11"/>
          </p:nvPr>
        </p:nvSpPr>
        <p:spPr/>
        <p:txBody>
          <a:bodyPr/>
          <a:lstStyle/>
          <a:p>
            <a:endParaRPr lang="tr-TR">
              <a:solidFill>
                <a:prstClr val="white">
                  <a:shade val="50000"/>
                </a:prstClr>
              </a:solidFill>
            </a:endParaRPr>
          </a:p>
        </p:txBody>
      </p:sp>
      <p:sp>
        <p:nvSpPr>
          <p:cNvPr id="9" name="Slide Number Placeholder 8"/>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4" name="Footer Placeholder 3"/>
          <p:cNvSpPr>
            <a:spLocks noGrp="1"/>
          </p:cNvSpPr>
          <p:nvPr>
            <p:ph type="ftr" sz="quarter" idx="11"/>
          </p:nvPr>
        </p:nvSpPr>
        <p:spPr/>
        <p:txBody>
          <a:bodyPr/>
          <a:lstStyle/>
          <a:p>
            <a:endParaRPr lang="tr-TR">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3" name="Footer Placeholder 2"/>
          <p:cNvSpPr>
            <a:spLocks noGrp="1"/>
          </p:cNvSpPr>
          <p:nvPr>
            <p:ph type="ftr" sz="quarter" idx="11"/>
          </p:nvPr>
        </p:nvSpPr>
        <p:spPr/>
        <p:txBody>
          <a:bodyPr/>
          <a:lstStyle/>
          <a:p>
            <a:endParaRPr lang="tr-TR">
              <a:solidFill>
                <a:prstClr val="white">
                  <a:shade val="50000"/>
                </a:prstClr>
              </a:solidFill>
            </a:endParaRPr>
          </a:p>
        </p:txBody>
      </p:sp>
      <p:sp>
        <p:nvSpPr>
          <p:cNvPr id="4" name="Slide Number Placeholder 3"/>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tr-TR"/>
              <a:t>Asıl başlık stili için tıklatın</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6" name="Footer Placeholder 5"/>
          <p:cNvSpPr>
            <a:spLocks noGrp="1"/>
          </p:cNvSpPr>
          <p:nvPr>
            <p:ph type="ftr" sz="quarter" idx="11"/>
          </p:nvPr>
        </p:nvSpPr>
        <p:spPr/>
        <p:txBody>
          <a:bodyPr/>
          <a:lstStyle/>
          <a:p>
            <a:endParaRPr lang="tr-TR">
              <a:solidFill>
                <a:prstClr val="white">
                  <a:shade val="50000"/>
                </a:prstClr>
              </a:solidFill>
            </a:endParaRPr>
          </a:p>
        </p:txBody>
      </p:sp>
      <p:sp>
        <p:nvSpPr>
          <p:cNvPr id="7" name="Slide Number Placeholder 6"/>
          <p:cNvSpPr>
            <a:spLocks noGrp="1"/>
          </p:cNvSpPr>
          <p:nvPr>
            <p:ph type="sldNum" sz="quarter" idx="12"/>
          </p:nvPr>
        </p:nvSpPr>
        <p:spPr/>
        <p:txBody>
          <a:body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tr-TR"/>
              <a:t>Resim eklemek için simgeyi tıklatın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r>
              <a:rPr lang="en-US">
                <a:solidFill>
                  <a:prstClr val="white">
                    <a:shade val="50000"/>
                  </a:prstClr>
                </a:solidFill>
              </a:rPr>
              <a:t>OCTOBER 31, 2022</a:t>
            </a:r>
            <a:endParaRPr lang="tr-TR">
              <a:solidFill>
                <a:prstClr val="white">
                  <a:shade val="50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tr-TR">
              <a:solidFill>
                <a:prstClr val="white">
                  <a:shade val="50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83585796-D667-4CB2-BC00-3BF368760D37}" type="slidenum">
              <a:rPr lang="tr-TR" smtClean="0">
                <a:solidFill>
                  <a:prstClr val="white">
                    <a:shade val="50000"/>
                  </a:prstClr>
                </a:solidFill>
              </a:rPr>
              <a:pPr/>
              <a:t>‹#›</a:t>
            </a:fld>
            <a:endParaRPr lang="tr-TR">
              <a:solidFill>
                <a:prstClr val="white">
                  <a:shade val="50000"/>
                </a:prstClr>
              </a:solidFill>
            </a:endParaRPr>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6.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729965"/>
            <a:ext cx="7200800" cy="3096344"/>
          </a:xfrm>
        </p:spPr>
        <p:txBody>
          <a:bodyPr/>
          <a:lstStyle/>
          <a:p>
            <a:br>
              <a:rPr lang="tr-TR" sz="3300" b="1" dirty="0">
                <a:solidFill>
                  <a:srgbClr val="FFFF00"/>
                </a:solidFill>
              </a:rPr>
            </a:br>
            <a:br>
              <a:rPr lang="tr-TR" sz="3300" b="1" dirty="0">
                <a:solidFill>
                  <a:srgbClr val="FFFF00"/>
                </a:solidFill>
              </a:rPr>
            </a:br>
            <a:br>
              <a:rPr lang="en-GB" sz="33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r>
              <a:rPr lang="en-GB" sz="3200" b="1" dirty="0"/>
              <a:t>CHEM 491</a:t>
            </a:r>
            <a:br>
              <a:rPr lang="en-GB" sz="3200" b="1" dirty="0">
                <a:solidFill>
                  <a:srgbClr val="FFFF00"/>
                </a:solidFill>
              </a:rPr>
            </a:br>
            <a:r>
              <a:rPr lang="en-GB" sz="3200" b="1" dirty="0">
                <a:solidFill>
                  <a:srgbClr val="FFFF00"/>
                </a:solidFill>
              </a:rPr>
              <a:t>SOAP &amp; PERFUME MAKING TECHNOLOGIES</a:t>
            </a:r>
            <a:br>
              <a:rPr lang="en-GB" sz="3200" b="1" dirty="0">
                <a:solidFill>
                  <a:srgbClr val="FFFF00"/>
                </a:solidFill>
              </a:rPr>
            </a:br>
            <a:r>
              <a:rPr lang="en-GB" sz="3200" b="1" dirty="0">
                <a:solidFill>
                  <a:srgbClr val="FFFF00"/>
                </a:solidFill>
              </a:rPr>
              <a:t>OF SUMERIAN CHEMISTS</a:t>
            </a:r>
            <a:br>
              <a:rPr lang="tr-TR" sz="2700" b="1" dirty="0">
                <a:solidFill>
                  <a:prstClr val="white"/>
                </a:solidFill>
              </a:rPr>
            </a:br>
            <a:r>
              <a:rPr lang="tr-TR" sz="2800" b="1" dirty="0"/>
              <a:t>OCTOBER 31, </a:t>
            </a:r>
            <a:r>
              <a:rPr lang="en-GB" sz="2800" b="1" dirty="0"/>
              <a:t>202</a:t>
            </a:r>
            <a:r>
              <a:rPr lang="tr-TR" sz="2800" b="1" dirty="0"/>
              <a:t>2</a:t>
            </a:r>
            <a:r>
              <a:rPr lang="en-GB" sz="2800" b="1" dirty="0"/>
              <a:t> </a:t>
            </a:r>
            <a:br>
              <a:rPr lang="en-GB" sz="2800" b="1" dirty="0"/>
            </a:br>
            <a:r>
              <a:rPr lang="en-GB" sz="2800" b="1" dirty="0"/>
              <a:t>LECTURE</a:t>
            </a:r>
            <a:endParaRPr lang="tr-TR" sz="2800" b="1" dirty="0"/>
          </a:p>
        </p:txBody>
      </p:sp>
      <p:sp>
        <p:nvSpPr>
          <p:cNvPr id="3" name="Subtitle 2"/>
          <p:cNvSpPr>
            <a:spLocks noGrp="1"/>
          </p:cNvSpPr>
          <p:nvPr>
            <p:ph type="subTitle" idx="1"/>
          </p:nvPr>
        </p:nvSpPr>
        <p:spPr>
          <a:xfrm>
            <a:off x="4253983" y="4328764"/>
            <a:ext cx="4316961" cy="1624263"/>
          </a:xfrm>
        </p:spPr>
        <p:txBody>
          <a:bodyPr>
            <a:normAutofit fontScale="77500" lnSpcReduction="20000"/>
          </a:bodyPr>
          <a:lstStyle/>
          <a:p>
            <a:pPr algn="r"/>
            <a:r>
              <a:rPr lang="tr-TR" sz="3100" b="1" dirty="0">
                <a:solidFill>
                  <a:schemeClr val="tx1"/>
                </a:solidFill>
              </a:rPr>
              <a:t>Prof. Dr. Ural AKBULUT  </a:t>
            </a:r>
          </a:p>
          <a:p>
            <a:pPr algn="r"/>
            <a:r>
              <a:rPr lang="en-GB" sz="3100" b="1" dirty="0">
                <a:solidFill>
                  <a:schemeClr val="tx1"/>
                </a:solidFill>
              </a:rPr>
              <a:t>METU</a:t>
            </a:r>
            <a:r>
              <a:rPr lang="tr-TR" sz="3100" b="1" dirty="0">
                <a:solidFill>
                  <a:schemeClr val="tx1"/>
                </a:solidFill>
              </a:rPr>
              <a:t> </a:t>
            </a:r>
            <a:r>
              <a:rPr lang="en-GB" sz="3100" b="1" dirty="0">
                <a:solidFill>
                  <a:schemeClr val="tx1"/>
                </a:solidFill>
              </a:rPr>
              <a:t>Chemistry </a:t>
            </a:r>
          </a:p>
          <a:p>
            <a:pPr algn="r"/>
            <a:r>
              <a:rPr lang="en-GB" sz="3100" b="1" dirty="0">
                <a:solidFill>
                  <a:schemeClr val="tx1"/>
                </a:solidFill>
              </a:rPr>
              <a:t>Department</a:t>
            </a:r>
            <a:endParaRPr lang="tr-TR" sz="3100" b="1" dirty="0">
              <a:solidFill>
                <a:schemeClr val="tx1"/>
              </a:solidFill>
            </a:endParaRPr>
          </a:p>
          <a:p>
            <a:endParaRPr lang="en-GB" sz="2400" b="1" dirty="0">
              <a:solidFill>
                <a:srgbClr val="FFFF00"/>
              </a:solidFill>
            </a:endParaRPr>
          </a:p>
          <a:p>
            <a:endParaRPr lang="en-GB" sz="2400" b="1" dirty="0">
              <a:solidFill>
                <a:srgbClr val="FFFF00"/>
              </a:solidFill>
            </a:endParaRPr>
          </a:p>
          <a:p>
            <a:endParaRPr lang="tr-TR" sz="2400" b="1" dirty="0">
              <a:solidFill>
                <a:srgbClr val="FFFF00"/>
              </a:solidFill>
            </a:endParaRPr>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1</a:t>
            </a:fld>
            <a:endParaRPr lang="tr-TR">
              <a:solidFill>
                <a:prstClr val="white">
                  <a:shade val="50000"/>
                </a:prstClr>
              </a:solidFill>
            </a:endParaRPr>
          </a:p>
        </p:txBody>
      </p:sp>
    </p:spTree>
    <p:extLst>
      <p:ext uri="{BB962C8B-B14F-4D97-AF65-F5344CB8AC3E}">
        <p14:creationId xmlns:p14="http://schemas.microsoft.com/office/powerpoint/2010/main" val="822333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227-BCDB-41C1-84F8-4EAB73F7E8F6}"/>
              </a:ext>
            </a:extLst>
          </p:cNvPr>
          <p:cNvSpPr>
            <a:spLocks noGrp="1"/>
          </p:cNvSpPr>
          <p:nvPr>
            <p:ph type="title"/>
          </p:nvPr>
        </p:nvSpPr>
        <p:spPr>
          <a:xfrm>
            <a:off x="827584" y="260648"/>
            <a:ext cx="7704856" cy="1224136"/>
          </a:xfrm>
        </p:spPr>
        <p:txBody>
          <a:bodyPr/>
          <a:lstStyle/>
          <a:p>
            <a:r>
              <a:rPr lang="en-GB" b="1" dirty="0">
                <a:solidFill>
                  <a:srgbClr val="FFFF00"/>
                </a:solidFill>
              </a:rPr>
              <a:t>Human urine was used as soap and toothpaste in Roman Empire</a:t>
            </a:r>
            <a:endParaRPr lang="tr-TR" b="1" dirty="0">
              <a:solidFill>
                <a:srgbClr val="FFFF00"/>
              </a:solidFill>
            </a:endParaRPr>
          </a:p>
        </p:txBody>
      </p:sp>
      <p:sp>
        <p:nvSpPr>
          <p:cNvPr id="3" name="Content Placeholder 2">
            <a:extLst>
              <a:ext uri="{FF2B5EF4-FFF2-40B4-BE49-F238E27FC236}">
                <a16:creationId xmlns:a16="http://schemas.microsoft.com/office/drawing/2014/main" id="{A4116088-CAA2-4136-A743-2D8323D93428}"/>
              </a:ext>
            </a:extLst>
          </p:cNvPr>
          <p:cNvSpPr>
            <a:spLocks noGrp="1"/>
          </p:cNvSpPr>
          <p:nvPr>
            <p:ph idx="1"/>
          </p:nvPr>
        </p:nvSpPr>
        <p:spPr>
          <a:xfrm>
            <a:off x="539552" y="1556792"/>
            <a:ext cx="8208912" cy="5112568"/>
          </a:xfrm>
        </p:spPr>
        <p:txBody>
          <a:bodyPr>
            <a:noAutofit/>
          </a:bodyPr>
          <a:lstStyle/>
          <a:p>
            <a:r>
              <a:rPr lang="en-GB" sz="2800" b="1" dirty="0"/>
              <a:t>Urine was used as </a:t>
            </a:r>
            <a:r>
              <a:rPr lang="tr-TR" sz="2800" b="1" dirty="0"/>
              <a:t>toothpaste</a:t>
            </a:r>
            <a:r>
              <a:rPr lang="en-GB" sz="2800" b="1" dirty="0"/>
              <a:t> in Rome to make teeth whiter</a:t>
            </a:r>
          </a:p>
          <a:p>
            <a:r>
              <a:rPr lang="en-GB" sz="2800" b="1" dirty="0"/>
              <a:t>They made toothpaste by mixing pumis powder (</a:t>
            </a:r>
            <a:r>
              <a:rPr lang="en-GB" sz="2800" i="1" dirty="0">
                <a:solidFill>
                  <a:srgbClr val="FFFF00"/>
                </a:solidFill>
              </a:rPr>
              <a:t>pomza tozu</a:t>
            </a:r>
            <a:r>
              <a:rPr lang="en-GB" sz="2800" b="1" dirty="0"/>
              <a:t>) with urine</a:t>
            </a:r>
          </a:p>
          <a:p>
            <a:r>
              <a:rPr lang="en-GB" sz="2800" b="1" dirty="0"/>
              <a:t>The women washed their faces with urine to soften their skin</a:t>
            </a:r>
          </a:p>
          <a:p>
            <a:r>
              <a:rPr lang="en-GB" sz="2800" b="1" dirty="0"/>
              <a:t>Escimos, used to wash their hair and faces in the morning with urine</a:t>
            </a:r>
          </a:p>
          <a:p>
            <a:endParaRPr lang="en-GB" sz="2800" b="1" dirty="0"/>
          </a:p>
        </p:txBody>
      </p:sp>
      <p:sp>
        <p:nvSpPr>
          <p:cNvPr id="4" name="Date Placeholder 3">
            <a:extLst>
              <a:ext uri="{FF2B5EF4-FFF2-40B4-BE49-F238E27FC236}">
                <a16:creationId xmlns:a16="http://schemas.microsoft.com/office/drawing/2014/main" id="{8693999E-8217-40C2-A78A-802BB3FAB372}"/>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B12D3396-FA76-4AF4-8923-38598E00DD8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10</a:t>
            </a:fld>
            <a:endParaRPr lang="tr-TR">
              <a:solidFill>
                <a:prstClr val="white">
                  <a:shade val="50000"/>
                </a:prstClr>
              </a:solidFill>
            </a:endParaRPr>
          </a:p>
        </p:txBody>
      </p:sp>
      <p:pic>
        <p:nvPicPr>
          <p:cNvPr id="7" name="Kayıtlı Ses">
            <a:hlinkClick r:id="" action="ppaction://media"/>
            <a:extLst>
              <a:ext uri="{FF2B5EF4-FFF2-40B4-BE49-F238E27FC236}">
                <a16:creationId xmlns:a16="http://schemas.microsoft.com/office/drawing/2014/main" id="{3FABC449-FCD5-4AB2-A0D1-5B01018AC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404664"/>
            <a:ext cx="609600" cy="609600"/>
          </a:xfrm>
          <a:prstGeom prst="rect">
            <a:avLst/>
          </a:prstGeom>
        </p:spPr>
      </p:pic>
    </p:spTree>
    <p:extLst>
      <p:ext uri="{BB962C8B-B14F-4D97-AF65-F5344CB8AC3E}">
        <p14:creationId xmlns:p14="http://schemas.microsoft.com/office/powerpoint/2010/main" val="315991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827584" y="332656"/>
            <a:ext cx="7848872" cy="924475"/>
          </a:xfrm>
        </p:spPr>
        <p:txBody>
          <a:bodyPr/>
          <a:lstStyle/>
          <a:p>
            <a:r>
              <a:rPr lang="en-GB" b="1" dirty="0">
                <a:solidFill>
                  <a:srgbClr val="FFFF00"/>
                </a:solidFill>
              </a:rPr>
              <a:t>Sumerians used some plants and minerals as natural soaps</a:t>
            </a:r>
            <a:endParaRPr lang="tr-TR" b="1"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359532" y="1408491"/>
            <a:ext cx="8424936" cy="4968552"/>
          </a:xfrm>
        </p:spPr>
        <p:txBody>
          <a:bodyPr>
            <a:normAutofit lnSpcReduction="10000"/>
          </a:bodyPr>
          <a:lstStyle/>
          <a:p>
            <a:r>
              <a:rPr lang="en-GB" sz="2800" b="1" u="sng" dirty="0">
                <a:solidFill>
                  <a:srgbClr val="FFFF00"/>
                </a:solidFill>
              </a:rPr>
              <a:t>Soda</a:t>
            </a:r>
            <a:r>
              <a:rPr lang="en-GB" sz="2800" b="1" dirty="0"/>
              <a:t> (sodium carbonate), </a:t>
            </a:r>
            <a:r>
              <a:rPr lang="en-GB" sz="2800" b="1" u="sng" dirty="0">
                <a:solidFill>
                  <a:srgbClr val="FFFF00"/>
                </a:solidFill>
              </a:rPr>
              <a:t>clay</a:t>
            </a:r>
            <a:r>
              <a:rPr lang="tr-TR" sz="2800" b="1" dirty="0"/>
              <a:t>,</a:t>
            </a:r>
            <a:r>
              <a:rPr lang="en-GB" sz="2800" b="1" dirty="0"/>
              <a:t> and </a:t>
            </a:r>
            <a:r>
              <a:rPr lang="en-GB" sz="2800" b="1" u="sng" dirty="0">
                <a:solidFill>
                  <a:srgbClr val="FFFF00"/>
                </a:solidFill>
              </a:rPr>
              <a:t>alum</a:t>
            </a:r>
            <a:r>
              <a:rPr lang="en-GB" sz="2800" b="1" dirty="0"/>
              <a:t> were used as  natural soaps</a:t>
            </a:r>
          </a:p>
          <a:p>
            <a:r>
              <a:rPr lang="en-GB" sz="2800" b="1" dirty="0"/>
              <a:t>Lake Van was the source of soda</a:t>
            </a:r>
          </a:p>
          <a:p>
            <a:r>
              <a:rPr lang="en-GB" sz="2800" b="1" u="sng" dirty="0"/>
              <a:t>Fuller’s earth </a:t>
            </a:r>
            <a:r>
              <a:rPr lang="en-GB" sz="2800" b="1" dirty="0"/>
              <a:t>was used as natural soap by Sumerians and Hittites  </a:t>
            </a:r>
          </a:p>
          <a:p>
            <a:r>
              <a:rPr lang="en-GB" sz="2800" b="1" dirty="0"/>
              <a:t>Fuller’s earth is similar to bentonite (a kind of white clay). In Turkey it is called “</a:t>
            </a:r>
            <a:r>
              <a:rPr lang="en-GB" sz="2800" i="1" dirty="0">
                <a:solidFill>
                  <a:srgbClr val="FFFF00"/>
                </a:solidFill>
              </a:rPr>
              <a:t>kedi toprağı</a:t>
            </a:r>
            <a:r>
              <a:rPr lang="en-GB" sz="2800" b="1" dirty="0"/>
              <a:t>”  or “</a:t>
            </a:r>
            <a:r>
              <a:rPr lang="en-GB" sz="2800" i="1" dirty="0">
                <a:solidFill>
                  <a:srgbClr val="FFFF00"/>
                </a:solidFill>
              </a:rPr>
              <a:t>bebe toprağı</a:t>
            </a:r>
            <a:r>
              <a:rPr lang="en-GB" sz="2800" b="1" dirty="0"/>
              <a:t>” or “</a:t>
            </a:r>
            <a:r>
              <a:rPr lang="en-GB" sz="2800" i="1" dirty="0">
                <a:solidFill>
                  <a:srgbClr val="FFFF00"/>
                </a:solidFill>
              </a:rPr>
              <a:t>pekmez toprağı</a:t>
            </a:r>
            <a:r>
              <a:rPr lang="en-GB" sz="2800" b="1" dirty="0"/>
              <a:t>” or “</a:t>
            </a:r>
            <a:r>
              <a:rPr lang="en-GB" sz="2800" i="1" dirty="0">
                <a:solidFill>
                  <a:srgbClr val="FFFF00"/>
                </a:solidFill>
              </a:rPr>
              <a:t>çamaşır kili</a:t>
            </a:r>
            <a:r>
              <a:rPr lang="en-GB" sz="2800" b="1" dirty="0"/>
              <a:t>”</a:t>
            </a:r>
          </a:p>
          <a:p>
            <a:r>
              <a:rPr lang="tr-TR" sz="2800" b="1" dirty="0"/>
              <a:t> It’s</a:t>
            </a:r>
            <a:r>
              <a:rPr lang="en-GB" sz="2800" b="1" dirty="0"/>
              <a:t> composed of Mg and Al silicates</a:t>
            </a:r>
            <a:endParaRPr lang="tr-TR" sz="2800" b="1" dirty="0"/>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a:xfrm>
            <a:off x="573056" y="6107278"/>
            <a:ext cx="608287" cy="365125"/>
          </a:xfrm>
        </p:spPr>
        <p:txBody>
          <a:bodyPr/>
          <a:lstStyle/>
          <a:p>
            <a:fld id="{83585796-D667-4CB2-BC00-3BF368760D37}" type="slidenum">
              <a:rPr lang="tr-TR" smtClean="0">
                <a:solidFill>
                  <a:prstClr val="white">
                    <a:shade val="50000"/>
                  </a:prstClr>
                </a:solidFill>
              </a:rPr>
              <a:pPr/>
              <a:t>11</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14FA2DB8-D8F3-4AF0-8838-654B50E5B2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980728"/>
            <a:ext cx="609600" cy="609600"/>
          </a:xfrm>
          <a:prstGeom prst="rect">
            <a:avLst/>
          </a:prstGeom>
        </p:spPr>
      </p:pic>
    </p:spTree>
    <p:extLst>
      <p:ext uri="{BB962C8B-B14F-4D97-AF65-F5344CB8AC3E}">
        <p14:creationId xmlns:p14="http://schemas.microsoft.com/office/powerpoint/2010/main" val="26680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899592" y="476672"/>
            <a:ext cx="7776864" cy="924475"/>
          </a:xfrm>
        </p:spPr>
        <p:txBody>
          <a:bodyPr/>
          <a:lstStyle/>
          <a:p>
            <a:r>
              <a:rPr lang="en-GB" b="1" dirty="0">
                <a:solidFill>
                  <a:srgbClr val="FFFF00"/>
                </a:solidFill>
              </a:rPr>
              <a:t>Sumerians used some plants and minerals as natural soaps</a:t>
            </a:r>
            <a:endParaRPr lang="tr-TR" b="1"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467544" y="1412776"/>
            <a:ext cx="8208912" cy="4968552"/>
          </a:xfrm>
        </p:spPr>
        <p:txBody>
          <a:bodyPr>
            <a:normAutofit/>
          </a:bodyPr>
          <a:lstStyle/>
          <a:p>
            <a:r>
              <a:rPr lang="en-GB" sz="2800" b="1" dirty="0"/>
              <a:t>Sumerians used soapwort (</a:t>
            </a:r>
            <a:r>
              <a:rPr lang="en-GB" sz="2800" i="1" dirty="0">
                <a:solidFill>
                  <a:srgbClr val="FFFF00"/>
                </a:solidFill>
              </a:rPr>
              <a:t>Sabun otu</a:t>
            </a:r>
            <a:r>
              <a:rPr lang="en-GB" sz="2800" b="1" dirty="0"/>
              <a:t>) as natural soap (Saponaria officinalis)</a:t>
            </a:r>
          </a:p>
          <a:p>
            <a:r>
              <a:rPr lang="en-GB" sz="2800" b="1" dirty="0"/>
              <a:t>In Turkish it is called “</a:t>
            </a:r>
            <a:r>
              <a:rPr lang="en-GB" sz="2800" i="1" dirty="0">
                <a:solidFill>
                  <a:srgbClr val="FFFF00"/>
                </a:solidFill>
              </a:rPr>
              <a:t>Çöven, Çöven otu, Karga sabunu, Köpürgen</a:t>
            </a:r>
            <a:r>
              <a:rPr lang="en-GB" sz="2800" b="1" dirty="0"/>
              <a:t>” </a:t>
            </a:r>
          </a:p>
          <a:p>
            <a:r>
              <a:rPr lang="en-GB" sz="2800" b="1" dirty="0"/>
              <a:t>It’s roots are rich in </a:t>
            </a:r>
            <a:r>
              <a:rPr lang="en-GB" sz="2800" b="1" u="sng" dirty="0"/>
              <a:t>saponin</a:t>
            </a:r>
            <a:r>
              <a:rPr lang="en-GB" sz="2800" b="1" dirty="0"/>
              <a:t> which works as soap</a:t>
            </a:r>
          </a:p>
          <a:p>
            <a:r>
              <a:rPr lang="en-GB" sz="2800" b="1" dirty="0"/>
              <a:t> Saponins are natural surfactants</a:t>
            </a:r>
          </a:p>
          <a:p>
            <a:pPr marL="0" indent="0">
              <a:buNone/>
            </a:pPr>
            <a:r>
              <a:rPr lang="en-GB" sz="2800" i="1" dirty="0">
                <a:solidFill>
                  <a:srgbClr val="FFFF00"/>
                </a:solidFill>
              </a:rPr>
              <a:t>Do you know </a:t>
            </a:r>
            <a:r>
              <a:rPr lang="tr-TR" sz="2800" i="1" dirty="0">
                <a:solidFill>
                  <a:srgbClr val="FFFF00"/>
                </a:solidFill>
              </a:rPr>
              <a:t>the </a:t>
            </a:r>
            <a:r>
              <a:rPr lang="en-GB" sz="2800" i="1" dirty="0">
                <a:solidFill>
                  <a:srgbClr val="FFFF00"/>
                </a:solidFill>
              </a:rPr>
              <a:t>uses of surfactants? </a:t>
            </a:r>
            <a:endParaRPr lang="tr-TR" sz="2800" i="1" dirty="0">
              <a:solidFill>
                <a:srgbClr val="FFFF00"/>
              </a:solidFill>
            </a:endParaRPr>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12</a:t>
            </a:fld>
            <a:endParaRPr lang="tr-TR" dirty="0">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D5C6D4B2-CFC6-40A7-976E-58ED2FD58E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1124744"/>
            <a:ext cx="609600" cy="609600"/>
          </a:xfrm>
          <a:prstGeom prst="rect">
            <a:avLst/>
          </a:prstGeom>
        </p:spPr>
      </p:pic>
    </p:spTree>
    <p:extLst>
      <p:ext uri="{BB962C8B-B14F-4D97-AF65-F5344CB8AC3E}">
        <p14:creationId xmlns:p14="http://schemas.microsoft.com/office/powerpoint/2010/main" val="13104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7617-4F45-4F4B-8521-7B8EC8C588A4}"/>
              </a:ext>
            </a:extLst>
          </p:cNvPr>
          <p:cNvSpPr>
            <a:spLocks noGrp="1"/>
          </p:cNvSpPr>
          <p:nvPr>
            <p:ph type="title"/>
          </p:nvPr>
        </p:nvSpPr>
        <p:spPr>
          <a:xfrm>
            <a:off x="539552" y="675724"/>
            <a:ext cx="8208912" cy="1817172"/>
          </a:xfrm>
        </p:spPr>
        <p:txBody>
          <a:bodyPr/>
          <a:lstStyle/>
          <a:p>
            <a:r>
              <a:rPr lang="en-GB" b="1" dirty="0">
                <a:solidFill>
                  <a:srgbClr val="FFFF00"/>
                </a:solidFill>
              </a:rPr>
              <a:t>Soapworth (</a:t>
            </a:r>
            <a:r>
              <a:rPr lang="en-GB" i="1" dirty="0"/>
              <a:t>çöven otu</a:t>
            </a:r>
            <a:r>
              <a:rPr lang="en-GB" b="1" dirty="0">
                <a:solidFill>
                  <a:srgbClr val="FFFF00"/>
                </a:solidFill>
              </a:rPr>
              <a:t>) on the left roots of soapworth on the right</a:t>
            </a:r>
            <a:endParaRPr lang="tr-TR" b="1" dirty="0">
              <a:solidFill>
                <a:srgbClr val="FFFF00"/>
              </a:solidFill>
            </a:endParaRPr>
          </a:p>
        </p:txBody>
      </p:sp>
      <p:sp>
        <p:nvSpPr>
          <p:cNvPr id="4" name="Date Placeholder 3">
            <a:extLst>
              <a:ext uri="{FF2B5EF4-FFF2-40B4-BE49-F238E27FC236}">
                <a16:creationId xmlns:a16="http://schemas.microsoft.com/office/drawing/2014/main" id="{0B9C78BA-F616-4129-B511-5C504CF26485}"/>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55E4D8A2-4692-4284-B017-A219307AF7F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13</a:t>
            </a:fld>
            <a:endParaRPr lang="tr-TR">
              <a:solidFill>
                <a:prstClr val="white">
                  <a:shade val="50000"/>
                </a:prstClr>
              </a:solidFill>
            </a:endParaRPr>
          </a:p>
        </p:txBody>
      </p:sp>
      <p:pic>
        <p:nvPicPr>
          <p:cNvPr id="33794" name="Picture 2" descr="Gypsophila repens0.jpg">
            <a:extLst>
              <a:ext uri="{FF2B5EF4-FFF2-40B4-BE49-F238E27FC236}">
                <a16:creationId xmlns:a16="http://schemas.microsoft.com/office/drawing/2014/main" id="{60737FFD-0963-4091-A935-1B30E971F8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636912"/>
            <a:ext cx="4032448" cy="346525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Çöven Otu Kökü Çöğen Sabun Otu 500gr Fiyatı ve Özellikleri - GittiGidiyor">
            <a:extLst>
              <a:ext uri="{FF2B5EF4-FFF2-40B4-BE49-F238E27FC236}">
                <a16:creationId xmlns:a16="http://schemas.microsoft.com/office/drawing/2014/main" id="{364D16A0-D8E6-40B1-B82F-1021CBDC6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708920"/>
            <a:ext cx="396044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14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F249-2038-4EB3-8572-DFC3A12EFF45}"/>
              </a:ext>
            </a:extLst>
          </p:cNvPr>
          <p:cNvSpPr>
            <a:spLocks noGrp="1"/>
          </p:cNvSpPr>
          <p:nvPr>
            <p:ph type="title"/>
          </p:nvPr>
        </p:nvSpPr>
        <p:spPr>
          <a:xfrm>
            <a:off x="839349" y="305811"/>
            <a:ext cx="8064896" cy="1140499"/>
          </a:xfrm>
        </p:spPr>
        <p:txBody>
          <a:bodyPr/>
          <a:lstStyle/>
          <a:p>
            <a:r>
              <a:rPr lang="tr-TR" b="1" dirty="0">
                <a:solidFill>
                  <a:srgbClr val="FFFF00"/>
                </a:solidFill>
              </a:rPr>
              <a:t>S</a:t>
            </a:r>
            <a:r>
              <a:rPr lang="en-GB" b="1" dirty="0">
                <a:solidFill>
                  <a:srgbClr val="FFFF00"/>
                </a:solidFill>
              </a:rPr>
              <a:t>oap making procedures were documented by Sumerians</a:t>
            </a:r>
            <a:endParaRPr lang="tr-TR" b="1" dirty="0">
              <a:solidFill>
                <a:srgbClr val="FFFF00"/>
              </a:solidFill>
            </a:endParaRPr>
          </a:p>
        </p:txBody>
      </p:sp>
      <p:sp>
        <p:nvSpPr>
          <p:cNvPr id="3" name="Content Placeholder 2">
            <a:extLst>
              <a:ext uri="{FF2B5EF4-FFF2-40B4-BE49-F238E27FC236}">
                <a16:creationId xmlns:a16="http://schemas.microsoft.com/office/drawing/2014/main" id="{12CEA3E1-F577-4E8C-9725-F57369B74F19}"/>
              </a:ext>
            </a:extLst>
          </p:cNvPr>
          <p:cNvSpPr>
            <a:spLocks noGrp="1"/>
          </p:cNvSpPr>
          <p:nvPr>
            <p:ph idx="1"/>
          </p:nvPr>
        </p:nvSpPr>
        <p:spPr>
          <a:xfrm>
            <a:off x="600650" y="1556792"/>
            <a:ext cx="8280920" cy="4870623"/>
          </a:xfrm>
        </p:spPr>
        <p:txBody>
          <a:bodyPr>
            <a:normAutofit fontScale="25000" lnSpcReduction="20000"/>
          </a:bodyPr>
          <a:lstStyle/>
          <a:p>
            <a:endParaRPr lang="en-GB" sz="2800" b="1" dirty="0"/>
          </a:p>
          <a:p>
            <a:endParaRPr lang="en-GB" sz="2800" b="1" dirty="0"/>
          </a:p>
          <a:p>
            <a:r>
              <a:rPr lang="en-GB" sz="11200" b="1" dirty="0"/>
              <a:t>There are several Sumerian tablets </a:t>
            </a:r>
            <a:r>
              <a:rPr lang="tr-TR" sz="11200" b="1" dirty="0"/>
              <a:t>that</a:t>
            </a:r>
            <a:r>
              <a:rPr lang="en-GB" sz="11200" b="1" dirty="0"/>
              <a:t> give </a:t>
            </a:r>
            <a:r>
              <a:rPr lang="tr-TR" sz="11200" b="1" dirty="0" err="1"/>
              <a:t>soap-making</a:t>
            </a:r>
            <a:r>
              <a:rPr lang="en-GB" sz="11200" b="1" dirty="0"/>
              <a:t> procedures for washing and medicinal uses</a:t>
            </a:r>
          </a:p>
          <a:p>
            <a:r>
              <a:rPr lang="en-GB" sz="11200" b="1" dirty="0"/>
              <a:t>Generally Sumerians heated sesame oil and uhulu ash to make soap</a:t>
            </a:r>
          </a:p>
          <a:p>
            <a:r>
              <a:rPr lang="en-GB" sz="11200" b="1" dirty="0"/>
              <a:t>In a </a:t>
            </a:r>
            <a:r>
              <a:rPr lang="tr-TR" sz="11200" b="1" dirty="0"/>
              <a:t>7th-century</a:t>
            </a:r>
            <a:r>
              <a:rPr lang="en-GB" sz="11200" b="1" dirty="0"/>
              <a:t> clay tablet they explain soap making “by using castor oil (</a:t>
            </a:r>
            <a:r>
              <a:rPr lang="en-GB" sz="11200" i="1" dirty="0">
                <a:solidFill>
                  <a:srgbClr val="FFFF00"/>
                </a:solidFill>
              </a:rPr>
              <a:t>Hint yağı</a:t>
            </a:r>
            <a:r>
              <a:rPr lang="en-GB" sz="11200" b="1" dirty="0"/>
              <a:t>) and uhulu ash”</a:t>
            </a:r>
          </a:p>
          <a:p>
            <a:r>
              <a:rPr lang="en-GB" sz="11200" b="1" dirty="0"/>
              <a:t>Another tablet explains soap making as “uhulu ash, salt, oil, fat of a cow …”</a:t>
            </a:r>
          </a:p>
          <a:p>
            <a:endParaRPr lang="en-GB" sz="2800" b="1" dirty="0"/>
          </a:p>
          <a:p>
            <a:endParaRPr lang="en-GB" sz="2800" b="1" dirty="0"/>
          </a:p>
          <a:p>
            <a:endParaRPr lang="tr-TR" sz="2800" b="1" dirty="0"/>
          </a:p>
        </p:txBody>
      </p:sp>
      <p:sp>
        <p:nvSpPr>
          <p:cNvPr id="4" name="Date Placeholder 3">
            <a:extLst>
              <a:ext uri="{FF2B5EF4-FFF2-40B4-BE49-F238E27FC236}">
                <a16:creationId xmlns:a16="http://schemas.microsoft.com/office/drawing/2014/main" id="{D06F0BC9-59D7-423A-AE23-E43E1E9C6FAB}"/>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31E5A060-25C5-4FBB-A5B9-90037EC0440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14</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081B411D-1BAD-4352-B106-D4147845A8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836712"/>
            <a:ext cx="609600" cy="609600"/>
          </a:xfrm>
          <a:prstGeom prst="rect">
            <a:avLst/>
          </a:prstGeom>
        </p:spPr>
      </p:pic>
    </p:spTree>
    <p:extLst>
      <p:ext uri="{BB962C8B-B14F-4D97-AF65-F5344CB8AC3E}">
        <p14:creationId xmlns:p14="http://schemas.microsoft.com/office/powerpoint/2010/main" val="6732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039A-D1B3-413E-BC38-007EBD6ED928}"/>
              </a:ext>
            </a:extLst>
          </p:cNvPr>
          <p:cNvSpPr>
            <a:spLocks noGrp="1"/>
          </p:cNvSpPr>
          <p:nvPr>
            <p:ph type="title"/>
          </p:nvPr>
        </p:nvSpPr>
        <p:spPr>
          <a:xfrm>
            <a:off x="683568" y="908720"/>
            <a:ext cx="4004486" cy="4680520"/>
          </a:xfrm>
        </p:spPr>
        <p:txBody>
          <a:bodyPr/>
          <a:lstStyle/>
          <a:p>
            <a:br>
              <a:rPr lang="en-GB" dirty="0"/>
            </a:br>
            <a:r>
              <a:rPr lang="en-GB" b="1" dirty="0">
                <a:solidFill>
                  <a:srgbClr val="FFFF00"/>
                </a:solidFill>
              </a:rPr>
              <a:t>Sumerian Tablet</a:t>
            </a:r>
            <a:br>
              <a:rPr lang="en-GB" b="1" dirty="0">
                <a:solidFill>
                  <a:srgbClr val="FFFF00"/>
                </a:solidFill>
              </a:rPr>
            </a:br>
            <a:r>
              <a:rPr lang="en-GB" b="1" dirty="0">
                <a:solidFill>
                  <a:srgbClr val="FFFF00"/>
                </a:solidFill>
              </a:rPr>
              <a:t>which  gives</a:t>
            </a:r>
            <a:br>
              <a:rPr lang="en-GB" b="1" dirty="0">
                <a:solidFill>
                  <a:srgbClr val="FFFF00"/>
                </a:solidFill>
              </a:rPr>
            </a:br>
            <a:r>
              <a:rPr lang="en-GB" b="1" dirty="0">
                <a:solidFill>
                  <a:srgbClr val="FFFF00"/>
                </a:solidFill>
              </a:rPr>
              <a:t>preparation </a:t>
            </a:r>
            <a:br>
              <a:rPr lang="en-GB" b="1" dirty="0">
                <a:solidFill>
                  <a:srgbClr val="FFFF00"/>
                </a:solidFill>
              </a:rPr>
            </a:br>
            <a:r>
              <a:rPr lang="en-GB" b="1" dirty="0">
                <a:solidFill>
                  <a:srgbClr val="FFFF00"/>
                </a:solidFill>
              </a:rPr>
              <a:t>of </a:t>
            </a:r>
            <a:r>
              <a:rPr lang="tr-TR" b="1" dirty="0">
                <a:solidFill>
                  <a:srgbClr val="FFFF00"/>
                </a:solidFill>
              </a:rPr>
              <a:t>the oldest </a:t>
            </a:r>
            <a:r>
              <a:rPr lang="en-GB" b="1" dirty="0">
                <a:solidFill>
                  <a:srgbClr val="FFFF00"/>
                </a:solidFill>
              </a:rPr>
              <a:t>soap (2500 B.C.)</a:t>
            </a:r>
            <a:br>
              <a:rPr lang="en-GB" dirty="0"/>
            </a:br>
            <a:br>
              <a:rPr lang="en-GB" dirty="0"/>
            </a:br>
            <a:r>
              <a:rPr lang="en-GB" b="1" i="1" dirty="0"/>
              <a:t>“</a:t>
            </a:r>
            <a:r>
              <a:rPr lang="tr-TR" b="1" i="1" dirty="0"/>
              <a:t>…</a:t>
            </a:r>
            <a:r>
              <a:rPr lang="en-GB" b="1" i="1" dirty="0"/>
              <a:t>boil uhulu ash with sesame oil</a:t>
            </a:r>
            <a:r>
              <a:rPr lang="tr-TR" b="1" i="1" dirty="0"/>
              <a:t>…</a:t>
            </a:r>
            <a:r>
              <a:rPr lang="en-GB" b="1" i="1" dirty="0"/>
              <a:t>”</a:t>
            </a:r>
            <a:br>
              <a:rPr lang="en-GB" dirty="0"/>
            </a:br>
            <a:br>
              <a:rPr lang="en-GB" dirty="0"/>
            </a:br>
            <a:r>
              <a:rPr lang="en-GB" dirty="0"/>
              <a:t> </a:t>
            </a:r>
          </a:p>
        </p:txBody>
      </p:sp>
      <p:sp>
        <p:nvSpPr>
          <p:cNvPr id="3" name="Content Placeholder 2">
            <a:extLst>
              <a:ext uri="{FF2B5EF4-FFF2-40B4-BE49-F238E27FC236}">
                <a16:creationId xmlns:a16="http://schemas.microsoft.com/office/drawing/2014/main" id="{4A3F324C-2470-4D78-AC21-8988EE8296B4}"/>
              </a:ext>
            </a:extLst>
          </p:cNvPr>
          <p:cNvSpPr>
            <a:spLocks noGrp="1"/>
          </p:cNvSpPr>
          <p:nvPr>
            <p:ph idx="1"/>
          </p:nvPr>
        </p:nvSpPr>
        <p:spPr>
          <a:xfrm>
            <a:off x="5410200" y="1263650"/>
            <a:ext cx="2963334" cy="4469606"/>
          </a:xfrm>
        </p:spPr>
        <p:txBody>
          <a:bodyPr/>
          <a:lstStyle/>
          <a:p>
            <a:endParaRPr lang="en-GB" dirty="0"/>
          </a:p>
        </p:txBody>
      </p:sp>
      <p:sp>
        <p:nvSpPr>
          <p:cNvPr id="4" name="Date Placeholder 3">
            <a:extLst>
              <a:ext uri="{FF2B5EF4-FFF2-40B4-BE49-F238E27FC236}">
                <a16:creationId xmlns:a16="http://schemas.microsoft.com/office/drawing/2014/main" id="{62883CAF-5898-4237-ADE3-57E230B525A8}"/>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92BA2960-625C-46E3-96E8-A490C30479FD}"/>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15</a:t>
            </a:fld>
            <a:endParaRPr lang="tr-TR">
              <a:solidFill>
                <a:prstClr val="white">
                  <a:shade val="50000"/>
                </a:prstClr>
              </a:solidFill>
            </a:endParaRPr>
          </a:p>
        </p:txBody>
      </p:sp>
      <p:sp>
        <p:nvSpPr>
          <p:cNvPr id="6" name="Rectangle 7" descr="Figure34a">
            <a:extLst>
              <a:ext uri="{FF2B5EF4-FFF2-40B4-BE49-F238E27FC236}">
                <a16:creationId xmlns:a16="http://schemas.microsoft.com/office/drawing/2014/main" id="{C8D9932C-E1BC-452C-9517-AAA6F7A92820}"/>
              </a:ext>
            </a:extLst>
          </p:cNvPr>
          <p:cNvSpPr>
            <a:spLocks noGrp="1" noChangeAspect="1" noChangeArrowheads="1"/>
          </p:cNvSpPr>
          <p:nvPr isPhoto="1"/>
        </p:nvSpPr>
        <p:spPr bwMode="auto">
          <a:xfrm>
            <a:off x="4788024" y="449984"/>
            <a:ext cx="4149468" cy="5571304"/>
          </a:xfrm>
          <a:prstGeom prst="rect">
            <a:avLst/>
          </a:prstGeom>
          <a:blipFill dpi="0" rotWithShape="1">
            <a:blip r:embed="rId2"/>
            <a:srcRect/>
            <a:stretch>
              <a:fillRect r="-4"/>
            </a:stretch>
          </a:blipFill>
          <a:ln w="9525">
            <a:solidFill>
              <a:srgbClr val="000000"/>
            </a:solidFill>
            <a:miter lim="800000"/>
            <a:headEnd/>
            <a:tailEnd/>
          </a:ln>
          <a:effectLst/>
        </p:spPr>
        <p:txBody>
          <a:bodyPr/>
          <a:lstStyle/>
          <a:p>
            <a:pPr>
              <a:defRPr/>
            </a:pPr>
            <a:endParaRPr lang="en-US" sz="1350" kern="0" dirty="0">
              <a:solidFill>
                <a:sysClr val="windowText" lastClr="000000"/>
              </a:solidFill>
              <a:latin typeface="Trebuchet MS" panose="020B0603020202020204"/>
            </a:endParaRPr>
          </a:p>
        </p:txBody>
      </p:sp>
    </p:spTree>
    <p:extLst>
      <p:ext uri="{BB962C8B-B14F-4D97-AF65-F5344CB8AC3E}">
        <p14:creationId xmlns:p14="http://schemas.microsoft.com/office/powerpoint/2010/main" val="3526481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ED07-956A-4D80-97ED-A910B0B03709}"/>
              </a:ext>
            </a:extLst>
          </p:cNvPr>
          <p:cNvSpPr>
            <a:spLocks noGrp="1"/>
          </p:cNvSpPr>
          <p:nvPr>
            <p:ph type="title"/>
          </p:nvPr>
        </p:nvSpPr>
        <p:spPr>
          <a:xfrm>
            <a:off x="539552" y="332656"/>
            <a:ext cx="4536504" cy="6048672"/>
          </a:xfrm>
        </p:spPr>
        <p:txBody>
          <a:bodyPr/>
          <a:lstStyle/>
          <a:p>
            <a:r>
              <a:rPr lang="en-GB" b="1" dirty="0">
                <a:solidFill>
                  <a:srgbClr val="FFFF00"/>
                </a:solidFill>
              </a:rPr>
              <a:t>Sumerian Medicinal Tablet 2400 B.C.</a:t>
            </a:r>
            <a:br>
              <a:rPr lang="en-GB" b="1" dirty="0">
                <a:solidFill>
                  <a:srgbClr val="FFFF00"/>
                </a:solidFill>
              </a:rPr>
            </a:br>
            <a:r>
              <a:rPr lang="en-GB" b="1" dirty="0">
                <a:solidFill>
                  <a:srgbClr val="FFFF00"/>
                </a:solidFill>
              </a:rPr>
              <a:t>Explains </a:t>
            </a:r>
            <a:r>
              <a:rPr lang="en-GB" b="1" u="sng" dirty="0">
                <a:solidFill>
                  <a:srgbClr val="FFFF00"/>
                </a:solidFill>
              </a:rPr>
              <a:t>soap making for medicinal uses</a:t>
            </a:r>
            <a:br>
              <a:rPr lang="en-GB" sz="2800" b="1" dirty="0"/>
            </a:br>
            <a:br>
              <a:rPr lang="en-GB" sz="2800" b="1" dirty="0"/>
            </a:br>
            <a:r>
              <a:rPr lang="en-GB" sz="2800" b="1" dirty="0"/>
              <a:t>University of (Pennsylvania Museum of Archaeology and Anthropology)</a:t>
            </a:r>
          </a:p>
        </p:txBody>
      </p:sp>
      <p:sp>
        <p:nvSpPr>
          <p:cNvPr id="4" name="Date Placeholder 3">
            <a:extLst>
              <a:ext uri="{FF2B5EF4-FFF2-40B4-BE49-F238E27FC236}">
                <a16:creationId xmlns:a16="http://schemas.microsoft.com/office/drawing/2014/main" id="{7FC76D1F-B769-41F6-81CE-04A75662332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1D2DBF87-048E-4D2F-940C-02DE7908A08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16</a:t>
            </a:fld>
            <a:endParaRPr lang="tr-TR">
              <a:solidFill>
                <a:prstClr val="white">
                  <a:shade val="50000"/>
                </a:prstClr>
              </a:solidFill>
            </a:endParaRPr>
          </a:p>
        </p:txBody>
      </p:sp>
      <p:pic>
        <p:nvPicPr>
          <p:cNvPr id="9220" name="Picture 4" descr="Medical tablet, Iraq, Nippur, c. 2500-2340 BCE. Penn Museum No. B14221.">
            <a:extLst>
              <a:ext uri="{FF2B5EF4-FFF2-40B4-BE49-F238E27FC236}">
                <a16:creationId xmlns:a16="http://schemas.microsoft.com/office/drawing/2014/main" id="{4DCFDA49-9ABC-4A7D-B98C-3EB828C231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040" y="463860"/>
            <a:ext cx="3962648" cy="606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249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827584" y="476672"/>
            <a:ext cx="7776864" cy="924475"/>
          </a:xfrm>
        </p:spPr>
        <p:txBody>
          <a:bodyPr/>
          <a:lstStyle/>
          <a:p>
            <a:r>
              <a:rPr lang="en-GB" b="1" dirty="0">
                <a:solidFill>
                  <a:srgbClr val="FFFF00"/>
                </a:solidFill>
              </a:rPr>
              <a:t>Sumerians used soap for cleansing and as </a:t>
            </a:r>
            <a:r>
              <a:rPr lang="en-GB" b="1" u="sng" dirty="0">
                <a:solidFill>
                  <a:srgbClr val="FFFF00"/>
                </a:solidFill>
              </a:rPr>
              <a:t>medicine</a:t>
            </a:r>
            <a:endParaRPr lang="tr-TR" b="1" u="sng"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539552" y="1340768"/>
            <a:ext cx="8101408" cy="5184576"/>
          </a:xfrm>
        </p:spPr>
        <p:txBody>
          <a:bodyPr>
            <a:normAutofit/>
          </a:bodyPr>
          <a:lstStyle/>
          <a:p>
            <a:pPr marL="0" indent="0">
              <a:buNone/>
            </a:pPr>
            <a:r>
              <a:rPr lang="en-GB" sz="2800" b="1" dirty="0"/>
              <a:t>Akkadian (900 B.C.) a medicinal soap: “</a:t>
            </a:r>
            <a:r>
              <a:rPr lang="en-GB" sz="2800" b="1" dirty="0">
                <a:solidFill>
                  <a:srgbClr val="FFFF00"/>
                </a:solidFill>
              </a:rPr>
              <a:t>Vessel filled with water... tamarisk (</a:t>
            </a:r>
            <a:r>
              <a:rPr lang="en-GB" sz="2800" i="1" dirty="0"/>
              <a:t>ılgın</a:t>
            </a:r>
            <a:r>
              <a:rPr lang="en-GB" sz="2800" b="1" dirty="0">
                <a:solidFill>
                  <a:srgbClr val="FFFF00"/>
                </a:solidFill>
              </a:rPr>
              <a:t>), soapwort (</a:t>
            </a:r>
            <a:r>
              <a:rPr lang="en-GB" sz="2800" i="1" dirty="0"/>
              <a:t>sabun otu</a:t>
            </a:r>
            <a:r>
              <a:rPr lang="en-GB" sz="2800" b="1" dirty="0">
                <a:solidFill>
                  <a:srgbClr val="FFFF00"/>
                </a:solidFill>
              </a:rPr>
              <a:t>), plaiting reed (</a:t>
            </a:r>
            <a:r>
              <a:rPr lang="en-GB" sz="2800" i="1" dirty="0"/>
              <a:t>örgü kamışı</a:t>
            </a:r>
            <a:r>
              <a:rPr lang="en-GB" sz="2800" b="1" dirty="0">
                <a:solidFill>
                  <a:srgbClr val="FFFF00"/>
                </a:solidFill>
              </a:rPr>
              <a:t>), uhulu ash and beer all mixed…men must drink pure water, then the prepared solution poured over him, then turmeric root…pure salt, pure </a:t>
            </a:r>
            <a:r>
              <a:rPr lang="en-GB" sz="2800" b="1" u="sng" dirty="0">
                <a:solidFill>
                  <a:srgbClr val="FFFF00"/>
                </a:solidFill>
              </a:rPr>
              <a:t>uhulu ash</a:t>
            </a:r>
            <a:r>
              <a:rPr lang="en-GB" sz="2800" b="1" dirty="0">
                <a:solidFill>
                  <a:srgbClr val="FFFF00"/>
                </a:solidFill>
              </a:rPr>
              <a:t> pounded, </a:t>
            </a:r>
            <a:r>
              <a:rPr lang="en-GB" sz="2800" b="1" u="sng" dirty="0">
                <a:solidFill>
                  <a:srgbClr val="FFFF00"/>
                </a:solidFill>
              </a:rPr>
              <a:t>fat of crane </a:t>
            </a:r>
            <a:r>
              <a:rPr lang="en-GB" sz="2800" b="1" dirty="0">
                <a:solidFill>
                  <a:srgbClr val="FFFF00"/>
                </a:solidFill>
              </a:rPr>
              <a:t>(</a:t>
            </a:r>
            <a:r>
              <a:rPr lang="en-GB" sz="2800" i="1" dirty="0"/>
              <a:t>turna yağı</a:t>
            </a:r>
            <a:r>
              <a:rPr lang="en-GB" sz="2800" b="1" dirty="0">
                <a:solidFill>
                  <a:srgbClr val="FFFF00"/>
                </a:solidFill>
              </a:rPr>
              <a:t>) added. Patient’s body rubbed with it seven times</a:t>
            </a:r>
            <a:r>
              <a:rPr lang="en-GB" sz="2800" b="1" dirty="0"/>
              <a:t>”</a:t>
            </a:r>
            <a:r>
              <a:rPr lang="en-GB" sz="2800" b="1" dirty="0">
                <a:solidFill>
                  <a:srgbClr val="FFFF00"/>
                </a:solidFill>
              </a:rPr>
              <a:t> </a:t>
            </a:r>
            <a:endParaRPr lang="tr-TR" sz="2800" b="1" dirty="0">
              <a:solidFill>
                <a:srgbClr val="FFFF00"/>
              </a:solidFill>
            </a:endParaRPr>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17</a:t>
            </a:fld>
            <a:endParaRPr lang="tr-TR">
              <a:solidFill>
                <a:prstClr val="white">
                  <a:shade val="50000"/>
                </a:prstClr>
              </a:solidFill>
            </a:endParaRPr>
          </a:p>
        </p:txBody>
      </p:sp>
    </p:spTree>
    <p:extLst>
      <p:ext uri="{BB962C8B-B14F-4D97-AF65-F5344CB8AC3E}">
        <p14:creationId xmlns:p14="http://schemas.microsoft.com/office/powerpoint/2010/main" val="378229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827584" y="476672"/>
            <a:ext cx="7776864" cy="924475"/>
          </a:xfrm>
        </p:spPr>
        <p:txBody>
          <a:bodyPr/>
          <a:lstStyle/>
          <a:p>
            <a:r>
              <a:rPr lang="en-GB" b="1" dirty="0">
                <a:solidFill>
                  <a:srgbClr val="FFFF00"/>
                </a:solidFill>
              </a:rPr>
              <a:t>Sumerians used soap for cleansing and as medicine</a:t>
            </a:r>
            <a:endParaRPr lang="tr-TR" b="1"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395536" y="1395462"/>
            <a:ext cx="8213054" cy="5201890"/>
          </a:xfrm>
        </p:spPr>
        <p:txBody>
          <a:bodyPr>
            <a:normAutofit/>
          </a:bodyPr>
          <a:lstStyle/>
          <a:p>
            <a:r>
              <a:rPr lang="en-GB" sz="2800" b="1" dirty="0"/>
              <a:t>Castor oil (</a:t>
            </a:r>
            <a:r>
              <a:rPr lang="en-GB" sz="2800" i="1" dirty="0">
                <a:solidFill>
                  <a:srgbClr val="FFFF00"/>
                </a:solidFill>
              </a:rPr>
              <a:t>hint yağı</a:t>
            </a:r>
            <a:r>
              <a:rPr lang="en-GB" sz="2800" b="1" dirty="0"/>
              <a:t>) was used </a:t>
            </a:r>
            <a:r>
              <a:rPr lang="tr-TR" sz="2800" b="1" dirty="0"/>
              <a:t>for</a:t>
            </a:r>
            <a:r>
              <a:rPr lang="en-GB" sz="2800" b="1" dirty="0"/>
              <a:t> mak</a:t>
            </a:r>
            <a:r>
              <a:rPr lang="tr-TR" sz="2800" b="1" dirty="0"/>
              <a:t>ing</a:t>
            </a:r>
            <a:r>
              <a:rPr lang="en-GB" sz="2800" b="1" dirty="0"/>
              <a:t> soap. It was possible to produce soap by mixing it with uhulu ash at room temperature</a:t>
            </a:r>
          </a:p>
          <a:p>
            <a:r>
              <a:rPr lang="en-GB" sz="2800" b="1" dirty="0"/>
              <a:t>Castor oil was produced                from seeds of                                </a:t>
            </a:r>
            <a:r>
              <a:rPr lang="en-GB" sz="2800" b="1" u="sng" dirty="0"/>
              <a:t>castor oil plant</a:t>
            </a:r>
            <a:endParaRPr lang="en-GB" sz="2800" b="1" dirty="0"/>
          </a:p>
          <a:p>
            <a:pPr marL="0" indent="0">
              <a:buNone/>
            </a:pPr>
            <a:r>
              <a:rPr lang="tr-TR" sz="2800" b="1" dirty="0"/>
              <a:t>(</a:t>
            </a:r>
            <a:r>
              <a:rPr lang="en-GB" sz="2800" b="1" dirty="0">
                <a:solidFill>
                  <a:srgbClr val="FFFF00"/>
                </a:solidFill>
              </a:rPr>
              <a:t>Picture of </a:t>
            </a:r>
            <a:r>
              <a:rPr lang="tr-TR" sz="2800" b="1" dirty="0">
                <a:solidFill>
                  <a:srgbClr val="FFFF00"/>
                </a:solidFill>
              </a:rPr>
              <a:t>castor oil </a:t>
            </a:r>
            <a:r>
              <a:rPr lang="en-GB" sz="2800" b="1" dirty="0">
                <a:solidFill>
                  <a:srgbClr val="FFFF00"/>
                </a:solidFill>
              </a:rPr>
              <a:t>plant</a:t>
            </a:r>
            <a:r>
              <a:rPr lang="en-GB" sz="2800" b="1" dirty="0"/>
              <a:t>)</a:t>
            </a:r>
          </a:p>
          <a:p>
            <a:pPr marL="0" indent="0">
              <a:buNone/>
            </a:pPr>
            <a:endParaRPr lang="tr-TR" sz="2800" b="1" dirty="0"/>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18</a:t>
            </a:fld>
            <a:endParaRPr lang="tr-TR">
              <a:solidFill>
                <a:prstClr val="white">
                  <a:shade val="50000"/>
                </a:prstClr>
              </a:solidFill>
            </a:endParaRPr>
          </a:p>
        </p:txBody>
      </p:sp>
      <p:pic>
        <p:nvPicPr>
          <p:cNvPr id="7" name="Picture 2" descr="https://upload.wikimedia.org/wikipedia/commons/thumb/b/b9/Ricinus_communis_DSC_0022.JPG/220px-Ricinus_communis_DSC_0022.JPG">
            <a:extLst>
              <a:ext uri="{FF2B5EF4-FFF2-40B4-BE49-F238E27FC236}">
                <a16:creationId xmlns:a16="http://schemas.microsoft.com/office/drawing/2014/main" id="{686D8E66-FDD5-47F7-BEA6-992FAB481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621" y="3452732"/>
            <a:ext cx="278704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942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789820" y="376826"/>
            <a:ext cx="7776864" cy="924475"/>
          </a:xfrm>
        </p:spPr>
        <p:txBody>
          <a:bodyPr/>
          <a:lstStyle/>
          <a:p>
            <a:r>
              <a:rPr lang="en-GB" b="1" dirty="0">
                <a:solidFill>
                  <a:srgbClr val="FFFF00"/>
                </a:solidFill>
              </a:rPr>
              <a:t>Sumerians used soap for cleansing and as medicine</a:t>
            </a:r>
            <a:endParaRPr lang="tr-TR" b="1"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395536" y="1431775"/>
            <a:ext cx="8101408" cy="4735214"/>
          </a:xfrm>
        </p:spPr>
        <p:txBody>
          <a:bodyPr>
            <a:normAutofit/>
          </a:bodyPr>
          <a:lstStyle/>
          <a:p>
            <a:r>
              <a:rPr lang="en-GB" sz="2800" b="1" dirty="0"/>
              <a:t>In a clay tablet written around 680 B.C. a soap formula was given to be used as </a:t>
            </a:r>
            <a:r>
              <a:rPr lang="en-GB" sz="2800" b="1" u="sng" dirty="0"/>
              <a:t>mouth</a:t>
            </a:r>
            <a:r>
              <a:rPr lang="tr-TR" sz="2800" b="1" u="sng" dirty="0"/>
              <a:t>-</a:t>
            </a:r>
            <a:r>
              <a:rPr lang="en-GB" sz="2800" b="1" u="sng" dirty="0"/>
              <a:t>wash</a:t>
            </a:r>
            <a:r>
              <a:rPr lang="en-GB" sz="2800" b="1" dirty="0"/>
              <a:t>: </a:t>
            </a:r>
            <a:r>
              <a:rPr lang="tr-TR" sz="2800" b="1" dirty="0"/>
              <a:t>The recommendation was</a:t>
            </a:r>
            <a:r>
              <a:rPr lang="en-GB" sz="2800" b="1" dirty="0"/>
              <a:t> to heat castor oil with uhulu ash to obtain a </a:t>
            </a:r>
            <a:r>
              <a:rPr lang="tr-TR" sz="2800" b="1" dirty="0"/>
              <a:t>mouth-cleaning</a:t>
            </a:r>
            <a:r>
              <a:rPr lang="en-GB" sz="2800" b="1" dirty="0"/>
              <a:t> mixture</a:t>
            </a:r>
          </a:p>
          <a:p>
            <a:r>
              <a:rPr lang="en-GB" sz="2800" b="1" dirty="0"/>
              <a:t>In Mesopotamia soap was also eaten as a </a:t>
            </a:r>
            <a:r>
              <a:rPr lang="en-GB" sz="2800" b="1" u="sng" dirty="0"/>
              <a:t>sweet</a:t>
            </a:r>
            <a:r>
              <a:rPr lang="en-GB" sz="2800" b="1" dirty="0"/>
              <a:t> (delicacy (</a:t>
            </a:r>
            <a:r>
              <a:rPr lang="en-GB" sz="2800" i="1" dirty="0">
                <a:solidFill>
                  <a:srgbClr val="FFFF00"/>
                </a:solidFill>
              </a:rPr>
              <a:t>tatlı</a:t>
            </a:r>
            <a:r>
              <a:rPr lang="en-GB" sz="2800" b="1" dirty="0"/>
              <a:t>))</a:t>
            </a:r>
            <a:endParaRPr lang="tr-TR" sz="2800" b="1" dirty="0"/>
          </a:p>
          <a:p>
            <a:r>
              <a:rPr lang="tr-TR" sz="2800" b="1" dirty="0"/>
              <a:t>Sumerians did not separate glycerine from soap. Their soap was creamy</a:t>
            </a:r>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a:xfrm>
            <a:off x="6439778" y="5951810"/>
            <a:ext cx="2133600" cy="365125"/>
          </a:xfrm>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19</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AD534E04-DAC7-4E19-9ADD-FFE886807F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4580" y="541065"/>
            <a:ext cx="609600" cy="609600"/>
          </a:xfrm>
          <a:prstGeom prst="rect">
            <a:avLst/>
          </a:prstGeom>
        </p:spPr>
      </p:pic>
    </p:spTree>
    <p:extLst>
      <p:ext uri="{BB962C8B-B14F-4D97-AF65-F5344CB8AC3E}">
        <p14:creationId xmlns:p14="http://schemas.microsoft.com/office/powerpoint/2010/main" val="2011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227-BCDB-41C1-84F8-4EAB73F7E8F6}"/>
              </a:ext>
            </a:extLst>
          </p:cNvPr>
          <p:cNvSpPr>
            <a:spLocks noGrp="1"/>
          </p:cNvSpPr>
          <p:nvPr>
            <p:ph type="title"/>
          </p:nvPr>
        </p:nvSpPr>
        <p:spPr>
          <a:xfrm>
            <a:off x="535663" y="448284"/>
            <a:ext cx="8280920" cy="936104"/>
          </a:xfrm>
        </p:spPr>
        <p:txBody>
          <a:bodyPr/>
          <a:lstStyle/>
          <a:p>
            <a:r>
              <a:rPr lang="en-GB" b="1" dirty="0">
                <a:solidFill>
                  <a:srgbClr val="FFFF00"/>
                </a:solidFill>
              </a:rPr>
              <a:t>Urine was used as a cleaning agent (soap) for thousands of years</a:t>
            </a:r>
            <a:endParaRPr lang="tr-TR" b="1" dirty="0">
              <a:solidFill>
                <a:srgbClr val="FFFF00"/>
              </a:solidFill>
            </a:endParaRPr>
          </a:p>
        </p:txBody>
      </p:sp>
      <p:sp>
        <p:nvSpPr>
          <p:cNvPr id="3" name="Content Placeholder 2">
            <a:extLst>
              <a:ext uri="{FF2B5EF4-FFF2-40B4-BE49-F238E27FC236}">
                <a16:creationId xmlns:a16="http://schemas.microsoft.com/office/drawing/2014/main" id="{A4116088-CAA2-4136-A743-2D8323D93428}"/>
              </a:ext>
            </a:extLst>
          </p:cNvPr>
          <p:cNvSpPr>
            <a:spLocks noGrp="1"/>
          </p:cNvSpPr>
          <p:nvPr>
            <p:ph idx="1"/>
          </p:nvPr>
        </p:nvSpPr>
        <p:spPr>
          <a:xfrm>
            <a:off x="323528" y="1556792"/>
            <a:ext cx="8424936" cy="4824535"/>
          </a:xfrm>
        </p:spPr>
        <p:txBody>
          <a:bodyPr>
            <a:noAutofit/>
          </a:bodyPr>
          <a:lstStyle/>
          <a:p>
            <a:r>
              <a:rPr lang="en-GB" sz="2800" b="1" dirty="0"/>
              <a:t>Sumerians used urine as </a:t>
            </a:r>
            <a:r>
              <a:rPr lang="tr-TR" sz="2800" b="1" dirty="0"/>
              <a:t>soap</a:t>
            </a:r>
            <a:r>
              <a:rPr lang="en-GB" sz="2800" b="1" dirty="0"/>
              <a:t> for washing </a:t>
            </a:r>
            <a:r>
              <a:rPr lang="tr-TR" sz="2800" b="1" dirty="0"/>
              <a:t>textiles and </a:t>
            </a:r>
            <a:r>
              <a:rPr lang="en-GB" sz="2800" b="1" dirty="0"/>
              <a:t>animal hides</a:t>
            </a:r>
          </a:p>
          <a:p>
            <a:r>
              <a:rPr lang="en-GB" sz="2800" b="1" dirty="0"/>
              <a:t>Urine also caused </a:t>
            </a:r>
            <a:r>
              <a:rPr lang="tr-TR" sz="2800" b="1" dirty="0"/>
              <a:t>the </a:t>
            </a:r>
            <a:r>
              <a:rPr lang="en-GB" sz="2800" b="1" dirty="0"/>
              <a:t>hair of hides to loosen </a:t>
            </a:r>
            <a:r>
              <a:rPr lang="tr-TR" sz="2800" b="1" dirty="0"/>
              <a:t>which was</a:t>
            </a:r>
            <a:r>
              <a:rPr lang="en-GB" sz="2800" b="1" dirty="0"/>
              <a:t> removed easily</a:t>
            </a:r>
          </a:p>
          <a:p>
            <a:r>
              <a:rPr lang="en-GB" sz="2800" b="1" dirty="0"/>
              <a:t>Urine contains urea (</a:t>
            </a:r>
            <a:r>
              <a:rPr lang="en-GB" sz="2800" b="1" dirty="0">
                <a:solidFill>
                  <a:srgbClr val="FFFF00"/>
                </a:solidFill>
              </a:rPr>
              <a:t>9,3 g/L</a:t>
            </a:r>
            <a:r>
              <a:rPr lang="en-GB" sz="2800" b="1" dirty="0"/>
              <a:t>) which decomposes if kept out for a long time</a:t>
            </a:r>
          </a:p>
          <a:p>
            <a:r>
              <a:rPr lang="en-GB" sz="2800" b="1" dirty="0"/>
              <a:t>Putrid (</a:t>
            </a:r>
            <a:r>
              <a:rPr lang="en-GB" sz="2800" i="1" dirty="0">
                <a:solidFill>
                  <a:srgbClr val="FFFF00"/>
                </a:solidFill>
              </a:rPr>
              <a:t>kokuşmuş</a:t>
            </a:r>
            <a:r>
              <a:rPr lang="en-GB" sz="2800" b="1" dirty="0"/>
              <a:t>) urine stinks because </a:t>
            </a:r>
            <a:r>
              <a:rPr lang="en-GB" sz="2800" b="1" u="sng" dirty="0"/>
              <a:t>ammonia is produced</a:t>
            </a:r>
            <a:r>
              <a:rPr lang="en-GB" sz="2800" b="1" dirty="0"/>
              <a:t> from urea upon decomposition</a:t>
            </a:r>
            <a:endParaRPr lang="en-GB" sz="2800" b="1" u="sng" dirty="0"/>
          </a:p>
        </p:txBody>
      </p:sp>
      <p:sp>
        <p:nvSpPr>
          <p:cNvPr id="4" name="Date Placeholder 3">
            <a:extLst>
              <a:ext uri="{FF2B5EF4-FFF2-40B4-BE49-F238E27FC236}">
                <a16:creationId xmlns:a16="http://schemas.microsoft.com/office/drawing/2014/main" id="{8693999E-8217-40C2-A78A-802BB3FAB37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12D3396-FA76-4AF4-8923-38598E00DD8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6EE186D5-1A57-490A-B4EB-9A81247098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1" y="1128632"/>
            <a:ext cx="716191" cy="716191"/>
          </a:xfrm>
          <a:prstGeom prst="rect">
            <a:avLst/>
          </a:prstGeom>
        </p:spPr>
      </p:pic>
    </p:spTree>
    <p:extLst>
      <p:ext uri="{BB962C8B-B14F-4D97-AF65-F5344CB8AC3E}">
        <p14:creationId xmlns:p14="http://schemas.microsoft.com/office/powerpoint/2010/main" val="12206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971600" y="764704"/>
            <a:ext cx="7776864" cy="924475"/>
          </a:xfrm>
        </p:spPr>
        <p:txBody>
          <a:bodyPr/>
          <a:lstStyle/>
          <a:p>
            <a:r>
              <a:rPr lang="en-GB" b="1" dirty="0">
                <a:solidFill>
                  <a:srgbClr val="FFFF00"/>
                </a:solidFill>
              </a:rPr>
              <a:t>Sumerians used </a:t>
            </a:r>
            <a:r>
              <a:rPr lang="en-GB" b="1" u="sng" dirty="0">
                <a:solidFill>
                  <a:srgbClr val="FFFF00"/>
                </a:solidFill>
              </a:rPr>
              <a:t>sulfur</a:t>
            </a:r>
            <a:r>
              <a:rPr lang="en-GB" b="1" dirty="0">
                <a:solidFill>
                  <a:srgbClr val="FFFF00"/>
                </a:solidFill>
              </a:rPr>
              <a:t> soap for as medicine</a:t>
            </a:r>
            <a:endParaRPr lang="tr-TR" b="1"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827584" y="1700807"/>
            <a:ext cx="8064896" cy="4616127"/>
          </a:xfrm>
        </p:spPr>
        <p:txBody>
          <a:bodyPr>
            <a:normAutofit/>
          </a:bodyPr>
          <a:lstStyle/>
          <a:p>
            <a:r>
              <a:rPr lang="en-GB" sz="2800" b="1" dirty="0"/>
              <a:t>In a clay tablet sulfur soap was defined as: </a:t>
            </a:r>
          </a:p>
          <a:p>
            <a:pPr marL="0" indent="0">
              <a:buNone/>
            </a:pPr>
            <a:r>
              <a:rPr lang="en-GB" sz="2800" b="1" dirty="0"/>
              <a:t>“Take terpentine (</a:t>
            </a:r>
            <a:r>
              <a:rPr lang="en-GB" sz="2800" i="1" dirty="0">
                <a:solidFill>
                  <a:srgbClr val="FFFF00"/>
                </a:solidFill>
              </a:rPr>
              <a:t>terebentin-çam ağacından üretilir</a:t>
            </a:r>
            <a:r>
              <a:rPr lang="en-GB" sz="2800" b="1" dirty="0"/>
              <a:t>), sulfur, uhulu ash put them in water then add oil and spittle (</a:t>
            </a:r>
            <a:r>
              <a:rPr lang="en-GB" sz="2800" i="1" dirty="0">
                <a:solidFill>
                  <a:srgbClr val="FFFF00"/>
                </a:solidFill>
              </a:rPr>
              <a:t>tükürük</a:t>
            </a:r>
            <a:r>
              <a:rPr lang="tr-TR" sz="2800" i="1" dirty="0">
                <a:solidFill>
                  <a:srgbClr val="FFFF00"/>
                </a:solidFill>
              </a:rPr>
              <a:t> (*)</a:t>
            </a:r>
            <a:r>
              <a:rPr lang="en-GB" sz="2800" b="1" dirty="0"/>
              <a:t>) are poured thereon forming an oinment (</a:t>
            </a:r>
            <a:r>
              <a:rPr lang="en-GB" sz="2800" i="1" dirty="0">
                <a:solidFill>
                  <a:srgbClr val="FFFF00"/>
                </a:solidFill>
              </a:rPr>
              <a:t>merhem</a:t>
            </a:r>
            <a:r>
              <a:rPr lang="en-GB" sz="2800" b="1" dirty="0"/>
              <a:t>)”</a:t>
            </a:r>
            <a:endParaRPr lang="tr-TR" sz="2800" b="1" dirty="0"/>
          </a:p>
          <a:p>
            <a:pPr marL="0" indent="0">
              <a:buNone/>
            </a:pPr>
            <a:r>
              <a:rPr lang="tr-TR" sz="2400" i="1" dirty="0"/>
              <a:t>(*) Spit (saliva) contains antibacterial chemicals</a:t>
            </a:r>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20</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BF10C309-5A21-4221-92D1-9D4D87FA83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340768"/>
            <a:ext cx="609600" cy="609600"/>
          </a:xfrm>
          <a:prstGeom prst="rect">
            <a:avLst/>
          </a:prstGeom>
        </p:spPr>
      </p:pic>
    </p:spTree>
    <p:extLst>
      <p:ext uri="{BB962C8B-B14F-4D97-AF65-F5344CB8AC3E}">
        <p14:creationId xmlns:p14="http://schemas.microsoft.com/office/powerpoint/2010/main" val="22160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683568" y="309722"/>
            <a:ext cx="8124936" cy="1224135"/>
          </a:xfrm>
        </p:spPr>
        <p:txBody>
          <a:bodyPr/>
          <a:lstStyle/>
          <a:p>
            <a:r>
              <a:rPr lang="tr-TR" b="1" dirty="0">
                <a:solidFill>
                  <a:srgbClr val="FFFF00"/>
                </a:solidFill>
              </a:rPr>
              <a:t>Ancient Egyptians made soap similar to Sumerian methods</a:t>
            </a: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575295" y="1533856"/>
            <a:ext cx="8424936" cy="4919479"/>
          </a:xfrm>
        </p:spPr>
        <p:txBody>
          <a:bodyPr>
            <a:normAutofit/>
          </a:bodyPr>
          <a:lstStyle/>
          <a:p>
            <a:r>
              <a:rPr lang="tr-TR" sz="2800" b="1" dirty="0"/>
              <a:t>There is a famous Egyptian document named </a:t>
            </a:r>
            <a:r>
              <a:rPr lang="tr-TR" sz="2800" b="1" dirty="0">
                <a:solidFill>
                  <a:srgbClr val="FFFF00"/>
                </a:solidFill>
              </a:rPr>
              <a:t>Eber Papyrus</a:t>
            </a:r>
            <a:r>
              <a:rPr lang="tr-TR" sz="2800" b="1" dirty="0"/>
              <a:t> from 1550 B.C. </a:t>
            </a:r>
          </a:p>
          <a:p>
            <a:r>
              <a:rPr lang="tr-TR" sz="2800" b="1" dirty="0"/>
              <a:t>Eber Papyrus is a medical document (20 meters long and 110 pages)</a:t>
            </a:r>
          </a:p>
          <a:p>
            <a:r>
              <a:rPr lang="tr-TR" sz="2800" b="1" dirty="0"/>
              <a:t>It gives a formula for making soap to use as a skin medicine and for washing</a:t>
            </a:r>
          </a:p>
          <a:p>
            <a:r>
              <a:rPr lang="tr-TR" sz="2800" b="1" dirty="0"/>
              <a:t>It was made by mixing ash and oils (or fats)</a:t>
            </a:r>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21</a:t>
            </a:fld>
            <a:endParaRPr lang="tr-TR">
              <a:solidFill>
                <a:prstClr val="white">
                  <a:shade val="50000"/>
                </a:prstClr>
              </a:solidFill>
            </a:endParaRPr>
          </a:p>
        </p:txBody>
      </p:sp>
    </p:spTree>
    <p:extLst>
      <p:ext uri="{BB962C8B-B14F-4D97-AF65-F5344CB8AC3E}">
        <p14:creationId xmlns:p14="http://schemas.microsoft.com/office/powerpoint/2010/main" val="253819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683568" y="309722"/>
            <a:ext cx="3096344" cy="5783574"/>
          </a:xfrm>
        </p:spPr>
        <p:txBody>
          <a:bodyPr/>
          <a:lstStyle/>
          <a:p>
            <a:r>
              <a:rPr lang="tr-TR" b="1" dirty="0">
                <a:solidFill>
                  <a:srgbClr val="FFFF00"/>
                </a:solidFill>
              </a:rPr>
              <a:t>A page from Ancient Egyptian’s </a:t>
            </a:r>
            <a:r>
              <a:rPr lang="tr-TR" b="1" u="sng" dirty="0">
                <a:solidFill>
                  <a:srgbClr val="FFFF00"/>
                </a:solidFill>
              </a:rPr>
              <a:t>Eber Papyrus</a:t>
            </a:r>
            <a:br>
              <a:rPr lang="tr-TR" b="1" dirty="0">
                <a:solidFill>
                  <a:srgbClr val="FFFF00"/>
                </a:solidFill>
              </a:rPr>
            </a:br>
            <a:r>
              <a:rPr lang="tr-TR" b="1" dirty="0">
                <a:solidFill>
                  <a:srgbClr val="FFFF00"/>
                </a:solidFill>
              </a:rPr>
              <a:t>(1550 B.C.)</a:t>
            </a:r>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22</a:t>
            </a:fld>
            <a:endParaRPr lang="tr-TR">
              <a:solidFill>
                <a:prstClr val="white">
                  <a:shade val="50000"/>
                </a:prstClr>
              </a:solidFill>
            </a:endParaRPr>
          </a:p>
        </p:txBody>
      </p:sp>
      <p:pic>
        <p:nvPicPr>
          <p:cNvPr id="1027" name="Picture 3" descr="File:PEbers c41-bc.jpg">
            <a:extLst>
              <a:ext uri="{FF2B5EF4-FFF2-40B4-BE49-F238E27FC236}">
                <a16:creationId xmlns:a16="http://schemas.microsoft.com/office/drawing/2014/main" id="{93B20DDB-726B-4D2F-94CE-72D790BD4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189" y="550396"/>
            <a:ext cx="4640310" cy="587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20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921-189B-4A6C-9141-FDE534DB0CD3}"/>
              </a:ext>
            </a:extLst>
          </p:cNvPr>
          <p:cNvSpPr>
            <a:spLocks noGrp="1"/>
          </p:cNvSpPr>
          <p:nvPr>
            <p:ph type="title"/>
          </p:nvPr>
        </p:nvSpPr>
        <p:spPr>
          <a:xfrm>
            <a:off x="1043608" y="476672"/>
            <a:ext cx="7272808" cy="924475"/>
          </a:xfrm>
        </p:spPr>
        <p:txBody>
          <a:bodyPr/>
          <a:lstStyle/>
          <a:p>
            <a:r>
              <a:rPr lang="en-GB" b="1" dirty="0">
                <a:solidFill>
                  <a:srgbClr val="FFFF00"/>
                </a:solidFill>
              </a:rPr>
              <a:t>Sumerians used sulfur soap as eye medicine</a:t>
            </a:r>
            <a:endParaRPr lang="tr-TR" b="1" dirty="0">
              <a:solidFill>
                <a:srgbClr val="FFFF00"/>
              </a:solidFill>
            </a:endParaRPr>
          </a:p>
        </p:txBody>
      </p:sp>
      <p:sp>
        <p:nvSpPr>
          <p:cNvPr id="3" name="Content Placeholder 2">
            <a:extLst>
              <a:ext uri="{FF2B5EF4-FFF2-40B4-BE49-F238E27FC236}">
                <a16:creationId xmlns:a16="http://schemas.microsoft.com/office/drawing/2014/main" id="{AA2CB6C6-E631-44B1-A405-5C10105DF8F2}"/>
              </a:ext>
            </a:extLst>
          </p:cNvPr>
          <p:cNvSpPr>
            <a:spLocks noGrp="1"/>
          </p:cNvSpPr>
          <p:nvPr>
            <p:ph idx="1"/>
          </p:nvPr>
        </p:nvSpPr>
        <p:spPr>
          <a:xfrm>
            <a:off x="611560" y="1556792"/>
            <a:ext cx="7848872" cy="4752528"/>
          </a:xfrm>
        </p:spPr>
        <p:txBody>
          <a:bodyPr>
            <a:normAutofit/>
          </a:bodyPr>
          <a:lstStyle/>
          <a:p>
            <a:r>
              <a:rPr lang="en-GB" sz="2800" b="1" dirty="0"/>
              <a:t>In Mesopotamia there was another sulfur soap </a:t>
            </a:r>
            <a:r>
              <a:rPr lang="tr-TR" sz="2800" b="1" dirty="0"/>
              <a:t>that</a:t>
            </a:r>
            <a:r>
              <a:rPr lang="en-GB" sz="2800" b="1" dirty="0"/>
              <a:t> was recommended for eyes</a:t>
            </a:r>
          </a:p>
          <a:p>
            <a:r>
              <a:rPr lang="en-GB" sz="2800" b="1" dirty="0"/>
              <a:t>They used; potassium nitrate (mineral), iron sulfate (mineral), uhulu ash, </a:t>
            </a:r>
            <a:r>
              <a:rPr lang="en-GB" sz="2800" b="1" u="sng" dirty="0"/>
              <a:t>fir terpentine </a:t>
            </a:r>
            <a:r>
              <a:rPr lang="en-GB" sz="2800" b="1" dirty="0"/>
              <a:t>(</a:t>
            </a:r>
            <a:r>
              <a:rPr lang="en-GB" sz="2800" i="1" dirty="0">
                <a:solidFill>
                  <a:srgbClr val="FFFF00"/>
                </a:solidFill>
              </a:rPr>
              <a:t>köknar terebentini</a:t>
            </a:r>
            <a:r>
              <a:rPr lang="en-GB" sz="2800" b="1" dirty="0"/>
              <a:t>), Lepidium (</a:t>
            </a:r>
            <a:r>
              <a:rPr lang="en-GB" sz="2800" i="1" dirty="0">
                <a:solidFill>
                  <a:srgbClr val="FFFF00"/>
                </a:solidFill>
              </a:rPr>
              <a:t>bir tür tere</a:t>
            </a:r>
            <a:r>
              <a:rPr lang="en-GB" sz="2800" b="1" dirty="0"/>
              <a:t>), </a:t>
            </a:r>
            <a:r>
              <a:rPr lang="en-GB" sz="2800" b="1" u="sng" dirty="0"/>
              <a:t>sulfur</a:t>
            </a:r>
            <a:r>
              <a:rPr lang="en-GB" sz="2800" b="1" dirty="0"/>
              <a:t> and ox fat to make a special soap as </a:t>
            </a:r>
            <a:r>
              <a:rPr lang="tr-TR" sz="2800" b="1" dirty="0"/>
              <a:t>an </a:t>
            </a:r>
            <a:r>
              <a:rPr lang="en-GB" sz="2800" b="1" dirty="0"/>
              <a:t>eye medicine</a:t>
            </a:r>
            <a:endParaRPr lang="tr-TR" sz="2800" b="1" dirty="0"/>
          </a:p>
        </p:txBody>
      </p:sp>
      <p:sp>
        <p:nvSpPr>
          <p:cNvPr id="4" name="Date Placeholder 3">
            <a:extLst>
              <a:ext uri="{FF2B5EF4-FFF2-40B4-BE49-F238E27FC236}">
                <a16:creationId xmlns:a16="http://schemas.microsoft.com/office/drawing/2014/main" id="{4A20B81B-B1D7-4EA8-B953-35ED19473679}"/>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276FCAE-536B-4F56-B768-5561BE60DB70}"/>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23</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362B59F2-BBAD-42ED-99C6-E1CEC8FAD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052736"/>
            <a:ext cx="609600" cy="609600"/>
          </a:xfrm>
          <a:prstGeom prst="rect">
            <a:avLst/>
          </a:prstGeom>
        </p:spPr>
      </p:pic>
    </p:spTree>
    <p:extLst>
      <p:ext uri="{BB962C8B-B14F-4D97-AF65-F5344CB8AC3E}">
        <p14:creationId xmlns:p14="http://schemas.microsoft.com/office/powerpoint/2010/main" val="19274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CB3C-6FEE-49CF-BEF9-30D16869DF69}"/>
              </a:ext>
            </a:extLst>
          </p:cNvPr>
          <p:cNvSpPr>
            <a:spLocks noGrp="1"/>
          </p:cNvSpPr>
          <p:nvPr>
            <p:ph type="title"/>
          </p:nvPr>
        </p:nvSpPr>
        <p:spPr>
          <a:xfrm>
            <a:off x="827584" y="764704"/>
            <a:ext cx="7920880" cy="924475"/>
          </a:xfrm>
        </p:spPr>
        <p:txBody>
          <a:bodyPr/>
          <a:lstStyle/>
          <a:p>
            <a:r>
              <a:rPr lang="en-GB" b="1" dirty="0">
                <a:solidFill>
                  <a:srgbClr val="FFFF00"/>
                </a:solidFill>
              </a:rPr>
              <a:t>Sumerian and modern soaps works with same mechanism</a:t>
            </a:r>
            <a:endParaRPr lang="tr-TR" b="1" dirty="0">
              <a:solidFill>
                <a:srgbClr val="FFFF00"/>
              </a:solidFill>
            </a:endParaRPr>
          </a:p>
        </p:txBody>
      </p:sp>
      <p:sp>
        <p:nvSpPr>
          <p:cNvPr id="3" name="Content Placeholder 2">
            <a:extLst>
              <a:ext uri="{FF2B5EF4-FFF2-40B4-BE49-F238E27FC236}">
                <a16:creationId xmlns:a16="http://schemas.microsoft.com/office/drawing/2014/main" id="{5EE36C2B-0ADC-4F0B-8B14-8826C44B7108}"/>
              </a:ext>
            </a:extLst>
          </p:cNvPr>
          <p:cNvSpPr>
            <a:spLocks noGrp="1"/>
          </p:cNvSpPr>
          <p:nvPr>
            <p:ph idx="1"/>
          </p:nvPr>
        </p:nvSpPr>
        <p:spPr>
          <a:xfrm>
            <a:off x="611560" y="1700808"/>
            <a:ext cx="8136904" cy="4789991"/>
          </a:xfrm>
        </p:spPr>
        <p:txBody>
          <a:bodyPr>
            <a:normAutofit/>
          </a:bodyPr>
          <a:lstStyle/>
          <a:p>
            <a:r>
              <a:rPr lang="en-GB" sz="2800" b="1" dirty="0"/>
              <a:t>Soap</a:t>
            </a:r>
            <a:r>
              <a:rPr lang="tr-TR" sz="2800" b="1" dirty="0"/>
              <a:t>s</a:t>
            </a:r>
            <a:r>
              <a:rPr lang="en-GB" sz="2800" b="1" dirty="0"/>
              <a:t> ha</a:t>
            </a:r>
            <a:r>
              <a:rPr lang="tr-TR" sz="2800" b="1" dirty="0"/>
              <a:t>ve</a:t>
            </a:r>
            <a:r>
              <a:rPr lang="en-GB" sz="2800" b="1" dirty="0"/>
              <a:t> similar chemical structure</a:t>
            </a:r>
            <a:r>
              <a:rPr lang="tr-TR" sz="2800" b="1" dirty="0"/>
              <a:t>s</a:t>
            </a:r>
            <a:r>
              <a:rPr lang="en-GB" sz="2800" b="1" dirty="0"/>
              <a:t> </a:t>
            </a:r>
            <a:r>
              <a:rPr lang="tr-TR" sz="2800" b="1" dirty="0"/>
              <a:t>to</a:t>
            </a:r>
            <a:r>
              <a:rPr lang="en-GB" sz="2800" b="1" dirty="0"/>
              <a:t> oils and fats. Because soap</a:t>
            </a:r>
            <a:r>
              <a:rPr lang="tr-TR" sz="2800" b="1" dirty="0"/>
              <a:t>s</a:t>
            </a:r>
            <a:r>
              <a:rPr lang="en-GB" sz="2800" b="1" dirty="0"/>
              <a:t> </a:t>
            </a:r>
            <a:r>
              <a:rPr lang="tr-TR" sz="2800" b="1" dirty="0"/>
              <a:t>are</a:t>
            </a:r>
            <a:r>
              <a:rPr lang="en-GB" sz="2800" b="1" dirty="0"/>
              <a:t> obtained from oils and fats</a:t>
            </a:r>
          </a:p>
          <a:p>
            <a:r>
              <a:rPr lang="en-GB" sz="2800" b="1" dirty="0"/>
              <a:t>Oils and fats are esters of </a:t>
            </a:r>
            <a:r>
              <a:rPr lang="tr-TR" sz="2800" b="1" dirty="0"/>
              <a:t>long-chain</a:t>
            </a:r>
            <a:r>
              <a:rPr lang="en-GB" sz="2800" b="1" dirty="0"/>
              <a:t> aliphatic hydrocarbons</a:t>
            </a:r>
          </a:p>
          <a:p>
            <a:r>
              <a:rPr lang="en-GB" sz="2800" b="1" dirty="0"/>
              <a:t>Soaps </a:t>
            </a:r>
            <a:r>
              <a:rPr lang="tr-TR" sz="2800" b="1" dirty="0"/>
              <a:t>are </a:t>
            </a:r>
            <a:r>
              <a:rPr lang="en-GB" sz="2800" b="1" dirty="0"/>
              <a:t>sodium salt of </a:t>
            </a:r>
            <a:r>
              <a:rPr lang="tr-TR" sz="2800" b="1" dirty="0"/>
              <a:t>long-chain</a:t>
            </a:r>
            <a:r>
              <a:rPr lang="en-GB" sz="2800" b="1" dirty="0"/>
              <a:t> aliphatic hydrocarbons</a:t>
            </a:r>
            <a:endParaRPr lang="tr-TR" sz="2800" b="1" dirty="0"/>
          </a:p>
          <a:p>
            <a:r>
              <a:rPr lang="en-GB" sz="2800" b="1" dirty="0"/>
              <a:t>Textiles are sensitive to </a:t>
            </a:r>
            <a:r>
              <a:rPr lang="tr-TR" sz="2800" b="1" dirty="0"/>
              <a:t>the </a:t>
            </a:r>
            <a:r>
              <a:rPr lang="en-GB" sz="2800" b="1" dirty="0"/>
              <a:t>pH of </a:t>
            </a:r>
            <a:r>
              <a:rPr lang="tr-TR" sz="2800" b="1" dirty="0"/>
              <a:t>the </a:t>
            </a:r>
            <a:r>
              <a:rPr lang="en-GB" sz="2800" b="1" dirty="0"/>
              <a:t>was</a:t>
            </a:r>
            <a:r>
              <a:rPr lang="tr-TR" sz="2800" b="1" dirty="0"/>
              <a:t>h</a:t>
            </a:r>
            <a:r>
              <a:rPr lang="en-GB" sz="2800" b="1" dirty="0"/>
              <a:t>ing solution</a:t>
            </a:r>
          </a:p>
        </p:txBody>
      </p:sp>
      <p:sp>
        <p:nvSpPr>
          <p:cNvPr id="4" name="Date Placeholder 3">
            <a:extLst>
              <a:ext uri="{FF2B5EF4-FFF2-40B4-BE49-F238E27FC236}">
                <a16:creationId xmlns:a16="http://schemas.microsoft.com/office/drawing/2014/main" id="{F8FF26A4-CEE7-4749-ADF7-3B191E5E60CE}"/>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9980F71D-85F5-4F1B-AA0F-63E48ADA7E9C}"/>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24</a:t>
            </a:fld>
            <a:endParaRPr lang="tr-TR">
              <a:solidFill>
                <a:prstClr val="white">
                  <a:shade val="50000"/>
                </a:prstClr>
              </a:solidFill>
            </a:endParaRPr>
          </a:p>
        </p:txBody>
      </p:sp>
    </p:spTree>
    <p:extLst>
      <p:ext uri="{BB962C8B-B14F-4D97-AF65-F5344CB8AC3E}">
        <p14:creationId xmlns:p14="http://schemas.microsoft.com/office/powerpoint/2010/main" val="398066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F2F5B0C-B6D6-4200-8D6D-6E38EDAF3410}"/>
              </a:ext>
            </a:extLst>
          </p:cNvPr>
          <p:cNvSpPr>
            <a:spLocks noGrp="1"/>
          </p:cNvSpPr>
          <p:nvPr>
            <p:ph type="title"/>
          </p:nvPr>
        </p:nvSpPr>
        <p:spPr>
          <a:xfrm>
            <a:off x="1009442" y="404664"/>
            <a:ext cx="7125113" cy="1152128"/>
          </a:xfrm>
        </p:spPr>
        <p:txBody>
          <a:bodyPr/>
          <a:lstStyle/>
          <a:p>
            <a:br>
              <a:rPr lang="en-GB" dirty="0"/>
            </a:br>
            <a:r>
              <a:rPr lang="tr-TR" b="1" dirty="0">
                <a:solidFill>
                  <a:srgbClr val="FFFF00"/>
                </a:solidFill>
              </a:rPr>
              <a:t>P</a:t>
            </a:r>
            <a:r>
              <a:rPr lang="en-GB" b="1" dirty="0">
                <a:solidFill>
                  <a:srgbClr val="FFFF00"/>
                </a:solidFill>
              </a:rPr>
              <a:t>h</a:t>
            </a:r>
            <a:r>
              <a:rPr lang="tr-TR" b="1" dirty="0">
                <a:solidFill>
                  <a:srgbClr val="FFFF00"/>
                </a:solidFill>
              </a:rPr>
              <a:t> OF SOLUTION</a:t>
            </a:r>
            <a:r>
              <a:rPr lang="en-GB" b="1" dirty="0">
                <a:solidFill>
                  <a:srgbClr val="FFFF00"/>
                </a:solidFill>
              </a:rPr>
              <a:t>S</a:t>
            </a:r>
            <a:r>
              <a:rPr lang="tr-TR" b="1" dirty="0">
                <a:solidFill>
                  <a:srgbClr val="FFFF00"/>
                </a:solidFill>
              </a:rPr>
              <a:t> VERSUS CLEANING LEVELS OF DIRT </a:t>
            </a:r>
            <a:br>
              <a:rPr lang="tr-TR" dirty="0"/>
            </a:br>
            <a:endParaRPr lang="tr-TR" dirty="0"/>
          </a:p>
        </p:txBody>
      </p:sp>
      <p:graphicFrame>
        <p:nvGraphicFramePr>
          <p:cNvPr id="6" name="İçerik Yer Tutucusu 5">
            <a:extLst>
              <a:ext uri="{FF2B5EF4-FFF2-40B4-BE49-F238E27FC236}">
                <a16:creationId xmlns:a16="http://schemas.microsoft.com/office/drawing/2014/main" id="{AD4D5F86-FC61-46C6-87AD-3B5787015E9B}"/>
              </a:ext>
            </a:extLst>
          </p:cNvPr>
          <p:cNvGraphicFramePr>
            <a:graphicFrameLocks noGrp="1"/>
          </p:cNvGraphicFramePr>
          <p:nvPr>
            <p:ph idx="1"/>
            <p:extLst>
              <p:ext uri="{D42A27DB-BD31-4B8C-83A1-F6EECF244321}">
                <p14:modId xmlns:p14="http://schemas.microsoft.com/office/powerpoint/2010/main" val="3777695570"/>
              </p:ext>
            </p:extLst>
          </p:nvPr>
        </p:nvGraphicFramePr>
        <p:xfrm>
          <a:off x="755576" y="1700808"/>
          <a:ext cx="8208911" cy="4968552"/>
        </p:xfrm>
        <a:graphic>
          <a:graphicData uri="http://schemas.openxmlformats.org/drawingml/2006/table">
            <a:tbl>
              <a:tblPr firstRow="1" firstCol="1" bandRow="1">
                <a:tableStyleId>{5C22544A-7EE6-4342-B048-85BDC9FD1C3A}</a:tableStyleId>
              </a:tblPr>
              <a:tblGrid>
                <a:gridCol w="2382135">
                  <a:extLst>
                    <a:ext uri="{9D8B030D-6E8A-4147-A177-3AD203B41FA5}">
                      <a16:colId xmlns:a16="http://schemas.microsoft.com/office/drawing/2014/main" val="3821884044"/>
                    </a:ext>
                  </a:extLst>
                </a:gridCol>
                <a:gridCol w="1498442">
                  <a:extLst>
                    <a:ext uri="{9D8B030D-6E8A-4147-A177-3AD203B41FA5}">
                      <a16:colId xmlns:a16="http://schemas.microsoft.com/office/drawing/2014/main" val="727306407"/>
                    </a:ext>
                  </a:extLst>
                </a:gridCol>
                <a:gridCol w="4328334">
                  <a:extLst>
                    <a:ext uri="{9D8B030D-6E8A-4147-A177-3AD203B41FA5}">
                      <a16:colId xmlns:a16="http://schemas.microsoft.com/office/drawing/2014/main" val="3119718039"/>
                    </a:ext>
                  </a:extLst>
                </a:gridCol>
              </a:tblGrid>
              <a:tr h="880271">
                <a:tc>
                  <a:txBody>
                    <a:bodyPr/>
                    <a:lstStyle/>
                    <a:p>
                      <a:pPr>
                        <a:lnSpc>
                          <a:spcPct val="107000"/>
                        </a:lnSpc>
                        <a:spcAft>
                          <a:spcPts val="0"/>
                        </a:spcAft>
                      </a:pPr>
                      <a:r>
                        <a:rPr lang="tr-TR" sz="1800" b="1">
                          <a:effectLst/>
                        </a:rPr>
                        <a:t>Type of cleaner</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pH range</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Dirt, stain</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1488548640"/>
                  </a:ext>
                </a:extLst>
              </a:tr>
              <a:tr h="898685">
                <a:tc>
                  <a:txBody>
                    <a:bodyPr/>
                    <a:lstStyle/>
                    <a:p>
                      <a:pPr>
                        <a:lnSpc>
                          <a:spcPct val="107000"/>
                        </a:lnSpc>
                        <a:spcAft>
                          <a:spcPts val="0"/>
                        </a:spcAft>
                      </a:pPr>
                      <a:r>
                        <a:rPr lang="tr-TR" sz="1800" b="1">
                          <a:effectLst/>
                        </a:rPr>
                        <a:t>Mineral-acid cleaner</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a:effectLst/>
                        </a:rPr>
                        <a:t>0-2</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Heavy oxide s</a:t>
                      </a:r>
                      <a:r>
                        <a:rPr lang="en-GB" sz="1800" b="1" dirty="0">
                          <a:effectLst/>
                        </a:rPr>
                        <a:t>tains</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3133293476"/>
                  </a:ext>
                </a:extLst>
              </a:tr>
              <a:tr h="880271">
                <a:tc>
                  <a:txBody>
                    <a:bodyPr/>
                    <a:lstStyle/>
                    <a:p>
                      <a:pPr>
                        <a:lnSpc>
                          <a:spcPct val="107000"/>
                        </a:lnSpc>
                        <a:spcAft>
                          <a:spcPts val="0"/>
                        </a:spcAft>
                      </a:pPr>
                      <a:r>
                        <a:rPr lang="tr-TR" sz="1800" b="1" dirty="0" err="1">
                          <a:effectLst/>
                        </a:rPr>
                        <a:t>Mild</a:t>
                      </a:r>
                      <a:r>
                        <a:rPr lang="tr-TR" sz="1800" b="1" dirty="0">
                          <a:effectLst/>
                        </a:rPr>
                        <a:t> acid</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a:effectLst/>
                        </a:rPr>
                        <a:t>2-5.5</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err="1">
                          <a:effectLst/>
                        </a:rPr>
                        <a:t>Inorganic</a:t>
                      </a:r>
                      <a:r>
                        <a:rPr lang="tr-TR" sz="1800" b="1" dirty="0">
                          <a:effectLst/>
                        </a:rPr>
                        <a:t> salts, water </a:t>
                      </a:r>
                      <a:r>
                        <a:rPr lang="tr-TR" sz="1800" b="1" dirty="0" err="1">
                          <a:effectLst/>
                        </a:rPr>
                        <a:t>soluble</a:t>
                      </a:r>
                      <a:r>
                        <a:rPr lang="tr-TR" sz="1800" b="1" dirty="0">
                          <a:effectLst/>
                        </a:rPr>
                        <a:t> metal </a:t>
                      </a:r>
                      <a:r>
                        <a:rPr lang="tr-TR" sz="1800" b="1" dirty="0" err="1">
                          <a:effectLst/>
                        </a:rPr>
                        <a:t>complexes</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2548644387"/>
                  </a:ext>
                </a:extLst>
              </a:tr>
              <a:tr h="712158">
                <a:tc>
                  <a:txBody>
                    <a:bodyPr/>
                    <a:lstStyle/>
                    <a:p>
                      <a:pPr>
                        <a:lnSpc>
                          <a:spcPct val="107000"/>
                        </a:lnSpc>
                        <a:spcAft>
                          <a:spcPts val="0"/>
                        </a:spcAft>
                      </a:pPr>
                      <a:r>
                        <a:rPr lang="tr-TR" sz="1800" b="1">
                          <a:effectLst/>
                        </a:rPr>
                        <a:t>Neutral</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a:effectLst/>
                        </a:rPr>
                        <a:t>5.5-8.5</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Light oils, small particles</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1618862472"/>
                  </a:ext>
                </a:extLst>
              </a:tr>
              <a:tr h="532389">
                <a:tc>
                  <a:txBody>
                    <a:bodyPr/>
                    <a:lstStyle/>
                    <a:p>
                      <a:pPr>
                        <a:lnSpc>
                          <a:spcPct val="107000"/>
                        </a:lnSpc>
                        <a:spcAft>
                          <a:spcPts val="0"/>
                        </a:spcAft>
                      </a:pPr>
                      <a:r>
                        <a:rPr lang="tr-TR" sz="1800" b="1" dirty="0" err="1">
                          <a:effectLst/>
                        </a:rPr>
                        <a:t>Mild</a:t>
                      </a:r>
                      <a:r>
                        <a:rPr lang="tr-TR" sz="1800" b="1" dirty="0">
                          <a:effectLst/>
                        </a:rPr>
                        <a:t> alkaline</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a:effectLst/>
                        </a:rPr>
                        <a:t>8.5-11</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Oils, particulates, film</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1576225710"/>
                  </a:ext>
                </a:extLst>
              </a:tr>
              <a:tr h="532389">
                <a:tc>
                  <a:txBody>
                    <a:bodyPr/>
                    <a:lstStyle/>
                    <a:p>
                      <a:pPr>
                        <a:lnSpc>
                          <a:spcPct val="107000"/>
                        </a:lnSpc>
                        <a:spcAft>
                          <a:spcPts val="0"/>
                        </a:spcAft>
                      </a:pPr>
                      <a:r>
                        <a:rPr lang="tr-TR" sz="1800" b="1">
                          <a:effectLst/>
                        </a:rPr>
                        <a:t>Alkaline</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11.5-12.5</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Oils, fats, proteins</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2825492604"/>
                  </a:ext>
                </a:extLst>
              </a:tr>
              <a:tr h="532389">
                <a:tc>
                  <a:txBody>
                    <a:bodyPr/>
                    <a:lstStyle/>
                    <a:p>
                      <a:pPr>
                        <a:lnSpc>
                          <a:spcPct val="107000"/>
                        </a:lnSpc>
                        <a:spcAft>
                          <a:spcPts val="0"/>
                        </a:spcAft>
                      </a:pPr>
                      <a:r>
                        <a:rPr lang="tr-TR" sz="1800" b="1" dirty="0">
                          <a:effectLst/>
                        </a:rPr>
                        <a:t>Highly alkaline</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a:effectLst/>
                        </a:rPr>
                        <a:t>12.5-14</a:t>
                      </a:r>
                      <a:endParaRPr lang="tr-TR" sz="1800" b="1">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tc>
                  <a:txBody>
                    <a:bodyPr/>
                    <a:lstStyle/>
                    <a:p>
                      <a:pPr>
                        <a:lnSpc>
                          <a:spcPct val="107000"/>
                        </a:lnSpc>
                        <a:spcAft>
                          <a:spcPts val="0"/>
                        </a:spcAft>
                      </a:pPr>
                      <a:r>
                        <a:rPr lang="tr-TR" sz="1800" b="1" dirty="0">
                          <a:effectLst/>
                        </a:rPr>
                        <a:t>Heavy grease</a:t>
                      </a: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95250" marT="47625" marB="47625" anchor="ctr"/>
                </a:tc>
                <a:extLst>
                  <a:ext uri="{0D108BD9-81ED-4DB2-BD59-A6C34878D82A}">
                    <a16:rowId xmlns:a16="http://schemas.microsoft.com/office/drawing/2014/main" val="2113272321"/>
                  </a:ext>
                </a:extLst>
              </a:tr>
            </a:tbl>
          </a:graphicData>
        </a:graphic>
      </p:graphicFrame>
      <p:sp>
        <p:nvSpPr>
          <p:cNvPr id="4" name="Veri Yer Tutucusu 3">
            <a:extLst>
              <a:ext uri="{FF2B5EF4-FFF2-40B4-BE49-F238E27FC236}">
                <a16:creationId xmlns:a16="http://schemas.microsoft.com/office/drawing/2014/main" id="{A2528D3F-A777-42BC-AC24-66035F4310BD}"/>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14F1EBEC-6CD6-4997-8911-EA6CA3A7D96B}"/>
              </a:ext>
            </a:extLst>
          </p:cNvPr>
          <p:cNvSpPr>
            <a:spLocks noGrp="1"/>
          </p:cNvSpPr>
          <p:nvPr>
            <p:ph type="sldNum" sz="quarter" idx="12"/>
          </p:nvPr>
        </p:nvSpPr>
        <p:spPr>
          <a:xfrm>
            <a:off x="268912" y="5954853"/>
            <a:ext cx="608287" cy="365125"/>
          </a:xfrm>
        </p:spPr>
        <p:txBody>
          <a:bodyPr/>
          <a:lstStyle/>
          <a:p>
            <a:fld id="{83585796-D667-4CB2-BC00-3BF368760D37}" type="slidenum">
              <a:rPr lang="tr-TR" smtClean="0">
                <a:solidFill>
                  <a:prstClr val="white">
                    <a:shade val="50000"/>
                  </a:prstClr>
                </a:solidFill>
              </a:rPr>
              <a:pPr/>
              <a:t>25</a:t>
            </a:fld>
            <a:endParaRPr lang="tr-TR" dirty="0">
              <a:solidFill>
                <a:prstClr val="white">
                  <a:shade val="50000"/>
                </a:prstClr>
              </a:solidFill>
            </a:endParaRPr>
          </a:p>
        </p:txBody>
      </p:sp>
    </p:spTree>
    <p:extLst>
      <p:ext uri="{BB962C8B-B14F-4D97-AF65-F5344CB8AC3E}">
        <p14:creationId xmlns:p14="http://schemas.microsoft.com/office/powerpoint/2010/main" val="3017436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8B65CB4-0BAD-4265-9099-08A3B9AD04EC}"/>
              </a:ext>
            </a:extLst>
          </p:cNvPr>
          <p:cNvSpPr>
            <a:spLocks noGrp="1"/>
          </p:cNvSpPr>
          <p:nvPr>
            <p:ph type="title"/>
          </p:nvPr>
        </p:nvSpPr>
        <p:spPr>
          <a:xfrm>
            <a:off x="827584" y="548680"/>
            <a:ext cx="7522995" cy="924475"/>
          </a:xfrm>
        </p:spPr>
        <p:txBody>
          <a:bodyPr/>
          <a:lstStyle/>
          <a:p>
            <a:r>
              <a:rPr lang="en-GB" b="1" dirty="0">
                <a:solidFill>
                  <a:srgbClr val="FFFF00"/>
                </a:solidFill>
              </a:rPr>
              <a:t>Strength of textiles to acidic and basic cleaners</a:t>
            </a:r>
            <a:endParaRPr lang="tr-TR" b="1" dirty="0">
              <a:solidFill>
                <a:srgbClr val="FFFF00"/>
              </a:solidFill>
            </a:endParaRPr>
          </a:p>
        </p:txBody>
      </p:sp>
      <p:sp>
        <p:nvSpPr>
          <p:cNvPr id="3" name="İçerik Yer Tutucusu 2">
            <a:extLst>
              <a:ext uri="{FF2B5EF4-FFF2-40B4-BE49-F238E27FC236}">
                <a16:creationId xmlns:a16="http://schemas.microsoft.com/office/drawing/2014/main" id="{9702B075-2129-486B-8DD8-5DF2154951E8}"/>
              </a:ext>
            </a:extLst>
          </p:cNvPr>
          <p:cNvSpPr>
            <a:spLocks noGrp="1"/>
          </p:cNvSpPr>
          <p:nvPr>
            <p:ph idx="1"/>
          </p:nvPr>
        </p:nvSpPr>
        <p:spPr>
          <a:xfrm>
            <a:off x="467544" y="1628800"/>
            <a:ext cx="8136904" cy="4573967"/>
          </a:xfrm>
        </p:spPr>
        <p:txBody>
          <a:bodyPr>
            <a:normAutofit/>
          </a:bodyPr>
          <a:lstStyle/>
          <a:p>
            <a:r>
              <a:rPr lang="en-GB" sz="2800" b="1" dirty="0"/>
              <a:t>Textiles of protein fibers (wool and silk) can be washed with a limited amount of mild acid</a:t>
            </a:r>
            <a:r>
              <a:rPr lang="tr-TR" sz="2800" b="1" dirty="0"/>
              <a:t>s</a:t>
            </a:r>
            <a:r>
              <a:rPr lang="en-GB" sz="2800" b="1" dirty="0"/>
              <a:t> </a:t>
            </a:r>
          </a:p>
          <a:p>
            <a:r>
              <a:rPr lang="en-GB" sz="2800" b="1" dirty="0"/>
              <a:t>Cellulose fibers (cotton) can be washed with cleaners </a:t>
            </a:r>
            <a:r>
              <a:rPr lang="tr-TR" sz="2800" b="1" dirty="0"/>
              <a:t>having</a:t>
            </a:r>
            <a:r>
              <a:rPr lang="en-GB" sz="2800" b="1" dirty="0"/>
              <a:t> mild alkalinity </a:t>
            </a:r>
          </a:p>
          <a:p>
            <a:r>
              <a:rPr lang="en-GB" sz="2800" b="1" dirty="0"/>
              <a:t>However, </a:t>
            </a:r>
            <a:r>
              <a:rPr lang="tr-TR" sz="2800" b="1" dirty="0"/>
              <a:t>cotton, wool, and silk are</a:t>
            </a:r>
            <a:r>
              <a:rPr lang="en-GB" sz="2800" b="1" dirty="0"/>
              <a:t> destroyed by strong acids and alkalis </a:t>
            </a:r>
          </a:p>
          <a:p>
            <a:r>
              <a:rPr lang="en-GB" sz="2800" b="1" dirty="0"/>
              <a:t>Strong acids and alkalis destroy dyes</a:t>
            </a:r>
            <a:endParaRPr lang="tr-TR" sz="2800" b="1" dirty="0"/>
          </a:p>
        </p:txBody>
      </p:sp>
      <p:sp>
        <p:nvSpPr>
          <p:cNvPr id="4" name="Veri Yer Tutucusu 3">
            <a:extLst>
              <a:ext uri="{FF2B5EF4-FFF2-40B4-BE49-F238E27FC236}">
                <a16:creationId xmlns:a16="http://schemas.microsoft.com/office/drawing/2014/main" id="{AE80218B-2354-4C9B-8E0C-61FE12F088A7}"/>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0FA2F655-DF8A-45A7-BD41-25968BCC4B4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26</a:t>
            </a:fld>
            <a:endParaRPr lang="tr-TR">
              <a:solidFill>
                <a:prstClr val="white">
                  <a:shade val="50000"/>
                </a:prstClr>
              </a:solidFill>
            </a:endParaRPr>
          </a:p>
        </p:txBody>
      </p:sp>
    </p:spTree>
    <p:extLst>
      <p:ext uri="{BB962C8B-B14F-4D97-AF65-F5344CB8AC3E}">
        <p14:creationId xmlns:p14="http://schemas.microsoft.com/office/powerpoint/2010/main" val="3443447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AD61FA-A4F6-4286-9964-3DF93C05248F}"/>
              </a:ext>
            </a:extLst>
          </p:cNvPr>
          <p:cNvSpPr>
            <a:spLocks noGrp="1"/>
          </p:cNvSpPr>
          <p:nvPr>
            <p:ph type="title"/>
          </p:nvPr>
        </p:nvSpPr>
        <p:spPr/>
        <p:txBody>
          <a:bodyPr/>
          <a:lstStyle/>
          <a:p>
            <a:r>
              <a:rPr lang="tr-TR" b="1" dirty="0">
                <a:solidFill>
                  <a:srgbClr val="FFFF00"/>
                </a:solidFill>
              </a:rPr>
              <a:t>We still make soap similar to Sumerians</a:t>
            </a:r>
            <a:endParaRPr lang="en-US" b="1" dirty="0">
              <a:solidFill>
                <a:srgbClr val="FFFF00"/>
              </a:solidFill>
            </a:endParaRPr>
          </a:p>
        </p:txBody>
      </p:sp>
      <p:sp>
        <p:nvSpPr>
          <p:cNvPr id="3" name="İçerik Yer Tutucusu 2">
            <a:extLst>
              <a:ext uri="{FF2B5EF4-FFF2-40B4-BE49-F238E27FC236}">
                <a16:creationId xmlns:a16="http://schemas.microsoft.com/office/drawing/2014/main" id="{86F7CF3F-88D5-41F9-95D9-35DCB3FFCCE4}"/>
              </a:ext>
            </a:extLst>
          </p:cNvPr>
          <p:cNvSpPr>
            <a:spLocks noGrp="1"/>
          </p:cNvSpPr>
          <p:nvPr>
            <p:ph idx="1"/>
          </p:nvPr>
        </p:nvSpPr>
        <p:spPr>
          <a:xfrm>
            <a:off x="572658" y="1988840"/>
            <a:ext cx="8103798" cy="4328095"/>
          </a:xfrm>
        </p:spPr>
        <p:txBody>
          <a:bodyPr>
            <a:normAutofit/>
          </a:bodyPr>
          <a:lstStyle/>
          <a:p>
            <a:r>
              <a:rPr lang="tr-TR" sz="2800" b="1" dirty="0"/>
              <a:t>Today our method of making soap is similar to the Sumerian method</a:t>
            </a:r>
          </a:p>
          <a:p>
            <a:r>
              <a:rPr lang="tr-TR" sz="2800" b="1" dirty="0"/>
              <a:t>We also use alkalines, oil, or fats to make soap</a:t>
            </a:r>
          </a:p>
          <a:p>
            <a:r>
              <a:rPr lang="tr-TR" sz="2800" b="1" dirty="0"/>
              <a:t>However we separate the side product glycerine to obtain hard soap</a:t>
            </a:r>
          </a:p>
          <a:p>
            <a:r>
              <a:rPr lang="tr-TR" sz="2800" b="1" dirty="0"/>
              <a:t>Some factories add a small amount of glycerine to soap (glycerine soap)</a:t>
            </a:r>
          </a:p>
          <a:p>
            <a:endParaRPr lang="en-US" sz="2800" b="1" dirty="0"/>
          </a:p>
        </p:txBody>
      </p:sp>
      <p:sp>
        <p:nvSpPr>
          <p:cNvPr id="4" name="Veri Yer Tutucusu 3">
            <a:extLst>
              <a:ext uri="{FF2B5EF4-FFF2-40B4-BE49-F238E27FC236}">
                <a16:creationId xmlns:a16="http://schemas.microsoft.com/office/drawing/2014/main" id="{9FD00A1F-3481-4F2F-8F88-0DE323A7F26E}"/>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A8DC32A4-2196-44D3-838C-D5DF7CD7CD2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27</a:t>
            </a:fld>
            <a:endParaRPr lang="tr-TR">
              <a:solidFill>
                <a:prstClr val="white">
                  <a:shade val="50000"/>
                </a:prstClr>
              </a:solidFill>
            </a:endParaRPr>
          </a:p>
        </p:txBody>
      </p:sp>
    </p:spTree>
    <p:extLst>
      <p:ext uri="{BB962C8B-B14F-4D97-AF65-F5344CB8AC3E}">
        <p14:creationId xmlns:p14="http://schemas.microsoft.com/office/powerpoint/2010/main" val="305746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8200-3097-4080-82B0-F25466D7841F}"/>
              </a:ext>
            </a:extLst>
          </p:cNvPr>
          <p:cNvSpPr>
            <a:spLocks noGrp="1"/>
          </p:cNvSpPr>
          <p:nvPr>
            <p:ph type="title"/>
          </p:nvPr>
        </p:nvSpPr>
        <p:spPr>
          <a:xfrm>
            <a:off x="376300" y="962372"/>
            <a:ext cx="3312368" cy="5184576"/>
          </a:xfrm>
        </p:spPr>
        <p:txBody>
          <a:bodyPr/>
          <a:lstStyle/>
          <a:p>
            <a:r>
              <a:rPr lang="en-GB" b="1" dirty="0">
                <a:solidFill>
                  <a:srgbClr val="FFFF00"/>
                </a:solidFill>
              </a:rPr>
              <a:t>Structure of a triglyceride (oil)</a:t>
            </a:r>
            <a:r>
              <a:rPr lang="tr-TR" b="1" dirty="0">
                <a:solidFill>
                  <a:srgbClr val="FFFF00"/>
                </a:solidFill>
              </a:rPr>
              <a:t> used to make soap</a:t>
            </a:r>
          </a:p>
        </p:txBody>
      </p:sp>
      <p:sp>
        <p:nvSpPr>
          <p:cNvPr id="4" name="Date Placeholder 3">
            <a:extLst>
              <a:ext uri="{FF2B5EF4-FFF2-40B4-BE49-F238E27FC236}">
                <a16:creationId xmlns:a16="http://schemas.microsoft.com/office/drawing/2014/main" id="{A612F71D-1F02-4033-9DBA-7B70307BC245}"/>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A8F48F7-A90A-4FE6-BE7E-86AC031A97F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28</a:t>
            </a:fld>
            <a:endParaRPr lang="tr-TR">
              <a:solidFill>
                <a:prstClr val="white">
                  <a:shade val="50000"/>
                </a:prstClr>
              </a:solidFill>
            </a:endParaRPr>
          </a:p>
        </p:txBody>
      </p:sp>
      <p:pic>
        <p:nvPicPr>
          <p:cNvPr id="40962" name="Picture 2" descr="Tristearin (tristearic acid) is an example of a triglyceride. It is made up of three chains of stearic acid attached to a molecule of glycerol.">
            <a:extLst>
              <a:ext uri="{FF2B5EF4-FFF2-40B4-BE49-F238E27FC236}">
                <a16:creationId xmlns:a16="http://schemas.microsoft.com/office/drawing/2014/main" id="{3ABE4AC5-F0DE-461C-852D-760FFC66584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88668" y="188640"/>
            <a:ext cx="5347828" cy="6552728"/>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99AC94A4-26BD-4FBB-B53C-328A656E96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4149" y="384990"/>
            <a:ext cx="997199" cy="997199"/>
          </a:xfrm>
          <a:prstGeom prst="rect">
            <a:avLst/>
          </a:prstGeom>
        </p:spPr>
      </p:pic>
    </p:spTree>
    <p:extLst>
      <p:ext uri="{BB962C8B-B14F-4D97-AF65-F5344CB8AC3E}">
        <p14:creationId xmlns:p14="http://schemas.microsoft.com/office/powerpoint/2010/main" val="177908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C0608F-B8F4-4F0F-97B8-BA438F406A34}"/>
              </a:ext>
            </a:extLst>
          </p:cNvPr>
          <p:cNvSpPr>
            <a:spLocks noGrp="1"/>
          </p:cNvSpPr>
          <p:nvPr>
            <p:ph type="title"/>
          </p:nvPr>
        </p:nvSpPr>
        <p:spPr>
          <a:xfrm>
            <a:off x="827584" y="360810"/>
            <a:ext cx="7901017" cy="1447774"/>
          </a:xfrm>
        </p:spPr>
        <p:txBody>
          <a:bodyPr/>
          <a:lstStyle/>
          <a:p>
            <a:r>
              <a:rPr lang="tr-TR" b="1" dirty="0">
                <a:solidFill>
                  <a:srgbClr val="FFFF00"/>
                </a:solidFill>
              </a:rPr>
              <a:t>The saponification (oil + sodium hydroxide) reaction produces soap and </a:t>
            </a:r>
            <a:r>
              <a:rPr lang="tr-TR" b="1" u="sng" dirty="0">
                <a:solidFill>
                  <a:srgbClr val="FFFF00"/>
                </a:solidFill>
              </a:rPr>
              <a:t>glycerine</a:t>
            </a:r>
            <a:endParaRPr lang="en-US" b="1" u="sng" dirty="0">
              <a:solidFill>
                <a:srgbClr val="FFFF00"/>
              </a:solidFill>
            </a:endParaRPr>
          </a:p>
        </p:txBody>
      </p:sp>
      <p:sp>
        <p:nvSpPr>
          <p:cNvPr id="4" name="Veri Yer Tutucusu 3">
            <a:extLst>
              <a:ext uri="{FF2B5EF4-FFF2-40B4-BE49-F238E27FC236}">
                <a16:creationId xmlns:a16="http://schemas.microsoft.com/office/drawing/2014/main" id="{9507D757-000C-4A8A-9031-7C4CE8681AB5}"/>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C2FAB10E-13ED-4477-98B5-5F820E3783F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29</a:t>
            </a:fld>
            <a:endParaRPr lang="tr-TR">
              <a:solidFill>
                <a:prstClr val="white">
                  <a:shade val="50000"/>
                </a:prstClr>
              </a:solidFill>
            </a:endParaRPr>
          </a:p>
        </p:txBody>
      </p:sp>
      <p:pic>
        <p:nvPicPr>
          <p:cNvPr id="1026" name="Picture 2" descr="Reaction: Saponification&#10;Sodium Stearate (SOAP)&#10;CH3(CH2)16COCH2&#10;3 Na [CH3(CH216CO]&#10;CH3(CH2i6CoCH3NaOH HeadStir&#10;он&#10;HOCH2CHCH O">
            <a:extLst>
              <a:ext uri="{FF2B5EF4-FFF2-40B4-BE49-F238E27FC236}">
                <a16:creationId xmlns:a16="http://schemas.microsoft.com/office/drawing/2014/main" id="{6702F392-DFA4-4AF4-894B-4EFA8473F0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988840"/>
            <a:ext cx="8712968" cy="450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1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1FBC-8795-44DF-BA8E-41F832B99354}"/>
              </a:ext>
            </a:extLst>
          </p:cNvPr>
          <p:cNvSpPr>
            <a:spLocks noGrp="1"/>
          </p:cNvSpPr>
          <p:nvPr>
            <p:ph type="title"/>
          </p:nvPr>
        </p:nvSpPr>
        <p:spPr>
          <a:xfrm>
            <a:off x="611560" y="404664"/>
            <a:ext cx="8280920" cy="1195535"/>
          </a:xfrm>
        </p:spPr>
        <p:txBody>
          <a:bodyPr/>
          <a:lstStyle/>
          <a:p>
            <a:r>
              <a:rPr lang="en-GB" b="1" dirty="0">
                <a:solidFill>
                  <a:srgbClr val="FFFF00"/>
                </a:solidFill>
              </a:rPr>
              <a:t>Urine was used as a cleaning agent (soap) for thousands of years</a:t>
            </a:r>
            <a:endParaRPr lang="tr-TR" dirty="0"/>
          </a:p>
        </p:txBody>
      </p:sp>
      <p:sp>
        <p:nvSpPr>
          <p:cNvPr id="3" name="Content Placeholder 2">
            <a:extLst>
              <a:ext uri="{FF2B5EF4-FFF2-40B4-BE49-F238E27FC236}">
                <a16:creationId xmlns:a16="http://schemas.microsoft.com/office/drawing/2014/main" id="{82ED474F-76B8-48AA-977E-4D13573D34EB}"/>
              </a:ext>
            </a:extLst>
          </p:cNvPr>
          <p:cNvSpPr>
            <a:spLocks noGrp="1"/>
          </p:cNvSpPr>
          <p:nvPr>
            <p:ph idx="1"/>
          </p:nvPr>
        </p:nvSpPr>
        <p:spPr>
          <a:xfrm>
            <a:off x="395536" y="1556792"/>
            <a:ext cx="8352928" cy="4824536"/>
          </a:xfrm>
        </p:spPr>
        <p:txBody>
          <a:bodyPr>
            <a:normAutofit fontScale="92500" lnSpcReduction="10000"/>
          </a:bodyPr>
          <a:lstStyle/>
          <a:p>
            <a:r>
              <a:rPr lang="en-GB" sz="2800" b="1" dirty="0"/>
              <a:t>Ammonia reacts with water forming </a:t>
            </a:r>
            <a:r>
              <a:rPr lang="en-GB" sz="2800" b="1" u="sng" dirty="0"/>
              <a:t>ammonium hydroxide</a:t>
            </a:r>
            <a:r>
              <a:rPr lang="en-GB" sz="2800" b="1" dirty="0"/>
              <a:t> which is a </a:t>
            </a:r>
            <a:r>
              <a:rPr lang="en-GB" sz="2800" b="1" u="sng" dirty="0"/>
              <a:t>base</a:t>
            </a:r>
          </a:p>
          <a:p>
            <a:r>
              <a:rPr lang="en-GB" sz="2800" b="1" dirty="0"/>
              <a:t>Dirt is mainly oil or fat on which some dust and bacteria are attached  </a:t>
            </a:r>
          </a:p>
          <a:p>
            <a:r>
              <a:rPr lang="en-GB" sz="2800" b="1" dirty="0"/>
              <a:t>Therefore dirt can be removed by basic solutions </a:t>
            </a:r>
          </a:p>
          <a:p>
            <a:r>
              <a:rPr lang="en-GB" sz="2800" b="1" dirty="0"/>
              <a:t>Because the base in a solution reacts with oil in the dirt and </a:t>
            </a:r>
            <a:r>
              <a:rPr lang="tr-TR" sz="2800" b="1" dirty="0"/>
              <a:t>converts</a:t>
            </a:r>
            <a:r>
              <a:rPr lang="en-GB" sz="2800" b="1" dirty="0"/>
              <a:t> some of </a:t>
            </a:r>
            <a:r>
              <a:rPr lang="tr-TR" sz="2800" b="1" dirty="0"/>
              <a:t>the </a:t>
            </a:r>
            <a:r>
              <a:rPr lang="en-GB" sz="2800" b="1" dirty="0"/>
              <a:t>oil molecules into soap</a:t>
            </a:r>
          </a:p>
          <a:p>
            <a:r>
              <a:rPr lang="en-GB" sz="2800" b="1" dirty="0"/>
              <a:t>Then soap molecules produced from </a:t>
            </a:r>
            <a:r>
              <a:rPr lang="tr-TR" sz="2800" b="1" dirty="0"/>
              <a:t>the </a:t>
            </a:r>
            <a:r>
              <a:rPr lang="en-GB" sz="2800" b="1" dirty="0"/>
              <a:t>dirt itself </a:t>
            </a:r>
            <a:r>
              <a:rPr lang="tr-TR" sz="2800" b="1" dirty="0"/>
              <a:t>remove</a:t>
            </a:r>
            <a:r>
              <a:rPr lang="en-GB" sz="2800" b="1" dirty="0"/>
              <a:t> </a:t>
            </a:r>
            <a:r>
              <a:rPr lang="tr-TR" sz="2800" b="1" dirty="0"/>
              <a:t>the </a:t>
            </a:r>
            <a:r>
              <a:rPr lang="en-GB" sz="2800" b="1" dirty="0"/>
              <a:t>rest of the dirt </a:t>
            </a:r>
            <a:endParaRPr lang="tr-TR" sz="2800" b="1" dirty="0"/>
          </a:p>
        </p:txBody>
      </p:sp>
      <p:sp>
        <p:nvSpPr>
          <p:cNvPr id="4" name="Date Placeholder 3">
            <a:extLst>
              <a:ext uri="{FF2B5EF4-FFF2-40B4-BE49-F238E27FC236}">
                <a16:creationId xmlns:a16="http://schemas.microsoft.com/office/drawing/2014/main" id="{D2B99F78-6096-409B-AFBC-7D79E2FDF24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0644431-F34D-442C-BF20-D92C9FF68B7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225C01B2-58BD-4481-B894-6AAEF211B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268760"/>
            <a:ext cx="609600" cy="609600"/>
          </a:xfrm>
          <a:prstGeom prst="rect">
            <a:avLst/>
          </a:prstGeom>
        </p:spPr>
      </p:pic>
    </p:spTree>
    <p:extLst>
      <p:ext uri="{BB962C8B-B14F-4D97-AF65-F5344CB8AC3E}">
        <p14:creationId xmlns:p14="http://schemas.microsoft.com/office/powerpoint/2010/main" val="4777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0962665-3FBE-4E4D-90CF-B7F492C1C059}"/>
              </a:ext>
            </a:extLst>
          </p:cNvPr>
          <p:cNvSpPr>
            <a:spLocks noGrp="1"/>
          </p:cNvSpPr>
          <p:nvPr>
            <p:ph type="title"/>
          </p:nvPr>
        </p:nvSpPr>
        <p:spPr>
          <a:xfrm>
            <a:off x="1009443" y="404664"/>
            <a:ext cx="7125113" cy="924475"/>
          </a:xfrm>
        </p:spPr>
        <p:txBody>
          <a:bodyPr/>
          <a:lstStyle/>
          <a:p>
            <a:r>
              <a:rPr lang="tr-TR" b="1" dirty="0">
                <a:solidFill>
                  <a:srgbClr val="FFFF00"/>
                </a:solidFill>
              </a:rPr>
              <a:t>Fatty acids present in olive oil</a:t>
            </a:r>
            <a:endParaRPr lang="en-US" b="1" dirty="0">
              <a:solidFill>
                <a:srgbClr val="FFFF00"/>
              </a:solidFill>
            </a:endParaRPr>
          </a:p>
        </p:txBody>
      </p:sp>
      <p:sp>
        <p:nvSpPr>
          <p:cNvPr id="4" name="Veri Yer Tutucusu 3">
            <a:extLst>
              <a:ext uri="{FF2B5EF4-FFF2-40B4-BE49-F238E27FC236}">
                <a16:creationId xmlns:a16="http://schemas.microsoft.com/office/drawing/2014/main" id="{F4054576-A530-4E01-8371-1F3B63C7F4F9}"/>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6D4F8994-580C-4234-9003-3E52B63E4EE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30</a:t>
            </a:fld>
            <a:endParaRPr lang="tr-TR">
              <a:solidFill>
                <a:prstClr val="white">
                  <a:shade val="50000"/>
                </a:prstClr>
              </a:solidFill>
            </a:endParaRPr>
          </a:p>
        </p:txBody>
      </p:sp>
      <p:pic>
        <p:nvPicPr>
          <p:cNvPr id="2050" name="Picture 2" descr="Fatty Acid Composition of Olive Oil. Structural Chemical Formulas Stock  Vector - Illustration of diet, olive: 218339703">
            <a:extLst>
              <a:ext uri="{FF2B5EF4-FFF2-40B4-BE49-F238E27FC236}">
                <a16:creationId xmlns:a16="http://schemas.microsoft.com/office/drawing/2014/main" id="{AA715D50-BFC5-4796-B0B7-1F4EBD87BB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9443" y="1351875"/>
            <a:ext cx="7341137" cy="483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797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D4E620F-882E-476E-93FF-A300C166A7DF}"/>
              </a:ext>
            </a:extLst>
          </p:cNvPr>
          <p:cNvSpPr>
            <a:spLocks noGrp="1"/>
          </p:cNvSpPr>
          <p:nvPr>
            <p:ph type="title"/>
          </p:nvPr>
        </p:nvSpPr>
        <p:spPr>
          <a:xfrm>
            <a:off x="908393" y="541065"/>
            <a:ext cx="7768063" cy="924475"/>
          </a:xfrm>
        </p:spPr>
        <p:txBody>
          <a:bodyPr/>
          <a:lstStyle/>
          <a:p>
            <a:r>
              <a:rPr lang="tr-TR" b="1" dirty="0">
                <a:solidFill>
                  <a:srgbClr val="FFFF00"/>
                </a:solidFill>
              </a:rPr>
              <a:t>Percent of Fatty acids in animalmmtriglycerols</a:t>
            </a:r>
            <a:endParaRPr lang="en-US" b="1" dirty="0">
              <a:solidFill>
                <a:srgbClr val="FFFF00"/>
              </a:solidFill>
            </a:endParaRPr>
          </a:p>
        </p:txBody>
      </p:sp>
      <p:sp>
        <p:nvSpPr>
          <p:cNvPr id="4" name="Veri Yer Tutucusu 3">
            <a:extLst>
              <a:ext uri="{FF2B5EF4-FFF2-40B4-BE49-F238E27FC236}">
                <a16:creationId xmlns:a16="http://schemas.microsoft.com/office/drawing/2014/main" id="{9AE863FB-5D19-4847-B277-4F3F2C09204C}"/>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417A6B26-18E5-4D77-B9E8-0E688C93171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31</a:t>
            </a:fld>
            <a:endParaRPr lang="tr-TR">
              <a:solidFill>
                <a:prstClr val="white">
                  <a:shade val="50000"/>
                </a:prstClr>
              </a:solidFill>
            </a:endParaRPr>
          </a:p>
        </p:txBody>
      </p:sp>
      <p:pic>
        <p:nvPicPr>
          <p:cNvPr id="3074" name="Picture 2" descr="Animal fats | Cyberlipid">
            <a:extLst>
              <a:ext uri="{FF2B5EF4-FFF2-40B4-BE49-F238E27FC236}">
                <a16:creationId xmlns:a16="http://schemas.microsoft.com/office/drawing/2014/main" id="{37B8EB11-6F88-4EBE-85C8-95DBE4EB9B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2369" y="1740053"/>
            <a:ext cx="7984087" cy="457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289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C0608F-B8F4-4F0F-97B8-BA438F406A34}"/>
              </a:ext>
            </a:extLst>
          </p:cNvPr>
          <p:cNvSpPr>
            <a:spLocks noGrp="1"/>
          </p:cNvSpPr>
          <p:nvPr>
            <p:ph type="title"/>
          </p:nvPr>
        </p:nvSpPr>
        <p:spPr>
          <a:xfrm>
            <a:off x="899592" y="476672"/>
            <a:ext cx="7920880" cy="1224136"/>
          </a:xfrm>
        </p:spPr>
        <p:txBody>
          <a:bodyPr/>
          <a:lstStyle/>
          <a:p>
            <a:r>
              <a:rPr lang="tr-TR" b="1" dirty="0">
                <a:solidFill>
                  <a:srgbClr val="FFFF00"/>
                </a:solidFill>
              </a:rPr>
              <a:t>The saponification reactions of oils produce soap and </a:t>
            </a:r>
            <a:r>
              <a:rPr lang="tr-TR" b="1" u="sng" dirty="0">
                <a:solidFill>
                  <a:srgbClr val="FFFF00"/>
                </a:solidFill>
              </a:rPr>
              <a:t>glycerine</a:t>
            </a:r>
            <a:endParaRPr lang="en-US" b="1" u="sng" dirty="0">
              <a:solidFill>
                <a:srgbClr val="FFFF00"/>
              </a:solidFill>
            </a:endParaRPr>
          </a:p>
        </p:txBody>
      </p:sp>
      <p:sp>
        <p:nvSpPr>
          <p:cNvPr id="4" name="Veri Yer Tutucusu 3">
            <a:extLst>
              <a:ext uri="{FF2B5EF4-FFF2-40B4-BE49-F238E27FC236}">
                <a16:creationId xmlns:a16="http://schemas.microsoft.com/office/drawing/2014/main" id="{9507D757-000C-4A8A-9031-7C4CE8681AB5}"/>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C2FAB10E-13ED-4477-98B5-5F820E3783F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32</a:t>
            </a:fld>
            <a:endParaRPr lang="tr-TR">
              <a:solidFill>
                <a:prstClr val="white">
                  <a:shade val="50000"/>
                </a:prstClr>
              </a:solidFill>
            </a:endParaRPr>
          </a:p>
        </p:txBody>
      </p:sp>
      <p:sp>
        <p:nvSpPr>
          <p:cNvPr id="3" name="İçerik Yer Tutucusu 2">
            <a:extLst>
              <a:ext uri="{FF2B5EF4-FFF2-40B4-BE49-F238E27FC236}">
                <a16:creationId xmlns:a16="http://schemas.microsoft.com/office/drawing/2014/main" id="{CA486C4F-9448-4347-8D95-7E4CE371A444}"/>
              </a:ext>
            </a:extLst>
          </p:cNvPr>
          <p:cNvSpPr>
            <a:spLocks noGrp="1"/>
          </p:cNvSpPr>
          <p:nvPr>
            <p:ph idx="1"/>
          </p:nvPr>
        </p:nvSpPr>
        <p:spPr>
          <a:xfrm>
            <a:off x="572658" y="1704421"/>
            <a:ext cx="8496944" cy="4429951"/>
          </a:xfrm>
        </p:spPr>
        <p:txBody>
          <a:bodyPr>
            <a:normAutofit/>
          </a:bodyPr>
          <a:lstStyle/>
          <a:p>
            <a:r>
              <a:rPr lang="tr-TR" sz="2800" b="1" dirty="0"/>
              <a:t>Glycerine is sweet (but much less than sugar)</a:t>
            </a:r>
          </a:p>
          <a:p>
            <a:r>
              <a:rPr lang="tr-TR" sz="2800" b="1" u="sng" dirty="0"/>
              <a:t>That is why Sumerians ate soap as a delicatessen</a:t>
            </a:r>
            <a:r>
              <a:rPr lang="tr-TR" sz="2800" b="1" dirty="0"/>
              <a:t>. They did not separate glycerine from soap </a:t>
            </a:r>
          </a:p>
          <a:p>
            <a:r>
              <a:rPr lang="tr-TR" sz="2800" b="1" dirty="0"/>
              <a:t>Glycerine is added to some sweeteners produced for diabetic patients </a:t>
            </a:r>
          </a:p>
          <a:p>
            <a:r>
              <a:rPr lang="tr-TR" sz="2800" b="1" dirty="0"/>
              <a:t>Glycerine does not harm them in excess but glycerine has a high calory</a:t>
            </a:r>
          </a:p>
        </p:txBody>
      </p:sp>
    </p:spTree>
    <p:extLst>
      <p:ext uri="{BB962C8B-B14F-4D97-AF65-F5344CB8AC3E}">
        <p14:creationId xmlns:p14="http://schemas.microsoft.com/office/powerpoint/2010/main" val="793336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C0608F-B8F4-4F0F-97B8-BA438F406A34}"/>
              </a:ext>
            </a:extLst>
          </p:cNvPr>
          <p:cNvSpPr>
            <a:spLocks noGrp="1"/>
          </p:cNvSpPr>
          <p:nvPr>
            <p:ph type="title"/>
          </p:nvPr>
        </p:nvSpPr>
        <p:spPr>
          <a:xfrm>
            <a:off x="755576" y="222716"/>
            <a:ext cx="8148508" cy="1512168"/>
          </a:xfrm>
        </p:spPr>
        <p:txBody>
          <a:bodyPr/>
          <a:lstStyle/>
          <a:p>
            <a:r>
              <a:rPr lang="tr-TR" b="1" dirty="0">
                <a:solidFill>
                  <a:srgbClr val="FFFF00"/>
                </a:solidFill>
              </a:rPr>
              <a:t>Esterification and saponification reactions (That is an equilibrium reaction)</a:t>
            </a:r>
            <a:endParaRPr lang="en-US" b="1" dirty="0">
              <a:solidFill>
                <a:srgbClr val="FFFF00"/>
              </a:solidFill>
            </a:endParaRPr>
          </a:p>
        </p:txBody>
      </p:sp>
      <p:sp>
        <p:nvSpPr>
          <p:cNvPr id="4" name="Veri Yer Tutucusu 3">
            <a:extLst>
              <a:ext uri="{FF2B5EF4-FFF2-40B4-BE49-F238E27FC236}">
                <a16:creationId xmlns:a16="http://schemas.microsoft.com/office/drawing/2014/main" id="{9507D757-000C-4A8A-9031-7C4CE8681AB5}"/>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C2FAB10E-13ED-4477-98B5-5F820E3783F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33</a:t>
            </a:fld>
            <a:endParaRPr lang="tr-TR">
              <a:solidFill>
                <a:prstClr val="white">
                  <a:shade val="50000"/>
                </a:prstClr>
              </a:solidFill>
            </a:endParaRPr>
          </a:p>
        </p:txBody>
      </p:sp>
      <p:pic>
        <p:nvPicPr>
          <p:cNvPr id="9" name="Picture 2" descr="https://gradeup-question-images.s3.amazonaws.com/liveData/PROJ16966/1527579853009277.png">
            <a:extLst>
              <a:ext uri="{FF2B5EF4-FFF2-40B4-BE49-F238E27FC236}">
                <a16:creationId xmlns:a16="http://schemas.microsoft.com/office/drawing/2014/main" id="{F330E7E1-6EAB-410A-ADE0-915E548D45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8508548"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731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85B0-FC53-43AE-9C25-07C8EB4AB259}"/>
              </a:ext>
            </a:extLst>
          </p:cNvPr>
          <p:cNvSpPr>
            <a:spLocks noGrp="1"/>
          </p:cNvSpPr>
          <p:nvPr>
            <p:ph type="title"/>
          </p:nvPr>
        </p:nvSpPr>
        <p:spPr>
          <a:xfrm>
            <a:off x="251520" y="332656"/>
            <a:ext cx="8784976" cy="1728192"/>
          </a:xfrm>
        </p:spPr>
        <p:txBody>
          <a:bodyPr/>
          <a:lstStyle/>
          <a:p>
            <a:r>
              <a:rPr lang="en-GB" sz="2800" b="1" dirty="0">
                <a:solidFill>
                  <a:srgbClr val="FFFF00"/>
                </a:solidFill>
              </a:rPr>
              <a:t>Sodium laurate salt is soap. One end (left) is polar which likes water. </a:t>
            </a:r>
            <a:r>
              <a:rPr lang="tr-TR" sz="2800" b="1" dirty="0">
                <a:solidFill>
                  <a:srgbClr val="FFFF00"/>
                </a:solidFill>
              </a:rPr>
              <a:t>The o</a:t>
            </a:r>
            <a:r>
              <a:rPr lang="en-GB" sz="2800" b="1" dirty="0">
                <a:solidFill>
                  <a:srgbClr val="FFFF00"/>
                </a:solidFill>
              </a:rPr>
              <a:t>ther end (right) is </a:t>
            </a:r>
            <a:r>
              <a:rPr lang="tr-TR" sz="2800" b="1" dirty="0" err="1">
                <a:solidFill>
                  <a:srgbClr val="FFFF00"/>
                </a:solidFill>
              </a:rPr>
              <a:t>non</a:t>
            </a:r>
            <a:r>
              <a:rPr lang="tr-TR" sz="2800" b="1" dirty="0">
                <a:solidFill>
                  <a:srgbClr val="FFFF00"/>
                </a:solidFill>
              </a:rPr>
              <a:t>-polar</a:t>
            </a:r>
            <a:r>
              <a:rPr lang="en-GB" sz="2800" b="1" dirty="0">
                <a:solidFill>
                  <a:srgbClr val="FFFF00"/>
                </a:solidFill>
              </a:rPr>
              <a:t> (aliphatic hydrocarbon) which likes oils and fats</a:t>
            </a:r>
            <a:endParaRPr lang="tr-TR" sz="2800" b="1" dirty="0">
              <a:solidFill>
                <a:srgbClr val="FFFF00"/>
              </a:solidFill>
            </a:endParaRPr>
          </a:p>
        </p:txBody>
      </p:sp>
      <p:sp>
        <p:nvSpPr>
          <p:cNvPr id="4" name="Date Placeholder 3">
            <a:extLst>
              <a:ext uri="{FF2B5EF4-FFF2-40B4-BE49-F238E27FC236}">
                <a16:creationId xmlns:a16="http://schemas.microsoft.com/office/drawing/2014/main" id="{B0195FCE-254E-42CE-B3FB-8A617E98286A}"/>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38E3478-CBB3-48C8-8C90-74C1728D7BC2}"/>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34</a:t>
            </a:fld>
            <a:endParaRPr lang="tr-TR">
              <a:solidFill>
                <a:prstClr val="white">
                  <a:shade val="50000"/>
                </a:prstClr>
              </a:solidFill>
            </a:endParaRPr>
          </a:p>
        </p:txBody>
      </p:sp>
      <p:pic>
        <p:nvPicPr>
          <p:cNvPr id="41990" name="Picture 6" descr="http://chemistry.elmhurst.edu/vchembook/images/554hydrolysistrigly.gif">
            <a:extLst>
              <a:ext uri="{FF2B5EF4-FFF2-40B4-BE49-F238E27FC236}">
                <a16:creationId xmlns:a16="http://schemas.microsoft.com/office/drawing/2014/main" id="{3AA26A39-38D7-4F55-9D6D-0DB6556C3B9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1520" y="2074033"/>
            <a:ext cx="8640960" cy="4573750"/>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9AD0E7B4-904E-4A61-B260-383D1B9A75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6309" y="1196752"/>
            <a:ext cx="609600" cy="609600"/>
          </a:xfrm>
          <a:prstGeom prst="rect">
            <a:avLst/>
          </a:prstGeom>
        </p:spPr>
      </p:pic>
    </p:spTree>
    <p:extLst>
      <p:ext uri="{BB962C8B-B14F-4D97-AF65-F5344CB8AC3E}">
        <p14:creationId xmlns:p14="http://schemas.microsoft.com/office/powerpoint/2010/main" val="33858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C3D8-C9B5-4E97-A5E2-35943D531EC3}"/>
              </a:ext>
            </a:extLst>
          </p:cNvPr>
          <p:cNvSpPr>
            <a:spLocks noGrp="1"/>
          </p:cNvSpPr>
          <p:nvPr>
            <p:ph type="title"/>
          </p:nvPr>
        </p:nvSpPr>
        <p:spPr>
          <a:xfrm>
            <a:off x="611560" y="404664"/>
            <a:ext cx="8208912" cy="1584176"/>
          </a:xfrm>
        </p:spPr>
        <p:txBody>
          <a:bodyPr/>
          <a:lstStyle/>
          <a:p>
            <a:r>
              <a:rPr lang="en-GB" sz="2800" b="1" dirty="0">
                <a:solidFill>
                  <a:srgbClr val="FFFF00"/>
                </a:solidFill>
              </a:rPr>
              <a:t>Soap molecules have </a:t>
            </a:r>
            <a:r>
              <a:rPr lang="tr-TR" sz="2800" b="1" dirty="0">
                <a:solidFill>
                  <a:srgbClr val="FFFF00"/>
                </a:solidFill>
              </a:rPr>
              <a:t>nonpolar tails</a:t>
            </a:r>
            <a:r>
              <a:rPr lang="en-GB" sz="2800" b="1" dirty="0">
                <a:solidFill>
                  <a:srgbClr val="FFFF00"/>
                </a:solidFill>
              </a:rPr>
              <a:t> (</a:t>
            </a:r>
            <a:r>
              <a:rPr lang="tr-TR" sz="2800" b="1" dirty="0">
                <a:solidFill>
                  <a:srgbClr val="FFFF00"/>
                </a:solidFill>
              </a:rPr>
              <a:t>the </a:t>
            </a:r>
            <a:r>
              <a:rPr lang="en-GB" sz="2800" b="1" dirty="0">
                <a:solidFill>
                  <a:srgbClr val="FFFF00"/>
                </a:solidFill>
              </a:rPr>
              <a:t>tail is </a:t>
            </a:r>
            <a:r>
              <a:rPr lang="tr-TR" sz="2800" b="1" dirty="0">
                <a:solidFill>
                  <a:srgbClr val="FFFF00"/>
                </a:solidFill>
              </a:rPr>
              <a:t>oil-based</a:t>
            </a:r>
            <a:r>
              <a:rPr lang="en-GB" sz="2800" b="1" dirty="0">
                <a:solidFill>
                  <a:srgbClr val="FFFF00"/>
                </a:solidFill>
              </a:rPr>
              <a:t>) and polar heads (sodium salt of carboxylic acid)</a:t>
            </a:r>
            <a:endParaRPr lang="tr-TR" sz="2800" b="1" dirty="0">
              <a:solidFill>
                <a:srgbClr val="FFFF00"/>
              </a:solidFill>
            </a:endParaRPr>
          </a:p>
        </p:txBody>
      </p:sp>
      <p:sp>
        <p:nvSpPr>
          <p:cNvPr id="4" name="Date Placeholder 3">
            <a:extLst>
              <a:ext uri="{FF2B5EF4-FFF2-40B4-BE49-F238E27FC236}">
                <a16:creationId xmlns:a16="http://schemas.microsoft.com/office/drawing/2014/main" id="{07374469-29C6-4692-8A0F-FDFB84FB034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018FDDD8-A05E-4423-862A-537843B843E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35</a:t>
            </a:fld>
            <a:endParaRPr lang="tr-TR">
              <a:solidFill>
                <a:prstClr val="white">
                  <a:shade val="50000"/>
                </a:prstClr>
              </a:solidFill>
            </a:endParaRPr>
          </a:p>
        </p:txBody>
      </p:sp>
      <p:pic>
        <p:nvPicPr>
          <p:cNvPr id="18434" name="Picture 2" descr="soap micelle diagram">
            <a:extLst>
              <a:ext uri="{FF2B5EF4-FFF2-40B4-BE49-F238E27FC236}">
                <a16:creationId xmlns:a16="http://schemas.microsoft.com/office/drawing/2014/main" id="{4E52E907-68F7-4BCE-986F-0921224172E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3568" y="1988840"/>
            <a:ext cx="7848872"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6A7F97D1-4D1D-479B-924B-D0567D71E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575547"/>
            <a:ext cx="609600" cy="609600"/>
          </a:xfrm>
          <a:prstGeom prst="rect">
            <a:avLst/>
          </a:prstGeom>
        </p:spPr>
      </p:pic>
    </p:spTree>
    <p:extLst>
      <p:ext uri="{BB962C8B-B14F-4D97-AF65-F5344CB8AC3E}">
        <p14:creationId xmlns:p14="http://schemas.microsoft.com/office/powerpoint/2010/main" val="423210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0A41-0681-4ACC-BF99-EEF0148F1DEF}"/>
              </a:ext>
            </a:extLst>
          </p:cNvPr>
          <p:cNvSpPr>
            <a:spLocks noGrp="1"/>
          </p:cNvSpPr>
          <p:nvPr>
            <p:ph type="title"/>
          </p:nvPr>
        </p:nvSpPr>
        <p:spPr>
          <a:xfrm>
            <a:off x="323528" y="692696"/>
            <a:ext cx="4464496" cy="5633596"/>
          </a:xfrm>
        </p:spPr>
        <p:txBody>
          <a:bodyPr/>
          <a:lstStyle/>
          <a:p>
            <a:r>
              <a:rPr lang="tr-TR" sz="2800" b="1" dirty="0"/>
              <a:t>The h</a:t>
            </a:r>
            <a:r>
              <a:rPr lang="en-GB" sz="2800" b="1" dirty="0" err="1"/>
              <a:t>ead</a:t>
            </a:r>
            <a:r>
              <a:rPr lang="en-GB" sz="2800" b="1" dirty="0"/>
              <a:t> of </a:t>
            </a:r>
            <a:r>
              <a:rPr lang="tr-TR" sz="2800" b="1" dirty="0"/>
              <a:t>the </a:t>
            </a:r>
            <a:r>
              <a:rPr lang="en-GB" sz="2800" b="1" dirty="0"/>
              <a:t>soap molecule is sodium salt (charged-polar) tail is </a:t>
            </a:r>
            <a:r>
              <a:rPr lang="tr-TR" sz="2800" b="1" dirty="0"/>
              <a:t>a </a:t>
            </a:r>
            <a:r>
              <a:rPr lang="en-GB" sz="2800" b="1" dirty="0"/>
              <a:t>nonpolar hydrocarbon.</a:t>
            </a:r>
            <a:br>
              <a:rPr lang="en-GB" sz="2800" b="1" dirty="0"/>
            </a:br>
            <a:r>
              <a:rPr lang="tr-TR" sz="2800" b="1" dirty="0"/>
              <a:t>Nonpolar</a:t>
            </a:r>
            <a:r>
              <a:rPr lang="en-GB" sz="2800" b="1" dirty="0"/>
              <a:t> tails of soap molecules surround oil particles (dirt)</a:t>
            </a:r>
            <a:br>
              <a:rPr lang="en-GB" sz="2800" b="1" dirty="0"/>
            </a:br>
            <a:r>
              <a:rPr lang="en-GB" sz="2800" b="1" dirty="0"/>
              <a:t>Polar heads of soap molecules move towards polar water molecules</a:t>
            </a:r>
            <a:endParaRPr lang="tr-TR" sz="2800" b="1" dirty="0"/>
          </a:p>
        </p:txBody>
      </p:sp>
      <p:sp>
        <p:nvSpPr>
          <p:cNvPr id="4" name="Date Placeholder 3">
            <a:extLst>
              <a:ext uri="{FF2B5EF4-FFF2-40B4-BE49-F238E27FC236}">
                <a16:creationId xmlns:a16="http://schemas.microsoft.com/office/drawing/2014/main" id="{38636A7B-EBC9-4D75-89F2-5075D1CBA4D4}"/>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CF2AEDB-F31D-439E-86D6-A0823900858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36</a:t>
            </a:fld>
            <a:endParaRPr lang="tr-TR">
              <a:solidFill>
                <a:prstClr val="white">
                  <a:shade val="50000"/>
                </a:prstClr>
              </a:solidFill>
            </a:endParaRPr>
          </a:p>
        </p:txBody>
      </p:sp>
      <p:pic>
        <p:nvPicPr>
          <p:cNvPr id="20482" name="Picture 2" descr="Soap">
            <a:extLst>
              <a:ext uri="{FF2B5EF4-FFF2-40B4-BE49-F238E27FC236}">
                <a16:creationId xmlns:a16="http://schemas.microsoft.com/office/drawing/2014/main" id="{B7FC9161-E44B-4223-87F1-402FC4DE4D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92690" y="1772816"/>
            <a:ext cx="4248472" cy="4032448"/>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42B5F076-8B00-4A88-B935-CFC33200FE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548680"/>
            <a:ext cx="609600" cy="609600"/>
          </a:xfrm>
          <a:prstGeom prst="rect">
            <a:avLst/>
          </a:prstGeom>
        </p:spPr>
      </p:pic>
    </p:spTree>
    <p:extLst>
      <p:ext uri="{BB962C8B-B14F-4D97-AF65-F5344CB8AC3E}">
        <p14:creationId xmlns:p14="http://schemas.microsoft.com/office/powerpoint/2010/main" val="99627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0A41-0681-4ACC-BF99-EEF0148F1DEF}"/>
              </a:ext>
            </a:extLst>
          </p:cNvPr>
          <p:cNvSpPr>
            <a:spLocks noGrp="1"/>
          </p:cNvSpPr>
          <p:nvPr>
            <p:ph type="title"/>
          </p:nvPr>
        </p:nvSpPr>
        <p:spPr>
          <a:xfrm>
            <a:off x="251520" y="692696"/>
            <a:ext cx="4536504" cy="5544616"/>
          </a:xfrm>
        </p:spPr>
        <p:txBody>
          <a:bodyPr/>
          <a:lstStyle/>
          <a:p>
            <a:r>
              <a:rPr lang="en-GB" sz="2800" b="1" dirty="0"/>
              <a:t>Dirt (oil </a:t>
            </a:r>
            <a:r>
              <a:rPr lang="tr-TR" sz="2800" b="1" dirty="0"/>
              <a:t>particles</a:t>
            </a:r>
            <a:r>
              <a:rPr lang="en-GB" sz="2800" b="1" dirty="0"/>
              <a:t>) is surrounded by soap molecules and </a:t>
            </a:r>
            <a:r>
              <a:rPr lang="tr-TR" sz="2800" b="1" dirty="0"/>
              <a:t>is</a:t>
            </a:r>
            <a:r>
              <a:rPr lang="en-GB" sz="2800" b="1" dirty="0"/>
              <a:t> isolated in the micelles.</a:t>
            </a:r>
            <a:br>
              <a:rPr lang="en-GB" sz="2800" b="1" dirty="0"/>
            </a:br>
            <a:r>
              <a:rPr lang="en-GB" sz="2800" b="1" dirty="0"/>
              <a:t>All micelles are surrounded by water molecules.</a:t>
            </a:r>
            <a:br>
              <a:rPr lang="en-GB" sz="2800" b="1" dirty="0"/>
            </a:br>
            <a:r>
              <a:rPr lang="en-GB" sz="2800" b="1" dirty="0"/>
              <a:t>So when you keep your hands under running water all dirt goes away</a:t>
            </a:r>
            <a:r>
              <a:rPr lang="tr-TR" sz="2800" b="1" dirty="0"/>
              <a:t> with soap</a:t>
            </a:r>
          </a:p>
        </p:txBody>
      </p:sp>
      <p:sp>
        <p:nvSpPr>
          <p:cNvPr id="4" name="Date Placeholder 3">
            <a:extLst>
              <a:ext uri="{FF2B5EF4-FFF2-40B4-BE49-F238E27FC236}">
                <a16:creationId xmlns:a16="http://schemas.microsoft.com/office/drawing/2014/main" id="{38636A7B-EBC9-4D75-89F2-5075D1CBA4D4}"/>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CF2AEDB-F31D-439E-86D6-A0823900858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37</a:t>
            </a:fld>
            <a:endParaRPr lang="tr-TR">
              <a:solidFill>
                <a:prstClr val="white">
                  <a:shade val="50000"/>
                </a:prstClr>
              </a:solidFill>
            </a:endParaRPr>
          </a:p>
        </p:txBody>
      </p:sp>
      <p:pic>
        <p:nvPicPr>
          <p:cNvPr id="20482" name="Picture 2" descr="Soap">
            <a:extLst>
              <a:ext uri="{FF2B5EF4-FFF2-40B4-BE49-F238E27FC236}">
                <a16:creationId xmlns:a16="http://schemas.microsoft.com/office/drawing/2014/main" id="{B7FC9161-E44B-4223-87F1-402FC4DE4D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8024" y="1196752"/>
            <a:ext cx="4122539" cy="375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69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2B18-7592-4AC8-9187-889B68E1A88C}"/>
              </a:ext>
            </a:extLst>
          </p:cNvPr>
          <p:cNvSpPr>
            <a:spLocks noGrp="1"/>
          </p:cNvSpPr>
          <p:nvPr>
            <p:ph type="title"/>
          </p:nvPr>
        </p:nvSpPr>
        <p:spPr>
          <a:xfrm>
            <a:off x="539552" y="260648"/>
            <a:ext cx="8352928" cy="2304256"/>
          </a:xfrm>
        </p:spPr>
        <p:txBody>
          <a:bodyPr/>
          <a:lstStyle/>
          <a:p>
            <a:r>
              <a:rPr lang="en-GB" sz="2400" b="1" dirty="0">
                <a:solidFill>
                  <a:srgbClr val="FFFF00"/>
                </a:solidFill>
              </a:rPr>
              <a:t>Soap attacks the coronavirus by </a:t>
            </a:r>
            <a:r>
              <a:rPr lang="en-GB" sz="2400" b="1" u="sng" dirty="0">
                <a:solidFill>
                  <a:srgbClr val="FFFF00"/>
                </a:solidFill>
              </a:rPr>
              <a:t>disrupting the lipid bilayer membrane of the virus</a:t>
            </a:r>
            <a:r>
              <a:rPr lang="en-GB" sz="2400" b="1" dirty="0">
                <a:solidFill>
                  <a:srgbClr val="FFFF00"/>
                </a:solidFill>
              </a:rPr>
              <a:t>, much like soap and water </a:t>
            </a:r>
            <a:r>
              <a:rPr lang="tr-TR" sz="2400" b="1" dirty="0">
                <a:solidFill>
                  <a:srgbClr val="FFFF00"/>
                </a:solidFill>
              </a:rPr>
              <a:t>remove</a:t>
            </a:r>
            <a:r>
              <a:rPr lang="en-GB" sz="2400" b="1" dirty="0">
                <a:solidFill>
                  <a:srgbClr val="FFFF00"/>
                </a:solidFill>
              </a:rPr>
              <a:t> dirt from a surface</a:t>
            </a:r>
            <a:br>
              <a:rPr lang="en-GB" sz="2800" b="1" dirty="0">
                <a:solidFill>
                  <a:srgbClr val="FFFF00"/>
                </a:solidFill>
              </a:rPr>
            </a:br>
            <a:r>
              <a:rPr lang="en-GB" sz="2800" b="1" dirty="0">
                <a:solidFill>
                  <a:srgbClr val="FFFF00"/>
                </a:solidFill>
              </a:rPr>
              <a:t>(</a:t>
            </a:r>
            <a:r>
              <a:rPr lang="en-GB" sz="2400" i="1" dirty="0"/>
              <a:t>Coronavirus structure showing proteins embedded in bilayer lipid membrane</a:t>
            </a:r>
            <a:r>
              <a:rPr lang="en-GB" sz="2400" i="1" dirty="0">
                <a:solidFill>
                  <a:srgbClr val="FFFF00"/>
                </a:solidFill>
              </a:rPr>
              <a:t>)</a:t>
            </a:r>
            <a:endParaRPr lang="tr-TR" sz="2400" i="1" dirty="0">
              <a:solidFill>
                <a:srgbClr val="FFFF00"/>
              </a:solidFill>
            </a:endParaRPr>
          </a:p>
        </p:txBody>
      </p:sp>
      <p:sp>
        <p:nvSpPr>
          <p:cNvPr id="4" name="Date Placeholder 3">
            <a:extLst>
              <a:ext uri="{FF2B5EF4-FFF2-40B4-BE49-F238E27FC236}">
                <a16:creationId xmlns:a16="http://schemas.microsoft.com/office/drawing/2014/main" id="{12A1026C-2D58-4D07-AC47-5646E5DA879A}"/>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3B7ED1B1-1B0F-4F97-B9B8-BBC6DB16DAC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38</a:t>
            </a:fld>
            <a:endParaRPr lang="tr-TR">
              <a:solidFill>
                <a:prstClr val="white">
                  <a:shade val="50000"/>
                </a:prstClr>
              </a:solidFill>
            </a:endParaRPr>
          </a:p>
        </p:txBody>
      </p:sp>
      <p:pic>
        <p:nvPicPr>
          <p:cNvPr id="21506" name="Picture 2" descr="surface proteins of coronavirus">
            <a:extLst>
              <a:ext uri="{FF2B5EF4-FFF2-40B4-BE49-F238E27FC236}">
                <a16:creationId xmlns:a16="http://schemas.microsoft.com/office/drawing/2014/main" id="{2A6C2FFA-A47C-459B-91A6-47F47FB0657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1989" y="2472319"/>
            <a:ext cx="7560840" cy="4321289"/>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B547382F-D3AF-48AC-B133-E4D69141CD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5266" y="1967857"/>
            <a:ext cx="777239" cy="777239"/>
          </a:xfrm>
          <a:prstGeom prst="rect">
            <a:avLst/>
          </a:prstGeom>
        </p:spPr>
      </p:pic>
    </p:spTree>
    <p:extLst>
      <p:ext uri="{BB962C8B-B14F-4D97-AF65-F5344CB8AC3E}">
        <p14:creationId xmlns:p14="http://schemas.microsoft.com/office/powerpoint/2010/main" val="5478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4D9D-F8F4-4BF6-B630-F0F43366CF34}"/>
              </a:ext>
            </a:extLst>
          </p:cNvPr>
          <p:cNvSpPr>
            <a:spLocks noGrp="1"/>
          </p:cNvSpPr>
          <p:nvPr>
            <p:ph type="title"/>
          </p:nvPr>
        </p:nvSpPr>
        <p:spPr>
          <a:xfrm>
            <a:off x="539552" y="476672"/>
            <a:ext cx="7595003" cy="924475"/>
          </a:xfrm>
        </p:spPr>
        <p:txBody>
          <a:bodyPr/>
          <a:lstStyle/>
          <a:p>
            <a:r>
              <a:rPr lang="en-GB" b="1" dirty="0">
                <a:solidFill>
                  <a:srgbClr val="FFFF00"/>
                </a:solidFill>
              </a:rPr>
              <a:t>Soap kills Coronavirus easily</a:t>
            </a:r>
            <a:endParaRPr lang="tr-TR" b="1" dirty="0">
              <a:solidFill>
                <a:srgbClr val="FFFF00"/>
              </a:solidFill>
            </a:endParaRPr>
          </a:p>
        </p:txBody>
      </p:sp>
      <p:sp>
        <p:nvSpPr>
          <p:cNvPr id="3" name="Content Placeholder 2">
            <a:extLst>
              <a:ext uri="{FF2B5EF4-FFF2-40B4-BE49-F238E27FC236}">
                <a16:creationId xmlns:a16="http://schemas.microsoft.com/office/drawing/2014/main" id="{8EAECF6E-5C46-4260-B0D1-3C626D4DB1F8}"/>
              </a:ext>
            </a:extLst>
          </p:cNvPr>
          <p:cNvSpPr>
            <a:spLocks noGrp="1"/>
          </p:cNvSpPr>
          <p:nvPr>
            <p:ph idx="1"/>
          </p:nvPr>
        </p:nvSpPr>
        <p:spPr>
          <a:xfrm>
            <a:off x="251520" y="1628800"/>
            <a:ext cx="8496944" cy="4752527"/>
          </a:xfrm>
        </p:spPr>
        <p:txBody>
          <a:bodyPr>
            <a:normAutofit fontScale="92500"/>
          </a:bodyPr>
          <a:lstStyle/>
          <a:p>
            <a:r>
              <a:rPr lang="en-GB" sz="2800" b="1" dirty="0"/>
              <a:t>Coronavirus has an oily lipid bilayer cell membrane </a:t>
            </a:r>
          </a:p>
          <a:p>
            <a:r>
              <a:rPr lang="en-GB" sz="2800" b="1" dirty="0"/>
              <a:t>When coronavirus comes in contact with soap in water; soap molecules direct their polar heads to water molecules and tails towards </a:t>
            </a:r>
            <a:r>
              <a:rPr lang="tr-TR" sz="2800" b="1" dirty="0"/>
              <a:t>the </a:t>
            </a:r>
            <a:r>
              <a:rPr lang="en-GB" sz="2800" b="1" dirty="0"/>
              <a:t>nonpolar lipid membrane of </a:t>
            </a:r>
            <a:r>
              <a:rPr lang="tr-TR" sz="2800" b="1" dirty="0"/>
              <a:t>the </a:t>
            </a:r>
            <a:r>
              <a:rPr lang="en-GB" sz="2800" b="1" dirty="0"/>
              <a:t>virus (like they surround oil in dirt). Soap molecules stick their tails into </a:t>
            </a:r>
            <a:r>
              <a:rPr lang="tr-TR" sz="2800" b="1" dirty="0"/>
              <a:t>the </a:t>
            </a:r>
            <a:r>
              <a:rPr lang="en-GB" sz="2800" b="1" dirty="0"/>
              <a:t>nonpolar cell membrane. </a:t>
            </a:r>
            <a:r>
              <a:rPr lang="tr-TR" sz="2800" b="1" dirty="0"/>
              <a:t>The membrane</a:t>
            </a:r>
            <a:r>
              <a:rPr lang="en-GB" sz="2800" b="1" dirty="0"/>
              <a:t> breaks apart and </a:t>
            </a:r>
            <a:r>
              <a:rPr lang="tr-TR" sz="2800" b="1" dirty="0"/>
              <a:t>the </a:t>
            </a:r>
            <a:r>
              <a:rPr lang="en-GB" sz="2800" b="1" dirty="0"/>
              <a:t>virus is destroyed</a:t>
            </a:r>
          </a:p>
          <a:p>
            <a:endParaRPr lang="tr-TR" sz="2800" b="1" dirty="0"/>
          </a:p>
        </p:txBody>
      </p:sp>
      <p:sp>
        <p:nvSpPr>
          <p:cNvPr id="4" name="Date Placeholder 3">
            <a:extLst>
              <a:ext uri="{FF2B5EF4-FFF2-40B4-BE49-F238E27FC236}">
                <a16:creationId xmlns:a16="http://schemas.microsoft.com/office/drawing/2014/main" id="{F8CF5019-8E69-4703-BBE4-550F79434EC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095DF861-35ED-472E-AD63-5F7D7C67B86F}"/>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39</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F739C82D-449E-4C34-886D-C0BCE985B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692696"/>
            <a:ext cx="609600" cy="609600"/>
          </a:xfrm>
          <a:prstGeom prst="rect">
            <a:avLst/>
          </a:prstGeom>
        </p:spPr>
      </p:pic>
    </p:spTree>
    <p:extLst>
      <p:ext uri="{BB962C8B-B14F-4D97-AF65-F5344CB8AC3E}">
        <p14:creationId xmlns:p14="http://schemas.microsoft.com/office/powerpoint/2010/main" val="161129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227-BCDB-41C1-84F8-4EAB73F7E8F6}"/>
              </a:ext>
            </a:extLst>
          </p:cNvPr>
          <p:cNvSpPr>
            <a:spLocks noGrp="1"/>
          </p:cNvSpPr>
          <p:nvPr>
            <p:ph type="title"/>
          </p:nvPr>
        </p:nvSpPr>
        <p:spPr>
          <a:xfrm>
            <a:off x="851791" y="404664"/>
            <a:ext cx="8280920" cy="1224136"/>
          </a:xfrm>
        </p:spPr>
        <p:txBody>
          <a:bodyPr/>
          <a:lstStyle/>
          <a:p>
            <a:r>
              <a:rPr lang="en-GB" b="1" dirty="0">
                <a:solidFill>
                  <a:srgbClr val="FFFF00"/>
                </a:solidFill>
              </a:rPr>
              <a:t>Urine was used as a cleaning agent (soap) for thousands of years</a:t>
            </a:r>
            <a:endParaRPr lang="tr-TR" b="1" dirty="0">
              <a:solidFill>
                <a:srgbClr val="FFFF00"/>
              </a:solidFill>
            </a:endParaRPr>
          </a:p>
        </p:txBody>
      </p:sp>
      <p:sp>
        <p:nvSpPr>
          <p:cNvPr id="3" name="Content Placeholder 2">
            <a:extLst>
              <a:ext uri="{FF2B5EF4-FFF2-40B4-BE49-F238E27FC236}">
                <a16:creationId xmlns:a16="http://schemas.microsoft.com/office/drawing/2014/main" id="{A4116088-CAA2-4136-A743-2D8323D93428}"/>
              </a:ext>
            </a:extLst>
          </p:cNvPr>
          <p:cNvSpPr>
            <a:spLocks noGrp="1"/>
          </p:cNvSpPr>
          <p:nvPr>
            <p:ph idx="1"/>
          </p:nvPr>
        </p:nvSpPr>
        <p:spPr>
          <a:xfrm>
            <a:off x="539552" y="1556792"/>
            <a:ext cx="8280920" cy="4896544"/>
          </a:xfrm>
        </p:spPr>
        <p:txBody>
          <a:bodyPr>
            <a:noAutofit/>
          </a:bodyPr>
          <a:lstStyle/>
          <a:p>
            <a:r>
              <a:rPr lang="en-GB" sz="2800" b="1" dirty="0"/>
              <a:t>During Roman Empire the rich people had their clothes and bed sheets washed in laundries (washing </a:t>
            </a:r>
            <a:r>
              <a:rPr lang="tr-TR" sz="2800" b="1" dirty="0"/>
              <a:t>houses</a:t>
            </a:r>
            <a:r>
              <a:rPr lang="en-GB" sz="2800" b="1" dirty="0"/>
              <a:t> or fuller </a:t>
            </a:r>
            <a:r>
              <a:rPr lang="tr-TR" sz="2800" b="1" dirty="0"/>
              <a:t>houses</a:t>
            </a:r>
            <a:r>
              <a:rPr lang="en-GB" sz="2800" b="1" dirty="0"/>
              <a:t>)</a:t>
            </a:r>
          </a:p>
          <a:p>
            <a:r>
              <a:rPr lang="en-GB" sz="2800" b="1" dirty="0"/>
              <a:t>The washers used </a:t>
            </a:r>
            <a:r>
              <a:rPr lang="en-GB" sz="2800" b="1" u="sng" dirty="0"/>
              <a:t>human urine</a:t>
            </a:r>
            <a:r>
              <a:rPr lang="en-GB" sz="2800" b="1" dirty="0"/>
              <a:t> as soap to clean </a:t>
            </a:r>
            <a:r>
              <a:rPr lang="tr-TR" sz="2800" b="1" dirty="0"/>
              <a:t>the </a:t>
            </a:r>
            <a:r>
              <a:rPr lang="en-GB" sz="2800" b="1" dirty="0"/>
              <a:t>dirty </a:t>
            </a:r>
            <a:r>
              <a:rPr lang="tr-TR" sz="2800" b="1" dirty="0"/>
              <a:t>clothes</a:t>
            </a:r>
            <a:r>
              <a:rPr lang="en-GB" sz="2800" b="1" dirty="0"/>
              <a:t> of their customers </a:t>
            </a:r>
          </a:p>
          <a:p>
            <a:r>
              <a:rPr lang="en-GB" sz="2800" b="1" dirty="0"/>
              <a:t>Since </a:t>
            </a:r>
            <a:r>
              <a:rPr lang="tr-TR" sz="2800" b="1" dirty="0"/>
              <a:t>the </a:t>
            </a:r>
            <a:r>
              <a:rPr lang="en-GB" sz="2800" b="1" dirty="0"/>
              <a:t>main ingredient of dirt is usually oil or fat, urine </a:t>
            </a:r>
            <a:r>
              <a:rPr lang="tr-TR" sz="2800" b="1" dirty="0"/>
              <a:t>(</a:t>
            </a:r>
            <a:r>
              <a:rPr lang="en-GB" sz="2800" b="1" dirty="0"/>
              <a:t>basic solution</a:t>
            </a:r>
            <a:r>
              <a:rPr lang="tr-TR" sz="2800" b="1" dirty="0"/>
              <a:t>)</a:t>
            </a:r>
            <a:r>
              <a:rPr lang="en-GB" sz="2800" b="1" dirty="0"/>
              <a:t> </a:t>
            </a:r>
            <a:r>
              <a:rPr lang="tr-TR" sz="2800" b="1" dirty="0" err="1"/>
              <a:t>cleaned</a:t>
            </a:r>
            <a:r>
              <a:rPr lang="en-GB" sz="2800" b="1" dirty="0"/>
              <a:t> dirty cloths easily</a:t>
            </a:r>
          </a:p>
        </p:txBody>
      </p:sp>
      <p:sp>
        <p:nvSpPr>
          <p:cNvPr id="4" name="Date Placeholder 3">
            <a:extLst>
              <a:ext uri="{FF2B5EF4-FFF2-40B4-BE49-F238E27FC236}">
                <a16:creationId xmlns:a16="http://schemas.microsoft.com/office/drawing/2014/main" id="{8693999E-8217-40C2-A78A-802BB3FAB37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12D3396-FA76-4AF4-8923-38598E00DD8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D43981DE-6E94-44FF-A66C-E8B4E2006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0447" y="1020417"/>
            <a:ext cx="609600" cy="609600"/>
          </a:xfrm>
          <a:prstGeom prst="rect">
            <a:avLst/>
          </a:prstGeom>
        </p:spPr>
      </p:pic>
    </p:spTree>
    <p:extLst>
      <p:ext uri="{BB962C8B-B14F-4D97-AF65-F5344CB8AC3E}">
        <p14:creationId xmlns:p14="http://schemas.microsoft.com/office/powerpoint/2010/main" val="403147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8412-199B-4CD6-959D-38C872350E9E}"/>
              </a:ext>
            </a:extLst>
          </p:cNvPr>
          <p:cNvSpPr>
            <a:spLocks noGrp="1"/>
          </p:cNvSpPr>
          <p:nvPr>
            <p:ph type="title"/>
          </p:nvPr>
        </p:nvSpPr>
        <p:spPr/>
        <p:txBody>
          <a:bodyPr/>
          <a:lstStyle/>
          <a:p>
            <a:endParaRPr lang="tr-TR" dirty="0"/>
          </a:p>
        </p:txBody>
      </p:sp>
      <p:sp>
        <p:nvSpPr>
          <p:cNvPr id="4" name="Date Placeholder 3">
            <a:extLst>
              <a:ext uri="{FF2B5EF4-FFF2-40B4-BE49-F238E27FC236}">
                <a16:creationId xmlns:a16="http://schemas.microsoft.com/office/drawing/2014/main" id="{3B85E332-21DB-423E-8A47-93DAE18FA53E}"/>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D83C948C-13B8-4783-8870-F335A54DB0E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40</a:t>
            </a:fld>
            <a:endParaRPr lang="tr-TR">
              <a:solidFill>
                <a:prstClr val="white">
                  <a:shade val="50000"/>
                </a:prstClr>
              </a:solidFill>
            </a:endParaRPr>
          </a:p>
        </p:txBody>
      </p:sp>
      <p:pic>
        <p:nvPicPr>
          <p:cNvPr id="22532" name="Picture 4" descr="https://triple-s.com/sites/default/files/images/uploaded/Coronavirus%20info.jpg">
            <a:extLst>
              <a:ext uri="{FF2B5EF4-FFF2-40B4-BE49-F238E27FC236}">
                <a16:creationId xmlns:a16="http://schemas.microsoft.com/office/drawing/2014/main" id="{BD058310-FF0F-4F5B-B563-AA1342C4829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7503" y="138121"/>
            <a:ext cx="8947295" cy="6603247"/>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5372F403-8CA1-42BE-A2D2-9BC333FC32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23928" y="219369"/>
            <a:ext cx="924474" cy="924474"/>
          </a:xfrm>
          <a:prstGeom prst="rect">
            <a:avLst/>
          </a:prstGeom>
        </p:spPr>
      </p:pic>
    </p:spTree>
    <p:extLst>
      <p:ext uri="{BB962C8B-B14F-4D97-AF65-F5344CB8AC3E}">
        <p14:creationId xmlns:p14="http://schemas.microsoft.com/office/powerpoint/2010/main" val="244606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2D804CE-FA68-4AE3-A704-B71FD4064D6C}"/>
              </a:ext>
            </a:extLst>
          </p:cNvPr>
          <p:cNvSpPr>
            <a:spLocks noGrp="1"/>
          </p:cNvSpPr>
          <p:nvPr>
            <p:ph type="title"/>
          </p:nvPr>
        </p:nvSpPr>
        <p:spPr/>
        <p:txBody>
          <a:bodyPr/>
          <a:lstStyle/>
          <a:p>
            <a:r>
              <a:rPr lang="tr-TR" sz="3600" b="1" dirty="0">
                <a:solidFill>
                  <a:srgbClr val="FFFF00"/>
                </a:solidFill>
              </a:rPr>
              <a:t>How do </a:t>
            </a:r>
            <a:r>
              <a:rPr lang="tr-TR" sz="3600" b="1" u="sng" dirty="0">
                <a:solidFill>
                  <a:srgbClr val="FFFF00"/>
                </a:solidFill>
              </a:rPr>
              <a:t>sanitizers</a:t>
            </a:r>
            <a:r>
              <a:rPr lang="tr-TR" sz="3600" b="1" dirty="0">
                <a:solidFill>
                  <a:srgbClr val="FFFF00"/>
                </a:solidFill>
              </a:rPr>
              <a:t> destroy bacteria and Coronavirus?</a:t>
            </a:r>
            <a:endParaRPr lang="en-US" sz="3600" b="1" dirty="0">
              <a:solidFill>
                <a:srgbClr val="FFFF00"/>
              </a:solidFill>
            </a:endParaRPr>
          </a:p>
        </p:txBody>
      </p:sp>
      <p:sp>
        <p:nvSpPr>
          <p:cNvPr id="3" name="İçerik Yer Tutucusu 2">
            <a:extLst>
              <a:ext uri="{FF2B5EF4-FFF2-40B4-BE49-F238E27FC236}">
                <a16:creationId xmlns:a16="http://schemas.microsoft.com/office/drawing/2014/main" id="{E7B1716B-B111-4144-96AE-6A590DA34CF5}"/>
              </a:ext>
            </a:extLst>
          </p:cNvPr>
          <p:cNvSpPr>
            <a:spLocks noGrp="1"/>
          </p:cNvSpPr>
          <p:nvPr>
            <p:ph idx="1"/>
          </p:nvPr>
        </p:nvSpPr>
        <p:spPr>
          <a:xfrm>
            <a:off x="572658" y="1807361"/>
            <a:ext cx="8247814" cy="4374915"/>
          </a:xfrm>
        </p:spPr>
        <p:txBody>
          <a:bodyPr>
            <a:normAutofit lnSpcReduction="10000"/>
          </a:bodyPr>
          <a:lstStyle/>
          <a:p>
            <a:r>
              <a:rPr lang="tr-TR" sz="2800" b="1" dirty="0"/>
              <a:t>60-95% of the content of sanitizers are the following active agents: ethanol, isopropyl alcohol, and n-propyl alcohol </a:t>
            </a:r>
          </a:p>
          <a:p>
            <a:r>
              <a:rPr lang="tr-TR" sz="2800" b="1" dirty="0"/>
              <a:t>They also contain hydrogen peroxide</a:t>
            </a:r>
          </a:p>
          <a:p>
            <a:r>
              <a:rPr lang="tr-TR" sz="2800" b="1" dirty="0"/>
              <a:t>Glycerine is used as a humectant (moisturizer)</a:t>
            </a:r>
          </a:p>
          <a:p>
            <a:r>
              <a:rPr lang="tr-TR" sz="2800" b="1" dirty="0"/>
              <a:t>They contain some thickening agents and perfume</a:t>
            </a:r>
            <a:endParaRPr lang="en-US" sz="2800" b="1" dirty="0"/>
          </a:p>
        </p:txBody>
      </p:sp>
      <p:sp>
        <p:nvSpPr>
          <p:cNvPr id="4" name="Veri Yer Tutucusu 3">
            <a:extLst>
              <a:ext uri="{FF2B5EF4-FFF2-40B4-BE49-F238E27FC236}">
                <a16:creationId xmlns:a16="http://schemas.microsoft.com/office/drawing/2014/main" id="{D9E2202E-712C-44F7-A82D-B56A26886669}"/>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49A8524A-FA1A-4445-8888-14498A0579AB}"/>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41</a:t>
            </a:fld>
            <a:endParaRPr lang="tr-TR">
              <a:solidFill>
                <a:prstClr val="white">
                  <a:shade val="50000"/>
                </a:prstClr>
              </a:solidFill>
            </a:endParaRPr>
          </a:p>
        </p:txBody>
      </p:sp>
    </p:spTree>
    <p:extLst>
      <p:ext uri="{BB962C8B-B14F-4D97-AF65-F5344CB8AC3E}">
        <p14:creationId xmlns:p14="http://schemas.microsoft.com/office/powerpoint/2010/main" val="13915813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261DB1A-8E85-4B8F-8DE7-2A3F8878374B}"/>
              </a:ext>
            </a:extLst>
          </p:cNvPr>
          <p:cNvSpPr>
            <a:spLocks noGrp="1"/>
          </p:cNvSpPr>
          <p:nvPr>
            <p:ph type="title"/>
          </p:nvPr>
        </p:nvSpPr>
        <p:spPr>
          <a:xfrm>
            <a:off x="888566" y="1215303"/>
            <a:ext cx="7125113" cy="924475"/>
          </a:xfrm>
        </p:spPr>
        <p:txBody>
          <a:bodyPr/>
          <a:lstStyle/>
          <a:p>
            <a:endParaRPr lang="en-US" dirty="0"/>
          </a:p>
        </p:txBody>
      </p:sp>
      <p:sp>
        <p:nvSpPr>
          <p:cNvPr id="4" name="Veri Yer Tutucusu 3">
            <a:extLst>
              <a:ext uri="{FF2B5EF4-FFF2-40B4-BE49-F238E27FC236}">
                <a16:creationId xmlns:a16="http://schemas.microsoft.com/office/drawing/2014/main" id="{3824A8EA-5CD3-4580-9785-C3C470A008AD}"/>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C55D369C-761D-45FE-9A01-4160A11CA45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42</a:t>
            </a:fld>
            <a:endParaRPr lang="tr-TR">
              <a:solidFill>
                <a:prstClr val="white">
                  <a:shade val="50000"/>
                </a:prstClr>
              </a:solidFill>
            </a:endParaRPr>
          </a:p>
        </p:txBody>
      </p:sp>
      <p:pic>
        <p:nvPicPr>
          <p:cNvPr id="1026" name="Picture 2" descr="https://i0.wp.com/www.compoundchem.com/wp-content/uploads/2020/03/How-hand-sanitiser-works.png?fit=1200%2C849&amp;ssl=1">
            <a:extLst>
              <a:ext uri="{FF2B5EF4-FFF2-40B4-BE49-F238E27FC236}">
                <a16:creationId xmlns:a16="http://schemas.microsoft.com/office/drawing/2014/main" id="{D97FF8EC-D756-42B8-961A-183B727C3D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348" y="404664"/>
            <a:ext cx="8811304"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33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E07D6A1-F4E4-4EDA-A2B2-81CE3572FD6E}"/>
              </a:ext>
            </a:extLst>
          </p:cNvPr>
          <p:cNvSpPr>
            <a:spLocks noGrp="1"/>
          </p:cNvSpPr>
          <p:nvPr>
            <p:ph type="title"/>
          </p:nvPr>
        </p:nvSpPr>
        <p:spPr>
          <a:xfrm>
            <a:off x="1009441" y="541066"/>
            <a:ext cx="7125113" cy="1076106"/>
          </a:xfrm>
        </p:spPr>
        <p:txBody>
          <a:bodyPr/>
          <a:lstStyle/>
          <a:p>
            <a:r>
              <a:rPr lang="tr-TR" b="1" dirty="0">
                <a:solidFill>
                  <a:srgbClr val="FFFF00"/>
                </a:solidFill>
              </a:rPr>
              <a:t>Hand sanitizer formula (official recommendation)</a:t>
            </a:r>
            <a:endParaRPr lang="en-US" b="1" dirty="0">
              <a:solidFill>
                <a:srgbClr val="FFFF00"/>
              </a:solidFill>
            </a:endParaRPr>
          </a:p>
        </p:txBody>
      </p:sp>
      <p:sp>
        <p:nvSpPr>
          <p:cNvPr id="4" name="Veri Yer Tutucusu 3">
            <a:extLst>
              <a:ext uri="{FF2B5EF4-FFF2-40B4-BE49-F238E27FC236}">
                <a16:creationId xmlns:a16="http://schemas.microsoft.com/office/drawing/2014/main" id="{27C53670-B455-4FC2-9CFD-5CEE568C4D13}"/>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D9E64B4A-7F64-455E-9A6F-590F4A739CB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43</a:t>
            </a:fld>
            <a:endParaRPr lang="tr-TR">
              <a:solidFill>
                <a:prstClr val="white">
                  <a:shade val="50000"/>
                </a:prstClr>
              </a:solidFill>
            </a:endParaRPr>
          </a:p>
        </p:txBody>
      </p:sp>
      <p:pic>
        <p:nvPicPr>
          <p:cNvPr id="2050" name="Picture 2" descr="An external file that holds a picture, illustration, etc.&#10;Object name is germs-11-03-408-g001.jpg">
            <a:extLst>
              <a:ext uri="{FF2B5EF4-FFF2-40B4-BE49-F238E27FC236}">
                <a16:creationId xmlns:a16="http://schemas.microsoft.com/office/drawing/2014/main" id="{55129AB4-6C81-4792-A5A2-CC5C4AC9EF7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23358"/>
            <a:ext cx="8584698" cy="4028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11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DB33DCE-B2B4-4EC5-AB92-42009117273B}"/>
              </a:ext>
            </a:extLst>
          </p:cNvPr>
          <p:cNvSpPr>
            <a:spLocks noGrp="1"/>
          </p:cNvSpPr>
          <p:nvPr>
            <p:ph type="title"/>
          </p:nvPr>
        </p:nvSpPr>
        <p:spPr/>
        <p:txBody>
          <a:bodyPr/>
          <a:lstStyle/>
          <a:p>
            <a:r>
              <a:rPr lang="tr-TR" sz="3600" b="1" dirty="0">
                <a:solidFill>
                  <a:srgbClr val="FFFF00"/>
                </a:solidFill>
              </a:rPr>
              <a:t>Discovery of detergents</a:t>
            </a:r>
            <a:endParaRPr lang="en-US" sz="3600" b="1" dirty="0">
              <a:solidFill>
                <a:srgbClr val="FFFF00"/>
              </a:solidFill>
            </a:endParaRPr>
          </a:p>
        </p:txBody>
      </p:sp>
      <p:sp>
        <p:nvSpPr>
          <p:cNvPr id="3" name="İçerik Yer Tutucusu 2">
            <a:extLst>
              <a:ext uri="{FF2B5EF4-FFF2-40B4-BE49-F238E27FC236}">
                <a16:creationId xmlns:a16="http://schemas.microsoft.com/office/drawing/2014/main" id="{D973B26E-D40D-49DA-BD4F-8D7DE3C44914}"/>
              </a:ext>
            </a:extLst>
          </p:cNvPr>
          <p:cNvSpPr>
            <a:spLocks noGrp="1"/>
          </p:cNvSpPr>
          <p:nvPr>
            <p:ph idx="1"/>
          </p:nvPr>
        </p:nvSpPr>
        <p:spPr>
          <a:xfrm>
            <a:off x="467544" y="1807361"/>
            <a:ext cx="7920880" cy="4374915"/>
          </a:xfrm>
        </p:spPr>
        <p:txBody>
          <a:bodyPr>
            <a:normAutofit lnSpcReduction="10000"/>
          </a:bodyPr>
          <a:lstStyle/>
          <a:p>
            <a:r>
              <a:rPr lang="tr-TR" sz="2800" b="1" dirty="0"/>
              <a:t>Soap is a sodium salt of stearic acid (</a:t>
            </a:r>
            <a:r>
              <a:rPr lang="tr-TR" sz="2800" i="1" dirty="0"/>
              <a:t>or potassium salt</a:t>
            </a:r>
            <a:r>
              <a:rPr lang="tr-TR" sz="2800" b="1" dirty="0"/>
              <a:t>)</a:t>
            </a:r>
          </a:p>
          <a:p>
            <a:r>
              <a:rPr lang="tr-TR" sz="2800" b="1" dirty="0"/>
              <a:t>When hard water (</a:t>
            </a:r>
            <a:r>
              <a:rPr lang="tr-TR" sz="2800" i="1" dirty="0">
                <a:solidFill>
                  <a:srgbClr val="FFFF00"/>
                </a:solidFill>
              </a:rPr>
              <a:t>contains calcium ions</a:t>
            </a:r>
            <a:r>
              <a:rPr lang="tr-TR" sz="2800" b="1" dirty="0"/>
              <a:t>) is used sodium stearate is converted to calcium stearate which is </a:t>
            </a:r>
            <a:r>
              <a:rPr lang="tr-TR" sz="2800" b="1" u="sng" dirty="0"/>
              <a:t>insoluble in water</a:t>
            </a:r>
            <a:r>
              <a:rPr lang="tr-TR" sz="2800" b="1" dirty="0"/>
              <a:t> (</a:t>
            </a:r>
            <a:r>
              <a:rPr lang="tr-TR" sz="2800" b="1" dirty="0">
                <a:solidFill>
                  <a:srgbClr val="FFFF00"/>
                </a:solidFill>
              </a:rPr>
              <a:t>scum</a:t>
            </a:r>
            <a:r>
              <a:rPr lang="tr-TR" sz="2800" b="1" dirty="0"/>
              <a:t>)</a:t>
            </a:r>
          </a:p>
          <a:p>
            <a:r>
              <a:rPr lang="tr-TR" sz="2800" b="1" dirty="0"/>
              <a:t>As a result soap becomes inactive</a:t>
            </a:r>
          </a:p>
          <a:p>
            <a:r>
              <a:rPr lang="tr-TR" sz="2800" b="1" dirty="0"/>
              <a:t>The solution: to use alternatives to soap</a:t>
            </a:r>
          </a:p>
          <a:p>
            <a:endParaRPr lang="en-US" dirty="0"/>
          </a:p>
        </p:txBody>
      </p:sp>
      <p:sp>
        <p:nvSpPr>
          <p:cNvPr id="4" name="Veri Yer Tutucusu 3">
            <a:extLst>
              <a:ext uri="{FF2B5EF4-FFF2-40B4-BE49-F238E27FC236}">
                <a16:creationId xmlns:a16="http://schemas.microsoft.com/office/drawing/2014/main" id="{8C6532C5-7B12-437D-9942-6FBC2638305A}"/>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BE7AE95A-C8DB-4E69-824D-6EAF229EF2D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44</a:t>
            </a:fld>
            <a:endParaRPr lang="tr-TR">
              <a:solidFill>
                <a:prstClr val="white">
                  <a:shade val="50000"/>
                </a:prstClr>
              </a:solidFill>
            </a:endParaRPr>
          </a:p>
        </p:txBody>
      </p:sp>
    </p:spTree>
    <p:extLst>
      <p:ext uri="{BB962C8B-B14F-4D97-AF65-F5344CB8AC3E}">
        <p14:creationId xmlns:p14="http://schemas.microsoft.com/office/powerpoint/2010/main" val="2995544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A100BA8-3DB1-43FA-A47A-E1F9B031ECAA}"/>
              </a:ext>
            </a:extLst>
          </p:cNvPr>
          <p:cNvSpPr>
            <a:spLocks noGrp="1"/>
          </p:cNvSpPr>
          <p:nvPr>
            <p:ph type="title"/>
          </p:nvPr>
        </p:nvSpPr>
        <p:spPr>
          <a:xfrm>
            <a:off x="422177" y="541065"/>
            <a:ext cx="4437856" cy="5984279"/>
          </a:xfrm>
        </p:spPr>
        <p:txBody>
          <a:bodyPr/>
          <a:lstStyle/>
          <a:p>
            <a:r>
              <a:rPr lang="tr-TR" sz="3600" b="1" dirty="0">
                <a:solidFill>
                  <a:srgbClr val="FFFF00"/>
                </a:solidFill>
              </a:rPr>
              <a:t>Nicolas Leblanc </a:t>
            </a:r>
            <a:r>
              <a:rPr lang="tr-TR" sz="2800" b="1" dirty="0"/>
              <a:t>discovered the production of soda (Na₂CO₃) from salt (NaCl) in 1791 and soda became cheaper. </a:t>
            </a:r>
            <a:br>
              <a:rPr lang="tr-TR" sz="2800" b="1" dirty="0"/>
            </a:br>
            <a:r>
              <a:rPr lang="tr-TR" sz="2800" b="1" dirty="0"/>
              <a:t>When soda dissolves in water the solution becomes basic (pH=11)</a:t>
            </a:r>
            <a:br>
              <a:rPr lang="tr-TR" sz="2800" b="1" dirty="0"/>
            </a:br>
            <a:r>
              <a:rPr lang="tr-TR" sz="2800" b="1" dirty="0">
                <a:solidFill>
                  <a:srgbClr val="FFFF00"/>
                </a:solidFill>
              </a:rPr>
              <a:t>It cleans dirty textiles even in hard water easily</a:t>
            </a:r>
            <a:br>
              <a:rPr lang="tr-TR" b="1" dirty="0"/>
            </a:br>
            <a:r>
              <a:rPr lang="tr-TR" b="1" dirty="0"/>
              <a:t>  </a:t>
            </a:r>
            <a:endParaRPr lang="en-US" b="1" dirty="0"/>
          </a:p>
        </p:txBody>
      </p:sp>
      <p:sp>
        <p:nvSpPr>
          <p:cNvPr id="4" name="Veri Yer Tutucusu 3">
            <a:extLst>
              <a:ext uri="{FF2B5EF4-FFF2-40B4-BE49-F238E27FC236}">
                <a16:creationId xmlns:a16="http://schemas.microsoft.com/office/drawing/2014/main" id="{BA7089C4-6F3D-4695-973E-60E1636710D5}"/>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59B59199-680D-4097-940F-10CA4B09A3A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45</a:t>
            </a:fld>
            <a:endParaRPr lang="tr-TR">
              <a:solidFill>
                <a:prstClr val="white">
                  <a:shade val="50000"/>
                </a:prstClr>
              </a:solidFill>
            </a:endParaRPr>
          </a:p>
        </p:txBody>
      </p:sp>
      <p:pic>
        <p:nvPicPr>
          <p:cNvPr id="2050" name="Picture 2" descr="Leblanc, Nicolas (1742-1806)">
            <a:extLst>
              <a:ext uri="{FF2B5EF4-FFF2-40B4-BE49-F238E27FC236}">
                <a16:creationId xmlns:a16="http://schemas.microsoft.com/office/drawing/2014/main" id="{E66D4B30-E21D-4492-B06F-E7720FE510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0033" y="1557932"/>
            <a:ext cx="3999342" cy="457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68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5FD650F-7087-413C-B1DE-449E46C58011}"/>
              </a:ext>
            </a:extLst>
          </p:cNvPr>
          <p:cNvSpPr>
            <a:spLocks noGrp="1"/>
          </p:cNvSpPr>
          <p:nvPr>
            <p:ph type="title"/>
          </p:nvPr>
        </p:nvSpPr>
        <p:spPr>
          <a:xfrm>
            <a:off x="899591" y="561389"/>
            <a:ext cx="7992889" cy="1643475"/>
          </a:xfrm>
        </p:spPr>
        <p:txBody>
          <a:bodyPr/>
          <a:lstStyle/>
          <a:p>
            <a:r>
              <a:rPr lang="tr-TR" sz="2800" b="1" dirty="0">
                <a:solidFill>
                  <a:srgbClr val="FFFF00"/>
                </a:solidFill>
              </a:rPr>
              <a:t>Detergents (</a:t>
            </a:r>
            <a:r>
              <a:rPr lang="tr-TR" sz="2800" b="1" dirty="0"/>
              <a:t>surfactants</a:t>
            </a:r>
            <a:r>
              <a:rPr lang="tr-TR" sz="2800" b="1" dirty="0">
                <a:solidFill>
                  <a:srgbClr val="FFFF00"/>
                </a:solidFill>
              </a:rPr>
              <a:t>) are sodium salts of sulfonates. They work well in hard water</a:t>
            </a:r>
            <a:r>
              <a:rPr lang="tr-TR" sz="2800" dirty="0"/>
              <a:t> </a:t>
            </a:r>
            <a:endParaRPr lang="en-US" sz="2800" dirty="0"/>
          </a:p>
        </p:txBody>
      </p:sp>
      <p:sp>
        <p:nvSpPr>
          <p:cNvPr id="4" name="Veri Yer Tutucusu 3">
            <a:extLst>
              <a:ext uri="{FF2B5EF4-FFF2-40B4-BE49-F238E27FC236}">
                <a16:creationId xmlns:a16="http://schemas.microsoft.com/office/drawing/2014/main" id="{713EA535-BDB0-468B-9F8B-4DE411CB2ED7}"/>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9F107A3C-4336-4041-8929-7E4EC921F49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46</a:t>
            </a:fld>
            <a:endParaRPr lang="tr-TR">
              <a:solidFill>
                <a:prstClr val="white">
                  <a:shade val="50000"/>
                </a:prstClr>
              </a:solidFill>
            </a:endParaRPr>
          </a:p>
        </p:txBody>
      </p:sp>
      <p:pic>
        <p:nvPicPr>
          <p:cNvPr id="1028" name="Picture 4" descr="File:Detergents.png - Wikimedia Commons">
            <a:extLst>
              <a:ext uri="{FF2B5EF4-FFF2-40B4-BE49-F238E27FC236}">
                <a16:creationId xmlns:a16="http://schemas.microsoft.com/office/drawing/2014/main" id="{069A18E9-C036-458C-A45C-FFEFA22B54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439" y="2390775"/>
            <a:ext cx="8757121"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010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971600" y="359794"/>
            <a:ext cx="8352928" cy="1140499"/>
          </a:xfrm>
        </p:spPr>
        <p:txBody>
          <a:bodyPr/>
          <a:lstStyle/>
          <a:p>
            <a:r>
              <a:rPr lang="en-GB" sz="3600" b="1" dirty="0">
                <a:solidFill>
                  <a:srgbClr val="FFFF00"/>
                </a:solidFill>
              </a:rPr>
              <a:t>Perfumes from Sumerian chemists</a:t>
            </a:r>
            <a:endParaRPr lang="tr-TR" sz="3600" b="1" dirty="0">
              <a:solidFill>
                <a:srgbClr val="FFFF00"/>
              </a:solidFill>
            </a:endParaRP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503548" y="1573560"/>
            <a:ext cx="8136904" cy="4896544"/>
          </a:xfrm>
        </p:spPr>
        <p:txBody>
          <a:bodyPr>
            <a:normAutofit/>
          </a:bodyPr>
          <a:lstStyle/>
          <a:p>
            <a:r>
              <a:rPr lang="en-GB" sz="2800" b="1" dirty="0"/>
              <a:t>Controlled use of fire by Homo erectus began about 1,000,000 years ago</a:t>
            </a:r>
          </a:p>
          <a:p>
            <a:r>
              <a:rPr lang="en-GB" sz="2800" b="1" dirty="0"/>
              <a:t>Control of fire spread to most of the world. Neolithic people noticed that </a:t>
            </a:r>
            <a:r>
              <a:rPr lang="en-GB" sz="2800" b="1" u="sng" dirty="0"/>
              <a:t>some woods smell good upon burning</a:t>
            </a:r>
          </a:p>
          <a:p>
            <a:r>
              <a:rPr lang="en-GB" sz="2800" b="1" dirty="0"/>
              <a:t>They may have kept </a:t>
            </a:r>
            <a:r>
              <a:rPr lang="tr-TR" sz="2800" b="1" dirty="0"/>
              <a:t>good-smelling</a:t>
            </a:r>
            <a:r>
              <a:rPr lang="en-GB" sz="2800" b="1" dirty="0"/>
              <a:t> woods separately and burned them on special occasions </a:t>
            </a:r>
            <a:r>
              <a:rPr lang="tr-TR" sz="2800" b="1" dirty="0"/>
              <a:t>(</a:t>
            </a:r>
            <a:r>
              <a:rPr lang="en-GB" sz="2800" b="1" dirty="0"/>
              <a:t>preliminary</a:t>
            </a:r>
            <a:r>
              <a:rPr lang="tr-TR" sz="2800" b="1" dirty="0"/>
              <a:t> incense)</a:t>
            </a:r>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47</a:t>
            </a:fld>
            <a:endParaRPr lang="tr-TR">
              <a:solidFill>
                <a:prstClr val="white">
                  <a:shade val="50000"/>
                </a:prstClr>
              </a:solidFill>
            </a:endParaRPr>
          </a:p>
        </p:txBody>
      </p:sp>
      <p:pic>
        <p:nvPicPr>
          <p:cNvPr id="7" name="Kayıtlı Ses">
            <a:hlinkClick r:id="" action="ppaction://media"/>
            <a:extLst>
              <a:ext uri="{FF2B5EF4-FFF2-40B4-BE49-F238E27FC236}">
                <a16:creationId xmlns:a16="http://schemas.microsoft.com/office/drawing/2014/main" id="{38AAFE1C-4589-42ED-8966-A9EC6696D9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268760"/>
            <a:ext cx="609600" cy="609600"/>
          </a:xfrm>
          <a:prstGeom prst="rect">
            <a:avLst/>
          </a:prstGeom>
        </p:spPr>
      </p:pic>
    </p:spTree>
    <p:extLst>
      <p:ext uri="{BB962C8B-B14F-4D97-AF65-F5344CB8AC3E}">
        <p14:creationId xmlns:p14="http://schemas.microsoft.com/office/powerpoint/2010/main" val="399067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611560" y="476672"/>
            <a:ext cx="8352928" cy="924475"/>
          </a:xfrm>
        </p:spPr>
        <p:txBody>
          <a:bodyPr/>
          <a:lstStyle/>
          <a:p>
            <a:r>
              <a:rPr lang="en-GB" b="1" dirty="0">
                <a:solidFill>
                  <a:srgbClr val="FFFF00"/>
                </a:solidFill>
              </a:rPr>
              <a:t>Perfumes from Sumerian chemists</a:t>
            </a:r>
            <a:endParaRPr lang="tr-TR" b="1" dirty="0">
              <a:solidFill>
                <a:srgbClr val="FFFF00"/>
              </a:solidFill>
            </a:endParaRP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683568" y="1340768"/>
            <a:ext cx="7920880" cy="4896544"/>
          </a:xfrm>
        </p:spPr>
        <p:txBody>
          <a:bodyPr>
            <a:normAutofit lnSpcReduction="10000"/>
          </a:bodyPr>
          <a:lstStyle/>
          <a:p>
            <a:r>
              <a:rPr lang="en-GB" sz="2800" b="1" dirty="0"/>
              <a:t>Perfume chemistry dates back to Sumerians</a:t>
            </a:r>
          </a:p>
          <a:p>
            <a:r>
              <a:rPr lang="en-GB" sz="2800" b="1" dirty="0"/>
              <a:t>Long before the </a:t>
            </a:r>
            <a:r>
              <a:rPr lang="tr-TR" sz="2800" b="1" dirty="0"/>
              <a:t>development</a:t>
            </a:r>
            <a:r>
              <a:rPr lang="en-GB" sz="2800" b="1" dirty="0"/>
              <a:t> of perfume, incense (</a:t>
            </a:r>
            <a:r>
              <a:rPr lang="en-GB" sz="2800" i="1" dirty="0">
                <a:solidFill>
                  <a:srgbClr val="FFFF00"/>
                </a:solidFill>
              </a:rPr>
              <a:t>tütsü</a:t>
            </a:r>
            <a:r>
              <a:rPr lang="en-GB" sz="2800" b="1" dirty="0"/>
              <a:t>) was being used</a:t>
            </a:r>
          </a:p>
          <a:p>
            <a:r>
              <a:rPr lang="en-GB" sz="2800" b="1" dirty="0"/>
              <a:t>It is not known how long after the invention o fire, incense started to be used</a:t>
            </a:r>
          </a:p>
          <a:p>
            <a:r>
              <a:rPr lang="en-GB" sz="2800" b="1" dirty="0"/>
              <a:t>We know that incense was being used in China</a:t>
            </a:r>
            <a:r>
              <a:rPr lang="tr-TR" sz="2800" b="1" dirty="0"/>
              <a:t> earlier than Sumerians</a:t>
            </a:r>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48</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72977EC1-9718-4357-A1BC-77D5A98599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412776"/>
            <a:ext cx="609600" cy="609600"/>
          </a:xfrm>
          <a:prstGeom prst="rect">
            <a:avLst/>
          </a:prstGeom>
        </p:spPr>
      </p:pic>
    </p:spTree>
    <p:extLst>
      <p:ext uri="{BB962C8B-B14F-4D97-AF65-F5344CB8AC3E}">
        <p14:creationId xmlns:p14="http://schemas.microsoft.com/office/powerpoint/2010/main" val="3270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611560" y="476672"/>
            <a:ext cx="8352928" cy="924475"/>
          </a:xfrm>
        </p:spPr>
        <p:txBody>
          <a:bodyPr/>
          <a:lstStyle/>
          <a:p>
            <a:r>
              <a:rPr lang="en-GB" b="1" dirty="0">
                <a:solidFill>
                  <a:srgbClr val="FFFF00"/>
                </a:solidFill>
              </a:rPr>
              <a:t>Perfumes from Sumerian chemists</a:t>
            </a:r>
            <a:endParaRPr lang="tr-TR" b="1" dirty="0">
              <a:solidFill>
                <a:srgbClr val="FFFF00"/>
              </a:solidFill>
            </a:endParaRP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539552" y="1556792"/>
            <a:ext cx="8136904" cy="5040560"/>
          </a:xfrm>
        </p:spPr>
        <p:txBody>
          <a:bodyPr>
            <a:normAutofit lnSpcReduction="10000"/>
          </a:bodyPr>
          <a:lstStyle/>
          <a:p>
            <a:r>
              <a:rPr lang="en-GB" sz="2800" b="1" dirty="0"/>
              <a:t>Incense was used in </a:t>
            </a:r>
            <a:r>
              <a:rPr lang="tr-TR" sz="2800" b="1" dirty="0"/>
              <a:t>China</a:t>
            </a:r>
            <a:r>
              <a:rPr lang="en-GB" sz="2800" b="1" dirty="0"/>
              <a:t> since Neolithic times. They started to use incense in religious ceremonies around 2000 B.C.</a:t>
            </a:r>
          </a:p>
          <a:p>
            <a:r>
              <a:rPr lang="en-GB" sz="2800" b="1" dirty="0"/>
              <a:t>Incense spread to India and Egypt but </a:t>
            </a:r>
            <a:r>
              <a:rPr lang="tr-TR" sz="2800" b="1" dirty="0"/>
              <a:t>the </a:t>
            </a:r>
            <a:r>
              <a:rPr lang="en-GB" sz="2800" b="1" dirty="0"/>
              <a:t>perfume  was not known yet</a:t>
            </a:r>
          </a:p>
          <a:p>
            <a:r>
              <a:rPr lang="en-GB" sz="2800" b="1" dirty="0"/>
              <a:t>Sumerians invented distillation and extraction apparatus around 3500 B.C.</a:t>
            </a:r>
          </a:p>
          <a:p>
            <a:r>
              <a:rPr lang="en-GB" sz="2800" b="1" dirty="0"/>
              <a:t>They used extraction apparatus to make perfume</a:t>
            </a:r>
          </a:p>
          <a:p>
            <a:endParaRPr lang="en-GB" sz="2800" b="1" dirty="0"/>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49</a:t>
            </a:fld>
            <a:endParaRPr lang="tr-TR" dirty="0">
              <a:solidFill>
                <a:prstClr val="white">
                  <a:shade val="50000"/>
                </a:prstClr>
              </a:solidFill>
            </a:endParaRPr>
          </a:p>
        </p:txBody>
      </p:sp>
    </p:spTree>
    <p:extLst>
      <p:ext uri="{BB962C8B-B14F-4D97-AF65-F5344CB8AC3E}">
        <p14:creationId xmlns:p14="http://schemas.microsoft.com/office/powerpoint/2010/main" val="71526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227-BCDB-41C1-84F8-4EAB73F7E8F6}"/>
              </a:ext>
            </a:extLst>
          </p:cNvPr>
          <p:cNvSpPr>
            <a:spLocks noGrp="1"/>
          </p:cNvSpPr>
          <p:nvPr>
            <p:ph type="title"/>
          </p:nvPr>
        </p:nvSpPr>
        <p:spPr>
          <a:xfrm>
            <a:off x="622849" y="188640"/>
            <a:ext cx="8521151" cy="1152128"/>
          </a:xfrm>
        </p:spPr>
        <p:txBody>
          <a:bodyPr/>
          <a:lstStyle/>
          <a:p>
            <a:r>
              <a:rPr lang="en-GB" b="1" dirty="0">
                <a:solidFill>
                  <a:srgbClr val="FFFF00"/>
                </a:solidFill>
              </a:rPr>
              <a:t>Urine was used as a cleaning agent (soap) for thousands of years</a:t>
            </a:r>
            <a:endParaRPr lang="tr-TR" b="1" dirty="0">
              <a:solidFill>
                <a:srgbClr val="FFFF00"/>
              </a:solidFill>
            </a:endParaRPr>
          </a:p>
        </p:txBody>
      </p:sp>
      <p:sp>
        <p:nvSpPr>
          <p:cNvPr id="3" name="Content Placeholder 2">
            <a:extLst>
              <a:ext uri="{FF2B5EF4-FFF2-40B4-BE49-F238E27FC236}">
                <a16:creationId xmlns:a16="http://schemas.microsoft.com/office/drawing/2014/main" id="{A4116088-CAA2-4136-A743-2D8323D93428}"/>
              </a:ext>
            </a:extLst>
          </p:cNvPr>
          <p:cNvSpPr>
            <a:spLocks noGrp="1"/>
          </p:cNvSpPr>
          <p:nvPr>
            <p:ph idx="1"/>
          </p:nvPr>
        </p:nvSpPr>
        <p:spPr>
          <a:xfrm>
            <a:off x="467544" y="1412776"/>
            <a:ext cx="8424936" cy="4968552"/>
          </a:xfrm>
        </p:spPr>
        <p:txBody>
          <a:bodyPr>
            <a:noAutofit/>
          </a:bodyPr>
          <a:lstStyle/>
          <a:p>
            <a:r>
              <a:rPr lang="en-GB" sz="2800" b="1" dirty="0"/>
              <a:t>The fullers (washers) in Rome collected human urine on the street corners</a:t>
            </a:r>
          </a:p>
          <a:p>
            <a:r>
              <a:rPr lang="en-GB" sz="2800" b="1" dirty="0"/>
              <a:t>Washers had big containers placed on street corners, </a:t>
            </a:r>
            <a:r>
              <a:rPr lang="tr-TR" sz="2800" b="1" dirty="0"/>
              <a:t>and </a:t>
            </a:r>
            <a:r>
              <a:rPr lang="en-GB" sz="2800" b="1" dirty="0"/>
              <a:t>people on the streets urinated into those containers</a:t>
            </a:r>
          </a:p>
          <a:p>
            <a:r>
              <a:rPr lang="en-GB" sz="2800" b="1" dirty="0"/>
              <a:t>The washers collected the urine and used them for washing in their washing houses</a:t>
            </a:r>
          </a:p>
          <a:p>
            <a:r>
              <a:rPr lang="en-GB" sz="2800" b="1" dirty="0"/>
              <a:t>Owners of </a:t>
            </a:r>
            <a:r>
              <a:rPr lang="tr-TR" sz="2800" b="1" dirty="0"/>
              <a:t>fullery</a:t>
            </a:r>
            <a:r>
              <a:rPr lang="en-GB" sz="2800" b="1" dirty="0"/>
              <a:t> were reach</a:t>
            </a:r>
          </a:p>
        </p:txBody>
      </p:sp>
      <p:sp>
        <p:nvSpPr>
          <p:cNvPr id="4" name="Date Placeholder 3">
            <a:extLst>
              <a:ext uri="{FF2B5EF4-FFF2-40B4-BE49-F238E27FC236}">
                <a16:creationId xmlns:a16="http://schemas.microsoft.com/office/drawing/2014/main" id="{8693999E-8217-40C2-A78A-802BB3FAB37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12D3396-FA76-4AF4-8923-38598E00DD84}"/>
              </a:ext>
            </a:extLst>
          </p:cNvPr>
          <p:cNvSpPr>
            <a:spLocks noGrp="1"/>
          </p:cNvSpPr>
          <p:nvPr>
            <p:ph type="sldNum" sz="quarter" idx="12"/>
          </p:nvPr>
        </p:nvSpPr>
        <p:spPr>
          <a:xfrm>
            <a:off x="467544" y="6138835"/>
            <a:ext cx="608287" cy="365125"/>
          </a:xfrm>
        </p:spPr>
        <p:txBody>
          <a:bodyPr/>
          <a:lstStyle/>
          <a:p>
            <a:fld id="{83585796-D667-4CB2-BC00-3BF368760D37}" type="slidenum">
              <a:rPr lang="tr-TR" smtClean="0">
                <a:solidFill>
                  <a:prstClr val="white">
                    <a:shade val="50000"/>
                  </a:prstClr>
                </a:solidFill>
              </a:rPr>
              <a:pPr/>
              <a:t>5</a:t>
            </a:fld>
            <a:endParaRPr lang="tr-TR" dirty="0">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85E0CB87-9644-40EE-927E-7E56A4AF6C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124744"/>
            <a:ext cx="609600" cy="609600"/>
          </a:xfrm>
          <a:prstGeom prst="rect">
            <a:avLst/>
          </a:prstGeom>
        </p:spPr>
      </p:pic>
    </p:spTree>
    <p:extLst>
      <p:ext uri="{BB962C8B-B14F-4D97-AF65-F5344CB8AC3E}">
        <p14:creationId xmlns:p14="http://schemas.microsoft.com/office/powerpoint/2010/main" val="381598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611560" y="548680"/>
            <a:ext cx="8352928" cy="924475"/>
          </a:xfrm>
        </p:spPr>
        <p:txBody>
          <a:bodyPr/>
          <a:lstStyle/>
          <a:p>
            <a:r>
              <a:rPr lang="en-GB" b="1" dirty="0">
                <a:solidFill>
                  <a:srgbClr val="FFFF00"/>
                </a:solidFill>
              </a:rPr>
              <a:t>Perfumes from Sumerian chemists</a:t>
            </a:r>
            <a:endParaRPr lang="tr-TR" b="1" dirty="0">
              <a:solidFill>
                <a:srgbClr val="FFFF00"/>
              </a:solidFill>
            </a:endParaRP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539552" y="1412776"/>
            <a:ext cx="8136904" cy="5184576"/>
          </a:xfrm>
        </p:spPr>
        <p:txBody>
          <a:bodyPr>
            <a:normAutofit/>
          </a:bodyPr>
          <a:lstStyle/>
          <a:p>
            <a:r>
              <a:rPr lang="en-GB" sz="2800" b="1" dirty="0"/>
              <a:t>There are some clay tablets </a:t>
            </a:r>
            <a:r>
              <a:rPr lang="tr-TR" sz="2800" b="1" dirty="0"/>
              <a:t>that</a:t>
            </a:r>
            <a:r>
              <a:rPr lang="en-GB" sz="2800" b="1" dirty="0"/>
              <a:t> </a:t>
            </a:r>
            <a:r>
              <a:rPr lang="tr-TR" sz="2800" b="1" dirty="0"/>
              <a:t>explain</a:t>
            </a:r>
            <a:r>
              <a:rPr lang="en-GB" sz="2800" b="1" dirty="0"/>
              <a:t> </a:t>
            </a:r>
            <a:r>
              <a:rPr lang="tr-TR" sz="2800" b="1" dirty="0"/>
              <a:t>the </a:t>
            </a:r>
            <a:r>
              <a:rPr lang="en-GB" sz="2800" b="1" dirty="0"/>
              <a:t>details of perfume making</a:t>
            </a:r>
          </a:p>
          <a:p>
            <a:r>
              <a:rPr lang="en-GB" sz="2800" b="1" dirty="0"/>
              <a:t>Medicinal tablets also give procedure of extracting essential oils</a:t>
            </a:r>
          </a:p>
          <a:p>
            <a:r>
              <a:rPr lang="en-GB" sz="2800" b="1" dirty="0"/>
              <a:t>Oldest written document about a Babylonian woman perfume maker dates </a:t>
            </a:r>
            <a:r>
              <a:rPr lang="tr-TR" sz="2800" b="1" dirty="0"/>
              <a:t>back </a:t>
            </a:r>
            <a:r>
              <a:rPr lang="en-GB" sz="2800" b="1" dirty="0"/>
              <a:t>to </a:t>
            </a:r>
            <a:r>
              <a:rPr lang="tr-TR" sz="2800" b="1" dirty="0"/>
              <a:t>the </a:t>
            </a:r>
            <a:r>
              <a:rPr lang="en-GB" sz="2800" b="1" dirty="0"/>
              <a:t>2</a:t>
            </a:r>
            <a:r>
              <a:rPr lang="en-GB" sz="2800" b="1" baseline="30000" dirty="0"/>
              <a:t>nd</a:t>
            </a:r>
            <a:r>
              <a:rPr lang="en-GB" sz="2800" b="1" dirty="0"/>
              <a:t> millennium B.C.</a:t>
            </a:r>
          </a:p>
          <a:p>
            <a:r>
              <a:rPr lang="en-GB" sz="2800" b="1" dirty="0"/>
              <a:t>Her name was Tapputi-</a:t>
            </a:r>
            <a:r>
              <a:rPr lang="en-GB" sz="2800" b="1" dirty="0" err="1"/>
              <a:t>Belatekallim</a:t>
            </a:r>
            <a:endParaRPr lang="en-GB" sz="2800" b="1" dirty="0"/>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50</a:t>
            </a:fld>
            <a:endParaRPr lang="tr-TR" dirty="0">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90F39C9A-030B-4795-AB9C-D7F7C84778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1340768"/>
            <a:ext cx="609600" cy="609600"/>
          </a:xfrm>
          <a:prstGeom prst="rect">
            <a:avLst/>
          </a:prstGeom>
        </p:spPr>
      </p:pic>
    </p:spTree>
    <p:extLst>
      <p:ext uri="{BB962C8B-B14F-4D97-AF65-F5344CB8AC3E}">
        <p14:creationId xmlns:p14="http://schemas.microsoft.com/office/powerpoint/2010/main" val="85575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611560" y="476672"/>
            <a:ext cx="8352928" cy="924475"/>
          </a:xfrm>
        </p:spPr>
        <p:txBody>
          <a:bodyPr/>
          <a:lstStyle/>
          <a:p>
            <a:r>
              <a:rPr lang="tr-TR" b="1" dirty="0">
                <a:solidFill>
                  <a:srgbClr val="FFFF00"/>
                </a:solidFill>
              </a:rPr>
              <a:t>Babylonian tablet about perfume  </a:t>
            </a: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395536" y="1340768"/>
            <a:ext cx="8280920" cy="5040560"/>
          </a:xfrm>
        </p:spPr>
        <p:txBody>
          <a:bodyPr>
            <a:normAutofit lnSpcReduction="10000"/>
          </a:bodyPr>
          <a:lstStyle/>
          <a:p>
            <a:pPr marL="0" indent="0">
              <a:buNone/>
            </a:pPr>
            <a:r>
              <a:rPr lang="en-GB" sz="2800" b="1" i="1" dirty="0"/>
              <a:t>A woman named </a:t>
            </a:r>
            <a:r>
              <a:rPr lang="en-GB" sz="2800" b="1" i="1" u="sng" dirty="0"/>
              <a:t>Tapputi</a:t>
            </a:r>
            <a:r>
              <a:rPr lang="en-GB" sz="2800" b="1" i="1" dirty="0"/>
              <a:t> was working in the palace of </a:t>
            </a:r>
            <a:r>
              <a:rPr lang="tr-TR" sz="2800" b="1" i="1" dirty="0"/>
              <a:t>the </a:t>
            </a:r>
            <a:r>
              <a:rPr lang="en-GB" sz="2800" b="1" i="1" dirty="0"/>
              <a:t>Babylonian king</a:t>
            </a:r>
          </a:p>
          <a:p>
            <a:r>
              <a:rPr lang="tr-TR" sz="2800" b="1" dirty="0"/>
              <a:t>«….</a:t>
            </a:r>
            <a:r>
              <a:rPr lang="en-GB" sz="2800" b="1" dirty="0"/>
              <a:t>She used flowers, oil, calamus (</a:t>
            </a:r>
            <a:r>
              <a:rPr lang="en-GB" sz="2800" i="1" dirty="0">
                <a:solidFill>
                  <a:srgbClr val="FFFF00"/>
                </a:solidFill>
              </a:rPr>
              <a:t>eğir kökü</a:t>
            </a:r>
            <a:r>
              <a:rPr lang="en-GB" sz="2800" b="1" dirty="0"/>
              <a:t>), myrrh (</a:t>
            </a:r>
            <a:r>
              <a:rPr lang="en-GB" sz="2800" i="1" dirty="0">
                <a:solidFill>
                  <a:srgbClr val="FFFF00"/>
                </a:solidFill>
              </a:rPr>
              <a:t>mür</a:t>
            </a:r>
            <a:r>
              <a:rPr lang="en-GB" sz="2800" b="1" dirty="0"/>
              <a:t>), balsam (</a:t>
            </a:r>
            <a:r>
              <a:rPr lang="en-GB" sz="2800" i="1" dirty="0">
                <a:solidFill>
                  <a:srgbClr val="FFFF00"/>
                </a:solidFill>
              </a:rPr>
              <a:t>kına çiçeği</a:t>
            </a:r>
            <a:r>
              <a:rPr lang="en-GB" sz="2800" b="1" dirty="0"/>
              <a:t>) and some aromatic plants. She added water and other solvents then distilled the mixture</a:t>
            </a:r>
            <a:r>
              <a:rPr lang="tr-TR" sz="2800" b="1" dirty="0"/>
              <a:t>…» </a:t>
            </a:r>
            <a:r>
              <a:rPr lang="tr-TR" sz="2800" b="1" dirty="0">
                <a:solidFill>
                  <a:srgbClr val="FFFF00"/>
                </a:solidFill>
              </a:rPr>
              <a:t>1200 B.C.</a:t>
            </a:r>
            <a:endParaRPr lang="en-GB" sz="2800" b="1" dirty="0">
              <a:solidFill>
                <a:srgbClr val="FFFF00"/>
              </a:solidFill>
            </a:endParaRPr>
          </a:p>
          <a:p>
            <a:r>
              <a:rPr lang="en-GB" sz="2800" b="1" dirty="0"/>
              <a:t>This tablet mentions “</a:t>
            </a:r>
            <a:r>
              <a:rPr lang="en-GB" sz="2800" b="1" dirty="0">
                <a:solidFill>
                  <a:srgbClr val="FFFF00"/>
                </a:solidFill>
              </a:rPr>
              <a:t>distillation</a:t>
            </a:r>
            <a:r>
              <a:rPr lang="en-GB" sz="2800" b="1" dirty="0"/>
              <a:t>” for the first time in a written document</a:t>
            </a:r>
          </a:p>
          <a:p>
            <a:r>
              <a:rPr lang="en-GB" sz="2800" b="1" dirty="0"/>
              <a:t>In 2005 a perfume laboratory was found in Pyrgos-Cyprus (2000 B.C.)</a:t>
            </a:r>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a:xfrm>
            <a:off x="6593769" y="6134372"/>
            <a:ext cx="2133600" cy="365125"/>
          </a:xfrm>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a:xfrm>
            <a:off x="467544" y="5951810"/>
            <a:ext cx="713401" cy="547687"/>
          </a:xfrm>
        </p:spPr>
        <p:txBody>
          <a:bodyPr/>
          <a:lstStyle/>
          <a:p>
            <a:fld id="{83585796-D667-4CB2-BC00-3BF368760D37}" type="slidenum">
              <a:rPr lang="tr-TR" smtClean="0">
                <a:solidFill>
                  <a:prstClr val="white">
                    <a:shade val="50000"/>
                  </a:prstClr>
                </a:solidFill>
              </a:rPr>
              <a:pPr/>
              <a:t>51</a:t>
            </a:fld>
            <a:endParaRPr lang="tr-TR" dirty="0">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7EFFF1A8-FE02-4352-A594-19F9F509C5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4888" y="329309"/>
            <a:ext cx="609600" cy="609600"/>
          </a:xfrm>
          <a:prstGeom prst="rect">
            <a:avLst/>
          </a:prstGeom>
        </p:spPr>
      </p:pic>
    </p:spTree>
    <p:extLst>
      <p:ext uri="{BB962C8B-B14F-4D97-AF65-F5344CB8AC3E}">
        <p14:creationId xmlns:p14="http://schemas.microsoft.com/office/powerpoint/2010/main" val="15317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B882AB6-3F49-46ED-A3EB-0FD8FB7EDD0A}"/>
              </a:ext>
            </a:extLst>
          </p:cNvPr>
          <p:cNvSpPr>
            <a:spLocks noGrp="1"/>
          </p:cNvSpPr>
          <p:nvPr>
            <p:ph type="title"/>
          </p:nvPr>
        </p:nvSpPr>
        <p:spPr>
          <a:xfrm>
            <a:off x="572658" y="237214"/>
            <a:ext cx="8189915" cy="1648542"/>
          </a:xfrm>
        </p:spPr>
        <p:txBody>
          <a:bodyPr/>
          <a:lstStyle/>
          <a:p>
            <a:r>
              <a:rPr lang="tr-TR" sz="2400" b="1" dirty="0"/>
              <a:t>1. </a:t>
            </a:r>
            <a:r>
              <a:rPr lang="tr-TR" sz="2400" b="1" u="sng" dirty="0">
                <a:solidFill>
                  <a:srgbClr val="FFFF00"/>
                </a:solidFill>
              </a:rPr>
              <a:t>Tapputi</a:t>
            </a:r>
            <a:r>
              <a:rPr lang="tr-TR" sz="2400" b="1" dirty="0">
                <a:solidFill>
                  <a:srgbClr val="FFFF00"/>
                </a:solidFill>
              </a:rPr>
              <a:t>: She is the first perfume maker </a:t>
            </a:r>
            <a:r>
              <a:rPr lang="tr-TR" sz="2400" b="1" u="sng" dirty="0">
                <a:solidFill>
                  <a:srgbClr val="FFFF00"/>
                </a:solidFill>
              </a:rPr>
              <a:t>known by name</a:t>
            </a:r>
            <a:r>
              <a:rPr lang="tr-TR" sz="2400" b="1" dirty="0">
                <a:solidFill>
                  <a:srgbClr val="FFFF00"/>
                </a:solidFill>
              </a:rPr>
              <a:t> </a:t>
            </a:r>
            <a:r>
              <a:rPr lang="tr-TR" sz="2400" b="1" dirty="0"/>
              <a:t>2. </a:t>
            </a:r>
            <a:r>
              <a:rPr lang="tr-TR" sz="2400" b="1" dirty="0">
                <a:solidFill>
                  <a:srgbClr val="FFFF00"/>
                </a:solidFill>
              </a:rPr>
              <a:t>The first mention of </a:t>
            </a:r>
            <a:r>
              <a:rPr lang="tr-TR" sz="2400" b="1" u="sng" dirty="0">
                <a:solidFill>
                  <a:srgbClr val="FFFF00"/>
                </a:solidFill>
              </a:rPr>
              <a:t>still</a:t>
            </a:r>
            <a:r>
              <a:rPr lang="tr-TR" sz="2400" b="1" dirty="0">
                <a:solidFill>
                  <a:srgbClr val="FFFF00"/>
                </a:solidFill>
              </a:rPr>
              <a:t> in a written document (Babylonia: 1200 B.C.)</a:t>
            </a:r>
            <a:endParaRPr lang="en-US" sz="2400" b="1" dirty="0">
              <a:solidFill>
                <a:srgbClr val="FFFF00"/>
              </a:solidFill>
            </a:endParaRPr>
          </a:p>
        </p:txBody>
      </p:sp>
      <p:sp>
        <p:nvSpPr>
          <p:cNvPr id="3" name="İçerik Yer Tutucusu 2">
            <a:extLst>
              <a:ext uri="{FF2B5EF4-FFF2-40B4-BE49-F238E27FC236}">
                <a16:creationId xmlns:a16="http://schemas.microsoft.com/office/drawing/2014/main" id="{104168EA-DEB1-4E67-A347-80C472F77BAF}"/>
              </a:ext>
            </a:extLst>
          </p:cNvPr>
          <p:cNvSpPr>
            <a:spLocks noGrp="1"/>
          </p:cNvSpPr>
          <p:nvPr>
            <p:ph idx="1"/>
          </p:nvPr>
        </p:nvSpPr>
        <p:spPr>
          <a:xfrm>
            <a:off x="1009443" y="2708920"/>
            <a:ext cx="7125112" cy="3149878"/>
          </a:xfrm>
        </p:spPr>
        <p:txBody>
          <a:bodyPr/>
          <a:lstStyle/>
          <a:p>
            <a:endParaRPr lang="en-US"/>
          </a:p>
        </p:txBody>
      </p:sp>
      <p:sp>
        <p:nvSpPr>
          <p:cNvPr id="4" name="Veri Yer Tutucusu 3">
            <a:extLst>
              <a:ext uri="{FF2B5EF4-FFF2-40B4-BE49-F238E27FC236}">
                <a16:creationId xmlns:a16="http://schemas.microsoft.com/office/drawing/2014/main" id="{FEB032FB-2B1F-4276-B3C9-0C9311DE0D8D}"/>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23DD54C0-55E5-405C-9F3B-E0407DB6F05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52</a:t>
            </a:fld>
            <a:endParaRPr lang="tr-TR">
              <a:solidFill>
                <a:prstClr val="white">
                  <a:shade val="50000"/>
                </a:prstClr>
              </a:solidFill>
            </a:endParaRPr>
          </a:p>
        </p:txBody>
      </p:sp>
      <p:pic>
        <p:nvPicPr>
          <p:cNvPr id="1026" name="Picture 2" descr="https://ninu-perfume.com/wp-content/uploads/2021/02/tap.jpg">
            <a:extLst>
              <a:ext uri="{FF2B5EF4-FFF2-40B4-BE49-F238E27FC236}">
                <a16:creationId xmlns:a16="http://schemas.microsoft.com/office/drawing/2014/main" id="{63FED2DB-4F5C-47CC-BE49-91BF00063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41" y="1973302"/>
            <a:ext cx="8381147" cy="462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42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467544" y="476672"/>
            <a:ext cx="8496944" cy="924475"/>
          </a:xfrm>
        </p:spPr>
        <p:txBody>
          <a:bodyPr/>
          <a:lstStyle/>
          <a:p>
            <a:r>
              <a:rPr lang="en-GB" b="1" dirty="0">
                <a:solidFill>
                  <a:srgbClr val="FFFF00"/>
                </a:solidFill>
              </a:rPr>
              <a:t>Perfumes from </a:t>
            </a:r>
            <a:r>
              <a:rPr lang="tr-TR" b="1" dirty="0">
                <a:solidFill>
                  <a:srgbClr val="FFFF00"/>
                </a:solidFill>
              </a:rPr>
              <a:t>another </a:t>
            </a:r>
            <a:r>
              <a:rPr lang="en-GB" b="1" dirty="0">
                <a:solidFill>
                  <a:srgbClr val="FFFF00"/>
                </a:solidFill>
              </a:rPr>
              <a:t>Sumerian chemist</a:t>
            </a:r>
            <a:endParaRPr lang="tr-TR" b="1" dirty="0">
              <a:solidFill>
                <a:srgbClr val="FFFF00"/>
              </a:solidFill>
            </a:endParaRP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467544" y="1340768"/>
            <a:ext cx="8136904" cy="5040560"/>
          </a:xfrm>
        </p:spPr>
        <p:txBody>
          <a:bodyPr>
            <a:normAutofit fontScale="70000" lnSpcReduction="20000"/>
          </a:bodyPr>
          <a:lstStyle/>
          <a:p>
            <a:r>
              <a:rPr lang="en-GB" sz="3400" b="1" dirty="0"/>
              <a:t>The clay tablet explaining perfume making</a:t>
            </a:r>
            <a:r>
              <a:rPr lang="tr-TR" sz="3400" b="1" dirty="0"/>
              <a:t>.</a:t>
            </a:r>
            <a:r>
              <a:rPr lang="en-GB" sz="3400" b="1" dirty="0"/>
              <a:t> </a:t>
            </a:r>
            <a:r>
              <a:rPr lang="tr-TR" sz="3400" b="1" dirty="0"/>
              <a:t>It has</a:t>
            </a:r>
            <a:r>
              <a:rPr lang="en-GB" sz="3400" b="1" dirty="0"/>
              <a:t> very long sentences and some strange definitions which are hard to understand as seen below:</a:t>
            </a:r>
          </a:p>
          <a:p>
            <a:pPr marL="0" indent="0">
              <a:buNone/>
            </a:pPr>
            <a:r>
              <a:rPr lang="en-GB" sz="3300" b="1" dirty="0"/>
              <a:t>“</a:t>
            </a:r>
            <a:r>
              <a:rPr lang="en-GB" sz="2800" dirty="0">
                <a:solidFill>
                  <a:srgbClr val="FFFF00"/>
                </a:solidFill>
              </a:rPr>
              <a:t>On the fourth time of pouring together</a:t>
            </a:r>
            <a:r>
              <a:rPr lang="tr-TR" sz="2800" dirty="0">
                <a:solidFill>
                  <a:srgbClr val="FFFF00"/>
                </a:solidFill>
              </a:rPr>
              <a:t>,</a:t>
            </a:r>
            <a:r>
              <a:rPr lang="en-GB" sz="2800" dirty="0">
                <a:solidFill>
                  <a:srgbClr val="FFFF00"/>
                </a:solidFill>
              </a:rPr>
              <a:t> you heat fresh, good, well water, </a:t>
            </a:r>
            <a:r>
              <a:rPr lang="tr-TR" sz="2800" dirty="0">
                <a:solidFill>
                  <a:srgbClr val="FFFF00"/>
                </a:solidFill>
              </a:rPr>
              <a:t>and </a:t>
            </a:r>
            <a:r>
              <a:rPr lang="en-GB" sz="2800" dirty="0">
                <a:solidFill>
                  <a:srgbClr val="FFFF00"/>
                </a:solidFill>
              </a:rPr>
              <a:t>pour into </a:t>
            </a:r>
            <a:r>
              <a:rPr lang="tr-TR" sz="2800" dirty="0">
                <a:solidFill>
                  <a:srgbClr val="FFFF00"/>
                </a:solidFill>
              </a:rPr>
              <a:t>a </a:t>
            </a:r>
            <a:r>
              <a:rPr lang="en-GB" sz="2800" dirty="0">
                <a:solidFill>
                  <a:srgbClr val="FFFF00"/>
                </a:solidFill>
              </a:rPr>
              <a:t>hirşu pot. The mixture stands overnight and is steeped. In the morning you filter the water and aromatic using a cloth sieve into another hirşu pot. Remove the dregs. Then you measure 3 qa calamus, 3 qa expressed filtered myrrh and 40 qa water which had been overnight with the calamus and myrrh</a:t>
            </a:r>
            <a:r>
              <a:rPr lang="tr-TR" sz="2800" dirty="0">
                <a:solidFill>
                  <a:srgbClr val="FFFF00"/>
                </a:solidFill>
              </a:rPr>
              <a:t>,</a:t>
            </a:r>
            <a:r>
              <a:rPr lang="en-GB" sz="2800" dirty="0">
                <a:solidFill>
                  <a:srgbClr val="FFFF00"/>
                </a:solidFill>
              </a:rPr>
              <a:t> and do as done earlier with the calamus and myrrh. Light the fire when the water necessary for the mixture is heated, pour in the oil</a:t>
            </a:r>
            <a:r>
              <a:rPr lang="tr-TR" sz="2800" dirty="0">
                <a:solidFill>
                  <a:srgbClr val="FFFF00"/>
                </a:solidFill>
              </a:rPr>
              <a:t>,</a:t>
            </a:r>
            <a:r>
              <a:rPr lang="en-GB" sz="2800" dirty="0">
                <a:solidFill>
                  <a:srgbClr val="FFFF00"/>
                </a:solidFill>
              </a:rPr>
              <a:t> and stir. When the oil, water</a:t>
            </a:r>
            <a:r>
              <a:rPr lang="tr-TR" sz="2800" dirty="0">
                <a:solidFill>
                  <a:srgbClr val="FFFF00"/>
                </a:solidFill>
              </a:rPr>
              <a:t>,</a:t>
            </a:r>
            <a:r>
              <a:rPr lang="en-GB" sz="2800" dirty="0">
                <a:solidFill>
                  <a:srgbClr val="FFFF00"/>
                </a:solidFill>
              </a:rPr>
              <a:t> and aromatic penetrate one another, you need not shake </a:t>
            </a:r>
            <a:r>
              <a:rPr lang="tr-TR" sz="2800" dirty="0">
                <a:solidFill>
                  <a:srgbClr val="FFFF00"/>
                </a:solidFill>
              </a:rPr>
              <a:t>them</a:t>
            </a:r>
            <a:r>
              <a:rPr lang="en-GB" sz="2800" dirty="0">
                <a:solidFill>
                  <a:srgbClr val="FFFF00"/>
                </a:solidFill>
              </a:rPr>
              <a:t> further. Cut down the fire under the diqaru pot and let it stay for </a:t>
            </a:r>
            <a:r>
              <a:rPr lang="tr-TR" sz="2800" dirty="0">
                <a:solidFill>
                  <a:srgbClr val="FFFF00"/>
                </a:solidFill>
              </a:rPr>
              <a:t>two-three</a:t>
            </a:r>
            <a:r>
              <a:rPr lang="en-GB" sz="2800" dirty="0">
                <a:solidFill>
                  <a:srgbClr val="FFFF00"/>
                </a:solidFill>
              </a:rPr>
              <a:t> days…..</a:t>
            </a:r>
            <a:r>
              <a:rPr lang="en-GB" sz="2800" b="1" dirty="0"/>
              <a:t>”</a:t>
            </a:r>
            <a:endParaRPr lang="tr-TR" sz="2800" b="1" dirty="0"/>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53</a:t>
            </a:fld>
            <a:endParaRPr lang="tr-TR">
              <a:solidFill>
                <a:prstClr val="white">
                  <a:shade val="50000"/>
                </a:prstClr>
              </a:solidFill>
            </a:endParaRPr>
          </a:p>
        </p:txBody>
      </p:sp>
    </p:spTree>
    <p:extLst>
      <p:ext uri="{BB962C8B-B14F-4D97-AF65-F5344CB8AC3E}">
        <p14:creationId xmlns:p14="http://schemas.microsoft.com/office/powerpoint/2010/main" val="3789036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3315813-BE6E-4DC4-A2D2-C3E59D0FC4DF}"/>
              </a:ext>
            </a:extLst>
          </p:cNvPr>
          <p:cNvSpPr>
            <a:spLocks noGrp="1"/>
          </p:cNvSpPr>
          <p:nvPr>
            <p:ph type="title"/>
          </p:nvPr>
        </p:nvSpPr>
        <p:spPr>
          <a:xfrm>
            <a:off x="572658" y="332656"/>
            <a:ext cx="8205233" cy="1961188"/>
          </a:xfrm>
        </p:spPr>
        <p:txBody>
          <a:bodyPr/>
          <a:lstStyle/>
          <a:p>
            <a:r>
              <a:rPr lang="tr-TR" sz="2800" b="1" dirty="0">
                <a:solidFill>
                  <a:srgbClr val="FFFF00"/>
                </a:solidFill>
              </a:rPr>
              <a:t>Ancient Egyptian women wore </a:t>
            </a:r>
            <a:r>
              <a:rPr lang="tr-TR" sz="2800" b="1" dirty="0" err="1">
                <a:solidFill>
                  <a:srgbClr val="FFFF00"/>
                </a:solidFill>
              </a:rPr>
              <a:t>cone</a:t>
            </a:r>
            <a:r>
              <a:rPr lang="tr-TR" sz="2800" b="1" dirty="0">
                <a:solidFill>
                  <a:srgbClr val="FFFF00"/>
                </a:solidFill>
              </a:rPr>
              <a:t>-shaped beeswax containing perfumes on their heads. Wax slowly melted and their hair was perfumed continuously</a:t>
            </a:r>
            <a:endParaRPr lang="en-US" sz="2800" b="1" dirty="0">
              <a:solidFill>
                <a:srgbClr val="FFFF00"/>
              </a:solidFill>
            </a:endParaRPr>
          </a:p>
        </p:txBody>
      </p:sp>
      <p:sp>
        <p:nvSpPr>
          <p:cNvPr id="4" name="Veri Yer Tutucusu 3">
            <a:extLst>
              <a:ext uri="{FF2B5EF4-FFF2-40B4-BE49-F238E27FC236}">
                <a16:creationId xmlns:a16="http://schemas.microsoft.com/office/drawing/2014/main" id="{A8C90745-3DDE-4AD1-814B-8518B2167059}"/>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D3505EA1-929C-4886-A008-D78C756B97D1}"/>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54</a:t>
            </a:fld>
            <a:endParaRPr lang="tr-TR">
              <a:solidFill>
                <a:prstClr val="white">
                  <a:shade val="50000"/>
                </a:prstClr>
              </a:solidFill>
            </a:endParaRPr>
          </a:p>
        </p:txBody>
      </p:sp>
      <p:pic>
        <p:nvPicPr>
          <p:cNvPr id="8" name="İçerik Yer Tutucusu 7" descr="The Ancient Egyptians and Red Door – Smells like…">
            <a:extLst>
              <a:ext uri="{FF2B5EF4-FFF2-40B4-BE49-F238E27FC236}">
                <a16:creationId xmlns:a16="http://schemas.microsoft.com/office/drawing/2014/main" id="{A2BD0A42-D241-4F02-87FB-C94BE7DB54B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654" y="2293844"/>
            <a:ext cx="8522692" cy="4405809"/>
          </a:xfrm>
          <a:prstGeom prst="rect">
            <a:avLst/>
          </a:prstGeom>
          <a:noFill/>
          <a:ln>
            <a:noFill/>
          </a:ln>
        </p:spPr>
      </p:pic>
    </p:spTree>
    <p:extLst>
      <p:ext uri="{BB962C8B-B14F-4D97-AF65-F5344CB8AC3E}">
        <p14:creationId xmlns:p14="http://schemas.microsoft.com/office/powerpoint/2010/main" val="204637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3D56F-012B-4747-A726-F5C89F0A9993}"/>
              </a:ext>
            </a:extLst>
          </p:cNvPr>
          <p:cNvSpPr>
            <a:spLocks noGrp="1"/>
          </p:cNvSpPr>
          <p:nvPr>
            <p:ph type="title"/>
          </p:nvPr>
        </p:nvSpPr>
        <p:spPr>
          <a:xfrm>
            <a:off x="572658" y="404664"/>
            <a:ext cx="8424936" cy="924475"/>
          </a:xfrm>
        </p:spPr>
        <p:txBody>
          <a:bodyPr/>
          <a:lstStyle/>
          <a:p>
            <a:r>
              <a:rPr lang="en-GB" b="1" dirty="0">
                <a:solidFill>
                  <a:srgbClr val="FFFF00"/>
                </a:solidFill>
              </a:rPr>
              <a:t>  Perfume</a:t>
            </a:r>
            <a:r>
              <a:rPr lang="tr-TR" b="1" dirty="0">
                <a:solidFill>
                  <a:srgbClr val="FFFF00"/>
                </a:solidFill>
              </a:rPr>
              <a:t>s of</a:t>
            </a:r>
            <a:r>
              <a:rPr lang="en-GB" b="1" dirty="0">
                <a:solidFill>
                  <a:srgbClr val="FFFF00"/>
                </a:solidFill>
              </a:rPr>
              <a:t> Abbasid chemists</a:t>
            </a:r>
            <a:endParaRPr lang="tr-TR" b="1" dirty="0">
              <a:solidFill>
                <a:srgbClr val="FFFF00"/>
              </a:solidFill>
            </a:endParaRPr>
          </a:p>
        </p:txBody>
      </p:sp>
      <p:sp>
        <p:nvSpPr>
          <p:cNvPr id="3" name="Content Placeholder 2">
            <a:extLst>
              <a:ext uri="{FF2B5EF4-FFF2-40B4-BE49-F238E27FC236}">
                <a16:creationId xmlns:a16="http://schemas.microsoft.com/office/drawing/2014/main" id="{799F6B09-EF65-4B84-A32F-C7F21114A061}"/>
              </a:ext>
            </a:extLst>
          </p:cNvPr>
          <p:cNvSpPr>
            <a:spLocks noGrp="1"/>
          </p:cNvSpPr>
          <p:nvPr>
            <p:ph idx="1"/>
          </p:nvPr>
        </p:nvSpPr>
        <p:spPr>
          <a:xfrm>
            <a:off x="434008" y="1232579"/>
            <a:ext cx="8424936" cy="5580797"/>
          </a:xfrm>
        </p:spPr>
        <p:txBody>
          <a:bodyPr>
            <a:normAutofit/>
          </a:bodyPr>
          <a:lstStyle/>
          <a:p>
            <a:r>
              <a:rPr lang="tr-TR" sz="2800" b="1" dirty="0"/>
              <a:t>A</a:t>
            </a:r>
            <a:r>
              <a:rPr lang="en-GB" sz="2800" b="1" dirty="0"/>
              <a:t>l Kindi (</a:t>
            </a:r>
            <a:r>
              <a:rPr lang="en-GB" sz="2800" i="1" dirty="0">
                <a:solidFill>
                  <a:srgbClr val="FFFF00"/>
                </a:solidFill>
              </a:rPr>
              <a:t>El Kindi</a:t>
            </a:r>
            <a:r>
              <a:rPr lang="en-GB" sz="2800" b="1" dirty="0"/>
              <a:t>) was born in Kufa-Iraq in 801 A.D. and became a </a:t>
            </a:r>
            <a:r>
              <a:rPr lang="tr-TR" sz="2800" b="1" dirty="0"/>
              <a:t>world-</a:t>
            </a:r>
            <a:r>
              <a:rPr lang="tr-TR" sz="2800" b="1" dirty="0" err="1"/>
              <a:t>famous</a:t>
            </a:r>
            <a:r>
              <a:rPr lang="en-GB" sz="2800" b="1" dirty="0"/>
              <a:t> Philosopher, Chemist</a:t>
            </a:r>
            <a:r>
              <a:rPr lang="tr-TR" sz="2800" b="1" dirty="0"/>
              <a:t>,</a:t>
            </a:r>
            <a:r>
              <a:rPr lang="en-GB" sz="2800" b="1" dirty="0"/>
              <a:t> and Doctor during </a:t>
            </a:r>
            <a:r>
              <a:rPr lang="tr-TR" sz="2800" b="1" dirty="0"/>
              <a:t>the </a:t>
            </a:r>
            <a:r>
              <a:rPr lang="en-GB" sz="2800" b="1" dirty="0"/>
              <a:t>Abbasid era</a:t>
            </a:r>
          </a:p>
          <a:p>
            <a:r>
              <a:rPr lang="en-GB" sz="2800" b="1" dirty="0"/>
              <a:t>His famous book Kitab al-Taraffuq fi al-itr (</a:t>
            </a:r>
            <a:r>
              <a:rPr lang="en-GB" sz="2800" b="1" dirty="0">
                <a:solidFill>
                  <a:srgbClr val="FFFF00"/>
                </a:solidFill>
              </a:rPr>
              <a:t>The Book of </a:t>
            </a:r>
            <a:r>
              <a:rPr lang="tr-TR" sz="2800" b="1" dirty="0">
                <a:solidFill>
                  <a:srgbClr val="FFFF00"/>
                </a:solidFill>
              </a:rPr>
              <a:t>the </a:t>
            </a:r>
            <a:r>
              <a:rPr lang="en-GB" sz="2800" b="1" dirty="0">
                <a:solidFill>
                  <a:srgbClr val="FFFF00"/>
                </a:solidFill>
              </a:rPr>
              <a:t>chemistry of </a:t>
            </a:r>
            <a:r>
              <a:rPr lang="tr-TR" sz="2800" b="1" u="sng" dirty="0">
                <a:solidFill>
                  <a:srgbClr val="FFFF00"/>
                </a:solidFill>
              </a:rPr>
              <a:t>p</a:t>
            </a:r>
            <a:r>
              <a:rPr lang="en-GB" sz="2800" b="1" u="sng" dirty="0">
                <a:solidFill>
                  <a:srgbClr val="FFFF00"/>
                </a:solidFill>
              </a:rPr>
              <a:t>erfume </a:t>
            </a:r>
            <a:r>
              <a:rPr lang="en-GB" sz="2800" b="1" dirty="0">
                <a:solidFill>
                  <a:srgbClr val="FFFF00"/>
                </a:solidFill>
              </a:rPr>
              <a:t>and </a:t>
            </a:r>
            <a:r>
              <a:rPr lang="en-GB" sz="2800" b="1" u="sng" dirty="0">
                <a:solidFill>
                  <a:srgbClr val="FFFF00"/>
                </a:solidFill>
              </a:rPr>
              <a:t>distillations</a:t>
            </a:r>
            <a:r>
              <a:rPr lang="en-GB" sz="2800" b="1" dirty="0"/>
              <a:t>) helped Europeans to learn techniques of distillation and perfume making</a:t>
            </a:r>
          </a:p>
        </p:txBody>
      </p:sp>
      <p:sp>
        <p:nvSpPr>
          <p:cNvPr id="4" name="Date Placeholder 3">
            <a:extLst>
              <a:ext uri="{FF2B5EF4-FFF2-40B4-BE49-F238E27FC236}">
                <a16:creationId xmlns:a16="http://schemas.microsoft.com/office/drawing/2014/main" id="{83F7CDC8-140A-4240-BDA9-3BBA79D26366}"/>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CCC8C83D-D813-4C8E-8A03-FD0CFA4A416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55</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4AE198E0-86A6-4944-B1C1-34896B484A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1196752"/>
            <a:ext cx="609600" cy="609600"/>
          </a:xfrm>
          <a:prstGeom prst="rect">
            <a:avLst/>
          </a:prstGeom>
        </p:spPr>
      </p:pic>
    </p:spTree>
    <p:extLst>
      <p:ext uri="{BB962C8B-B14F-4D97-AF65-F5344CB8AC3E}">
        <p14:creationId xmlns:p14="http://schemas.microsoft.com/office/powerpoint/2010/main" val="279095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563-FA0D-42B8-946B-D774D05C7B8B}"/>
              </a:ext>
            </a:extLst>
          </p:cNvPr>
          <p:cNvSpPr>
            <a:spLocks noGrp="1"/>
          </p:cNvSpPr>
          <p:nvPr>
            <p:ph type="title"/>
          </p:nvPr>
        </p:nvSpPr>
        <p:spPr>
          <a:xfrm>
            <a:off x="899592" y="675724"/>
            <a:ext cx="7560840" cy="924475"/>
          </a:xfrm>
        </p:spPr>
        <p:txBody>
          <a:bodyPr/>
          <a:lstStyle/>
          <a:p>
            <a:r>
              <a:rPr lang="en-GB" b="1" dirty="0">
                <a:solidFill>
                  <a:srgbClr val="FFFF00"/>
                </a:solidFill>
              </a:rPr>
              <a:t>Perfume</a:t>
            </a:r>
            <a:r>
              <a:rPr lang="tr-TR" b="1" dirty="0">
                <a:solidFill>
                  <a:srgbClr val="FFFF00"/>
                </a:solidFill>
              </a:rPr>
              <a:t>s</a:t>
            </a:r>
            <a:r>
              <a:rPr lang="en-GB" b="1" dirty="0">
                <a:solidFill>
                  <a:srgbClr val="FFFF00"/>
                </a:solidFill>
              </a:rPr>
              <a:t> </a:t>
            </a:r>
            <a:r>
              <a:rPr lang="tr-TR" b="1" dirty="0">
                <a:solidFill>
                  <a:srgbClr val="FFFF00"/>
                </a:solidFill>
              </a:rPr>
              <a:t>of</a:t>
            </a:r>
            <a:r>
              <a:rPr lang="en-GB" b="1" dirty="0">
                <a:solidFill>
                  <a:srgbClr val="FFFF00"/>
                </a:solidFill>
              </a:rPr>
              <a:t> Abbasid chemists</a:t>
            </a:r>
            <a:endParaRPr lang="en-GB" dirty="0"/>
          </a:p>
        </p:txBody>
      </p:sp>
      <p:sp>
        <p:nvSpPr>
          <p:cNvPr id="3" name="Content Placeholder 2">
            <a:extLst>
              <a:ext uri="{FF2B5EF4-FFF2-40B4-BE49-F238E27FC236}">
                <a16:creationId xmlns:a16="http://schemas.microsoft.com/office/drawing/2014/main" id="{C122E09E-4E2A-4D21-9B8A-E37C86795D51}"/>
              </a:ext>
            </a:extLst>
          </p:cNvPr>
          <p:cNvSpPr>
            <a:spLocks noGrp="1"/>
          </p:cNvSpPr>
          <p:nvPr>
            <p:ph idx="1"/>
          </p:nvPr>
        </p:nvSpPr>
        <p:spPr>
          <a:xfrm>
            <a:off x="611560" y="1807361"/>
            <a:ext cx="7992888" cy="4429951"/>
          </a:xfrm>
        </p:spPr>
        <p:txBody>
          <a:bodyPr/>
          <a:lstStyle/>
          <a:p>
            <a:r>
              <a:rPr lang="en-GB" sz="2800" b="1" dirty="0"/>
              <a:t>İbn-</a:t>
            </a:r>
            <a:r>
              <a:rPr lang="tr-TR" sz="2800" b="1" dirty="0"/>
              <a:t>i</a:t>
            </a:r>
            <a:r>
              <a:rPr lang="en-GB" sz="2800" b="1" dirty="0"/>
              <a:t> Sina (Avicenna) was born in 980 A.D. in Bukhara (</a:t>
            </a:r>
            <a:r>
              <a:rPr lang="en-GB" sz="2800" i="1" dirty="0">
                <a:solidFill>
                  <a:srgbClr val="FFFF00"/>
                </a:solidFill>
              </a:rPr>
              <a:t>Buhara</a:t>
            </a:r>
            <a:r>
              <a:rPr lang="en-GB" sz="2800" b="1" dirty="0"/>
              <a:t>) and was known as the most respected doctor in the world for centuries</a:t>
            </a:r>
          </a:p>
          <a:p>
            <a:r>
              <a:rPr lang="en-GB" sz="2800" b="1" dirty="0"/>
              <a:t>He produced rose oil by </a:t>
            </a:r>
            <a:r>
              <a:rPr lang="en-GB" sz="2800" b="1" u="sng" dirty="0">
                <a:solidFill>
                  <a:srgbClr val="FFFF00"/>
                </a:solidFill>
              </a:rPr>
              <a:t>steam distillation</a:t>
            </a:r>
            <a:r>
              <a:rPr lang="en-GB" sz="2800" b="1" dirty="0"/>
              <a:t>. Europeans learned this technique from his books</a:t>
            </a:r>
          </a:p>
          <a:p>
            <a:r>
              <a:rPr lang="en-GB" sz="2800" b="1" dirty="0"/>
              <a:t>Jabir ibn Hayyan (</a:t>
            </a:r>
            <a:r>
              <a:rPr lang="en-GB" sz="2800" i="1" dirty="0">
                <a:solidFill>
                  <a:srgbClr val="FFFF00"/>
                </a:solidFill>
              </a:rPr>
              <a:t>el Cabir</a:t>
            </a:r>
            <a:r>
              <a:rPr lang="en-GB" sz="2800" b="1" dirty="0"/>
              <a:t>) was </a:t>
            </a:r>
            <a:r>
              <a:rPr lang="tr-TR" sz="2800" b="1" dirty="0"/>
              <a:t>born </a:t>
            </a:r>
            <a:r>
              <a:rPr lang="en-GB" sz="2800" b="1" dirty="0"/>
              <a:t>in 721 A.D. in Tus-</a:t>
            </a:r>
            <a:r>
              <a:rPr lang="en-GB" sz="2800" b="1" dirty="0" err="1"/>
              <a:t>Horasan</a:t>
            </a:r>
            <a:endParaRPr lang="tr-TR" sz="2800" b="1" dirty="0"/>
          </a:p>
          <a:p>
            <a:endParaRPr lang="en-GB" dirty="0"/>
          </a:p>
        </p:txBody>
      </p:sp>
      <p:sp>
        <p:nvSpPr>
          <p:cNvPr id="4" name="Date Placeholder 3">
            <a:extLst>
              <a:ext uri="{FF2B5EF4-FFF2-40B4-BE49-F238E27FC236}">
                <a16:creationId xmlns:a16="http://schemas.microsoft.com/office/drawing/2014/main" id="{3C605B0C-9644-4E70-8FC5-40546AB3756C}"/>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943A8519-740C-431F-9292-47A1BFD44F7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56</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82349C94-0993-4CAE-AA8E-2D64F594FA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404664"/>
            <a:ext cx="609600" cy="609600"/>
          </a:xfrm>
          <a:prstGeom prst="rect">
            <a:avLst/>
          </a:prstGeom>
        </p:spPr>
      </p:pic>
    </p:spTree>
    <p:extLst>
      <p:ext uri="{BB962C8B-B14F-4D97-AF65-F5344CB8AC3E}">
        <p14:creationId xmlns:p14="http://schemas.microsoft.com/office/powerpoint/2010/main" val="13706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324A217-75BC-4480-AAF9-55BCCB2A3F91}"/>
              </a:ext>
            </a:extLst>
          </p:cNvPr>
          <p:cNvSpPr>
            <a:spLocks noGrp="1"/>
          </p:cNvSpPr>
          <p:nvPr>
            <p:ph type="title"/>
          </p:nvPr>
        </p:nvSpPr>
        <p:spPr>
          <a:xfrm>
            <a:off x="395536" y="1340768"/>
            <a:ext cx="3672409" cy="5057532"/>
          </a:xfrm>
        </p:spPr>
        <p:txBody>
          <a:bodyPr/>
          <a:lstStyle/>
          <a:p>
            <a:r>
              <a:rPr lang="en-GB" sz="3600" b="1" dirty="0">
                <a:solidFill>
                  <a:srgbClr val="FFFF00"/>
                </a:solidFill>
              </a:rPr>
              <a:t>Al Jabir’s bust in front of </a:t>
            </a:r>
            <a:r>
              <a:rPr lang="tr-TR" sz="3600" b="1" dirty="0">
                <a:solidFill>
                  <a:srgbClr val="FFFF00"/>
                </a:solidFill>
              </a:rPr>
              <a:t>the </a:t>
            </a:r>
            <a:r>
              <a:rPr lang="en-GB" sz="3600" b="1" dirty="0">
                <a:solidFill>
                  <a:srgbClr val="FFFF00"/>
                </a:solidFill>
              </a:rPr>
              <a:t>METU Chemistry Department</a:t>
            </a:r>
            <a:br>
              <a:rPr lang="tr-TR" sz="3600" b="1" dirty="0">
                <a:solidFill>
                  <a:srgbClr val="FFFF00"/>
                </a:solidFill>
              </a:rPr>
            </a:br>
            <a:r>
              <a:rPr lang="tr-TR" sz="3600" b="1" dirty="0">
                <a:solidFill>
                  <a:srgbClr val="FFFF00"/>
                </a:solidFill>
              </a:rPr>
              <a:t>Ankara, TR</a:t>
            </a:r>
          </a:p>
        </p:txBody>
      </p:sp>
      <p:sp>
        <p:nvSpPr>
          <p:cNvPr id="3" name="İçerik Yer Tutucusu 2">
            <a:extLst>
              <a:ext uri="{FF2B5EF4-FFF2-40B4-BE49-F238E27FC236}">
                <a16:creationId xmlns:a16="http://schemas.microsoft.com/office/drawing/2014/main" id="{D322F402-53D4-4538-8940-D9E435A01BF4}"/>
              </a:ext>
            </a:extLst>
          </p:cNvPr>
          <p:cNvSpPr>
            <a:spLocks noGrp="1"/>
          </p:cNvSpPr>
          <p:nvPr>
            <p:ph idx="1"/>
          </p:nvPr>
        </p:nvSpPr>
        <p:spPr>
          <a:xfrm>
            <a:off x="4932039" y="1807361"/>
            <a:ext cx="3202515" cy="4051437"/>
          </a:xfrm>
        </p:spPr>
        <p:txBody>
          <a:bodyPr/>
          <a:lstStyle/>
          <a:p>
            <a:endParaRPr lang="tr-TR" dirty="0"/>
          </a:p>
        </p:txBody>
      </p:sp>
      <p:sp>
        <p:nvSpPr>
          <p:cNvPr id="4" name="Veri Yer Tutucusu 3">
            <a:extLst>
              <a:ext uri="{FF2B5EF4-FFF2-40B4-BE49-F238E27FC236}">
                <a16:creationId xmlns:a16="http://schemas.microsoft.com/office/drawing/2014/main" id="{AF906B3C-1630-49FD-A7DB-88211C362AA6}"/>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D2165A45-03A1-4575-85B7-2ACC3B4A4538}"/>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57</a:t>
            </a:fld>
            <a:endParaRPr lang="tr-TR">
              <a:solidFill>
                <a:prstClr val="white">
                  <a:shade val="50000"/>
                </a:prstClr>
              </a:solidFill>
            </a:endParaRPr>
          </a:p>
        </p:txBody>
      </p:sp>
      <p:pic>
        <p:nvPicPr>
          <p:cNvPr id="2050" name="Picture 2" descr="CABİR 11">
            <a:extLst>
              <a:ext uri="{FF2B5EF4-FFF2-40B4-BE49-F238E27FC236}">
                <a16:creationId xmlns:a16="http://schemas.microsoft.com/office/drawing/2014/main" id="{87CB82A3-AC46-4D5A-94D6-74883BA243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908720"/>
            <a:ext cx="4680520" cy="546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326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563-FA0D-42B8-946B-D774D05C7B8B}"/>
              </a:ext>
            </a:extLst>
          </p:cNvPr>
          <p:cNvSpPr>
            <a:spLocks noGrp="1"/>
          </p:cNvSpPr>
          <p:nvPr>
            <p:ph type="title"/>
          </p:nvPr>
        </p:nvSpPr>
        <p:spPr>
          <a:xfrm>
            <a:off x="827584" y="260648"/>
            <a:ext cx="7560840" cy="924475"/>
          </a:xfrm>
        </p:spPr>
        <p:txBody>
          <a:bodyPr/>
          <a:lstStyle/>
          <a:p>
            <a:r>
              <a:rPr lang="en-GB" b="1" dirty="0">
                <a:solidFill>
                  <a:srgbClr val="FFFF00"/>
                </a:solidFill>
              </a:rPr>
              <a:t>Perfume</a:t>
            </a:r>
            <a:r>
              <a:rPr lang="tr-TR" b="1" dirty="0">
                <a:solidFill>
                  <a:srgbClr val="FFFF00"/>
                </a:solidFill>
              </a:rPr>
              <a:t>s of</a:t>
            </a:r>
            <a:r>
              <a:rPr lang="en-GB" b="1" dirty="0">
                <a:solidFill>
                  <a:srgbClr val="FFFF00"/>
                </a:solidFill>
              </a:rPr>
              <a:t> Abbasid chemists</a:t>
            </a:r>
            <a:endParaRPr lang="en-GB" dirty="0"/>
          </a:p>
        </p:txBody>
      </p:sp>
      <p:sp>
        <p:nvSpPr>
          <p:cNvPr id="3" name="Content Placeholder 2">
            <a:extLst>
              <a:ext uri="{FF2B5EF4-FFF2-40B4-BE49-F238E27FC236}">
                <a16:creationId xmlns:a16="http://schemas.microsoft.com/office/drawing/2014/main" id="{C122E09E-4E2A-4D21-9B8A-E37C86795D51}"/>
              </a:ext>
            </a:extLst>
          </p:cNvPr>
          <p:cNvSpPr>
            <a:spLocks noGrp="1"/>
          </p:cNvSpPr>
          <p:nvPr>
            <p:ph idx="1"/>
          </p:nvPr>
        </p:nvSpPr>
        <p:spPr>
          <a:xfrm>
            <a:off x="467544" y="1340768"/>
            <a:ext cx="8208912" cy="4896544"/>
          </a:xfrm>
        </p:spPr>
        <p:txBody>
          <a:bodyPr>
            <a:normAutofit lnSpcReduction="10000"/>
          </a:bodyPr>
          <a:lstStyle/>
          <a:p>
            <a:r>
              <a:rPr lang="en-GB" sz="2800" b="1" dirty="0">
                <a:solidFill>
                  <a:prstClr val="white"/>
                </a:solidFill>
              </a:rPr>
              <a:t>Al Jabir became the most influential chemist </a:t>
            </a:r>
            <a:r>
              <a:rPr lang="tr-TR" sz="2800" b="1" dirty="0">
                <a:solidFill>
                  <a:prstClr val="white"/>
                </a:solidFill>
              </a:rPr>
              <a:t>in</a:t>
            </a:r>
            <a:r>
              <a:rPr lang="en-GB" sz="2800" b="1" dirty="0">
                <a:solidFill>
                  <a:prstClr val="white"/>
                </a:solidFill>
              </a:rPr>
              <a:t> the world in </a:t>
            </a:r>
            <a:r>
              <a:rPr lang="tr-TR" sz="2800" b="1" dirty="0">
                <a:solidFill>
                  <a:prstClr val="white"/>
                </a:solidFill>
              </a:rPr>
              <a:t>the </a:t>
            </a:r>
            <a:r>
              <a:rPr lang="en-GB" sz="2800" b="1" dirty="0">
                <a:solidFill>
                  <a:prstClr val="white"/>
                </a:solidFill>
              </a:rPr>
              <a:t>Middle Ages</a:t>
            </a:r>
          </a:p>
          <a:p>
            <a:r>
              <a:rPr lang="en-GB" sz="2800" b="1" dirty="0">
                <a:solidFill>
                  <a:prstClr val="white"/>
                </a:solidFill>
              </a:rPr>
              <a:t>Historian of Chemistry M. </a:t>
            </a:r>
            <a:r>
              <a:rPr lang="tr-TR" sz="2800" b="1" dirty="0">
                <a:solidFill>
                  <a:prstClr val="white"/>
                </a:solidFill>
              </a:rPr>
              <a:t>Meyerhoff</a:t>
            </a:r>
            <a:r>
              <a:rPr lang="en-GB" sz="2800" b="1" dirty="0">
                <a:solidFill>
                  <a:prstClr val="white"/>
                </a:solidFill>
              </a:rPr>
              <a:t> said “</a:t>
            </a:r>
            <a:r>
              <a:rPr lang="en-GB" sz="2800" b="1" dirty="0">
                <a:solidFill>
                  <a:srgbClr val="FFFF00"/>
                </a:solidFill>
              </a:rPr>
              <a:t>Development of Chemistry in Europe is directly related to Al Jabir</a:t>
            </a:r>
            <a:r>
              <a:rPr lang="en-GB" sz="2800" b="1" dirty="0">
                <a:solidFill>
                  <a:prstClr val="white"/>
                </a:solidFill>
              </a:rPr>
              <a:t>”</a:t>
            </a:r>
          </a:p>
          <a:p>
            <a:r>
              <a:rPr lang="en-GB" sz="2800" b="1" dirty="0">
                <a:solidFill>
                  <a:prstClr val="white"/>
                </a:solidFill>
              </a:rPr>
              <a:t>His 70 books were translated </a:t>
            </a:r>
            <a:r>
              <a:rPr lang="tr-TR" sz="2800" b="1" dirty="0">
                <a:solidFill>
                  <a:prstClr val="white"/>
                </a:solidFill>
              </a:rPr>
              <a:t>into</a:t>
            </a:r>
            <a:r>
              <a:rPr lang="en-GB" sz="2800" b="1" dirty="0">
                <a:solidFill>
                  <a:prstClr val="white"/>
                </a:solidFill>
              </a:rPr>
              <a:t> Latin in Europe</a:t>
            </a:r>
          </a:p>
          <a:p>
            <a:r>
              <a:rPr lang="en-GB" sz="2800" b="1" dirty="0">
                <a:solidFill>
                  <a:prstClr val="white"/>
                </a:solidFill>
              </a:rPr>
              <a:t>Europeans learned </a:t>
            </a:r>
            <a:r>
              <a:rPr lang="tr-TR" sz="2800" b="1" dirty="0">
                <a:solidFill>
                  <a:prstClr val="white"/>
                </a:solidFill>
              </a:rPr>
              <a:t>the </a:t>
            </a:r>
            <a:r>
              <a:rPr lang="en-GB" sz="2800" b="1" dirty="0">
                <a:solidFill>
                  <a:prstClr val="white"/>
                </a:solidFill>
              </a:rPr>
              <a:t>use of </a:t>
            </a:r>
            <a:r>
              <a:rPr lang="en-GB" sz="2800" b="1" u="sng" dirty="0">
                <a:solidFill>
                  <a:prstClr val="white"/>
                </a:solidFill>
              </a:rPr>
              <a:t>distillation and extraction</a:t>
            </a:r>
            <a:r>
              <a:rPr lang="en-GB" sz="2800" b="1" dirty="0">
                <a:solidFill>
                  <a:prstClr val="white"/>
                </a:solidFill>
              </a:rPr>
              <a:t> for perfume production mostly from his books</a:t>
            </a:r>
            <a:endParaRPr lang="en-GB" dirty="0"/>
          </a:p>
        </p:txBody>
      </p:sp>
      <p:sp>
        <p:nvSpPr>
          <p:cNvPr id="4" name="Date Placeholder 3">
            <a:extLst>
              <a:ext uri="{FF2B5EF4-FFF2-40B4-BE49-F238E27FC236}">
                <a16:creationId xmlns:a16="http://schemas.microsoft.com/office/drawing/2014/main" id="{3C605B0C-9644-4E70-8FC5-40546AB3756C}"/>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943A8519-740C-431F-9292-47A1BFD44F7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58</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68D731DF-E9F1-4BB3-9416-00DD6F0523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908720"/>
            <a:ext cx="609600" cy="609600"/>
          </a:xfrm>
          <a:prstGeom prst="rect">
            <a:avLst/>
          </a:prstGeom>
        </p:spPr>
      </p:pic>
    </p:spTree>
    <p:extLst>
      <p:ext uri="{BB962C8B-B14F-4D97-AF65-F5344CB8AC3E}">
        <p14:creationId xmlns:p14="http://schemas.microsoft.com/office/powerpoint/2010/main" val="8547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563-FA0D-42B8-946B-D774D05C7B8B}"/>
              </a:ext>
            </a:extLst>
          </p:cNvPr>
          <p:cNvSpPr>
            <a:spLocks noGrp="1"/>
          </p:cNvSpPr>
          <p:nvPr>
            <p:ph type="title"/>
          </p:nvPr>
        </p:nvSpPr>
        <p:spPr>
          <a:xfrm>
            <a:off x="611560" y="332656"/>
            <a:ext cx="8424936" cy="924475"/>
          </a:xfrm>
        </p:spPr>
        <p:txBody>
          <a:bodyPr/>
          <a:lstStyle/>
          <a:p>
            <a:r>
              <a:rPr lang="en-GB" b="1" dirty="0">
                <a:solidFill>
                  <a:srgbClr val="FFFF00"/>
                </a:solidFill>
              </a:rPr>
              <a:t>Perfume from </a:t>
            </a:r>
            <a:r>
              <a:rPr lang="tr-TR" b="1" dirty="0">
                <a:solidFill>
                  <a:srgbClr val="FFFF00"/>
                </a:solidFill>
              </a:rPr>
              <a:t>European</a:t>
            </a:r>
            <a:r>
              <a:rPr lang="en-GB" b="1" dirty="0">
                <a:solidFill>
                  <a:srgbClr val="FFFF00"/>
                </a:solidFill>
              </a:rPr>
              <a:t> chemists</a:t>
            </a:r>
            <a:endParaRPr lang="en-GB" dirty="0"/>
          </a:p>
        </p:txBody>
      </p:sp>
      <p:sp>
        <p:nvSpPr>
          <p:cNvPr id="3" name="Content Placeholder 2">
            <a:extLst>
              <a:ext uri="{FF2B5EF4-FFF2-40B4-BE49-F238E27FC236}">
                <a16:creationId xmlns:a16="http://schemas.microsoft.com/office/drawing/2014/main" id="{C122E09E-4E2A-4D21-9B8A-E37C86795D51}"/>
              </a:ext>
            </a:extLst>
          </p:cNvPr>
          <p:cNvSpPr>
            <a:spLocks noGrp="1"/>
          </p:cNvSpPr>
          <p:nvPr>
            <p:ph idx="1"/>
          </p:nvPr>
        </p:nvSpPr>
        <p:spPr>
          <a:xfrm>
            <a:off x="539552" y="1340768"/>
            <a:ext cx="8208912" cy="5112568"/>
          </a:xfrm>
        </p:spPr>
        <p:txBody>
          <a:bodyPr>
            <a:normAutofit lnSpcReduction="10000"/>
          </a:bodyPr>
          <a:lstStyle/>
          <a:p>
            <a:r>
              <a:rPr lang="en-GB" sz="2800" b="1" dirty="0"/>
              <a:t>Italian priests learned secrets of  perfume making from books of Abbasid chemists</a:t>
            </a:r>
          </a:p>
          <a:p>
            <a:r>
              <a:rPr lang="en-GB" sz="2800" b="1" dirty="0"/>
              <a:t>Priests started to produce perfumes in 1200 in Italy</a:t>
            </a:r>
          </a:p>
          <a:p>
            <a:r>
              <a:rPr lang="en-GB" sz="2800" b="1" dirty="0"/>
              <a:t>Hungarians produced a perfume named “Hungarian Water” for Queen Elizabeth of Hungary </a:t>
            </a:r>
          </a:p>
          <a:p>
            <a:r>
              <a:rPr lang="en-GB" sz="2800" b="1" dirty="0"/>
              <a:t>Italian perfume experts in 1600’s started to produce perfumes from French flowers in France</a:t>
            </a:r>
          </a:p>
        </p:txBody>
      </p:sp>
      <p:sp>
        <p:nvSpPr>
          <p:cNvPr id="4" name="Date Placeholder 3">
            <a:extLst>
              <a:ext uri="{FF2B5EF4-FFF2-40B4-BE49-F238E27FC236}">
                <a16:creationId xmlns:a16="http://schemas.microsoft.com/office/drawing/2014/main" id="{3C605B0C-9644-4E70-8FC5-40546AB3756C}"/>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943A8519-740C-431F-9292-47A1BFD44F7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59</a:t>
            </a:fld>
            <a:endParaRPr lang="tr-TR">
              <a:solidFill>
                <a:prstClr val="white">
                  <a:shade val="50000"/>
                </a:prstClr>
              </a:solidFill>
            </a:endParaRPr>
          </a:p>
        </p:txBody>
      </p:sp>
    </p:spTree>
    <p:extLst>
      <p:ext uri="{BB962C8B-B14F-4D97-AF65-F5344CB8AC3E}">
        <p14:creationId xmlns:p14="http://schemas.microsoft.com/office/powerpoint/2010/main" val="1474115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4C92E-0D56-4296-BDD0-289A8D06B695}"/>
              </a:ext>
            </a:extLst>
          </p:cNvPr>
          <p:cNvSpPr>
            <a:spLocks noGrp="1"/>
          </p:cNvSpPr>
          <p:nvPr>
            <p:ph type="title"/>
          </p:nvPr>
        </p:nvSpPr>
        <p:spPr>
          <a:xfrm>
            <a:off x="251520" y="260648"/>
            <a:ext cx="8748464" cy="1008112"/>
          </a:xfrm>
        </p:spPr>
        <p:txBody>
          <a:bodyPr/>
          <a:lstStyle/>
          <a:p>
            <a:r>
              <a:rPr lang="en-GB" b="1" dirty="0">
                <a:solidFill>
                  <a:srgbClr val="FFFF00"/>
                </a:solidFill>
              </a:rPr>
              <a:t>Ruins of an ancient fullery in Pompei</a:t>
            </a:r>
            <a:endParaRPr lang="tr-TR" b="1" dirty="0">
              <a:solidFill>
                <a:srgbClr val="FFFF00"/>
              </a:solidFill>
            </a:endParaRPr>
          </a:p>
        </p:txBody>
      </p:sp>
      <p:sp>
        <p:nvSpPr>
          <p:cNvPr id="4" name="Date Placeholder 3">
            <a:extLst>
              <a:ext uri="{FF2B5EF4-FFF2-40B4-BE49-F238E27FC236}">
                <a16:creationId xmlns:a16="http://schemas.microsoft.com/office/drawing/2014/main" id="{95B2C553-3BAC-46E6-A252-33AF4BD71E9D}"/>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E69AA818-C4FA-400F-9C6A-4045269B6EF9}"/>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a:t>
            </a:fld>
            <a:endParaRPr lang="tr-TR">
              <a:solidFill>
                <a:prstClr val="white">
                  <a:shade val="50000"/>
                </a:prstClr>
              </a:solidFill>
            </a:endParaRPr>
          </a:p>
        </p:txBody>
      </p:sp>
      <p:pic>
        <p:nvPicPr>
          <p:cNvPr id="29698" name="Picture 2" descr="Fuller House In Pompeii">
            <a:extLst>
              <a:ext uri="{FF2B5EF4-FFF2-40B4-BE49-F238E27FC236}">
                <a16:creationId xmlns:a16="http://schemas.microsoft.com/office/drawing/2014/main" id="{97644531-39DC-4E5E-8A83-0EE4EE5CA6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107" y="1232366"/>
            <a:ext cx="8712968" cy="533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544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563-FA0D-42B8-946B-D774D05C7B8B}"/>
              </a:ext>
            </a:extLst>
          </p:cNvPr>
          <p:cNvSpPr>
            <a:spLocks noGrp="1"/>
          </p:cNvSpPr>
          <p:nvPr>
            <p:ph type="title"/>
          </p:nvPr>
        </p:nvSpPr>
        <p:spPr>
          <a:xfrm>
            <a:off x="572658" y="260648"/>
            <a:ext cx="7815766" cy="924475"/>
          </a:xfrm>
        </p:spPr>
        <p:txBody>
          <a:bodyPr/>
          <a:lstStyle/>
          <a:p>
            <a:r>
              <a:rPr lang="en-GB" b="1" dirty="0">
                <a:solidFill>
                  <a:srgbClr val="FFFF00"/>
                </a:solidFill>
              </a:rPr>
              <a:t>Perfume from European chemists</a:t>
            </a:r>
            <a:endParaRPr lang="en-GB" dirty="0"/>
          </a:p>
        </p:txBody>
      </p:sp>
      <p:sp>
        <p:nvSpPr>
          <p:cNvPr id="3" name="Content Placeholder 2">
            <a:extLst>
              <a:ext uri="{FF2B5EF4-FFF2-40B4-BE49-F238E27FC236}">
                <a16:creationId xmlns:a16="http://schemas.microsoft.com/office/drawing/2014/main" id="{C122E09E-4E2A-4D21-9B8A-E37C86795D51}"/>
              </a:ext>
            </a:extLst>
          </p:cNvPr>
          <p:cNvSpPr>
            <a:spLocks noGrp="1"/>
          </p:cNvSpPr>
          <p:nvPr>
            <p:ph idx="1"/>
          </p:nvPr>
        </p:nvSpPr>
        <p:spPr>
          <a:xfrm>
            <a:off x="467544" y="1185123"/>
            <a:ext cx="8424936" cy="5328592"/>
          </a:xfrm>
        </p:spPr>
        <p:txBody>
          <a:bodyPr>
            <a:normAutofit lnSpcReduction="10000"/>
          </a:bodyPr>
          <a:lstStyle/>
          <a:p>
            <a:r>
              <a:rPr lang="en-GB" sz="2800" b="1" dirty="0"/>
              <a:t>France became </a:t>
            </a:r>
            <a:r>
              <a:rPr lang="tr-TR" sz="2800" b="1" dirty="0"/>
              <a:t>the </a:t>
            </a:r>
            <a:r>
              <a:rPr lang="en-GB" sz="2800" b="1" dirty="0"/>
              <a:t>center of perfume in Europe </a:t>
            </a:r>
            <a:r>
              <a:rPr lang="tr-TR" sz="2800" b="1" dirty="0"/>
              <a:t>with</a:t>
            </a:r>
            <a:r>
              <a:rPr lang="en-GB" sz="2800" b="1" dirty="0"/>
              <a:t> the help of Italian experts</a:t>
            </a:r>
          </a:p>
          <a:p>
            <a:r>
              <a:rPr lang="en-GB" sz="2800" b="1" dirty="0"/>
              <a:t>Italian barber G. P. Feminis who</a:t>
            </a:r>
            <a:r>
              <a:rPr lang="tr-TR" sz="2800" b="1" dirty="0"/>
              <a:t> </a:t>
            </a:r>
            <a:r>
              <a:rPr lang="en-GB" sz="2800" b="1" dirty="0"/>
              <a:t>was working in Cologne-Germany produced “Eau de Cologne” (</a:t>
            </a:r>
            <a:r>
              <a:rPr lang="en-GB" sz="2800" i="1" dirty="0">
                <a:solidFill>
                  <a:srgbClr val="FFFF00"/>
                </a:solidFill>
              </a:rPr>
              <a:t>Köln Suyu</a:t>
            </a:r>
            <a:r>
              <a:rPr lang="en-GB" sz="2800" b="1" dirty="0"/>
              <a:t>) in 1709</a:t>
            </a:r>
          </a:p>
          <a:p>
            <a:r>
              <a:rPr lang="en-GB" sz="2800" b="1" dirty="0"/>
              <a:t>It was made by dissolving </a:t>
            </a:r>
            <a:r>
              <a:rPr lang="tr-TR" sz="2800" b="1" dirty="0"/>
              <a:t>the </a:t>
            </a:r>
            <a:r>
              <a:rPr lang="en-GB" sz="2800" b="1" dirty="0"/>
              <a:t>essences of orange, lemon</a:t>
            </a:r>
            <a:r>
              <a:rPr lang="tr-TR" sz="2800" b="1" dirty="0"/>
              <a:t>,</a:t>
            </a:r>
            <a:r>
              <a:rPr lang="en-GB" sz="2800" b="1" dirty="0"/>
              <a:t> and bergamot in alcohol. It became </a:t>
            </a:r>
            <a:r>
              <a:rPr lang="tr-TR" sz="2800" b="1" dirty="0"/>
              <a:t>world-</a:t>
            </a:r>
            <a:r>
              <a:rPr lang="tr-TR" sz="2800" b="1" dirty="0" err="1"/>
              <a:t>famous</a:t>
            </a:r>
            <a:endParaRPr lang="en-GB" sz="2800" b="1" dirty="0"/>
          </a:p>
          <a:p>
            <a:r>
              <a:rPr lang="en-GB" sz="2800" b="1" dirty="0"/>
              <a:t>That’s how </a:t>
            </a:r>
            <a:r>
              <a:rPr lang="tr-TR" sz="2800" b="1" dirty="0"/>
              <a:t>the </a:t>
            </a:r>
            <a:r>
              <a:rPr lang="en-GB" sz="2800" b="1" dirty="0"/>
              <a:t>word “</a:t>
            </a:r>
            <a:r>
              <a:rPr lang="en-GB" sz="2800" i="1" dirty="0">
                <a:solidFill>
                  <a:srgbClr val="FFFF00"/>
                </a:solidFill>
              </a:rPr>
              <a:t>kolonya</a:t>
            </a:r>
            <a:r>
              <a:rPr lang="en-GB" sz="2800" b="1" dirty="0"/>
              <a:t>” is derived</a:t>
            </a:r>
          </a:p>
        </p:txBody>
      </p:sp>
      <p:sp>
        <p:nvSpPr>
          <p:cNvPr id="4" name="Date Placeholder 3">
            <a:extLst>
              <a:ext uri="{FF2B5EF4-FFF2-40B4-BE49-F238E27FC236}">
                <a16:creationId xmlns:a16="http://schemas.microsoft.com/office/drawing/2014/main" id="{3C605B0C-9644-4E70-8FC5-40546AB3756C}"/>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943A8519-740C-431F-9292-47A1BFD44F7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60</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31F786A1-B2F0-4B5E-BB38-9DD5C592D4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2880" y="1700808"/>
            <a:ext cx="609600" cy="609600"/>
          </a:xfrm>
          <a:prstGeom prst="rect">
            <a:avLst/>
          </a:prstGeom>
        </p:spPr>
      </p:pic>
    </p:spTree>
    <p:extLst>
      <p:ext uri="{BB962C8B-B14F-4D97-AF65-F5344CB8AC3E}">
        <p14:creationId xmlns:p14="http://schemas.microsoft.com/office/powerpoint/2010/main" val="35882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D1191E9-96EC-4735-BAE4-E5F2B7EB0CAE}"/>
              </a:ext>
            </a:extLst>
          </p:cNvPr>
          <p:cNvSpPr>
            <a:spLocks noGrp="1"/>
          </p:cNvSpPr>
          <p:nvPr>
            <p:ph type="title"/>
          </p:nvPr>
        </p:nvSpPr>
        <p:spPr>
          <a:xfrm>
            <a:off x="323528" y="1196752"/>
            <a:ext cx="3744416" cy="5040560"/>
          </a:xfrm>
        </p:spPr>
        <p:txBody>
          <a:bodyPr/>
          <a:lstStyle/>
          <a:p>
            <a:r>
              <a:rPr lang="en-GB" b="1" dirty="0"/>
              <a:t>Eau de Cologne</a:t>
            </a:r>
            <a:br>
              <a:rPr lang="en-GB" b="1" dirty="0">
                <a:solidFill>
                  <a:srgbClr val="FFFF00"/>
                </a:solidFill>
              </a:rPr>
            </a:br>
            <a:r>
              <a:rPr lang="en-GB" b="1" dirty="0">
                <a:solidFill>
                  <a:srgbClr val="FFFF00"/>
                </a:solidFill>
              </a:rPr>
              <a:t>World’s </a:t>
            </a:r>
            <a:r>
              <a:rPr lang="tr-TR" b="1" dirty="0">
                <a:solidFill>
                  <a:srgbClr val="FFFF00"/>
                </a:solidFill>
              </a:rPr>
              <a:t>First</a:t>
            </a:r>
            <a:r>
              <a:rPr lang="en-GB" b="1" dirty="0">
                <a:solidFill>
                  <a:srgbClr val="FFFF00"/>
                </a:solidFill>
              </a:rPr>
              <a:t> </a:t>
            </a:r>
            <a:br>
              <a:rPr lang="en-GB" b="1" dirty="0">
                <a:solidFill>
                  <a:srgbClr val="FFFF00"/>
                </a:solidFill>
              </a:rPr>
            </a:br>
            <a:r>
              <a:rPr lang="en-GB" b="1" dirty="0">
                <a:solidFill>
                  <a:srgbClr val="FFFF00"/>
                </a:solidFill>
              </a:rPr>
              <a:t>“Cologne” </a:t>
            </a:r>
            <a:r>
              <a:rPr lang="tr-TR" b="1" dirty="0">
                <a:solidFill>
                  <a:srgbClr val="FFFF00"/>
                </a:solidFill>
              </a:rPr>
              <a:t>was </a:t>
            </a:r>
            <a:r>
              <a:rPr lang="en-GB" b="1" dirty="0">
                <a:solidFill>
                  <a:srgbClr val="FFFF00"/>
                </a:solidFill>
              </a:rPr>
              <a:t>produced in Germany in 1709</a:t>
            </a:r>
            <a:br>
              <a:rPr lang="tr-TR" b="1" dirty="0">
                <a:solidFill>
                  <a:srgbClr val="FFFF00"/>
                </a:solidFill>
              </a:rPr>
            </a:br>
            <a:r>
              <a:rPr lang="tr-TR" sz="2800" i="1" dirty="0"/>
              <a:t>P.S. The word «Kolonya» comes from Cologne</a:t>
            </a:r>
          </a:p>
        </p:txBody>
      </p:sp>
      <p:sp>
        <p:nvSpPr>
          <p:cNvPr id="4" name="Veri Yer Tutucusu 3">
            <a:extLst>
              <a:ext uri="{FF2B5EF4-FFF2-40B4-BE49-F238E27FC236}">
                <a16:creationId xmlns:a16="http://schemas.microsoft.com/office/drawing/2014/main" id="{CB734B6D-67FA-4D9A-AC2F-19557FA9ABDE}"/>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ayt Numarası Yer Tutucusu 4">
            <a:extLst>
              <a:ext uri="{FF2B5EF4-FFF2-40B4-BE49-F238E27FC236}">
                <a16:creationId xmlns:a16="http://schemas.microsoft.com/office/drawing/2014/main" id="{0AC2AD07-F9CB-4F8E-AF6C-285125FC9B1E}"/>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61</a:t>
            </a:fld>
            <a:endParaRPr lang="tr-TR">
              <a:solidFill>
                <a:prstClr val="white">
                  <a:shade val="50000"/>
                </a:prstClr>
              </a:solidFill>
            </a:endParaRPr>
          </a:p>
        </p:txBody>
      </p:sp>
      <p:pic>
        <p:nvPicPr>
          <p:cNvPr id="1026" name="Picture 2" descr="https://upload.wikimedia.org/wikipedia/commons/4/4b/1811-Rosoli-Flacon.jpg">
            <a:extLst>
              <a:ext uri="{FF2B5EF4-FFF2-40B4-BE49-F238E27FC236}">
                <a16:creationId xmlns:a16="http://schemas.microsoft.com/office/drawing/2014/main" id="{7B06BB6C-BB6F-47C9-A5C2-FBFC5E825C5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332656"/>
            <a:ext cx="475252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71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95563-FA0D-42B8-946B-D774D05C7B8B}"/>
              </a:ext>
            </a:extLst>
          </p:cNvPr>
          <p:cNvSpPr>
            <a:spLocks noGrp="1"/>
          </p:cNvSpPr>
          <p:nvPr>
            <p:ph type="title"/>
          </p:nvPr>
        </p:nvSpPr>
        <p:spPr>
          <a:xfrm>
            <a:off x="572658" y="476672"/>
            <a:ext cx="7887774" cy="924475"/>
          </a:xfrm>
        </p:spPr>
        <p:txBody>
          <a:bodyPr/>
          <a:lstStyle/>
          <a:p>
            <a:r>
              <a:rPr lang="en-GB" b="1" dirty="0">
                <a:solidFill>
                  <a:srgbClr val="FFFF00"/>
                </a:solidFill>
              </a:rPr>
              <a:t>Perfume from </a:t>
            </a:r>
            <a:r>
              <a:rPr lang="tr-TR" b="1" dirty="0">
                <a:solidFill>
                  <a:srgbClr val="FFFF00"/>
                </a:solidFill>
              </a:rPr>
              <a:t>European</a:t>
            </a:r>
            <a:r>
              <a:rPr lang="en-GB" b="1" dirty="0">
                <a:solidFill>
                  <a:srgbClr val="FFFF00"/>
                </a:solidFill>
              </a:rPr>
              <a:t> chemists</a:t>
            </a:r>
            <a:endParaRPr lang="en-GB" dirty="0"/>
          </a:p>
        </p:txBody>
      </p:sp>
      <p:sp>
        <p:nvSpPr>
          <p:cNvPr id="3" name="Content Placeholder 2">
            <a:extLst>
              <a:ext uri="{FF2B5EF4-FFF2-40B4-BE49-F238E27FC236}">
                <a16:creationId xmlns:a16="http://schemas.microsoft.com/office/drawing/2014/main" id="{C122E09E-4E2A-4D21-9B8A-E37C86795D51}"/>
              </a:ext>
            </a:extLst>
          </p:cNvPr>
          <p:cNvSpPr>
            <a:spLocks noGrp="1"/>
          </p:cNvSpPr>
          <p:nvPr>
            <p:ph idx="1"/>
          </p:nvPr>
        </p:nvSpPr>
        <p:spPr>
          <a:xfrm>
            <a:off x="539552" y="1412776"/>
            <a:ext cx="8208912" cy="4968552"/>
          </a:xfrm>
        </p:spPr>
        <p:txBody>
          <a:bodyPr>
            <a:normAutofit/>
          </a:bodyPr>
          <a:lstStyle/>
          <a:p>
            <a:r>
              <a:rPr lang="en-GB" sz="2800" b="1" dirty="0"/>
              <a:t>Total perfume sales in the world is 34,</a:t>
            </a:r>
            <a:r>
              <a:rPr lang="tr-TR" sz="2800" b="1" dirty="0"/>
              <a:t>0</a:t>
            </a:r>
            <a:r>
              <a:rPr lang="en-GB" sz="2800" b="1" dirty="0"/>
              <a:t> billion US dollars</a:t>
            </a:r>
          </a:p>
          <a:p>
            <a:r>
              <a:rPr lang="en-GB" sz="2800" b="1" dirty="0"/>
              <a:t>It is estimated to reach 40.0 billion dollars in 2025</a:t>
            </a:r>
          </a:p>
          <a:p>
            <a:r>
              <a:rPr lang="en-GB" sz="2800" b="1" dirty="0"/>
              <a:t>France, Spain</a:t>
            </a:r>
            <a:r>
              <a:rPr lang="tr-TR" sz="2800" b="1" dirty="0"/>
              <a:t>,</a:t>
            </a:r>
            <a:r>
              <a:rPr lang="en-GB" sz="2800" b="1" dirty="0"/>
              <a:t> and Italy are the major perfume producers in the world</a:t>
            </a:r>
          </a:p>
          <a:p>
            <a:r>
              <a:rPr lang="en-GB" sz="2800" b="1" dirty="0"/>
              <a:t>In 2016 the amount of </a:t>
            </a:r>
            <a:r>
              <a:rPr lang="en-GB" sz="2800" b="1" u="sng" dirty="0"/>
              <a:t>rose oil</a:t>
            </a:r>
            <a:r>
              <a:rPr lang="en-GB" sz="2800" b="1" dirty="0"/>
              <a:t> export from </a:t>
            </a:r>
            <a:r>
              <a:rPr lang="en-GB" sz="2800" b="1" u="sng" dirty="0"/>
              <a:t>Isparta</a:t>
            </a:r>
            <a:r>
              <a:rPr lang="en-GB" sz="2800" b="1" dirty="0"/>
              <a:t> was 36 million US dollars</a:t>
            </a:r>
          </a:p>
        </p:txBody>
      </p:sp>
      <p:sp>
        <p:nvSpPr>
          <p:cNvPr id="4" name="Date Placeholder 3">
            <a:extLst>
              <a:ext uri="{FF2B5EF4-FFF2-40B4-BE49-F238E27FC236}">
                <a16:creationId xmlns:a16="http://schemas.microsoft.com/office/drawing/2014/main" id="{3C605B0C-9644-4E70-8FC5-40546AB3756C}"/>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943A8519-740C-431F-9292-47A1BFD44F76}"/>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62</a:t>
            </a:fld>
            <a:endParaRPr lang="tr-TR">
              <a:solidFill>
                <a:prstClr val="white">
                  <a:shade val="50000"/>
                </a:prstClr>
              </a:solidFill>
            </a:endParaRPr>
          </a:p>
        </p:txBody>
      </p:sp>
    </p:spTree>
    <p:extLst>
      <p:ext uri="{BB962C8B-B14F-4D97-AF65-F5344CB8AC3E}">
        <p14:creationId xmlns:p14="http://schemas.microsoft.com/office/powerpoint/2010/main" val="2927271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214570"/>
            <a:ext cx="7200800" cy="3096344"/>
          </a:xfrm>
        </p:spPr>
        <p:txBody>
          <a:bodyPr/>
          <a:lstStyle/>
          <a:p>
            <a:br>
              <a:rPr lang="tr-TR" sz="3300" b="1" dirty="0">
                <a:solidFill>
                  <a:srgbClr val="FFFF00"/>
                </a:solidFill>
              </a:rPr>
            </a:br>
            <a:br>
              <a:rPr lang="tr-TR" sz="3300" b="1" dirty="0">
                <a:solidFill>
                  <a:srgbClr val="FFFF00"/>
                </a:solidFill>
              </a:rPr>
            </a:br>
            <a:br>
              <a:rPr lang="en-GB" sz="33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br>
              <a:rPr lang="en-GB" sz="2700" b="1" dirty="0">
                <a:solidFill>
                  <a:srgbClr val="FFFF00"/>
                </a:solidFill>
              </a:rPr>
            </a:br>
            <a:r>
              <a:rPr lang="tr-TR" b="1" dirty="0"/>
              <a:t>END OF</a:t>
            </a:r>
            <a:br>
              <a:rPr lang="tr-TR" sz="2800" b="1" dirty="0">
                <a:solidFill>
                  <a:srgbClr val="FFFF00"/>
                </a:solidFill>
              </a:rPr>
            </a:br>
            <a:r>
              <a:rPr lang="en-GB" sz="2800" b="1" dirty="0"/>
              <a:t>CHEM 491</a:t>
            </a:r>
            <a:br>
              <a:rPr lang="en-GB" sz="2800" b="1" dirty="0">
                <a:solidFill>
                  <a:srgbClr val="FFFF00"/>
                </a:solidFill>
              </a:rPr>
            </a:br>
            <a:r>
              <a:rPr lang="en-GB" sz="2800" b="1" dirty="0">
                <a:solidFill>
                  <a:srgbClr val="FFFF00"/>
                </a:solidFill>
              </a:rPr>
              <a:t>SOAP &amp; PERFUME MAKING TECHNOLOGIES</a:t>
            </a:r>
            <a:br>
              <a:rPr lang="en-GB" sz="2800" b="1" dirty="0">
                <a:solidFill>
                  <a:srgbClr val="FFFF00"/>
                </a:solidFill>
              </a:rPr>
            </a:br>
            <a:r>
              <a:rPr lang="en-GB" sz="2800" b="1" dirty="0">
                <a:solidFill>
                  <a:srgbClr val="FFFF00"/>
                </a:solidFill>
              </a:rPr>
              <a:t>OF SUMERIAN CHEMISTS</a:t>
            </a:r>
            <a:br>
              <a:rPr lang="tr-TR" sz="2800" b="1" dirty="0">
                <a:solidFill>
                  <a:prstClr val="white"/>
                </a:solidFill>
              </a:rPr>
            </a:br>
            <a:r>
              <a:rPr lang="tr-TR" sz="2800" b="1" dirty="0"/>
              <a:t>OCTOBER 31, </a:t>
            </a:r>
            <a:r>
              <a:rPr lang="en-GB" sz="2800" b="1" dirty="0"/>
              <a:t>202</a:t>
            </a:r>
            <a:r>
              <a:rPr lang="tr-TR" sz="2800" b="1" dirty="0"/>
              <a:t>2</a:t>
            </a:r>
            <a:r>
              <a:rPr lang="en-GB" sz="2800" b="1" dirty="0"/>
              <a:t> </a:t>
            </a:r>
            <a:br>
              <a:rPr lang="en-GB" sz="2800" b="1" dirty="0"/>
            </a:br>
            <a:r>
              <a:rPr lang="en-GB" sz="2800" b="1" dirty="0"/>
              <a:t>LECTURE</a:t>
            </a:r>
            <a:endParaRPr lang="tr-TR" sz="2800" b="1" dirty="0"/>
          </a:p>
        </p:txBody>
      </p:sp>
      <p:sp>
        <p:nvSpPr>
          <p:cNvPr id="3" name="Subtitle 2"/>
          <p:cNvSpPr>
            <a:spLocks noGrp="1"/>
          </p:cNvSpPr>
          <p:nvPr>
            <p:ph type="subTitle" idx="1"/>
          </p:nvPr>
        </p:nvSpPr>
        <p:spPr>
          <a:xfrm>
            <a:off x="4253983" y="4328764"/>
            <a:ext cx="4316961" cy="1624263"/>
          </a:xfrm>
        </p:spPr>
        <p:txBody>
          <a:bodyPr>
            <a:normAutofit fontScale="77500" lnSpcReduction="20000"/>
          </a:bodyPr>
          <a:lstStyle/>
          <a:p>
            <a:pPr algn="r"/>
            <a:r>
              <a:rPr lang="tr-TR" sz="3100" b="1" dirty="0">
                <a:solidFill>
                  <a:schemeClr val="tx1"/>
                </a:solidFill>
              </a:rPr>
              <a:t>Prof. Dr. Ural AKBULUT  </a:t>
            </a:r>
          </a:p>
          <a:p>
            <a:pPr algn="r"/>
            <a:r>
              <a:rPr lang="en-GB" sz="3100" b="1" dirty="0">
                <a:solidFill>
                  <a:schemeClr val="tx1"/>
                </a:solidFill>
              </a:rPr>
              <a:t>METU</a:t>
            </a:r>
            <a:r>
              <a:rPr lang="tr-TR" sz="3100" b="1" dirty="0">
                <a:solidFill>
                  <a:schemeClr val="tx1"/>
                </a:solidFill>
              </a:rPr>
              <a:t> </a:t>
            </a:r>
            <a:r>
              <a:rPr lang="en-GB" sz="3100" b="1" dirty="0">
                <a:solidFill>
                  <a:schemeClr val="tx1"/>
                </a:solidFill>
              </a:rPr>
              <a:t>Chemistry </a:t>
            </a:r>
          </a:p>
          <a:p>
            <a:pPr algn="r"/>
            <a:r>
              <a:rPr lang="en-GB" sz="3100" b="1" dirty="0">
                <a:solidFill>
                  <a:schemeClr val="tx1"/>
                </a:solidFill>
              </a:rPr>
              <a:t>Department</a:t>
            </a:r>
            <a:endParaRPr lang="tr-TR" sz="3100" b="1" dirty="0">
              <a:solidFill>
                <a:schemeClr val="tx1"/>
              </a:solidFill>
            </a:endParaRPr>
          </a:p>
          <a:p>
            <a:endParaRPr lang="en-GB" sz="2400" b="1" dirty="0">
              <a:solidFill>
                <a:srgbClr val="FFFF00"/>
              </a:solidFill>
            </a:endParaRPr>
          </a:p>
          <a:p>
            <a:endParaRPr lang="en-GB" sz="2400" b="1" dirty="0">
              <a:solidFill>
                <a:srgbClr val="FFFF00"/>
              </a:solidFill>
            </a:endParaRPr>
          </a:p>
          <a:p>
            <a:endParaRPr lang="tr-TR" sz="2400" b="1" dirty="0">
              <a:solidFill>
                <a:srgbClr val="FFFF00"/>
              </a:solidFill>
            </a:endParaRPr>
          </a:p>
        </p:txBody>
      </p:sp>
      <p:sp>
        <p:nvSpPr>
          <p:cNvPr id="4" name="Date Placeholder 3"/>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83585796-D667-4CB2-BC00-3BF368760D37}" type="slidenum">
              <a:rPr lang="tr-TR" smtClean="0">
                <a:solidFill>
                  <a:prstClr val="white">
                    <a:shade val="50000"/>
                  </a:prstClr>
                </a:solidFill>
              </a:rPr>
              <a:pPr/>
              <a:t>63</a:t>
            </a:fld>
            <a:endParaRPr lang="tr-TR">
              <a:solidFill>
                <a:prstClr val="white">
                  <a:shade val="50000"/>
                </a:prstClr>
              </a:solidFill>
            </a:endParaRPr>
          </a:p>
        </p:txBody>
      </p:sp>
    </p:spTree>
    <p:extLst>
      <p:ext uri="{BB962C8B-B14F-4D97-AF65-F5344CB8AC3E}">
        <p14:creationId xmlns:p14="http://schemas.microsoft.com/office/powerpoint/2010/main" val="1105351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375E-4F12-4298-8AD8-EFD66282BCB6}"/>
              </a:ext>
            </a:extLst>
          </p:cNvPr>
          <p:cNvSpPr>
            <a:spLocks noGrp="1"/>
          </p:cNvSpPr>
          <p:nvPr>
            <p:ph type="title"/>
          </p:nvPr>
        </p:nvSpPr>
        <p:spPr>
          <a:xfrm>
            <a:off x="323528" y="476672"/>
            <a:ext cx="5112568" cy="5832648"/>
          </a:xfrm>
        </p:spPr>
        <p:txBody>
          <a:bodyPr/>
          <a:lstStyle/>
          <a:p>
            <a:r>
              <a:rPr lang="en-GB" b="1" dirty="0">
                <a:solidFill>
                  <a:srgbClr val="FFFF00"/>
                </a:solidFill>
              </a:rPr>
              <a:t>Roman Emperor Nero </a:t>
            </a:r>
            <a:r>
              <a:rPr lang="en-GB" sz="2800" b="1" dirty="0"/>
              <a:t>(Ruled 54 A.D. 68 A.D.) He began taxing the owners of washing houses who earned money by </a:t>
            </a:r>
            <a:r>
              <a:rPr lang="en-GB" sz="2800" b="1" u="sng" dirty="0"/>
              <a:t>collecting urine on the streets</a:t>
            </a:r>
            <a:r>
              <a:rPr lang="en-GB" sz="2800" b="1" dirty="0"/>
              <a:t>. </a:t>
            </a:r>
            <a:r>
              <a:rPr lang="tr-TR" sz="2800" b="1" dirty="0"/>
              <a:t>The </a:t>
            </a:r>
            <a:r>
              <a:rPr lang="tr-TR" sz="2800" b="1" dirty="0" err="1"/>
              <a:t>tax</a:t>
            </a:r>
            <a:r>
              <a:rPr lang="en-GB" sz="2800" b="1" dirty="0"/>
              <a:t> was called “</a:t>
            </a:r>
            <a:r>
              <a:rPr lang="en-GB" sz="2800" b="1" dirty="0">
                <a:solidFill>
                  <a:srgbClr val="FFFF00"/>
                </a:solidFill>
              </a:rPr>
              <a:t>vectigal urinae</a:t>
            </a:r>
            <a:r>
              <a:rPr lang="en-GB" sz="2800" b="1" dirty="0"/>
              <a:t>”</a:t>
            </a:r>
            <a:br>
              <a:rPr lang="en-GB" sz="2800" b="1" dirty="0"/>
            </a:br>
            <a:r>
              <a:rPr lang="en-GB" sz="2800" b="1" dirty="0"/>
              <a:t>But he had to stop taxing soon due to complaints</a:t>
            </a:r>
            <a:endParaRPr lang="tr-TR" sz="2800" b="1" dirty="0"/>
          </a:p>
        </p:txBody>
      </p:sp>
      <p:sp>
        <p:nvSpPr>
          <p:cNvPr id="4" name="Date Placeholder 3">
            <a:extLst>
              <a:ext uri="{FF2B5EF4-FFF2-40B4-BE49-F238E27FC236}">
                <a16:creationId xmlns:a16="http://schemas.microsoft.com/office/drawing/2014/main" id="{33D140CA-D0FE-43FD-8B9C-ED4F693D13B6}"/>
              </a:ext>
            </a:extLst>
          </p:cNvPr>
          <p:cNvSpPr>
            <a:spLocks noGrp="1"/>
          </p:cNvSpPr>
          <p:nvPr>
            <p:ph type="dt" sz="half" idx="10"/>
          </p:nvPr>
        </p:nvSpPr>
        <p:spPr/>
        <p:txBody>
          <a:bodyPr/>
          <a:lstStyle/>
          <a:p>
            <a:r>
              <a:rPr lang="en-US">
                <a:solidFill>
                  <a:prstClr val="white">
                    <a:shade val="50000"/>
                  </a:prstClr>
                </a:solidFill>
              </a:rPr>
              <a:t>OCTOBER 31, 2022</a:t>
            </a:r>
            <a:endParaRPr lang="tr-TR" dirty="0">
              <a:solidFill>
                <a:prstClr val="white">
                  <a:shade val="50000"/>
                </a:prstClr>
              </a:solidFill>
            </a:endParaRPr>
          </a:p>
        </p:txBody>
      </p:sp>
      <p:sp>
        <p:nvSpPr>
          <p:cNvPr id="5" name="Slide Number Placeholder 4">
            <a:extLst>
              <a:ext uri="{FF2B5EF4-FFF2-40B4-BE49-F238E27FC236}">
                <a16:creationId xmlns:a16="http://schemas.microsoft.com/office/drawing/2014/main" id="{678200F6-6965-4C8B-964B-F58E1F9C983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7</a:t>
            </a:fld>
            <a:endParaRPr lang="tr-TR">
              <a:solidFill>
                <a:prstClr val="white">
                  <a:shade val="50000"/>
                </a:prstClr>
              </a:solidFill>
            </a:endParaRPr>
          </a:p>
        </p:txBody>
      </p:sp>
      <p:pic>
        <p:nvPicPr>
          <p:cNvPr id="24578" name="Picture 2" descr="Male bust facing right">
            <a:extLst>
              <a:ext uri="{FF2B5EF4-FFF2-40B4-BE49-F238E27FC236}">
                <a16:creationId xmlns:a16="http://schemas.microsoft.com/office/drawing/2014/main" id="{7EA6C919-359E-4188-BD9D-0AB6C653441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64088" y="1103548"/>
            <a:ext cx="3613979" cy="5040560"/>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E55A611F-3430-4077-835A-D6202A0B9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260648"/>
            <a:ext cx="681608" cy="681608"/>
          </a:xfrm>
          <a:prstGeom prst="rect">
            <a:avLst/>
          </a:prstGeom>
        </p:spPr>
      </p:pic>
    </p:spTree>
    <p:extLst>
      <p:ext uri="{BB962C8B-B14F-4D97-AF65-F5344CB8AC3E}">
        <p14:creationId xmlns:p14="http://schemas.microsoft.com/office/powerpoint/2010/main" val="47121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375E-4F12-4298-8AD8-EFD66282BCB6}"/>
              </a:ext>
            </a:extLst>
          </p:cNvPr>
          <p:cNvSpPr>
            <a:spLocks noGrp="1"/>
          </p:cNvSpPr>
          <p:nvPr>
            <p:ph type="title"/>
          </p:nvPr>
        </p:nvSpPr>
        <p:spPr>
          <a:xfrm>
            <a:off x="395536" y="980728"/>
            <a:ext cx="4392488" cy="5400600"/>
          </a:xfrm>
        </p:spPr>
        <p:txBody>
          <a:bodyPr/>
          <a:lstStyle/>
          <a:p>
            <a:r>
              <a:rPr lang="en-GB" sz="3600" b="1" dirty="0">
                <a:solidFill>
                  <a:srgbClr val="FFFF00"/>
                </a:solidFill>
              </a:rPr>
              <a:t>Roman Emperor Vespasian </a:t>
            </a:r>
            <a:br>
              <a:rPr lang="en-GB" b="1" dirty="0">
                <a:solidFill>
                  <a:srgbClr val="FFFF00"/>
                </a:solidFill>
              </a:rPr>
            </a:br>
            <a:r>
              <a:rPr lang="en-GB" sz="2800" b="1" dirty="0"/>
              <a:t>(ruled: 69 A.D-79 A.D.)</a:t>
            </a:r>
            <a:br>
              <a:rPr lang="en-GB" sz="2800" b="1" dirty="0"/>
            </a:br>
            <a:r>
              <a:rPr lang="en-GB" sz="2800" b="1" dirty="0"/>
              <a:t>He started to tax the owners of washing houses, like Nero, for collecting human urine in 70 A.D.</a:t>
            </a:r>
            <a:br>
              <a:rPr lang="en-GB" sz="2800" b="1" dirty="0"/>
            </a:br>
            <a:endParaRPr lang="tr-TR" sz="2800" b="1" dirty="0"/>
          </a:p>
        </p:txBody>
      </p:sp>
      <p:sp>
        <p:nvSpPr>
          <p:cNvPr id="4" name="Date Placeholder 3">
            <a:extLst>
              <a:ext uri="{FF2B5EF4-FFF2-40B4-BE49-F238E27FC236}">
                <a16:creationId xmlns:a16="http://schemas.microsoft.com/office/drawing/2014/main" id="{33D140CA-D0FE-43FD-8B9C-ED4F693D13B6}"/>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678200F6-6965-4C8B-964B-F58E1F9C9833}"/>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8</a:t>
            </a:fld>
            <a:endParaRPr lang="tr-TR">
              <a:solidFill>
                <a:prstClr val="white">
                  <a:shade val="50000"/>
                </a:prstClr>
              </a:solidFill>
            </a:endParaRPr>
          </a:p>
        </p:txBody>
      </p:sp>
      <p:pic>
        <p:nvPicPr>
          <p:cNvPr id="16388" name="Picture 4" descr="Front view of a bust. He is balding and wears a Roman tunic.">
            <a:extLst>
              <a:ext uri="{FF2B5EF4-FFF2-40B4-BE49-F238E27FC236}">
                <a16:creationId xmlns:a16="http://schemas.microsoft.com/office/drawing/2014/main" id="{D526128A-3EB9-43EC-9F2F-6836DE20FF0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32040" y="1124744"/>
            <a:ext cx="4032447" cy="5002626"/>
          </a:xfrm>
          <a:prstGeom prst="rect">
            <a:avLst/>
          </a:prstGeom>
          <a:noFill/>
          <a:extLst>
            <a:ext uri="{909E8E84-426E-40DD-AFC4-6F175D3DCCD1}">
              <a14:hiddenFill xmlns:a14="http://schemas.microsoft.com/office/drawing/2010/main">
                <a:solidFill>
                  <a:srgbClr val="FFFFFF"/>
                </a:solidFill>
              </a14:hiddenFill>
            </a:ext>
          </a:extLst>
        </p:spPr>
      </p:pic>
      <p:pic>
        <p:nvPicPr>
          <p:cNvPr id="3" name="Kayıtlı Ses">
            <a:hlinkClick r:id="" action="ppaction://media"/>
            <a:extLst>
              <a:ext uri="{FF2B5EF4-FFF2-40B4-BE49-F238E27FC236}">
                <a16:creationId xmlns:a16="http://schemas.microsoft.com/office/drawing/2014/main" id="{7ACE84AF-C2F7-48DE-A9F5-863D1F98D9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332656"/>
            <a:ext cx="609600" cy="609600"/>
          </a:xfrm>
          <a:prstGeom prst="rect">
            <a:avLst/>
          </a:prstGeom>
        </p:spPr>
      </p:pic>
    </p:spTree>
    <p:extLst>
      <p:ext uri="{BB962C8B-B14F-4D97-AF65-F5344CB8AC3E}">
        <p14:creationId xmlns:p14="http://schemas.microsoft.com/office/powerpoint/2010/main" val="370845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9227-BCDB-41C1-84F8-4EAB73F7E8F6}"/>
              </a:ext>
            </a:extLst>
          </p:cNvPr>
          <p:cNvSpPr>
            <a:spLocks noGrp="1"/>
          </p:cNvSpPr>
          <p:nvPr>
            <p:ph type="title"/>
          </p:nvPr>
        </p:nvSpPr>
        <p:spPr>
          <a:xfrm>
            <a:off x="827584" y="260648"/>
            <a:ext cx="7704856" cy="1224136"/>
          </a:xfrm>
        </p:spPr>
        <p:txBody>
          <a:bodyPr/>
          <a:lstStyle/>
          <a:p>
            <a:r>
              <a:rPr lang="en-GB" b="1" dirty="0">
                <a:solidFill>
                  <a:srgbClr val="FFFF00"/>
                </a:solidFill>
              </a:rPr>
              <a:t>Human urine collectors had to pay tax in Roman Empire</a:t>
            </a:r>
            <a:endParaRPr lang="tr-TR" b="1" dirty="0">
              <a:solidFill>
                <a:srgbClr val="FFFF00"/>
              </a:solidFill>
            </a:endParaRPr>
          </a:p>
        </p:txBody>
      </p:sp>
      <p:sp>
        <p:nvSpPr>
          <p:cNvPr id="3" name="Content Placeholder 2">
            <a:extLst>
              <a:ext uri="{FF2B5EF4-FFF2-40B4-BE49-F238E27FC236}">
                <a16:creationId xmlns:a16="http://schemas.microsoft.com/office/drawing/2014/main" id="{A4116088-CAA2-4136-A743-2D8323D93428}"/>
              </a:ext>
            </a:extLst>
          </p:cNvPr>
          <p:cNvSpPr>
            <a:spLocks noGrp="1"/>
          </p:cNvSpPr>
          <p:nvPr>
            <p:ph idx="1"/>
          </p:nvPr>
        </p:nvSpPr>
        <p:spPr>
          <a:xfrm>
            <a:off x="539552" y="1556792"/>
            <a:ext cx="8208912" cy="5112568"/>
          </a:xfrm>
        </p:spPr>
        <p:txBody>
          <a:bodyPr>
            <a:noAutofit/>
          </a:bodyPr>
          <a:lstStyle/>
          <a:p>
            <a:r>
              <a:rPr lang="en-GB" sz="2800" b="1" dirty="0"/>
              <a:t>Vespasian was </a:t>
            </a:r>
            <a:r>
              <a:rPr lang="tr-TR" sz="2800" b="1" dirty="0"/>
              <a:t>criticized</a:t>
            </a:r>
            <a:r>
              <a:rPr lang="en-GB" sz="2800" b="1" dirty="0"/>
              <a:t> by some senators and by his son Titus, for taxing urine collect</a:t>
            </a:r>
            <a:r>
              <a:rPr lang="tr-TR" sz="2800" b="1" dirty="0" err="1"/>
              <a:t>ors</a:t>
            </a:r>
            <a:endParaRPr lang="en-GB" sz="2800" b="1" dirty="0"/>
          </a:p>
          <a:p>
            <a:r>
              <a:rPr lang="en-GB" sz="2800" b="1" dirty="0"/>
              <a:t>He answered his son “</a:t>
            </a:r>
            <a:r>
              <a:rPr lang="en-GB" sz="2800" b="1" dirty="0">
                <a:solidFill>
                  <a:srgbClr val="FFFF00"/>
                </a:solidFill>
              </a:rPr>
              <a:t>smell this Money, it does not stink, even though it comes from urine</a:t>
            </a:r>
            <a:r>
              <a:rPr lang="en-GB" sz="2800" b="1" dirty="0"/>
              <a:t>”, </a:t>
            </a:r>
            <a:r>
              <a:rPr lang="tr-TR" sz="2800" b="1" dirty="0"/>
              <a:t>and </a:t>
            </a:r>
            <a:r>
              <a:rPr lang="en-GB" sz="2800" b="1" dirty="0"/>
              <a:t>“</a:t>
            </a:r>
            <a:r>
              <a:rPr lang="en-GB" sz="2800" b="1" u="sng" dirty="0">
                <a:solidFill>
                  <a:srgbClr val="FFFF00"/>
                </a:solidFill>
              </a:rPr>
              <a:t>money does not stink</a:t>
            </a:r>
            <a:r>
              <a:rPr lang="en-GB" sz="2800" b="1" dirty="0"/>
              <a:t>”</a:t>
            </a:r>
          </a:p>
          <a:p>
            <a:r>
              <a:rPr lang="en-GB" sz="2800" b="1" dirty="0"/>
              <a:t>“</a:t>
            </a:r>
            <a:r>
              <a:rPr lang="en-GB" sz="2800" b="1" dirty="0">
                <a:solidFill>
                  <a:srgbClr val="FFFF00"/>
                </a:solidFill>
              </a:rPr>
              <a:t>Pecunia </a:t>
            </a:r>
            <a:r>
              <a:rPr lang="tr-TR" sz="2800" b="1" dirty="0">
                <a:solidFill>
                  <a:srgbClr val="FFFF00"/>
                </a:solidFill>
              </a:rPr>
              <a:t>Non-Olet</a:t>
            </a:r>
            <a:r>
              <a:rPr lang="en-GB" sz="2800" b="1" dirty="0"/>
              <a:t>” world famous expression of that Emperor, means “</a:t>
            </a:r>
            <a:r>
              <a:rPr lang="en-GB" sz="2800" b="1" u="sng" dirty="0"/>
              <a:t>money does not stink</a:t>
            </a:r>
            <a:r>
              <a:rPr lang="en-GB" sz="2800" b="1" dirty="0"/>
              <a:t>” in Latin</a:t>
            </a:r>
          </a:p>
          <a:p>
            <a:endParaRPr lang="en-GB" sz="2800" b="1" dirty="0"/>
          </a:p>
        </p:txBody>
      </p:sp>
      <p:sp>
        <p:nvSpPr>
          <p:cNvPr id="4" name="Date Placeholder 3">
            <a:extLst>
              <a:ext uri="{FF2B5EF4-FFF2-40B4-BE49-F238E27FC236}">
                <a16:creationId xmlns:a16="http://schemas.microsoft.com/office/drawing/2014/main" id="{8693999E-8217-40C2-A78A-802BB3FAB372}"/>
              </a:ext>
            </a:extLst>
          </p:cNvPr>
          <p:cNvSpPr>
            <a:spLocks noGrp="1"/>
          </p:cNvSpPr>
          <p:nvPr>
            <p:ph type="dt" sz="half" idx="10"/>
          </p:nvPr>
        </p:nvSpPr>
        <p:spPr/>
        <p:txBody>
          <a:bodyPr/>
          <a:lstStyle/>
          <a:p>
            <a:r>
              <a:rPr lang="en-US">
                <a:solidFill>
                  <a:prstClr val="white">
                    <a:shade val="50000"/>
                  </a:prstClr>
                </a:solidFill>
              </a:rPr>
              <a:t>OCTOBER 31, 2022</a:t>
            </a:r>
            <a:endParaRPr lang="tr-TR">
              <a:solidFill>
                <a:prstClr val="white">
                  <a:shade val="50000"/>
                </a:prstClr>
              </a:solidFill>
            </a:endParaRPr>
          </a:p>
        </p:txBody>
      </p:sp>
      <p:sp>
        <p:nvSpPr>
          <p:cNvPr id="5" name="Slide Number Placeholder 4">
            <a:extLst>
              <a:ext uri="{FF2B5EF4-FFF2-40B4-BE49-F238E27FC236}">
                <a16:creationId xmlns:a16="http://schemas.microsoft.com/office/drawing/2014/main" id="{B12D3396-FA76-4AF4-8923-38598E00DD84}"/>
              </a:ext>
            </a:extLst>
          </p:cNvPr>
          <p:cNvSpPr>
            <a:spLocks noGrp="1"/>
          </p:cNvSpPr>
          <p:nvPr>
            <p:ph type="sldNum" sz="quarter" idx="12"/>
          </p:nvPr>
        </p:nvSpPr>
        <p:spPr/>
        <p:txBody>
          <a:bodyPr/>
          <a:lstStyle/>
          <a:p>
            <a:fld id="{83585796-D667-4CB2-BC00-3BF368760D37}" type="slidenum">
              <a:rPr lang="tr-TR" smtClean="0">
                <a:solidFill>
                  <a:prstClr val="white">
                    <a:shade val="50000"/>
                  </a:prstClr>
                </a:solidFill>
              </a:rPr>
              <a:pPr/>
              <a:t>9</a:t>
            </a:fld>
            <a:endParaRPr lang="tr-TR">
              <a:solidFill>
                <a:prstClr val="white">
                  <a:shade val="50000"/>
                </a:prstClr>
              </a:solidFill>
            </a:endParaRPr>
          </a:p>
        </p:txBody>
      </p:sp>
      <p:pic>
        <p:nvPicPr>
          <p:cNvPr id="6" name="Kayıtlı Ses">
            <a:hlinkClick r:id="" action="ppaction://media"/>
            <a:extLst>
              <a:ext uri="{FF2B5EF4-FFF2-40B4-BE49-F238E27FC236}">
                <a16:creationId xmlns:a16="http://schemas.microsoft.com/office/drawing/2014/main" id="{CD5891E3-F8D2-4170-9C2C-634C2616D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908720"/>
            <a:ext cx="609600" cy="609600"/>
          </a:xfrm>
          <a:prstGeom prst="rect">
            <a:avLst/>
          </a:prstGeom>
        </p:spPr>
      </p:pic>
    </p:spTree>
    <p:extLst>
      <p:ext uri="{BB962C8B-B14F-4D97-AF65-F5344CB8AC3E}">
        <p14:creationId xmlns:p14="http://schemas.microsoft.com/office/powerpoint/2010/main" val="26392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Sonbahar</Template>
  <TotalTime>100020</TotalTime>
  <Words>3362</Words>
  <Application>Microsoft Office PowerPoint</Application>
  <PresentationFormat>Ekran Gösterisi (4:3)</PresentationFormat>
  <Paragraphs>342</Paragraphs>
  <Slides>63</Slides>
  <Notes>2</Notes>
  <HiddenSlides>0</HiddenSlides>
  <MMClips>29</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63</vt:i4>
      </vt:variant>
    </vt:vector>
  </HeadingPairs>
  <TitlesOfParts>
    <vt:vector size="71" baseType="lpstr">
      <vt:lpstr>Arial</vt:lpstr>
      <vt:lpstr>Calibri</vt:lpstr>
      <vt:lpstr>Courier New</vt:lpstr>
      <vt:lpstr>Times New Roman</vt:lpstr>
      <vt:lpstr>Trebuchet MS</vt:lpstr>
      <vt:lpstr>Verdana</vt:lpstr>
      <vt:lpstr>Wingdings 2</vt:lpstr>
      <vt:lpstr>Autumn</vt:lpstr>
      <vt:lpstr>             CHEM 491 SOAP &amp; PERFUME MAKING TECHNOLOGIES OF SUMERIAN CHEMISTS OCTOBER 31, 2022  LECTURE</vt:lpstr>
      <vt:lpstr>Urine was used as a cleaning agent (soap) for thousands of years</vt:lpstr>
      <vt:lpstr>Urine was used as a cleaning agent (soap) for thousands of years</vt:lpstr>
      <vt:lpstr>Urine was used as a cleaning agent (soap) for thousands of years</vt:lpstr>
      <vt:lpstr>Urine was used as a cleaning agent (soap) for thousands of years</vt:lpstr>
      <vt:lpstr>Ruins of an ancient fullery in Pompei</vt:lpstr>
      <vt:lpstr>Roman Emperor Nero (Ruled 54 A.D. 68 A.D.) He began taxing the owners of washing houses who earned money by collecting urine on the streets. The tax was called “vectigal urinae” But he had to stop taxing soon due to complaints</vt:lpstr>
      <vt:lpstr>Roman Emperor Vespasian  (ruled: 69 A.D-79 A.D.) He started to tax the owners of washing houses, like Nero, for collecting human urine in 70 A.D. </vt:lpstr>
      <vt:lpstr>Human urine collectors had to pay tax in Roman Empire</vt:lpstr>
      <vt:lpstr>Human urine was used as soap and toothpaste in Roman Empire</vt:lpstr>
      <vt:lpstr>Sumerians used some plants and minerals as natural soaps</vt:lpstr>
      <vt:lpstr>Sumerians used some plants and minerals as natural soaps</vt:lpstr>
      <vt:lpstr>Soapworth (çöven otu) on the left roots of soapworth on the right</vt:lpstr>
      <vt:lpstr>Soap making procedures were documented by Sumerians</vt:lpstr>
      <vt:lpstr> Sumerian Tablet which  gives preparation  of the oldest soap (2500 B.C.)  “…boil uhulu ash with sesame oil…”   </vt:lpstr>
      <vt:lpstr>Sumerian Medicinal Tablet 2400 B.C. Explains soap making for medicinal uses  University of (Pennsylvania Museum of Archaeology and Anthropology)</vt:lpstr>
      <vt:lpstr>Sumerians used soap for cleansing and as medicine</vt:lpstr>
      <vt:lpstr>Sumerians used soap for cleansing and as medicine</vt:lpstr>
      <vt:lpstr>Sumerians used soap for cleansing and as medicine</vt:lpstr>
      <vt:lpstr>Sumerians used sulfur soap for as medicine</vt:lpstr>
      <vt:lpstr>Ancient Egyptians made soap similar to Sumerian methods</vt:lpstr>
      <vt:lpstr>A page from Ancient Egyptian’s Eber Papyrus (1550 B.C.)</vt:lpstr>
      <vt:lpstr>Sumerians used sulfur soap as eye medicine</vt:lpstr>
      <vt:lpstr>Sumerian and modern soaps works with same mechanism</vt:lpstr>
      <vt:lpstr> Ph OF SOLUTIONS VERSUS CLEANING LEVELS OF DIRT  </vt:lpstr>
      <vt:lpstr>Strength of textiles to acidic and basic cleaners</vt:lpstr>
      <vt:lpstr>We still make soap similar to Sumerians</vt:lpstr>
      <vt:lpstr>Structure of a triglyceride (oil) used to make soap</vt:lpstr>
      <vt:lpstr>The saponification (oil + sodium hydroxide) reaction produces soap and glycerine</vt:lpstr>
      <vt:lpstr>Fatty acids present in olive oil</vt:lpstr>
      <vt:lpstr>Percent of Fatty acids in animalmmtriglycerols</vt:lpstr>
      <vt:lpstr>The saponification reactions of oils produce soap and glycerine</vt:lpstr>
      <vt:lpstr>Esterification and saponification reactions (That is an equilibrium reaction)</vt:lpstr>
      <vt:lpstr>Sodium laurate salt is soap. One end (left) is polar which likes water. The other end (right) is non-polar (aliphatic hydrocarbon) which likes oils and fats</vt:lpstr>
      <vt:lpstr>Soap molecules have nonpolar tails (the tail is oil-based) and polar heads (sodium salt of carboxylic acid)</vt:lpstr>
      <vt:lpstr>The head of the soap molecule is sodium salt (charged-polar) tail is a nonpolar hydrocarbon. Nonpolar tails of soap molecules surround oil particles (dirt) Polar heads of soap molecules move towards polar water molecules</vt:lpstr>
      <vt:lpstr>Dirt (oil particles) is surrounded by soap molecules and is isolated in the micelles. All micelles are surrounded by water molecules. So when you keep your hands under running water all dirt goes away with soap</vt:lpstr>
      <vt:lpstr>Soap attacks the coronavirus by disrupting the lipid bilayer membrane of the virus, much like soap and water remove dirt from a surface (Coronavirus structure showing proteins embedded in bilayer lipid membrane)</vt:lpstr>
      <vt:lpstr>Soap kills Coronavirus easily</vt:lpstr>
      <vt:lpstr>PowerPoint Sunusu</vt:lpstr>
      <vt:lpstr>How do sanitizers destroy bacteria and Coronavirus?</vt:lpstr>
      <vt:lpstr>PowerPoint Sunusu</vt:lpstr>
      <vt:lpstr>Hand sanitizer formula (official recommendation)</vt:lpstr>
      <vt:lpstr>Discovery of detergents</vt:lpstr>
      <vt:lpstr>Nicolas Leblanc discovered the production of soda (Na₂CO₃) from salt (NaCl) in 1791 and soda became cheaper.  When soda dissolves in water the solution becomes basic (pH=11) It cleans dirty textiles even in hard water easily   </vt:lpstr>
      <vt:lpstr>Detergents (surfactants) are sodium salts of sulfonates. They work well in hard water </vt:lpstr>
      <vt:lpstr>Perfumes from Sumerian chemists</vt:lpstr>
      <vt:lpstr>Perfumes from Sumerian chemists</vt:lpstr>
      <vt:lpstr>Perfumes from Sumerian chemists</vt:lpstr>
      <vt:lpstr>Perfumes from Sumerian chemists</vt:lpstr>
      <vt:lpstr>Babylonian tablet about perfume  </vt:lpstr>
      <vt:lpstr>1. Tapputi: She is the first perfume maker known by name 2. The first mention of still in a written document (Babylonia: 1200 B.C.)</vt:lpstr>
      <vt:lpstr>Perfumes from another Sumerian chemist</vt:lpstr>
      <vt:lpstr>Ancient Egyptian women wore cone-shaped beeswax containing perfumes on their heads. Wax slowly melted and their hair was perfumed continuously</vt:lpstr>
      <vt:lpstr>  Perfumes of Abbasid chemists</vt:lpstr>
      <vt:lpstr>Perfumes of Abbasid chemists</vt:lpstr>
      <vt:lpstr>Al Jabir’s bust in front of the METU Chemistry Department Ankara, TR</vt:lpstr>
      <vt:lpstr>Perfumes of Abbasid chemists</vt:lpstr>
      <vt:lpstr>Perfume from European chemists</vt:lpstr>
      <vt:lpstr>Perfume from European chemists</vt:lpstr>
      <vt:lpstr>Eau de Cologne World’s First  “Cologne” was produced in Germany in 1709 P.S. The word «Kolonya» comes from Cologne</vt:lpstr>
      <vt:lpstr>Perfume from European chemists</vt:lpstr>
      <vt:lpstr>             END OF CHEM 491 SOAP &amp; PERFUME MAKING TECHNOLOGIES OF SUMERIAN CHEMISTS OCTOBER 31, 2022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ÜNİVERSİTE SIRALAMA SİSTEMLERİ VE TÜRK ÜNİVERSİTELERİNİN DURUMU</dc:title>
  <dc:creator>Ural Akbulut</dc:creator>
  <cp:lastModifiedBy>Ural Akbulut</cp:lastModifiedBy>
  <cp:revision>702</cp:revision>
  <dcterms:created xsi:type="dcterms:W3CDTF">2013-10-20T12:02:44Z</dcterms:created>
  <dcterms:modified xsi:type="dcterms:W3CDTF">2022-11-01T08:14:19Z</dcterms:modified>
</cp:coreProperties>
</file>