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66" r:id="rId2"/>
    <p:sldId id="257" r:id="rId3"/>
    <p:sldId id="260" r:id="rId4"/>
    <p:sldId id="264" r:id="rId5"/>
    <p:sldId id="261" r:id="rId6"/>
    <p:sldId id="262" r:id="rId7"/>
    <p:sldId id="269" r:id="rId8"/>
    <p:sldId id="267" r:id="rId9"/>
    <p:sldId id="265" r:id="rId10"/>
    <p:sldId id="281" r:id="rId11"/>
    <p:sldId id="268" r:id="rId12"/>
    <p:sldId id="273" r:id="rId13"/>
    <p:sldId id="270" r:id="rId14"/>
    <p:sldId id="271" r:id="rId15"/>
    <p:sldId id="272" r:id="rId16"/>
    <p:sldId id="277" r:id="rId17"/>
    <p:sldId id="278" r:id="rId18"/>
    <p:sldId id="279" r:id="rId19"/>
    <p:sldId id="280" r:id="rId20"/>
    <p:sldId id="282" r:id="rId21"/>
    <p:sldId id="283" r:id="rId22"/>
    <p:sldId id="285" r:id="rId23"/>
    <p:sldId id="286" r:id="rId24"/>
    <p:sldId id="287" r:id="rId25"/>
    <p:sldId id="288" r:id="rId26"/>
    <p:sldId id="289" r:id="rId27"/>
    <p:sldId id="290" r:id="rId28"/>
    <p:sldId id="291" r:id="rId29"/>
    <p:sldId id="292"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3C0C68-9D3E-4252-9FFF-F34B1221F2DD}" type="datetimeFigureOut">
              <a:rPr lang="en-US" smtClean="0"/>
              <a:t>3/9/2012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78D45A-2EE1-4509-B28A-B72629395188}" type="slidenum">
              <a:rPr lang="en-US" smtClean="0"/>
              <a:t>‹#›</a:t>
            </a:fld>
            <a:endParaRPr lang="en-US"/>
          </a:p>
        </p:txBody>
      </p:sp>
    </p:spTree>
    <p:extLst>
      <p:ext uri="{BB962C8B-B14F-4D97-AF65-F5344CB8AC3E}">
        <p14:creationId xmlns:p14="http://schemas.microsoft.com/office/powerpoint/2010/main" val="2552128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78D45A-2EE1-4509-B28A-B72629395188}" type="slidenum">
              <a:rPr lang="en-US" smtClean="0"/>
              <a:t>22</a:t>
            </a:fld>
            <a:endParaRPr lang="en-US"/>
          </a:p>
        </p:txBody>
      </p:sp>
    </p:spTree>
    <p:extLst>
      <p:ext uri="{BB962C8B-B14F-4D97-AF65-F5344CB8AC3E}">
        <p14:creationId xmlns:p14="http://schemas.microsoft.com/office/powerpoint/2010/main" val="72956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3D741E4-A68A-4A92-863A-4AE9156739EB}" type="datetimeFigureOut">
              <a:rPr lang="en-US" smtClean="0"/>
              <a:t>3/8/2012</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C9ECDC97-E381-4D87-B055-7FA6209B9F2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D741E4-A68A-4A92-863A-4AE9156739EB}" type="datetimeFigureOut">
              <a:rPr lang="en-US" smtClean="0"/>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CDC97-E381-4D87-B055-7FA6209B9F2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D741E4-A68A-4A92-863A-4AE9156739EB}" type="datetimeFigureOut">
              <a:rPr lang="en-US" smtClean="0"/>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CDC97-E381-4D87-B055-7FA6209B9F2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3D741E4-A68A-4A92-863A-4AE9156739EB}" type="datetimeFigureOut">
              <a:rPr lang="en-US" smtClean="0"/>
              <a:t>3/8/2012</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C9ECDC97-E381-4D87-B055-7FA6209B9F2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3D741E4-A68A-4A92-863A-4AE9156739EB}" type="datetimeFigureOut">
              <a:rPr lang="en-US" smtClean="0"/>
              <a:t>3/8/2012</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C9ECDC97-E381-4D87-B055-7FA6209B9F24}"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3D741E4-A68A-4A92-863A-4AE9156739EB}" type="datetimeFigureOut">
              <a:rPr lang="en-US" smtClean="0"/>
              <a:t>3/8/2012</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9ECDC97-E381-4D87-B055-7FA6209B9F2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3D741E4-A68A-4A92-863A-4AE9156739EB}" type="datetimeFigureOut">
              <a:rPr lang="en-US" smtClean="0"/>
              <a:t>3/8/2012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C9ECDC97-E381-4D87-B055-7FA6209B9F24}"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3D741E4-A68A-4A92-863A-4AE9156739EB}" type="datetimeFigureOut">
              <a:rPr lang="en-US" smtClean="0"/>
              <a:t>3/8/2012</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CDC97-E381-4D87-B055-7FA6209B9F2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3D741E4-A68A-4A92-863A-4AE9156739EB}" type="datetimeFigureOut">
              <a:rPr lang="en-US" smtClean="0"/>
              <a:t>3/8/2012</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CDC97-E381-4D87-B055-7FA6209B9F2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3D741E4-A68A-4A92-863A-4AE9156739EB}" type="datetimeFigureOut">
              <a:rPr lang="en-US" smtClean="0"/>
              <a:t>3/8/2012</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CDC97-E381-4D87-B055-7FA6209B9F2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3D741E4-A68A-4A92-863A-4AE9156739EB}" type="datetimeFigureOut">
              <a:rPr lang="en-US" smtClean="0"/>
              <a:t>3/8/2012</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9ECDC97-E381-4D87-B055-7FA6209B9F24}"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3D741E4-A68A-4A92-863A-4AE9156739EB}" type="datetimeFigureOut">
              <a:rPr lang="en-US" smtClean="0"/>
              <a:t>3/8/2012</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9ECDC97-E381-4D87-B055-7FA6209B9F24}"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tr-TR" dirty="0" smtClean="0"/>
              <a:t>What to cite</a:t>
            </a:r>
            <a:endParaRPr lang="en-US" dirty="0"/>
          </a:p>
        </p:txBody>
      </p:sp>
    </p:spTree>
    <p:extLst>
      <p:ext uri="{BB962C8B-B14F-4D97-AF65-F5344CB8AC3E}">
        <p14:creationId xmlns:p14="http://schemas.microsoft.com/office/powerpoint/2010/main" val="1350108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tr-TR" dirty="0" smtClean="0"/>
              <a:t>(Surname, year, page number)</a:t>
            </a:r>
            <a:endParaRPr lang="en-US" dirty="0"/>
          </a:p>
        </p:txBody>
      </p:sp>
      <p:sp>
        <p:nvSpPr>
          <p:cNvPr id="3" name="Title 2"/>
          <p:cNvSpPr>
            <a:spLocks noGrp="1"/>
          </p:cNvSpPr>
          <p:nvPr>
            <p:ph type="title"/>
          </p:nvPr>
        </p:nvSpPr>
        <p:spPr/>
        <p:txBody>
          <a:bodyPr/>
          <a:lstStyle/>
          <a:p>
            <a:r>
              <a:rPr lang="tr-TR" dirty="0" smtClean="0"/>
              <a:t>IN-Text citation</a:t>
            </a:r>
            <a:endParaRPr lang="en-US" dirty="0"/>
          </a:p>
        </p:txBody>
      </p:sp>
    </p:spTree>
    <p:extLst>
      <p:ext uri="{BB962C8B-B14F-4D97-AF65-F5344CB8AC3E}">
        <p14:creationId xmlns:p14="http://schemas.microsoft.com/office/powerpoint/2010/main" val="22979668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three </a:t>
            </a:r>
            <a:r>
              <a:rPr lang="tr-TR" dirty="0" smtClean="0"/>
              <a:t>ways</a:t>
            </a:r>
            <a:endParaRPr lang="en-US" dirty="0"/>
          </a:p>
        </p:txBody>
      </p:sp>
      <p:sp>
        <p:nvSpPr>
          <p:cNvPr id="3" name="Content Placeholder 2"/>
          <p:cNvSpPr>
            <a:spLocks noGrp="1"/>
          </p:cNvSpPr>
          <p:nvPr>
            <p:ph idx="1"/>
          </p:nvPr>
        </p:nvSpPr>
        <p:spPr/>
        <p:txBody>
          <a:bodyPr>
            <a:normAutofit lnSpcReduction="10000"/>
          </a:bodyPr>
          <a:lstStyle/>
          <a:p>
            <a:r>
              <a:rPr lang="tr-TR" dirty="0" smtClean="0"/>
              <a:t>Gawrich (1988) refers to an incident during the Dardanelles Campaign. He narrates that Mustafa Kemal...in that area (p.322)</a:t>
            </a:r>
          </a:p>
          <a:p>
            <a:r>
              <a:rPr lang="tr-TR" dirty="0" smtClean="0"/>
              <a:t>Robinson (1963, p. 245) explains that during the battle of Anafarta Ridge, ...little hope of survival.</a:t>
            </a:r>
          </a:p>
          <a:p>
            <a:r>
              <a:rPr lang="tr-TR" dirty="0" smtClean="0"/>
              <a:t>In Leadership: Enriching the Lessons of Experience, it is argued that... (Hughes, Ginnett &amp; Curphy, 2006, p. 290). </a:t>
            </a:r>
            <a:endParaRPr lang="en-US" dirty="0"/>
          </a:p>
        </p:txBody>
      </p:sp>
      <p:sp>
        <p:nvSpPr>
          <p:cNvPr id="4" name="Title 1"/>
          <p:cNvSpPr txBox="1">
            <a:spLocks/>
          </p:cNvSpPr>
          <p:nvPr/>
        </p:nvSpPr>
        <p:spPr>
          <a:xfrm>
            <a:off x="310851" y="5791200"/>
            <a:ext cx="8686800" cy="841248"/>
          </a:xfrm>
          <a:prstGeom prst="rect">
            <a:avLst/>
          </a:prstGeom>
        </p:spPr>
        <p:txBody>
          <a:bodyPr vert="horz" anchor="ctr">
            <a:normAutofit fontScale="52500" lnSpcReduction="20000"/>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r>
              <a:rPr lang="tr-TR" b="1" dirty="0" smtClean="0"/>
              <a:t>TASK: Go back to the text «Mustafa Kemal atatürk: a commander and an effective leader». Find and underline examples for each of the references Above.</a:t>
            </a:r>
            <a:endParaRPr lang="en-US" b="1" dirty="0"/>
          </a:p>
        </p:txBody>
      </p:sp>
    </p:spTree>
    <p:extLst>
      <p:ext uri="{BB962C8B-B14F-4D97-AF65-F5344CB8AC3E}">
        <p14:creationId xmlns:p14="http://schemas.microsoft.com/office/powerpoint/2010/main" val="4252862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t>Different cases of in-text citations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84588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Different cases of in-text citations </a:t>
            </a:r>
            <a:endParaRPr lang="en-US" dirty="0"/>
          </a:p>
        </p:txBody>
      </p:sp>
      <p:sp>
        <p:nvSpPr>
          <p:cNvPr id="3" name="Content Placeholder 2"/>
          <p:cNvSpPr>
            <a:spLocks noGrp="1"/>
          </p:cNvSpPr>
          <p:nvPr>
            <p:ph idx="1"/>
          </p:nvPr>
        </p:nvSpPr>
        <p:spPr/>
        <p:txBody>
          <a:bodyPr>
            <a:normAutofit fontScale="92500" lnSpcReduction="10000"/>
          </a:bodyPr>
          <a:lstStyle/>
          <a:p>
            <a:r>
              <a:rPr lang="tr-TR" dirty="0" smtClean="0"/>
              <a:t>A source with 2 writers</a:t>
            </a:r>
            <a:r>
              <a:rPr lang="tr-TR" dirty="0" smtClean="0"/>
              <a:t>:</a:t>
            </a:r>
            <a:endParaRPr lang="tr-TR" dirty="0" smtClean="0"/>
          </a:p>
          <a:p>
            <a:pPr marL="514350" indent="-514350">
              <a:buFont typeface="+mj-lt"/>
              <a:buAutoNum type="arabicPeriod"/>
            </a:pPr>
            <a:r>
              <a:rPr lang="tr-TR" dirty="0" smtClean="0"/>
              <a:t>Programs for helping leaders and would-be leaders to become more emotionally intelligent have mushroomed in recent years. </a:t>
            </a:r>
            <a:r>
              <a:rPr lang="tr-TR" b="1" dirty="0" smtClean="0"/>
              <a:t>(</a:t>
            </a:r>
            <a:r>
              <a:rPr lang="tr-TR" dirty="0" smtClean="0"/>
              <a:t>Hermen </a:t>
            </a:r>
            <a:r>
              <a:rPr lang="tr-TR" b="1" dirty="0" smtClean="0"/>
              <a:t>&amp;</a:t>
            </a:r>
            <a:r>
              <a:rPr lang="tr-TR" dirty="0" smtClean="0"/>
              <a:t> Mellers, 2000, p. 32</a:t>
            </a:r>
            <a:r>
              <a:rPr lang="tr-TR" b="1" dirty="0" smtClean="0"/>
              <a:t>) </a:t>
            </a:r>
            <a:endParaRPr lang="tr-TR" b="1" dirty="0" smtClean="0"/>
          </a:p>
          <a:p>
            <a:pPr marL="514350" indent="-514350">
              <a:buFont typeface="+mj-lt"/>
              <a:buAutoNum type="arabicPeriod"/>
            </a:pPr>
            <a:endParaRPr lang="tr-TR" b="1" dirty="0" smtClean="0"/>
          </a:p>
          <a:p>
            <a:pPr marL="514350" indent="-514350">
              <a:buFont typeface="+mj-lt"/>
              <a:buAutoNum type="arabicPeriod"/>
            </a:pPr>
            <a:r>
              <a:rPr lang="tr-TR" dirty="0" smtClean="0"/>
              <a:t>Hermen </a:t>
            </a:r>
            <a:r>
              <a:rPr lang="tr-TR" b="1" dirty="0" smtClean="0"/>
              <a:t>and</a:t>
            </a:r>
            <a:r>
              <a:rPr lang="tr-TR" dirty="0" smtClean="0"/>
              <a:t> Mellers (2000) state that programs </a:t>
            </a:r>
            <a:r>
              <a:rPr lang="tr-TR" dirty="0"/>
              <a:t>for helping leaders and would-be leaders to become more emotionally intelligent have mushroomed in recent </a:t>
            </a:r>
            <a:r>
              <a:rPr lang="tr-TR" dirty="0" smtClean="0"/>
              <a:t>years (p.32). </a:t>
            </a:r>
          </a:p>
          <a:p>
            <a:pPr marL="0" indent="0">
              <a:buNone/>
            </a:pPr>
            <a:endParaRPr lang="tr-TR" dirty="0"/>
          </a:p>
          <a:p>
            <a:pPr marL="0" indent="0">
              <a:buNone/>
            </a:pPr>
            <a:endParaRPr lang="en-US" dirty="0"/>
          </a:p>
        </p:txBody>
      </p:sp>
    </p:spTree>
    <p:extLst>
      <p:ext uri="{BB962C8B-B14F-4D97-AF65-F5344CB8AC3E}">
        <p14:creationId xmlns:p14="http://schemas.microsoft.com/office/powerpoint/2010/main" val="929405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 source with 3+ writers</a:t>
            </a:r>
            <a:endParaRPr lang="en-US" dirty="0"/>
          </a:p>
        </p:txBody>
      </p:sp>
      <p:sp>
        <p:nvSpPr>
          <p:cNvPr id="3" name="Content Placeholder 2"/>
          <p:cNvSpPr>
            <a:spLocks noGrp="1"/>
          </p:cNvSpPr>
          <p:nvPr>
            <p:ph idx="1"/>
          </p:nvPr>
        </p:nvSpPr>
        <p:spPr/>
        <p:txBody>
          <a:bodyPr>
            <a:normAutofit fontScale="62500" lnSpcReduction="20000"/>
          </a:bodyPr>
          <a:lstStyle/>
          <a:p>
            <a:r>
              <a:rPr lang="tr-TR" dirty="0" smtClean="0"/>
              <a:t>The </a:t>
            </a:r>
            <a:r>
              <a:rPr lang="tr-TR" b="1" dirty="0" smtClean="0"/>
              <a:t>first time </a:t>
            </a:r>
            <a:r>
              <a:rPr lang="tr-TR" dirty="0" smtClean="0"/>
              <a:t>it is mentioned</a:t>
            </a:r>
            <a:r>
              <a:rPr lang="tr-TR" dirty="0" smtClean="0"/>
              <a:t>:</a:t>
            </a:r>
          </a:p>
          <a:p>
            <a:endParaRPr lang="tr-TR" dirty="0" smtClean="0"/>
          </a:p>
          <a:p>
            <a:pPr marL="0" indent="0">
              <a:buNone/>
            </a:pPr>
            <a:r>
              <a:rPr lang="tr-TR" dirty="0" smtClean="0"/>
              <a:t>In leadership: enhancing the Lessons of Experience, it is argued that leaders can be distinguished by their vision and values (Hughes, Ginnet, &amp; Curphy, 2006, p.34). </a:t>
            </a:r>
            <a:endParaRPr lang="tr-TR" dirty="0" smtClean="0"/>
          </a:p>
          <a:p>
            <a:pPr marL="0" indent="0">
              <a:buNone/>
            </a:pPr>
            <a:endParaRPr lang="tr-TR" dirty="0" smtClean="0"/>
          </a:p>
          <a:p>
            <a:r>
              <a:rPr lang="tr-TR" dirty="0" smtClean="0"/>
              <a:t>From </a:t>
            </a:r>
            <a:r>
              <a:rPr lang="tr-TR" b="1" dirty="0" smtClean="0"/>
              <a:t>the second time onwards</a:t>
            </a:r>
            <a:r>
              <a:rPr lang="tr-TR" dirty="0" smtClean="0"/>
              <a:t>: </a:t>
            </a:r>
            <a:endParaRPr lang="tr-TR" dirty="0" smtClean="0"/>
          </a:p>
          <a:p>
            <a:endParaRPr lang="tr-TR" dirty="0" smtClean="0"/>
          </a:p>
          <a:p>
            <a:pPr marL="0" indent="0">
              <a:buNone/>
            </a:pPr>
            <a:r>
              <a:rPr lang="en-US" dirty="0"/>
              <a:t>Once a leader displays a particular full range leadership behavior, followers react in a way that either motivates or demotivates them (Hughes </a:t>
            </a:r>
            <a:r>
              <a:rPr lang="en-US" b="1" dirty="0"/>
              <a:t>et al</a:t>
            </a:r>
            <a:r>
              <a:rPr lang="en-US" dirty="0"/>
              <a:t>., 2006, p. 34).</a:t>
            </a:r>
          </a:p>
          <a:p>
            <a:pPr marL="0" indent="0">
              <a:buNone/>
            </a:pPr>
            <a:endParaRPr lang="tr-TR" dirty="0" smtClean="0"/>
          </a:p>
          <a:p>
            <a:pPr marL="0" indent="0">
              <a:buNone/>
            </a:pPr>
            <a:r>
              <a:rPr lang="tr-TR" dirty="0" smtClean="0"/>
              <a:t>Hughes </a:t>
            </a:r>
            <a:r>
              <a:rPr lang="tr-TR" b="1" dirty="0" smtClean="0"/>
              <a:t>et al. </a:t>
            </a:r>
            <a:r>
              <a:rPr lang="tr-TR" dirty="0" smtClean="0"/>
              <a:t>(2006, p.34) explain that once a leader displays a particular full range leadership behaviour, followers react in a way that either motivates or demotivates them. </a:t>
            </a:r>
            <a:endParaRPr lang="en-US" dirty="0"/>
          </a:p>
        </p:txBody>
      </p:sp>
    </p:spTree>
    <p:extLst>
      <p:ext uri="{BB962C8B-B14F-4D97-AF65-F5344CB8AC3E}">
        <p14:creationId xmlns:p14="http://schemas.microsoft.com/office/powerpoint/2010/main" val="2465647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86800" cy="838200"/>
          </a:xfrm>
        </p:spPr>
        <p:txBody>
          <a:bodyPr>
            <a:normAutofit/>
          </a:bodyPr>
          <a:lstStyle/>
          <a:p>
            <a:pPr lvl="2" algn="l" rtl="0">
              <a:spcBef>
                <a:spcPct val="0"/>
              </a:spcBef>
            </a:pPr>
            <a:r>
              <a:rPr lang="tr-TR" sz="3600" kern="1200" cap="all" dirty="0">
                <a:solidFill>
                  <a:schemeClr val="tx2"/>
                </a:solidFill>
                <a:effectLst>
                  <a:reflection blurRad="12700" stA="48000" endA="300" endPos="55000" dir="5400000" sy="-90000" algn="bl" rotWithShape="0"/>
                </a:effectLst>
                <a:latin typeface="+mj-lt"/>
                <a:ea typeface="+mj-ea"/>
                <a:cs typeface="+mj-cs"/>
              </a:rPr>
              <a:t>A</a:t>
            </a:r>
            <a:r>
              <a:rPr lang="en-US" sz="3600" kern="1200" cap="all" dirty="0" smtClean="0">
                <a:solidFill>
                  <a:schemeClr val="tx2"/>
                </a:solidFill>
                <a:effectLst>
                  <a:reflection blurRad="12700" stA="48000" endA="300" endPos="55000" dir="5400000" sy="-90000" algn="bl" rotWithShape="0"/>
                </a:effectLst>
                <a:latin typeface="+mj-lt"/>
                <a:ea typeface="+mj-ea"/>
                <a:cs typeface="+mj-cs"/>
              </a:rPr>
              <a:t> borrowed source in the source</a:t>
            </a:r>
            <a:endParaRPr lang="en-US" sz="3600" kern="1200" cap="all" dirty="0">
              <a:solidFill>
                <a:schemeClr val="tx2"/>
              </a:solidFill>
              <a:effectLst>
                <a:reflection blurRad="12700" stA="48000" endA="300" endPos="55000" dir="5400000" sy="-90000" algn="bl" rotWithShape="0"/>
              </a:effectLst>
              <a:latin typeface="+mj-lt"/>
              <a:ea typeface="+mj-ea"/>
              <a:cs typeface="+mj-cs"/>
            </a:endParaRPr>
          </a:p>
        </p:txBody>
      </p:sp>
      <p:sp>
        <p:nvSpPr>
          <p:cNvPr id="3" name="Content Placeholder 2"/>
          <p:cNvSpPr>
            <a:spLocks noGrp="1"/>
          </p:cNvSpPr>
          <p:nvPr>
            <p:ph idx="1"/>
          </p:nvPr>
        </p:nvSpPr>
        <p:spPr/>
        <p:txBody>
          <a:bodyPr/>
          <a:lstStyle/>
          <a:p>
            <a:r>
              <a:rPr lang="en-US" dirty="0"/>
              <a:t>According to Viscount Slim, willpower and firmness, which are elements of determination, are the most critical characteristics for a leader (</a:t>
            </a:r>
            <a:r>
              <a:rPr lang="en-US" b="1" dirty="0"/>
              <a:t>as cited in </a:t>
            </a:r>
            <a:r>
              <a:rPr lang="en-US" dirty="0"/>
              <a:t>Hughes et al., 2006, p. 15).  </a:t>
            </a:r>
          </a:p>
          <a:p>
            <a:endParaRPr lang="en-US" dirty="0"/>
          </a:p>
        </p:txBody>
      </p:sp>
    </p:spTree>
    <p:extLst>
      <p:ext uri="{BB962C8B-B14F-4D97-AF65-F5344CB8AC3E}">
        <p14:creationId xmlns:p14="http://schemas.microsoft.com/office/powerpoint/2010/main" val="406173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No Author</a:t>
            </a:r>
            <a:endParaRPr lang="en-US" dirty="0"/>
          </a:p>
        </p:txBody>
      </p:sp>
      <p:sp>
        <p:nvSpPr>
          <p:cNvPr id="3" name="Rectangle 2"/>
          <p:cNvSpPr/>
          <p:nvPr/>
        </p:nvSpPr>
        <p:spPr>
          <a:xfrm>
            <a:off x="396922" y="1371600"/>
            <a:ext cx="8305800" cy="2031325"/>
          </a:xfrm>
          <a:prstGeom prst="rect">
            <a:avLst/>
          </a:prstGeom>
        </p:spPr>
        <p:txBody>
          <a:bodyPr wrap="square">
            <a:spAutoFit/>
          </a:bodyPr>
          <a:lstStyle/>
          <a:p>
            <a:pPr lvl="0"/>
            <a:r>
              <a:rPr lang="en-US" sz="2800" dirty="0">
                <a:solidFill>
                  <a:schemeClr val="tx2"/>
                </a:solidFill>
              </a:rPr>
              <a:t>If </a:t>
            </a:r>
            <a:r>
              <a:rPr lang="en-US" sz="2800" dirty="0">
                <a:solidFill>
                  <a:schemeClr val="tx2"/>
                </a:solidFill>
              </a:rPr>
              <a:t>the source you use has no author but is the work of an </a:t>
            </a:r>
            <a:r>
              <a:rPr lang="en-US" sz="2800" dirty="0">
                <a:solidFill>
                  <a:schemeClr val="tx2"/>
                </a:solidFill>
              </a:rPr>
              <a:t>organization</a:t>
            </a:r>
            <a:r>
              <a:rPr lang="en-US" sz="2800" dirty="0">
                <a:solidFill>
                  <a:schemeClr val="tx2"/>
                </a:solidFill>
              </a:rPr>
              <a:t>, you can give the name of the organization instead of </a:t>
            </a:r>
            <a:r>
              <a:rPr lang="en-US" sz="2800" dirty="0">
                <a:solidFill>
                  <a:schemeClr val="tx2"/>
                </a:solidFill>
              </a:rPr>
              <a:t>the writer’s surname. </a:t>
            </a:r>
          </a:p>
          <a:p>
            <a:r>
              <a:rPr lang="en-US" dirty="0"/>
              <a:t> </a:t>
            </a:r>
          </a:p>
          <a:p>
            <a:pPr marL="342900" indent="-342900">
              <a:spcBef>
                <a:spcPct val="20000"/>
              </a:spcBef>
              <a:buClr>
                <a:schemeClr val="accent1"/>
              </a:buClr>
              <a:buSzPct val="70000"/>
              <a:buFont typeface="Wingdings 2"/>
              <a:buChar char=""/>
            </a:pPr>
            <a:r>
              <a:rPr lang="en-US" sz="2000" dirty="0">
                <a:solidFill>
                  <a:schemeClr val="tx2"/>
                </a:solidFill>
              </a:rPr>
              <a:t>(UNESCO, 1999, </a:t>
            </a:r>
            <a:r>
              <a:rPr lang="en-US" sz="2000" dirty="0" err="1">
                <a:solidFill>
                  <a:schemeClr val="tx2"/>
                </a:solidFill>
              </a:rPr>
              <a:t>para</a:t>
            </a:r>
            <a:r>
              <a:rPr lang="en-US" sz="2000" dirty="0">
                <a:solidFill>
                  <a:schemeClr val="tx2"/>
                </a:solidFill>
              </a:rPr>
              <a:t>. 4) </a:t>
            </a:r>
          </a:p>
        </p:txBody>
      </p:sp>
      <p:sp>
        <p:nvSpPr>
          <p:cNvPr id="4" name="Rectangle 3"/>
          <p:cNvSpPr/>
          <p:nvPr/>
        </p:nvSpPr>
        <p:spPr>
          <a:xfrm>
            <a:off x="396922" y="3657600"/>
            <a:ext cx="8305800" cy="1600438"/>
          </a:xfrm>
          <a:prstGeom prst="rect">
            <a:avLst/>
          </a:prstGeom>
        </p:spPr>
        <p:txBody>
          <a:bodyPr wrap="square">
            <a:spAutoFit/>
          </a:bodyPr>
          <a:lstStyle/>
          <a:p>
            <a:pPr lvl="0"/>
            <a:r>
              <a:rPr lang="en-US" sz="2800" dirty="0">
                <a:solidFill>
                  <a:schemeClr val="tx2"/>
                </a:solidFill>
              </a:rPr>
              <a:t>If the source you use has no author, give the title in quotation marks.</a:t>
            </a:r>
          </a:p>
          <a:p>
            <a:r>
              <a:rPr lang="en-US" dirty="0"/>
              <a:t> </a:t>
            </a:r>
          </a:p>
          <a:p>
            <a:pPr marL="342900" indent="-342900">
              <a:spcBef>
                <a:spcPct val="20000"/>
              </a:spcBef>
              <a:buClr>
                <a:schemeClr val="accent1"/>
              </a:buClr>
              <a:buSzPct val="70000"/>
              <a:buFont typeface="Wingdings 2"/>
              <a:buChar char=""/>
            </a:pPr>
            <a:r>
              <a:rPr lang="en-US" sz="2000" dirty="0">
                <a:solidFill>
                  <a:schemeClr val="tx2"/>
                </a:solidFill>
              </a:rPr>
              <a:t>(“An Effective Leader,” 2000, </a:t>
            </a:r>
            <a:r>
              <a:rPr lang="en-US" sz="2000" dirty="0" err="1">
                <a:solidFill>
                  <a:schemeClr val="tx2"/>
                </a:solidFill>
              </a:rPr>
              <a:t>para</a:t>
            </a:r>
            <a:r>
              <a:rPr lang="en-US" sz="2000" dirty="0">
                <a:solidFill>
                  <a:schemeClr val="tx2"/>
                </a:solidFill>
              </a:rPr>
              <a:t>. 7)  </a:t>
            </a:r>
          </a:p>
        </p:txBody>
      </p:sp>
    </p:spTree>
    <p:extLst>
      <p:ext uri="{BB962C8B-B14F-4D97-AF65-F5344CB8AC3E}">
        <p14:creationId xmlns:p14="http://schemas.microsoft.com/office/powerpoint/2010/main" val="153325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No Date</a:t>
            </a:r>
            <a:endParaRPr lang="en-US" dirty="0"/>
          </a:p>
        </p:txBody>
      </p:sp>
      <p:sp>
        <p:nvSpPr>
          <p:cNvPr id="3" name="Content Placeholder 2"/>
          <p:cNvSpPr>
            <a:spLocks noGrp="1"/>
          </p:cNvSpPr>
          <p:nvPr>
            <p:ph idx="1"/>
          </p:nvPr>
        </p:nvSpPr>
        <p:spPr/>
        <p:txBody>
          <a:bodyPr/>
          <a:lstStyle/>
          <a:p>
            <a:pPr marL="0" lvl="0" indent="0">
              <a:buNone/>
            </a:pPr>
            <a:r>
              <a:rPr lang="en-US" dirty="0"/>
              <a:t>If there is no date of publication, put “</a:t>
            </a:r>
            <a:r>
              <a:rPr lang="en-US" dirty="0" err="1"/>
              <a:t>n.d.</a:t>
            </a:r>
            <a:r>
              <a:rPr lang="en-US" dirty="0"/>
              <a:t>” in the place of year of publication. </a:t>
            </a:r>
          </a:p>
          <a:p>
            <a:endParaRPr lang="en-US" dirty="0"/>
          </a:p>
          <a:p>
            <a:r>
              <a:rPr lang="en-US" dirty="0"/>
              <a:t>(</a:t>
            </a:r>
            <a:r>
              <a:rPr lang="en-US" dirty="0" smtClean="0"/>
              <a:t>Jackson</a:t>
            </a:r>
            <a:r>
              <a:rPr lang="en-US" dirty="0"/>
              <a:t>, </a:t>
            </a:r>
            <a:r>
              <a:rPr lang="en-US" dirty="0" err="1"/>
              <a:t>n.d.</a:t>
            </a:r>
            <a:r>
              <a:rPr lang="en-US" dirty="0"/>
              <a:t>, para.5).</a:t>
            </a:r>
          </a:p>
          <a:p>
            <a:endParaRPr lang="en-US" dirty="0"/>
          </a:p>
        </p:txBody>
      </p:sp>
    </p:spTree>
    <p:extLst>
      <p:ext uri="{BB962C8B-B14F-4D97-AF65-F5344CB8AC3E}">
        <p14:creationId xmlns:p14="http://schemas.microsoft.com/office/powerpoint/2010/main" val="35292878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About page numbers</a:t>
            </a:r>
            <a:endParaRPr lang="en-US" dirty="0"/>
          </a:p>
        </p:txBody>
      </p:sp>
      <p:sp>
        <p:nvSpPr>
          <p:cNvPr id="3" name="Content Placeholder 2"/>
          <p:cNvSpPr>
            <a:spLocks noGrp="1"/>
          </p:cNvSpPr>
          <p:nvPr>
            <p:ph idx="1"/>
          </p:nvPr>
        </p:nvSpPr>
        <p:spPr>
          <a:xfrm>
            <a:off x="152400" y="1447800"/>
            <a:ext cx="8839200" cy="5410200"/>
          </a:xfrm>
        </p:spPr>
        <p:txBody>
          <a:bodyPr>
            <a:normAutofit fontScale="70000" lnSpcReduction="20000"/>
          </a:bodyPr>
          <a:lstStyle/>
          <a:p>
            <a:pPr marL="0" lvl="0" indent="0">
              <a:buNone/>
            </a:pPr>
            <a:r>
              <a:rPr lang="en-US" sz="3400" dirty="0"/>
              <a:t>If the information is on a single page, put “p.” before the page number. </a:t>
            </a:r>
          </a:p>
          <a:p>
            <a:pPr marL="0" indent="0">
              <a:buNone/>
            </a:pPr>
            <a:endParaRPr lang="en-US" sz="3400" dirty="0"/>
          </a:p>
          <a:p>
            <a:r>
              <a:rPr lang="en-US" sz="3400" dirty="0"/>
              <a:t>Lewis (1967) points out that following his victory in the Turkish War of Independence, there were many </a:t>
            </a:r>
            <a:r>
              <a:rPr lang="en-US" sz="3400" i="1" dirty="0"/>
              <a:t>distractions</a:t>
            </a:r>
            <a:r>
              <a:rPr lang="en-US" sz="3400" dirty="0"/>
              <a:t>, which at that time might have dissuaded Mustafa Kemal, a war-hero (</a:t>
            </a:r>
            <a:r>
              <a:rPr lang="en-US" sz="3400" b="1" dirty="0"/>
              <a:t>p. </a:t>
            </a:r>
            <a:r>
              <a:rPr lang="en-US" sz="3400" dirty="0"/>
              <a:t>254).</a:t>
            </a:r>
          </a:p>
          <a:p>
            <a:pPr marL="0" indent="0">
              <a:buNone/>
            </a:pPr>
            <a:endParaRPr lang="en-US" sz="3400" dirty="0"/>
          </a:p>
          <a:p>
            <a:pPr marL="0" lvl="0" indent="0">
              <a:buNone/>
            </a:pPr>
            <a:r>
              <a:rPr lang="en-US" sz="3400" dirty="0"/>
              <a:t>If the information is on more than a single page, put “pp.” before and “-“ between the page numbers. </a:t>
            </a:r>
          </a:p>
          <a:p>
            <a:pPr marL="0" indent="0">
              <a:buNone/>
            </a:pPr>
            <a:endParaRPr lang="en-US" sz="3400" dirty="0"/>
          </a:p>
          <a:p>
            <a:r>
              <a:rPr lang="en-US" sz="3400" dirty="0"/>
              <a:t>Kinross (1965, </a:t>
            </a:r>
            <a:r>
              <a:rPr lang="en-US" sz="3400" b="1" dirty="0"/>
              <a:t>pp.</a:t>
            </a:r>
            <a:r>
              <a:rPr lang="en-US" sz="3400" dirty="0"/>
              <a:t> 94</a:t>
            </a:r>
            <a:r>
              <a:rPr lang="en-US" sz="3400" b="1" dirty="0"/>
              <a:t>-</a:t>
            </a:r>
            <a:r>
              <a:rPr lang="en-US" sz="3400" dirty="0"/>
              <a:t>95) points out that knowing the patriotic fighting spirit of the Turks, Mustafa Kemal knew how to arouse Turk’s blood. This is how Mustafa Kemal and the Turkish soldiers saved the Gallipoli Peninsula.</a:t>
            </a:r>
          </a:p>
          <a:p>
            <a:pPr marL="0" indent="0">
              <a:buNone/>
            </a:pPr>
            <a:r>
              <a:rPr lang="en-US" sz="3400" dirty="0"/>
              <a:t> </a:t>
            </a:r>
          </a:p>
          <a:p>
            <a:endParaRPr lang="en-US" dirty="0"/>
          </a:p>
        </p:txBody>
      </p:sp>
    </p:spTree>
    <p:extLst>
      <p:ext uri="{BB962C8B-B14F-4D97-AF65-F5344CB8AC3E}">
        <p14:creationId xmlns:p14="http://schemas.microsoft.com/office/powerpoint/2010/main" val="17023069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lvl="0" indent="0">
              <a:buNone/>
            </a:pPr>
            <a:r>
              <a:rPr lang="en-US" dirty="0"/>
              <a:t>If there is no page number, indicate the paragraph number with either the abbreviation “</a:t>
            </a:r>
            <a:r>
              <a:rPr lang="en-US" dirty="0" err="1"/>
              <a:t>para</a:t>
            </a:r>
            <a:r>
              <a:rPr lang="en-US" dirty="0"/>
              <a:t>.” or with the symbol “¶”</a:t>
            </a:r>
          </a:p>
          <a:p>
            <a:pPr marL="0" indent="0">
              <a:buNone/>
            </a:pPr>
            <a:r>
              <a:rPr lang="en-US" b="1" dirty="0"/>
              <a:t> </a:t>
            </a:r>
            <a:endParaRPr lang="en-US" dirty="0"/>
          </a:p>
          <a:p>
            <a:r>
              <a:rPr lang="en-US" dirty="0"/>
              <a:t>In his article “Atatürk in His Lifetime and Today”, Mango (2000) explains, as one of the Turkish biographers put it, the basic ideas, the new ideas came from Atatürk, their implementation he left to others (</a:t>
            </a:r>
            <a:r>
              <a:rPr lang="en-US" dirty="0" err="1"/>
              <a:t>para</a:t>
            </a:r>
            <a:r>
              <a:rPr lang="en-US" dirty="0"/>
              <a:t>. 3).</a:t>
            </a:r>
          </a:p>
          <a:p>
            <a:pPr marL="0" indent="0">
              <a:buNone/>
            </a:pPr>
            <a:r>
              <a:rPr lang="en-US" b="1" dirty="0"/>
              <a:t> </a:t>
            </a:r>
            <a:endParaRPr lang="en-US" dirty="0"/>
          </a:p>
          <a:p>
            <a:pPr marL="0" indent="0">
              <a:buNone/>
            </a:pPr>
            <a:r>
              <a:rPr lang="en-US" b="1" u="sng" dirty="0"/>
              <a:t>OR</a:t>
            </a:r>
            <a:endParaRPr lang="en-US" dirty="0"/>
          </a:p>
          <a:p>
            <a:pPr marL="0" indent="0">
              <a:buNone/>
            </a:pPr>
            <a:r>
              <a:rPr lang="en-US" b="1" dirty="0"/>
              <a:t> </a:t>
            </a:r>
            <a:endParaRPr lang="en-US" dirty="0"/>
          </a:p>
          <a:p>
            <a:r>
              <a:rPr lang="en-US" dirty="0"/>
              <a:t>In his article “Atatürk in His Lifetime and Today”, Mango (2000) explains, as one of the Turkish biographers put it, the basic ideas, the new ideas came from Atatürk, their implementation he left to others (¶ 3).</a:t>
            </a:r>
          </a:p>
          <a:p>
            <a:endParaRPr lang="en-US" dirty="0"/>
          </a:p>
          <a:p>
            <a:endParaRPr lang="en-US" dirty="0"/>
          </a:p>
        </p:txBody>
      </p:sp>
    </p:spTree>
    <p:extLst>
      <p:ext uri="{BB962C8B-B14F-4D97-AF65-F5344CB8AC3E}">
        <p14:creationId xmlns:p14="http://schemas.microsoft.com/office/powerpoint/2010/main" val="3537222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Common Knowledge</a:t>
            </a:r>
            <a:endParaRPr lang="en-US" dirty="0"/>
          </a:p>
        </p:txBody>
      </p:sp>
      <p:sp>
        <p:nvSpPr>
          <p:cNvPr id="3" name="Content Placeholder 2"/>
          <p:cNvSpPr>
            <a:spLocks noGrp="1"/>
          </p:cNvSpPr>
          <p:nvPr>
            <p:ph idx="1"/>
          </p:nvPr>
        </p:nvSpPr>
        <p:spPr/>
        <p:txBody>
          <a:bodyPr>
            <a:normAutofit fontScale="92500" lnSpcReduction="20000"/>
          </a:bodyPr>
          <a:lstStyle/>
          <a:p>
            <a:r>
              <a:rPr lang="tr-TR" dirty="0" smtClean="0"/>
              <a:t>Diana died after a car crush in a road tunnel in Paris along with Dodi Al-Fayed. </a:t>
            </a:r>
          </a:p>
          <a:p>
            <a:pPr marL="0" indent="0">
              <a:buNone/>
            </a:pPr>
            <a:r>
              <a:rPr lang="tr-TR" i="1" u="sng" dirty="0" smtClean="0"/>
              <a:t>(Citation is not needed, common knowledge) </a:t>
            </a:r>
          </a:p>
          <a:p>
            <a:endParaRPr lang="tr-TR" dirty="0" smtClean="0"/>
          </a:p>
          <a:p>
            <a:r>
              <a:rPr lang="tr-TR" dirty="0" smtClean="0"/>
              <a:t>After Diana’s death, on July 6, 2004, Queen Elizabeth II officially opened the Diana, Princess of Wales Memorial Fountain designed by the architect Kathryn Gustafson. The fountain is located in Hyde Park in London.  </a:t>
            </a:r>
          </a:p>
          <a:p>
            <a:pPr marL="0" indent="0">
              <a:buNone/>
            </a:pPr>
            <a:r>
              <a:rPr lang="tr-TR" i="1" u="sng" dirty="0" smtClean="0"/>
              <a:t>(Citation needed, </a:t>
            </a:r>
            <a:r>
              <a:rPr lang="tr-TR" b="1" i="1" u="sng" dirty="0" smtClean="0"/>
              <a:t>not </a:t>
            </a:r>
            <a:r>
              <a:rPr lang="tr-TR" i="1" u="sng" dirty="0" smtClean="0"/>
              <a:t>common knowledge)</a:t>
            </a:r>
            <a:endParaRPr lang="en-US" i="1" u="sng" dirty="0"/>
          </a:p>
        </p:txBody>
      </p:sp>
    </p:spTree>
    <p:extLst>
      <p:ext uri="{BB962C8B-B14F-4D97-AF65-F5344CB8AC3E}">
        <p14:creationId xmlns:p14="http://schemas.microsoft.com/office/powerpoint/2010/main" val="2789431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fontScale="85000" lnSpcReduction="10000"/>
          </a:bodyPr>
          <a:lstStyle/>
          <a:p>
            <a:r>
              <a:rPr lang="tr-TR" dirty="0" smtClean="0"/>
              <a:t>A</a:t>
            </a:r>
            <a:r>
              <a:rPr lang="en-US" dirty="0" smtClean="0"/>
              <a:t>n </a:t>
            </a:r>
            <a:r>
              <a:rPr lang="en-US" dirty="0"/>
              <a:t>end-text reference provides </a:t>
            </a:r>
            <a:r>
              <a:rPr lang="en-US" dirty="0" smtClean="0"/>
              <a:t>a </a:t>
            </a:r>
            <a:r>
              <a:rPr lang="en-US" dirty="0"/>
              <a:t>more detailed account of the sources that have been used in the essay. The aim of giving end-text reference is to provide the reader with all the necessary information in case s/he wants to make use of the same source. </a:t>
            </a:r>
            <a:r>
              <a:rPr lang="tr-TR" dirty="0" smtClean="0"/>
              <a:t>E</a:t>
            </a:r>
            <a:r>
              <a:rPr lang="en-US" dirty="0" err="1" smtClean="0"/>
              <a:t>nd</a:t>
            </a:r>
            <a:r>
              <a:rPr lang="en-US" dirty="0" smtClean="0"/>
              <a:t>-text </a:t>
            </a:r>
            <a:r>
              <a:rPr lang="en-US" dirty="0"/>
              <a:t>reference is listed under the title “References” at the end of your essay.</a:t>
            </a:r>
          </a:p>
          <a:p>
            <a:endParaRPr lang="en-US" dirty="0"/>
          </a:p>
        </p:txBody>
      </p:sp>
      <p:sp>
        <p:nvSpPr>
          <p:cNvPr id="3" name="Title 2"/>
          <p:cNvSpPr>
            <a:spLocks noGrp="1"/>
          </p:cNvSpPr>
          <p:nvPr>
            <p:ph type="title"/>
          </p:nvPr>
        </p:nvSpPr>
        <p:spPr/>
        <p:txBody>
          <a:bodyPr/>
          <a:lstStyle/>
          <a:p>
            <a:r>
              <a:rPr lang="tr-TR" dirty="0" smtClean="0"/>
              <a:t>End-text citation</a:t>
            </a:r>
            <a:endParaRPr lang="en-US" dirty="0"/>
          </a:p>
        </p:txBody>
      </p:sp>
    </p:spTree>
    <p:extLst>
      <p:ext uri="{BB962C8B-B14F-4D97-AF65-F5344CB8AC3E}">
        <p14:creationId xmlns:p14="http://schemas.microsoft.com/office/powerpoint/2010/main" val="28404723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guidelines</a:t>
            </a:r>
            <a:endParaRPr lang="en-US" dirty="0"/>
          </a:p>
        </p:txBody>
      </p:sp>
      <p:sp>
        <p:nvSpPr>
          <p:cNvPr id="3" name="Content Placeholder 2"/>
          <p:cNvSpPr>
            <a:spLocks noGrp="1"/>
          </p:cNvSpPr>
          <p:nvPr>
            <p:ph idx="1"/>
          </p:nvPr>
        </p:nvSpPr>
        <p:spPr/>
        <p:txBody>
          <a:bodyPr>
            <a:normAutofit lnSpcReduction="10000"/>
          </a:bodyPr>
          <a:lstStyle/>
          <a:p>
            <a:pPr lvl="0"/>
            <a:r>
              <a:rPr lang="en-US" baseline="-25000" dirty="0"/>
              <a:t>All the sources cited in the text should appear on the reference list. </a:t>
            </a:r>
            <a:r>
              <a:rPr lang="tr-TR" baseline="-25000" dirty="0" smtClean="0"/>
              <a:t> </a:t>
            </a:r>
          </a:p>
          <a:p>
            <a:pPr lvl="0"/>
            <a:endParaRPr lang="en-US" baseline="-25000" dirty="0"/>
          </a:p>
          <a:p>
            <a:pPr lvl="0"/>
            <a:r>
              <a:rPr lang="en-US" baseline="-25000" dirty="0"/>
              <a:t>The title of the reference list should be “References” and should be centered on the page</a:t>
            </a:r>
            <a:r>
              <a:rPr lang="en-US" baseline="-25000" dirty="0" smtClean="0"/>
              <a:t>.</a:t>
            </a:r>
            <a:endParaRPr lang="tr-TR" baseline="-25000" dirty="0" smtClean="0"/>
          </a:p>
          <a:p>
            <a:pPr lvl="0"/>
            <a:endParaRPr lang="en-US" baseline="-25000" dirty="0"/>
          </a:p>
          <a:p>
            <a:pPr lvl="0"/>
            <a:r>
              <a:rPr lang="en-US" baseline="-25000" dirty="0"/>
              <a:t>The reference list should begin on a new page. </a:t>
            </a:r>
            <a:endParaRPr lang="tr-TR" baseline="-25000" dirty="0" smtClean="0"/>
          </a:p>
          <a:p>
            <a:pPr lvl="0"/>
            <a:endParaRPr lang="en-US" baseline="-25000" dirty="0"/>
          </a:p>
          <a:p>
            <a:pPr lvl="0"/>
            <a:r>
              <a:rPr lang="en-US" baseline="-25000" dirty="0"/>
              <a:t>The list of works should be arranged alphabetically by the authors’ surnames. </a:t>
            </a:r>
            <a:endParaRPr lang="tr-TR" baseline="-25000" dirty="0" smtClean="0"/>
          </a:p>
          <a:p>
            <a:pPr lvl="0"/>
            <a:endParaRPr lang="en-US" baseline="-25000" dirty="0"/>
          </a:p>
          <a:p>
            <a:pPr lvl="0"/>
            <a:r>
              <a:rPr lang="en-US" baseline="-25000" dirty="0"/>
              <a:t>The entries should be double-spaced. The first line should be flushed with the left margin, and all subsequent lines should be indented five spaces from the left margin.</a:t>
            </a:r>
          </a:p>
          <a:p>
            <a:endParaRPr lang="en-US" dirty="0"/>
          </a:p>
          <a:p>
            <a:endParaRPr lang="en-US" dirty="0"/>
          </a:p>
        </p:txBody>
      </p:sp>
    </p:spTree>
    <p:extLst>
      <p:ext uri="{BB962C8B-B14F-4D97-AF65-F5344CB8AC3E}">
        <p14:creationId xmlns:p14="http://schemas.microsoft.com/office/powerpoint/2010/main" val="3820164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533400"/>
          </a:xfrm>
        </p:spPr>
        <p:txBody>
          <a:bodyPr>
            <a:noAutofit/>
          </a:bodyPr>
          <a:lstStyle/>
          <a:p>
            <a:pPr algn="ctr"/>
            <a:r>
              <a:rPr lang="en-US" sz="1800" dirty="0"/>
              <a:t>What kind of sources are listed in the Reference List </a:t>
            </a:r>
            <a:r>
              <a:rPr lang="tr-TR" sz="1800" dirty="0"/>
              <a:t>Below</a:t>
            </a:r>
            <a:r>
              <a:rPr lang="en-US" sz="1800" dirty="0"/>
              <a:t>? </a:t>
            </a:r>
            <a:r>
              <a:rPr lang="en-US" sz="1800" dirty="0"/>
              <a:t>Book</a:t>
            </a:r>
            <a:r>
              <a:rPr lang="tr-TR" sz="1800" dirty="0"/>
              <a:t>, </a:t>
            </a:r>
            <a:r>
              <a:rPr lang="en-US" sz="1800" dirty="0"/>
              <a:t>Journal Article</a:t>
            </a:r>
            <a:r>
              <a:rPr lang="tr-TR" sz="1800" dirty="0"/>
              <a:t>, </a:t>
            </a:r>
            <a:r>
              <a:rPr lang="en-US" sz="1800" dirty="0"/>
              <a:t>Book </a:t>
            </a:r>
            <a:r>
              <a:rPr lang="en-US" sz="1800" dirty="0"/>
              <a:t>by more than 1 </a:t>
            </a:r>
            <a:r>
              <a:rPr lang="en-US" sz="1800" dirty="0"/>
              <a:t>author</a:t>
            </a:r>
            <a:r>
              <a:rPr lang="tr-TR" sz="1800" dirty="0"/>
              <a:t>, </a:t>
            </a:r>
            <a:r>
              <a:rPr lang="en-US" sz="1800" dirty="0"/>
              <a:t>Internet article</a:t>
            </a:r>
            <a:r>
              <a:rPr lang="tr-TR" sz="1800" dirty="0"/>
              <a:t>, </a:t>
            </a:r>
            <a:r>
              <a:rPr lang="en-US" sz="1800" dirty="0"/>
              <a:t>Newspaper </a:t>
            </a:r>
            <a:r>
              <a:rPr lang="en-US" sz="1800" dirty="0" smtClean="0"/>
              <a:t>article</a:t>
            </a:r>
            <a:r>
              <a:rPr lang="tr-TR" sz="1800" dirty="0" smtClean="0"/>
              <a:t>?</a:t>
            </a:r>
            <a:r>
              <a:rPr lang="en-US" sz="1800" dirty="0"/>
              <a:t/>
            </a:r>
            <a:br>
              <a:rPr lang="en-US" sz="1800" dirty="0"/>
            </a:br>
            <a:endParaRPr lang="en-US" sz="1800"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04800" y="1143000"/>
            <a:ext cx="86106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70887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Book with one writer</a:t>
            </a:r>
            <a:endParaRPr lang="en-US" dirty="0"/>
          </a:p>
        </p:txBody>
      </p:sp>
      <p:pic>
        <p:nvPicPr>
          <p:cNvPr id="2054"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371600"/>
            <a:ext cx="89154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79853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Book with two writers</a:t>
            </a:r>
            <a:endParaRPr 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1905000"/>
            <a:ext cx="8763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56922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Book with 3+ writers</a:t>
            </a:r>
            <a:endParaRPr lang="en-US"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1600200"/>
            <a:ext cx="86106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26831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Book with editor(s)</a:t>
            </a:r>
            <a:endParaRPr lang="en-US"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88392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14486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Chapter or article in a book</a:t>
            </a:r>
            <a:endParaRPr lang="en-US" dirty="0"/>
          </a:p>
        </p:txBody>
      </p:sp>
      <p:pic>
        <p:nvPicPr>
          <p:cNvPr id="614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447800"/>
            <a:ext cx="88392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0109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Article in a journal</a:t>
            </a:r>
            <a:endParaRPr lang="en-US" dirty="0"/>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295400"/>
            <a:ext cx="86868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03486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Internet article</a:t>
            </a:r>
            <a:endParaRPr lang="en-US"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371600"/>
            <a:ext cx="88392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4048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2400" dirty="0" smtClean="0"/>
              <a:t>What Needs to Be cited vs. What Is common knowledge. </a:t>
            </a:r>
            <a:endParaRPr lang="en-US" sz="2400" dirty="0"/>
          </a:p>
        </p:txBody>
      </p:sp>
      <p:sp>
        <p:nvSpPr>
          <p:cNvPr id="3" name="Content Placeholder 2"/>
          <p:cNvSpPr>
            <a:spLocks noGrp="1"/>
          </p:cNvSpPr>
          <p:nvPr>
            <p:ph sz="half" idx="1"/>
          </p:nvPr>
        </p:nvSpPr>
        <p:spPr/>
        <p:txBody>
          <a:bodyPr>
            <a:normAutofit fontScale="70000" lnSpcReduction="20000"/>
          </a:bodyPr>
          <a:lstStyle/>
          <a:p>
            <a:r>
              <a:rPr lang="tr-TR" dirty="0" smtClean="0"/>
              <a:t>All statistics, data, figures</a:t>
            </a:r>
          </a:p>
          <a:p>
            <a:r>
              <a:rPr lang="tr-TR" dirty="0" smtClean="0"/>
              <a:t>References to studies done by others</a:t>
            </a:r>
          </a:p>
          <a:p>
            <a:r>
              <a:rPr lang="tr-TR" dirty="0" smtClean="0"/>
              <a:t>References to specific facts the avarage reader would not know unless s/he had done research</a:t>
            </a:r>
          </a:p>
          <a:p>
            <a:r>
              <a:rPr lang="tr-TR" dirty="0" smtClean="0"/>
              <a:t>All direct quotations</a:t>
            </a:r>
          </a:p>
          <a:p>
            <a:r>
              <a:rPr lang="tr-TR" dirty="0" smtClean="0"/>
              <a:t>All paraphrases</a:t>
            </a:r>
          </a:p>
          <a:p>
            <a:r>
              <a:rPr lang="tr-TR" dirty="0" smtClean="0"/>
              <a:t>All summaries</a:t>
            </a:r>
          </a:p>
          <a:p>
            <a:r>
              <a:rPr lang="tr-TR" dirty="0" smtClean="0"/>
              <a:t>All translations</a:t>
            </a:r>
            <a:endParaRPr lang="en-US" dirty="0"/>
          </a:p>
        </p:txBody>
      </p:sp>
      <p:sp>
        <p:nvSpPr>
          <p:cNvPr id="4" name="Content Placeholder 3"/>
          <p:cNvSpPr>
            <a:spLocks noGrp="1"/>
          </p:cNvSpPr>
          <p:nvPr>
            <p:ph sz="half" idx="2"/>
          </p:nvPr>
        </p:nvSpPr>
        <p:spPr/>
        <p:txBody>
          <a:bodyPr>
            <a:normAutofit fontScale="70000" lnSpcReduction="20000"/>
          </a:bodyPr>
          <a:lstStyle/>
          <a:p>
            <a:r>
              <a:rPr lang="tr-TR" dirty="0" smtClean="0"/>
              <a:t>General information that most people know. (World war I took place between the years 1914-1918.) </a:t>
            </a:r>
          </a:p>
          <a:p>
            <a:endParaRPr lang="tr-TR" dirty="0" smtClean="0"/>
          </a:p>
          <a:p>
            <a:r>
              <a:rPr lang="tr-TR" dirty="0" smtClean="0"/>
              <a:t>Information shared by a cultural group. (Atatürk was born in Salonika in 1881.) </a:t>
            </a:r>
          </a:p>
          <a:p>
            <a:endParaRPr lang="tr-TR" dirty="0" smtClean="0"/>
          </a:p>
          <a:p>
            <a:r>
              <a:rPr lang="tr-TR" dirty="0" smtClean="0"/>
              <a:t>Knowledge shared by the members of a certain field. The leader-Member-Exchange Theory in political science describes how leaders, over time, develop different exchange relationships with their various followers) </a:t>
            </a:r>
          </a:p>
          <a:p>
            <a:endParaRPr lang="en-US" dirty="0"/>
          </a:p>
        </p:txBody>
      </p:sp>
    </p:spTree>
    <p:extLst>
      <p:ext uri="{BB962C8B-B14F-4D97-AF65-F5344CB8AC3E}">
        <p14:creationId xmlns:p14="http://schemas.microsoft.com/office/powerpoint/2010/main" val="2250746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Internet article with no date</a:t>
            </a:r>
            <a:endParaRPr lang="en-US" dirty="0"/>
          </a:p>
        </p:txBody>
      </p:sp>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1600200"/>
            <a:ext cx="87630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42135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tr-TR" dirty="0" smtClean="0"/>
              <a:t>Appendix B-5</a:t>
            </a:r>
          </a:p>
          <a:p>
            <a:r>
              <a:rPr lang="tr-TR" dirty="0"/>
              <a:t>T</a:t>
            </a:r>
            <a:r>
              <a:rPr lang="tr-TR" dirty="0" smtClean="0"/>
              <a:t>ASK</a:t>
            </a:r>
            <a:endParaRPr lang="en-US" dirty="0"/>
          </a:p>
        </p:txBody>
      </p:sp>
    </p:spTree>
    <p:extLst>
      <p:ext uri="{BB962C8B-B14F-4D97-AF65-F5344CB8AC3E}">
        <p14:creationId xmlns:p14="http://schemas.microsoft.com/office/powerpoint/2010/main" val="3585511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Relativity </a:t>
            </a:r>
            <a:endParaRPr lang="en-US" dirty="0"/>
          </a:p>
        </p:txBody>
      </p:sp>
      <p:sp>
        <p:nvSpPr>
          <p:cNvPr id="3" name="Content Placeholder 2"/>
          <p:cNvSpPr>
            <a:spLocks noGrp="1"/>
          </p:cNvSpPr>
          <p:nvPr>
            <p:ph idx="1"/>
          </p:nvPr>
        </p:nvSpPr>
        <p:spPr/>
        <p:txBody>
          <a:bodyPr/>
          <a:lstStyle/>
          <a:p>
            <a:r>
              <a:rPr lang="tr-TR" dirty="0" smtClean="0"/>
              <a:t>What is </a:t>
            </a:r>
            <a:r>
              <a:rPr lang="tr-TR" i="1" dirty="0" smtClean="0"/>
              <a:t>common knowledge </a:t>
            </a:r>
            <a:r>
              <a:rPr lang="tr-TR" dirty="0" smtClean="0"/>
              <a:t>in one culture, to one group, might not be </a:t>
            </a:r>
            <a:r>
              <a:rPr lang="tr-TR" i="1" dirty="0" smtClean="0"/>
              <a:t>common </a:t>
            </a:r>
            <a:r>
              <a:rPr lang="tr-TR" dirty="0" smtClean="0"/>
              <a:t>in another. </a:t>
            </a:r>
            <a:endParaRPr lang="en-US" dirty="0"/>
          </a:p>
        </p:txBody>
      </p:sp>
    </p:spTree>
    <p:extLst>
      <p:ext uri="{BB962C8B-B14F-4D97-AF65-F5344CB8AC3E}">
        <p14:creationId xmlns:p14="http://schemas.microsoft.com/office/powerpoint/2010/main" val="830398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514600"/>
            <a:ext cx="8686800" cy="841248"/>
          </a:xfrm>
        </p:spPr>
        <p:txBody>
          <a:bodyPr>
            <a:normAutofit fontScale="90000"/>
          </a:bodyPr>
          <a:lstStyle/>
          <a:p>
            <a:pPr algn="ctr"/>
            <a:r>
              <a:rPr lang="tr-TR" dirty="0" smtClean="0"/>
              <a:t>Even if a piece of information is common knowledge, you need to cite it if you have taken it from a book/article etc. ! </a:t>
            </a:r>
            <a:endParaRPr lang="en-US" dirty="0"/>
          </a:p>
        </p:txBody>
      </p:sp>
    </p:spTree>
    <p:extLst>
      <p:ext uri="{BB962C8B-B14F-4D97-AF65-F5344CB8AC3E}">
        <p14:creationId xmlns:p14="http://schemas.microsoft.com/office/powerpoint/2010/main" val="2210827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514600"/>
            <a:ext cx="8686800" cy="841248"/>
          </a:xfrm>
        </p:spPr>
        <p:txBody>
          <a:bodyPr>
            <a:normAutofit/>
          </a:bodyPr>
          <a:lstStyle/>
          <a:p>
            <a:pPr algn="ctr"/>
            <a:r>
              <a:rPr lang="tr-TR" dirty="0" smtClean="0"/>
              <a:t>When in doubt, cite it! </a:t>
            </a:r>
            <a:endParaRPr lang="en-US" dirty="0"/>
          </a:p>
        </p:txBody>
      </p:sp>
    </p:spTree>
    <p:extLst>
      <p:ext uri="{BB962C8B-B14F-4D97-AF65-F5344CB8AC3E}">
        <p14:creationId xmlns:p14="http://schemas.microsoft.com/office/powerpoint/2010/main" val="1136662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Common knowledge or not?</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tr-TR" dirty="0" smtClean="0"/>
              <a:t>76 % of the American men sent to Vietnam were from the lower-middle, working class backgrounds. </a:t>
            </a:r>
          </a:p>
          <a:p>
            <a:pPr marL="514350" indent="-514350">
              <a:buFont typeface="+mj-lt"/>
              <a:buAutoNum type="arabicPeriod"/>
            </a:pPr>
            <a:endParaRPr lang="tr-TR" dirty="0" smtClean="0"/>
          </a:p>
          <a:p>
            <a:pPr marL="514350" indent="-514350">
              <a:buFont typeface="+mj-lt"/>
              <a:buAutoNum type="arabicPeriod" startAt="2"/>
            </a:pPr>
            <a:r>
              <a:rPr lang="tr-TR" dirty="0" smtClean="0"/>
              <a:t>Barrack Obama is the first elected African-American president of the USA.</a:t>
            </a:r>
            <a:endParaRPr lang="tr-TR" dirty="0"/>
          </a:p>
          <a:p>
            <a:pPr marL="514350" indent="-514350">
              <a:buFont typeface="+mj-lt"/>
              <a:buAutoNum type="arabicPeriod"/>
            </a:pPr>
            <a:endParaRPr lang="tr-TR" dirty="0" smtClean="0"/>
          </a:p>
          <a:p>
            <a:pPr marL="514350" indent="-514350">
              <a:buFont typeface="+mj-lt"/>
              <a:buAutoNum type="arabicPeriod" startAt="3"/>
            </a:pPr>
            <a:r>
              <a:rPr lang="tr-TR" dirty="0" smtClean="0"/>
              <a:t>Hitler was born in 20 April 1889 at the Gasthof zum Pommer.</a:t>
            </a:r>
          </a:p>
          <a:p>
            <a:pPr marL="0" indent="0">
              <a:buNone/>
            </a:pPr>
            <a:endParaRPr lang="tr-TR" dirty="0" smtClean="0"/>
          </a:p>
          <a:p>
            <a:pPr marL="514350" indent="-514350">
              <a:buFont typeface="+mj-lt"/>
              <a:buAutoNum type="arabicPeriod" startAt="4"/>
            </a:pPr>
            <a:r>
              <a:rPr lang="tr-TR" dirty="0" smtClean="0"/>
              <a:t>The 1789 French Revolution was a period of political and social upheaval in the history of France during which the French government underwent radical changes.  </a:t>
            </a:r>
          </a:p>
          <a:p>
            <a:pPr marL="0" indent="0">
              <a:buNone/>
            </a:pPr>
            <a:endParaRPr lang="tr-TR" dirty="0" smtClean="0"/>
          </a:p>
          <a:p>
            <a:pPr marL="0" indent="0">
              <a:buNone/>
            </a:pPr>
            <a:r>
              <a:rPr lang="tr-TR" dirty="0" smtClean="0"/>
              <a:t> </a:t>
            </a:r>
            <a:endParaRPr lang="en-US" dirty="0"/>
          </a:p>
        </p:txBody>
      </p:sp>
    </p:spTree>
    <p:extLst>
      <p:ext uri="{BB962C8B-B14F-4D97-AF65-F5344CB8AC3E}">
        <p14:creationId xmlns:p14="http://schemas.microsoft.com/office/powerpoint/2010/main" val="3344946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Common knowledge or not?</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eriod"/>
            </a:pPr>
            <a:r>
              <a:rPr lang="tr-TR" dirty="0" smtClean="0"/>
              <a:t>76 % of the American men sent to Vietnam were from the lower-middle, working class backgrounds. (Not </a:t>
            </a:r>
            <a:r>
              <a:rPr lang="tr-TR" dirty="0"/>
              <a:t>common knowledge-cite it)</a:t>
            </a:r>
          </a:p>
          <a:p>
            <a:pPr marL="514350" indent="-514350">
              <a:buFont typeface="+mj-lt"/>
              <a:buAutoNum type="arabicPeriod"/>
            </a:pPr>
            <a:endParaRPr lang="tr-TR" dirty="0" smtClean="0"/>
          </a:p>
          <a:p>
            <a:pPr marL="514350" indent="-514350">
              <a:buFont typeface="+mj-lt"/>
              <a:buAutoNum type="arabicPeriod" startAt="2"/>
            </a:pPr>
            <a:r>
              <a:rPr lang="tr-TR" dirty="0" smtClean="0"/>
              <a:t>Barrack Obama is the first elected African-American president of the USA. (Common knowledge)</a:t>
            </a:r>
            <a:endParaRPr lang="tr-TR" dirty="0"/>
          </a:p>
          <a:p>
            <a:pPr marL="514350" indent="-514350">
              <a:buFont typeface="+mj-lt"/>
              <a:buAutoNum type="arabicPeriod"/>
            </a:pPr>
            <a:endParaRPr lang="tr-TR" dirty="0" smtClean="0"/>
          </a:p>
          <a:p>
            <a:pPr marL="514350" indent="-514350">
              <a:buFont typeface="+mj-lt"/>
              <a:buAutoNum type="arabicPeriod" startAt="3"/>
            </a:pPr>
            <a:r>
              <a:rPr lang="tr-TR" dirty="0" smtClean="0"/>
              <a:t>Hitler was born in 20 April 1889 at the Gasthof zum Pommer. (Not </a:t>
            </a:r>
            <a:r>
              <a:rPr lang="tr-TR" dirty="0"/>
              <a:t>common knowledge-cite it)</a:t>
            </a:r>
          </a:p>
          <a:p>
            <a:pPr marL="514350" indent="-514350">
              <a:buFont typeface="+mj-lt"/>
              <a:buAutoNum type="arabicPeriod"/>
            </a:pPr>
            <a:endParaRPr lang="tr-TR" dirty="0" smtClean="0"/>
          </a:p>
          <a:p>
            <a:pPr marL="514350" indent="-514350">
              <a:buFont typeface="+mj-lt"/>
              <a:buAutoNum type="arabicPeriod" startAt="4"/>
            </a:pPr>
            <a:r>
              <a:rPr lang="tr-TR" dirty="0" smtClean="0"/>
              <a:t>The 1789 French Revolution was a period of political and social upheaval in the history of France during which the French government underwent radical changes. (Common knowledge)</a:t>
            </a:r>
            <a:endParaRPr lang="tr-TR" dirty="0"/>
          </a:p>
          <a:p>
            <a:pPr marL="0" indent="0">
              <a:buNone/>
            </a:pPr>
            <a:endParaRPr lang="tr-TR" dirty="0" smtClean="0"/>
          </a:p>
          <a:p>
            <a:pPr marL="0" indent="0">
              <a:buNone/>
            </a:pPr>
            <a:r>
              <a:rPr lang="tr-TR" dirty="0" smtClean="0"/>
              <a:t> </a:t>
            </a:r>
            <a:endParaRPr lang="en-US" dirty="0"/>
          </a:p>
        </p:txBody>
      </p:sp>
    </p:spTree>
    <p:extLst>
      <p:ext uri="{BB962C8B-B14F-4D97-AF65-F5344CB8AC3E}">
        <p14:creationId xmlns:p14="http://schemas.microsoft.com/office/powerpoint/2010/main" val="41388512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5800" y="3733800"/>
            <a:ext cx="8458200" cy="914400"/>
          </a:xfrm>
        </p:spPr>
        <p:txBody>
          <a:bodyPr/>
          <a:lstStyle/>
          <a:p>
            <a:r>
              <a:rPr lang="tr-TR" dirty="0" smtClean="0"/>
              <a:t>Giving in-text and end-text references</a:t>
            </a:r>
            <a:endParaRPr lang="en-US" dirty="0"/>
          </a:p>
        </p:txBody>
      </p:sp>
      <p:sp>
        <p:nvSpPr>
          <p:cNvPr id="3" name="Title 2"/>
          <p:cNvSpPr>
            <a:spLocks noGrp="1"/>
          </p:cNvSpPr>
          <p:nvPr>
            <p:ph type="title"/>
          </p:nvPr>
        </p:nvSpPr>
        <p:spPr/>
        <p:txBody>
          <a:bodyPr/>
          <a:lstStyle/>
          <a:p>
            <a:r>
              <a:rPr lang="tr-TR" dirty="0" smtClean="0"/>
              <a:t>APA </a:t>
            </a:r>
            <a:r>
              <a:rPr lang="tr-TR" dirty="0" smtClean="0"/>
              <a:t>Style CITATIon </a:t>
            </a:r>
            <a:endParaRPr lang="en-US" dirty="0"/>
          </a:p>
        </p:txBody>
      </p:sp>
    </p:spTree>
    <p:extLst>
      <p:ext uri="{BB962C8B-B14F-4D97-AF65-F5344CB8AC3E}">
        <p14:creationId xmlns:p14="http://schemas.microsoft.com/office/powerpoint/2010/main" val="13009932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202</TotalTime>
  <Words>1228</Words>
  <Application>Microsoft Office PowerPoint</Application>
  <PresentationFormat>On-screen Show (4:3)</PresentationFormat>
  <Paragraphs>122</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Trek</vt:lpstr>
      <vt:lpstr>What to cite</vt:lpstr>
      <vt:lpstr>Common Knowledge</vt:lpstr>
      <vt:lpstr>What Needs to Be cited vs. What Is common knowledge. </vt:lpstr>
      <vt:lpstr>Relativity </vt:lpstr>
      <vt:lpstr>Even if a piece of information is common knowledge, you need to cite it if you have taken it from a book/article etc. ! </vt:lpstr>
      <vt:lpstr>When in doubt, cite it! </vt:lpstr>
      <vt:lpstr>Common knowledge or not?</vt:lpstr>
      <vt:lpstr>Common knowledge or not?</vt:lpstr>
      <vt:lpstr>APA Style CITATIon </vt:lpstr>
      <vt:lpstr>IN-Text citation</vt:lpstr>
      <vt:lpstr>three ways</vt:lpstr>
      <vt:lpstr>Different cases of in-text citations </vt:lpstr>
      <vt:lpstr>Different cases of in-text citations </vt:lpstr>
      <vt:lpstr>A source with 3+ writers</vt:lpstr>
      <vt:lpstr>A borrowed source in the source</vt:lpstr>
      <vt:lpstr>No Author</vt:lpstr>
      <vt:lpstr>No Date</vt:lpstr>
      <vt:lpstr>About page numbers</vt:lpstr>
      <vt:lpstr>PowerPoint Presentation</vt:lpstr>
      <vt:lpstr>End-text citation</vt:lpstr>
      <vt:lpstr>guidelines</vt:lpstr>
      <vt:lpstr>What kind of sources are listed in the Reference List Below? Book, Journal Article, Book by more than 1 author, Internet article, Newspaper article? </vt:lpstr>
      <vt:lpstr>Book with one writer</vt:lpstr>
      <vt:lpstr>Book with two writers</vt:lpstr>
      <vt:lpstr>Book with 3+ writers</vt:lpstr>
      <vt:lpstr>Book with editor(s)</vt:lpstr>
      <vt:lpstr>Chapter or article in a book</vt:lpstr>
      <vt:lpstr>Article in a journal</vt:lpstr>
      <vt:lpstr>Internet article</vt:lpstr>
      <vt:lpstr>Internet article with no date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BOUQUET</dc:creator>
  <cp:lastModifiedBy>BOUQUET</cp:lastModifiedBy>
  <cp:revision>71</cp:revision>
  <dcterms:created xsi:type="dcterms:W3CDTF">2012-03-08T09:06:33Z</dcterms:created>
  <dcterms:modified xsi:type="dcterms:W3CDTF">2012-03-08T22:30:23Z</dcterms:modified>
</cp:coreProperties>
</file>