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1"/>
  </p:sldMasterIdLst>
  <p:notesMasterIdLst>
    <p:notesMasterId r:id="rId36"/>
  </p:notesMasterIdLst>
  <p:handoutMasterIdLst>
    <p:handoutMasterId r:id="rId37"/>
  </p:handoutMasterIdLst>
  <p:sldIdLst>
    <p:sldId id="259" r:id="rId2"/>
    <p:sldId id="375" r:id="rId3"/>
    <p:sldId id="364" r:id="rId4"/>
    <p:sldId id="366" r:id="rId5"/>
    <p:sldId id="365" r:id="rId6"/>
    <p:sldId id="263" r:id="rId7"/>
    <p:sldId id="265" r:id="rId8"/>
    <p:sldId id="368" r:id="rId9"/>
    <p:sldId id="369" r:id="rId10"/>
    <p:sldId id="376" r:id="rId11"/>
    <p:sldId id="377" r:id="rId12"/>
    <p:sldId id="378" r:id="rId13"/>
    <p:sldId id="370" r:id="rId14"/>
    <p:sldId id="379" r:id="rId15"/>
    <p:sldId id="371" r:id="rId16"/>
    <p:sldId id="380" r:id="rId17"/>
    <p:sldId id="372" r:id="rId18"/>
    <p:sldId id="381" r:id="rId19"/>
    <p:sldId id="382" r:id="rId20"/>
    <p:sldId id="383" r:id="rId21"/>
    <p:sldId id="384" r:id="rId22"/>
    <p:sldId id="374" r:id="rId23"/>
    <p:sldId id="394" r:id="rId24"/>
    <p:sldId id="373" r:id="rId25"/>
    <p:sldId id="385" r:id="rId26"/>
    <p:sldId id="390" r:id="rId27"/>
    <p:sldId id="389" r:id="rId28"/>
    <p:sldId id="388" r:id="rId29"/>
    <p:sldId id="386" r:id="rId30"/>
    <p:sldId id="391" r:id="rId31"/>
    <p:sldId id="392" r:id="rId32"/>
    <p:sldId id="393" r:id="rId33"/>
    <p:sldId id="327" r:id="rId34"/>
    <p:sldId id="262" r:id="rId35"/>
  </p:sldIdLst>
  <p:sldSz cx="12192000" cy="6858000"/>
  <p:notesSz cx="6669088"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B" lastIdx="2"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0921"/>
    <a:srgbClr val="8107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97" autoAdjust="0"/>
    <p:restoredTop sz="85627" autoAdjust="0"/>
  </p:normalViewPr>
  <p:slideViewPr>
    <p:cSldViewPr snapToGrid="0">
      <p:cViewPr varScale="1">
        <p:scale>
          <a:sx n="94" d="100"/>
          <a:sy n="94" d="100"/>
        </p:scale>
        <p:origin x="600"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16CEB06E-2BE4-49A1-AB5C-D5F153E08909}" type="datetimeFigureOut">
              <a:rPr lang="tr-TR" smtClean="0"/>
              <a:t>22.10.2016</a:t>
            </a:fld>
            <a:endParaRPr lang="tr-TR"/>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41378A3E-CAFF-4DEE-8365-0C0CE56BFC6C}" type="slidenum">
              <a:rPr lang="tr-TR" smtClean="0"/>
              <a:t>‹#›</a:t>
            </a:fld>
            <a:endParaRPr lang="tr-TR"/>
          </a:p>
        </p:txBody>
      </p:sp>
    </p:spTree>
    <p:extLst>
      <p:ext uri="{BB962C8B-B14F-4D97-AF65-F5344CB8AC3E}">
        <p14:creationId xmlns:p14="http://schemas.microsoft.com/office/powerpoint/2010/main" val="4088408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82EED1A8-8F54-4CFC-A53A-4B1CACC2D8B3}" type="datetimeFigureOut">
              <a:rPr lang="tr-TR" smtClean="0"/>
              <a:t>22.10.2016</a:t>
            </a:fld>
            <a:endParaRPr lang="tr-TR"/>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F267CE48-F3B0-4932-B93F-8E112BAB3552}" type="slidenum">
              <a:rPr lang="tr-TR" smtClean="0"/>
              <a:t>‹#›</a:t>
            </a:fld>
            <a:endParaRPr lang="tr-TR"/>
          </a:p>
        </p:txBody>
      </p:sp>
    </p:spTree>
    <p:extLst>
      <p:ext uri="{BB962C8B-B14F-4D97-AF65-F5344CB8AC3E}">
        <p14:creationId xmlns:p14="http://schemas.microsoft.com/office/powerpoint/2010/main" val="4107350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Proje</a:t>
            </a:r>
            <a:r>
              <a:rPr lang="en-US" dirty="0" smtClean="0"/>
              <a:t> web </a:t>
            </a:r>
            <a:r>
              <a:rPr lang="en-US" dirty="0" err="1" smtClean="0"/>
              <a:t>sayfasına</a:t>
            </a:r>
            <a:r>
              <a:rPr lang="en-US" dirty="0" smtClean="0"/>
              <a:t> </a:t>
            </a:r>
            <a:r>
              <a:rPr lang="en-US" dirty="0" err="1" smtClean="0"/>
              <a:t>gidip</a:t>
            </a:r>
            <a:r>
              <a:rPr lang="en-US" dirty="0" smtClean="0"/>
              <a:t> </a:t>
            </a:r>
            <a:r>
              <a:rPr lang="en-US" dirty="0" err="1" smtClean="0"/>
              <a:t>kendimizi</a:t>
            </a:r>
            <a:r>
              <a:rPr lang="en-US" dirty="0" smtClean="0"/>
              <a:t>, </a:t>
            </a:r>
            <a:r>
              <a:rPr lang="en-US" dirty="0" err="1" smtClean="0"/>
              <a:t>iletişim</a:t>
            </a:r>
            <a:r>
              <a:rPr lang="en-US" dirty="0" smtClean="0"/>
              <a:t> </a:t>
            </a:r>
            <a:r>
              <a:rPr lang="en-US" dirty="0" err="1" smtClean="0"/>
              <a:t>adresini</a:t>
            </a:r>
            <a:r>
              <a:rPr lang="en-US" dirty="0" smtClean="0"/>
              <a:t> </a:t>
            </a:r>
            <a:r>
              <a:rPr lang="en-US" dirty="0" err="1" smtClean="0"/>
              <a:t>ve</a:t>
            </a:r>
            <a:r>
              <a:rPr lang="en-US" dirty="0" smtClean="0"/>
              <a:t> </a:t>
            </a:r>
            <a:r>
              <a:rPr lang="en-US" dirty="0" err="1" smtClean="0"/>
              <a:t>amaçlarımızı</a:t>
            </a:r>
            <a:r>
              <a:rPr lang="en-US" dirty="0" smtClean="0"/>
              <a:t> </a:t>
            </a:r>
            <a:r>
              <a:rPr lang="en-US" dirty="0" err="1" smtClean="0"/>
              <a:t>tanıtalım</a:t>
            </a:r>
            <a:r>
              <a:rPr lang="en-US" dirty="0" smtClean="0"/>
              <a:t>.</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a:t>
            </a:fld>
            <a:endParaRPr lang="tr-TR"/>
          </a:p>
        </p:txBody>
      </p:sp>
    </p:spTree>
    <p:extLst>
      <p:ext uri="{BB962C8B-B14F-4D97-AF65-F5344CB8AC3E}">
        <p14:creationId xmlns:p14="http://schemas.microsoft.com/office/powerpoint/2010/main" val="3444778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Vektörlerin</a:t>
            </a:r>
            <a:r>
              <a:rPr lang="en-US" dirty="0" smtClean="0"/>
              <a:t> </a:t>
            </a:r>
            <a:r>
              <a:rPr lang="en-US" dirty="0" err="1" smtClean="0"/>
              <a:t>özelliklerini</a:t>
            </a:r>
            <a:r>
              <a:rPr lang="en-US" dirty="0" smtClean="0"/>
              <a:t> </a:t>
            </a:r>
            <a:r>
              <a:rPr lang="en-US" dirty="0" err="1" smtClean="0"/>
              <a:t>bu</a:t>
            </a:r>
            <a:r>
              <a:rPr lang="en-US" dirty="0" smtClean="0"/>
              <a:t> </a:t>
            </a:r>
            <a:r>
              <a:rPr lang="en-US" dirty="0" err="1" smtClean="0"/>
              <a:t>vektörler</a:t>
            </a:r>
            <a:r>
              <a:rPr lang="en-US" dirty="0" smtClean="0"/>
              <a:t> </a:t>
            </a:r>
            <a:r>
              <a:rPr lang="en-US" dirty="0" err="1" smtClean="0"/>
              <a:t>üzerinde</a:t>
            </a:r>
            <a:r>
              <a:rPr lang="en-US" dirty="0" smtClean="0"/>
              <a:t> </a:t>
            </a:r>
            <a:r>
              <a:rPr lang="en-US" dirty="0" err="1" smtClean="0"/>
              <a:t>göstermeye</a:t>
            </a:r>
            <a:r>
              <a:rPr lang="en-US" dirty="0" smtClean="0"/>
              <a:t> </a:t>
            </a:r>
            <a:r>
              <a:rPr lang="en-US" dirty="0" err="1" smtClean="0"/>
              <a:t>çalış</a:t>
            </a:r>
            <a:r>
              <a:rPr lang="en-US" dirty="0" smtClean="0"/>
              <a:t>. A </a:t>
            </a:r>
            <a:r>
              <a:rPr lang="en-US" dirty="0" err="1" smtClean="0"/>
              <a:t>vektörleri</a:t>
            </a:r>
            <a:r>
              <a:rPr lang="en-US" dirty="0" smtClean="0"/>
              <a:t> </a:t>
            </a:r>
            <a:r>
              <a:rPr lang="en-US" dirty="0" err="1" smtClean="0"/>
              <a:t>aynı</a:t>
            </a:r>
            <a:r>
              <a:rPr lang="en-US" dirty="0" smtClean="0"/>
              <a:t> </a:t>
            </a:r>
            <a:r>
              <a:rPr lang="en-US" dirty="0" err="1" smtClean="0"/>
              <a:t>vektörler</a:t>
            </a:r>
            <a:r>
              <a:rPr lang="en-US" baseline="0" dirty="0" smtClean="0"/>
              <a:t> </a:t>
            </a:r>
            <a:r>
              <a:rPr lang="en-US" baseline="0" smtClean="0"/>
              <a:t>mi?</a:t>
            </a:r>
            <a:endParaRPr lang="tr-TR" baseline="0" dirty="0" smtClean="0"/>
          </a:p>
        </p:txBody>
      </p:sp>
      <p:sp>
        <p:nvSpPr>
          <p:cNvPr id="4" name="Slide Number Placeholder 3"/>
          <p:cNvSpPr>
            <a:spLocks noGrp="1"/>
          </p:cNvSpPr>
          <p:nvPr>
            <p:ph type="sldNum" sz="quarter" idx="10"/>
          </p:nvPr>
        </p:nvSpPr>
        <p:spPr/>
        <p:txBody>
          <a:bodyPr/>
          <a:lstStyle/>
          <a:p>
            <a:fld id="{F267CE48-F3B0-4932-B93F-8E112BAB3552}" type="slidenum">
              <a:rPr lang="tr-TR" smtClean="0"/>
              <a:t>10</a:t>
            </a:fld>
            <a:endParaRPr lang="tr-TR"/>
          </a:p>
        </p:txBody>
      </p:sp>
    </p:spTree>
    <p:extLst>
      <p:ext uri="{BB962C8B-B14F-4D97-AF65-F5344CB8AC3E}">
        <p14:creationId xmlns:p14="http://schemas.microsoft.com/office/powerpoint/2010/main" val="1152613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 </a:t>
            </a:r>
            <a:r>
              <a:rPr lang="en-US" dirty="0" err="1" smtClean="0"/>
              <a:t>birini</a:t>
            </a:r>
            <a:r>
              <a:rPr lang="en-US" dirty="0" smtClean="0"/>
              <a:t> </a:t>
            </a:r>
            <a:r>
              <a:rPr lang="en-US" dirty="0" err="1" smtClean="0"/>
              <a:t>bir</a:t>
            </a:r>
            <a:r>
              <a:rPr lang="en-US" dirty="0" smtClean="0"/>
              <a:t> </a:t>
            </a:r>
            <a:r>
              <a:rPr lang="en-US" dirty="0" err="1" smtClean="0"/>
              <a:t>öğrenciye</a:t>
            </a:r>
            <a:r>
              <a:rPr lang="en-US" dirty="0" smtClean="0"/>
              <a:t> </a:t>
            </a:r>
            <a:r>
              <a:rPr lang="en-US" dirty="0" err="1" smtClean="0"/>
              <a:t>yaptır</a:t>
            </a:r>
            <a:r>
              <a:rPr lang="en-US" dirty="0" smtClean="0"/>
              <a:t>.</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11</a:t>
            </a:fld>
            <a:endParaRPr lang="tr-TR"/>
          </a:p>
        </p:txBody>
      </p:sp>
    </p:spTree>
    <p:extLst>
      <p:ext uri="{BB962C8B-B14F-4D97-AF65-F5344CB8AC3E}">
        <p14:creationId xmlns:p14="http://schemas.microsoft.com/office/powerpoint/2010/main" val="2854881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Vektör</a:t>
            </a:r>
            <a:r>
              <a:rPr lang="en-US" baseline="0" dirty="0" smtClean="0"/>
              <a:t> </a:t>
            </a:r>
            <a:r>
              <a:rPr lang="en-US" baseline="0" dirty="0" err="1" smtClean="0"/>
              <a:t>özellikleri</a:t>
            </a:r>
            <a:r>
              <a:rPr lang="en-US" baseline="0" dirty="0" smtClean="0"/>
              <a:t> </a:t>
            </a:r>
            <a:r>
              <a:rPr lang="en-US" baseline="0" dirty="0" err="1" smtClean="0"/>
              <a:t>ile</a:t>
            </a:r>
            <a:r>
              <a:rPr lang="en-US" baseline="0" dirty="0" smtClean="0"/>
              <a:t> </a:t>
            </a:r>
            <a:r>
              <a:rPr lang="en-US" baseline="0" dirty="0" err="1" smtClean="0"/>
              <a:t>ilgili</a:t>
            </a:r>
            <a:r>
              <a:rPr lang="en-US" baseline="0" dirty="0" smtClean="0"/>
              <a:t> </a:t>
            </a:r>
            <a:r>
              <a:rPr lang="en-US" baseline="0" dirty="0" err="1" smtClean="0"/>
              <a:t>alıştırma</a:t>
            </a:r>
            <a:r>
              <a:rPr lang="en-US" baseline="0" dirty="0" smtClean="0"/>
              <a:t> </a:t>
            </a:r>
            <a:r>
              <a:rPr lang="en-US" baseline="0" dirty="0" err="1" smtClean="0"/>
              <a:t>yapalım</a:t>
            </a:r>
            <a:r>
              <a:rPr lang="en-US" baseline="0" dirty="0" smtClean="0"/>
              <a:t>.</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12</a:t>
            </a:fld>
            <a:endParaRPr lang="tr-TR"/>
          </a:p>
        </p:txBody>
      </p:sp>
    </p:spTree>
    <p:extLst>
      <p:ext uri="{BB962C8B-B14F-4D97-AF65-F5344CB8AC3E}">
        <p14:creationId xmlns:p14="http://schemas.microsoft.com/office/powerpoint/2010/main" val="3068695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Koordinat</a:t>
            </a:r>
            <a:r>
              <a:rPr lang="en-US" baseline="0" dirty="0" smtClean="0"/>
              <a:t> </a:t>
            </a:r>
            <a:r>
              <a:rPr lang="en-US" baseline="0" dirty="0" err="1" smtClean="0"/>
              <a:t>sistemini</a:t>
            </a:r>
            <a:r>
              <a:rPr lang="en-US" baseline="0" dirty="0" smtClean="0"/>
              <a:t> </a:t>
            </a:r>
            <a:r>
              <a:rPr lang="en-US" baseline="0" dirty="0" err="1" smtClean="0"/>
              <a:t>tamamla</a:t>
            </a:r>
            <a:r>
              <a:rPr lang="en-US" baseline="0" dirty="0" smtClean="0"/>
              <a:t> </a:t>
            </a:r>
            <a:r>
              <a:rPr lang="en-US" baseline="0" dirty="0" err="1" smtClean="0"/>
              <a:t>ve</a:t>
            </a:r>
            <a:r>
              <a:rPr lang="en-US" baseline="0" dirty="0" smtClean="0"/>
              <a:t> </a:t>
            </a:r>
            <a:r>
              <a:rPr lang="en-US" baseline="0" dirty="0" err="1" smtClean="0"/>
              <a:t>tanıt</a:t>
            </a:r>
            <a:r>
              <a:rPr lang="en-US" baseline="0" dirty="0" smtClean="0"/>
              <a:t>. </a:t>
            </a:r>
            <a:r>
              <a:rPr lang="en-US" baseline="0" dirty="0" err="1" smtClean="0"/>
              <a:t>Pozitif</a:t>
            </a:r>
            <a:r>
              <a:rPr lang="en-US" baseline="0" dirty="0" smtClean="0"/>
              <a:t> </a:t>
            </a:r>
            <a:r>
              <a:rPr lang="en-US" baseline="0" dirty="0" err="1" smtClean="0"/>
              <a:t>ve</a:t>
            </a:r>
            <a:r>
              <a:rPr lang="en-US" baseline="0" dirty="0" smtClean="0"/>
              <a:t> negative </a:t>
            </a:r>
            <a:r>
              <a:rPr lang="en-US" baseline="0" dirty="0" err="1" smtClean="0"/>
              <a:t>yönün</a:t>
            </a:r>
            <a:r>
              <a:rPr lang="en-US" baseline="0" dirty="0" smtClean="0"/>
              <a:t> </a:t>
            </a:r>
            <a:r>
              <a:rPr lang="en-US" baseline="0" dirty="0" err="1" smtClean="0"/>
              <a:t>seçimini</a:t>
            </a:r>
            <a:r>
              <a:rPr lang="en-US" baseline="0" dirty="0" smtClean="0"/>
              <a:t> </a:t>
            </a:r>
            <a:r>
              <a:rPr lang="en-US" baseline="0" dirty="0" err="1" smtClean="0"/>
              <a:t>konuş</a:t>
            </a:r>
            <a:r>
              <a:rPr lang="en-US" baseline="0" dirty="0" smtClean="0"/>
              <a:t>. </a:t>
            </a:r>
            <a:r>
              <a:rPr lang="en-US" baseline="0" dirty="0" err="1" smtClean="0"/>
              <a:t>Çeşitli</a:t>
            </a:r>
            <a:r>
              <a:rPr lang="en-US" baseline="0" dirty="0" smtClean="0"/>
              <a:t> </a:t>
            </a:r>
            <a:r>
              <a:rPr lang="en-US" baseline="0" dirty="0" err="1" smtClean="0"/>
              <a:t>vektör</a:t>
            </a:r>
            <a:r>
              <a:rPr lang="en-US" baseline="0" dirty="0" smtClean="0"/>
              <a:t> </a:t>
            </a:r>
            <a:r>
              <a:rPr lang="en-US" baseline="0" dirty="0" err="1" smtClean="0"/>
              <a:t>örneklerini</a:t>
            </a:r>
            <a:r>
              <a:rPr lang="en-US" baseline="0" dirty="0" smtClean="0"/>
              <a:t> hem </a:t>
            </a:r>
            <a:r>
              <a:rPr lang="en-US" baseline="0" dirty="0" err="1" smtClean="0"/>
              <a:t>tahtada</a:t>
            </a:r>
            <a:r>
              <a:rPr lang="en-US" baseline="0" dirty="0" smtClean="0"/>
              <a:t> hem de </a:t>
            </a:r>
            <a:r>
              <a:rPr lang="en-US" baseline="0" dirty="0" err="1" smtClean="0"/>
              <a:t>sınıfta</a:t>
            </a:r>
            <a:r>
              <a:rPr lang="en-US" baseline="0" dirty="0" smtClean="0"/>
              <a:t> </a:t>
            </a:r>
            <a:r>
              <a:rPr lang="en-US" baseline="0" dirty="0" err="1" smtClean="0"/>
              <a:t>ip</a:t>
            </a:r>
            <a:r>
              <a:rPr lang="en-US" baseline="0" dirty="0" smtClean="0"/>
              <a:t> </a:t>
            </a:r>
            <a:r>
              <a:rPr lang="en-US" baseline="0" dirty="0" err="1" smtClean="0"/>
              <a:t>ile</a:t>
            </a:r>
            <a:r>
              <a:rPr lang="en-US" baseline="0" dirty="0" smtClean="0"/>
              <a:t> yap.</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13</a:t>
            </a:fld>
            <a:endParaRPr lang="tr-TR"/>
          </a:p>
        </p:txBody>
      </p:sp>
    </p:spTree>
    <p:extLst>
      <p:ext uri="{BB962C8B-B14F-4D97-AF65-F5344CB8AC3E}">
        <p14:creationId xmlns:p14="http://schemas.microsoft.com/office/powerpoint/2010/main" val="1971900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Koordinat</a:t>
            </a:r>
            <a:r>
              <a:rPr lang="en-US" baseline="0" dirty="0" smtClean="0"/>
              <a:t> </a:t>
            </a:r>
            <a:r>
              <a:rPr lang="en-US" baseline="0" dirty="0" err="1" smtClean="0"/>
              <a:t>sistemini</a:t>
            </a:r>
            <a:r>
              <a:rPr lang="en-US" baseline="0" dirty="0" smtClean="0"/>
              <a:t> </a:t>
            </a:r>
            <a:r>
              <a:rPr lang="en-US" baseline="0" dirty="0" err="1" smtClean="0"/>
              <a:t>tamamla</a:t>
            </a:r>
            <a:r>
              <a:rPr lang="en-US" baseline="0" dirty="0" smtClean="0"/>
              <a:t> </a:t>
            </a:r>
            <a:r>
              <a:rPr lang="en-US" baseline="0" dirty="0" err="1" smtClean="0"/>
              <a:t>ve</a:t>
            </a:r>
            <a:r>
              <a:rPr lang="en-US" baseline="0" dirty="0" smtClean="0"/>
              <a:t> </a:t>
            </a:r>
            <a:r>
              <a:rPr lang="en-US" baseline="0" dirty="0" err="1" smtClean="0"/>
              <a:t>tanıt</a:t>
            </a:r>
            <a:r>
              <a:rPr lang="en-US" baseline="0" dirty="0" smtClean="0"/>
              <a:t>. </a:t>
            </a:r>
            <a:r>
              <a:rPr lang="en-US" baseline="0" dirty="0" err="1" smtClean="0"/>
              <a:t>Pozitif</a:t>
            </a:r>
            <a:r>
              <a:rPr lang="en-US" baseline="0" dirty="0" smtClean="0"/>
              <a:t> </a:t>
            </a:r>
            <a:r>
              <a:rPr lang="en-US" baseline="0" dirty="0" err="1" smtClean="0"/>
              <a:t>ve</a:t>
            </a:r>
            <a:r>
              <a:rPr lang="en-US" baseline="0" dirty="0" smtClean="0"/>
              <a:t> negative </a:t>
            </a:r>
            <a:r>
              <a:rPr lang="en-US" baseline="0" dirty="0" err="1" smtClean="0"/>
              <a:t>yönün</a:t>
            </a:r>
            <a:r>
              <a:rPr lang="en-US" baseline="0" dirty="0" smtClean="0"/>
              <a:t> </a:t>
            </a:r>
            <a:r>
              <a:rPr lang="en-US" baseline="0" dirty="0" err="1" smtClean="0"/>
              <a:t>seçimini</a:t>
            </a:r>
            <a:r>
              <a:rPr lang="en-US" baseline="0" dirty="0" smtClean="0"/>
              <a:t> </a:t>
            </a:r>
            <a:r>
              <a:rPr lang="en-US" baseline="0" dirty="0" err="1" smtClean="0"/>
              <a:t>konuş</a:t>
            </a:r>
            <a:r>
              <a:rPr lang="en-US" baseline="0" dirty="0" smtClean="0"/>
              <a:t>. </a:t>
            </a:r>
            <a:r>
              <a:rPr lang="en-US" baseline="0" dirty="0" err="1" smtClean="0"/>
              <a:t>Çeşitli</a:t>
            </a:r>
            <a:r>
              <a:rPr lang="en-US" baseline="0" dirty="0" smtClean="0"/>
              <a:t> </a:t>
            </a:r>
            <a:r>
              <a:rPr lang="en-US" baseline="0" dirty="0" err="1" smtClean="0"/>
              <a:t>vektör</a:t>
            </a:r>
            <a:r>
              <a:rPr lang="en-US" baseline="0" dirty="0" smtClean="0"/>
              <a:t> </a:t>
            </a:r>
            <a:r>
              <a:rPr lang="en-US" baseline="0" dirty="0" err="1" smtClean="0"/>
              <a:t>örneklerini</a:t>
            </a:r>
            <a:r>
              <a:rPr lang="en-US" baseline="0" dirty="0" smtClean="0"/>
              <a:t> hem </a:t>
            </a:r>
            <a:r>
              <a:rPr lang="en-US" baseline="0" dirty="0" err="1" smtClean="0"/>
              <a:t>tahtada</a:t>
            </a:r>
            <a:r>
              <a:rPr lang="en-US" baseline="0" dirty="0" smtClean="0"/>
              <a:t> hem de </a:t>
            </a:r>
            <a:r>
              <a:rPr lang="en-US" baseline="0" dirty="0" err="1" smtClean="0"/>
              <a:t>sınıfta</a:t>
            </a:r>
            <a:r>
              <a:rPr lang="en-US" baseline="0" dirty="0" smtClean="0"/>
              <a:t> </a:t>
            </a:r>
            <a:r>
              <a:rPr lang="en-US" baseline="0" dirty="0" err="1" smtClean="0"/>
              <a:t>ip</a:t>
            </a:r>
            <a:r>
              <a:rPr lang="en-US" baseline="0" dirty="0" smtClean="0"/>
              <a:t> </a:t>
            </a:r>
            <a:r>
              <a:rPr lang="en-US" baseline="0" dirty="0" err="1" smtClean="0"/>
              <a:t>ile</a:t>
            </a:r>
            <a:r>
              <a:rPr lang="en-US" baseline="0" dirty="0" smtClean="0"/>
              <a:t> yap.</a:t>
            </a:r>
            <a:endParaRPr lang="tr-TR" dirty="0" smtClean="0"/>
          </a:p>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14</a:t>
            </a:fld>
            <a:endParaRPr lang="tr-TR"/>
          </a:p>
        </p:txBody>
      </p:sp>
    </p:spTree>
    <p:extLst>
      <p:ext uri="{BB962C8B-B14F-4D97-AF65-F5344CB8AC3E}">
        <p14:creationId xmlns:p14="http://schemas.microsoft.com/office/powerpoint/2010/main" val="3382924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Üç</a:t>
            </a:r>
            <a:r>
              <a:rPr lang="en-US" dirty="0" smtClean="0"/>
              <a:t> </a:t>
            </a:r>
            <a:r>
              <a:rPr lang="en-US" dirty="0" err="1" smtClean="0"/>
              <a:t>yöntem</a:t>
            </a:r>
            <a:r>
              <a:rPr lang="en-US" dirty="0" smtClean="0"/>
              <a:t> </a:t>
            </a:r>
            <a:r>
              <a:rPr lang="en-US" dirty="0" err="1" smtClean="0"/>
              <a:t>için</a:t>
            </a:r>
            <a:r>
              <a:rPr lang="en-US" dirty="0" smtClean="0"/>
              <a:t> de </a:t>
            </a:r>
            <a:r>
              <a:rPr lang="en-US" dirty="0" err="1" smtClean="0"/>
              <a:t>cosinüs</a:t>
            </a:r>
            <a:r>
              <a:rPr lang="en-US" dirty="0" smtClean="0"/>
              <a:t> </a:t>
            </a:r>
            <a:r>
              <a:rPr lang="en-US" dirty="0" err="1" smtClean="0"/>
              <a:t>bağıntısını</a:t>
            </a:r>
            <a:r>
              <a:rPr lang="en-US" dirty="0" smtClean="0"/>
              <a:t> </a:t>
            </a:r>
            <a:r>
              <a:rPr lang="en-US" dirty="0" err="1" smtClean="0"/>
              <a:t>kullanarak</a:t>
            </a:r>
            <a:r>
              <a:rPr lang="en-US" dirty="0" smtClean="0"/>
              <a:t> </a:t>
            </a:r>
            <a:r>
              <a:rPr lang="en-US" dirty="0" err="1" smtClean="0"/>
              <a:t>bileşke</a:t>
            </a:r>
            <a:r>
              <a:rPr lang="en-US" dirty="0" smtClean="0"/>
              <a:t> vektörel </a:t>
            </a:r>
            <a:r>
              <a:rPr lang="en-US" dirty="0" err="1" smtClean="0"/>
              <a:t>büyüklüğün</a:t>
            </a:r>
            <a:r>
              <a:rPr lang="en-US" baseline="0" dirty="0" smtClean="0"/>
              <a:t> </a:t>
            </a:r>
            <a:r>
              <a:rPr lang="en-US" baseline="0" dirty="0" err="1" smtClean="0"/>
              <a:t>bulunabileceğini</a:t>
            </a:r>
            <a:r>
              <a:rPr lang="en-US" baseline="0" dirty="0" smtClean="0"/>
              <a:t> </a:t>
            </a:r>
            <a:r>
              <a:rPr lang="en-US" baseline="0" dirty="0" err="1" smtClean="0"/>
              <a:t>söyleyelim</a:t>
            </a:r>
            <a:r>
              <a:rPr lang="en-US" baseline="0" dirty="0" smtClean="0"/>
              <a:t>. </a:t>
            </a:r>
          </a:p>
          <a:p>
            <a:endParaRPr lang="en-US" baseline="0" dirty="0" smtClean="0"/>
          </a:p>
          <a:p>
            <a:r>
              <a:rPr lang="en-US" baseline="0" dirty="0" err="1" smtClean="0"/>
              <a:t>İki</a:t>
            </a:r>
            <a:r>
              <a:rPr lang="en-US" baseline="0" dirty="0" smtClean="0"/>
              <a:t> </a:t>
            </a:r>
            <a:r>
              <a:rPr lang="en-US" baseline="0" dirty="0" err="1" smtClean="0"/>
              <a:t>vektör</a:t>
            </a:r>
            <a:r>
              <a:rPr lang="en-US" baseline="0" dirty="0" smtClean="0"/>
              <a:t> </a:t>
            </a:r>
            <a:r>
              <a:rPr lang="en-US" baseline="0" dirty="0" err="1" smtClean="0"/>
              <a:t>arasındaki</a:t>
            </a:r>
            <a:r>
              <a:rPr lang="en-US" baseline="0" dirty="0" smtClean="0"/>
              <a:t> </a:t>
            </a:r>
            <a:r>
              <a:rPr lang="en-US" baseline="0" dirty="0" err="1" smtClean="0"/>
              <a:t>açının</a:t>
            </a:r>
            <a:r>
              <a:rPr lang="en-US" baseline="0" dirty="0" smtClean="0"/>
              <a:t> </a:t>
            </a:r>
            <a:r>
              <a:rPr lang="en-US" baseline="0" dirty="0" err="1" smtClean="0"/>
              <a:t>hangisi</a:t>
            </a:r>
            <a:r>
              <a:rPr lang="en-US" baseline="0" dirty="0" smtClean="0"/>
              <a:t> </a:t>
            </a:r>
            <a:r>
              <a:rPr lang="en-US" baseline="0" dirty="0" err="1" smtClean="0"/>
              <a:t>olduğunun</a:t>
            </a:r>
            <a:r>
              <a:rPr lang="en-US" baseline="0" dirty="0" smtClean="0"/>
              <a:t> </a:t>
            </a:r>
            <a:r>
              <a:rPr lang="en-US" baseline="0" dirty="0" err="1" smtClean="0"/>
              <a:t>fark</a:t>
            </a:r>
            <a:r>
              <a:rPr lang="en-US" baseline="0" dirty="0" smtClean="0"/>
              <a:t> </a:t>
            </a:r>
            <a:r>
              <a:rPr lang="en-US" baseline="0" dirty="0" err="1" smtClean="0"/>
              <a:t>etmediğini</a:t>
            </a:r>
            <a:r>
              <a:rPr lang="en-US" baseline="0" dirty="0" smtClean="0"/>
              <a:t> </a:t>
            </a:r>
            <a:r>
              <a:rPr lang="en-US" baseline="0" dirty="0" err="1" smtClean="0"/>
              <a:t>netleştirelim</a:t>
            </a:r>
            <a:r>
              <a:rPr lang="en-US" baseline="0" dirty="0" smtClean="0"/>
              <a:t>. </a:t>
            </a:r>
          </a:p>
          <a:p>
            <a:endParaRPr lang="en-US" baseline="0" dirty="0" smtClean="0"/>
          </a:p>
          <a:p>
            <a:r>
              <a:rPr lang="en-US" baseline="0" dirty="0" err="1" smtClean="0"/>
              <a:t>Kosinüs</a:t>
            </a:r>
            <a:r>
              <a:rPr lang="en-US" baseline="0" dirty="0" smtClean="0"/>
              <a:t> </a:t>
            </a:r>
            <a:r>
              <a:rPr lang="en-US" baseline="0" dirty="0" err="1" smtClean="0"/>
              <a:t>değeri</a:t>
            </a:r>
            <a:r>
              <a:rPr lang="en-US" baseline="0" dirty="0" smtClean="0"/>
              <a:t> </a:t>
            </a:r>
            <a:r>
              <a:rPr lang="en-US" baseline="0" dirty="0" err="1" smtClean="0"/>
              <a:t>sıfır</a:t>
            </a:r>
            <a:r>
              <a:rPr lang="en-US" baseline="0" dirty="0" smtClean="0"/>
              <a:t> </a:t>
            </a:r>
            <a:r>
              <a:rPr lang="en-US" baseline="0" dirty="0" err="1" smtClean="0"/>
              <a:t>olursa</a:t>
            </a:r>
            <a:r>
              <a:rPr lang="en-US" baseline="0" dirty="0" smtClean="0"/>
              <a:t> </a:t>
            </a:r>
            <a:r>
              <a:rPr lang="en-US" baseline="0" dirty="0" err="1" smtClean="0"/>
              <a:t>eşitliğin</a:t>
            </a:r>
            <a:r>
              <a:rPr lang="en-US" baseline="0" dirty="0" smtClean="0"/>
              <a:t> </a:t>
            </a:r>
            <a:r>
              <a:rPr lang="en-US" baseline="0" dirty="0" err="1" smtClean="0"/>
              <a:t>pisagor</a:t>
            </a:r>
            <a:r>
              <a:rPr lang="en-US" baseline="0" dirty="0" smtClean="0"/>
              <a:t> </a:t>
            </a:r>
            <a:r>
              <a:rPr lang="en-US" baseline="0" dirty="0" err="1" smtClean="0"/>
              <a:t>denklemine</a:t>
            </a:r>
            <a:r>
              <a:rPr lang="en-US" baseline="0" dirty="0" smtClean="0"/>
              <a:t> </a:t>
            </a:r>
            <a:r>
              <a:rPr lang="en-US" baseline="0" dirty="0" err="1" smtClean="0"/>
              <a:t>dönüştüğü</a:t>
            </a:r>
            <a:r>
              <a:rPr lang="en-US" baseline="0" dirty="0" smtClean="0"/>
              <a:t> </a:t>
            </a:r>
            <a:r>
              <a:rPr lang="en-US" baseline="0" dirty="0" err="1" smtClean="0"/>
              <a:t>vurgulanır</a:t>
            </a:r>
            <a:r>
              <a:rPr lang="en-US" baseline="0" dirty="0" smtClean="0"/>
              <a:t>.</a:t>
            </a:r>
          </a:p>
          <a:p>
            <a:endParaRPr lang="en-US" baseline="0" dirty="0" smtClean="0"/>
          </a:p>
          <a:p>
            <a:r>
              <a:rPr lang="en-US" baseline="0" dirty="0" err="1" smtClean="0"/>
              <a:t>Metnin</a:t>
            </a:r>
            <a:r>
              <a:rPr lang="en-US" baseline="0" dirty="0" smtClean="0"/>
              <a:t> </a:t>
            </a:r>
            <a:r>
              <a:rPr lang="en-US" baseline="0" dirty="0" err="1" smtClean="0"/>
              <a:t>üzerine</a:t>
            </a:r>
            <a:r>
              <a:rPr lang="en-US" baseline="0" dirty="0" smtClean="0"/>
              <a:t> </a:t>
            </a:r>
            <a:r>
              <a:rPr lang="en-US" baseline="0" dirty="0" err="1" smtClean="0"/>
              <a:t>basıp</a:t>
            </a:r>
            <a:r>
              <a:rPr lang="en-US" baseline="0" dirty="0" smtClean="0"/>
              <a:t> parallel </a:t>
            </a:r>
            <a:r>
              <a:rPr lang="en-US" baseline="0" dirty="0" err="1" smtClean="0"/>
              <a:t>kenar</a:t>
            </a:r>
            <a:r>
              <a:rPr lang="en-US" baseline="0" dirty="0" smtClean="0"/>
              <a:t> </a:t>
            </a:r>
            <a:r>
              <a:rPr lang="en-US" baseline="0" dirty="0" err="1" smtClean="0"/>
              <a:t>yönteminin</a:t>
            </a:r>
            <a:r>
              <a:rPr lang="en-US" baseline="0" dirty="0" smtClean="0"/>
              <a:t> </a:t>
            </a:r>
            <a:r>
              <a:rPr lang="en-US" baseline="0" dirty="0" err="1" smtClean="0"/>
              <a:t>eba</a:t>
            </a:r>
            <a:r>
              <a:rPr lang="en-US" baseline="0" dirty="0" smtClean="0"/>
              <a:t> </a:t>
            </a:r>
            <a:r>
              <a:rPr lang="en-US" baseline="0" dirty="0" err="1" smtClean="0"/>
              <a:t>dan</a:t>
            </a:r>
            <a:r>
              <a:rPr lang="en-US" baseline="0" dirty="0" smtClean="0"/>
              <a:t> </a:t>
            </a:r>
            <a:r>
              <a:rPr lang="en-US" baseline="0" dirty="0" err="1" smtClean="0"/>
              <a:t>videosunu</a:t>
            </a:r>
            <a:r>
              <a:rPr lang="en-US" baseline="0" dirty="0" smtClean="0"/>
              <a:t> </a:t>
            </a:r>
            <a:r>
              <a:rPr lang="en-US" baseline="0" dirty="0" err="1" smtClean="0"/>
              <a:t>izleyelim</a:t>
            </a:r>
            <a:r>
              <a:rPr lang="en-US" baseline="0" dirty="0" smtClean="0"/>
              <a:t> (3:26</a:t>
            </a:r>
            <a:r>
              <a:rPr lang="tr-TR" baseline="0" dirty="0" smtClean="0"/>
              <a:t>-8:00</a:t>
            </a:r>
            <a:r>
              <a:rPr lang="en-US" baseline="0" dirty="0" smtClean="0"/>
              <a:t>). </a:t>
            </a:r>
          </a:p>
          <a:p>
            <a:endParaRPr lang="en-US" baseline="0" dirty="0" smtClean="0"/>
          </a:p>
          <a:p>
            <a:r>
              <a:rPr lang="en-US" baseline="0" dirty="0" err="1" smtClean="0"/>
              <a:t>Kosinüs</a:t>
            </a:r>
            <a:r>
              <a:rPr lang="en-US" baseline="0" dirty="0" smtClean="0"/>
              <a:t>  </a:t>
            </a:r>
            <a:r>
              <a:rPr lang="en-US" baseline="0" dirty="0" err="1" smtClean="0"/>
              <a:t>formülünün</a:t>
            </a:r>
            <a:r>
              <a:rPr lang="en-US" baseline="0" dirty="0" smtClean="0"/>
              <a:t> </a:t>
            </a:r>
            <a:r>
              <a:rPr lang="en-US" baseline="0" dirty="0" err="1" smtClean="0"/>
              <a:t>üzerine</a:t>
            </a:r>
            <a:r>
              <a:rPr lang="en-US" baseline="0" dirty="0" smtClean="0"/>
              <a:t> </a:t>
            </a:r>
            <a:r>
              <a:rPr lang="en-US" baseline="0" dirty="0" err="1" smtClean="0"/>
              <a:t>tıklayıp</a:t>
            </a:r>
            <a:r>
              <a:rPr lang="en-US" baseline="0" dirty="0" smtClean="0"/>
              <a:t> </a:t>
            </a:r>
            <a:r>
              <a:rPr lang="en-US" baseline="0" dirty="0" err="1" smtClean="0"/>
              <a:t>çokgen</a:t>
            </a:r>
            <a:r>
              <a:rPr lang="en-US" baseline="0" dirty="0" smtClean="0"/>
              <a:t> </a:t>
            </a:r>
            <a:r>
              <a:rPr lang="en-US" baseline="0" dirty="0" err="1" smtClean="0"/>
              <a:t>ve</a:t>
            </a:r>
            <a:r>
              <a:rPr lang="en-US" baseline="0" dirty="0" smtClean="0"/>
              <a:t> </a:t>
            </a:r>
            <a:r>
              <a:rPr lang="en-US" baseline="0" dirty="0" err="1" smtClean="0"/>
              <a:t>bileşenlerine</a:t>
            </a:r>
            <a:r>
              <a:rPr lang="en-US" baseline="0" dirty="0" smtClean="0"/>
              <a:t> </a:t>
            </a:r>
            <a:r>
              <a:rPr lang="en-US" baseline="0" dirty="0" err="1" smtClean="0"/>
              <a:t>ayırma</a:t>
            </a:r>
            <a:r>
              <a:rPr lang="en-US" baseline="0" dirty="0" smtClean="0"/>
              <a:t> </a:t>
            </a:r>
            <a:r>
              <a:rPr lang="en-US" baseline="0" dirty="0" err="1" smtClean="0"/>
              <a:t>yöntemlerini</a:t>
            </a:r>
            <a:r>
              <a:rPr lang="en-US" baseline="0" dirty="0" smtClean="0"/>
              <a:t> </a:t>
            </a:r>
            <a:r>
              <a:rPr lang="en-US" baseline="0" dirty="0" err="1" smtClean="0"/>
              <a:t>izleyelim</a:t>
            </a:r>
            <a:r>
              <a:rPr lang="en-US" baseline="0" dirty="0" smtClean="0"/>
              <a:t> (0-5:22 </a:t>
            </a:r>
            <a:r>
              <a:rPr lang="en-US" baseline="0" dirty="0" err="1" smtClean="0"/>
              <a:t>ile</a:t>
            </a:r>
            <a:r>
              <a:rPr lang="en-US" baseline="0" dirty="0" smtClean="0"/>
              <a:t> 8:01-9:10). </a:t>
            </a:r>
          </a:p>
          <a:p>
            <a:endParaRPr lang="en-US" baseline="0" dirty="0" smtClean="0"/>
          </a:p>
          <a:p>
            <a:r>
              <a:rPr lang="en-US" baseline="0" dirty="0" err="1" smtClean="0"/>
              <a:t>Buradan</a:t>
            </a:r>
            <a:r>
              <a:rPr lang="en-US" baseline="0" dirty="0" smtClean="0"/>
              <a:t> sin </a:t>
            </a:r>
            <a:r>
              <a:rPr lang="en-US" baseline="0" dirty="0" err="1" smtClean="0"/>
              <a:t>ve</a:t>
            </a:r>
            <a:r>
              <a:rPr lang="en-US" baseline="0" dirty="0" smtClean="0"/>
              <a:t> cos </a:t>
            </a:r>
            <a:r>
              <a:rPr lang="en-US" baseline="0" dirty="0" err="1" smtClean="0"/>
              <a:t>değerleri</a:t>
            </a:r>
            <a:r>
              <a:rPr lang="en-US" baseline="0" dirty="0" smtClean="0"/>
              <a:t> </a:t>
            </a:r>
            <a:r>
              <a:rPr lang="en-US" baseline="0" dirty="0" err="1" smtClean="0"/>
              <a:t>için</a:t>
            </a:r>
            <a:r>
              <a:rPr lang="en-US" baseline="0" dirty="0" smtClean="0"/>
              <a:t> 18inci </a:t>
            </a:r>
            <a:r>
              <a:rPr lang="en-US" baseline="0" dirty="0" err="1" smtClean="0"/>
              <a:t>slayta</a:t>
            </a:r>
            <a:r>
              <a:rPr lang="en-US" baseline="0" dirty="0" smtClean="0"/>
              <a:t> </a:t>
            </a:r>
            <a:r>
              <a:rPr lang="en-US" baseline="0" dirty="0" err="1" smtClean="0"/>
              <a:t>gidilebilir</a:t>
            </a:r>
            <a:r>
              <a:rPr lang="en-US" baseline="0" dirty="0" smtClean="0"/>
              <a:t>. </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15</a:t>
            </a:fld>
            <a:endParaRPr lang="tr-TR"/>
          </a:p>
        </p:txBody>
      </p:sp>
    </p:spTree>
    <p:extLst>
      <p:ext uri="{BB962C8B-B14F-4D97-AF65-F5344CB8AC3E}">
        <p14:creationId xmlns:p14="http://schemas.microsoft.com/office/powerpoint/2010/main" val="1425661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Kosinüs</a:t>
            </a:r>
            <a:r>
              <a:rPr lang="en-US" baseline="0" dirty="0" smtClean="0"/>
              <a:t> </a:t>
            </a:r>
            <a:r>
              <a:rPr lang="en-US" baseline="0" dirty="0" err="1" smtClean="0"/>
              <a:t>denklemini</a:t>
            </a:r>
            <a:r>
              <a:rPr lang="en-US" baseline="0" dirty="0" smtClean="0"/>
              <a:t> </a:t>
            </a:r>
            <a:r>
              <a:rPr lang="en-US" baseline="0" dirty="0" err="1" smtClean="0"/>
              <a:t>kullanarak</a:t>
            </a:r>
            <a:r>
              <a:rPr lang="en-US" baseline="0" dirty="0" smtClean="0"/>
              <a:t> her </a:t>
            </a:r>
            <a:r>
              <a:rPr lang="en-US" baseline="0" dirty="0" err="1" smtClean="0"/>
              <a:t>birini</a:t>
            </a:r>
            <a:r>
              <a:rPr lang="en-US" baseline="0" dirty="0" smtClean="0"/>
              <a:t> </a:t>
            </a:r>
            <a:r>
              <a:rPr lang="en-US" baseline="0" dirty="0" err="1" smtClean="0"/>
              <a:t>doğrulayalım</a:t>
            </a:r>
            <a:r>
              <a:rPr lang="en-US" baseline="0" dirty="0" smtClean="0"/>
              <a:t>. </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16</a:t>
            </a:fld>
            <a:endParaRPr lang="tr-TR"/>
          </a:p>
        </p:txBody>
      </p:sp>
    </p:spTree>
    <p:extLst>
      <p:ext uri="{BB962C8B-B14F-4D97-AF65-F5344CB8AC3E}">
        <p14:creationId xmlns:p14="http://schemas.microsoft.com/office/powerpoint/2010/main" val="1468569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 </a:t>
            </a:r>
            <a:r>
              <a:rPr lang="en-US" dirty="0" err="1" smtClean="0"/>
              <a:t>ve</a:t>
            </a:r>
            <a:r>
              <a:rPr lang="en-US" dirty="0" smtClean="0"/>
              <a:t> cos </a:t>
            </a:r>
            <a:r>
              <a:rPr lang="en-US" dirty="0" err="1" smtClean="0"/>
              <a:t>kavramlarının</a:t>
            </a:r>
            <a:r>
              <a:rPr lang="en-US" dirty="0" smtClean="0"/>
              <a:t> </a:t>
            </a:r>
            <a:r>
              <a:rPr lang="en-US" dirty="0" err="1" smtClean="0"/>
              <a:t>anlamını</a:t>
            </a:r>
            <a:r>
              <a:rPr lang="en-US" dirty="0" smtClean="0"/>
              <a:t>  </a:t>
            </a:r>
            <a:r>
              <a:rPr lang="en-US" dirty="0" err="1" smtClean="0"/>
              <a:t>açıklayalım</a:t>
            </a:r>
            <a:r>
              <a:rPr lang="en-US" dirty="0" smtClean="0"/>
              <a:t>.</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17</a:t>
            </a:fld>
            <a:endParaRPr lang="tr-TR"/>
          </a:p>
        </p:txBody>
      </p:sp>
    </p:spTree>
    <p:extLst>
      <p:ext uri="{BB962C8B-B14F-4D97-AF65-F5344CB8AC3E}">
        <p14:creationId xmlns:p14="http://schemas.microsoft.com/office/powerpoint/2010/main" val="3393331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Sin </a:t>
            </a:r>
            <a:r>
              <a:rPr lang="en-US" baseline="0" dirty="0" err="1" smtClean="0"/>
              <a:t>ve</a:t>
            </a:r>
            <a:r>
              <a:rPr lang="en-US" baseline="0" dirty="0" smtClean="0"/>
              <a:t> cos un </a:t>
            </a:r>
            <a:r>
              <a:rPr lang="en-US" baseline="0" dirty="0" err="1" smtClean="0"/>
              <a:t>pozitif</a:t>
            </a:r>
            <a:r>
              <a:rPr lang="en-US" baseline="0" dirty="0" smtClean="0"/>
              <a:t> </a:t>
            </a:r>
            <a:r>
              <a:rPr lang="en-US" baseline="0" dirty="0" err="1" smtClean="0"/>
              <a:t>ve</a:t>
            </a:r>
            <a:r>
              <a:rPr lang="en-US" baseline="0" dirty="0" smtClean="0"/>
              <a:t> negative </a:t>
            </a:r>
            <a:r>
              <a:rPr lang="en-US" baseline="0" dirty="0" err="1" smtClean="0"/>
              <a:t>olduğu</a:t>
            </a:r>
            <a:r>
              <a:rPr lang="en-US" baseline="0" dirty="0" smtClean="0"/>
              <a:t> </a:t>
            </a:r>
            <a:r>
              <a:rPr lang="en-US" baseline="0" dirty="0" err="1" smtClean="0"/>
              <a:t>açıları</a:t>
            </a:r>
            <a:r>
              <a:rPr lang="en-US" baseline="0" dirty="0" smtClean="0"/>
              <a:t> </a:t>
            </a:r>
            <a:r>
              <a:rPr lang="en-US" baseline="0" dirty="0" err="1" smtClean="0"/>
              <a:t>görelim</a:t>
            </a:r>
            <a:r>
              <a:rPr 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Birbirini</a:t>
            </a:r>
            <a:r>
              <a:rPr lang="en-US" baseline="0" dirty="0" smtClean="0"/>
              <a:t> </a:t>
            </a:r>
            <a:r>
              <a:rPr lang="en-US" baseline="0" dirty="0" err="1" smtClean="0"/>
              <a:t>doksana</a:t>
            </a:r>
            <a:r>
              <a:rPr lang="en-US" baseline="0" dirty="0" smtClean="0"/>
              <a:t> </a:t>
            </a:r>
            <a:r>
              <a:rPr lang="en-US" baseline="0" dirty="0" err="1" smtClean="0"/>
              <a:t>tamamlayan</a:t>
            </a:r>
            <a:r>
              <a:rPr lang="en-US" baseline="0" dirty="0" smtClean="0"/>
              <a:t> </a:t>
            </a:r>
            <a:r>
              <a:rPr lang="en-US" baseline="0" dirty="0" err="1" smtClean="0"/>
              <a:t>açıların</a:t>
            </a:r>
            <a:r>
              <a:rPr lang="en-US" baseline="0" dirty="0" smtClean="0"/>
              <a:t> </a:t>
            </a:r>
            <a:r>
              <a:rPr lang="en-US" baseline="0" dirty="0" err="1" smtClean="0"/>
              <a:t>sinüsü</a:t>
            </a:r>
            <a:r>
              <a:rPr lang="en-US" baseline="0" dirty="0" smtClean="0"/>
              <a:t> </a:t>
            </a:r>
            <a:r>
              <a:rPr lang="en-US" baseline="0" dirty="0" err="1" smtClean="0"/>
              <a:t>ile</a:t>
            </a:r>
            <a:r>
              <a:rPr lang="en-US" baseline="0" dirty="0" smtClean="0"/>
              <a:t> </a:t>
            </a:r>
            <a:r>
              <a:rPr lang="en-US" baseline="0" dirty="0" err="1" smtClean="0"/>
              <a:t>kosinüsünün</a:t>
            </a:r>
            <a:r>
              <a:rPr lang="en-US" baseline="0" dirty="0" smtClean="0"/>
              <a:t> </a:t>
            </a:r>
            <a:r>
              <a:rPr lang="en-US" baseline="0" dirty="0" err="1" smtClean="0"/>
              <a:t>değerinin</a:t>
            </a:r>
            <a:r>
              <a:rPr lang="en-US" baseline="0" dirty="0" smtClean="0"/>
              <a:t> </a:t>
            </a:r>
            <a:r>
              <a:rPr lang="en-US" baseline="0" dirty="0" err="1" smtClean="0"/>
              <a:t>aynı</a:t>
            </a:r>
            <a:r>
              <a:rPr lang="en-US" baseline="0" dirty="0" smtClean="0"/>
              <a:t> </a:t>
            </a:r>
            <a:r>
              <a:rPr lang="en-US" baseline="0" dirty="0" err="1" smtClean="0"/>
              <a:t>olduğunu</a:t>
            </a:r>
            <a:r>
              <a:rPr lang="en-US" baseline="0" dirty="0" smtClean="0"/>
              <a:t> </a:t>
            </a:r>
            <a:r>
              <a:rPr lang="en-US" baseline="0" dirty="0" err="1" smtClean="0"/>
              <a:t>gösterelim</a:t>
            </a:r>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İki</a:t>
            </a:r>
            <a:r>
              <a:rPr lang="en-US" baseline="0" dirty="0" smtClean="0"/>
              <a:t> </a:t>
            </a:r>
            <a:r>
              <a:rPr lang="en-US" baseline="0" dirty="0" err="1" smtClean="0"/>
              <a:t>vektör</a:t>
            </a:r>
            <a:r>
              <a:rPr lang="en-US" baseline="0" dirty="0" smtClean="0"/>
              <a:t> </a:t>
            </a:r>
            <a:r>
              <a:rPr lang="en-US" baseline="0" dirty="0" err="1" smtClean="0"/>
              <a:t>arasındaki</a:t>
            </a:r>
            <a:r>
              <a:rPr lang="en-US" baseline="0" dirty="0" smtClean="0"/>
              <a:t> </a:t>
            </a:r>
            <a:r>
              <a:rPr lang="en-US" baseline="0" dirty="0" err="1" smtClean="0"/>
              <a:t>açının</a:t>
            </a:r>
            <a:r>
              <a:rPr lang="en-US" baseline="0" dirty="0" smtClean="0"/>
              <a:t> </a:t>
            </a:r>
            <a:r>
              <a:rPr lang="en-US" baseline="0" dirty="0" err="1" smtClean="0"/>
              <a:t>hangisi</a:t>
            </a:r>
            <a:r>
              <a:rPr lang="en-US" baseline="0" dirty="0" smtClean="0"/>
              <a:t> </a:t>
            </a:r>
            <a:r>
              <a:rPr lang="en-US" baseline="0" dirty="0" err="1" smtClean="0"/>
              <a:t>olduğunun</a:t>
            </a:r>
            <a:r>
              <a:rPr lang="en-US" baseline="0" dirty="0" smtClean="0"/>
              <a:t> </a:t>
            </a:r>
            <a:r>
              <a:rPr lang="en-US" baseline="0" dirty="0" err="1" smtClean="0"/>
              <a:t>fark</a:t>
            </a:r>
            <a:r>
              <a:rPr lang="en-US" baseline="0" dirty="0" smtClean="0"/>
              <a:t> </a:t>
            </a:r>
            <a:r>
              <a:rPr lang="en-US" baseline="0" dirty="0" err="1" smtClean="0"/>
              <a:t>etmediğini</a:t>
            </a:r>
            <a:r>
              <a:rPr lang="en-US" baseline="0" dirty="0" smtClean="0"/>
              <a:t> </a:t>
            </a:r>
            <a:r>
              <a:rPr lang="en-US" baseline="0" dirty="0" err="1" smtClean="0"/>
              <a:t>netleştirelim</a:t>
            </a:r>
            <a:r>
              <a:rPr lang="en-US" baseline="0" dirty="0" smtClean="0"/>
              <a:t>. </a:t>
            </a:r>
            <a:r>
              <a:rPr lang="en-US" baseline="0" dirty="0" err="1" smtClean="0"/>
              <a:t>Birbirini</a:t>
            </a:r>
            <a:r>
              <a:rPr lang="en-US" baseline="0" dirty="0" smtClean="0"/>
              <a:t> 360 </a:t>
            </a:r>
            <a:r>
              <a:rPr lang="en-US" baseline="0" dirty="0" err="1" smtClean="0"/>
              <a:t>dereceye</a:t>
            </a:r>
            <a:r>
              <a:rPr lang="en-US" baseline="0" dirty="0" smtClean="0"/>
              <a:t> </a:t>
            </a:r>
            <a:r>
              <a:rPr lang="en-US" baseline="0" dirty="0" err="1" smtClean="0"/>
              <a:t>tamamlayan</a:t>
            </a:r>
            <a:r>
              <a:rPr lang="en-US" baseline="0" dirty="0" smtClean="0"/>
              <a:t> </a:t>
            </a:r>
            <a:r>
              <a:rPr lang="en-US" baseline="0" dirty="0" err="1" smtClean="0"/>
              <a:t>açıların</a:t>
            </a:r>
            <a:r>
              <a:rPr lang="en-US" baseline="0" dirty="0" smtClean="0"/>
              <a:t> </a:t>
            </a:r>
            <a:r>
              <a:rPr lang="en-US" baseline="0" dirty="0" err="1" smtClean="0"/>
              <a:t>kosinüsü</a:t>
            </a:r>
            <a:r>
              <a:rPr lang="en-US" baseline="0" dirty="0" smtClean="0"/>
              <a:t> </a:t>
            </a:r>
            <a:r>
              <a:rPr lang="en-US" baseline="0" dirty="0" err="1" smtClean="0"/>
              <a:t>aynı</a:t>
            </a:r>
            <a:r>
              <a:rPr lang="en-US" baseline="0" dirty="0" smtClean="0"/>
              <a:t> </a:t>
            </a:r>
            <a:r>
              <a:rPr lang="en-US" baseline="0" dirty="0" err="1" smtClean="0"/>
              <a:t>iken</a:t>
            </a:r>
            <a:r>
              <a:rPr lang="en-US" baseline="0" dirty="0" smtClean="0"/>
              <a:t> sinus </a:t>
            </a:r>
            <a:r>
              <a:rPr lang="en-US" baseline="0" dirty="0" err="1" smtClean="0"/>
              <a:t>değerlerini</a:t>
            </a:r>
            <a:r>
              <a:rPr lang="en-US" baseline="0" dirty="0" smtClean="0"/>
              <a:t> </a:t>
            </a:r>
            <a:r>
              <a:rPr lang="en-US" baseline="0" dirty="0" err="1" smtClean="0"/>
              <a:t>aynı</a:t>
            </a:r>
            <a:r>
              <a:rPr lang="en-US" baseline="0" dirty="0" smtClean="0"/>
              <a:t> </a:t>
            </a:r>
            <a:r>
              <a:rPr lang="en-US" baseline="0" dirty="0" err="1" smtClean="0"/>
              <a:t>fakat</a:t>
            </a:r>
            <a:r>
              <a:rPr lang="en-US" baseline="0" dirty="0" smtClean="0"/>
              <a:t> </a:t>
            </a:r>
            <a:r>
              <a:rPr lang="en-US" baseline="0" dirty="0" err="1" smtClean="0"/>
              <a:t>ters</a:t>
            </a:r>
            <a:r>
              <a:rPr lang="en-US" baseline="0" dirty="0" smtClean="0"/>
              <a:t> </a:t>
            </a:r>
            <a:r>
              <a:rPr lang="en-US" baseline="0" dirty="0" err="1" smtClean="0"/>
              <a:t>işaretli</a:t>
            </a:r>
            <a:r>
              <a:rPr lang="en-US" baseline="0" dirty="0" smtClean="0"/>
              <a:t> </a:t>
            </a:r>
            <a:r>
              <a:rPr lang="en-US" baseline="0" dirty="0" err="1" smtClean="0"/>
              <a:t>olduğunu</a:t>
            </a:r>
            <a:r>
              <a:rPr lang="en-US" baseline="0" dirty="0" smtClean="0"/>
              <a:t> </a:t>
            </a:r>
            <a:r>
              <a:rPr lang="en-US" baseline="0" dirty="0" err="1" smtClean="0"/>
              <a:t>görelim</a:t>
            </a:r>
            <a:r>
              <a:rPr lang="en-US" baseline="0" dirty="0" smtClean="0"/>
              <a:t>. </a:t>
            </a:r>
            <a:endParaRPr lang="tr-TR" dirty="0" smtClean="0"/>
          </a:p>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18</a:t>
            </a:fld>
            <a:endParaRPr lang="tr-TR"/>
          </a:p>
        </p:txBody>
      </p:sp>
    </p:spTree>
    <p:extLst>
      <p:ext uri="{BB962C8B-B14F-4D97-AF65-F5344CB8AC3E}">
        <p14:creationId xmlns:p14="http://schemas.microsoft.com/office/powerpoint/2010/main" val="1209342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Çözdürelim</a:t>
            </a:r>
            <a:r>
              <a:rPr lang="en-US" dirty="0" smtClean="0"/>
              <a:t>.</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19</a:t>
            </a:fld>
            <a:endParaRPr lang="tr-TR"/>
          </a:p>
        </p:txBody>
      </p:sp>
    </p:spTree>
    <p:extLst>
      <p:ext uri="{BB962C8B-B14F-4D97-AF65-F5344CB8AC3E}">
        <p14:creationId xmlns:p14="http://schemas.microsoft.com/office/powerpoint/2010/main" val="1444504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a:t>
            </a:r>
            <a:r>
              <a:rPr lang="en-US" dirty="0" err="1" smtClean="0"/>
              <a:t>Sınıf</a:t>
            </a:r>
            <a:r>
              <a:rPr lang="en-US" dirty="0" smtClean="0"/>
              <a:t> </a:t>
            </a:r>
            <a:r>
              <a:rPr lang="en-US" dirty="0" err="1" smtClean="0"/>
              <a:t>fizik</a:t>
            </a:r>
            <a:r>
              <a:rPr lang="en-US" dirty="0" smtClean="0"/>
              <a:t> </a:t>
            </a:r>
            <a:r>
              <a:rPr lang="en-US" dirty="0" err="1" smtClean="0"/>
              <a:t>içeriğini</a:t>
            </a:r>
            <a:r>
              <a:rPr lang="en-US" dirty="0" smtClean="0"/>
              <a:t> </a:t>
            </a:r>
            <a:r>
              <a:rPr lang="en-US" dirty="0" err="1" smtClean="0"/>
              <a:t>tanıtalım</a:t>
            </a:r>
            <a:r>
              <a:rPr lang="en-US" dirty="0" smtClean="0"/>
              <a:t>. </a:t>
            </a:r>
            <a:r>
              <a:rPr lang="en-US" dirty="0" err="1" smtClean="0"/>
              <a:t>Büyük</a:t>
            </a:r>
            <a:r>
              <a:rPr lang="en-US" dirty="0" smtClean="0"/>
              <a:t> </a:t>
            </a:r>
            <a:r>
              <a:rPr lang="en-US" dirty="0" err="1" smtClean="0"/>
              <a:t>resmi</a:t>
            </a:r>
            <a:r>
              <a:rPr lang="en-US" dirty="0" smtClean="0"/>
              <a:t> </a:t>
            </a:r>
            <a:r>
              <a:rPr lang="en-US" dirty="0" err="1" smtClean="0"/>
              <a:t>görmelerini</a:t>
            </a:r>
            <a:r>
              <a:rPr lang="en-US" dirty="0" smtClean="0"/>
              <a:t> </a:t>
            </a:r>
            <a:r>
              <a:rPr lang="en-US" dirty="0" err="1" smtClean="0"/>
              <a:t>sağlayalım</a:t>
            </a:r>
            <a:r>
              <a:rPr lang="en-US" dirty="0" smtClean="0"/>
              <a:t>.</a:t>
            </a:r>
            <a:r>
              <a:rPr lang="en-US" baseline="0" dirty="0" smtClean="0"/>
              <a:t> </a:t>
            </a:r>
            <a:r>
              <a:rPr lang="en-US" baseline="0" dirty="0" err="1" smtClean="0"/>
              <a:t>Tüm</a:t>
            </a:r>
            <a:r>
              <a:rPr lang="en-US" baseline="0" dirty="0" smtClean="0"/>
              <a:t> </a:t>
            </a:r>
            <a:r>
              <a:rPr lang="en-US" baseline="0" dirty="0" err="1" smtClean="0"/>
              <a:t>içeriği</a:t>
            </a:r>
            <a:r>
              <a:rPr lang="en-US" baseline="0" dirty="0" smtClean="0"/>
              <a:t> </a:t>
            </a:r>
            <a:r>
              <a:rPr lang="en-US" baseline="0" dirty="0" err="1" smtClean="0"/>
              <a:t>bitireceğimizi</a:t>
            </a:r>
            <a:r>
              <a:rPr lang="en-US" baseline="0" dirty="0" smtClean="0"/>
              <a:t> </a:t>
            </a:r>
            <a:r>
              <a:rPr lang="en-US" baseline="0" dirty="0" err="1" smtClean="0"/>
              <a:t>belirtelim</a:t>
            </a:r>
            <a:r>
              <a:rPr lang="en-US" baseline="0" dirty="0" smtClean="0"/>
              <a:t>.</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2</a:t>
            </a:fld>
            <a:endParaRPr lang="tr-TR"/>
          </a:p>
        </p:txBody>
      </p:sp>
    </p:spTree>
    <p:extLst>
      <p:ext uri="{BB962C8B-B14F-4D97-AF65-F5344CB8AC3E}">
        <p14:creationId xmlns:p14="http://schemas.microsoft.com/office/powerpoint/2010/main" val="1817388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Herkesin</a:t>
            </a:r>
            <a:r>
              <a:rPr lang="en-US" dirty="0" smtClean="0"/>
              <a:t> </a:t>
            </a:r>
            <a:r>
              <a:rPr lang="en-US" dirty="0" err="1" smtClean="0"/>
              <a:t>çözdüğünden</a:t>
            </a:r>
            <a:r>
              <a:rPr lang="en-US" dirty="0" smtClean="0"/>
              <a:t> </a:t>
            </a:r>
            <a:r>
              <a:rPr lang="en-US" dirty="0" err="1" smtClean="0"/>
              <a:t>emin</a:t>
            </a:r>
            <a:r>
              <a:rPr lang="en-US" dirty="0" smtClean="0"/>
              <a:t> </a:t>
            </a:r>
            <a:r>
              <a:rPr lang="en-US" dirty="0" err="1" smtClean="0"/>
              <a:t>olalım</a:t>
            </a:r>
            <a:r>
              <a:rPr lang="en-US" dirty="0" smtClean="0"/>
              <a:t>. </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20</a:t>
            </a:fld>
            <a:endParaRPr lang="tr-TR"/>
          </a:p>
        </p:txBody>
      </p:sp>
    </p:spTree>
    <p:extLst>
      <p:ext uri="{BB962C8B-B14F-4D97-AF65-F5344CB8AC3E}">
        <p14:creationId xmlns:p14="http://schemas.microsoft.com/office/powerpoint/2010/main" val="670651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Herkesin</a:t>
            </a:r>
            <a:r>
              <a:rPr lang="en-US" dirty="0" smtClean="0"/>
              <a:t> </a:t>
            </a:r>
            <a:r>
              <a:rPr lang="en-US" dirty="0" err="1" smtClean="0"/>
              <a:t>çözdüğünden</a:t>
            </a:r>
            <a:r>
              <a:rPr lang="en-US" dirty="0" smtClean="0"/>
              <a:t> </a:t>
            </a:r>
            <a:r>
              <a:rPr lang="en-US" dirty="0" err="1" smtClean="0"/>
              <a:t>emin</a:t>
            </a:r>
            <a:r>
              <a:rPr lang="en-US" dirty="0" smtClean="0"/>
              <a:t> </a:t>
            </a:r>
            <a:r>
              <a:rPr lang="en-US" dirty="0" err="1" smtClean="0"/>
              <a:t>olalım</a:t>
            </a:r>
            <a:r>
              <a:rPr lang="en-US" dirty="0" smtClean="0"/>
              <a:t>.</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21</a:t>
            </a:fld>
            <a:endParaRPr lang="tr-TR"/>
          </a:p>
        </p:txBody>
      </p:sp>
    </p:spTree>
    <p:extLst>
      <p:ext uri="{BB962C8B-B14F-4D97-AF65-F5344CB8AC3E}">
        <p14:creationId xmlns:p14="http://schemas.microsoft.com/office/powerpoint/2010/main" val="2670877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Birlikte</a:t>
            </a:r>
            <a:r>
              <a:rPr lang="en-US" dirty="0" smtClean="0"/>
              <a:t> </a:t>
            </a:r>
            <a:r>
              <a:rPr lang="en-US" dirty="0" err="1" smtClean="0"/>
              <a:t>yapalım</a:t>
            </a:r>
            <a:r>
              <a:rPr lang="en-US" dirty="0" smtClean="0"/>
              <a:t>.</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22</a:t>
            </a:fld>
            <a:endParaRPr lang="tr-TR"/>
          </a:p>
        </p:txBody>
      </p:sp>
    </p:spTree>
    <p:extLst>
      <p:ext uri="{BB962C8B-B14F-4D97-AF65-F5344CB8AC3E}">
        <p14:creationId xmlns:p14="http://schemas.microsoft.com/office/powerpoint/2010/main" val="520877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F267CE48-F3B0-4932-B93F-8E112BAB3552}" type="slidenum">
              <a:rPr lang="tr-TR" smtClean="0"/>
              <a:t>23</a:t>
            </a:fld>
            <a:endParaRPr lang="tr-TR"/>
          </a:p>
        </p:txBody>
      </p:sp>
    </p:spTree>
    <p:extLst>
      <p:ext uri="{BB962C8B-B14F-4D97-AF65-F5344CB8AC3E}">
        <p14:creationId xmlns:p14="http://schemas.microsoft.com/office/powerpoint/2010/main" val="1310053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F267CE48-F3B0-4932-B93F-8E112BAB3552}" type="slidenum">
              <a:rPr lang="tr-TR" smtClean="0"/>
              <a:t>24</a:t>
            </a:fld>
            <a:endParaRPr lang="tr-TR"/>
          </a:p>
        </p:txBody>
      </p:sp>
    </p:spTree>
    <p:extLst>
      <p:ext uri="{BB962C8B-B14F-4D97-AF65-F5344CB8AC3E}">
        <p14:creationId xmlns:p14="http://schemas.microsoft.com/office/powerpoint/2010/main" val="974154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F267CE48-F3B0-4932-B93F-8E112BAB3552}" type="slidenum">
              <a:rPr lang="tr-TR" smtClean="0"/>
              <a:t>25</a:t>
            </a:fld>
            <a:endParaRPr lang="tr-TR"/>
          </a:p>
        </p:txBody>
      </p:sp>
    </p:spTree>
    <p:extLst>
      <p:ext uri="{BB962C8B-B14F-4D97-AF65-F5344CB8AC3E}">
        <p14:creationId xmlns:p14="http://schemas.microsoft.com/office/powerpoint/2010/main" val="2120059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F267CE48-F3B0-4932-B93F-8E112BAB3552}" type="slidenum">
              <a:rPr lang="tr-TR" smtClean="0"/>
              <a:t>26</a:t>
            </a:fld>
            <a:endParaRPr lang="tr-TR"/>
          </a:p>
        </p:txBody>
      </p:sp>
    </p:spTree>
    <p:extLst>
      <p:ext uri="{BB962C8B-B14F-4D97-AF65-F5344CB8AC3E}">
        <p14:creationId xmlns:p14="http://schemas.microsoft.com/office/powerpoint/2010/main" val="3255229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F267CE48-F3B0-4932-B93F-8E112BAB3552}" type="slidenum">
              <a:rPr lang="tr-TR" smtClean="0"/>
              <a:t>27</a:t>
            </a:fld>
            <a:endParaRPr lang="tr-TR"/>
          </a:p>
        </p:txBody>
      </p:sp>
    </p:spTree>
    <p:extLst>
      <p:ext uri="{BB962C8B-B14F-4D97-AF65-F5344CB8AC3E}">
        <p14:creationId xmlns:p14="http://schemas.microsoft.com/office/powerpoint/2010/main" val="1175628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Niye</a:t>
            </a:r>
            <a:r>
              <a:rPr lang="en-US" dirty="0" smtClean="0"/>
              <a:t> </a:t>
            </a:r>
            <a:r>
              <a:rPr lang="en-US" dirty="0" err="1" smtClean="0"/>
              <a:t>iptal</a:t>
            </a:r>
            <a:r>
              <a:rPr lang="en-US" dirty="0" smtClean="0"/>
              <a:t> </a:t>
            </a:r>
            <a:r>
              <a:rPr lang="en-US" dirty="0" err="1" smtClean="0"/>
              <a:t>edilmiş</a:t>
            </a:r>
            <a:r>
              <a:rPr lang="en-US" dirty="0" smtClean="0"/>
              <a:t> </a:t>
            </a:r>
            <a:r>
              <a:rPr lang="en-US" dirty="0" err="1" smtClean="0"/>
              <a:t>olabilir</a:t>
            </a:r>
            <a:r>
              <a:rPr lang="en-US" dirty="0" smtClean="0"/>
              <a:t>,</a:t>
            </a:r>
            <a:r>
              <a:rPr lang="en-US" baseline="0" dirty="0" smtClean="0"/>
              <a:t> </a:t>
            </a:r>
            <a:r>
              <a:rPr lang="en-US" baseline="0" dirty="0" err="1" smtClean="0"/>
              <a:t>konuşalım</a:t>
            </a:r>
            <a:r>
              <a:rPr lang="en-US" baseline="0" dirty="0" smtClean="0"/>
              <a:t>.</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28</a:t>
            </a:fld>
            <a:endParaRPr lang="tr-TR"/>
          </a:p>
        </p:txBody>
      </p:sp>
    </p:spTree>
    <p:extLst>
      <p:ext uri="{BB962C8B-B14F-4D97-AF65-F5344CB8AC3E}">
        <p14:creationId xmlns:p14="http://schemas.microsoft.com/office/powerpoint/2010/main" val="1462954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F267CE48-F3B0-4932-B93F-8E112BAB3552}" type="slidenum">
              <a:rPr lang="tr-TR" smtClean="0"/>
              <a:t>29</a:t>
            </a:fld>
            <a:endParaRPr lang="tr-TR"/>
          </a:p>
        </p:txBody>
      </p:sp>
    </p:spTree>
    <p:extLst>
      <p:ext uri="{BB962C8B-B14F-4D97-AF65-F5344CB8AC3E}">
        <p14:creationId xmlns:p14="http://schemas.microsoft.com/office/powerpoint/2010/main" val="4083989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İlk </a:t>
            </a:r>
            <a:r>
              <a:rPr lang="en-US" dirty="0" err="1" smtClean="0"/>
              <a:t>yarı</a:t>
            </a:r>
            <a:r>
              <a:rPr lang="en-US" dirty="0" smtClean="0"/>
              <a:t> </a:t>
            </a:r>
            <a:r>
              <a:rPr lang="en-US" dirty="0" err="1" smtClean="0"/>
              <a:t>yıl</a:t>
            </a:r>
            <a:r>
              <a:rPr lang="en-US" dirty="0" smtClean="0"/>
              <a:t> </a:t>
            </a:r>
            <a:r>
              <a:rPr lang="en-US" dirty="0" err="1" smtClean="0"/>
              <a:t>içeriği</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3</a:t>
            </a:fld>
            <a:endParaRPr lang="tr-TR"/>
          </a:p>
        </p:txBody>
      </p:sp>
    </p:spTree>
    <p:extLst>
      <p:ext uri="{BB962C8B-B14F-4D97-AF65-F5344CB8AC3E}">
        <p14:creationId xmlns:p14="http://schemas.microsoft.com/office/powerpoint/2010/main" val="671721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F267CE48-F3B0-4932-B93F-8E112BAB3552}" type="slidenum">
              <a:rPr lang="tr-TR" smtClean="0"/>
              <a:t>30</a:t>
            </a:fld>
            <a:endParaRPr lang="tr-TR"/>
          </a:p>
        </p:txBody>
      </p:sp>
    </p:spTree>
    <p:extLst>
      <p:ext uri="{BB962C8B-B14F-4D97-AF65-F5344CB8AC3E}">
        <p14:creationId xmlns:p14="http://schemas.microsoft.com/office/powerpoint/2010/main" val="2711841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F267CE48-F3B0-4932-B93F-8E112BAB3552}" type="slidenum">
              <a:rPr lang="tr-TR" smtClean="0"/>
              <a:t>31</a:t>
            </a:fld>
            <a:endParaRPr lang="tr-TR"/>
          </a:p>
        </p:txBody>
      </p:sp>
    </p:spTree>
    <p:extLst>
      <p:ext uri="{BB962C8B-B14F-4D97-AF65-F5344CB8AC3E}">
        <p14:creationId xmlns:p14="http://schemas.microsoft.com/office/powerpoint/2010/main" val="35950408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F267CE48-F3B0-4932-B93F-8E112BAB3552}" type="slidenum">
              <a:rPr lang="tr-TR" smtClean="0"/>
              <a:t>32</a:t>
            </a:fld>
            <a:endParaRPr lang="tr-TR"/>
          </a:p>
        </p:txBody>
      </p:sp>
    </p:spTree>
    <p:extLst>
      <p:ext uri="{BB962C8B-B14F-4D97-AF65-F5344CB8AC3E}">
        <p14:creationId xmlns:p14="http://schemas.microsoft.com/office/powerpoint/2010/main" val="31520993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F267CE48-F3B0-4932-B93F-8E112BAB3552}" type="slidenum">
              <a:rPr lang="tr-TR" smtClean="0"/>
              <a:t>33</a:t>
            </a:fld>
            <a:endParaRPr lang="tr-TR"/>
          </a:p>
        </p:txBody>
      </p:sp>
    </p:spTree>
    <p:extLst>
      <p:ext uri="{BB962C8B-B14F-4D97-AF65-F5344CB8AC3E}">
        <p14:creationId xmlns:p14="http://schemas.microsoft.com/office/powerpoint/2010/main" val="7005537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F267CE48-F3B0-4932-B93F-8E112BAB3552}" type="slidenum">
              <a:rPr lang="tr-TR" smtClean="0"/>
              <a:t>34</a:t>
            </a:fld>
            <a:endParaRPr lang="tr-TR"/>
          </a:p>
        </p:txBody>
      </p:sp>
    </p:spTree>
    <p:extLst>
      <p:ext uri="{BB962C8B-B14F-4D97-AF65-F5344CB8AC3E}">
        <p14:creationId xmlns:p14="http://schemas.microsoft.com/office/powerpoint/2010/main" val="3300241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İkinci</a:t>
            </a:r>
            <a:r>
              <a:rPr lang="en-US" dirty="0" smtClean="0"/>
              <a:t> </a:t>
            </a:r>
            <a:r>
              <a:rPr lang="en-US" dirty="0" err="1" smtClean="0"/>
              <a:t>yarı</a:t>
            </a:r>
            <a:r>
              <a:rPr lang="en-US" dirty="0" smtClean="0"/>
              <a:t> </a:t>
            </a:r>
            <a:r>
              <a:rPr lang="en-US" dirty="0" err="1" smtClean="0"/>
              <a:t>yıl</a:t>
            </a:r>
            <a:r>
              <a:rPr lang="en-US" dirty="0" smtClean="0"/>
              <a:t> </a:t>
            </a:r>
            <a:r>
              <a:rPr lang="en-US" dirty="0" err="1" smtClean="0"/>
              <a:t>içeriği</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4</a:t>
            </a:fld>
            <a:endParaRPr lang="tr-TR"/>
          </a:p>
        </p:txBody>
      </p:sp>
    </p:spTree>
    <p:extLst>
      <p:ext uri="{BB962C8B-B14F-4D97-AF65-F5344CB8AC3E}">
        <p14:creationId xmlns:p14="http://schemas.microsoft.com/office/powerpoint/2010/main" val="1746423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Derse</a:t>
            </a:r>
            <a:r>
              <a:rPr lang="en-US" dirty="0" smtClean="0"/>
              <a:t> </a:t>
            </a:r>
            <a:r>
              <a:rPr lang="en-US" dirty="0" err="1" smtClean="0"/>
              <a:t>baişıyoruz</a:t>
            </a:r>
            <a:r>
              <a:rPr lang="en-US" dirty="0" smtClean="0"/>
              <a:t>. İlk </a:t>
            </a:r>
            <a:r>
              <a:rPr lang="en-US" dirty="0" err="1" smtClean="0"/>
              <a:t>Sunu</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5</a:t>
            </a:fld>
            <a:endParaRPr lang="tr-TR"/>
          </a:p>
        </p:txBody>
      </p:sp>
    </p:spTree>
    <p:extLst>
      <p:ext uri="{BB962C8B-B14F-4D97-AF65-F5344CB8AC3E}">
        <p14:creationId xmlns:p14="http://schemas.microsoft.com/office/powerpoint/2010/main" val="546648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Kazanımların</a:t>
            </a:r>
            <a:r>
              <a:rPr lang="en-US" dirty="0" smtClean="0"/>
              <a:t> </a:t>
            </a:r>
            <a:r>
              <a:rPr lang="en-US" dirty="0" err="1" smtClean="0"/>
              <a:t>önemini</a:t>
            </a:r>
            <a:r>
              <a:rPr lang="en-US" dirty="0" smtClean="0"/>
              <a:t> </a:t>
            </a:r>
            <a:r>
              <a:rPr lang="en-US" dirty="0" err="1" smtClean="0"/>
              <a:t>vurgulayalım</a:t>
            </a:r>
            <a:r>
              <a:rPr lang="en-US" dirty="0" smtClean="0"/>
              <a:t>. </a:t>
            </a:r>
            <a:r>
              <a:rPr lang="en-US" dirty="0" err="1" smtClean="0"/>
              <a:t>Niye</a:t>
            </a:r>
            <a:r>
              <a:rPr lang="en-US" dirty="0" smtClean="0"/>
              <a:t> </a:t>
            </a:r>
            <a:r>
              <a:rPr lang="en-US" dirty="0" err="1" smtClean="0"/>
              <a:t>paylaşmaya</a:t>
            </a:r>
            <a:r>
              <a:rPr lang="en-US" dirty="0" smtClean="0"/>
              <a:t> </a:t>
            </a:r>
            <a:r>
              <a:rPr lang="en-US" dirty="0" err="1" smtClean="0"/>
              <a:t>değer</a:t>
            </a:r>
            <a:r>
              <a:rPr lang="en-US" dirty="0" smtClean="0"/>
              <a:t> </a:t>
            </a:r>
            <a:r>
              <a:rPr lang="en-US" dirty="0" err="1" smtClean="0"/>
              <a:t>görüyoruz</a:t>
            </a:r>
            <a:r>
              <a:rPr lang="en-US" dirty="0" smtClean="0"/>
              <a:t>.</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6</a:t>
            </a:fld>
            <a:endParaRPr lang="tr-TR"/>
          </a:p>
        </p:txBody>
      </p:sp>
    </p:spTree>
    <p:extLst>
      <p:ext uri="{BB962C8B-B14F-4D97-AF65-F5344CB8AC3E}">
        <p14:creationId xmlns:p14="http://schemas.microsoft.com/office/powerpoint/2010/main" val="3693352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7</a:t>
            </a:fld>
            <a:endParaRPr lang="tr-TR"/>
          </a:p>
        </p:txBody>
      </p:sp>
    </p:spTree>
    <p:extLst>
      <p:ext uri="{BB962C8B-B14F-4D97-AF65-F5344CB8AC3E}">
        <p14:creationId xmlns:p14="http://schemas.microsoft.com/office/powerpoint/2010/main" val="1850066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Örnek</a:t>
            </a:r>
            <a:r>
              <a:rPr lang="en-US" dirty="0" smtClean="0"/>
              <a:t> </a:t>
            </a:r>
            <a:r>
              <a:rPr lang="en-US" dirty="0" err="1" smtClean="0"/>
              <a:t>verelim</a:t>
            </a:r>
            <a:r>
              <a:rPr lang="en-US" dirty="0" smtClean="0"/>
              <a:t>. </a:t>
            </a:r>
            <a:r>
              <a:rPr lang="en-US" dirty="0" err="1" smtClean="0"/>
              <a:t>Verdirelim</a:t>
            </a:r>
            <a:r>
              <a:rPr lang="en-US" dirty="0" smtClean="0"/>
              <a:t>.</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8</a:t>
            </a:fld>
            <a:endParaRPr lang="tr-TR"/>
          </a:p>
        </p:txBody>
      </p:sp>
    </p:spTree>
    <p:extLst>
      <p:ext uri="{BB962C8B-B14F-4D97-AF65-F5344CB8AC3E}">
        <p14:creationId xmlns:p14="http://schemas.microsoft.com/office/powerpoint/2010/main" val="2011752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Başka</a:t>
            </a:r>
            <a:r>
              <a:rPr lang="en-US" dirty="0" smtClean="0"/>
              <a:t> </a:t>
            </a:r>
            <a:r>
              <a:rPr lang="en-US" dirty="0" err="1" smtClean="0"/>
              <a:t>var</a:t>
            </a:r>
            <a:r>
              <a:rPr lang="en-US" dirty="0" smtClean="0"/>
              <a:t> </a:t>
            </a:r>
            <a:r>
              <a:rPr lang="en-US" dirty="0" err="1" smtClean="0"/>
              <a:t>mı</a:t>
            </a:r>
            <a:r>
              <a:rPr lang="en-US" dirty="0" smtClean="0"/>
              <a:t>?</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9</a:t>
            </a:fld>
            <a:endParaRPr lang="tr-TR"/>
          </a:p>
        </p:txBody>
      </p:sp>
    </p:spTree>
    <p:extLst>
      <p:ext uri="{BB962C8B-B14F-4D97-AF65-F5344CB8AC3E}">
        <p14:creationId xmlns:p14="http://schemas.microsoft.com/office/powerpoint/2010/main" val="2038694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CA160B30-60EE-45FA-8251-617A49E60C36}" type="datetimeFigureOut">
              <a:rPr lang="tr-TR" smtClean="0"/>
              <a:t>22.10.2016</a:t>
            </a:fld>
            <a:endParaRPr lang="tr-TR"/>
          </a:p>
        </p:txBody>
      </p:sp>
      <p:sp>
        <p:nvSpPr>
          <p:cNvPr id="5" name="Footer Placeholder 4"/>
          <p:cNvSpPr>
            <a:spLocks noGrp="1"/>
          </p:cNvSpPr>
          <p:nvPr>
            <p:ph type="ftr" sz="quarter" idx="11"/>
          </p:nvPr>
        </p:nvSpPr>
        <p:spPr>
          <a:xfrm>
            <a:off x="1371600" y="4323849"/>
            <a:ext cx="6400800" cy="365125"/>
          </a:xfrm>
        </p:spPr>
        <p:txBody>
          <a:bodyPr/>
          <a:lstStyle/>
          <a:p>
            <a:endParaRPr lang="tr-TR"/>
          </a:p>
        </p:txBody>
      </p:sp>
      <p:sp>
        <p:nvSpPr>
          <p:cNvPr id="6" name="Slide Number Placeholder 5"/>
          <p:cNvSpPr>
            <a:spLocks noGrp="1"/>
          </p:cNvSpPr>
          <p:nvPr>
            <p:ph type="sldNum" sz="quarter" idx="12"/>
          </p:nvPr>
        </p:nvSpPr>
        <p:spPr>
          <a:xfrm>
            <a:off x="8077200" y="1430870"/>
            <a:ext cx="2743200" cy="365125"/>
          </a:xfrm>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1182854483"/>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4"/>
            <a:ext cx="10822035"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43"/>
            <a:ext cx="10821840" cy="3478161"/>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9"/>
            <a:ext cx="10820400" cy="701969"/>
          </a:xfrm>
        </p:spPr>
        <p:txBody>
          <a:bodyPr/>
          <a:lstStyle>
            <a:lvl1pPr marL="0" indent="0" algn="l">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60B30-60EE-45FA-8251-617A49E60C36}" type="datetimeFigureOut">
              <a:rPr lang="tr-TR" smtClean="0"/>
              <a:t>22.10.2016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3751338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6"/>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5"/>
            <a:ext cx="10130516" cy="999067"/>
          </a:xfrm>
        </p:spPr>
        <p:txBody>
          <a:bodyPr anchor="ct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4"/>
            <a:ext cx="2910840" cy="365125"/>
          </a:xfrm>
        </p:spPr>
        <p:txBody>
          <a:bodyPr/>
          <a:lstStyle>
            <a:lvl1pPr algn="r">
              <a:defRPr/>
            </a:lvl1pPr>
          </a:lstStyle>
          <a:p>
            <a:fld id="{CA160B30-60EE-45FA-8251-617A49E60C36}" type="datetimeFigureOut">
              <a:rPr lang="tr-TR" smtClean="0"/>
              <a:t>22.10.2016</a:t>
            </a:fld>
            <a:endParaRPr lang="tr-TR"/>
          </a:p>
        </p:txBody>
      </p:sp>
      <p:sp>
        <p:nvSpPr>
          <p:cNvPr id="6" name="Footer Placeholder 5"/>
          <p:cNvSpPr>
            <a:spLocks noGrp="1"/>
          </p:cNvSpPr>
          <p:nvPr>
            <p:ph type="ftr" sz="quarter" idx="11"/>
          </p:nvPr>
        </p:nvSpPr>
        <p:spPr>
          <a:xfrm>
            <a:off x="685802" y="379945"/>
            <a:ext cx="6991492" cy="365125"/>
          </a:xfrm>
        </p:spPr>
        <p:txBody>
          <a:bodyPr/>
          <a:lstStyle/>
          <a:p>
            <a:endParaRPr lang="tr-TR"/>
          </a:p>
        </p:txBody>
      </p:sp>
      <p:sp>
        <p:nvSpPr>
          <p:cNvPr id="7" name="Slide Number Placeholder 6"/>
          <p:cNvSpPr>
            <a:spLocks noGrp="1"/>
          </p:cNvSpPr>
          <p:nvPr>
            <p:ph type="sldNum" sz="quarter" idx="12"/>
          </p:nvPr>
        </p:nvSpPr>
        <p:spPr>
          <a:xfrm>
            <a:off x="10862454" y="381004"/>
            <a:ext cx="643748" cy="365125"/>
          </a:xfrm>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509715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8" y="753534"/>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60"/>
            <a:ext cx="9592736" cy="444443"/>
          </a:xfrm>
        </p:spPr>
        <p:txBody>
          <a:bodyPr anchor="t">
            <a:normAutofit/>
          </a:bodyPr>
          <a:lstStyle>
            <a:lvl1pPr marL="0" indent="0">
              <a:buNone/>
              <a:defRPr sz="1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8" y="3959866"/>
            <a:ext cx="10151533" cy="679871"/>
          </a:xfrm>
        </p:spPr>
        <p:txBody>
          <a:bodyPr anchor="ctr">
            <a:normAutofit/>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4"/>
            <a:ext cx="2910840" cy="365125"/>
          </a:xfrm>
        </p:spPr>
        <p:txBody>
          <a:bodyPr/>
          <a:lstStyle>
            <a:lvl1pPr algn="r">
              <a:defRPr/>
            </a:lvl1pPr>
          </a:lstStyle>
          <a:p>
            <a:fld id="{CA160B30-60EE-45FA-8251-617A49E60C36}" type="datetimeFigureOut">
              <a:rPr lang="tr-TR" smtClean="0"/>
              <a:t>22.10.2016</a:t>
            </a:fld>
            <a:endParaRPr lang="tr-TR"/>
          </a:p>
        </p:txBody>
      </p:sp>
      <p:sp>
        <p:nvSpPr>
          <p:cNvPr id="6" name="Footer Placeholder 5"/>
          <p:cNvSpPr>
            <a:spLocks noGrp="1"/>
          </p:cNvSpPr>
          <p:nvPr>
            <p:ph type="ftr" sz="quarter" idx="11"/>
          </p:nvPr>
        </p:nvSpPr>
        <p:spPr>
          <a:xfrm>
            <a:off x="685802" y="379945"/>
            <a:ext cx="6991492" cy="365125"/>
          </a:xfrm>
        </p:spPr>
        <p:txBody>
          <a:bodyPr/>
          <a:lstStyle/>
          <a:p>
            <a:endParaRPr lang="tr-TR"/>
          </a:p>
        </p:txBody>
      </p:sp>
      <p:sp>
        <p:nvSpPr>
          <p:cNvPr id="7" name="Slide Number Placeholder 6"/>
          <p:cNvSpPr>
            <a:spLocks noGrp="1"/>
          </p:cNvSpPr>
          <p:nvPr>
            <p:ph type="sldNum" sz="quarter" idx="12"/>
          </p:nvPr>
        </p:nvSpPr>
        <p:spPr>
          <a:xfrm>
            <a:off x="10862454" y="381004"/>
            <a:ext cx="643748" cy="365125"/>
          </a:xfrm>
        </p:spPr>
        <p:txBody>
          <a:bodyPr/>
          <a:lstStyle/>
          <a:p>
            <a:fld id="{810F24C0-A371-4D68-8B59-0EAC4F69D0D5}" type="slidenum">
              <a:rPr lang="tr-TR" smtClean="0"/>
              <a:t>‹#›</a:t>
            </a:fld>
            <a:endParaRPr lang="tr-TR"/>
          </a:p>
        </p:txBody>
      </p:sp>
      <p:sp>
        <p:nvSpPr>
          <p:cNvPr id="9" name="TextBox 8"/>
          <p:cNvSpPr txBox="1"/>
          <p:nvPr/>
        </p:nvSpPr>
        <p:spPr>
          <a:xfrm>
            <a:off x="476251"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1"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37546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6" y="1124705"/>
            <a:ext cx="10146187"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9" y="3648319"/>
            <a:ext cx="10144655" cy="999885"/>
          </a:xfrm>
        </p:spPr>
        <p:txBody>
          <a:bodyPr anchor="t"/>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7"/>
            <a:ext cx="2910840" cy="365125"/>
          </a:xfrm>
        </p:spPr>
        <p:txBody>
          <a:bodyPr/>
          <a:lstStyle>
            <a:lvl1pPr algn="r">
              <a:defRPr/>
            </a:lvl1pPr>
          </a:lstStyle>
          <a:p>
            <a:fld id="{CA160B30-60EE-45FA-8251-617A49E60C36}" type="datetimeFigureOut">
              <a:rPr lang="tr-TR" smtClean="0"/>
              <a:t>22.10.2016</a:t>
            </a:fld>
            <a:endParaRPr lang="tr-TR"/>
          </a:p>
        </p:txBody>
      </p:sp>
      <p:sp>
        <p:nvSpPr>
          <p:cNvPr id="6" name="Footer Placeholder 5"/>
          <p:cNvSpPr>
            <a:spLocks noGrp="1"/>
          </p:cNvSpPr>
          <p:nvPr>
            <p:ph type="ftr" sz="quarter" idx="11"/>
          </p:nvPr>
        </p:nvSpPr>
        <p:spPr>
          <a:xfrm>
            <a:off x="685802" y="378887"/>
            <a:ext cx="6991492" cy="365125"/>
          </a:xfrm>
        </p:spPr>
        <p:txBody>
          <a:bodyPr/>
          <a:lstStyle/>
          <a:p>
            <a:endParaRPr lang="tr-TR"/>
          </a:p>
        </p:txBody>
      </p:sp>
      <p:sp>
        <p:nvSpPr>
          <p:cNvPr id="7" name="Slide Number Placeholder 6"/>
          <p:cNvSpPr>
            <a:spLocks noGrp="1"/>
          </p:cNvSpPr>
          <p:nvPr>
            <p:ph type="sldNum" sz="quarter" idx="12"/>
          </p:nvPr>
        </p:nvSpPr>
        <p:spPr>
          <a:xfrm>
            <a:off x="10862454" y="381004"/>
            <a:ext cx="643748" cy="365125"/>
          </a:xfrm>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1919996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3" y="762003"/>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9" y="2904067"/>
            <a:ext cx="3456432" cy="3314618"/>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A160B30-60EE-45FA-8251-617A49E60C36}" type="datetimeFigureOut">
              <a:rPr lang="tr-TR" smtClean="0"/>
              <a:t>22.10.2016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350912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3"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9" y="4191004"/>
            <a:ext cx="3451583" cy="682765"/>
          </a:xfrm>
        </p:spPr>
        <p:txBody>
          <a:bodyPr anchor="b">
            <a:noAutofit/>
          </a:bodyPr>
          <a:lstStyle>
            <a:lvl1pPr marL="0" indent="0">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9" y="2362200"/>
            <a:ext cx="345158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9" y="4873768"/>
            <a:ext cx="3451583" cy="1344921"/>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6" y="4191004"/>
            <a:ext cx="3448935" cy="682765"/>
          </a:xfrm>
        </p:spPr>
        <p:txBody>
          <a:bodyPr anchor="b">
            <a:noAutofit/>
          </a:bodyPr>
          <a:lstStyle>
            <a:lvl1pPr marL="0" indent="0">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7" y="4873767"/>
            <a:ext cx="3448935" cy="1344921"/>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2" y="4191004"/>
            <a:ext cx="3456469" cy="682765"/>
          </a:xfrm>
        </p:spPr>
        <p:txBody>
          <a:bodyPr anchor="b">
            <a:noAutofit/>
          </a:bodyPr>
          <a:lstStyle>
            <a:lvl1pPr marL="0" indent="0">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7" y="2362200"/>
            <a:ext cx="344787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2" y="4873765"/>
            <a:ext cx="3452445" cy="1344921"/>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A160B30-60EE-45FA-8251-617A49E60C36}" type="datetimeFigureOut">
              <a:rPr lang="tr-TR" smtClean="0"/>
              <a:t>22.10.2016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1009505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63"/>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160B30-60EE-45FA-8251-617A49E60C36}" type="datetimeFigureOut">
              <a:rPr lang="tr-TR" smtClean="0"/>
              <a:t>22.10.2016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1185780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70"/>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9" y="745071"/>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5"/>
            <a:ext cx="2910840" cy="365125"/>
          </a:xfrm>
        </p:spPr>
        <p:txBody>
          <a:bodyPr/>
          <a:lstStyle>
            <a:lvl1pPr algn="r">
              <a:defRPr/>
            </a:lvl1pPr>
          </a:lstStyle>
          <a:p>
            <a:fld id="{CA160B30-60EE-45FA-8251-617A49E60C36}" type="datetimeFigureOut">
              <a:rPr lang="tr-TR" smtClean="0"/>
              <a:t>22.10.2016</a:t>
            </a:fld>
            <a:endParaRPr lang="tr-TR"/>
          </a:p>
        </p:txBody>
      </p:sp>
      <p:sp>
        <p:nvSpPr>
          <p:cNvPr id="5" name="Footer Placeholder 4"/>
          <p:cNvSpPr>
            <a:spLocks noGrp="1"/>
          </p:cNvSpPr>
          <p:nvPr>
            <p:ph type="ftr" sz="quarter" idx="11"/>
          </p:nvPr>
        </p:nvSpPr>
        <p:spPr>
          <a:xfrm>
            <a:off x="685802" y="381004"/>
            <a:ext cx="6991492" cy="365125"/>
          </a:xfrm>
        </p:spPr>
        <p:txBody>
          <a:bodyPr/>
          <a:lstStyle/>
          <a:p>
            <a:endParaRPr lang="tr-TR"/>
          </a:p>
        </p:txBody>
      </p:sp>
      <p:sp>
        <p:nvSpPr>
          <p:cNvPr id="6" name="Slide Number Placeholder 5"/>
          <p:cNvSpPr>
            <a:spLocks noGrp="1"/>
          </p:cNvSpPr>
          <p:nvPr>
            <p:ph type="sldNum" sz="quarter" idx="12"/>
          </p:nvPr>
        </p:nvSpPr>
        <p:spPr>
          <a:xfrm>
            <a:off x="10862454" y="381004"/>
            <a:ext cx="643748" cy="365125"/>
          </a:xfrm>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222975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160B30-60EE-45FA-8251-617A49E60C36}" type="datetimeFigureOut">
              <a:rPr lang="tr-TR" smtClean="0"/>
              <a:t>22.10.2016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3072481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3" y="753537"/>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6"/>
            <a:ext cx="10490200" cy="955675"/>
          </a:xfrm>
        </p:spPr>
        <p:txBody>
          <a:bodyPr>
            <a:normAutofit/>
          </a:bodyPr>
          <a:lstStyle>
            <a:lvl1pPr marL="0" indent="0" algn="r">
              <a:buNone/>
              <a:defRPr sz="22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4"/>
            <a:ext cx="2910840" cy="365125"/>
          </a:xfrm>
        </p:spPr>
        <p:txBody>
          <a:bodyPr/>
          <a:lstStyle>
            <a:lvl1pPr algn="r">
              <a:defRPr/>
            </a:lvl1pPr>
          </a:lstStyle>
          <a:p>
            <a:fld id="{CA160B30-60EE-45FA-8251-617A49E60C36}" type="datetimeFigureOut">
              <a:rPr lang="tr-TR" smtClean="0"/>
              <a:t>22.10.2016</a:t>
            </a:fld>
            <a:endParaRPr lang="tr-TR"/>
          </a:p>
        </p:txBody>
      </p:sp>
      <p:sp>
        <p:nvSpPr>
          <p:cNvPr id="5" name="Footer Placeholder 4"/>
          <p:cNvSpPr>
            <a:spLocks noGrp="1"/>
          </p:cNvSpPr>
          <p:nvPr>
            <p:ph type="ftr" sz="quarter" idx="11"/>
          </p:nvPr>
        </p:nvSpPr>
        <p:spPr>
          <a:xfrm>
            <a:off x="685802" y="381005"/>
            <a:ext cx="6991492" cy="364065"/>
          </a:xfrm>
        </p:spPr>
        <p:txBody>
          <a:bodyPr/>
          <a:lstStyle/>
          <a:p>
            <a:endParaRPr lang="tr-TR"/>
          </a:p>
        </p:txBody>
      </p:sp>
      <p:sp>
        <p:nvSpPr>
          <p:cNvPr id="6" name="Slide Number Placeholder 5"/>
          <p:cNvSpPr>
            <a:spLocks noGrp="1"/>
          </p:cNvSpPr>
          <p:nvPr>
            <p:ph type="sldNum" sz="quarter" idx="12"/>
          </p:nvPr>
        </p:nvSpPr>
        <p:spPr>
          <a:xfrm>
            <a:off x="10862454" y="381004"/>
            <a:ext cx="643748" cy="365125"/>
          </a:xfrm>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4071760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3"/>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63"/>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160B30-60EE-45FA-8251-617A49E60C36}" type="datetimeFigureOut">
              <a:rPr lang="tr-TR" smtClean="0"/>
              <a:t>22.10.2016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35233795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11" y="2183802"/>
            <a:ext cx="5079991" cy="823912"/>
          </a:xfrm>
        </p:spPr>
        <p:txBody>
          <a:bodyPr anchor="b">
            <a:normAutofit/>
          </a:bodyPr>
          <a:lstStyle>
            <a:lvl1pPr marL="0" indent="0">
              <a:buNone/>
              <a:defRPr sz="28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3" y="3132670"/>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70"/>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160B30-60EE-45FA-8251-617A49E60C36}" type="datetimeFigureOut">
              <a:rPr lang="tr-TR" smtClean="0"/>
              <a:t>22.10.2016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419313321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160B30-60EE-45FA-8251-617A49E60C36}" type="datetimeFigureOut">
              <a:rPr lang="tr-TR" smtClean="0"/>
              <a:t>22.10.2016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2729388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60B30-60EE-45FA-8251-617A49E60C36}" type="datetimeFigureOut">
              <a:rPr lang="tr-TR" smtClean="0"/>
              <a:t>22.10.2016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3115118500"/>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1" y="746763"/>
            <a:ext cx="6510619"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203"/>
            <a:ext cx="4114800" cy="309448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60B30-60EE-45FA-8251-617A49E60C36}" type="datetimeFigureOut">
              <a:rPr lang="tr-TR" smtClean="0"/>
              <a:t>22.10.2016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2614680883"/>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7" y="751245"/>
            <a:ext cx="3644963" cy="5467443"/>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203"/>
            <a:ext cx="6873240" cy="309448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60B30-60EE-45FA-8251-617A49E60C36}" type="datetimeFigureOut">
              <a:rPr lang="tr-TR" smtClean="0"/>
              <a:t>22.10.2016</a:t>
            </a:fld>
            <a:endParaRPr lang="tr-T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11775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4"/>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4"/>
            <a:ext cx="2910840" cy="365125"/>
          </a:xfrm>
          <a:prstGeom prst="rect">
            <a:avLst/>
          </a:prstGeom>
        </p:spPr>
        <p:txBody>
          <a:bodyPr vert="horz" lIns="91440" tIns="45720" rIns="91440" bIns="45720" rtlCol="0" anchor="ctr"/>
          <a:lstStyle>
            <a:lvl1pPr algn="r">
              <a:defRPr sz="1051">
                <a:solidFill>
                  <a:schemeClr val="tx1">
                    <a:tint val="75000"/>
                  </a:schemeClr>
                </a:solidFill>
              </a:defRPr>
            </a:lvl1pPr>
          </a:lstStyle>
          <a:p>
            <a:fld id="{CA160B30-60EE-45FA-8251-617A49E60C36}" type="datetimeFigureOut">
              <a:rPr lang="tr-TR" smtClean="0"/>
              <a:t>22.10.2016</a:t>
            </a:fld>
            <a:endParaRPr lang="tr-TR"/>
          </a:p>
        </p:txBody>
      </p:sp>
      <p:sp>
        <p:nvSpPr>
          <p:cNvPr id="5" name="Footer Placeholder 4"/>
          <p:cNvSpPr>
            <a:spLocks noGrp="1"/>
          </p:cNvSpPr>
          <p:nvPr>
            <p:ph type="ftr" sz="quarter" idx="3"/>
          </p:nvPr>
        </p:nvSpPr>
        <p:spPr>
          <a:xfrm>
            <a:off x="685800" y="6355849"/>
            <a:ext cx="7772400" cy="365125"/>
          </a:xfrm>
          <a:prstGeom prst="rect">
            <a:avLst/>
          </a:prstGeom>
        </p:spPr>
        <p:txBody>
          <a:bodyPr vert="horz" lIns="91440" tIns="45720" rIns="91440" bIns="45720" rtlCol="0" anchor="ctr"/>
          <a:lstStyle>
            <a:lvl1pPr algn="l">
              <a:defRPr sz="1051">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763000" y="381004"/>
            <a:ext cx="2743200" cy="365125"/>
          </a:xfrm>
          <a:prstGeom prst="rect">
            <a:avLst/>
          </a:prstGeom>
        </p:spPr>
        <p:txBody>
          <a:bodyPr vert="horz" lIns="91440" tIns="45720" rIns="91440" bIns="45720" rtlCol="0" anchor="ctr"/>
          <a:lstStyle>
            <a:lvl1pPr algn="r">
              <a:defRPr sz="1051">
                <a:solidFill>
                  <a:schemeClr val="tx1">
                    <a:tint val="75000"/>
                  </a:schemeClr>
                </a:solidFill>
              </a:defRPr>
            </a:lvl1pPr>
          </a:lstStyle>
          <a:p>
            <a:fld id="{810F24C0-A371-4D68-8B59-0EAC4F69D0D5}" type="slidenum">
              <a:rPr lang="tr-TR" smtClean="0"/>
              <a:t>‹#›</a:t>
            </a:fld>
            <a:endParaRPr lang="tr-TR"/>
          </a:p>
        </p:txBody>
      </p:sp>
    </p:spTree>
    <p:extLst>
      <p:ext uri="{BB962C8B-B14F-4D97-AF65-F5344CB8AC3E}">
        <p14:creationId xmlns:p14="http://schemas.microsoft.com/office/powerpoint/2010/main" val="330449960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 id="2147483977" r:id="rId14"/>
    <p:sldLayoutId id="2147483978" r:id="rId15"/>
    <p:sldLayoutId id="2147483979" r:id="rId16"/>
    <p:sldLayoutId id="2147483980" r:id="rId17"/>
  </p:sldLayoutIdLst>
  <p:txStyles>
    <p:titleStyle>
      <a:lvl1pPr algn="r" defTabSz="914377"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egitimsahnesi.fedu.metu.edu.tr/fizik/index.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www.eba.gov.tr/video/izle/2081566ed968451b14a88a1fd43c0ebccb5f32d09c00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www.eba.gov.tr/video/izle/84115eb60e20463874d018588fc3359a472802d09c00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0.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7691" y="776748"/>
            <a:ext cx="9058060" cy="2320413"/>
          </a:xfrm>
        </p:spPr>
        <p:txBody>
          <a:bodyPr>
            <a:normAutofit/>
          </a:bodyPr>
          <a:lstStyle/>
          <a:p>
            <a:pPr algn="ctr"/>
            <a:r>
              <a:rPr lang="tr-TR" sz="3200" dirty="0" smtClean="0"/>
              <a:t>Biz kimiz?</a:t>
            </a:r>
            <a:br>
              <a:rPr lang="tr-TR" sz="3200" dirty="0" smtClean="0"/>
            </a:br>
            <a:r>
              <a:rPr lang="tr-TR" sz="3200" dirty="0" smtClean="0"/>
              <a:t/>
            </a:r>
            <a:br>
              <a:rPr lang="tr-TR" sz="3200" dirty="0" smtClean="0"/>
            </a:br>
            <a:r>
              <a:rPr lang="tr-TR" sz="3200" cap="none" dirty="0" smtClean="0"/>
              <a:t>ve</a:t>
            </a:r>
            <a:r>
              <a:rPr lang="tr-TR" sz="3200" dirty="0" smtClean="0"/>
              <a:t> </a:t>
            </a:r>
            <a:br>
              <a:rPr lang="tr-TR" sz="3200" dirty="0" smtClean="0"/>
            </a:br>
            <a:r>
              <a:rPr lang="tr-TR" sz="3200" dirty="0" smtClean="0"/>
              <a:t/>
            </a:r>
            <a:br>
              <a:rPr lang="tr-TR" sz="3200" dirty="0" smtClean="0"/>
            </a:br>
            <a:r>
              <a:rPr lang="tr-TR" sz="3200" dirty="0" smtClean="0"/>
              <a:t>Neyi Amaçlıyoruz?</a:t>
            </a:r>
            <a:endParaRPr lang="tr-TR" sz="3200" cap="none" dirty="0"/>
          </a:p>
        </p:txBody>
      </p:sp>
      <p:sp>
        <p:nvSpPr>
          <p:cNvPr id="3" name="Subtitle 2"/>
          <p:cNvSpPr>
            <a:spLocks noGrp="1"/>
          </p:cNvSpPr>
          <p:nvPr>
            <p:ph type="subTitle" idx="1"/>
          </p:nvPr>
        </p:nvSpPr>
        <p:spPr>
          <a:xfrm>
            <a:off x="7419371" y="6447097"/>
            <a:ext cx="4438241" cy="376177"/>
          </a:xfrm>
        </p:spPr>
        <p:txBody>
          <a:bodyPr/>
          <a:lstStyle/>
          <a:p>
            <a:pPr algn="ctr"/>
            <a:r>
              <a:rPr lang="tr-TR" dirty="0" smtClean="0"/>
              <a:t>Doç. </a:t>
            </a:r>
            <a:r>
              <a:rPr lang="en-US" dirty="0" smtClean="0"/>
              <a:t>Dr. Ali ERYILMAZ</a:t>
            </a:r>
            <a:endParaRPr lang="tr-TR" dirty="0"/>
          </a:p>
        </p:txBody>
      </p:sp>
      <p:sp>
        <p:nvSpPr>
          <p:cNvPr id="40" name="TextBox 39">
            <a:hlinkClick r:id="rId3"/>
          </p:cNvPr>
          <p:cNvSpPr txBox="1"/>
          <p:nvPr/>
        </p:nvSpPr>
        <p:spPr>
          <a:xfrm>
            <a:off x="875829" y="3894966"/>
            <a:ext cx="10700365" cy="584775"/>
          </a:xfrm>
          <a:prstGeom prst="rect">
            <a:avLst/>
          </a:prstGeom>
          <a:noFill/>
        </p:spPr>
        <p:txBody>
          <a:bodyPr wrap="none" rtlCol="0">
            <a:spAutoFit/>
          </a:bodyPr>
          <a:lstStyle/>
          <a:p>
            <a:r>
              <a:rPr lang="en-US" sz="3200" dirty="0" smtClean="0">
                <a:solidFill>
                  <a:schemeClr val="accent5">
                    <a:lumMod val="75000"/>
                  </a:schemeClr>
                </a:solidFill>
              </a:rPr>
              <a:t>http</a:t>
            </a:r>
            <a:r>
              <a:rPr lang="en-US" sz="3200" dirty="0">
                <a:solidFill>
                  <a:schemeClr val="accent5">
                    <a:lumMod val="75000"/>
                  </a:schemeClr>
                </a:solidFill>
              </a:rPr>
              <a:t>://egitimsahnesi.fedu.metu.edu.tr/fizik/index.html</a:t>
            </a:r>
            <a:endParaRPr lang="tr-TR" sz="3200" dirty="0">
              <a:solidFill>
                <a:schemeClr val="accent5">
                  <a:lumMod val="75000"/>
                </a:schemeClr>
              </a:solidFill>
            </a:endParaRPr>
          </a:p>
        </p:txBody>
      </p:sp>
    </p:spTree>
    <p:extLst>
      <p:ext uri="{BB962C8B-B14F-4D97-AF65-F5344CB8AC3E}">
        <p14:creationId xmlns:p14="http://schemas.microsoft.com/office/powerpoint/2010/main" val="2053054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50194" y="282380"/>
            <a:ext cx="6067151" cy="523220"/>
          </a:xfrm>
          <a:prstGeom prst="rect">
            <a:avLst/>
          </a:prstGeom>
          <a:noFill/>
        </p:spPr>
        <p:txBody>
          <a:bodyPr wrap="square" rtlCol="0">
            <a:spAutoFit/>
          </a:bodyPr>
          <a:lstStyle/>
          <a:p>
            <a:r>
              <a:rPr lang="en-US" sz="2800" b="1" dirty="0" smtClean="0"/>
              <a:t>Vektörel </a:t>
            </a:r>
            <a:r>
              <a:rPr lang="en-US" sz="2800" b="1" dirty="0" err="1" smtClean="0"/>
              <a:t>Büyüklüklerin</a:t>
            </a:r>
            <a:r>
              <a:rPr lang="en-US" sz="2800" b="1" dirty="0" smtClean="0"/>
              <a:t> </a:t>
            </a:r>
            <a:r>
              <a:rPr lang="en-US" sz="2800" b="1" dirty="0" err="1" smtClean="0"/>
              <a:t>Özellikleri</a:t>
            </a:r>
            <a:endParaRPr lang="en-US" sz="2800" b="1" dirty="0" smtClean="0"/>
          </a:p>
        </p:txBody>
      </p:sp>
      <p:sp>
        <p:nvSpPr>
          <p:cNvPr id="2" name="TextBox 1"/>
          <p:cNvSpPr txBox="1"/>
          <p:nvPr/>
        </p:nvSpPr>
        <p:spPr>
          <a:xfrm>
            <a:off x="150238" y="1808493"/>
            <a:ext cx="1963697"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a:t>
            </a:r>
            <a:r>
              <a:rPr lang="en-US" sz="1400" dirty="0" smtClean="0">
                <a:latin typeface="Arial Narrow" panose="020B0606020202030204" pitchFamily="34" charset="0"/>
                <a:cs typeface="Arial" panose="020B0604020202020204" pitchFamily="34" charset="0"/>
              </a:rPr>
              <a:t>k</a:t>
            </a:r>
            <a:r>
              <a:rPr lang="tr-TR" sz="1400" dirty="0" err="1" smtClean="0">
                <a:latin typeface="Arial Narrow" panose="020B0606020202030204" pitchFamily="34" charset="0"/>
                <a:cs typeface="Arial" panose="020B0604020202020204" pitchFamily="34" charset="0"/>
              </a:rPr>
              <a:t>aler</a:t>
            </a:r>
            <a:r>
              <a:rPr lang="tr-TR" sz="1400" dirty="0" smtClean="0">
                <a:latin typeface="Arial Narrow" panose="020B0606020202030204" pitchFamily="34" charset="0"/>
                <a:cs typeface="Arial" panose="020B0604020202020204" pitchFamily="34" charset="0"/>
              </a:rPr>
              <a:t> ve Vektörel Büyüklükler</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Soru Çözümü</a:t>
            </a:r>
            <a:endParaRPr lang="tr-TR" sz="1400" dirty="0">
              <a:latin typeface="Arial Narrow" panose="020B060602020203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3644696" y="1808493"/>
            <a:ext cx="1638300" cy="1343025"/>
          </a:xfrm>
          <a:prstGeom prst="rect">
            <a:avLst/>
          </a:prstGeom>
        </p:spPr>
      </p:pic>
      <p:pic>
        <p:nvPicPr>
          <p:cNvPr id="6" name="Picture 5"/>
          <p:cNvPicPr>
            <a:picLocks noChangeAspect="1"/>
          </p:cNvPicPr>
          <p:nvPr/>
        </p:nvPicPr>
        <p:blipFill>
          <a:blip r:embed="rId4"/>
          <a:stretch>
            <a:fillRect/>
          </a:stretch>
        </p:blipFill>
        <p:spPr>
          <a:xfrm>
            <a:off x="6052062" y="1770393"/>
            <a:ext cx="3371850" cy="1381125"/>
          </a:xfrm>
          <a:prstGeom prst="rect">
            <a:avLst/>
          </a:prstGeom>
        </p:spPr>
      </p:pic>
      <p:pic>
        <p:nvPicPr>
          <p:cNvPr id="7" name="Picture 6"/>
          <p:cNvPicPr>
            <a:picLocks noChangeAspect="1"/>
          </p:cNvPicPr>
          <p:nvPr/>
        </p:nvPicPr>
        <p:blipFill>
          <a:blip r:embed="rId5"/>
          <a:stretch>
            <a:fillRect/>
          </a:stretch>
        </p:blipFill>
        <p:spPr>
          <a:xfrm>
            <a:off x="3658757" y="3967938"/>
            <a:ext cx="1676400" cy="1371600"/>
          </a:xfrm>
          <a:prstGeom prst="rect">
            <a:avLst/>
          </a:prstGeom>
        </p:spPr>
      </p:pic>
      <p:sp>
        <p:nvSpPr>
          <p:cNvPr id="8" name="TextBox 7"/>
          <p:cNvSpPr txBox="1"/>
          <p:nvPr/>
        </p:nvSpPr>
        <p:spPr>
          <a:xfrm>
            <a:off x="6092203" y="4576923"/>
            <a:ext cx="1225015" cy="369332"/>
          </a:xfrm>
          <a:prstGeom prst="rect">
            <a:avLst/>
          </a:prstGeom>
          <a:noFill/>
        </p:spPr>
        <p:txBody>
          <a:bodyPr wrap="none" rtlCol="0">
            <a:spAutoFit/>
          </a:bodyPr>
          <a:lstStyle/>
          <a:p>
            <a:r>
              <a:rPr lang="en-US" dirty="0" smtClean="0"/>
              <a:t>F + 10 = ?</a:t>
            </a:r>
            <a:endParaRPr lang="tr-TR" dirty="0"/>
          </a:p>
        </p:txBody>
      </p:sp>
      <p:cxnSp>
        <p:nvCxnSpPr>
          <p:cNvPr id="9" name="Straight Arrow Connector 8"/>
          <p:cNvCxnSpPr/>
          <p:nvPr/>
        </p:nvCxnSpPr>
        <p:spPr>
          <a:xfrm>
            <a:off x="6092203" y="4576923"/>
            <a:ext cx="2406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Multiply 12"/>
          <p:cNvSpPr/>
          <p:nvPr/>
        </p:nvSpPr>
        <p:spPr>
          <a:xfrm>
            <a:off x="6092203" y="4137577"/>
            <a:ext cx="942975" cy="1197526"/>
          </a:xfrm>
          <a:prstGeom prst="mathMultiply">
            <a:avLst/>
          </a:prstGeom>
          <a:solidFill>
            <a:schemeClr val="accent1">
              <a:alpha val="47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TextBox 2"/>
          <p:cNvSpPr txBox="1"/>
          <p:nvPr/>
        </p:nvSpPr>
        <p:spPr>
          <a:xfrm>
            <a:off x="7886801" y="4408656"/>
            <a:ext cx="4336636" cy="923330"/>
          </a:xfrm>
          <a:prstGeom prst="rect">
            <a:avLst/>
          </a:prstGeom>
          <a:noFill/>
        </p:spPr>
        <p:txBody>
          <a:bodyPr wrap="square" rtlCol="0">
            <a:spAutoFit/>
          </a:bodyPr>
          <a:lstStyle/>
          <a:p>
            <a:r>
              <a:rPr lang="tr-TR" dirty="0" smtClean="0"/>
              <a:t>F</a:t>
            </a:r>
            <a:r>
              <a:rPr lang="tr-TR" baseline="-25000" dirty="0" smtClean="0"/>
              <a:t>1</a:t>
            </a:r>
            <a:r>
              <a:rPr lang="tr-TR" dirty="0" smtClean="0"/>
              <a:t>= 10N ve F</a:t>
            </a:r>
            <a:r>
              <a:rPr lang="tr-TR" baseline="-25000" dirty="0" smtClean="0"/>
              <a:t>2</a:t>
            </a:r>
            <a:r>
              <a:rPr lang="tr-TR" dirty="0" smtClean="0"/>
              <a:t>= 20N birbirine dik ise;</a:t>
            </a:r>
          </a:p>
          <a:p>
            <a:endParaRPr lang="tr-TR" dirty="0" smtClean="0"/>
          </a:p>
          <a:p>
            <a:r>
              <a:rPr lang="tr-TR" dirty="0" smtClean="0"/>
              <a:t>F</a:t>
            </a:r>
            <a:r>
              <a:rPr lang="tr-TR" baseline="-25000" dirty="0" smtClean="0"/>
              <a:t>1</a:t>
            </a:r>
            <a:r>
              <a:rPr lang="tr-TR" dirty="0" smtClean="0"/>
              <a:t> + F</a:t>
            </a:r>
            <a:r>
              <a:rPr lang="tr-TR" baseline="-25000" dirty="0" smtClean="0"/>
              <a:t>2</a:t>
            </a:r>
            <a:r>
              <a:rPr lang="tr-TR" dirty="0" smtClean="0"/>
              <a:t> = 30 N</a:t>
            </a:r>
            <a:endParaRPr lang="tr-TR" dirty="0"/>
          </a:p>
        </p:txBody>
      </p:sp>
      <p:cxnSp>
        <p:nvCxnSpPr>
          <p:cNvPr id="15" name="Straight Arrow Connector 14"/>
          <p:cNvCxnSpPr/>
          <p:nvPr/>
        </p:nvCxnSpPr>
        <p:spPr>
          <a:xfrm>
            <a:off x="7963228" y="4408656"/>
            <a:ext cx="2406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9214717" y="4438183"/>
            <a:ext cx="2406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886801" y="4936947"/>
            <a:ext cx="2406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456180" y="4936947"/>
            <a:ext cx="2406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Multiply 20"/>
          <p:cNvSpPr/>
          <p:nvPr/>
        </p:nvSpPr>
        <p:spPr>
          <a:xfrm>
            <a:off x="7792224" y="4569505"/>
            <a:ext cx="1692106" cy="1197526"/>
          </a:xfrm>
          <a:prstGeom prst="mathMultiply">
            <a:avLst/>
          </a:prstGeom>
          <a:solidFill>
            <a:schemeClr val="accent1">
              <a:alpha val="47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36966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anim calcmode="lin" valueType="num">
                                      <p:cBhvr>
                                        <p:cTn id="16" dur="2000" fill="hold"/>
                                        <p:tgtEl>
                                          <p:spTgt spid="13"/>
                                        </p:tgtEl>
                                        <p:attrNameLst>
                                          <p:attrName>ppt_w</p:attrName>
                                        </p:attrNameLst>
                                      </p:cBhvr>
                                      <p:tavLst>
                                        <p:tav tm="0" fmla="#ppt_w*sin(2.5*pi*$)">
                                          <p:val>
                                            <p:fltVal val="0"/>
                                          </p:val>
                                        </p:tav>
                                        <p:tav tm="100000">
                                          <p:val>
                                            <p:fltVal val="1"/>
                                          </p:val>
                                        </p:tav>
                                      </p:tavLst>
                                    </p:anim>
                                    <p:anim calcmode="lin" valueType="num">
                                      <p:cBhvr>
                                        <p:cTn id="17"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par>
                                <p:cTn id="23" presetID="14" presetClass="entr" presetSubtype="1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par>
                                <p:cTn id="26" presetID="14" presetClass="entr" presetSubtype="1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500"/>
                                        <p:tgtEl>
                                          <p:spTgt spid="16"/>
                                        </p:tgtEl>
                                      </p:cBhvr>
                                    </p:animEffect>
                                  </p:childTnLst>
                                </p:cTn>
                              </p:par>
                              <p:par>
                                <p:cTn id="29" presetID="14" presetClass="entr" presetSubtype="1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par>
                                <p:cTn id="32" presetID="14" presetClass="entr" presetSubtype="1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2000"/>
                                        <p:tgtEl>
                                          <p:spTgt spid="21"/>
                                        </p:tgtEl>
                                      </p:cBhvr>
                                    </p:animEffect>
                                    <p:anim calcmode="lin" valueType="num">
                                      <p:cBhvr>
                                        <p:cTn id="40" dur="2000" fill="hold"/>
                                        <p:tgtEl>
                                          <p:spTgt spid="21"/>
                                        </p:tgtEl>
                                        <p:attrNameLst>
                                          <p:attrName>ppt_w</p:attrName>
                                        </p:attrNameLst>
                                      </p:cBhvr>
                                      <p:tavLst>
                                        <p:tav tm="0" fmla="#ppt_w*sin(2.5*pi*$)">
                                          <p:val>
                                            <p:fltVal val="0"/>
                                          </p:val>
                                        </p:tav>
                                        <p:tav tm="100000">
                                          <p:val>
                                            <p:fltVal val="1"/>
                                          </p:val>
                                        </p:tav>
                                      </p:tavLst>
                                    </p:anim>
                                    <p:anim calcmode="lin" valueType="num">
                                      <p:cBhvr>
                                        <p:cTn id="41" dur="2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3"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50194" y="282380"/>
            <a:ext cx="6067151" cy="523220"/>
          </a:xfrm>
          <a:prstGeom prst="rect">
            <a:avLst/>
          </a:prstGeom>
          <a:noFill/>
        </p:spPr>
        <p:txBody>
          <a:bodyPr wrap="square" rtlCol="0">
            <a:spAutoFit/>
          </a:bodyPr>
          <a:lstStyle/>
          <a:p>
            <a:r>
              <a:rPr lang="en-US" sz="2800" b="1" dirty="0" smtClean="0"/>
              <a:t>Vektörel </a:t>
            </a:r>
            <a:r>
              <a:rPr lang="en-US" sz="2800" b="1" dirty="0" err="1" smtClean="0"/>
              <a:t>Büyüklüklerin</a:t>
            </a:r>
            <a:r>
              <a:rPr lang="en-US" sz="2800" b="1" dirty="0" smtClean="0"/>
              <a:t> </a:t>
            </a:r>
            <a:r>
              <a:rPr lang="en-US" sz="2800" b="1" dirty="0" err="1" smtClean="0"/>
              <a:t>Özellikleri</a:t>
            </a:r>
            <a:endParaRPr lang="en-US" sz="2800" b="1" dirty="0" smtClean="0"/>
          </a:p>
        </p:txBody>
      </p:sp>
      <p:sp>
        <p:nvSpPr>
          <p:cNvPr id="2" name="TextBox 1"/>
          <p:cNvSpPr txBox="1"/>
          <p:nvPr/>
        </p:nvSpPr>
        <p:spPr>
          <a:xfrm>
            <a:off x="150238" y="1808493"/>
            <a:ext cx="1963697"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a:t>
            </a:r>
            <a:r>
              <a:rPr lang="en-US" sz="1400" dirty="0" smtClean="0">
                <a:latin typeface="Arial Narrow" panose="020B0606020202030204" pitchFamily="34" charset="0"/>
                <a:cs typeface="Arial" panose="020B0604020202020204" pitchFamily="34" charset="0"/>
              </a:rPr>
              <a:t>k</a:t>
            </a:r>
            <a:r>
              <a:rPr lang="tr-TR" sz="1400" dirty="0" err="1" smtClean="0">
                <a:latin typeface="Arial Narrow" panose="020B0606020202030204" pitchFamily="34" charset="0"/>
                <a:cs typeface="Arial" panose="020B0604020202020204" pitchFamily="34" charset="0"/>
              </a:rPr>
              <a:t>aler</a:t>
            </a:r>
            <a:r>
              <a:rPr lang="tr-TR" sz="1400" dirty="0" smtClean="0">
                <a:latin typeface="Arial Narrow" panose="020B0606020202030204" pitchFamily="34" charset="0"/>
                <a:cs typeface="Arial" panose="020B0604020202020204" pitchFamily="34" charset="0"/>
              </a:rPr>
              <a:t> ve Vektörel Büyüklükler</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Soru Çözümü</a:t>
            </a:r>
            <a:endParaRPr lang="tr-TR" sz="1400" dirty="0">
              <a:latin typeface="Arial Narrow" panose="020B060602020203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4047664" y="1076326"/>
            <a:ext cx="5863253" cy="5432786"/>
          </a:xfrm>
          <a:prstGeom prst="rect">
            <a:avLst/>
          </a:prstGeom>
        </p:spPr>
      </p:pic>
      <p:pic>
        <p:nvPicPr>
          <p:cNvPr id="8" name="Picture 7"/>
          <p:cNvPicPr>
            <a:picLocks noChangeAspect="1"/>
          </p:cNvPicPr>
          <p:nvPr/>
        </p:nvPicPr>
        <p:blipFill>
          <a:blip r:embed="rId4"/>
          <a:stretch>
            <a:fillRect/>
          </a:stretch>
        </p:blipFill>
        <p:spPr>
          <a:xfrm>
            <a:off x="7268497" y="1431054"/>
            <a:ext cx="152400" cy="180975"/>
          </a:xfrm>
          <a:prstGeom prst="rect">
            <a:avLst/>
          </a:prstGeom>
        </p:spPr>
      </p:pic>
      <p:sp>
        <p:nvSpPr>
          <p:cNvPr id="5" name="TextBox 4"/>
          <p:cNvSpPr txBox="1"/>
          <p:nvPr/>
        </p:nvSpPr>
        <p:spPr>
          <a:xfrm>
            <a:off x="7720444" y="2067788"/>
            <a:ext cx="327334" cy="369332"/>
          </a:xfrm>
          <a:prstGeom prst="rect">
            <a:avLst/>
          </a:prstGeom>
          <a:noFill/>
        </p:spPr>
        <p:txBody>
          <a:bodyPr wrap="none" rtlCol="0">
            <a:spAutoFit/>
          </a:bodyPr>
          <a:lstStyle/>
          <a:p>
            <a:r>
              <a:rPr lang="en-US" b="1" dirty="0" smtClean="0"/>
              <a:t>Y</a:t>
            </a:r>
            <a:endParaRPr lang="tr-TR" b="1" dirty="0"/>
          </a:p>
        </p:txBody>
      </p:sp>
      <p:sp>
        <p:nvSpPr>
          <p:cNvPr id="7" name="TextBox 6"/>
          <p:cNvSpPr txBox="1"/>
          <p:nvPr/>
        </p:nvSpPr>
        <p:spPr>
          <a:xfrm>
            <a:off x="7720444" y="2811756"/>
            <a:ext cx="327334" cy="369332"/>
          </a:xfrm>
          <a:prstGeom prst="rect">
            <a:avLst/>
          </a:prstGeom>
          <a:noFill/>
        </p:spPr>
        <p:txBody>
          <a:bodyPr wrap="none" rtlCol="0">
            <a:spAutoFit/>
          </a:bodyPr>
          <a:lstStyle/>
          <a:p>
            <a:r>
              <a:rPr lang="en-US" b="1" dirty="0" smtClean="0"/>
              <a:t>Y</a:t>
            </a:r>
            <a:endParaRPr lang="tr-TR" b="1" dirty="0"/>
          </a:p>
        </p:txBody>
      </p:sp>
      <p:sp>
        <p:nvSpPr>
          <p:cNvPr id="9" name="TextBox 8"/>
          <p:cNvSpPr txBox="1"/>
          <p:nvPr/>
        </p:nvSpPr>
        <p:spPr>
          <a:xfrm>
            <a:off x="7699662" y="3548604"/>
            <a:ext cx="327334" cy="369332"/>
          </a:xfrm>
          <a:prstGeom prst="rect">
            <a:avLst/>
          </a:prstGeom>
          <a:noFill/>
        </p:spPr>
        <p:txBody>
          <a:bodyPr wrap="none" rtlCol="0">
            <a:spAutoFit/>
          </a:bodyPr>
          <a:lstStyle/>
          <a:p>
            <a:r>
              <a:rPr lang="en-US" b="1" dirty="0" smtClean="0"/>
              <a:t>Y</a:t>
            </a:r>
            <a:endParaRPr lang="tr-TR" b="1" dirty="0"/>
          </a:p>
        </p:txBody>
      </p:sp>
      <p:sp>
        <p:nvSpPr>
          <p:cNvPr id="10" name="TextBox 9"/>
          <p:cNvSpPr txBox="1"/>
          <p:nvPr/>
        </p:nvSpPr>
        <p:spPr>
          <a:xfrm>
            <a:off x="7699662" y="2435304"/>
            <a:ext cx="346570" cy="369332"/>
          </a:xfrm>
          <a:prstGeom prst="rect">
            <a:avLst/>
          </a:prstGeom>
          <a:noFill/>
        </p:spPr>
        <p:txBody>
          <a:bodyPr wrap="none" rtlCol="0">
            <a:spAutoFit/>
          </a:bodyPr>
          <a:lstStyle/>
          <a:p>
            <a:r>
              <a:rPr lang="en-US" b="1" dirty="0" smtClean="0"/>
              <a:t>D</a:t>
            </a:r>
            <a:endParaRPr lang="tr-TR" b="1" dirty="0"/>
          </a:p>
        </p:txBody>
      </p:sp>
      <p:sp>
        <p:nvSpPr>
          <p:cNvPr id="11" name="TextBox 10"/>
          <p:cNvSpPr txBox="1"/>
          <p:nvPr/>
        </p:nvSpPr>
        <p:spPr>
          <a:xfrm>
            <a:off x="7710053" y="3188754"/>
            <a:ext cx="346570" cy="369332"/>
          </a:xfrm>
          <a:prstGeom prst="rect">
            <a:avLst/>
          </a:prstGeom>
          <a:noFill/>
        </p:spPr>
        <p:txBody>
          <a:bodyPr wrap="none" rtlCol="0">
            <a:spAutoFit/>
          </a:bodyPr>
          <a:lstStyle/>
          <a:p>
            <a:r>
              <a:rPr lang="en-US" b="1" dirty="0" smtClean="0"/>
              <a:t>D</a:t>
            </a:r>
            <a:endParaRPr lang="tr-TR" b="1" dirty="0"/>
          </a:p>
        </p:txBody>
      </p:sp>
      <p:sp>
        <p:nvSpPr>
          <p:cNvPr id="12" name="TextBox 11"/>
          <p:cNvSpPr txBox="1"/>
          <p:nvPr/>
        </p:nvSpPr>
        <p:spPr>
          <a:xfrm>
            <a:off x="7699662" y="3933631"/>
            <a:ext cx="346570" cy="369332"/>
          </a:xfrm>
          <a:prstGeom prst="rect">
            <a:avLst/>
          </a:prstGeom>
          <a:noFill/>
        </p:spPr>
        <p:txBody>
          <a:bodyPr wrap="none" rtlCol="0">
            <a:spAutoFit/>
          </a:bodyPr>
          <a:lstStyle/>
          <a:p>
            <a:r>
              <a:rPr lang="en-US" b="1" dirty="0" smtClean="0"/>
              <a:t>D</a:t>
            </a:r>
            <a:endParaRPr lang="tr-TR" b="1" dirty="0"/>
          </a:p>
        </p:txBody>
      </p:sp>
      <p:sp>
        <p:nvSpPr>
          <p:cNvPr id="13" name="TextBox 12"/>
          <p:cNvSpPr txBox="1"/>
          <p:nvPr/>
        </p:nvSpPr>
        <p:spPr>
          <a:xfrm>
            <a:off x="10287658" y="4413989"/>
            <a:ext cx="1366080" cy="369332"/>
          </a:xfrm>
          <a:prstGeom prst="rect">
            <a:avLst/>
          </a:prstGeom>
          <a:noFill/>
        </p:spPr>
        <p:txBody>
          <a:bodyPr wrap="none" rtlCol="0">
            <a:spAutoFit/>
          </a:bodyPr>
          <a:lstStyle/>
          <a:p>
            <a:r>
              <a:rPr lang="en-US" dirty="0" smtClean="0"/>
              <a:t>(…..)  E = B</a:t>
            </a:r>
            <a:endParaRPr lang="tr-TR" dirty="0"/>
          </a:p>
        </p:txBody>
      </p:sp>
      <p:sp>
        <p:nvSpPr>
          <p:cNvPr id="14" name="TextBox 13"/>
          <p:cNvSpPr txBox="1"/>
          <p:nvPr/>
        </p:nvSpPr>
        <p:spPr>
          <a:xfrm>
            <a:off x="10287658" y="4967987"/>
            <a:ext cx="1366080" cy="369332"/>
          </a:xfrm>
          <a:prstGeom prst="rect">
            <a:avLst/>
          </a:prstGeom>
          <a:noFill/>
        </p:spPr>
        <p:txBody>
          <a:bodyPr wrap="none" rtlCol="0">
            <a:spAutoFit/>
          </a:bodyPr>
          <a:lstStyle/>
          <a:p>
            <a:r>
              <a:rPr lang="en-US" dirty="0" smtClean="0"/>
              <a:t>(…..)  E = B</a:t>
            </a:r>
            <a:endParaRPr lang="tr-TR" dirty="0"/>
          </a:p>
        </p:txBody>
      </p:sp>
      <p:cxnSp>
        <p:nvCxnSpPr>
          <p:cNvPr id="15" name="Straight Arrow Connector 14"/>
          <p:cNvCxnSpPr/>
          <p:nvPr/>
        </p:nvCxnSpPr>
        <p:spPr>
          <a:xfrm>
            <a:off x="10981702" y="5037498"/>
            <a:ext cx="2406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1376557" y="5040724"/>
            <a:ext cx="2406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496689" y="4352829"/>
            <a:ext cx="346570" cy="369332"/>
          </a:xfrm>
          <a:prstGeom prst="rect">
            <a:avLst/>
          </a:prstGeom>
          <a:noFill/>
        </p:spPr>
        <p:txBody>
          <a:bodyPr wrap="none" rtlCol="0">
            <a:spAutoFit/>
          </a:bodyPr>
          <a:lstStyle/>
          <a:p>
            <a:r>
              <a:rPr lang="en-US" b="1" dirty="0" smtClean="0"/>
              <a:t>D</a:t>
            </a:r>
            <a:endParaRPr lang="tr-TR" b="1" dirty="0"/>
          </a:p>
        </p:txBody>
      </p:sp>
      <p:sp>
        <p:nvSpPr>
          <p:cNvPr id="18" name="TextBox 17"/>
          <p:cNvSpPr txBox="1"/>
          <p:nvPr/>
        </p:nvSpPr>
        <p:spPr>
          <a:xfrm>
            <a:off x="10474681" y="4915178"/>
            <a:ext cx="327334" cy="369332"/>
          </a:xfrm>
          <a:prstGeom prst="rect">
            <a:avLst/>
          </a:prstGeom>
          <a:noFill/>
        </p:spPr>
        <p:txBody>
          <a:bodyPr wrap="none" rtlCol="0">
            <a:spAutoFit/>
          </a:bodyPr>
          <a:lstStyle/>
          <a:p>
            <a:r>
              <a:rPr lang="en-US" b="1" dirty="0" smtClean="0"/>
              <a:t>Y</a:t>
            </a:r>
            <a:endParaRPr lang="tr-TR" b="1" dirty="0"/>
          </a:p>
        </p:txBody>
      </p:sp>
    </p:spTree>
    <p:extLst>
      <p:ext uri="{BB962C8B-B14F-4D97-AF65-F5344CB8AC3E}">
        <p14:creationId xmlns:p14="http://schemas.microsoft.com/office/powerpoint/2010/main" val="393042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000"/>
                                        <p:tgtEl>
                                          <p:spTgt spid="9"/>
                                        </p:tgtEl>
                                      </p:cBhvr>
                                    </p:animEffect>
                                    <p:anim calcmode="lin" valueType="num">
                                      <p:cBhvr>
                                        <p:cTn id="37" dur="2000" fill="hold"/>
                                        <p:tgtEl>
                                          <p:spTgt spid="9"/>
                                        </p:tgtEl>
                                        <p:attrNameLst>
                                          <p:attrName>ppt_w</p:attrName>
                                        </p:attrNameLst>
                                      </p:cBhvr>
                                      <p:tavLst>
                                        <p:tav tm="0" fmla="#ppt_w*sin(2.5*pi*$)">
                                          <p:val>
                                            <p:fltVal val="0"/>
                                          </p:val>
                                        </p:tav>
                                        <p:tav tm="100000">
                                          <p:val>
                                            <p:fltVal val="1"/>
                                          </p:val>
                                        </p:tav>
                                      </p:tavLst>
                                    </p:anim>
                                    <p:anim calcmode="lin" valueType="num">
                                      <p:cBhvr>
                                        <p:cTn id="38"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80">
                                          <p:stCondLst>
                                            <p:cond delay="0"/>
                                          </p:stCondLst>
                                        </p:cTn>
                                        <p:tgtEl>
                                          <p:spTgt spid="12"/>
                                        </p:tgtEl>
                                      </p:cBhvr>
                                    </p:animEffect>
                                    <p:anim calcmode="lin" valueType="num">
                                      <p:cBhvr>
                                        <p:cTn id="4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9" dur="26">
                                          <p:stCondLst>
                                            <p:cond delay="650"/>
                                          </p:stCondLst>
                                        </p:cTn>
                                        <p:tgtEl>
                                          <p:spTgt spid="12"/>
                                        </p:tgtEl>
                                      </p:cBhvr>
                                      <p:to x="100000" y="60000"/>
                                    </p:animScale>
                                    <p:animScale>
                                      <p:cBhvr>
                                        <p:cTn id="50" dur="166" decel="50000">
                                          <p:stCondLst>
                                            <p:cond delay="676"/>
                                          </p:stCondLst>
                                        </p:cTn>
                                        <p:tgtEl>
                                          <p:spTgt spid="12"/>
                                        </p:tgtEl>
                                      </p:cBhvr>
                                      <p:to x="100000" y="100000"/>
                                    </p:animScale>
                                    <p:animScale>
                                      <p:cBhvr>
                                        <p:cTn id="51" dur="26">
                                          <p:stCondLst>
                                            <p:cond delay="1312"/>
                                          </p:stCondLst>
                                        </p:cTn>
                                        <p:tgtEl>
                                          <p:spTgt spid="12"/>
                                        </p:tgtEl>
                                      </p:cBhvr>
                                      <p:to x="100000" y="80000"/>
                                    </p:animScale>
                                    <p:animScale>
                                      <p:cBhvr>
                                        <p:cTn id="52" dur="166" decel="50000">
                                          <p:stCondLst>
                                            <p:cond delay="1338"/>
                                          </p:stCondLst>
                                        </p:cTn>
                                        <p:tgtEl>
                                          <p:spTgt spid="12"/>
                                        </p:tgtEl>
                                      </p:cBhvr>
                                      <p:to x="100000" y="100000"/>
                                    </p:animScale>
                                    <p:animScale>
                                      <p:cBhvr>
                                        <p:cTn id="53" dur="26">
                                          <p:stCondLst>
                                            <p:cond delay="1642"/>
                                          </p:stCondLst>
                                        </p:cTn>
                                        <p:tgtEl>
                                          <p:spTgt spid="12"/>
                                        </p:tgtEl>
                                      </p:cBhvr>
                                      <p:to x="100000" y="90000"/>
                                    </p:animScale>
                                    <p:animScale>
                                      <p:cBhvr>
                                        <p:cTn id="54" dur="166" decel="50000">
                                          <p:stCondLst>
                                            <p:cond delay="1668"/>
                                          </p:stCondLst>
                                        </p:cTn>
                                        <p:tgtEl>
                                          <p:spTgt spid="12"/>
                                        </p:tgtEl>
                                      </p:cBhvr>
                                      <p:to x="100000" y="100000"/>
                                    </p:animScale>
                                    <p:animScale>
                                      <p:cBhvr>
                                        <p:cTn id="55" dur="26">
                                          <p:stCondLst>
                                            <p:cond delay="1808"/>
                                          </p:stCondLst>
                                        </p:cTn>
                                        <p:tgtEl>
                                          <p:spTgt spid="12"/>
                                        </p:tgtEl>
                                      </p:cBhvr>
                                      <p:to x="100000" y="95000"/>
                                    </p:animScale>
                                    <p:animScale>
                                      <p:cBhvr>
                                        <p:cTn id="56" dur="166" decel="50000">
                                          <p:stCondLst>
                                            <p:cond delay="1834"/>
                                          </p:stCondLst>
                                        </p:cTn>
                                        <p:tgtEl>
                                          <p:spTgt spid="12"/>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randombar(horizontal)">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down)">
                                      <p:cBhvr>
                                        <p:cTn id="66" dur="580">
                                          <p:stCondLst>
                                            <p:cond delay="0"/>
                                          </p:stCondLst>
                                        </p:cTn>
                                        <p:tgtEl>
                                          <p:spTgt spid="17"/>
                                        </p:tgtEl>
                                      </p:cBhvr>
                                    </p:animEffect>
                                    <p:anim calcmode="lin" valueType="num">
                                      <p:cBhvr>
                                        <p:cTn id="67"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72" dur="26">
                                          <p:stCondLst>
                                            <p:cond delay="650"/>
                                          </p:stCondLst>
                                        </p:cTn>
                                        <p:tgtEl>
                                          <p:spTgt spid="17"/>
                                        </p:tgtEl>
                                      </p:cBhvr>
                                      <p:to x="100000" y="60000"/>
                                    </p:animScale>
                                    <p:animScale>
                                      <p:cBhvr>
                                        <p:cTn id="73" dur="166" decel="50000">
                                          <p:stCondLst>
                                            <p:cond delay="676"/>
                                          </p:stCondLst>
                                        </p:cTn>
                                        <p:tgtEl>
                                          <p:spTgt spid="17"/>
                                        </p:tgtEl>
                                      </p:cBhvr>
                                      <p:to x="100000" y="100000"/>
                                    </p:animScale>
                                    <p:animScale>
                                      <p:cBhvr>
                                        <p:cTn id="74" dur="26">
                                          <p:stCondLst>
                                            <p:cond delay="1312"/>
                                          </p:stCondLst>
                                        </p:cTn>
                                        <p:tgtEl>
                                          <p:spTgt spid="17"/>
                                        </p:tgtEl>
                                      </p:cBhvr>
                                      <p:to x="100000" y="80000"/>
                                    </p:animScale>
                                    <p:animScale>
                                      <p:cBhvr>
                                        <p:cTn id="75" dur="166" decel="50000">
                                          <p:stCondLst>
                                            <p:cond delay="1338"/>
                                          </p:stCondLst>
                                        </p:cTn>
                                        <p:tgtEl>
                                          <p:spTgt spid="17"/>
                                        </p:tgtEl>
                                      </p:cBhvr>
                                      <p:to x="100000" y="100000"/>
                                    </p:animScale>
                                    <p:animScale>
                                      <p:cBhvr>
                                        <p:cTn id="76" dur="26">
                                          <p:stCondLst>
                                            <p:cond delay="1642"/>
                                          </p:stCondLst>
                                        </p:cTn>
                                        <p:tgtEl>
                                          <p:spTgt spid="17"/>
                                        </p:tgtEl>
                                      </p:cBhvr>
                                      <p:to x="100000" y="90000"/>
                                    </p:animScale>
                                    <p:animScale>
                                      <p:cBhvr>
                                        <p:cTn id="77" dur="166" decel="50000">
                                          <p:stCondLst>
                                            <p:cond delay="1668"/>
                                          </p:stCondLst>
                                        </p:cTn>
                                        <p:tgtEl>
                                          <p:spTgt spid="17"/>
                                        </p:tgtEl>
                                      </p:cBhvr>
                                      <p:to x="100000" y="100000"/>
                                    </p:animScale>
                                    <p:animScale>
                                      <p:cBhvr>
                                        <p:cTn id="78" dur="26">
                                          <p:stCondLst>
                                            <p:cond delay="1808"/>
                                          </p:stCondLst>
                                        </p:cTn>
                                        <p:tgtEl>
                                          <p:spTgt spid="17"/>
                                        </p:tgtEl>
                                      </p:cBhvr>
                                      <p:to x="100000" y="95000"/>
                                    </p:animScale>
                                    <p:animScale>
                                      <p:cBhvr>
                                        <p:cTn id="79" dur="166" decel="50000">
                                          <p:stCondLst>
                                            <p:cond delay="1834"/>
                                          </p:stCondLst>
                                        </p:cTn>
                                        <p:tgtEl>
                                          <p:spTgt spid="17"/>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randombar(horizontal)">
                                      <p:cBhvr>
                                        <p:cTn id="84" dur="500"/>
                                        <p:tgtEl>
                                          <p:spTgt spid="14"/>
                                        </p:tgtEl>
                                      </p:cBhvr>
                                    </p:animEffect>
                                  </p:childTnLst>
                                </p:cTn>
                              </p:par>
                              <p:par>
                                <p:cTn id="85" presetID="14" presetClass="entr" presetSubtype="10" fill="hold" nodeType="with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randombar(horizontal)">
                                      <p:cBhvr>
                                        <p:cTn id="87" dur="500"/>
                                        <p:tgtEl>
                                          <p:spTgt spid="15"/>
                                        </p:tgtEl>
                                      </p:cBhvr>
                                    </p:animEffect>
                                  </p:childTnLst>
                                </p:cTn>
                              </p:par>
                              <p:par>
                                <p:cTn id="88" presetID="14" presetClass="entr" presetSubtype="10" fill="hold" nodeType="with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randombar(horizontal)">
                                      <p:cBhvr>
                                        <p:cTn id="90" dur="500"/>
                                        <p:tgtEl>
                                          <p:spTgt spid="16"/>
                                        </p:tgtEl>
                                      </p:cBhvr>
                                    </p:animEffect>
                                  </p:childTnLst>
                                </p:cTn>
                              </p:par>
                            </p:childTnLst>
                          </p:cTn>
                        </p:par>
                      </p:childTnLst>
                    </p:cTn>
                  </p:par>
                  <p:par>
                    <p:cTn id="91" fill="hold">
                      <p:stCondLst>
                        <p:cond delay="indefinite"/>
                      </p:stCondLst>
                      <p:childTnLst>
                        <p:par>
                          <p:cTn id="92" fill="hold">
                            <p:stCondLst>
                              <p:cond delay="0"/>
                            </p:stCondLst>
                            <p:childTnLst>
                              <p:par>
                                <p:cTn id="93" presetID="45" presetClass="entr" presetSubtype="0"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1" grpId="0"/>
      <p:bldP spid="12" grpId="0"/>
      <p:bldP spid="13" grpId="0"/>
      <p:bldP spid="14"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50194" y="282380"/>
            <a:ext cx="6067151" cy="523220"/>
          </a:xfrm>
          <a:prstGeom prst="rect">
            <a:avLst/>
          </a:prstGeom>
          <a:noFill/>
        </p:spPr>
        <p:txBody>
          <a:bodyPr wrap="square" rtlCol="0">
            <a:spAutoFit/>
          </a:bodyPr>
          <a:lstStyle/>
          <a:p>
            <a:r>
              <a:rPr lang="tr-TR" sz="2800" b="1" dirty="0" smtClean="0"/>
              <a:t>Vektörel Büyüklüklerin Özellikleri</a:t>
            </a:r>
          </a:p>
        </p:txBody>
      </p:sp>
      <p:sp>
        <p:nvSpPr>
          <p:cNvPr id="2" name="TextBox 1"/>
          <p:cNvSpPr txBox="1"/>
          <p:nvPr/>
        </p:nvSpPr>
        <p:spPr>
          <a:xfrm>
            <a:off x="150238" y="1808493"/>
            <a:ext cx="1963697"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a:t>
            </a:r>
            <a:r>
              <a:rPr lang="en-US" sz="1400" dirty="0" smtClean="0">
                <a:latin typeface="Arial Narrow" panose="020B0606020202030204" pitchFamily="34" charset="0"/>
                <a:cs typeface="Arial" panose="020B0604020202020204" pitchFamily="34" charset="0"/>
              </a:rPr>
              <a:t>k</a:t>
            </a:r>
            <a:r>
              <a:rPr lang="tr-TR" sz="1400" dirty="0" err="1" smtClean="0">
                <a:latin typeface="Arial Narrow" panose="020B0606020202030204" pitchFamily="34" charset="0"/>
                <a:cs typeface="Arial" panose="020B0604020202020204" pitchFamily="34" charset="0"/>
              </a:rPr>
              <a:t>aler</a:t>
            </a:r>
            <a:r>
              <a:rPr lang="tr-TR" sz="1400" dirty="0" smtClean="0">
                <a:latin typeface="Arial Narrow" panose="020B0606020202030204" pitchFamily="34" charset="0"/>
                <a:cs typeface="Arial" panose="020B0604020202020204" pitchFamily="34" charset="0"/>
              </a:rPr>
              <a:t> ve Vektörel Büyüklükler</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Soru Çözümü</a:t>
            </a:r>
            <a:endParaRPr lang="tr-TR" sz="1400" dirty="0">
              <a:latin typeface="Arial Narrow" panose="020B0606020202030204" pitchFamily="34" charset="0"/>
              <a:cs typeface="Arial" panose="020B0604020202020204" pitchFamily="34" charset="0"/>
            </a:endParaRPr>
          </a:p>
        </p:txBody>
      </p:sp>
      <p:pic>
        <p:nvPicPr>
          <p:cNvPr id="6" name="Picture 2" descr="http://img-aws.ehowcdn.com/615x200/cme/cme_public_images/www_ehow_com/photos.demandstudios.com/getty/article/235/117/481696801_X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9174" y="1091404"/>
            <a:ext cx="8318090" cy="5639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094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53548" y="311876"/>
            <a:ext cx="6263797" cy="523220"/>
          </a:xfrm>
          <a:prstGeom prst="rect">
            <a:avLst/>
          </a:prstGeom>
          <a:noFill/>
        </p:spPr>
        <p:txBody>
          <a:bodyPr wrap="square" rtlCol="0">
            <a:spAutoFit/>
          </a:bodyPr>
          <a:lstStyle/>
          <a:p>
            <a:r>
              <a:rPr lang="tr-TR" sz="2800" b="1" dirty="0" smtClean="0"/>
              <a:t>Kartezyen (Dik) Koordinat Sistemi</a:t>
            </a:r>
          </a:p>
        </p:txBody>
      </p:sp>
      <p:sp>
        <p:nvSpPr>
          <p:cNvPr id="2" name="TextBox 1"/>
          <p:cNvSpPr txBox="1"/>
          <p:nvPr/>
        </p:nvSpPr>
        <p:spPr>
          <a:xfrm>
            <a:off x="150238" y="1808493"/>
            <a:ext cx="1855543"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a:t>
            </a:r>
            <a:r>
              <a:rPr lang="en-US" sz="1400" dirty="0" smtClean="0">
                <a:latin typeface="Arial Narrow" panose="020B0606020202030204" pitchFamily="34" charset="0"/>
                <a:cs typeface="Arial" panose="020B0604020202020204" pitchFamily="34" charset="0"/>
              </a:rPr>
              <a:t>k</a:t>
            </a:r>
            <a:r>
              <a:rPr lang="tr-TR" sz="1400" dirty="0" err="1" smtClean="0">
                <a:latin typeface="Arial Narrow" panose="020B0606020202030204" pitchFamily="34" charset="0"/>
                <a:cs typeface="Arial" panose="020B0604020202020204" pitchFamily="34" charset="0"/>
              </a:rPr>
              <a:t>aler</a:t>
            </a:r>
            <a:r>
              <a:rPr lang="tr-TR" sz="1400" dirty="0" smtClean="0">
                <a:latin typeface="Arial Narrow" panose="020B0606020202030204" pitchFamily="34" charset="0"/>
                <a:cs typeface="Arial" panose="020B0604020202020204" pitchFamily="34" charset="0"/>
              </a:rPr>
              <a:t> ve Vektörel Büyüklükler</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Soru Çözümü</a:t>
            </a:r>
            <a:endParaRPr lang="tr-TR" sz="1400" dirty="0">
              <a:latin typeface="Arial Narrow" panose="020B060602020203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7291755" y="1179393"/>
            <a:ext cx="2591118" cy="2608053"/>
          </a:xfrm>
          <a:prstGeom prst="rect">
            <a:avLst/>
          </a:prstGeom>
        </p:spPr>
      </p:pic>
      <p:sp>
        <p:nvSpPr>
          <p:cNvPr id="7" name="TextBox 6"/>
          <p:cNvSpPr txBox="1"/>
          <p:nvPr/>
        </p:nvSpPr>
        <p:spPr>
          <a:xfrm>
            <a:off x="8268930" y="6280257"/>
            <a:ext cx="3814916" cy="369332"/>
          </a:xfrm>
          <a:prstGeom prst="rect">
            <a:avLst/>
          </a:prstGeom>
          <a:noFill/>
        </p:spPr>
        <p:txBody>
          <a:bodyPr wrap="square" rtlCol="0">
            <a:spAutoFit/>
          </a:bodyPr>
          <a:lstStyle/>
          <a:p>
            <a:r>
              <a:rPr lang="en-US" dirty="0" err="1" smtClean="0"/>
              <a:t>Haydi</a:t>
            </a:r>
            <a:r>
              <a:rPr lang="en-US" dirty="0" smtClean="0"/>
              <a:t> </a:t>
            </a:r>
            <a:r>
              <a:rPr lang="en-US" dirty="0" err="1" smtClean="0"/>
              <a:t>İki</a:t>
            </a:r>
            <a:r>
              <a:rPr lang="en-US" dirty="0" smtClean="0"/>
              <a:t> </a:t>
            </a:r>
            <a:r>
              <a:rPr lang="en-US" dirty="0" err="1" smtClean="0"/>
              <a:t>Boyutlu</a:t>
            </a:r>
            <a:r>
              <a:rPr lang="en-US" dirty="0" smtClean="0"/>
              <a:t> </a:t>
            </a:r>
            <a:r>
              <a:rPr lang="en-US" dirty="0" err="1" smtClean="0"/>
              <a:t>Vektör</a:t>
            </a:r>
            <a:r>
              <a:rPr lang="en-US" dirty="0" smtClean="0"/>
              <a:t> </a:t>
            </a:r>
            <a:r>
              <a:rPr lang="en-US" dirty="0" err="1" smtClean="0"/>
              <a:t>Çizelim</a:t>
            </a:r>
            <a:endParaRPr lang="tr-TR" dirty="0"/>
          </a:p>
        </p:txBody>
      </p:sp>
    </p:spTree>
    <p:extLst>
      <p:ext uri="{BB962C8B-B14F-4D97-AF65-F5344CB8AC3E}">
        <p14:creationId xmlns:p14="http://schemas.microsoft.com/office/powerpoint/2010/main" val="378449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53548" y="311876"/>
            <a:ext cx="6263797" cy="523220"/>
          </a:xfrm>
          <a:prstGeom prst="rect">
            <a:avLst/>
          </a:prstGeom>
          <a:noFill/>
        </p:spPr>
        <p:txBody>
          <a:bodyPr wrap="square" rtlCol="0">
            <a:spAutoFit/>
          </a:bodyPr>
          <a:lstStyle/>
          <a:p>
            <a:r>
              <a:rPr lang="tr-TR" sz="2800" b="1" dirty="0" smtClean="0"/>
              <a:t>Kartezyen (Dik) Koordinat Sistemi</a:t>
            </a:r>
          </a:p>
        </p:txBody>
      </p:sp>
      <p:sp>
        <p:nvSpPr>
          <p:cNvPr id="2" name="TextBox 1"/>
          <p:cNvSpPr txBox="1"/>
          <p:nvPr/>
        </p:nvSpPr>
        <p:spPr>
          <a:xfrm>
            <a:off x="150238" y="1808493"/>
            <a:ext cx="1855543"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a:t>
            </a:r>
            <a:r>
              <a:rPr lang="en-US" sz="1400" dirty="0" smtClean="0">
                <a:latin typeface="Arial Narrow" panose="020B0606020202030204" pitchFamily="34" charset="0"/>
                <a:cs typeface="Arial" panose="020B0604020202020204" pitchFamily="34" charset="0"/>
              </a:rPr>
              <a:t>k</a:t>
            </a:r>
            <a:r>
              <a:rPr lang="tr-TR" sz="1400" dirty="0" err="1" smtClean="0">
                <a:latin typeface="Arial Narrow" panose="020B0606020202030204" pitchFamily="34" charset="0"/>
                <a:cs typeface="Arial" panose="020B0604020202020204" pitchFamily="34" charset="0"/>
              </a:rPr>
              <a:t>aler</a:t>
            </a:r>
            <a:r>
              <a:rPr lang="tr-TR" sz="1400" dirty="0" smtClean="0">
                <a:latin typeface="Arial Narrow" panose="020B0606020202030204" pitchFamily="34" charset="0"/>
                <a:cs typeface="Arial" panose="020B0604020202020204" pitchFamily="34" charset="0"/>
              </a:rPr>
              <a:t> ve Vektörel Büyüklükler</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Soru Çözümü</a:t>
            </a:r>
            <a:endParaRPr lang="tr-TR" sz="1400" dirty="0">
              <a:latin typeface="Arial Narrow" panose="020B060602020203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5176768" y="1125414"/>
            <a:ext cx="4723113" cy="3552093"/>
          </a:xfrm>
          <a:prstGeom prst="rect">
            <a:avLst/>
          </a:prstGeom>
        </p:spPr>
      </p:pic>
      <p:pic>
        <p:nvPicPr>
          <p:cNvPr id="6" name="Picture 5"/>
          <p:cNvPicPr>
            <a:picLocks noChangeAspect="1"/>
          </p:cNvPicPr>
          <p:nvPr/>
        </p:nvPicPr>
        <p:blipFill>
          <a:blip r:embed="rId4"/>
          <a:stretch>
            <a:fillRect/>
          </a:stretch>
        </p:blipFill>
        <p:spPr>
          <a:xfrm>
            <a:off x="7328773" y="4208217"/>
            <a:ext cx="368825" cy="352060"/>
          </a:xfrm>
          <a:prstGeom prst="rect">
            <a:avLst/>
          </a:prstGeom>
        </p:spPr>
      </p:pic>
      <p:sp>
        <p:nvSpPr>
          <p:cNvPr id="7" name="TextBox 6"/>
          <p:cNvSpPr txBox="1"/>
          <p:nvPr/>
        </p:nvSpPr>
        <p:spPr>
          <a:xfrm>
            <a:off x="8249264" y="6309754"/>
            <a:ext cx="3775587" cy="369332"/>
          </a:xfrm>
          <a:prstGeom prst="rect">
            <a:avLst/>
          </a:prstGeom>
          <a:noFill/>
        </p:spPr>
        <p:txBody>
          <a:bodyPr wrap="square" rtlCol="0">
            <a:spAutoFit/>
          </a:bodyPr>
          <a:lstStyle/>
          <a:p>
            <a:r>
              <a:rPr lang="en-US" dirty="0" err="1" smtClean="0"/>
              <a:t>Haydi</a:t>
            </a:r>
            <a:r>
              <a:rPr lang="en-US" dirty="0" smtClean="0"/>
              <a:t> </a:t>
            </a:r>
            <a:r>
              <a:rPr lang="en-US" dirty="0" err="1" smtClean="0"/>
              <a:t>Üç</a:t>
            </a:r>
            <a:r>
              <a:rPr lang="en-US" dirty="0" smtClean="0"/>
              <a:t> </a:t>
            </a:r>
            <a:r>
              <a:rPr lang="en-US" dirty="0" err="1" smtClean="0"/>
              <a:t>Boyutlu</a:t>
            </a:r>
            <a:r>
              <a:rPr lang="en-US" dirty="0" smtClean="0"/>
              <a:t> </a:t>
            </a:r>
            <a:r>
              <a:rPr lang="en-US" dirty="0" err="1" smtClean="0"/>
              <a:t>Vektör</a:t>
            </a:r>
            <a:r>
              <a:rPr lang="en-US" dirty="0" smtClean="0"/>
              <a:t> </a:t>
            </a:r>
            <a:r>
              <a:rPr lang="en-US" dirty="0" err="1" smtClean="0"/>
              <a:t>Çizelim</a:t>
            </a:r>
            <a:endParaRPr lang="tr-TR" dirty="0"/>
          </a:p>
        </p:txBody>
      </p:sp>
    </p:spTree>
    <p:extLst>
      <p:ext uri="{BB962C8B-B14F-4D97-AF65-F5344CB8AC3E}">
        <p14:creationId xmlns:p14="http://schemas.microsoft.com/office/powerpoint/2010/main" val="55661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02477" y="184060"/>
            <a:ext cx="5614868" cy="523220"/>
          </a:xfrm>
          <a:prstGeom prst="rect">
            <a:avLst/>
          </a:prstGeom>
          <a:noFill/>
        </p:spPr>
        <p:txBody>
          <a:bodyPr wrap="square" rtlCol="0">
            <a:spAutoFit/>
          </a:bodyPr>
          <a:lstStyle/>
          <a:p>
            <a:r>
              <a:rPr lang="en-US" sz="2800" b="1" dirty="0" smtClean="0"/>
              <a:t>Vektörel </a:t>
            </a:r>
            <a:r>
              <a:rPr lang="en-US" sz="2800" b="1" dirty="0" err="1" smtClean="0"/>
              <a:t>Büyüklüklerin</a:t>
            </a:r>
            <a:r>
              <a:rPr lang="en-US" sz="2800" b="1" dirty="0" smtClean="0"/>
              <a:t> </a:t>
            </a:r>
            <a:r>
              <a:rPr lang="en-US" sz="2800" b="1" dirty="0" err="1" smtClean="0"/>
              <a:t>Toplamı</a:t>
            </a:r>
            <a:endParaRPr lang="en-US" sz="2800" b="1" dirty="0" smtClean="0"/>
          </a:p>
        </p:txBody>
      </p:sp>
      <p:sp>
        <p:nvSpPr>
          <p:cNvPr id="2" name="TextBox 1"/>
          <p:cNvSpPr txBox="1"/>
          <p:nvPr/>
        </p:nvSpPr>
        <p:spPr>
          <a:xfrm>
            <a:off x="150238" y="1808493"/>
            <a:ext cx="1944033"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a:t>
            </a:r>
            <a:r>
              <a:rPr lang="en-US" sz="1400" dirty="0" smtClean="0">
                <a:latin typeface="Arial Narrow" panose="020B0606020202030204" pitchFamily="34" charset="0"/>
                <a:cs typeface="Arial" panose="020B0604020202020204" pitchFamily="34" charset="0"/>
              </a:rPr>
              <a:t>k</a:t>
            </a:r>
            <a:r>
              <a:rPr lang="tr-TR" sz="1400" dirty="0" err="1" smtClean="0">
                <a:latin typeface="Arial Narrow" panose="020B0606020202030204" pitchFamily="34" charset="0"/>
                <a:cs typeface="Arial" panose="020B0604020202020204" pitchFamily="34" charset="0"/>
              </a:rPr>
              <a:t>aler</a:t>
            </a:r>
            <a:r>
              <a:rPr lang="tr-TR" sz="1400" dirty="0" smtClean="0">
                <a:latin typeface="Arial Narrow" panose="020B0606020202030204" pitchFamily="34" charset="0"/>
                <a:cs typeface="Arial" panose="020B0604020202020204" pitchFamily="34" charset="0"/>
              </a:rPr>
              <a:t> ve Vektörel Büyüklükler</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Soru Çözümü</a:t>
            </a:r>
            <a:endParaRPr lang="tr-TR" sz="1400" dirty="0">
              <a:latin typeface="Arial Narrow" panose="020B0606020202030204" pitchFamily="34" charset="0"/>
              <a:cs typeface="Arial" panose="020B0604020202020204" pitchFamily="34" charset="0"/>
            </a:endParaRPr>
          </a:p>
        </p:txBody>
      </p:sp>
      <p:sp>
        <p:nvSpPr>
          <p:cNvPr id="6" name="TextBox 5">
            <a:hlinkClick r:id="rId3"/>
          </p:cNvPr>
          <p:cNvSpPr txBox="1"/>
          <p:nvPr/>
        </p:nvSpPr>
        <p:spPr>
          <a:xfrm>
            <a:off x="2712559" y="1808493"/>
            <a:ext cx="5584723" cy="1231106"/>
          </a:xfrm>
          <a:prstGeom prst="rect">
            <a:avLst/>
          </a:prstGeom>
          <a:noFill/>
        </p:spPr>
        <p:txBody>
          <a:bodyPr wrap="square" rtlCol="0">
            <a:spAutoFit/>
          </a:bodyPr>
          <a:lstStyle/>
          <a:p>
            <a:pPr marL="342900" indent="-342900">
              <a:spcBef>
                <a:spcPts val="600"/>
              </a:spcBef>
              <a:spcAft>
                <a:spcPts val="600"/>
              </a:spcAft>
              <a:buFont typeface="+mj-lt"/>
              <a:buAutoNum type="arabicPeriod"/>
            </a:pPr>
            <a:r>
              <a:rPr lang="tr-TR" dirty="0" smtClean="0"/>
              <a:t>Paralel Kenar Yöntemi</a:t>
            </a:r>
          </a:p>
          <a:p>
            <a:pPr marL="342900" indent="-342900">
              <a:spcBef>
                <a:spcPts val="600"/>
              </a:spcBef>
              <a:spcAft>
                <a:spcPts val="600"/>
              </a:spcAft>
              <a:buFont typeface="+mj-lt"/>
              <a:buAutoNum type="arabicPeriod"/>
            </a:pPr>
            <a:r>
              <a:rPr lang="tr-TR" dirty="0" smtClean="0"/>
              <a:t>Çokgen Yöntemi (Uç Uca Ekleme Yöntemi)</a:t>
            </a:r>
          </a:p>
          <a:p>
            <a:pPr marL="342900" indent="-342900">
              <a:spcBef>
                <a:spcPts val="600"/>
              </a:spcBef>
              <a:spcAft>
                <a:spcPts val="600"/>
              </a:spcAft>
              <a:buFont typeface="+mj-lt"/>
              <a:buAutoNum type="arabicPeriod"/>
            </a:pPr>
            <a:r>
              <a:rPr lang="tr-TR" dirty="0" smtClean="0"/>
              <a:t>Bileşenlerine Ayırma Yöntemi</a:t>
            </a:r>
          </a:p>
        </p:txBody>
      </p:sp>
      <p:pic>
        <p:nvPicPr>
          <p:cNvPr id="7" name="Picture 6">
            <a:hlinkClick r:id="rId4"/>
          </p:cNvPr>
          <p:cNvPicPr>
            <a:picLocks noChangeAspect="1"/>
          </p:cNvPicPr>
          <p:nvPr/>
        </p:nvPicPr>
        <p:blipFill>
          <a:blip r:embed="rId5"/>
          <a:stretch>
            <a:fillRect/>
          </a:stretch>
        </p:blipFill>
        <p:spPr>
          <a:xfrm>
            <a:off x="2712559" y="4670514"/>
            <a:ext cx="6305828" cy="1108297"/>
          </a:xfrm>
          <a:prstGeom prst="rect">
            <a:avLst/>
          </a:prstGeom>
        </p:spPr>
      </p:pic>
      <p:sp>
        <p:nvSpPr>
          <p:cNvPr id="3" name="TextBox 2"/>
          <p:cNvSpPr txBox="1"/>
          <p:nvPr/>
        </p:nvSpPr>
        <p:spPr>
          <a:xfrm>
            <a:off x="8527312" y="1808493"/>
            <a:ext cx="3189767" cy="646331"/>
          </a:xfrm>
          <a:prstGeom prst="rect">
            <a:avLst/>
          </a:prstGeom>
          <a:noFill/>
        </p:spPr>
        <p:txBody>
          <a:bodyPr wrap="square" rtlCol="0">
            <a:spAutoFit/>
          </a:bodyPr>
          <a:lstStyle/>
          <a:p>
            <a:r>
              <a:rPr lang="tr-TR" dirty="0" smtClean="0"/>
              <a:t>Her vektörel büyüklük toplanabilir mi?</a:t>
            </a:r>
            <a:endParaRPr lang="tr-TR" dirty="0"/>
          </a:p>
        </p:txBody>
      </p:sp>
      <p:pic>
        <p:nvPicPr>
          <p:cNvPr id="8" name="Picture 7"/>
          <p:cNvPicPr>
            <a:picLocks noChangeAspect="1"/>
          </p:cNvPicPr>
          <p:nvPr/>
        </p:nvPicPr>
        <p:blipFill>
          <a:blip r:embed="rId6"/>
          <a:stretch>
            <a:fillRect/>
          </a:stretch>
        </p:blipFill>
        <p:spPr>
          <a:xfrm>
            <a:off x="5848176" y="1429593"/>
            <a:ext cx="908602" cy="908602"/>
          </a:xfrm>
          <a:prstGeom prst="rect">
            <a:avLst/>
          </a:prstGeom>
        </p:spPr>
      </p:pic>
      <p:pic>
        <p:nvPicPr>
          <p:cNvPr id="9" name="Picture 8"/>
          <p:cNvPicPr>
            <a:picLocks noChangeAspect="1"/>
          </p:cNvPicPr>
          <p:nvPr/>
        </p:nvPicPr>
        <p:blipFill>
          <a:blip r:embed="rId6"/>
          <a:stretch>
            <a:fillRect/>
          </a:stretch>
        </p:blipFill>
        <p:spPr>
          <a:xfrm>
            <a:off x="9018387" y="4770361"/>
            <a:ext cx="908602" cy="908602"/>
          </a:xfrm>
          <a:prstGeom prst="rect">
            <a:avLst/>
          </a:prstGeom>
        </p:spPr>
      </p:pic>
      <p:sp>
        <p:nvSpPr>
          <p:cNvPr id="10" name="TextBox 9"/>
          <p:cNvSpPr txBox="1"/>
          <p:nvPr/>
        </p:nvSpPr>
        <p:spPr>
          <a:xfrm>
            <a:off x="9080166" y="2980093"/>
            <a:ext cx="1130438" cy="369332"/>
          </a:xfrm>
          <a:prstGeom prst="rect">
            <a:avLst/>
          </a:prstGeom>
          <a:noFill/>
        </p:spPr>
        <p:txBody>
          <a:bodyPr wrap="none" rtlCol="0">
            <a:spAutoFit/>
          </a:bodyPr>
          <a:lstStyle/>
          <a:p>
            <a:r>
              <a:rPr lang="en-US" dirty="0" smtClean="0"/>
              <a:t>F + a = ?</a:t>
            </a:r>
            <a:endParaRPr lang="tr-TR" dirty="0"/>
          </a:p>
        </p:txBody>
      </p:sp>
      <p:cxnSp>
        <p:nvCxnSpPr>
          <p:cNvPr id="11" name="Straight Arrow Connector 10"/>
          <p:cNvCxnSpPr/>
          <p:nvPr/>
        </p:nvCxnSpPr>
        <p:spPr>
          <a:xfrm>
            <a:off x="9080166" y="2980093"/>
            <a:ext cx="2406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9517445" y="3060246"/>
            <a:ext cx="2406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Multiply 12"/>
          <p:cNvSpPr/>
          <p:nvPr/>
        </p:nvSpPr>
        <p:spPr>
          <a:xfrm>
            <a:off x="9018387" y="2565996"/>
            <a:ext cx="942975" cy="1197526"/>
          </a:xfrm>
          <a:prstGeom prst="mathMultiply">
            <a:avLst/>
          </a:prstGeom>
          <a:solidFill>
            <a:schemeClr val="accent1">
              <a:alpha val="47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77783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anim calcmode="lin" valueType="num">
                                      <p:cBhvr>
                                        <p:cTn id="24" dur="2000" fill="hold"/>
                                        <p:tgtEl>
                                          <p:spTgt spid="13"/>
                                        </p:tgtEl>
                                        <p:attrNameLst>
                                          <p:attrName>ppt_w</p:attrName>
                                        </p:attrNameLst>
                                      </p:cBhvr>
                                      <p:tavLst>
                                        <p:tav tm="0" fmla="#ppt_w*sin(2.5*pi*$)">
                                          <p:val>
                                            <p:fltVal val="0"/>
                                          </p:val>
                                        </p:tav>
                                        <p:tav tm="100000">
                                          <p:val>
                                            <p:fltVal val="1"/>
                                          </p:val>
                                        </p:tav>
                                      </p:tavLst>
                                    </p:anim>
                                    <p:anim calcmode="lin" valueType="num">
                                      <p:cBhvr>
                                        <p:cTn id="25"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02477" y="184060"/>
            <a:ext cx="5614868" cy="523220"/>
          </a:xfrm>
          <a:prstGeom prst="rect">
            <a:avLst/>
          </a:prstGeom>
          <a:noFill/>
        </p:spPr>
        <p:txBody>
          <a:bodyPr wrap="square" rtlCol="0">
            <a:spAutoFit/>
          </a:bodyPr>
          <a:lstStyle/>
          <a:p>
            <a:r>
              <a:rPr lang="tr-TR" sz="2800" b="1" dirty="0" smtClean="0"/>
              <a:t>Vektörel Büyüklüklerin Toplamı</a:t>
            </a:r>
          </a:p>
        </p:txBody>
      </p:sp>
      <p:sp>
        <p:nvSpPr>
          <p:cNvPr id="2" name="TextBox 1"/>
          <p:cNvSpPr txBox="1"/>
          <p:nvPr/>
        </p:nvSpPr>
        <p:spPr>
          <a:xfrm>
            <a:off x="150238" y="1808493"/>
            <a:ext cx="1944033"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a:t>
            </a:r>
            <a:r>
              <a:rPr lang="en-US" sz="1400" dirty="0" smtClean="0">
                <a:latin typeface="Arial Narrow" panose="020B0606020202030204" pitchFamily="34" charset="0"/>
                <a:cs typeface="Arial" panose="020B0604020202020204" pitchFamily="34" charset="0"/>
              </a:rPr>
              <a:t>k</a:t>
            </a:r>
            <a:r>
              <a:rPr lang="tr-TR" sz="1400" dirty="0" err="1" smtClean="0">
                <a:latin typeface="Arial Narrow" panose="020B0606020202030204" pitchFamily="34" charset="0"/>
                <a:cs typeface="Arial" panose="020B0604020202020204" pitchFamily="34" charset="0"/>
              </a:rPr>
              <a:t>aler</a:t>
            </a:r>
            <a:r>
              <a:rPr lang="tr-TR" sz="1400" dirty="0" smtClean="0">
                <a:latin typeface="Arial Narrow" panose="020B0606020202030204" pitchFamily="34" charset="0"/>
                <a:cs typeface="Arial" panose="020B0604020202020204" pitchFamily="34" charset="0"/>
              </a:rPr>
              <a:t> ve Vektörel Büyüklükler</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Soru Çözümü</a:t>
            </a:r>
            <a:endParaRPr lang="tr-TR" sz="1400" dirty="0">
              <a:latin typeface="Arial Narrow" panose="020B060602020203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3844414" y="968028"/>
            <a:ext cx="4768645" cy="5879664"/>
          </a:xfrm>
          <a:prstGeom prst="rect">
            <a:avLst/>
          </a:prstGeom>
        </p:spPr>
      </p:pic>
    </p:spTree>
    <p:extLst>
      <p:ext uri="{BB962C8B-B14F-4D97-AF65-F5344CB8AC3E}">
        <p14:creationId xmlns:p14="http://schemas.microsoft.com/office/powerpoint/2010/main" val="38451365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58581" y="311882"/>
            <a:ext cx="6558764" cy="523220"/>
          </a:xfrm>
          <a:prstGeom prst="rect">
            <a:avLst/>
          </a:prstGeom>
          <a:noFill/>
        </p:spPr>
        <p:txBody>
          <a:bodyPr wrap="square" rtlCol="0">
            <a:spAutoFit/>
          </a:bodyPr>
          <a:lstStyle/>
          <a:p>
            <a:r>
              <a:rPr lang="tr-TR" sz="2800" b="1" dirty="0" smtClean="0"/>
              <a:t>Bileşen ve Bileşkelerin Hesaplanması</a:t>
            </a:r>
          </a:p>
        </p:txBody>
      </p:sp>
      <p:sp>
        <p:nvSpPr>
          <p:cNvPr id="2" name="TextBox 1"/>
          <p:cNvSpPr txBox="1"/>
          <p:nvPr/>
        </p:nvSpPr>
        <p:spPr>
          <a:xfrm>
            <a:off x="150238" y="1808493"/>
            <a:ext cx="1953865"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a:t>
            </a:r>
            <a:r>
              <a:rPr lang="en-US" sz="1400" dirty="0" smtClean="0">
                <a:latin typeface="Arial Narrow" panose="020B0606020202030204" pitchFamily="34" charset="0"/>
                <a:cs typeface="Arial" panose="020B0604020202020204" pitchFamily="34" charset="0"/>
              </a:rPr>
              <a:t>k</a:t>
            </a:r>
            <a:r>
              <a:rPr lang="tr-TR" sz="1400" dirty="0" err="1" smtClean="0">
                <a:latin typeface="Arial Narrow" panose="020B0606020202030204" pitchFamily="34" charset="0"/>
                <a:cs typeface="Arial" panose="020B0604020202020204" pitchFamily="34" charset="0"/>
              </a:rPr>
              <a:t>aler</a:t>
            </a:r>
            <a:r>
              <a:rPr lang="tr-TR" sz="1400" dirty="0" smtClean="0">
                <a:latin typeface="Arial Narrow" panose="020B0606020202030204" pitchFamily="34" charset="0"/>
                <a:cs typeface="Arial" panose="020B0604020202020204" pitchFamily="34" charset="0"/>
              </a:rPr>
              <a:t> ve Vektörel Büyüklükler</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Soru Çözümü</a:t>
            </a:r>
            <a:endParaRPr lang="tr-TR" sz="1400" dirty="0">
              <a:latin typeface="Arial Narrow" panose="020B0606020202030204" pitchFamily="34" charset="0"/>
              <a:cs typeface="Arial" panose="020B0604020202020204" pitchFamily="34" charset="0"/>
            </a:endParaRPr>
          </a:p>
        </p:txBody>
      </p:sp>
      <p:sp>
        <p:nvSpPr>
          <p:cNvPr id="5" name="TextBox 4"/>
          <p:cNvSpPr txBox="1"/>
          <p:nvPr/>
        </p:nvSpPr>
        <p:spPr>
          <a:xfrm>
            <a:off x="2764049" y="4978592"/>
            <a:ext cx="3106941" cy="800219"/>
          </a:xfrm>
          <a:prstGeom prst="rect">
            <a:avLst/>
          </a:prstGeom>
          <a:noFill/>
        </p:spPr>
        <p:txBody>
          <a:bodyPr wrap="none" rtlCol="0">
            <a:spAutoFit/>
          </a:bodyPr>
          <a:lstStyle/>
          <a:p>
            <a:pPr marL="225425" indent="-225425">
              <a:spcBef>
                <a:spcPts val="600"/>
              </a:spcBef>
              <a:spcAft>
                <a:spcPts val="600"/>
              </a:spcAft>
              <a:buFont typeface="Arial" panose="020B0604020202020204" pitchFamily="34" charset="0"/>
              <a:buChar char="•"/>
            </a:pPr>
            <a:r>
              <a:rPr lang="en-US" dirty="0" err="1" smtClean="0"/>
              <a:t>F</a:t>
            </a:r>
            <a:r>
              <a:rPr lang="en-US" baseline="-25000" dirty="0" err="1" smtClean="0"/>
              <a:t>x</a:t>
            </a:r>
            <a:r>
              <a:rPr lang="en-US" dirty="0" smtClean="0"/>
              <a:t> </a:t>
            </a:r>
            <a:r>
              <a:rPr lang="en-US" dirty="0" err="1" smtClean="0"/>
              <a:t>ve</a:t>
            </a:r>
            <a:r>
              <a:rPr lang="en-US" dirty="0" smtClean="0"/>
              <a:t> </a:t>
            </a:r>
            <a:r>
              <a:rPr lang="en-US" dirty="0" err="1" smtClean="0"/>
              <a:t>F</a:t>
            </a:r>
            <a:r>
              <a:rPr lang="en-US" baseline="-25000" dirty="0" err="1" smtClean="0"/>
              <a:t>y</a:t>
            </a:r>
            <a:r>
              <a:rPr lang="en-US" dirty="0" smtClean="0"/>
              <a:t> </a:t>
            </a:r>
            <a:r>
              <a:rPr lang="en-US" dirty="0" err="1" smtClean="0"/>
              <a:t>bileşenler</a:t>
            </a:r>
            <a:endParaRPr lang="en-US" dirty="0" smtClean="0"/>
          </a:p>
          <a:p>
            <a:pPr marL="225425" indent="-225425">
              <a:spcBef>
                <a:spcPts val="600"/>
              </a:spcBef>
              <a:spcAft>
                <a:spcPts val="600"/>
              </a:spcAft>
              <a:buFont typeface="Arial" panose="020B0604020202020204" pitchFamily="34" charset="0"/>
              <a:buChar char="•"/>
            </a:pPr>
            <a:r>
              <a:rPr lang="en-US" dirty="0" smtClean="0"/>
              <a:t>F </a:t>
            </a:r>
            <a:r>
              <a:rPr lang="en-US" dirty="0" err="1" smtClean="0"/>
              <a:t>ise</a:t>
            </a:r>
            <a:r>
              <a:rPr lang="en-US" dirty="0" smtClean="0"/>
              <a:t> </a:t>
            </a:r>
            <a:r>
              <a:rPr lang="en-US" dirty="0" err="1" smtClean="0"/>
              <a:t>bileşke</a:t>
            </a:r>
            <a:r>
              <a:rPr lang="en-US" dirty="0" smtClean="0"/>
              <a:t> </a:t>
            </a:r>
            <a:r>
              <a:rPr lang="en-US" dirty="0" err="1" smtClean="0"/>
              <a:t>kuvvetlerdir</a:t>
            </a:r>
            <a:r>
              <a:rPr lang="en-US" dirty="0" smtClean="0"/>
              <a:t>.</a:t>
            </a:r>
            <a:endParaRPr lang="tr-TR" dirty="0"/>
          </a:p>
        </p:txBody>
      </p:sp>
      <p:pic>
        <p:nvPicPr>
          <p:cNvPr id="6" name="Picture 5"/>
          <p:cNvPicPr>
            <a:picLocks noChangeAspect="1"/>
          </p:cNvPicPr>
          <p:nvPr/>
        </p:nvPicPr>
        <p:blipFill>
          <a:blip r:embed="rId3"/>
          <a:stretch>
            <a:fillRect/>
          </a:stretch>
        </p:blipFill>
        <p:spPr>
          <a:xfrm>
            <a:off x="2618187" y="1269974"/>
            <a:ext cx="7833618" cy="2899848"/>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7412703" y="4604694"/>
                <a:ext cx="3600473" cy="5745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𝑠𝑖𝑛</m:t>
                      </m:r>
                      <m:r>
                        <a:rPr lang="en-US" b="0" i="1" smtClean="0">
                          <a:latin typeface="Cambria Math" panose="02040503050406030204" pitchFamily="18" charset="0"/>
                          <a:ea typeface="Cambria Math" panose="02040503050406030204" pitchFamily="18" charset="0"/>
                        </a:rPr>
                        <m:t>𝛼</m:t>
                      </m:r>
                      <m:r>
                        <a:rPr lang="tr-TR" i="1" smtClean="0">
                          <a:latin typeface="Cambria Math" panose="02040503050406030204" pitchFamily="18" charset="0"/>
                        </a:rPr>
                        <m:t>=</m:t>
                      </m:r>
                      <m:f>
                        <m:fPr>
                          <m:ctrlPr>
                            <a:rPr lang="tr-TR" i="1" smtClean="0">
                              <a:latin typeface="Cambria Math" panose="02040503050406030204" pitchFamily="18" charset="0"/>
                            </a:rPr>
                          </m:ctrlPr>
                        </m:fPr>
                        <m:num>
                          <m:r>
                            <a:rPr lang="en-US" b="0" i="1" smtClean="0">
                              <a:latin typeface="Cambria Math" panose="02040503050406030204" pitchFamily="18" charset="0"/>
                            </a:rPr>
                            <m:t>𝐾𝑎𝑟</m:t>
                          </m:r>
                          <m:r>
                            <a:rPr lang="en-US" b="0" i="1" smtClean="0">
                              <a:latin typeface="Cambria Math" panose="02040503050406030204" pitchFamily="18" charset="0"/>
                            </a:rPr>
                            <m:t>ş</m:t>
                          </m:r>
                          <m:r>
                            <a:rPr lang="en-US" b="0" i="1" smtClean="0">
                              <a:latin typeface="Cambria Math" panose="02040503050406030204" pitchFamily="18" charset="0"/>
                            </a:rPr>
                            <m:t>𝚤</m:t>
                          </m:r>
                          <m:r>
                            <a:rPr lang="en-US" b="0" i="1" smtClean="0">
                              <a:latin typeface="Cambria Math" panose="02040503050406030204" pitchFamily="18" charset="0"/>
                            </a:rPr>
                            <m:t> </m:t>
                          </m:r>
                          <m:r>
                            <a:rPr lang="en-US" b="0" i="1" smtClean="0">
                              <a:latin typeface="Cambria Math" panose="02040503050406030204" pitchFamily="18" charset="0"/>
                            </a:rPr>
                            <m:t>𝑑𝑖𝑘</m:t>
                          </m:r>
                          <m:r>
                            <a:rPr lang="en-US" b="0" i="1" smtClean="0">
                              <a:latin typeface="Cambria Math" panose="02040503050406030204" pitchFamily="18" charset="0"/>
                            </a:rPr>
                            <m:t> </m:t>
                          </m:r>
                          <m:r>
                            <a:rPr lang="en-US" b="0" i="1" smtClean="0">
                              <a:latin typeface="Cambria Math" panose="02040503050406030204" pitchFamily="18" charset="0"/>
                            </a:rPr>
                            <m:t>𝑘𝑒𝑛𝑎𝑟</m:t>
                          </m:r>
                          <m:r>
                            <a:rPr lang="en-US" b="0" i="1" smtClean="0">
                              <a:latin typeface="Cambria Math" panose="02040503050406030204" pitchFamily="18" charset="0"/>
                            </a:rPr>
                            <m:t> </m:t>
                          </m:r>
                          <m:r>
                            <a:rPr lang="en-US" b="0" i="1" smtClean="0">
                              <a:latin typeface="Cambria Math" panose="02040503050406030204" pitchFamily="18" charset="0"/>
                            </a:rPr>
                            <m:t>𝑢𝑧𝑢𝑛𝑙𝑢</m:t>
                          </m:r>
                          <m:r>
                            <a:rPr lang="en-US" b="0" i="1" smtClean="0">
                              <a:latin typeface="Cambria Math" panose="02040503050406030204" pitchFamily="18" charset="0"/>
                            </a:rPr>
                            <m:t>ğ</m:t>
                          </m:r>
                          <m:r>
                            <a:rPr lang="en-US" b="0" i="1" smtClean="0">
                              <a:latin typeface="Cambria Math" panose="02040503050406030204" pitchFamily="18" charset="0"/>
                            </a:rPr>
                            <m:t>𝑢</m:t>
                          </m:r>
                        </m:num>
                        <m:den>
                          <m:r>
                            <a:rPr lang="en-US" b="0" i="1" smtClean="0">
                              <a:latin typeface="Cambria Math" panose="02040503050406030204" pitchFamily="18" charset="0"/>
                            </a:rPr>
                            <m:t>𝐻𝑖𝑝𝑜𝑡𝑒𝑛</m:t>
                          </m:r>
                          <m:r>
                            <a:rPr lang="en-US" b="0" i="1" smtClean="0">
                              <a:latin typeface="Cambria Math" panose="02040503050406030204" pitchFamily="18" charset="0"/>
                            </a:rPr>
                            <m:t>ü</m:t>
                          </m:r>
                          <m:r>
                            <a:rPr lang="en-US" b="0" i="1" smtClean="0">
                              <a:latin typeface="Cambria Math" panose="02040503050406030204" pitchFamily="18" charset="0"/>
                            </a:rPr>
                            <m:t>𝑠</m:t>
                          </m:r>
                          <m:r>
                            <a:rPr lang="en-US" b="0" i="1" smtClean="0">
                              <a:latin typeface="Cambria Math" panose="02040503050406030204" pitchFamily="18" charset="0"/>
                            </a:rPr>
                            <m:t> </m:t>
                          </m:r>
                          <m:r>
                            <a:rPr lang="en-US" b="0" i="1" smtClean="0">
                              <a:latin typeface="Cambria Math" panose="02040503050406030204" pitchFamily="18" charset="0"/>
                            </a:rPr>
                            <m:t>𝑢𝑧𝑢𝑛𝑙𝑢</m:t>
                          </m:r>
                          <m:r>
                            <a:rPr lang="en-US" b="0" i="1" smtClean="0">
                              <a:latin typeface="Cambria Math" panose="02040503050406030204" pitchFamily="18" charset="0"/>
                            </a:rPr>
                            <m:t>ğ</m:t>
                          </m:r>
                          <m:r>
                            <a:rPr lang="en-US" b="0" i="1" smtClean="0">
                              <a:latin typeface="Cambria Math" panose="02040503050406030204" pitchFamily="18" charset="0"/>
                            </a:rPr>
                            <m:t>𝑢</m:t>
                          </m:r>
                        </m:den>
                      </m:f>
                    </m:oMath>
                  </m:oMathPara>
                </a14:m>
                <a:endParaRPr lang="tr-TR" dirty="0"/>
              </a:p>
            </p:txBody>
          </p:sp>
        </mc:Choice>
        <mc:Fallback xmlns="">
          <p:sp>
            <p:nvSpPr>
              <p:cNvPr id="7" name="TextBox 6"/>
              <p:cNvSpPr txBox="1">
                <a:spLocks noRot="1" noChangeAspect="1" noMove="1" noResize="1" noEditPoints="1" noAdjustHandles="1" noChangeArrowheads="1" noChangeShapeType="1" noTextEdit="1"/>
              </p:cNvSpPr>
              <p:nvPr/>
            </p:nvSpPr>
            <p:spPr>
              <a:xfrm>
                <a:off x="7412703" y="4604694"/>
                <a:ext cx="3600473" cy="574516"/>
              </a:xfrm>
              <a:prstGeom prst="rect">
                <a:avLst/>
              </a:prstGeom>
              <a:blipFill>
                <a:blip r:embed="rId4"/>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412702" y="5614082"/>
                <a:ext cx="3643626" cy="5745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𝑐𝑜𝑠</m:t>
                      </m:r>
                      <m:r>
                        <a:rPr lang="en-US" b="0" i="1" smtClean="0">
                          <a:latin typeface="Cambria Math" panose="02040503050406030204" pitchFamily="18" charset="0"/>
                          <a:ea typeface="Cambria Math" panose="02040503050406030204" pitchFamily="18" charset="0"/>
                        </a:rPr>
                        <m:t>𝛼</m:t>
                      </m:r>
                      <m:r>
                        <a:rPr lang="tr-TR" i="1" smtClean="0">
                          <a:latin typeface="Cambria Math" panose="02040503050406030204" pitchFamily="18" charset="0"/>
                        </a:rPr>
                        <m:t>=</m:t>
                      </m:r>
                      <m:f>
                        <m:fPr>
                          <m:ctrlPr>
                            <a:rPr lang="tr-TR" i="1" smtClean="0">
                              <a:latin typeface="Cambria Math" panose="02040503050406030204" pitchFamily="18" charset="0"/>
                            </a:rPr>
                          </m:ctrlPr>
                        </m:fPr>
                        <m:num>
                          <m:r>
                            <a:rPr lang="en-US" b="0" i="1" smtClean="0">
                              <a:latin typeface="Cambria Math" panose="02040503050406030204" pitchFamily="18" charset="0"/>
                            </a:rPr>
                            <m:t>𝐾𝑜𝑚</m:t>
                          </m:r>
                          <m:r>
                            <a:rPr lang="en-US" b="0" i="1" smtClean="0">
                              <a:latin typeface="Cambria Math" panose="02040503050406030204" pitchFamily="18" charset="0"/>
                            </a:rPr>
                            <m:t>ş</m:t>
                          </m:r>
                          <m:r>
                            <a:rPr lang="en-US" b="0" i="1" smtClean="0">
                              <a:latin typeface="Cambria Math" panose="02040503050406030204" pitchFamily="18" charset="0"/>
                            </a:rPr>
                            <m:t>𝑢</m:t>
                          </m:r>
                          <m:r>
                            <a:rPr lang="en-US" b="0" i="1" smtClean="0">
                              <a:latin typeface="Cambria Math" panose="02040503050406030204" pitchFamily="18" charset="0"/>
                            </a:rPr>
                            <m:t> </m:t>
                          </m:r>
                          <m:r>
                            <a:rPr lang="en-US" b="0" i="1" smtClean="0">
                              <a:latin typeface="Cambria Math" panose="02040503050406030204" pitchFamily="18" charset="0"/>
                            </a:rPr>
                            <m:t>𝑑𝑖𝑘</m:t>
                          </m:r>
                          <m:r>
                            <a:rPr lang="en-US" b="0" i="1" smtClean="0">
                              <a:latin typeface="Cambria Math" panose="02040503050406030204" pitchFamily="18" charset="0"/>
                            </a:rPr>
                            <m:t> </m:t>
                          </m:r>
                          <m:r>
                            <a:rPr lang="en-US" b="0" i="1" smtClean="0">
                              <a:latin typeface="Cambria Math" panose="02040503050406030204" pitchFamily="18" charset="0"/>
                            </a:rPr>
                            <m:t>𝑘𝑒𝑛𝑎𝑟</m:t>
                          </m:r>
                          <m:r>
                            <a:rPr lang="en-US" b="0" i="1" smtClean="0">
                              <a:latin typeface="Cambria Math" panose="02040503050406030204" pitchFamily="18" charset="0"/>
                            </a:rPr>
                            <m:t> </m:t>
                          </m:r>
                          <m:r>
                            <a:rPr lang="en-US" b="0" i="1" smtClean="0">
                              <a:latin typeface="Cambria Math" panose="02040503050406030204" pitchFamily="18" charset="0"/>
                            </a:rPr>
                            <m:t>𝑢𝑧𝑢𝑛𝑙𝑢</m:t>
                          </m:r>
                          <m:r>
                            <a:rPr lang="en-US" b="0" i="1" smtClean="0">
                              <a:latin typeface="Cambria Math" panose="02040503050406030204" pitchFamily="18" charset="0"/>
                            </a:rPr>
                            <m:t>ğ</m:t>
                          </m:r>
                          <m:r>
                            <a:rPr lang="en-US" b="0" i="1" smtClean="0">
                              <a:latin typeface="Cambria Math" panose="02040503050406030204" pitchFamily="18" charset="0"/>
                            </a:rPr>
                            <m:t>𝑢</m:t>
                          </m:r>
                        </m:num>
                        <m:den>
                          <m:r>
                            <a:rPr lang="en-US" b="0" i="1" smtClean="0">
                              <a:latin typeface="Cambria Math" panose="02040503050406030204" pitchFamily="18" charset="0"/>
                            </a:rPr>
                            <m:t>𝐻𝑖𝑝𝑜𝑡𝑒𝑛</m:t>
                          </m:r>
                          <m:r>
                            <a:rPr lang="en-US" b="0" i="1" smtClean="0">
                              <a:latin typeface="Cambria Math" panose="02040503050406030204" pitchFamily="18" charset="0"/>
                            </a:rPr>
                            <m:t>ü</m:t>
                          </m:r>
                          <m:r>
                            <a:rPr lang="en-US" b="0" i="1" smtClean="0">
                              <a:latin typeface="Cambria Math" panose="02040503050406030204" pitchFamily="18" charset="0"/>
                            </a:rPr>
                            <m:t>𝑠</m:t>
                          </m:r>
                          <m:r>
                            <a:rPr lang="en-US" b="0" i="1" smtClean="0">
                              <a:latin typeface="Cambria Math" panose="02040503050406030204" pitchFamily="18" charset="0"/>
                            </a:rPr>
                            <m:t> </m:t>
                          </m:r>
                          <m:r>
                            <a:rPr lang="en-US" b="0" i="1" smtClean="0">
                              <a:latin typeface="Cambria Math" panose="02040503050406030204" pitchFamily="18" charset="0"/>
                            </a:rPr>
                            <m:t>𝑢𝑧𝑢𝑛𝑙𝑢</m:t>
                          </m:r>
                          <m:r>
                            <a:rPr lang="en-US" b="0" i="1" smtClean="0">
                              <a:latin typeface="Cambria Math" panose="02040503050406030204" pitchFamily="18" charset="0"/>
                            </a:rPr>
                            <m:t>ğ</m:t>
                          </m:r>
                          <m:r>
                            <a:rPr lang="en-US" b="0" i="1" smtClean="0">
                              <a:latin typeface="Cambria Math" panose="02040503050406030204" pitchFamily="18" charset="0"/>
                            </a:rPr>
                            <m:t>𝑢</m:t>
                          </m:r>
                        </m:den>
                      </m:f>
                    </m:oMath>
                  </m:oMathPara>
                </a14:m>
                <a:endParaRPr lang="tr-TR" dirty="0"/>
              </a:p>
            </p:txBody>
          </p:sp>
        </mc:Choice>
        <mc:Fallback xmlns="">
          <p:sp>
            <p:nvSpPr>
              <p:cNvPr id="9" name="TextBox 8"/>
              <p:cNvSpPr txBox="1">
                <a:spLocks noRot="1" noChangeAspect="1" noMove="1" noResize="1" noEditPoints="1" noAdjustHandles="1" noChangeArrowheads="1" noChangeShapeType="1" noTextEdit="1"/>
              </p:cNvSpPr>
              <p:nvPr/>
            </p:nvSpPr>
            <p:spPr>
              <a:xfrm>
                <a:off x="7412702" y="5614082"/>
                <a:ext cx="3643626" cy="574516"/>
              </a:xfrm>
              <a:prstGeom prst="rect">
                <a:avLst/>
              </a:prstGeom>
              <a:blipFill>
                <a:blip r:embed="rId5"/>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3474612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58581" y="311882"/>
            <a:ext cx="6558764" cy="523220"/>
          </a:xfrm>
          <a:prstGeom prst="rect">
            <a:avLst/>
          </a:prstGeom>
          <a:noFill/>
        </p:spPr>
        <p:txBody>
          <a:bodyPr wrap="square" rtlCol="0">
            <a:spAutoFit/>
          </a:bodyPr>
          <a:lstStyle/>
          <a:p>
            <a:r>
              <a:rPr lang="tr-TR" sz="2800" b="1" dirty="0" smtClean="0"/>
              <a:t>Bileşen ve Bileşkelerin Hesaplanması</a:t>
            </a:r>
          </a:p>
        </p:txBody>
      </p:sp>
      <p:sp>
        <p:nvSpPr>
          <p:cNvPr id="2" name="TextBox 1"/>
          <p:cNvSpPr txBox="1"/>
          <p:nvPr/>
        </p:nvSpPr>
        <p:spPr>
          <a:xfrm>
            <a:off x="150238" y="1808493"/>
            <a:ext cx="1953865"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a:t>
            </a:r>
            <a:r>
              <a:rPr lang="en-US" sz="1400" dirty="0" smtClean="0">
                <a:latin typeface="Arial Narrow" panose="020B0606020202030204" pitchFamily="34" charset="0"/>
                <a:cs typeface="Arial" panose="020B0604020202020204" pitchFamily="34" charset="0"/>
              </a:rPr>
              <a:t>k</a:t>
            </a:r>
            <a:r>
              <a:rPr lang="tr-TR" sz="1400" dirty="0" err="1" smtClean="0">
                <a:latin typeface="Arial Narrow" panose="020B0606020202030204" pitchFamily="34" charset="0"/>
                <a:cs typeface="Arial" panose="020B0604020202020204" pitchFamily="34" charset="0"/>
              </a:rPr>
              <a:t>aler</a:t>
            </a:r>
            <a:r>
              <a:rPr lang="tr-TR" sz="1400" dirty="0" smtClean="0">
                <a:latin typeface="Arial Narrow" panose="020B0606020202030204" pitchFamily="34" charset="0"/>
                <a:cs typeface="Arial" panose="020B0604020202020204" pitchFamily="34" charset="0"/>
              </a:rPr>
              <a:t> ve Vektörel Büyüklükler</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Soru Çözümü</a:t>
            </a:r>
            <a:endParaRPr lang="tr-TR" sz="1400" dirty="0">
              <a:latin typeface="Arial Narrow" panose="020B0606020202030204" pitchFamily="34" charset="0"/>
              <a:cs typeface="Arial" panose="020B0604020202020204" pitchFamily="34" charset="0"/>
            </a:endParaRPr>
          </a:p>
        </p:txBody>
      </p:sp>
      <p:pic>
        <p:nvPicPr>
          <p:cNvPr id="20482" name="Picture 2" descr="http://www.matematiktutkusu.com/uploads/posts/2011-02/1298201020_oranlar.jpg"/>
          <p:cNvPicPr>
            <a:picLocks noChangeAspect="1" noChangeArrowheads="1"/>
          </p:cNvPicPr>
          <p:nvPr/>
        </p:nvPicPr>
        <p:blipFill rotWithShape="1">
          <a:blip r:embed="rId3">
            <a:extLst>
              <a:ext uri="{28A0092B-C50C-407E-A947-70E740481C1C}">
                <a14:useLocalDpi xmlns:a14="http://schemas.microsoft.com/office/drawing/2010/main" val="0"/>
              </a:ext>
            </a:extLst>
          </a:blip>
          <a:srcRect l="1" r="28820"/>
          <a:stretch/>
        </p:blipFill>
        <p:spPr bwMode="auto">
          <a:xfrm>
            <a:off x="6953800" y="1808493"/>
            <a:ext cx="4206240" cy="4523481"/>
          </a:xfrm>
          <a:prstGeom prst="rect">
            <a:avLst/>
          </a:prstGeom>
          <a:noFill/>
          <a:extLst>
            <a:ext uri="{909E8E84-426E-40DD-AFC4-6F175D3DCCD1}">
              <a14:hiddenFill xmlns:a14="http://schemas.microsoft.com/office/drawing/2010/main">
                <a:solidFill>
                  <a:srgbClr val="FFFFFF"/>
                </a:solidFill>
              </a14:hiddenFill>
            </a:ext>
          </a:extLst>
        </p:spPr>
      </p:pic>
      <p:pic>
        <p:nvPicPr>
          <p:cNvPr id="29698" name="Picture 2" descr="çemberde kosinüs ve sinüs değerleri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3792" y="2186283"/>
            <a:ext cx="3970318" cy="3970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467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58581" y="311882"/>
            <a:ext cx="6558764" cy="769441"/>
          </a:xfrm>
          <a:prstGeom prst="rect">
            <a:avLst/>
          </a:prstGeom>
          <a:noFill/>
        </p:spPr>
        <p:txBody>
          <a:bodyPr wrap="square" rtlCol="0">
            <a:spAutoFit/>
          </a:bodyPr>
          <a:lstStyle/>
          <a:p>
            <a:r>
              <a:rPr lang="tr-TR" sz="2800" b="1" dirty="0" smtClean="0"/>
              <a:t>Bileşen ve Bileşkelerin Hesaplanması</a:t>
            </a:r>
          </a:p>
          <a:p>
            <a:r>
              <a:rPr lang="tr-TR" sz="1600" b="1" dirty="0" smtClean="0"/>
              <a:t>Örnek Soru Çözelim</a:t>
            </a:r>
          </a:p>
        </p:txBody>
      </p:sp>
      <p:sp>
        <p:nvSpPr>
          <p:cNvPr id="2" name="TextBox 1"/>
          <p:cNvSpPr txBox="1"/>
          <p:nvPr/>
        </p:nvSpPr>
        <p:spPr>
          <a:xfrm>
            <a:off x="150238" y="1808493"/>
            <a:ext cx="1953865"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a:t>
            </a:r>
            <a:r>
              <a:rPr lang="en-US" sz="1400" dirty="0" smtClean="0">
                <a:latin typeface="Arial Narrow" panose="020B0606020202030204" pitchFamily="34" charset="0"/>
                <a:cs typeface="Arial" panose="020B0604020202020204" pitchFamily="34" charset="0"/>
              </a:rPr>
              <a:t>k</a:t>
            </a:r>
            <a:r>
              <a:rPr lang="tr-TR" sz="1400" dirty="0" err="1" smtClean="0">
                <a:latin typeface="Arial Narrow" panose="020B0606020202030204" pitchFamily="34" charset="0"/>
                <a:cs typeface="Arial" panose="020B0604020202020204" pitchFamily="34" charset="0"/>
              </a:rPr>
              <a:t>aler</a:t>
            </a:r>
            <a:r>
              <a:rPr lang="tr-TR" sz="1400" dirty="0" smtClean="0">
                <a:latin typeface="Arial Narrow" panose="020B0606020202030204" pitchFamily="34" charset="0"/>
                <a:cs typeface="Arial" panose="020B0604020202020204" pitchFamily="34" charset="0"/>
              </a:rPr>
              <a:t> ve Vektörel Büyüklükler</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Soru Çözümü</a:t>
            </a:r>
            <a:endParaRPr lang="tr-TR" sz="1400" dirty="0">
              <a:latin typeface="Arial Narrow" panose="020B060602020203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2714562" y="1808493"/>
            <a:ext cx="4438161" cy="2943980"/>
          </a:xfrm>
          <a:prstGeom prst="rect">
            <a:avLst/>
          </a:prstGeom>
        </p:spPr>
      </p:pic>
      <p:sp>
        <p:nvSpPr>
          <p:cNvPr id="5" name="TextBox 4"/>
          <p:cNvSpPr txBox="1"/>
          <p:nvPr/>
        </p:nvSpPr>
        <p:spPr>
          <a:xfrm>
            <a:off x="4511842" y="5429154"/>
            <a:ext cx="728084" cy="369332"/>
          </a:xfrm>
          <a:prstGeom prst="rect">
            <a:avLst/>
          </a:prstGeom>
          <a:noFill/>
        </p:spPr>
        <p:txBody>
          <a:bodyPr wrap="none" rtlCol="0">
            <a:spAutoFit/>
          </a:bodyPr>
          <a:lstStyle/>
          <a:p>
            <a:r>
              <a:rPr lang="en-US" dirty="0" smtClean="0"/>
              <a:t>R = ?</a:t>
            </a:r>
            <a:endParaRPr lang="tr-TR" dirty="0"/>
          </a:p>
        </p:txBody>
      </p:sp>
      <p:cxnSp>
        <p:nvCxnSpPr>
          <p:cNvPr id="6" name="Straight Arrow Connector 5"/>
          <p:cNvCxnSpPr/>
          <p:nvPr/>
        </p:nvCxnSpPr>
        <p:spPr>
          <a:xfrm>
            <a:off x="4511842" y="5429154"/>
            <a:ext cx="2406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608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19632" y="648311"/>
            <a:ext cx="9878273" cy="995298"/>
          </a:xfrm>
        </p:spPr>
        <p:txBody>
          <a:bodyPr>
            <a:normAutofit/>
          </a:bodyPr>
          <a:lstStyle/>
          <a:p>
            <a:pPr algn="ctr"/>
            <a:r>
              <a:rPr lang="en-US" dirty="0" smtClean="0"/>
              <a:t>11. </a:t>
            </a:r>
            <a:r>
              <a:rPr lang="tr-TR" dirty="0" smtClean="0"/>
              <a:t>Sınıf</a:t>
            </a:r>
            <a:r>
              <a:rPr lang="en-US" dirty="0" smtClean="0"/>
              <a:t> </a:t>
            </a:r>
            <a:r>
              <a:rPr lang="tr-TR" dirty="0" smtClean="0"/>
              <a:t>fizik</a:t>
            </a:r>
            <a:r>
              <a:rPr lang="en-US" dirty="0" smtClean="0"/>
              <a:t> </a:t>
            </a:r>
            <a:r>
              <a:rPr lang="tr-TR" dirty="0" smtClean="0"/>
              <a:t>Dersi</a:t>
            </a:r>
            <a:endParaRPr lang="tr-TR" cap="none" dirty="0"/>
          </a:p>
        </p:txBody>
      </p:sp>
      <p:sp>
        <p:nvSpPr>
          <p:cNvPr id="3" name="Subtitle 2"/>
          <p:cNvSpPr>
            <a:spLocks noGrp="1"/>
          </p:cNvSpPr>
          <p:nvPr>
            <p:ph type="subTitle" idx="1"/>
          </p:nvPr>
        </p:nvSpPr>
        <p:spPr>
          <a:xfrm>
            <a:off x="7419371" y="6447097"/>
            <a:ext cx="4438241" cy="376177"/>
          </a:xfrm>
        </p:spPr>
        <p:txBody>
          <a:bodyPr/>
          <a:lstStyle/>
          <a:p>
            <a:pPr algn="ctr"/>
            <a:r>
              <a:rPr lang="tr-TR" dirty="0" smtClean="0"/>
              <a:t>Doç. </a:t>
            </a:r>
            <a:r>
              <a:rPr lang="en-US" dirty="0" smtClean="0"/>
              <a:t>Dr. Ali ERYILMAZ</a:t>
            </a:r>
            <a:endParaRPr lang="tr-TR" dirty="0"/>
          </a:p>
        </p:txBody>
      </p:sp>
      <p:pic>
        <p:nvPicPr>
          <p:cNvPr id="38" name="Picture 37"/>
          <p:cNvPicPr>
            <a:picLocks noChangeAspect="1"/>
          </p:cNvPicPr>
          <p:nvPr/>
        </p:nvPicPr>
        <p:blipFill>
          <a:blip r:embed="rId3"/>
          <a:stretch>
            <a:fillRect/>
          </a:stretch>
        </p:blipFill>
        <p:spPr>
          <a:xfrm>
            <a:off x="1289259" y="1643609"/>
            <a:ext cx="10568354" cy="2743200"/>
          </a:xfrm>
          <a:prstGeom prst="rect">
            <a:avLst/>
          </a:prstGeom>
        </p:spPr>
      </p:pic>
      <p:sp>
        <p:nvSpPr>
          <p:cNvPr id="39" name="TextBox 38"/>
          <p:cNvSpPr txBox="1"/>
          <p:nvPr/>
        </p:nvSpPr>
        <p:spPr>
          <a:xfrm>
            <a:off x="2931507" y="4444463"/>
            <a:ext cx="3695242" cy="1200329"/>
          </a:xfrm>
          <a:prstGeom prst="rect">
            <a:avLst/>
          </a:prstGeom>
          <a:noFill/>
        </p:spPr>
        <p:txBody>
          <a:bodyPr wrap="none" rtlCol="0">
            <a:spAutoFit/>
          </a:bodyPr>
          <a:lstStyle/>
          <a:p>
            <a:pPr marL="285750" indent="-285750">
              <a:buFont typeface="Arial" panose="020B0604020202020204" pitchFamily="34" charset="0"/>
              <a:buChar char="•"/>
            </a:pPr>
            <a:r>
              <a:rPr lang="tr-TR" dirty="0" smtClean="0"/>
              <a:t>Haftada 4 saat</a:t>
            </a:r>
          </a:p>
          <a:p>
            <a:pPr marL="285750" indent="-285750">
              <a:buFont typeface="Arial" panose="020B0604020202020204" pitchFamily="34" charset="0"/>
              <a:buChar char="•"/>
            </a:pPr>
            <a:r>
              <a:rPr lang="tr-TR" dirty="0" smtClean="0"/>
              <a:t>Toplam 144 saat</a:t>
            </a:r>
          </a:p>
          <a:p>
            <a:pPr marL="285750" indent="-285750">
              <a:buFont typeface="Arial" panose="020B0604020202020204" pitchFamily="34" charset="0"/>
              <a:buChar char="•"/>
            </a:pPr>
            <a:r>
              <a:rPr lang="en-US" dirty="0" smtClean="0"/>
              <a:t>36</a:t>
            </a:r>
            <a:r>
              <a:rPr lang="tr-TR" dirty="0" smtClean="0"/>
              <a:t> hafta</a:t>
            </a:r>
          </a:p>
          <a:p>
            <a:pPr marL="285750" indent="-285750">
              <a:buFont typeface="Arial" panose="020B0604020202020204" pitchFamily="34" charset="0"/>
              <a:buChar char="•"/>
            </a:pPr>
            <a:r>
              <a:rPr lang="tr-TR" dirty="0" smtClean="0"/>
              <a:t>Haftada ortalama 2 kazanım</a:t>
            </a:r>
            <a:endParaRPr lang="tr-TR" dirty="0"/>
          </a:p>
        </p:txBody>
      </p:sp>
    </p:spTree>
    <p:extLst>
      <p:ext uri="{BB962C8B-B14F-4D97-AF65-F5344CB8AC3E}">
        <p14:creationId xmlns:p14="http://schemas.microsoft.com/office/powerpoint/2010/main" val="3960393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58581" y="311882"/>
            <a:ext cx="6558764" cy="769441"/>
          </a:xfrm>
          <a:prstGeom prst="rect">
            <a:avLst/>
          </a:prstGeom>
          <a:noFill/>
        </p:spPr>
        <p:txBody>
          <a:bodyPr wrap="square" rtlCol="0">
            <a:spAutoFit/>
          </a:bodyPr>
          <a:lstStyle/>
          <a:p>
            <a:r>
              <a:rPr lang="tr-TR" sz="2800" b="1" dirty="0" smtClean="0"/>
              <a:t>Bileşen ve Bileşkelerin Hesaplanması</a:t>
            </a:r>
          </a:p>
          <a:p>
            <a:r>
              <a:rPr lang="tr-TR" sz="1600" b="1" dirty="0" smtClean="0"/>
              <a:t>Örnek Soru Çözelim</a:t>
            </a:r>
          </a:p>
        </p:txBody>
      </p:sp>
      <p:sp>
        <p:nvSpPr>
          <p:cNvPr id="2" name="TextBox 1"/>
          <p:cNvSpPr txBox="1"/>
          <p:nvPr/>
        </p:nvSpPr>
        <p:spPr>
          <a:xfrm>
            <a:off x="150238" y="1808493"/>
            <a:ext cx="1953865"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a:t>
            </a:r>
            <a:r>
              <a:rPr lang="en-US" sz="1400" dirty="0" smtClean="0">
                <a:latin typeface="Arial Narrow" panose="020B0606020202030204" pitchFamily="34" charset="0"/>
                <a:cs typeface="Arial" panose="020B0604020202020204" pitchFamily="34" charset="0"/>
              </a:rPr>
              <a:t>k</a:t>
            </a:r>
            <a:r>
              <a:rPr lang="tr-TR" sz="1400" dirty="0" err="1" smtClean="0">
                <a:latin typeface="Arial Narrow" panose="020B0606020202030204" pitchFamily="34" charset="0"/>
                <a:cs typeface="Arial" panose="020B0604020202020204" pitchFamily="34" charset="0"/>
              </a:rPr>
              <a:t>aler</a:t>
            </a:r>
            <a:r>
              <a:rPr lang="tr-TR" sz="1400" dirty="0" smtClean="0">
                <a:latin typeface="Arial Narrow" panose="020B0606020202030204" pitchFamily="34" charset="0"/>
                <a:cs typeface="Arial" panose="020B0604020202020204" pitchFamily="34" charset="0"/>
              </a:rPr>
              <a:t> ve Vektörel Büyüklükler</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Soru Çözümü</a:t>
            </a:r>
            <a:endParaRPr lang="tr-TR" sz="1400" dirty="0">
              <a:latin typeface="Arial Narrow" panose="020B060602020203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2819040" y="1808493"/>
            <a:ext cx="4240380" cy="3292896"/>
          </a:xfrm>
          <a:prstGeom prst="rect">
            <a:avLst/>
          </a:prstGeom>
        </p:spPr>
      </p:pic>
      <p:sp>
        <p:nvSpPr>
          <p:cNvPr id="6" name="TextBox 5"/>
          <p:cNvSpPr txBox="1"/>
          <p:nvPr/>
        </p:nvSpPr>
        <p:spPr>
          <a:xfrm>
            <a:off x="4408972" y="5523038"/>
            <a:ext cx="728084" cy="369332"/>
          </a:xfrm>
          <a:prstGeom prst="rect">
            <a:avLst/>
          </a:prstGeom>
          <a:noFill/>
        </p:spPr>
        <p:txBody>
          <a:bodyPr wrap="none" rtlCol="0">
            <a:spAutoFit/>
          </a:bodyPr>
          <a:lstStyle/>
          <a:p>
            <a:r>
              <a:rPr lang="en-US" dirty="0" smtClean="0"/>
              <a:t>R = ?</a:t>
            </a:r>
            <a:endParaRPr lang="tr-TR" dirty="0"/>
          </a:p>
        </p:txBody>
      </p:sp>
      <p:cxnSp>
        <p:nvCxnSpPr>
          <p:cNvPr id="7" name="Straight Arrow Connector 6"/>
          <p:cNvCxnSpPr/>
          <p:nvPr/>
        </p:nvCxnSpPr>
        <p:spPr>
          <a:xfrm>
            <a:off x="4408972" y="5523038"/>
            <a:ext cx="2406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3292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58581" y="311882"/>
            <a:ext cx="6558764" cy="769441"/>
          </a:xfrm>
          <a:prstGeom prst="rect">
            <a:avLst/>
          </a:prstGeom>
          <a:noFill/>
        </p:spPr>
        <p:txBody>
          <a:bodyPr wrap="square" rtlCol="0">
            <a:spAutoFit/>
          </a:bodyPr>
          <a:lstStyle/>
          <a:p>
            <a:r>
              <a:rPr lang="tr-TR" sz="2800" b="1" dirty="0" smtClean="0"/>
              <a:t>Bileşen ve Bileşkelerin Hesaplanması</a:t>
            </a:r>
          </a:p>
          <a:p>
            <a:r>
              <a:rPr lang="tr-TR" sz="1600" b="1" dirty="0" smtClean="0"/>
              <a:t>Örnek Soru Çözelim</a:t>
            </a:r>
          </a:p>
        </p:txBody>
      </p:sp>
      <p:sp>
        <p:nvSpPr>
          <p:cNvPr id="2" name="TextBox 1"/>
          <p:cNvSpPr txBox="1"/>
          <p:nvPr/>
        </p:nvSpPr>
        <p:spPr>
          <a:xfrm>
            <a:off x="150238" y="1808493"/>
            <a:ext cx="1953865"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a:t>
            </a:r>
            <a:r>
              <a:rPr lang="en-US" sz="1400" dirty="0" smtClean="0">
                <a:latin typeface="Arial Narrow" panose="020B0606020202030204" pitchFamily="34" charset="0"/>
                <a:cs typeface="Arial" panose="020B0604020202020204" pitchFamily="34" charset="0"/>
              </a:rPr>
              <a:t>k</a:t>
            </a:r>
            <a:r>
              <a:rPr lang="tr-TR" sz="1400" dirty="0" err="1" smtClean="0">
                <a:latin typeface="Arial Narrow" panose="020B0606020202030204" pitchFamily="34" charset="0"/>
                <a:cs typeface="Arial" panose="020B0604020202020204" pitchFamily="34" charset="0"/>
              </a:rPr>
              <a:t>aler</a:t>
            </a:r>
            <a:r>
              <a:rPr lang="tr-TR" sz="1400" dirty="0" smtClean="0">
                <a:latin typeface="Arial Narrow" panose="020B0606020202030204" pitchFamily="34" charset="0"/>
                <a:cs typeface="Arial" panose="020B0604020202020204" pitchFamily="34" charset="0"/>
              </a:rPr>
              <a:t> ve Vektörel Büyüklükler</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Soru Çözümü</a:t>
            </a:r>
            <a:endParaRPr lang="tr-TR" sz="1400" dirty="0">
              <a:latin typeface="Arial Narrow" panose="020B060602020203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2572501" y="1808493"/>
            <a:ext cx="2786080" cy="3126365"/>
          </a:xfrm>
          <a:prstGeom prst="rect">
            <a:avLst/>
          </a:prstGeom>
        </p:spPr>
      </p:pic>
      <p:sp>
        <p:nvSpPr>
          <p:cNvPr id="6" name="TextBox 5"/>
          <p:cNvSpPr txBox="1"/>
          <p:nvPr/>
        </p:nvSpPr>
        <p:spPr>
          <a:xfrm>
            <a:off x="3140242" y="5438274"/>
            <a:ext cx="728084" cy="369332"/>
          </a:xfrm>
          <a:prstGeom prst="rect">
            <a:avLst/>
          </a:prstGeom>
          <a:noFill/>
        </p:spPr>
        <p:txBody>
          <a:bodyPr wrap="none" rtlCol="0">
            <a:spAutoFit/>
          </a:bodyPr>
          <a:lstStyle/>
          <a:p>
            <a:r>
              <a:rPr lang="en-US" dirty="0" smtClean="0"/>
              <a:t>R = ?</a:t>
            </a:r>
            <a:endParaRPr lang="tr-TR" dirty="0"/>
          </a:p>
        </p:txBody>
      </p:sp>
      <p:cxnSp>
        <p:nvCxnSpPr>
          <p:cNvPr id="8" name="Straight Arrow Connector 7"/>
          <p:cNvCxnSpPr/>
          <p:nvPr/>
        </p:nvCxnSpPr>
        <p:spPr>
          <a:xfrm>
            <a:off x="3140242" y="5438274"/>
            <a:ext cx="2406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220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77718" y="227660"/>
            <a:ext cx="2895082" cy="523220"/>
          </a:xfrm>
          <a:prstGeom prst="rect">
            <a:avLst/>
          </a:prstGeom>
          <a:noFill/>
        </p:spPr>
        <p:txBody>
          <a:bodyPr wrap="square" rtlCol="0">
            <a:spAutoFit/>
          </a:bodyPr>
          <a:lstStyle/>
          <a:p>
            <a:r>
              <a:rPr lang="tr-TR" sz="2800" b="1" dirty="0" smtClean="0"/>
              <a:t>Günün Özeti</a:t>
            </a:r>
          </a:p>
        </p:txBody>
      </p:sp>
      <p:sp>
        <p:nvSpPr>
          <p:cNvPr id="2" name="TextBox 1"/>
          <p:cNvSpPr txBox="1"/>
          <p:nvPr/>
        </p:nvSpPr>
        <p:spPr>
          <a:xfrm>
            <a:off x="150238" y="1808493"/>
            <a:ext cx="1953865"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a:t>
            </a:r>
            <a:r>
              <a:rPr lang="en-US" sz="1400" dirty="0" smtClean="0">
                <a:latin typeface="Arial Narrow" panose="020B0606020202030204" pitchFamily="34" charset="0"/>
                <a:cs typeface="Arial" panose="020B0604020202020204" pitchFamily="34" charset="0"/>
              </a:rPr>
              <a:t>k</a:t>
            </a:r>
            <a:r>
              <a:rPr lang="tr-TR" sz="1400" dirty="0" err="1" smtClean="0">
                <a:latin typeface="Arial Narrow" panose="020B0606020202030204" pitchFamily="34" charset="0"/>
                <a:cs typeface="Arial" panose="020B0604020202020204" pitchFamily="34" charset="0"/>
              </a:rPr>
              <a:t>aler</a:t>
            </a:r>
            <a:r>
              <a:rPr lang="tr-TR" sz="1400" dirty="0" smtClean="0">
                <a:latin typeface="Arial Narrow" panose="020B0606020202030204" pitchFamily="34" charset="0"/>
                <a:cs typeface="Arial" panose="020B0604020202020204" pitchFamily="34" charset="0"/>
              </a:rPr>
              <a:t> ve Vektörel Büyüklükler</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Soru Çözümü</a:t>
            </a:r>
            <a:endParaRPr lang="tr-TR" sz="1400" dirty="0">
              <a:latin typeface="Arial Narrow" panose="020B0606020202030204" pitchFamily="34" charset="0"/>
              <a:cs typeface="Arial" panose="020B0604020202020204" pitchFamily="34" charset="0"/>
            </a:endParaRPr>
          </a:p>
        </p:txBody>
      </p:sp>
      <p:sp>
        <p:nvSpPr>
          <p:cNvPr id="5" name="TextBox 4"/>
          <p:cNvSpPr txBox="1"/>
          <p:nvPr/>
        </p:nvSpPr>
        <p:spPr>
          <a:xfrm>
            <a:off x="4966213" y="1979943"/>
            <a:ext cx="4559046" cy="2862322"/>
          </a:xfrm>
          <a:prstGeom prst="rect">
            <a:avLst/>
          </a:prstGeom>
          <a:noFill/>
        </p:spPr>
        <p:txBody>
          <a:bodyPr wrap="square" rtlCol="0">
            <a:spAutoFit/>
          </a:bodyPr>
          <a:lstStyle/>
          <a:p>
            <a:pPr marL="285744" indent="-285744">
              <a:lnSpc>
                <a:spcPct val="150000"/>
              </a:lnSpc>
              <a:buFont typeface="Arial" panose="020B0604020202020204" pitchFamily="34" charset="0"/>
              <a:buChar char="•"/>
            </a:pPr>
            <a:r>
              <a:rPr lang="tr-TR" sz="2000" dirty="0" smtClean="0"/>
              <a:t>Skaler ve Vektörel Büyüklükler</a:t>
            </a:r>
          </a:p>
          <a:p>
            <a:pPr marL="285744" indent="-285744">
              <a:lnSpc>
                <a:spcPct val="150000"/>
              </a:lnSpc>
              <a:buFont typeface="Arial" panose="020B0604020202020204" pitchFamily="34" charset="0"/>
              <a:buChar char="•"/>
            </a:pPr>
            <a:r>
              <a:rPr lang="tr-TR" sz="2000" dirty="0" smtClean="0"/>
              <a:t>Vektörel Büyüklüklerin Özellikleri</a:t>
            </a:r>
          </a:p>
          <a:p>
            <a:pPr marL="285744" indent="-285744">
              <a:lnSpc>
                <a:spcPct val="150000"/>
              </a:lnSpc>
              <a:buFont typeface="Arial" panose="020B0604020202020204" pitchFamily="34" charset="0"/>
              <a:buChar char="•"/>
            </a:pPr>
            <a:r>
              <a:rPr lang="tr-TR" sz="2000" dirty="0" smtClean="0"/>
              <a:t>Kartezyen Koordinat Sistemi</a:t>
            </a:r>
          </a:p>
          <a:p>
            <a:pPr marL="285744" indent="-285744">
              <a:lnSpc>
                <a:spcPct val="150000"/>
              </a:lnSpc>
              <a:buFont typeface="Arial" panose="020B0604020202020204" pitchFamily="34" charset="0"/>
              <a:buChar char="•"/>
            </a:pPr>
            <a:r>
              <a:rPr lang="tr-TR" sz="2000" dirty="0" smtClean="0"/>
              <a:t>Vektörel Büyüklüklerin Toplamı</a:t>
            </a:r>
          </a:p>
          <a:p>
            <a:pPr marL="285744" indent="-285744">
              <a:lnSpc>
                <a:spcPct val="150000"/>
              </a:lnSpc>
              <a:buFont typeface="Arial" panose="020B0604020202020204" pitchFamily="34" charset="0"/>
              <a:buChar char="•"/>
            </a:pPr>
            <a:r>
              <a:rPr lang="tr-TR" sz="2000" dirty="0" smtClean="0"/>
              <a:t>Bileşen ve Bileşkelerin Hesaplanması</a:t>
            </a:r>
          </a:p>
        </p:txBody>
      </p:sp>
    </p:spTree>
    <p:extLst>
      <p:ext uri="{BB962C8B-B14F-4D97-AF65-F5344CB8AC3E}">
        <p14:creationId xmlns:p14="http://schemas.microsoft.com/office/powerpoint/2010/main" val="121620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8257" y="2656428"/>
            <a:ext cx="10530349" cy="400110"/>
          </a:xfrm>
          <a:prstGeom prst="rect">
            <a:avLst/>
          </a:prstGeom>
        </p:spPr>
        <p:txBody>
          <a:bodyPr wrap="square">
            <a:spAutoFit/>
          </a:bodyPr>
          <a:lstStyle/>
          <a:p>
            <a:endParaRPr lang="tr-TR" sz="2000" dirty="0"/>
          </a:p>
        </p:txBody>
      </p:sp>
      <p:sp>
        <p:nvSpPr>
          <p:cNvPr id="3" name="Rectangle 2"/>
          <p:cNvSpPr/>
          <p:nvPr/>
        </p:nvSpPr>
        <p:spPr>
          <a:xfrm>
            <a:off x="688257" y="2095989"/>
            <a:ext cx="11179278" cy="4247317"/>
          </a:xfrm>
          <a:prstGeom prst="rect">
            <a:avLst/>
          </a:prstGeom>
        </p:spPr>
        <p:txBody>
          <a:bodyPr wrap="square">
            <a:spAutoFit/>
          </a:bodyPr>
          <a:lstStyle/>
          <a:p>
            <a:pPr>
              <a:lnSpc>
                <a:spcPct val="150000"/>
              </a:lnSpc>
            </a:pPr>
            <a:r>
              <a:rPr lang="tr-TR" dirty="0"/>
              <a:t>11.1.1.1. Vektörlerin özelliklerini açıklar.</a:t>
            </a:r>
          </a:p>
          <a:p>
            <a:pPr>
              <a:lnSpc>
                <a:spcPct val="150000"/>
              </a:lnSpc>
            </a:pPr>
            <a:r>
              <a:rPr lang="tr-TR" dirty="0"/>
              <a:t>11.1.1.2. Vektörel büyüklükleri kartezyen koordinat sisteminde iki ve üç boyutlu olarak </a:t>
            </a:r>
            <a:r>
              <a:rPr lang="tr-TR" dirty="0" smtClean="0"/>
              <a:t>çizer.</a:t>
            </a:r>
            <a:endParaRPr lang="en-US" dirty="0" smtClean="0"/>
          </a:p>
          <a:p>
            <a:pPr marL="973138">
              <a:lnSpc>
                <a:spcPct val="150000"/>
              </a:lnSpc>
            </a:pPr>
            <a:r>
              <a:rPr lang="tr-TR" dirty="0" smtClean="0"/>
              <a:t>a</a:t>
            </a:r>
            <a:r>
              <a:rPr lang="tr-TR" dirty="0"/>
              <a:t>. Birim vektör sitemi (</a:t>
            </a:r>
            <a:r>
              <a:rPr lang="tr-TR" dirty="0" err="1"/>
              <a:t>i,j,k</a:t>
            </a:r>
            <a:r>
              <a:rPr lang="tr-TR" dirty="0"/>
              <a:t>) ile işlem yaptırılmaz.</a:t>
            </a:r>
          </a:p>
          <a:p>
            <a:pPr>
              <a:lnSpc>
                <a:spcPct val="150000"/>
              </a:lnSpc>
            </a:pPr>
            <a:r>
              <a:rPr lang="tr-TR" dirty="0"/>
              <a:t>11.1.1.3. Vektörlerin bileşkelerini farklı yöntemleri kullanarak hesaplar. </a:t>
            </a:r>
          </a:p>
          <a:p>
            <a:pPr marL="1258888" indent="-285750">
              <a:lnSpc>
                <a:spcPct val="150000"/>
              </a:lnSpc>
            </a:pPr>
            <a:r>
              <a:rPr lang="tr-TR" dirty="0"/>
              <a:t>a. Öğrencilerin iki yada daha fazla vektörün bileşkesinin büyüklüğünü hesaplamaları sağlanır.</a:t>
            </a:r>
          </a:p>
          <a:p>
            <a:pPr marL="973138" indent="-973138">
              <a:lnSpc>
                <a:spcPct val="150000"/>
              </a:lnSpc>
            </a:pPr>
            <a:r>
              <a:rPr lang="tr-TR" dirty="0"/>
              <a:t>11.1.1.4. Bir vektörün kartezyen koordinat sistemindeki bileşenlerini çizer ve bileşenlerin büyüklüklerini hesaplar.</a:t>
            </a:r>
          </a:p>
          <a:p>
            <a:pPr marL="1258888" indent="-285750">
              <a:lnSpc>
                <a:spcPct val="150000"/>
              </a:lnSpc>
            </a:pPr>
            <a:r>
              <a:rPr lang="tr-TR" dirty="0"/>
              <a:t>a. Öğrencilerin vektörlerin kartezyen koordinat sistemindeki bileşenlerini çizmeleri ve bileşenlerinin büyüklüklerini hesaplamaları sağlanır.</a:t>
            </a:r>
          </a:p>
        </p:txBody>
      </p:sp>
      <p:sp>
        <p:nvSpPr>
          <p:cNvPr id="5" name="TextBox 4"/>
          <p:cNvSpPr txBox="1"/>
          <p:nvPr/>
        </p:nvSpPr>
        <p:spPr>
          <a:xfrm>
            <a:off x="696909" y="1458469"/>
            <a:ext cx="10513044" cy="523220"/>
          </a:xfrm>
          <a:prstGeom prst="rect">
            <a:avLst/>
          </a:prstGeom>
          <a:noFill/>
        </p:spPr>
        <p:txBody>
          <a:bodyPr wrap="square" rtlCol="0">
            <a:spAutoFit/>
          </a:bodyPr>
          <a:lstStyle/>
          <a:p>
            <a:r>
              <a:rPr lang="tr-TR" sz="2800" b="1" dirty="0" smtClean="0"/>
              <a:t>B</a:t>
            </a:r>
            <a:r>
              <a:rPr lang="en-US" sz="2800" b="1" dirty="0" smtClean="0"/>
              <a:t>UG</a:t>
            </a:r>
            <a:r>
              <a:rPr lang="tr-TR" sz="2800" b="1" dirty="0" smtClean="0"/>
              <a:t>ÜN</a:t>
            </a:r>
            <a:r>
              <a:rPr lang="en-US" sz="2800" b="1" dirty="0" smtClean="0"/>
              <a:t> NE ÖĞRENDİK?</a:t>
            </a:r>
            <a:endParaRPr lang="tr-TR" sz="2800" b="1" dirty="0"/>
          </a:p>
        </p:txBody>
      </p:sp>
    </p:spTree>
    <p:extLst>
      <p:ext uri="{BB962C8B-B14F-4D97-AF65-F5344CB8AC3E}">
        <p14:creationId xmlns:p14="http://schemas.microsoft.com/office/powerpoint/2010/main" val="3796877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26245" y="311882"/>
            <a:ext cx="3491100" cy="523220"/>
          </a:xfrm>
          <a:prstGeom prst="rect">
            <a:avLst/>
          </a:prstGeom>
          <a:noFill/>
        </p:spPr>
        <p:txBody>
          <a:bodyPr wrap="square" rtlCol="0">
            <a:spAutoFit/>
          </a:bodyPr>
          <a:lstStyle/>
          <a:p>
            <a:r>
              <a:rPr lang="tr-TR" sz="2800" b="1" dirty="0" smtClean="0"/>
              <a:t>Soru Çözümü</a:t>
            </a:r>
          </a:p>
        </p:txBody>
      </p:sp>
      <p:sp>
        <p:nvSpPr>
          <p:cNvPr id="2" name="TextBox 1"/>
          <p:cNvSpPr txBox="1"/>
          <p:nvPr/>
        </p:nvSpPr>
        <p:spPr>
          <a:xfrm>
            <a:off x="150238" y="1808493"/>
            <a:ext cx="1953865"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a:t>
            </a:r>
            <a:r>
              <a:rPr lang="en-US" sz="1400" dirty="0" smtClean="0">
                <a:latin typeface="Arial Narrow" panose="020B0606020202030204" pitchFamily="34" charset="0"/>
                <a:cs typeface="Arial" panose="020B0604020202020204" pitchFamily="34" charset="0"/>
              </a:rPr>
              <a:t>k</a:t>
            </a:r>
            <a:r>
              <a:rPr lang="tr-TR" sz="1400" dirty="0" err="1" smtClean="0">
                <a:latin typeface="Arial Narrow" panose="020B0606020202030204" pitchFamily="34" charset="0"/>
                <a:cs typeface="Arial" panose="020B0604020202020204" pitchFamily="34" charset="0"/>
              </a:rPr>
              <a:t>aler</a:t>
            </a:r>
            <a:r>
              <a:rPr lang="tr-TR" sz="1400" dirty="0" smtClean="0">
                <a:latin typeface="Arial Narrow" panose="020B0606020202030204" pitchFamily="34" charset="0"/>
                <a:cs typeface="Arial" panose="020B0604020202020204" pitchFamily="34" charset="0"/>
              </a:rPr>
              <a:t> ve Vektörel Büyüklükler</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Soru Çözümü</a:t>
            </a:r>
            <a:endParaRPr lang="tr-TR" sz="1400" b="1" dirty="0">
              <a:latin typeface="Arial Narrow" panose="020B060602020203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3579895" y="1192129"/>
            <a:ext cx="4733925" cy="5651352"/>
          </a:xfrm>
          <a:prstGeom prst="rect">
            <a:avLst/>
          </a:prstGeom>
        </p:spPr>
      </p:pic>
      <p:sp>
        <p:nvSpPr>
          <p:cNvPr id="6" name="Oval 5"/>
          <p:cNvSpPr/>
          <p:nvPr/>
        </p:nvSpPr>
        <p:spPr>
          <a:xfrm>
            <a:off x="5742573" y="5481532"/>
            <a:ext cx="1656848" cy="333375"/>
          </a:xfrm>
          <a:prstGeom prst="ellipse">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5497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26245" y="311882"/>
            <a:ext cx="3491100" cy="523220"/>
          </a:xfrm>
          <a:prstGeom prst="rect">
            <a:avLst/>
          </a:prstGeom>
          <a:noFill/>
        </p:spPr>
        <p:txBody>
          <a:bodyPr wrap="square" rtlCol="0">
            <a:spAutoFit/>
          </a:bodyPr>
          <a:lstStyle/>
          <a:p>
            <a:r>
              <a:rPr lang="tr-TR" sz="2800" b="1" dirty="0" smtClean="0"/>
              <a:t>Soru Çözümü</a:t>
            </a:r>
          </a:p>
        </p:txBody>
      </p:sp>
      <p:sp>
        <p:nvSpPr>
          <p:cNvPr id="2" name="TextBox 1"/>
          <p:cNvSpPr txBox="1"/>
          <p:nvPr/>
        </p:nvSpPr>
        <p:spPr>
          <a:xfrm>
            <a:off x="150238" y="1808493"/>
            <a:ext cx="1953865"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a:t>
            </a:r>
            <a:r>
              <a:rPr lang="en-US" sz="1400" dirty="0" smtClean="0">
                <a:latin typeface="Arial Narrow" panose="020B0606020202030204" pitchFamily="34" charset="0"/>
                <a:cs typeface="Arial" panose="020B0604020202020204" pitchFamily="34" charset="0"/>
              </a:rPr>
              <a:t>k</a:t>
            </a:r>
            <a:r>
              <a:rPr lang="tr-TR" sz="1400" dirty="0" err="1" smtClean="0">
                <a:latin typeface="Arial Narrow" panose="020B0606020202030204" pitchFamily="34" charset="0"/>
                <a:cs typeface="Arial" panose="020B0604020202020204" pitchFamily="34" charset="0"/>
              </a:rPr>
              <a:t>aler</a:t>
            </a:r>
            <a:r>
              <a:rPr lang="tr-TR" sz="1400" dirty="0" smtClean="0">
                <a:latin typeface="Arial Narrow" panose="020B0606020202030204" pitchFamily="34" charset="0"/>
                <a:cs typeface="Arial" panose="020B0604020202020204" pitchFamily="34" charset="0"/>
              </a:rPr>
              <a:t> ve Vektörel Büyüklükler</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Soru Çözümü</a:t>
            </a:r>
            <a:endParaRPr lang="tr-TR" sz="1400" b="1" dirty="0">
              <a:latin typeface="Arial Narrow" panose="020B060602020203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3214765" y="1808493"/>
            <a:ext cx="6434561" cy="4792784"/>
          </a:xfrm>
          <a:prstGeom prst="rect">
            <a:avLst/>
          </a:prstGeom>
        </p:spPr>
      </p:pic>
      <p:sp>
        <p:nvSpPr>
          <p:cNvPr id="6" name="Oval 5"/>
          <p:cNvSpPr/>
          <p:nvPr/>
        </p:nvSpPr>
        <p:spPr>
          <a:xfrm>
            <a:off x="4427621" y="5899127"/>
            <a:ext cx="1106905" cy="333375"/>
          </a:xfrm>
          <a:prstGeom prst="ellipse">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9586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827547" y="1352800"/>
            <a:ext cx="4598698" cy="5377218"/>
          </a:xfrm>
          <a:prstGeom prst="rect">
            <a:avLst/>
          </a:prstGeom>
        </p:spPr>
      </p:pic>
      <p:sp>
        <p:nvSpPr>
          <p:cNvPr id="4" name="TextBox 3"/>
          <p:cNvSpPr txBox="1"/>
          <p:nvPr/>
        </p:nvSpPr>
        <p:spPr>
          <a:xfrm>
            <a:off x="8426245" y="311882"/>
            <a:ext cx="3491100" cy="523220"/>
          </a:xfrm>
          <a:prstGeom prst="rect">
            <a:avLst/>
          </a:prstGeom>
          <a:noFill/>
        </p:spPr>
        <p:txBody>
          <a:bodyPr wrap="square" rtlCol="0">
            <a:spAutoFit/>
          </a:bodyPr>
          <a:lstStyle/>
          <a:p>
            <a:r>
              <a:rPr lang="tr-TR" sz="2800" b="1" dirty="0" smtClean="0"/>
              <a:t>Soru Çözümü</a:t>
            </a:r>
          </a:p>
        </p:txBody>
      </p:sp>
      <p:sp>
        <p:nvSpPr>
          <p:cNvPr id="2" name="TextBox 1"/>
          <p:cNvSpPr txBox="1"/>
          <p:nvPr/>
        </p:nvSpPr>
        <p:spPr>
          <a:xfrm>
            <a:off x="150238" y="1808493"/>
            <a:ext cx="1953865"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a:t>
            </a:r>
            <a:r>
              <a:rPr lang="en-US" sz="1400" dirty="0" smtClean="0">
                <a:latin typeface="Arial Narrow" panose="020B0606020202030204" pitchFamily="34" charset="0"/>
                <a:cs typeface="Arial" panose="020B0604020202020204" pitchFamily="34" charset="0"/>
              </a:rPr>
              <a:t>k</a:t>
            </a:r>
            <a:r>
              <a:rPr lang="tr-TR" sz="1400" dirty="0" err="1" smtClean="0">
                <a:latin typeface="Arial Narrow" panose="020B0606020202030204" pitchFamily="34" charset="0"/>
                <a:cs typeface="Arial" panose="020B0604020202020204" pitchFamily="34" charset="0"/>
              </a:rPr>
              <a:t>aler</a:t>
            </a:r>
            <a:r>
              <a:rPr lang="tr-TR" sz="1400" dirty="0" smtClean="0">
                <a:latin typeface="Arial Narrow" panose="020B0606020202030204" pitchFamily="34" charset="0"/>
                <a:cs typeface="Arial" panose="020B0604020202020204" pitchFamily="34" charset="0"/>
              </a:rPr>
              <a:t> ve Vektörel Büyüklükler</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Soru Çözümü</a:t>
            </a:r>
            <a:endParaRPr lang="tr-TR" sz="1400" b="1" dirty="0">
              <a:latin typeface="Arial Narrow" panose="020B0606020202030204" pitchFamily="34" charset="0"/>
              <a:cs typeface="Arial" panose="020B0604020202020204" pitchFamily="34" charset="0"/>
            </a:endParaRPr>
          </a:p>
        </p:txBody>
      </p:sp>
      <p:sp>
        <p:nvSpPr>
          <p:cNvPr id="6" name="Oval 5"/>
          <p:cNvSpPr/>
          <p:nvPr/>
        </p:nvSpPr>
        <p:spPr>
          <a:xfrm>
            <a:off x="6316578" y="5345674"/>
            <a:ext cx="1744580" cy="333375"/>
          </a:xfrm>
          <a:prstGeom prst="ellipse">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4184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633787" y="1260001"/>
            <a:ext cx="5516267" cy="5297209"/>
          </a:xfrm>
          <a:prstGeom prst="rect">
            <a:avLst/>
          </a:prstGeom>
        </p:spPr>
      </p:pic>
      <p:sp>
        <p:nvSpPr>
          <p:cNvPr id="4" name="TextBox 3"/>
          <p:cNvSpPr txBox="1"/>
          <p:nvPr/>
        </p:nvSpPr>
        <p:spPr>
          <a:xfrm>
            <a:off x="8426245" y="311882"/>
            <a:ext cx="3491100" cy="523220"/>
          </a:xfrm>
          <a:prstGeom prst="rect">
            <a:avLst/>
          </a:prstGeom>
          <a:noFill/>
        </p:spPr>
        <p:txBody>
          <a:bodyPr wrap="square" rtlCol="0">
            <a:spAutoFit/>
          </a:bodyPr>
          <a:lstStyle/>
          <a:p>
            <a:r>
              <a:rPr lang="tr-TR" sz="2800" b="1" dirty="0" smtClean="0"/>
              <a:t>Soru Çözümü</a:t>
            </a:r>
          </a:p>
        </p:txBody>
      </p:sp>
      <p:sp>
        <p:nvSpPr>
          <p:cNvPr id="2" name="TextBox 1"/>
          <p:cNvSpPr txBox="1"/>
          <p:nvPr/>
        </p:nvSpPr>
        <p:spPr>
          <a:xfrm>
            <a:off x="150238" y="1808493"/>
            <a:ext cx="1953865"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a:t>
            </a:r>
            <a:r>
              <a:rPr lang="en-US" sz="1400" dirty="0" smtClean="0">
                <a:latin typeface="Arial Narrow" panose="020B0606020202030204" pitchFamily="34" charset="0"/>
                <a:cs typeface="Arial" panose="020B0604020202020204" pitchFamily="34" charset="0"/>
              </a:rPr>
              <a:t>k</a:t>
            </a:r>
            <a:r>
              <a:rPr lang="tr-TR" sz="1400" dirty="0" err="1" smtClean="0">
                <a:latin typeface="Arial Narrow" panose="020B0606020202030204" pitchFamily="34" charset="0"/>
                <a:cs typeface="Arial" panose="020B0604020202020204" pitchFamily="34" charset="0"/>
              </a:rPr>
              <a:t>aler</a:t>
            </a:r>
            <a:r>
              <a:rPr lang="tr-TR" sz="1400" dirty="0" smtClean="0">
                <a:latin typeface="Arial Narrow" panose="020B0606020202030204" pitchFamily="34" charset="0"/>
                <a:cs typeface="Arial" panose="020B0604020202020204" pitchFamily="34" charset="0"/>
              </a:rPr>
              <a:t> ve Vektörel Büyüklükler</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Soru Çözümü</a:t>
            </a:r>
            <a:endParaRPr lang="tr-TR" sz="1400" b="1" dirty="0">
              <a:latin typeface="Arial Narrow" panose="020B0606020202030204" pitchFamily="34" charset="0"/>
              <a:cs typeface="Arial" panose="020B0604020202020204" pitchFamily="34" charset="0"/>
            </a:endParaRPr>
          </a:p>
        </p:txBody>
      </p:sp>
      <p:sp>
        <p:nvSpPr>
          <p:cNvPr id="6" name="Oval 5"/>
          <p:cNvSpPr/>
          <p:nvPr/>
        </p:nvSpPr>
        <p:spPr>
          <a:xfrm>
            <a:off x="6080759" y="5778811"/>
            <a:ext cx="884321" cy="333375"/>
          </a:xfrm>
          <a:prstGeom prst="ellipse">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6692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983705" y="1352049"/>
            <a:ext cx="6356143" cy="4747962"/>
          </a:xfrm>
          <a:prstGeom prst="rect">
            <a:avLst/>
          </a:prstGeom>
        </p:spPr>
      </p:pic>
      <p:sp>
        <p:nvSpPr>
          <p:cNvPr id="4" name="TextBox 3"/>
          <p:cNvSpPr txBox="1"/>
          <p:nvPr/>
        </p:nvSpPr>
        <p:spPr>
          <a:xfrm>
            <a:off x="8426245" y="311882"/>
            <a:ext cx="3491100" cy="523220"/>
          </a:xfrm>
          <a:prstGeom prst="rect">
            <a:avLst/>
          </a:prstGeom>
          <a:noFill/>
        </p:spPr>
        <p:txBody>
          <a:bodyPr wrap="square" rtlCol="0">
            <a:spAutoFit/>
          </a:bodyPr>
          <a:lstStyle/>
          <a:p>
            <a:r>
              <a:rPr lang="tr-TR" sz="2800" b="1" dirty="0" smtClean="0"/>
              <a:t>Soru Çözümü</a:t>
            </a:r>
          </a:p>
        </p:txBody>
      </p:sp>
      <p:sp>
        <p:nvSpPr>
          <p:cNvPr id="2" name="TextBox 1"/>
          <p:cNvSpPr txBox="1"/>
          <p:nvPr/>
        </p:nvSpPr>
        <p:spPr>
          <a:xfrm>
            <a:off x="150238" y="1808493"/>
            <a:ext cx="1953865"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a:t>
            </a:r>
            <a:r>
              <a:rPr lang="en-US" sz="1400" dirty="0" smtClean="0">
                <a:latin typeface="Arial Narrow" panose="020B0606020202030204" pitchFamily="34" charset="0"/>
                <a:cs typeface="Arial" panose="020B0604020202020204" pitchFamily="34" charset="0"/>
              </a:rPr>
              <a:t>k</a:t>
            </a:r>
            <a:r>
              <a:rPr lang="tr-TR" sz="1400" dirty="0" err="1" smtClean="0">
                <a:latin typeface="Arial Narrow" panose="020B0606020202030204" pitchFamily="34" charset="0"/>
                <a:cs typeface="Arial" panose="020B0604020202020204" pitchFamily="34" charset="0"/>
              </a:rPr>
              <a:t>aler</a:t>
            </a:r>
            <a:r>
              <a:rPr lang="tr-TR" sz="1400" dirty="0" smtClean="0">
                <a:latin typeface="Arial Narrow" panose="020B0606020202030204" pitchFamily="34" charset="0"/>
                <a:cs typeface="Arial" panose="020B0604020202020204" pitchFamily="34" charset="0"/>
              </a:rPr>
              <a:t> ve Vektörel Büyüklükler</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Soru Çözümü</a:t>
            </a:r>
            <a:endParaRPr lang="tr-TR" sz="1400" b="1" dirty="0">
              <a:latin typeface="Arial Narrow" panose="020B0606020202030204" pitchFamily="34" charset="0"/>
              <a:cs typeface="Arial" panose="020B0604020202020204" pitchFamily="34" charset="0"/>
            </a:endParaRPr>
          </a:p>
        </p:txBody>
      </p:sp>
      <p:sp>
        <p:nvSpPr>
          <p:cNvPr id="6" name="Oval 5"/>
          <p:cNvSpPr/>
          <p:nvPr/>
        </p:nvSpPr>
        <p:spPr>
          <a:xfrm>
            <a:off x="6503669" y="5070052"/>
            <a:ext cx="1005841" cy="333375"/>
          </a:xfrm>
          <a:prstGeom prst="ellipse">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5951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252411" y="835101"/>
            <a:ext cx="5228473" cy="5730853"/>
          </a:xfrm>
          <a:prstGeom prst="rect">
            <a:avLst/>
          </a:prstGeom>
        </p:spPr>
      </p:pic>
      <p:sp>
        <p:nvSpPr>
          <p:cNvPr id="4" name="TextBox 3"/>
          <p:cNvSpPr txBox="1"/>
          <p:nvPr/>
        </p:nvSpPr>
        <p:spPr>
          <a:xfrm>
            <a:off x="8426245" y="311882"/>
            <a:ext cx="3491100" cy="523220"/>
          </a:xfrm>
          <a:prstGeom prst="rect">
            <a:avLst/>
          </a:prstGeom>
          <a:noFill/>
        </p:spPr>
        <p:txBody>
          <a:bodyPr wrap="square" rtlCol="0">
            <a:spAutoFit/>
          </a:bodyPr>
          <a:lstStyle/>
          <a:p>
            <a:r>
              <a:rPr lang="tr-TR" sz="2800" b="1" dirty="0" smtClean="0"/>
              <a:t>Soru Çözümü</a:t>
            </a:r>
          </a:p>
        </p:txBody>
      </p:sp>
      <p:sp>
        <p:nvSpPr>
          <p:cNvPr id="2" name="TextBox 1"/>
          <p:cNvSpPr txBox="1"/>
          <p:nvPr/>
        </p:nvSpPr>
        <p:spPr>
          <a:xfrm>
            <a:off x="150238" y="1808493"/>
            <a:ext cx="1953865"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a:t>
            </a:r>
            <a:r>
              <a:rPr lang="en-US" sz="1400" dirty="0" smtClean="0">
                <a:latin typeface="Arial Narrow" panose="020B0606020202030204" pitchFamily="34" charset="0"/>
                <a:cs typeface="Arial" panose="020B0604020202020204" pitchFamily="34" charset="0"/>
              </a:rPr>
              <a:t>k</a:t>
            </a:r>
            <a:r>
              <a:rPr lang="tr-TR" sz="1400" dirty="0" err="1" smtClean="0">
                <a:latin typeface="Arial Narrow" panose="020B0606020202030204" pitchFamily="34" charset="0"/>
                <a:cs typeface="Arial" panose="020B0604020202020204" pitchFamily="34" charset="0"/>
              </a:rPr>
              <a:t>aler</a:t>
            </a:r>
            <a:r>
              <a:rPr lang="tr-TR" sz="1400" dirty="0" smtClean="0">
                <a:latin typeface="Arial Narrow" panose="020B0606020202030204" pitchFamily="34" charset="0"/>
                <a:cs typeface="Arial" panose="020B0604020202020204" pitchFamily="34" charset="0"/>
              </a:rPr>
              <a:t> ve Vektörel Büyüklükler</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Soru Çözümü</a:t>
            </a:r>
            <a:endParaRPr lang="tr-TR" sz="1400" b="1" dirty="0">
              <a:latin typeface="Arial Narrow" panose="020B0606020202030204" pitchFamily="34" charset="0"/>
              <a:cs typeface="Arial" panose="020B0604020202020204" pitchFamily="34" charset="0"/>
            </a:endParaRPr>
          </a:p>
        </p:txBody>
      </p:sp>
      <p:sp>
        <p:nvSpPr>
          <p:cNvPr id="6" name="Oval 5"/>
          <p:cNvSpPr/>
          <p:nvPr/>
        </p:nvSpPr>
        <p:spPr>
          <a:xfrm>
            <a:off x="5513973" y="5824531"/>
            <a:ext cx="1656848" cy="333375"/>
          </a:xfrm>
          <a:prstGeom prst="ellipse">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7548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6013" y="983972"/>
            <a:ext cx="9448800" cy="914276"/>
          </a:xfrm>
        </p:spPr>
        <p:txBody>
          <a:bodyPr>
            <a:normAutofit fontScale="90000"/>
          </a:bodyPr>
          <a:lstStyle/>
          <a:p>
            <a:pPr algn="ctr"/>
            <a:r>
              <a:rPr lang="en-US" dirty="0" smtClean="0"/>
              <a:t/>
            </a:r>
            <a:br>
              <a:rPr lang="en-US" dirty="0" smtClean="0"/>
            </a:br>
            <a:r>
              <a:rPr lang="en-US" dirty="0" smtClean="0"/>
              <a:t>KUVVET </a:t>
            </a:r>
            <a:r>
              <a:rPr lang="tr-TR" cap="none" dirty="0" smtClean="0"/>
              <a:t>ve</a:t>
            </a:r>
            <a:r>
              <a:rPr lang="en-US" dirty="0" smtClean="0"/>
              <a:t> HAREKET </a:t>
            </a:r>
            <a:r>
              <a:rPr lang="tr-TR" dirty="0" smtClean="0"/>
              <a:t>ünitesi</a:t>
            </a:r>
            <a:endParaRPr lang="tr-TR" cap="none" dirty="0"/>
          </a:p>
        </p:txBody>
      </p:sp>
      <p:sp>
        <p:nvSpPr>
          <p:cNvPr id="3" name="Subtitle 2"/>
          <p:cNvSpPr>
            <a:spLocks noGrp="1"/>
          </p:cNvSpPr>
          <p:nvPr>
            <p:ph type="subTitle" idx="1"/>
          </p:nvPr>
        </p:nvSpPr>
        <p:spPr>
          <a:xfrm>
            <a:off x="4470504" y="6420271"/>
            <a:ext cx="9448800" cy="685800"/>
          </a:xfrm>
        </p:spPr>
        <p:txBody>
          <a:bodyPr/>
          <a:lstStyle/>
          <a:p>
            <a:pPr algn="ctr"/>
            <a:r>
              <a:rPr lang="tr-TR" dirty="0" smtClean="0"/>
              <a:t>Doç. </a:t>
            </a:r>
            <a:r>
              <a:rPr lang="en-US" dirty="0" smtClean="0"/>
              <a:t>Dr. Ali ERYILMAZ</a:t>
            </a:r>
            <a:endParaRPr lang="tr-TR" dirty="0"/>
          </a:p>
        </p:txBody>
      </p:sp>
      <p:sp>
        <p:nvSpPr>
          <p:cNvPr id="4" name="TextBox 3"/>
          <p:cNvSpPr txBox="1"/>
          <p:nvPr/>
        </p:nvSpPr>
        <p:spPr>
          <a:xfrm>
            <a:off x="3680751" y="2071866"/>
            <a:ext cx="6713316" cy="3779176"/>
          </a:xfrm>
          <a:prstGeom prst="rect">
            <a:avLst/>
          </a:prstGeom>
          <a:noFill/>
        </p:spPr>
        <p:txBody>
          <a:bodyPr wrap="square" rtlCol="0">
            <a:spAutoFit/>
          </a:bodyPr>
          <a:lstStyle/>
          <a:p>
            <a:pPr>
              <a:lnSpc>
                <a:spcPct val="150000"/>
              </a:lnSpc>
            </a:pPr>
            <a:r>
              <a:rPr lang="tr-TR" dirty="0" smtClean="0"/>
              <a:t>1.1. Vektörler</a:t>
            </a:r>
          </a:p>
          <a:p>
            <a:pPr>
              <a:lnSpc>
                <a:spcPct val="150000"/>
              </a:lnSpc>
            </a:pPr>
            <a:r>
              <a:rPr lang="tr-TR" dirty="0" smtClean="0"/>
              <a:t>1.2. Bağıl Hareket</a:t>
            </a:r>
          </a:p>
          <a:p>
            <a:pPr>
              <a:lnSpc>
                <a:spcPct val="150000"/>
              </a:lnSpc>
            </a:pPr>
            <a:r>
              <a:rPr lang="tr-TR" dirty="0" smtClean="0"/>
              <a:t>1.3. Newton’un</a:t>
            </a:r>
            <a:r>
              <a:rPr lang="en-US" dirty="0" smtClean="0"/>
              <a:t> </a:t>
            </a:r>
            <a:r>
              <a:rPr lang="tr-TR" dirty="0" smtClean="0"/>
              <a:t>Hareket Yasaları</a:t>
            </a:r>
          </a:p>
          <a:p>
            <a:pPr>
              <a:lnSpc>
                <a:spcPct val="150000"/>
              </a:lnSpc>
            </a:pPr>
            <a:r>
              <a:rPr lang="tr-TR" dirty="0" smtClean="0"/>
              <a:t>1.4. Bir Boyutta Sabit İvmeli Hareket </a:t>
            </a:r>
          </a:p>
          <a:p>
            <a:pPr>
              <a:lnSpc>
                <a:spcPct val="150000"/>
              </a:lnSpc>
            </a:pPr>
            <a:r>
              <a:rPr lang="tr-TR" dirty="0" smtClean="0"/>
              <a:t>1.5. İki Boyutta Hareket</a:t>
            </a:r>
          </a:p>
          <a:p>
            <a:pPr>
              <a:lnSpc>
                <a:spcPct val="150000"/>
              </a:lnSpc>
            </a:pPr>
            <a:r>
              <a:rPr lang="tr-TR" dirty="0" smtClean="0"/>
              <a:t>1.6. Enerji ve Hayat</a:t>
            </a:r>
          </a:p>
          <a:p>
            <a:pPr>
              <a:lnSpc>
                <a:spcPct val="150000"/>
              </a:lnSpc>
            </a:pPr>
            <a:r>
              <a:rPr lang="tr-TR" dirty="0" smtClean="0"/>
              <a:t>1.7. İtme ve Çizgisel Momentum</a:t>
            </a:r>
          </a:p>
          <a:p>
            <a:pPr>
              <a:lnSpc>
                <a:spcPct val="150000"/>
              </a:lnSpc>
            </a:pPr>
            <a:r>
              <a:rPr lang="tr-TR" dirty="0" smtClean="0"/>
              <a:t>1.8. Tork</a:t>
            </a:r>
          </a:p>
          <a:p>
            <a:pPr>
              <a:lnSpc>
                <a:spcPct val="150000"/>
              </a:lnSpc>
            </a:pPr>
            <a:r>
              <a:rPr lang="tr-TR" dirty="0" smtClean="0"/>
              <a:t>1.9. Denge</a:t>
            </a:r>
            <a:endParaRPr lang="tr-TR" dirty="0"/>
          </a:p>
        </p:txBody>
      </p:sp>
    </p:spTree>
    <p:extLst>
      <p:ext uri="{BB962C8B-B14F-4D97-AF65-F5344CB8AC3E}">
        <p14:creationId xmlns:p14="http://schemas.microsoft.com/office/powerpoint/2010/main" val="8437501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230604" y="835102"/>
            <a:ext cx="4901364" cy="5941582"/>
          </a:xfrm>
          <a:prstGeom prst="rect">
            <a:avLst/>
          </a:prstGeom>
        </p:spPr>
      </p:pic>
      <p:sp>
        <p:nvSpPr>
          <p:cNvPr id="4" name="TextBox 3"/>
          <p:cNvSpPr txBox="1"/>
          <p:nvPr/>
        </p:nvSpPr>
        <p:spPr>
          <a:xfrm>
            <a:off x="8426245" y="311882"/>
            <a:ext cx="3491100" cy="523220"/>
          </a:xfrm>
          <a:prstGeom prst="rect">
            <a:avLst/>
          </a:prstGeom>
          <a:noFill/>
        </p:spPr>
        <p:txBody>
          <a:bodyPr wrap="square" rtlCol="0">
            <a:spAutoFit/>
          </a:bodyPr>
          <a:lstStyle/>
          <a:p>
            <a:r>
              <a:rPr lang="tr-TR" sz="2800" b="1" dirty="0" smtClean="0"/>
              <a:t>Soru Çözümü</a:t>
            </a:r>
          </a:p>
        </p:txBody>
      </p:sp>
      <p:sp>
        <p:nvSpPr>
          <p:cNvPr id="2" name="TextBox 1"/>
          <p:cNvSpPr txBox="1"/>
          <p:nvPr/>
        </p:nvSpPr>
        <p:spPr>
          <a:xfrm>
            <a:off x="150238" y="1808493"/>
            <a:ext cx="1953865"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Skaler ve Vektörel Büyüklükler</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Soru Çözümü</a:t>
            </a:r>
            <a:endParaRPr lang="tr-TR" sz="1400" b="1" dirty="0">
              <a:latin typeface="Arial Narrow" panose="020B0606020202030204" pitchFamily="34" charset="0"/>
              <a:cs typeface="Arial" panose="020B0604020202020204" pitchFamily="34" charset="0"/>
            </a:endParaRPr>
          </a:p>
        </p:txBody>
      </p:sp>
      <p:sp>
        <p:nvSpPr>
          <p:cNvPr id="6" name="Oval 5"/>
          <p:cNvSpPr/>
          <p:nvPr/>
        </p:nvSpPr>
        <p:spPr>
          <a:xfrm>
            <a:off x="6480809" y="6053032"/>
            <a:ext cx="884321" cy="333375"/>
          </a:xfrm>
          <a:prstGeom prst="ellipse">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4"/>
          <a:stretch>
            <a:fillRect/>
          </a:stretch>
        </p:blipFill>
        <p:spPr>
          <a:xfrm>
            <a:off x="4230604" y="835102"/>
            <a:ext cx="390525" cy="390525"/>
          </a:xfrm>
          <a:prstGeom prst="rect">
            <a:avLst/>
          </a:prstGeom>
        </p:spPr>
      </p:pic>
    </p:spTree>
    <p:extLst>
      <p:ext uri="{BB962C8B-B14F-4D97-AF65-F5344CB8AC3E}">
        <p14:creationId xmlns:p14="http://schemas.microsoft.com/office/powerpoint/2010/main" val="11357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220075" y="835102"/>
            <a:ext cx="4093745" cy="5967421"/>
          </a:xfrm>
          <a:prstGeom prst="rect">
            <a:avLst/>
          </a:prstGeom>
        </p:spPr>
      </p:pic>
      <p:sp>
        <p:nvSpPr>
          <p:cNvPr id="4" name="TextBox 3"/>
          <p:cNvSpPr txBox="1"/>
          <p:nvPr/>
        </p:nvSpPr>
        <p:spPr>
          <a:xfrm>
            <a:off x="8426245" y="311882"/>
            <a:ext cx="3491100" cy="523220"/>
          </a:xfrm>
          <a:prstGeom prst="rect">
            <a:avLst/>
          </a:prstGeom>
          <a:noFill/>
        </p:spPr>
        <p:txBody>
          <a:bodyPr wrap="square" rtlCol="0">
            <a:spAutoFit/>
          </a:bodyPr>
          <a:lstStyle/>
          <a:p>
            <a:r>
              <a:rPr lang="tr-TR" sz="2800" b="1" dirty="0" smtClean="0"/>
              <a:t>Soru Çözümü</a:t>
            </a:r>
          </a:p>
        </p:txBody>
      </p:sp>
      <p:sp>
        <p:nvSpPr>
          <p:cNvPr id="2" name="TextBox 1"/>
          <p:cNvSpPr txBox="1"/>
          <p:nvPr/>
        </p:nvSpPr>
        <p:spPr>
          <a:xfrm>
            <a:off x="150238" y="1808493"/>
            <a:ext cx="1953865"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Skaler ve Vektörel Büyüklükler</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Soru Çözümü</a:t>
            </a:r>
            <a:endParaRPr lang="tr-TR" sz="1400" b="1" dirty="0">
              <a:latin typeface="Arial Narrow" panose="020B0606020202030204" pitchFamily="34" charset="0"/>
              <a:cs typeface="Arial" panose="020B0604020202020204" pitchFamily="34" charset="0"/>
            </a:endParaRPr>
          </a:p>
        </p:txBody>
      </p:sp>
      <p:sp>
        <p:nvSpPr>
          <p:cNvPr id="6" name="Oval 5"/>
          <p:cNvSpPr/>
          <p:nvPr/>
        </p:nvSpPr>
        <p:spPr>
          <a:xfrm>
            <a:off x="6266947" y="6133042"/>
            <a:ext cx="1656848" cy="333375"/>
          </a:xfrm>
          <a:prstGeom prst="ellipse">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2527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222332" y="640877"/>
            <a:ext cx="4681036" cy="6028883"/>
          </a:xfrm>
          <a:prstGeom prst="rect">
            <a:avLst/>
          </a:prstGeom>
        </p:spPr>
      </p:pic>
      <p:sp>
        <p:nvSpPr>
          <p:cNvPr id="4" name="TextBox 3"/>
          <p:cNvSpPr txBox="1"/>
          <p:nvPr/>
        </p:nvSpPr>
        <p:spPr>
          <a:xfrm>
            <a:off x="8426245" y="311882"/>
            <a:ext cx="3491100" cy="523220"/>
          </a:xfrm>
          <a:prstGeom prst="rect">
            <a:avLst/>
          </a:prstGeom>
          <a:noFill/>
        </p:spPr>
        <p:txBody>
          <a:bodyPr wrap="square" rtlCol="0">
            <a:spAutoFit/>
          </a:bodyPr>
          <a:lstStyle/>
          <a:p>
            <a:r>
              <a:rPr lang="tr-TR" sz="2800" b="1" dirty="0" smtClean="0"/>
              <a:t>Soru Çözümü</a:t>
            </a:r>
          </a:p>
        </p:txBody>
      </p:sp>
      <p:sp>
        <p:nvSpPr>
          <p:cNvPr id="2" name="TextBox 1"/>
          <p:cNvSpPr txBox="1"/>
          <p:nvPr/>
        </p:nvSpPr>
        <p:spPr>
          <a:xfrm>
            <a:off x="150238" y="1808493"/>
            <a:ext cx="1953865"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Skaler ve Vektörel Büyüklükler</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Soru Çözümü</a:t>
            </a:r>
            <a:endParaRPr lang="tr-TR" sz="1400" b="1" dirty="0">
              <a:latin typeface="Arial Narrow" panose="020B0606020202030204" pitchFamily="34" charset="0"/>
              <a:cs typeface="Arial" panose="020B0604020202020204" pitchFamily="34" charset="0"/>
            </a:endParaRPr>
          </a:p>
        </p:txBody>
      </p:sp>
      <p:sp>
        <p:nvSpPr>
          <p:cNvPr id="6" name="Oval 5"/>
          <p:cNvSpPr/>
          <p:nvPr/>
        </p:nvSpPr>
        <p:spPr>
          <a:xfrm>
            <a:off x="4251959" y="5646413"/>
            <a:ext cx="1078631" cy="333375"/>
          </a:xfrm>
          <a:prstGeom prst="ellipse">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0975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8517" y="1779251"/>
            <a:ext cx="11270127" cy="523220"/>
          </a:xfrm>
          <a:prstGeom prst="rect">
            <a:avLst/>
          </a:prstGeom>
          <a:noFill/>
        </p:spPr>
        <p:txBody>
          <a:bodyPr wrap="square" rtlCol="0">
            <a:spAutoFit/>
          </a:bodyPr>
          <a:lstStyle/>
          <a:p>
            <a:pPr algn="ctr"/>
            <a:r>
              <a:rPr lang="tr-TR" sz="2800" b="1" dirty="0" smtClean="0"/>
              <a:t>ÖNÜMÜZDEKİ HAFTA</a:t>
            </a:r>
            <a:r>
              <a:rPr lang="en-US" sz="2800" b="1" dirty="0" smtClean="0"/>
              <a:t> NE ÖĞRENECEĞİZ?</a:t>
            </a:r>
            <a:endParaRPr lang="tr-TR" sz="2800" b="1" dirty="0"/>
          </a:p>
        </p:txBody>
      </p:sp>
      <p:sp>
        <p:nvSpPr>
          <p:cNvPr id="2" name="Rectangle 1"/>
          <p:cNvSpPr/>
          <p:nvPr/>
        </p:nvSpPr>
        <p:spPr>
          <a:xfrm>
            <a:off x="688257" y="2656428"/>
            <a:ext cx="10530349" cy="369332"/>
          </a:xfrm>
          <a:prstGeom prst="rect">
            <a:avLst/>
          </a:prstGeom>
        </p:spPr>
        <p:txBody>
          <a:bodyPr wrap="square">
            <a:spAutoFit/>
          </a:bodyPr>
          <a:lstStyle/>
          <a:p>
            <a:pPr indent="-236538"/>
            <a:r>
              <a:rPr lang="tr-TR" b="1" dirty="0">
                <a:solidFill>
                  <a:srgbClr val="4F4B4C"/>
                </a:solidFill>
                <a:latin typeface="Arial" panose="020B0604020202020204" pitchFamily="34" charset="0"/>
              </a:rPr>
              <a:t>1.2. Bağıl Hareket</a:t>
            </a:r>
          </a:p>
        </p:txBody>
      </p:sp>
      <p:sp>
        <p:nvSpPr>
          <p:cNvPr id="3" name="Rectangle 2"/>
          <p:cNvSpPr/>
          <p:nvPr/>
        </p:nvSpPr>
        <p:spPr>
          <a:xfrm>
            <a:off x="934063" y="3236531"/>
            <a:ext cx="11179278" cy="2862322"/>
          </a:xfrm>
          <a:prstGeom prst="rect">
            <a:avLst/>
          </a:prstGeom>
        </p:spPr>
        <p:txBody>
          <a:bodyPr wrap="square">
            <a:spAutoFit/>
          </a:bodyPr>
          <a:lstStyle/>
          <a:p>
            <a:pPr indent="-236538">
              <a:lnSpc>
                <a:spcPct val="200000"/>
              </a:lnSpc>
            </a:pPr>
            <a:r>
              <a:rPr lang="tr-TR" dirty="0">
                <a:solidFill>
                  <a:srgbClr val="4F4B4C"/>
                </a:solidFill>
                <a:latin typeface="Arial" panose="020B0604020202020204" pitchFamily="34" charset="0"/>
              </a:rPr>
              <a:t>11.1.2.1. Sabit hızlı iki cismin hareketini birbirine göre yorumlar.</a:t>
            </a:r>
          </a:p>
          <a:p>
            <a:pPr indent="-236538">
              <a:lnSpc>
                <a:spcPct val="200000"/>
              </a:lnSpc>
            </a:pPr>
            <a:r>
              <a:rPr lang="tr-TR" dirty="0">
                <a:solidFill>
                  <a:srgbClr val="4F4B4C"/>
                </a:solidFill>
                <a:latin typeface="Arial" panose="020B0604020202020204" pitchFamily="34" charset="0"/>
              </a:rPr>
              <a:t>11.1.2.2. Hareketli bir ortamdaki sabit hızlı cisimlerin hareketini farklı gözlem çerçevelerine göre yorumlar.</a:t>
            </a:r>
          </a:p>
          <a:p>
            <a:pPr marL="973138">
              <a:lnSpc>
                <a:spcPct val="200000"/>
              </a:lnSpc>
            </a:pPr>
            <a:r>
              <a:rPr lang="tr-TR" dirty="0">
                <a:solidFill>
                  <a:srgbClr val="4F4B4C"/>
                </a:solidFill>
                <a:latin typeface="Arial" panose="020B0604020202020204" pitchFamily="34" charset="0"/>
              </a:rPr>
              <a:t>a. Öğrencilerin vektörlerin özelliklerini kullanarak günlük hayatla ilgili problemler çözmeleri sağlanır. </a:t>
            </a:r>
          </a:p>
          <a:p>
            <a:pPr marL="984250" indent="-1220788">
              <a:lnSpc>
                <a:spcPct val="200000"/>
              </a:lnSpc>
            </a:pPr>
            <a:r>
              <a:rPr lang="tr-TR" dirty="0">
                <a:solidFill>
                  <a:srgbClr val="4F4B4C"/>
                </a:solidFill>
                <a:latin typeface="Arial" panose="020B0604020202020204" pitchFamily="34" charset="0"/>
              </a:rPr>
              <a:t>11.1.3.1. Serbest cisim diyagramları üzerinde cisme etki eden kuvvetleri gösterir ve net kuvvetin büyüklüğünü hesaplar.</a:t>
            </a:r>
          </a:p>
        </p:txBody>
      </p:sp>
    </p:spTree>
    <p:extLst>
      <p:ext uri="{BB962C8B-B14F-4D97-AF65-F5344CB8AC3E}">
        <p14:creationId xmlns:p14="http://schemas.microsoft.com/office/powerpoint/2010/main" val="8495277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0704" y="2609093"/>
            <a:ext cx="9717024" cy="2072639"/>
          </a:xfrm>
        </p:spPr>
        <p:txBody>
          <a:bodyPr>
            <a:normAutofit/>
          </a:bodyPr>
          <a:lstStyle/>
          <a:p>
            <a:pPr marL="0" indent="0">
              <a:buNone/>
            </a:pPr>
            <a:endParaRPr lang="tr-TR" dirty="0" smtClean="0"/>
          </a:p>
          <a:p>
            <a:pPr marL="0" indent="0" algn="ctr">
              <a:buNone/>
            </a:pPr>
            <a:r>
              <a:rPr lang="tr-TR" sz="4800" dirty="0" smtClean="0"/>
              <a:t>Önümüzdeki Hafta Görüşürüz </a:t>
            </a:r>
            <a:r>
              <a:rPr lang="tr-TR" sz="4800" dirty="0" smtClean="0">
                <a:solidFill>
                  <a:schemeClr val="accent6">
                    <a:lumMod val="60000"/>
                    <a:lumOff val="40000"/>
                  </a:schemeClr>
                </a:solidFill>
                <a:sym typeface="Wingdings" panose="05000000000000000000" pitchFamily="2" charset="2"/>
              </a:rPr>
              <a:t></a:t>
            </a:r>
            <a:endParaRPr lang="tr-TR" sz="4800" dirty="0">
              <a:solidFill>
                <a:schemeClr val="accent6">
                  <a:lumMod val="60000"/>
                  <a:lumOff val="40000"/>
                </a:schemeClr>
              </a:solidFill>
            </a:endParaRPr>
          </a:p>
        </p:txBody>
      </p:sp>
    </p:spTree>
    <p:extLst>
      <p:ext uri="{BB962C8B-B14F-4D97-AF65-F5344CB8AC3E}">
        <p14:creationId xmlns:p14="http://schemas.microsoft.com/office/powerpoint/2010/main" val="1497812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2150" y="1502637"/>
            <a:ext cx="9448800" cy="914276"/>
          </a:xfrm>
        </p:spPr>
        <p:txBody>
          <a:bodyPr>
            <a:normAutofit fontScale="90000"/>
          </a:bodyPr>
          <a:lstStyle/>
          <a:p>
            <a:pPr algn="ctr"/>
            <a:r>
              <a:rPr lang="tr-TR" dirty="0" smtClean="0"/>
              <a:t/>
            </a:r>
            <a:br>
              <a:rPr lang="tr-TR" dirty="0" smtClean="0"/>
            </a:br>
            <a:r>
              <a:rPr lang="tr-TR" dirty="0" smtClean="0"/>
              <a:t>elektrik </a:t>
            </a:r>
            <a:r>
              <a:rPr lang="tr-TR" cap="none" dirty="0" smtClean="0"/>
              <a:t>ve</a:t>
            </a:r>
            <a:r>
              <a:rPr lang="tr-TR" dirty="0" smtClean="0"/>
              <a:t> manyetizma ünitesi</a:t>
            </a:r>
            <a:endParaRPr lang="tr-TR" cap="none" dirty="0"/>
          </a:p>
        </p:txBody>
      </p:sp>
      <p:sp>
        <p:nvSpPr>
          <p:cNvPr id="3" name="Subtitle 2"/>
          <p:cNvSpPr>
            <a:spLocks noGrp="1"/>
          </p:cNvSpPr>
          <p:nvPr>
            <p:ph type="subTitle" idx="1"/>
          </p:nvPr>
        </p:nvSpPr>
        <p:spPr>
          <a:xfrm>
            <a:off x="4470504" y="6420271"/>
            <a:ext cx="9448800" cy="685800"/>
          </a:xfrm>
        </p:spPr>
        <p:txBody>
          <a:bodyPr/>
          <a:lstStyle/>
          <a:p>
            <a:pPr algn="ctr"/>
            <a:r>
              <a:rPr lang="tr-TR" dirty="0" smtClean="0"/>
              <a:t>Doç. </a:t>
            </a:r>
            <a:r>
              <a:rPr lang="en-US" dirty="0" smtClean="0"/>
              <a:t>Dr. Ali ERYILMAZ</a:t>
            </a:r>
            <a:endParaRPr lang="tr-TR" dirty="0"/>
          </a:p>
        </p:txBody>
      </p:sp>
      <p:sp>
        <p:nvSpPr>
          <p:cNvPr id="4" name="TextBox 3"/>
          <p:cNvSpPr txBox="1"/>
          <p:nvPr/>
        </p:nvSpPr>
        <p:spPr>
          <a:xfrm>
            <a:off x="4470504" y="2740394"/>
            <a:ext cx="6713316" cy="2585323"/>
          </a:xfrm>
          <a:prstGeom prst="rect">
            <a:avLst/>
          </a:prstGeom>
          <a:noFill/>
        </p:spPr>
        <p:txBody>
          <a:bodyPr wrap="square" rtlCol="0">
            <a:spAutoFit/>
          </a:bodyPr>
          <a:lstStyle/>
          <a:p>
            <a:pPr>
              <a:lnSpc>
                <a:spcPct val="150000"/>
              </a:lnSpc>
            </a:pPr>
            <a:r>
              <a:rPr lang="tr-TR" dirty="0" smtClean="0"/>
              <a:t>2.1. Elektriksel Kuvvet ve Elektrik Alanı</a:t>
            </a:r>
          </a:p>
          <a:p>
            <a:pPr>
              <a:lnSpc>
                <a:spcPct val="150000"/>
              </a:lnSpc>
            </a:pPr>
            <a:r>
              <a:rPr lang="tr-TR" dirty="0" smtClean="0"/>
              <a:t>2.2. Elektriksel Potansiyel</a:t>
            </a:r>
          </a:p>
          <a:p>
            <a:pPr>
              <a:lnSpc>
                <a:spcPct val="150000"/>
              </a:lnSpc>
            </a:pPr>
            <a:r>
              <a:rPr lang="tr-TR" dirty="0" smtClean="0"/>
              <a:t>2.3. Düzgün Elektrik Alan ve Sığa</a:t>
            </a:r>
          </a:p>
          <a:p>
            <a:pPr>
              <a:lnSpc>
                <a:spcPct val="150000"/>
              </a:lnSpc>
            </a:pPr>
            <a:r>
              <a:rPr lang="tr-TR" dirty="0" smtClean="0"/>
              <a:t>2.4. Manyetizma ve Elektromanyetik İndükleme</a:t>
            </a:r>
          </a:p>
          <a:p>
            <a:pPr>
              <a:lnSpc>
                <a:spcPct val="150000"/>
              </a:lnSpc>
            </a:pPr>
            <a:r>
              <a:rPr lang="tr-TR" dirty="0" smtClean="0"/>
              <a:t>2.5. Alternatif (Değişen) Akım</a:t>
            </a:r>
          </a:p>
          <a:p>
            <a:pPr>
              <a:lnSpc>
                <a:spcPct val="150000"/>
              </a:lnSpc>
            </a:pPr>
            <a:r>
              <a:rPr lang="tr-TR" dirty="0" smtClean="0"/>
              <a:t>2.6. Transformatörler</a:t>
            </a:r>
          </a:p>
        </p:txBody>
      </p:sp>
    </p:spTree>
    <p:extLst>
      <p:ext uri="{BB962C8B-B14F-4D97-AF65-F5344CB8AC3E}">
        <p14:creationId xmlns:p14="http://schemas.microsoft.com/office/powerpoint/2010/main" val="543305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6256" y="2202427"/>
            <a:ext cx="9448800" cy="2032922"/>
          </a:xfrm>
        </p:spPr>
        <p:txBody>
          <a:bodyPr>
            <a:normAutofit fontScale="90000"/>
          </a:bodyPr>
          <a:lstStyle/>
          <a:p>
            <a:pPr algn="ctr"/>
            <a:r>
              <a:rPr lang="en-US" dirty="0" smtClean="0"/>
              <a:t>11. </a:t>
            </a:r>
            <a:r>
              <a:rPr lang="tr-TR" dirty="0" smtClean="0"/>
              <a:t>Sınıf</a:t>
            </a:r>
            <a:r>
              <a:rPr lang="en-US" dirty="0" smtClean="0"/>
              <a:t>:</a:t>
            </a:r>
            <a:br>
              <a:rPr lang="en-US" dirty="0" smtClean="0"/>
            </a:br>
            <a:r>
              <a:rPr lang="en-US" dirty="0" smtClean="0"/>
              <a:t>KUVVET </a:t>
            </a:r>
            <a:r>
              <a:rPr lang="tr-TR" cap="none" dirty="0" smtClean="0"/>
              <a:t>ve</a:t>
            </a:r>
            <a:r>
              <a:rPr lang="en-US" dirty="0" smtClean="0"/>
              <a:t> HAREKET </a:t>
            </a:r>
            <a:r>
              <a:rPr lang="tr-TR" dirty="0" smtClean="0"/>
              <a:t>ünitesi</a:t>
            </a:r>
            <a:r>
              <a:rPr lang="en-US" dirty="0" smtClean="0"/>
              <a:t/>
            </a:r>
            <a:br>
              <a:rPr lang="en-US" dirty="0" smtClean="0"/>
            </a:br>
            <a:r>
              <a:rPr lang="en-US" dirty="0"/>
              <a:t/>
            </a:r>
            <a:br>
              <a:rPr lang="en-US" dirty="0"/>
            </a:br>
            <a:r>
              <a:rPr lang="en-US" dirty="0" smtClean="0"/>
              <a:t> </a:t>
            </a:r>
            <a:r>
              <a:rPr lang="tr-TR" cap="none" dirty="0" smtClean="0"/>
              <a:t>Vektörler</a:t>
            </a:r>
            <a:endParaRPr lang="tr-TR" cap="none" dirty="0"/>
          </a:p>
        </p:txBody>
      </p:sp>
      <p:sp>
        <p:nvSpPr>
          <p:cNvPr id="3" name="Subtitle 2"/>
          <p:cNvSpPr>
            <a:spLocks noGrp="1"/>
          </p:cNvSpPr>
          <p:nvPr>
            <p:ph type="subTitle" idx="1"/>
          </p:nvPr>
        </p:nvSpPr>
        <p:spPr>
          <a:xfrm>
            <a:off x="1715729" y="4938711"/>
            <a:ext cx="9448800" cy="685800"/>
          </a:xfrm>
        </p:spPr>
        <p:txBody>
          <a:bodyPr/>
          <a:lstStyle/>
          <a:p>
            <a:pPr algn="ctr"/>
            <a:r>
              <a:rPr lang="tr-TR" dirty="0" smtClean="0"/>
              <a:t>Doç. </a:t>
            </a:r>
            <a:r>
              <a:rPr lang="en-US" dirty="0" smtClean="0"/>
              <a:t>Dr. Ali ERYILMAZ</a:t>
            </a:r>
            <a:endParaRPr lang="tr-TR" dirty="0"/>
          </a:p>
        </p:txBody>
      </p:sp>
    </p:spTree>
    <p:extLst>
      <p:ext uri="{BB962C8B-B14F-4D97-AF65-F5344CB8AC3E}">
        <p14:creationId xmlns:p14="http://schemas.microsoft.com/office/powerpoint/2010/main" val="1472879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8257" y="1292550"/>
            <a:ext cx="6790944" cy="523220"/>
          </a:xfrm>
          <a:prstGeom prst="rect">
            <a:avLst/>
          </a:prstGeom>
          <a:noFill/>
        </p:spPr>
        <p:txBody>
          <a:bodyPr wrap="square" rtlCol="0">
            <a:spAutoFit/>
          </a:bodyPr>
          <a:lstStyle/>
          <a:p>
            <a:r>
              <a:rPr lang="tr-TR" sz="2800" b="1" dirty="0" smtClean="0"/>
              <a:t>Ne Öğreneceğiz: KAZANIMLAR</a:t>
            </a:r>
            <a:endParaRPr lang="tr-TR" sz="2800" b="1" dirty="0"/>
          </a:p>
        </p:txBody>
      </p:sp>
      <p:sp>
        <p:nvSpPr>
          <p:cNvPr id="2" name="Rectangle 1"/>
          <p:cNvSpPr/>
          <p:nvPr/>
        </p:nvSpPr>
        <p:spPr>
          <a:xfrm>
            <a:off x="688257" y="2656428"/>
            <a:ext cx="10530349" cy="400110"/>
          </a:xfrm>
          <a:prstGeom prst="rect">
            <a:avLst/>
          </a:prstGeom>
        </p:spPr>
        <p:txBody>
          <a:bodyPr wrap="square">
            <a:spAutoFit/>
          </a:bodyPr>
          <a:lstStyle/>
          <a:p>
            <a:endParaRPr lang="tr-TR" sz="2000" dirty="0"/>
          </a:p>
        </p:txBody>
      </p:sp>
      <p:sp>
        <p:nvSpPr>
          <p:cNvPr id="3" name="Rectangle 2"/>
          <p:cNvSpPr/>
          <p:nvPr/>
        </p:nvSpPr>
        <p:spPr>
          <a:xfrm>
            <a:off x="688257" y="2095989"/>
            <a:ext cx="11179278" cy="4662815"/>
          </a:xfrm>
          <a:prstGeom prst="rect">
            <a:avLst/>
          </a:prstGeom>
        </p:spPr>
        <p:txBody>
          <a:bodyPr wrap="square">
            <a:spAutoFit/>
          </a:bodyPr>
          <a:lstStyle/>
          <a:p>
            <a:pPr>
              <a:lnSpc>
                <a:spcPct val="150000"/>
              </a:lnSpc>
            </a:pPr>
            <a:r>
              <a:rPr lang="tr-TR" b="1" dirty="0" smtClean="0"/>
              <a:t>1.1. Vektörler</a:t>
            </a:r>
          </a:p>
          <a:p>
            <a:pPr>
              <a:lnSpc>
                <a:spcPct val="150000"/>
              </a:lnSpc>
            </a:pPr>
            <a:r>
              <a:rPr lang="tr-TR" dirty="0" smtClean="0"/>
              <a:t>11.1.1.1. Vektörlerin özelliklerini açıklar.</a:t>
            </a:r>
          </a:p>
          <a:p>
            <a:pPr>
              <a:lnSpc>
                <a:spcPct val="150000"/>
              </a:lnSpc>
            </a:pPr>
            <a:r>
              <a:rPr lang="tr-TR" dirty="0" smtClean="0"/>
              <a:t>11.1.1.2. Vektörel büyüklükleri kartezyen koordinat sisteminde iki ve üç boyutlu olarak çizer.</a:t>
            </a:r>
          </a:p>
          <a:p>
            <a:pPr marL="973138">
              <a:lnSpc>
                <a:spcPct val="150000"/>
              </a:lnSpc>
            </a:pPr>
            <a:r>
              <a:rPr lang="tr-TR" dirty="0" smtClean="0"/>
              <a:t>a. Birim vektör sitemi (</a:t>
            </a:r>
            <a:r>
              <a:rPr lang="tr-TR" dirty="0" err="1" smtClean="0"/>
              <a:t>i,j,k</a:t>
            </a:r>
            <a:r>
              <a:rPr lang="tr-TR" dirty="0" smtClean="0"/>
              <a:t>) ile işlem yaptırılmaz.</a:t>
            </a:r>
          </a:p>
          <a:p>
            <a:pPr>
              <a:lnSpc>
                <a:spcPct val="150000"/>
              </a:lnSpc>
            </a:pPr>
            <a:r>
              <a:rPr lang="tr-TR" dirty="0" smtClean="0"/>
              <a:t>11.1.1.3. Vektörlerin bileşkelerini farklı yöntemleri kullanarak hesaplar. </a:t>
            </a:r>
          </a:p>
          <a:p>
            <a:pPr marL="1258888" indent="-285750">
              <a:lnSpc>
                <a:spcPct val="150000"/>
              </a:lnSpc>
            </a:pPr>
            <a:r>
              <a:rPr lang="tr-TR" dirty="0" smtClean="0"/>
              <a:t>a. Öğrencilerin iki yada daha fazla vektörün bileşkesinin büyüklüğünü hesaplamaları sağlanır.</a:t>
            </a:r>
          </a:p>
          <a:p>
            <a:pPr marL="973138" indent="-973138">
              <a:lnSpc>
                <a:spcPct val="150000"/>
              </a:lnSpc>
            </a:pPr>
            <a:r>
              <a:rPr lang="tr-TR" dirty="0" smtClean="0"/>
              <a:t>11.1.1.4. Bir vektörün kartezyen koordinat sistemindeki bileşenlerini çizer ve bileşenlerin büyüklüklerini hesaplar.</a:t>
            </a:r>
          </a:p>
          <a:p>
            <a:pPr marL="1258888" indent="-285750">
              <a:lnSpc>
                <a:spcPct val="150000"/>
              </a:lnSpc>
            </a:pPr>
            <a:r>
              <a:rPr lang="tr-TR" dirty="0" smtClean="0"/>
              <a:t>a. Öğrencilerin vektörlerin kartezyen koordinat sistemindeki bileşenlerini çizmeleri ve bileşenlerinin büyüklüklerini hesaplamaları sağlanır.</a:t>
            </a:r>
            <a:endParaRPr lang="tr-TR" dirty="0"/>
          </a:p>
        </p:txBody>
      </p:sp>
    </p:spTree>
    <p:extLst>
      <p:ext uri="{BB962C8B-B14F-4D97-AF65-F5344CB8AC3E}">
        <p14:creationId xmlns:p14="http://schemas.microsoft.com/office/powerpoint/2010/main" val="2749205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3024" y="1560576"/>
            <a:ext cx="6790944" cy="523220"/>
          </a:xfrm>
          <a:prstGeom prst="rect">
            <a:avLst/>
          </a:prstGeom>
          <a:noFill/>
        </p:spPr>
        <p:txBody>
          <a:bodyPr wrap="square" rtlCol="0">
            <a:spAutoFit/>
          </a:bodyPr>
          <a:lstStyle/>
          <a:p>
            <a:r>
              <a:rPr lang="tr-TR" sz="2800" b="1" dirty="0"/>
              <a:t>NELER YAPACAĞIZ?</a:t>
            </a:r>
          </a:p>
        </p:txBody>
      </p:sp>
      <p:sp>
        <p:nvSpPr>
          <p:cNvPr id="2" name="TextBox 1"/>
          <p:cNvSpPr txBox="1"/>
          <p:nvPr/>
        </p:nvSpPr>
        <p:spPr>
          <a:xfrm>
            <a:off x="573024" y="2083796"/>
            <a:ext cx="7595616" cy="3000821"/>
          </a:xfrm>
          <a:prstGeom prst="rect">
            <a:avLst/>
          </a:prstGeom>
          <a:noFill/>
        </p:spPr>
        <p:txBody>
          <a:bodyPr wrap="square" rtlCol="0">
            <a:spAutoFit/>
          </a:bodyPr>
          <a:lstStyle/>
          <a:p>
            <a:pPr marL="285744" indent="-285744">
              <a:lnSpc>
                <a:spcPct val="150000"/>
              </a:lnSpc>
              <a:buFont typeface="Arial" panose="020B0604020202020204" pitchFamily="34" charset="0"/>
              <a:buChar char="•"/>
            </a:pPr>
            <a:r>
              <a:rPr lang="tr-TR" dirty="0" smtClean="0"/>
              <a:t>Skaler ve Vektörel Büyüklükler</a:t>
            </a:r>
          </a:p>
          <a:p>
            <a:pPr marL="285744" indent="-285744">
              <a:lnSpc>
                <a:spcPct val="150000"/>
              </a:lnSpc>
              <a:buFont typeface="Arial" panose="020B0604020202020204" pitchFamily="34" charset="0"/>
              <a:buChar char="•"/>
            </a:pPr>
            <a:r>
              <a:rPr lang="tr-TR" dirty="0" smtClean="0"/>
              <a:t>Vektörel Büyüklüklerin Özellikleri</a:t>
            </a:r>
          </a:p>
          <a:p>
            <a:pPr marL="285744" indent="-285744">
              <a:lnSpc>
                <a:spcPct val="150000"/>
              </a:lnSpc>
              <a:buFont typeface="Arial" panose="020B0604020202020204" pitchFamily="34" charset="0"/>
              <a:buChar char="•"/>
            </a:pPr>
            <a:r>
              <a:rPr lang="tr-TR" dirty="0" smtClean="0"/>
              <a:t>Kartezyen Koordinat Sistemi</a:t>
            </a:r>
          </a:p>
          <a:p>
            <a:pPr marL="285744" indent="-285744">
              <a:lnSpc>
                <a:spcPct val="150000"/>
              </a:lnSpc>
              <a:buFont typeface="Arial" panose="020B0604020202020204" pitchFamily="34" charset="0"/>
              <a:buChar char="•"/>
            </a:pPr>
            <a:r>
              <a:rPr lang="tr-TR" dirty="0" smtClean="0"/>
              <a:t>Vektörel Büyüklüklerin Toplamı</a:t>
            </a:r>
          </a:p>
          <a:p>
            <a:pPr marL="285744" indent="-285744">
              <a:lnSpc>
                <a:spcPct val="150000"/>
              </a:lnSpc>
              <a:buFont typeface="Arial" panose="020B0604020202020204" pitchFamily="34" charset="0"/>
              <a:buChar char="•"/>
            </a:pPr>
            <a:r>
              <a:rPr lang="tr-TR" dirty="0" smtClean="0"/>
              <a:t>Bileşen ve Bileşkelerin Hesaplanması</a:t>
            </a:r>
          </a:p>
          <a:p>
            <a:pPr marL="285744" indent="-285744">
              <a:lnSpc>
                <a:spcPct val="150000"/>
              </a:lnSpc>
              <a:buFont typeface="Arial" panose="020B0604020202020204" pitchFamily="34" charset="0"/>
              <a:buChar char="•"/>
            </a:pPr>
            <a:r>
              <a:rPr lang="tr-TR" dirty="0" smtClean="0"/>
              <a:t>Günün Özeti</a:t>
            </a:r>
          </a:p>
          <a:p>
            <a:pPr marL="285744" indent="-285744">
              <a:lnSpc>
                <a:spcPct val="150000"/>
              </a:lnSpc>
              <a:buFont typeface="Arial" panose="020B0604020202020204" pitchFamily="34" charset="0"/>
              <a:buChar char="•"/>
            </a:pPr>
            <a:r>
              <a:rPr lang="tr-TR" dirty="0" smtClean="0"/>
              <a:t>Soru Çözümü</a:t>
            </a:r>
            <a:endParaRPr lang="tr-TR" dirty="0"/>
          </a:p>
        </p:txBody>
      </p:sp>
    </p:spTree>
    <p:extLst>
      <p:ext uri="{BB962C8B-B14F-4D97-AF65-F5344CB8AC3E}">
        <p14:creationId xmlns:p14="http://schemas.microsoft.com/office/powerpoint/2010/main" val="3391435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02477" y="184060"/>
            <a:ext cx="5614868" cy="523220"/>
          </a:xfrm>
          <a:prstGeom prst="rect">
            <a:avLst/>
          </a:prstGeom>
          <a:noFill/>
        </p:spPr>
        <p:txBody>
          <a:bodyPr wrap="square" rtlCol="0">
            <a:spAutoFit/>
          </a:bodyPr>
          <a:lstStyle/>
          <a:p>
            <a:r>
              <a:rPr lang="tr-TR" sz="2800" b="1" dirty="0" smtClean="0"/>
              <a:t>Skaler ve Vektörel Büyüklükler</a:t>
            </a:r>
          </a:p>
        </p:txBody>
      </p:sp>
      <p:sp>
        <p:nvSpPr>
          <p:cNvPr id="2" name="TextBox 1"/>
          <p:cNvSpPr txBox="1"/>
          <p:nvPr/>
        </p:nvSpPr>
        <p:spPr>
          <a:xfrm>
            <a:off x="150238" y="1808493"/>
            <a:ext cx="1855543"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S</a:t>
            </a:r>
            <a:r>
              <a:rPr lang="en-US" sz="1400" b="1" dirty="0" smtClean="0">
                <a:latin typeface="Arial Narrow" panose="020B0606020202030204" pitchFamily="34" charset="0"/>
                <a:cs typeface="Arial" panose="020B0604020202020204" pitchFamily="34" charset="0"/>
              </a:rPr>
              <a:t>k</a:t>
            </a:r>
            <a:r>
              <a:rPr lang="tr-TR" sz="1400" b="1" dirty="0" err="1" smtClean="0">
                <a:latin typeface="Arial Narrow" panose="020B0606020202030204" pitchFamily="34" charset="0"/>
                <a:cs typeface="Arial" panose="020B0604020202020204" pitchFamily="34" charset="0"/>
              </a:rPr>
              <a:t>aler</a:t>
            </a:r>
            <a:r>
              <a:rPr lang="tr-TR" sz="1400" b="1" dirty="0" smtClean="0">
                <a:latin typeface="Arial Narrow" panose="020B0606020202030204" pitchFamily="34" charset="0"/>
                <a:cs typeface="Arial" panose="020B0604020202020204" pitchFamily="34" charset="0"/>
              </a:rPr>
              <a:t> ve Vektörel Büyüklükler</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Soru Çözümü</a:t>
            </a:r>
            <a:endParaRPr lang="tr-TR" sz="1400" dirty="0">
              <a:latin typeface="Arial Narrow" panose="020B0606020202030204" pitchFamily="34" charset="0"/>
              <a:cs typeface="Arial" panose="020B0604020202020204" pitchFamily="34" charset="0"/>
            </a:endParaRPr>
          </a:p>
        </p:txBody>
      </p:sp>
      <p:sp>
        <p:nvSpPr>
          <p:cNvPr id="3" name="Rectangle 11"/>
          <p:cNvSpPr>
            <a:spLocks noChangeArrowheads="1"/>
          </p:cNvSpPr>
          <p:nvPr/>
        </p:nvSpPr>
        <p:spPr bwMode="auto">
          <a:xfrm>
            <a:off x="2954594" y="90948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5" name="Group 1"/>
          <p:cNvGrpSpPr>
            <a:grpSpLocks noChangeAspect="1"/>
          </p:cNvGrpSpPr>
          <p:nvPr/>
        </p:nvGrpSpPr>
        <p:grpSpPr bwMode="auto">
          <a:xfrm>
            <a:off x="2222078" y="960281"/>
            <a:ext cx="9458632" cy="5284788"/>
            <a:chOff x="1483" y="5617"/>
            <a:chExt cx="9072" cy="8323"/>
          </a:xfrm>
        </p:grpSpPr>
        <p:sp>
          <p:nvSpPr>
            <p:cNvPr id="6" name="AutoShape 10"/>
            <p:cNvSpPr>
              <a:spLocks noChangeAspect="1" noChangeArrowheads="1" noTextEdit="1"/>
            </p:cNvSpPr>
            <p:nvPr/>
          </p:nvSpPr>
          <p:spPr bwMode="auto">
            <a:xfrm>
              <a:off x="1483" y="5617"/>
              <a:ext cx="9072" cy="83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7" name="AutoShape 9"/>
            <p:cNvSpPr>
              <a:spLocks noChangeArrowheads="1"/>
            </p:cNvSpPr>
            <p:nvPr/>
          </p:nvSpPr>
          <p:spPr bwMode="auto">
            <a:xfrm>
              <a:off x="1658" y="8940"/>
              <a:ext cx="1786" cy="58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Fiziksel Büyüklükler</a:t>
              </a:r>
              <a:endParaRPr kumimoji="0" lang="tr-TR" altLang="tr-TR" sz="1400" b="0" i="0" u="none" strike="noStrike" cap="none" normalizeH="0" baseline="0" dirty="0" smtClean="0">
                <a:ln>
                  <a:noFill/>
                </a:ln>
                <a:solidFill>
                  <a:schemeClr val="tx1"/>
                </a:solidFill>
                <a:effectLst/>
                <a:latin typeface="Arial" panose="020B0604020202020204" pitchFamily="34" charset="0"/>
              </a:endParaRPr>
            </a:p>
          </p:txBody>
        </p:sp>
        <p:sp>
          <p:nvSpPr>
            <p:cNvPr id="8" name="AutoShape 8"/>
            <p:cNvSpPr>
              <a:spLocks noChangeArrowheads="1"/>
            </p:cNvSpPr>
            <p:nvPr/>
          </p:nvSpPr>
          <p:spPr bwMode="auto">
            <a:xfrm>
              <a:off x="4931" y="6254"/>
              <a:ext cx="1785" cy="159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Skaler Büyüklükler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400" b="0" i="0" u="none" strike="noStrike" cap="none" normalizeH="0" baseline="0" dirty="0" smtClean="0">
                <a:ln>
                  <a:noFill/>
                </a:ln>
                <a:solidFill>
                  <a:schemeClr val="tx1"/>
                </a:solidFill>
                <a:effectLst/>
              </a:endParaRPr>
            </a:p>
            <a:p>
              <a:pPr marL="117475" marR="0" lvl="0" indent="-117475"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Yalnızca büyüklük</a:t>
              </a:r>
              <a:r>
                <a:rPr kumimoji="0" lang="tr-TR" altLang="tr-TR" sz="1400" b="0" i="0" u="none" strike="noStrike" cap="none" normalizeH="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ile ifade edilebilen</a:t>
              </a:r>
              <a:endParaRPr kumimoji="0" lang="tr-TR" altLang="tr-TR" sz="1400" b="0" i="0" u="none" strike="noStrike" cap="none" normalizeH="0" baseline="0" dirty="0" smtClean="0">
                <a:ln>
                  <a:noFill/>
                </a:ln>
                <a:solidFill>
                  <a:schemeClr val="tx1"/>
                </a:solidFill>
                <a:effectLst/>
                <a:latin typeface="Arial" panose="020B0604020202020204" pitchFamily="34" charset="0"/>
              </a:endParaRPr>
            </a:p>
          </p:txBody>
        </p:sp>
        <p:sp>
          <p:nvSpPr>
            <p:cNvPr id="9" name="AutoShape 7"/>
            <p:cNvSpPr>
              <a:spLocks noChangeArrowheads="1"/>
            </p:cNvSpPr>
            <p:nvPr/>
          </p:nvSpPr>
          <p:spPr bwMode="auto">
            <a:xfrm>
              <a:off x="4934" y="10536"/>
              <a:ext cx="1782" cy="2603"/>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Vektörel Büyüklükler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400" b="0" i="0" u="none" strike="noStrike" cap="none" normalizeH="0" baseline="0" dirty="0" smtClean="0">
                <a:ln>
                  <a:noFill/>
                </a:ln>
                <a:solidFill>
                  <a:schemeClr val="tx1"/>
                </a:solidFill>
                <a:effectLst/>
              </a:endParaRPr>
            </a:p>
            <a:p>
              <a:pPr marL="117475" marR="0" lvl="0" indent="-117475"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Yalnızca büyüklük ile değil yön ile de belirtilmesi gereken</a:t>
              </a:r>
              <a:endParaRPr kumimoji="0" lang="tr-TR" altLang="tr-TR"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400" b="0" i="0" u="none" strike="noStrike" cap="none" normalizeH="0" baseline="0" dirty="0" smtClean="0">
                <a:ln>
                  <a:noFill/>
                </a:ln>
                <a:solidFill>
                  <a:schemeClr val="tx1"/>
                </a:solidFill>
                <a:effectLst/>
                <a:latin typeface="Arial" panose="020B0604020202020204" pitchFamily="34" charset="0"/>
              </a:endParaRPr>
            </a:p>
          </p:txBody>
        </p:sp>
        <p:sp>
          <p:nvSpPr>
            <p:cNvPr id="10" name="AutoShape 6"/>
            <p:cNvSpPr>
              <a:spLocks noChangeArrowheads="1"/>
            </p:cNvSpPr>
            <p:nvPr/>
          </p:nvSpPr>
          <p:spPr bwMode="auto">
            <a:xfrm>
              <a:off x="7508" y="9945"/>
              <a:ext cx="1866" cy="399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Yerdeğiştirme</a:t>
              </a:r>
              <a:endParaRPr kumimoji="0" lang="tr-TR" altLang="tr-TR"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Hız</a:t>
              </a:r>
              <a:endParaRPr kumimoji="0" lang="tr-TR" altLang="tr-TR"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İvme</a:t>
              </a:r>
              <a:endParaRPr kumimoji="0" lang="tr-TR" altLang="tr-TR"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Kuvvet</a:t>
              </a:r>
              <a:endParaRPr kumimoji="0" lang="tr-TR" altLang="tr-TR"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Ağırlık</a:t>
              </a:r>
              <a:endParaRPr kumimoji="0" lang="tr-TR" altLang="tr-TR"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Elektrik Alanı</a:t>
              </a:r>
              <a:endParaRPr kumimoji="0" lang="tr-TR" altLang="tr-TR"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Manyet</a:t>
              </a:r>
              <a:r>
                <a:rPr lang="tr-TR" altLang="tr-TR" sz="1400" dirty="0" smtClean="0">
                  <a:latin typeface="Times New Roman" panose="02020603050405020304" pitchFamily="18" charset="0"/>
                  <a:ea typeface="Calibri" panose="020F0502020204030204" pitchFamily="34" charset="0"/>
                  <a:cs typeface="Times New Roman" panose="02020603050405020304" pitchFamily="18" charset="0"/>
                </a:rPr>
                <a:t>ik Alan</a:t>
              </a:r>
              <a:endParaRPr kumimoji="0" lang="tr-TR" altLang="tr-TR"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Kütle </a:t>
              </a:r>
              <a:r>
                <a:rPr lang="tr-TR" altLang="tr-TR" sz="1400" dirty="0" smtClean="0">
                  <a:latin typeface="Times New Roman" panose="02020603050405020304" pitchFamily="18" charset="0"/>
                  <a:ea typeface="Calibri" panose="020F0502020204030204" pitchFamily="34" charset="0"/>
                  <a:cs typeface="Times New Roman" panose="02020603050405020304" pitchFamily="18" charset="0"/>
                </a:rPr>
                <a:t>Ç</a:t>
              </a: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ekimi Alanı</a:t>
              </a:r>
              <a:endParaRPr kumimoji="0" lang="tr-TR" altLang="tr-TR"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Tork</a:t>
              </a:r>
              <a:endParaRPr kumimoji="0" lang="tr-TR" altLang="tr-TR"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Momentum </a:t>
              </a:r>
              <a:endParaRPr kumimoji="0" lang="tr-TR" altLang="tr-TR"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Açısal Hız</a:t>
              </a:r>
              <a:endParaRPr kumimoji="0" lang="tr-TR" altLang="tr-TR"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400" b="0" i="0" u="none" strike="noStrike" cap="none" normalizeH="0" baseline="0" dirty="0" smtClean="0">
                <a:ln>
                  <a:noFill/>
                </a:ln>
                <a:solidFill>
                  <a:schemeClr val="tx1"/>
                </a:solidFill>
                <a:effectLst/>
                <a:latin typeface="Arial" panose="020B0604020202020204" pitchFamily="34" charset="0"/>
              </a:endParaRPr>
            </a:p>
          </p:txBody>
        </p:sp>
        <p:sp>
          <p:nvSpPr>
            <p:cNvPr id="13" name="AutoShape 3"/>
            <p:cNvSpPr>
              <a:spLocks noChangeShapeType="1"/>
            </p:cNvSpPr>
            <p:nvPr/>
          </p:nvSpPr>
          <p:spPr bwMode="auto">
            <a:xfrm>
              <a:off x="6716" y="7049"/>
              <a:ext cx="790" cy="43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14" name="AutoShape 2"/>
            <p:cNvSpPr>
              <a:spLocks noChangeShapeType="1"/>
            </p:cNvSpPr>
            <p:nvPr/>
          </p:nvSpPr>
          <p:spPr bwMode="auto">
            <a:xfrm>
              <a:off x="6716" y="11707"/>
              <a:ext cx="791" cy="14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15" name="AutoShape 6"/>
            <p:cNvSpPr>
              <a:spLocks noChangeArrowheads="1"/>
            </p:cNvSpPr>
            <p:nvPr/>
          </p:nvSpPr>
          <p:spPr bwMode="auto">
            <a:xfrm>
              <a:off x="7507" y="5715"/>
              <a:ext cx="1867" cy="381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Uzunluk</a:t>
              </a:r>
              <a:endParaRPr kumimoji="0" lang="tr-TR" altLang="tr-TR"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Sür</a:t>
              </a:r>
              <a:r>
                <a:rPr kumimoji="0" lang="en-US"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a:t>
              </a: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t>
              </a:r>
              <a:endParaRPr kumimoji="0" lang="tr-TR" altLang="tr-TR"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Kütle</a:t>
              </a:r>
              <a:endParaRPr kumimoji="0" lang="tr-TR" altLang="tr-TR"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Zaman</a:t>
              </a:r>
              <a:endParaRPr kumimoji="0" lang="tr-TR" altLang="tr-TR"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Özkütle</a:t>
              </a:r>
              <a:endParaRPr kumimoji="0" lang="tr-TR" altLang="tr-TR"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Elektrik Potansiyeli</a:t>
              </a:r>
              <a:endParaRPr kumimoji="0" lang="tr-TR" altLang="tr-TR"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Enerji</a:t>
              </a:r>
              <a:endParaRPr kumimoji="0" lang="tr-TR" altLang="tr-TR"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Hacim</a:t>
              </a:r>
              <a:endParaRPr kumimoji="0" lang="tr-TR" altLang="tr-TR"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Elektrik Yükü</a:t>
              </a:r>
              <a:endParaRPr kumimoji="0" lang="tr-TR" altLang="tr-TR"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İş </a:t>
              </a:r>
              <a:endParaRPr kumimoji="0" lang="tr-TR" altLang="tr-TR"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400" b="0" i="0" u="none" strike="noStrike" cap="none" normalizeH="0" baseline="0" dirty="0" smtClean="0">
                <a:ln>
                  <a:noFill/>
                </a:ln>
                <a:solidFill>
                  <a:schemeClr val="tx1"/>
                </a:solidFill>
                <a:effectLst/>
                <a:latin typeface="Arial" panose="020B0604020202020204" pitchFamily="34" charset="0"/>
              </a:endParaRPr>
            </a:p>
          </p:txBody>
        </p:sp>
      </p:grpSp>
      <p:sp>
        <p:nvSpPr>
          <p:cNvPr id="18" name="Left Brace 17"/>
          <p:cNvSpPr/>
          <p:nvPr/>
        </p:nvSpPr>
        <p:spPr>
          <a:xfrm>
            <a:off x="4267200" y="1869443"/>
            <a:ext cx="1552611" cy="2958073"/>
          </a:xfrm>
          <a:prstGeom prst="leftBrace">
            <a:avLst>
              <a:gd name="adj1" fmla="val 8333"/>
              <a:gd name="adj2" fmla="val 4567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1" name="TextBox 10"/>
          <p:cNvSpPr txBox="1"/>
          <p:nvPr/>
        </p:nvSpPr>
        <p:spPr>
          <a:xfrm>
            <a:off x="10490017" y="4578482"/>
            <a:ext cx="1652208" cy="923330"/>
          </a:xfrm>
          <a:prstGeom prst="rect">
            <a:avLst/>
          </a:prstGeom>
          <a:noFill/>
        </p:spPr>
        <p:txBody>
          <a:bodyPr wrap="square" rtlCol="0">
            <a:spAutoFit/>
          </a:bodyPr>
          <a:lstStyle/>
          <a:p>
            <a:pPr algn="ctr"/>
            <a:r>
              <a:rPr lang="tr-TR" dirty="0" smtClean="0"/>
              <a:t>Bu konuyu niye öğreniyoruz?</a:t>
            </a:r>
            <a:endParaRPr lang="tr-TR" dirty="0"/>
          </a:p>
        </p:txBody>
      </p:sp>
    </p:spTree>
    <p:extLst>
      <p:ext uri="{BB962C8B-B14F-4D97-AF65-F5344CB8AC3E}">
        <p14:creationId xmlns:p14="http://schemas.microsoft.com/office/powerpoint/2010/main" val="82392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50194" y="282380"/>
            <a:ext cx="6067151" cy="523220"/>
          </a:xfrm>
          <a:prstGeom prst="rect">
            <a:avLst/>
          </a:prstGeom>
          <a:noFill/>
        </p:spPr>
        <p:txBody>
          <a:bodyPr wrap="square" rtlCol="0">
            <a:spAutoFit/>
          </a:bodyPr>
          <a:lstStyle/>
          <a:p>
            <a:r>
              <a:rPr lang="tr-TR" sz="2800" b="1" dirty="0" smtClean="0"/>
              <a:t>Vektörel Büyüklüklerin Özellikleri</a:t>
            </a:r>
          </a:p>
        </p:txBody>
      </p:sp>
      <p:sp>
        <p:nvSpPr>
          <p:cNvPr id="2" name="TextBox 1"/>
          <p:cNvSpPr txBox="1"/>
          <p:nvPr/>
        </p:nvSpPr>
        <p:spPr>
          <a:xfrm>
            <a:off x="150238" y="1808493"/>
            <a:ext cx="1963697"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a:t>
            </a:r>
            <a:r>
              <a:rPr lang="en-US" sz="1400" dirty="0" smtClean="0">
                <a:latin typeface="Arial Narrow" panose="020B0606020202030204" pitchFamily="34" charset="0"/>
                <a:cs typeface="Arial" panose="020B0604020202020204" pitchFamily="34" charset="0"/>
              </a:rPr>
              <a:t>k</a:t>
            </a:r>
            <a:r>
              <a:rPr lang="tr-TR" sz="1400" dirty="0" err="1" smtClean="0">
                <a:latin typeface="Arial Narrow" panose="020B0606020202030204" pitchFamily="34" charset="0"/>
                <a:cs typeface="Arial" panose="020B0604020202020204" pitchFamily="34" charset="0"/>
              </a:rPr>
              <a:t>aler</a:t>
            </a:r>
            <a:r>
              <a:rPr lang="tr-TR" sz="1400" dirty="0" smtClean="0">
                <a:latin typeface="Arial Narrow" panose="020B0606020202030204" pitchFamily="34" charset="0"/>
                <a:cs typeface="Arial" panose="020B0604020202020204" pitchFamily="34" charset="0"/>
              </a:rPr>
              <a:t> ve Vektörel Büyüklükler</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Soru Çözümü</a:t>
            </a:r>
            <a:endParaRPr lang="tr-TR" sz="1400" dirty="0">
              <a:latin typeface="Arial Narrow" panose="020B0606020202030204" pitchFamily="34" charset="0"/>
              <a:cs typeface="Arial" panose="020B0604020202020204" pitchFamily="34" charset="0"/>
            </a:endParaRPr>
          </a:p>
        </p:txBody>
      </p:sp>
      <p:sp>
        <p:nvSpPr>
          <p:cNvPr id="3" name="TextBox 2"/>
          <p:cNvSpPr txBox="1"/>
          <p:nvPr/>
        </p:nvSpPr>
        <p:spPr>
          <a:xfrm>
            <a:off x="2900516" y="1808493"/>
            <a:ext cx="8504904" cy="4493538"/>
          </a:xfrm>
          <a:prstGeom prst="rect">
            <a:avLst/>
          </a:prstGeom>
          <a:noFill/>
        </p:spPr>
        <p:txBody>
          <a:bodyPr wrap="square" rtlCol="0">
            <a:spAutoFit/>
          </a:bodyPr>
          <a:lstStyle/>
          <a:p>
            <a:pPr>
              <a:spcBef>
                <a:spcPts val="600"/>
              </a:spcBef>
              <a:spcAft>
                <a:spcPts val="600"/>
              </a:spcAft>
            </a:pPr>
            <a:r>
              <a:rPr lang="tr-TR" altLang="tr-TR" b="1" dirty="0" smtClean="0">
                <a:latin typeface="Arial Narrow" panose="020B0606020202030204" pitchFamily="34" charset="0"/>
                <a:ea typeface="Calibri" panose="020F0502020204030204" pitchFamily="34" charset="0"/>
                <a:cs typeface="Times New Roman" panose="02020603050405020304" pitchFamily="18" charset="0"/>
              </a:rPr>
              <a:t>Vektörel Büyüklükler</a:t>
            </a:r>
            <a:r>
              <a:rPr lang="tr-TR" altLang="tr-TR" dirty="0" smtClean="0">
                <a:latin typeface="Arial Narrow" panose="020B0606020202030204" pitchFamily="34" charset="0"/>
                <a:ea typeface="Calibri" panose="020F0502020204030204" pitchFamily="34" charset="0"/>
                <a:cs typeface="Times New Roman" panose="02020603050405020304" pitchFamily="18" charset="0"/>
              </a:rPr>
              <a:t>: Yalnızca büyüklük </a:t>
            </a:r>
            <a:r>
              <a:rPr lang="tr-TR" dirty="0" smtClean="0">
                <a:latin typeface="Arial Narrow" panose="020B0606020202030204" pitchFamily="34" charset="0"/>
              </a:rPr>
              <a:t>(şiddet değil) </a:t>
            </a:r>
            <a:r>
              <a:rPr lang="tr-TR" altLang="tr-TR" dirty="0" smtClean="0">
                <a:latin typeface="Arial Narrow" panose="020B0606020202030204" pitchFamily="34" charset="0"/>
                <a:ea typeface="Calibri" panose="020F0502020204030204" pitchFamily="34" charset="0"/>
                <a:cs typeface="Times New Roman" panose="02020603050405020304" pitchFamily="18" charset="0"/>
              </a:rPr>
              <a:t>ile değil yön ile de belirtilmesi gerekir.</a:t>
            </a:r>
          </a:p>
          <a:p>
            <a:pPr marL="225425" indent="-225425">
              <a:spcBef>
                <a:spcPts val="600"/>
              </a:spcBef>
              <a:spcAft>
                <a:spcPts val="600"/>
              </a:spcAft>
              <a:buFont typeface="+mj-lt"/>
              <a:buAutoNum type="arabicPeriod"/>
            </a:pPr>
            <a:r>
              <a:rPr lang="tr-TR" dirty="0" smtClean="0">
                <a:latin typeface="Arial Narrow" panose="020B0606020202030204" pitchFamily="34" charset="0"/>
              </a:rPr>
              <a:t>Sembollerin üzerine ok işareti konarak yazılır.</a:t>
            </a:r>
          </a:p>
          <a:p>
            <a:pPr marL="225425" indent="-225425">
              <a:spcBef>
                <a:spcPts val="600"/>
              </a:spcBef>
              <a:spcAft>
                <a:spcPts val="600"/>
              </a:spcAft>
              <a:buFont typeface="+mj-lt"/>
              <a:buAutoNum type="arabicPeriod"/>
            </a:pPr>
            <a:r>
              <a:rPr lang="tr-TR" dirty="0" smtClean="0">
                <a:latin typeface="Arial Narrow" panose="020B0606020202030204" pitchFamily="34" charset="0"/>
              </a:rPr>
              <a:t>Vektörün büyüklüğü gösterilirken sembol mutlak değer işareti içerisine alınır veya üzerinde ok olmadan yazılır.</a:t>
            </a:r>
          </a:p>
          <a:p>
            <a:pPr marL="225425" indent="-225425">
              <a:spcBef>
                <a:spcPts val="600"/>
              </a:spcBef>
              <a:spcAft>
                <a:spcPts val="600"/>
              </a:spcAft>
              <a:buFont typeface="+mj-lt"/>
              <a:buAutoNum type="arabicPeriod"/>
            </a:pPr>
            <a:r>
              <a:rPr lang="tr-TR" dirty="0" smtClean="0">
                <a:latin typeface="Arial Narrow" panose="020B0606020202030204" pitchFamily="34" charset="0"/>
              </a:rPr>
              <a:t>Yönü ve büyüklüğü aynı olan vektörel büyüklüklere eşit vektörel büyüklükler denir.</a:t>
            </a:r>
          </a:p>
          <a:p>
            <a:pPr marL="225425" indent="-225425">
              <a:spcBef>
                <a:spcPts val="600"/>
              </a:spcBef>
              <a:spcAft>
                <a:spcPts val="600"/>
              </a:spcAft>
              <a:buFont typeface="+mj-lt"/>
              <a:buAutoNum type="arabicPeriod"/>
            </a:pPr>
            <a:r>
              <a:rPr lang="tr-TR" dirty="0" smtClean="0">
                <a:latin typeface="Arial Narrow" panose="020B0606020202030204" pitchFamily="34" charset="0"/>
              </a:rPr>
              <a:t>Büyüklüğü eşit yönü ters olan vektörel büyüklüklere zıt vektörel büyüklükler denir. Eksi bir ile çarpılarak bulunur.</a:t>
            </a:r>
          </a:p>
          <a:p>
            <a:pPr marL="225425" indent="-225425">
              <a:spcBef>
                <a:spcPts val="600"/>
              </a:spcBef>
              <a:spcAft>
                <a:spcPts val="600"/>
              </a:spcAft>
              <a:buFont typeface="+mj-lt"/>
              <a:buAutoNum type="arabicPeriod"/>
            </a:pPr>
            <a:r>
              <a:rPr lang="tr-TR" dirty="0" smtClean="0">
                <a:latin typeface="Arial Narrow" panose="020B0606020202030204" pitchFamily="34" charset="0"/>
              </a:rPr>
              <a:t>Vektörel büyüklükler ile sayılar toplanamaz. Bir vektörün bir sayı ile çarpımı ya da bölümü yine bir vektördür. Pozitif bir sayı ile çarpılırsa yalnızca büyüklüğü değişebilir iken negatif bir sayı ile çarpılırsa hem büyüklüğü hem de yönü değişebilir.</a:t>
            </a:r>
          </a:p>
          <a:p>
            <a:pPr marL="225425" indent="-225425">
              <a:spcBef>
                <a:spcPts val="600"/>
              </a:spcBef>
              <a:spcAft>
                <a:spcPts val="600"/>
              </a:spcAft>
              <a:buFont typeface="+mj-lt"/>
              <a:buAutoNum type="arabicPeriod"/>
            </a:pPr>
            <a:r>
              <a:rPr lang="tr-TR" dirty="0" smtClean="0">
                <a:latin typeface="Arial Narrow" panose="020B0606020202030204" pitchFamily="34" charset="0"/>
              </a:rPr>
              <a:t>Bir vektörün büyüklüğü ve yönü değişmeden taşınırsa hala vektör aynı vektördür. </a:t>
            </a:r>
          </a:p>
          <a:p>
            <a:pPr marL="225425" indent="-225425">
              <a:spcBef>
                <a:spcPts val="600"/>
              </a:spcBef>
              <a:spcAft>
                <a:spcPts val="600"/>
              </a:spcAft>
              <a:buFont typeface="+mj-lt"/>
              <a:buAutoNum type="arabicPeriod"/>
            </a:pPr>
            <a:r>
              <a:rPr lang="tr-TR" dirty="0" smtClean="0">
                <a:latin typeface="Arial Narrow" panose="020B0606020202030204" pitchFamily="34" charset="0"/>
              </a:rPr>
              <a:t>İki vektörün toplamı sayıların toplanması gibi yapılamaz.</a:t>
            </a:r>
            <a:endParaRPr lang="tr-TR" dirty="0">
              <a:latin typeface="Arial Narrow" panose="020B0606020202030204" pitchFamily="34" charset="0"/>
            </a:endParaRPr>
          </a:p>
        </p:txBody>
      </p:sp>
    </p:spTree>
    <p:extLst>
      <p:ext uri="{BB962C8B-B14F-4D97-AF65-F5344CB8AC3E}">
        <p14:creationId xmlns:p14="http://schemas.microsoft.com/office/powerpoint/2010/main" val="298687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4865</TotalTime>
  <Words>1677</Words>
  <Application>Microsoft Office PowerPoint</Application>
  <PresentationFormat>Widescreen</PresentationFormat>
  <Paragraphs>399</Paragraphs>
  <Slides>34</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Arial Narrow</vt:lpstr>
      <vt:lpstr>Calibri</vt:lpstr>
      <vt:lpstr>Cambria Math</vt:lpstr>
      <vt:lpstr>Century Gothic</vt:lpstr>
      <vt:lpstr>Times New Roman</vt:lpstr>
      <vt:lpstr>Wingdings</vt:lpstr>
      <vt:lpstr>Vapor Trail</vt:lpstr>
      <vt:lpstr>Biz kimiz?  ve   Neyi Amaçlıyoruz?</vt:lpstr>
      <vt:lpstr>11. Sınıf fizik Dersi</vt:lpstr>
      <vt:lpstr> KUVVET ve HAREKET ünitesi</vt:lpstr>
      <vt:lpstr> elektrik ve manyetizma ünitesi</vt:lpstr>
      <vt:lpstr>11. Sınıf: KUVVET ve HAREKET ünitesi   Vektörler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dc:creator>
  <cp:lastModifiedBy>rev1</cp:lastModifiedBy>
  <cp:revision>279</cp:revision>
  <cp:lastPrinted>2016-10-21T21:36:21Z</cp:lastPrinted>
  <dcterms:created xsi:type="dcterms:W3CDTF">2016-04-01T12:40:28Z</dcterms:created>
  <dcterms:modified xsi:type="dcterms:W3CDTF">2016-10-22T06:42:04Z</dcterms:modified>
</cp:coreProperties>
</file>