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3"/>
  </p:notesMasterIdLst>
  <p:handoutMasterIdLst>
    <p:handoutMasterId r:id="rId54"/>
  </p:handoutMasterIdLst>
  <p:sldIdLst>
    <p:sldId id="256" r:id="rId2"/>
    <p:sldId id="303" r:id="rId3"/>
    <p:sldId id="265" r:id="rId4"/>
    <p:sldId id="274" r:id="rId5"/>
    <p:sldId id="313" r:id="rId6"/>
    <p:sldId id="376" r:id="rId7"/>
    <p:sldId id="375" r:id="rId8"/>
    <p:sldId id="371" r:id="rId9"/>
    <p:sldId id="370" r:id="rId10"/>
    <p:sldId id="372" r:id="rId11"/>
    <p:sldId id="373" r:id="rId12"/>
    <p:sldId id="380" r:id="rId13"/>
    <p:sldId id="374" r:id="rId14"/>
    <p:sldId id="341" r:id="rId15"/>
    <p:sldId id="342" r:id="rId16"/>
    <p:sldId id="335" r:id="rId17"/>
    <p:sldId id="397" r:id="rId18"/>
    <p:sldId id="398" r:id="rId19"/>
    <p:sldId id="399" r:id="rId20"/>
    <p:sldId id="396" r:id="rId21"/>
    <p:sldId id="401" r:id="rId22"/>
    <p:sldId id="402" r:id="rId23"/>
    <p:sldId id="314" r:id="rId24"/>
    <p:sldId id="338" r:id="rId25"/>
    <p:sldId id="382" r:id="rId26"/>
    <p:sldId id="404" r:id="rId27"/>
    <p:sldId id="385" r:id="rId28"/>
    <p:sldId id="386" r:id="rId29"/>
    <p:sldId id="405" r:id="rId30"/>
    <p:sldId id="400" r:id="rId31"/>
    <p:sldId id="369" r:id="rId32"/>
    <p:sldId id="388" r:id="rId33"/>
    <p:sldId id="403" r:id="rId34"/>
    <p:sldId id="389" r:id="rId35"/>
    <p:sldId id="377" r:id="rId36"/>
    <p:sldId id="378" r:id="rId37"/>
    <p:sldId id="379" r:id="rId38"/>
    <p:sldId id="360" r:id="rId39"/>
    <p:sldId id="391" r:id="rId40"/>
    <p:sldId id="359" r:id="rId41"/>
    <p:sldId id="363" r:id="rId42"/>
    <p:sldId id="358" r:id="rId43"/>
    <p:sldId id="362" r:id="rId44"/>
    <p:sldId id="361" r:id="rId45"/>
    <p:sldId id="365" r:id="rId46"/>
    <p:sldId id="392" r:id="rId47"/>
    <p:sldId id="393" r:id="rId48"/>
    <p:sldId id="364" r:id="rId49"/>
    <p:sldId id="366" r:id="rId50"/>
    <p:sldId id="329" r:id="rId51"/>
    <p:sldId id="323" r:id="rId52"/>
  </p:sldIdLst>
  <p:sldSz cx="9144000" cy="6858000" type="screen4x3"/>
  <p:notesSz cx="6669088"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91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32139A39-F62F-4073-B9E0-E8443D2D399B}" type="datetimeFigureOut">
              <a:rPr lang="tr-TR" smtClean="0"/>
              <a:t>12.11.2016</a:t>
            </a:fld>
            <a:endParaRPr lang="tr-TR"/>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9A6C8CA8-DC18-46B0-9151-3EC604AFA96A}" type="slidenum">
              <a:rPr lang="tr-TR" smtClean="0"/>
              <a:t>‹#›</a:t>
            </a:fld>
            <a:endParaRPr lang="tr-TR"/>
          </a:p>
        </p:txBody>
      </p:sp>
    </p:spTree>
    <p:extLst>
      <p:ext uri="{BB962C8B-B14F-4D97-AF65-F5344CB8AC3E}">
        <p14:creationId xmlns:p14="http://schemas.microsoft.com/office/powerpoint/2010/main" val="4101449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455B673-D309-456F-A128-3E0E5E3907F2}" type="datetimeFigureOut">
              <a:rPr lang="tr-TR" smtClean="0"/>
              <a:t>12.11.2016</a:t>
            </a:fld>
            <a:endParaRPr lang="tr-TR"/>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C972355D-70F5-48BA-8A26-65CF7E6BC807}" type="slidenum">
              <a:rPr lang="tr-TR" smtClean="0"/>
              <a:t>‹#›</a:t>
            </a:fld>
            <a:endParaRPr lang="tr-TR"/>
          </a:p>
        </p:txBody>
      </p:sp>
    </p:spTree>
    <p:extLst>
      <p:ext uri="{BB962C8B-B14F-4D97-AF65-F5344CB8AC3E}">
        <p14:creationId xmlns:p14="http://schemas.microsoft.com/office/powerpoint/2010/main" val="166451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buNone/>
            </a:pPr>
            <a:r>
              <a:rPr lang="tr-TR" sz="1200" dirty="0" smtClean="0"/>
              <a:t>µ= yüzeyler arasındaki sürtünme katsayısıdır. </a:t>
            </a:r>
          </a:p>
          <a:p>
            <a:pPr marL="109728" indent="0">
              <a:buNone/>
            </a:pPr>
            <a:r>
              <a:rPr lang="tr-TR" sz="1200" dirty="0" smtClean="0"/>
              <a:t>N= yüzeyin cisme uyguladığı tepki kuvvetidir</a:t>
            </a:r>
          </a:p>
          <a:p>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11</a:t>
            </a:fld>
            <a:endParaRPr lang="tr-TR"/>
          </a:p>
        </p:txBody>
      </p:sp>
    </p:spTree>
    <p:extLst>
      <p:ext uri="{BB962C8B-B14F-4D97-AF65-F5344CB8AC3E}">
        <p14:creationId xmlns:p14="http://schemas.microsoft.com/office/powerpoint/2010/main" val="207143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buNone/>
            </a:pPr>
            <a:r>
              <a:rPr lang="tr-TR" sz="1200" dirty="0" smtClean="0"/>
              <a:t>µ= yüzeyler arasındaki sürtünme katsayısıdır. </a:t>
            </a:r>
          </a:p>
          <a:p>
            <a:pPr marL="109728" indent="0">
              <a:buNone/>
            </a:pPr>
            <a:r>
              <a:rPr lang="tr-TR" sz="1200" dirty="0" smtClean="0"/>
              <a:t>N= yüzeyin cisme uyguladığı tepki kuvvetidir</a:t>
            </a:r>
          </a:p>
          <a:p>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12</a:t>
            </a:fld>
            <a:endParaRPr lang="tr-TR"/>
          </a:p>
        </p:txBody>
      </p:sp>
    </p:spTree>
    <p:extLst>
      <p:ext uri="{BB962C8B-B14F-4D97-AF65-F5344CB8AC3E}">
        <p14:creationId xmlns:p14="http://schemas.microsoft.com/office/powerpoint/2010/main" val="108360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Bundan</a:t>
            </a:r>
            <a:r>
              <a:rPr lang="en-US" baseline="0" dirty="0" smtClean="0"/>
              <a:t> </a:t>
            </a:r>
            <a:r>
              <a:rPr lang="en-US" baseline="0" dirty="0" err="1" smtClean="0"/>
              <a:t>sonraki</a:t>
            </a:r>
            <a:r>
              <a:rPr lang="en-US" baseline="0" dirty="0" smtClean="0"/>
              <a:t> </a:t>
            </a:r>
            <a:r>
              <a:rPr lang="en-US" baseline="0" dirty="0" err="1" smtClean="0"/>
              <a:t>tüm</a:t>
            </a:r>
            <a:r>
              <a:rPr lang="en-US" baseline="0" dirty="0" smtClean="0"/>
              <a:t> </a:t>
            </a:r>
            <a:r>
              <a:rPr lang="en-US" baseline="0" dirty="0" err="1" smtClean="0"/>
              <a:t>durumların</a:t>
            </a:r>
            <a:r>
              <a:rPr lang="en-US" baseline="0" dirty="0" smtClean="0"/>
              <a:t> hem </a:t>
            </a:r>
            <a:r>
              <a:rPr lang="en-US" baseline="0" dirty="0" err="1" smtClean="0"/>
              <a:t>sürtünmesiz</a:t>
            </a:r>
            <a:r>
              <a:rPr lang="en-US" baseline="0" dirty="0" smtClean="0"/>
              <a:t> hem de </a:t>
            </a:r>
            <a:r>
              <a:rPr lang="en-US" baseline="0" dirty="0" err="1" smtClean="0"/>
              <a:t>sürtünmeli</a:t>
            </a:r>
            <a:r>
              <a:rPr lang="en-US" baseline="0" dirty="0" smtClean="0"/>
              <a:t> </a:t>
            </a:r>
            <a:r>
              <a:rPr lang="en-US" baseline="0" dirty="0" err="1" smtClean="0"/>
              <a:t>yüzeyler</a:t>
            </a:r>
            <a:r>
              <a:rPr lang="en-US" baseline="0" dirty="0" smtClean="0"/>
              <a:t> </a:t>
            </a:r>
            <a:r>
              <a:rPr lang="en-US" baseline="0" dirty="0" err="1" smtClean="0"/>
              <a:t>olduğu</a:t>
            </a:r>
            <a:r>
              <a:rPr lang="en-US" baseline="0" dirty="0" smtClean="0"/>
              <a:t> </a:t>
            </a:r>
            <a:r>
              <a:rPr lang="en-US" baseline="0" dirty="0" err="1" smtClean="0"/>
              <a:t>durumlarda</a:t>
            </a:r>
            <a:r>
              <a:rPr lang="en-US" baseline="0" dirty="0" smtClean="0"/>
              <a:t> </a:t>
            </a:r>
            <a:r>
              <a:rPr lang="en-US" baseline="0" dirty="0" err="1" smtClean="0"/>
              <a:t>serbest</a:t>
            </a:r>
            <a:r>
              <a:rPr lang="en-US" baseline="0" dirty="0" smtClean="0"/>
              <a:t> </a:t>
            </a:r>
            <a:r>
              <a:rPr lang="en-US" baseline="0" dirty="0" err="1" smtClean="0"/>
              <a:t>cisim</a:t>
            </a:r>
            <a:r>
              <a:rPr lang="en-US" baseline="0" dirty="0" smtClean="0"/>
              <a:t> </a:t>
            </a:r>
            <a:r>
              <a:rPr lang="en-US" baseline="0" dirty="0" err="1" smtClean="0"/>
              <a:t>diyagramlarını</a:t>
            </a:r>
            <a:r>
              <a:rPr lang="en-US" baseline="0" dirty="0" smtClean="0"/>
              <a:t> </a:t>
            </a:r>
            <a:r>
              <a:rPr lang="en-US" baseline="0" dirty="0" err="1" smtClean="0"/>
              <a:t>çizelim</a:t>
            </a:r>
            <a:r>
              <a:rPr lang="en-US" baseline="0" dirty="0" smtClean="0"/>
              <a:t>.</a:t>
            </a:r>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16</a:t>
            </a:fld>
            <a:endParaRPr lang="tr-TR"/>
          </a:p>
        </p:txBody>
      </p:sp>
    </p:spTree>
    <p:extLst>
      <p:ext uri="{BB962C8B-B14F-4D97-AF65-F5344CB8AC3E}">
        <p14:creationId xmlns:p14="http://schemas.microsoft.com/office/powerpoint/2010/main" val="3012462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24</a:t>
            </a:fld>
            <a:endParaRPr lang="tr-TR"/>
          </a:p>
        </p:txBody>
      </p:sp>
    </p:spTree>
    <p:extLst>
      <p:ext uri="{BB962C8B-B14F-4D97-AF65-F5344CB8AC3E}">
        <p14:creationId xmlns:p14="http://schemas.microsoft.com/office/powerpoint/2010/main" val="108393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1.20</a:t>
            </a:r>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35</a:t>
            </a:fld>
            <a:endParaRPr lang="tr-TR"/>
          </a:p>
        </p:txBody>
      </p:sp>
    </p:spTree>
    <p:extLst>
      <p:ext uri="{BB962C8B-B14F-4D97-AF65-F5344CB8AC3E}">
        <p14:creationId xmlns:p14="http://schemas.microsoft.com/office/powerpoint/2010/main" val="109812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3:40</a:t>
            </a:r>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36</a:t>
            </a:fld>
            <a:endParaRPr lang="tr-TR"/>
          </a:p>
        </p:txBody>
      </p:sp>
    </p:spTree>
    <p:extLst>
      <p:ext uri="{BB962C8B-B14F-4D97-AF65-F5344CB8AC3E}">
        <p14:creationId xmlns:p14="http://schemas.microsoft.com/office/powerpoint/2010/main" val="91113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Dikdörtgen"/>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Dikdörtgen"/>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Dikdörtgen"/>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Dikdörtgen"/>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Yuvarlatılmış Dikdörtgen"/>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Yuvarlatılmış Dikdörtgen"/>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Dikdörtgen"/>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705600" y="4206240"/>
            <a:ext cx="960120" cy="457200"/>
          </a:xfrm>
        </p:spPr>
        <p:txBody>
          <a:bodyPr/>
          <a:lstStyle/>
          <a:p>
            <a:fld id="{C56462BC-21E9-4311-B0E3-B1AF9C73E2C6}" type="datetimeFigureOut">
              <a:rPr lang="tr-TR" smtClean="0"/>
              <a:pPr/>
              <a:t>12.11.2016</a:t>
            </a:fld>
            <a:endParaRPr lang="tr-TR"/>
          </a:p>
        </p:txBody>
      </p:sp>
      <p:sp>
        <p:nvSpPr>
          <p:cNvPr id="17" name="16 Altbilgi Yer Tutucusu"/>
          <p:cNvSpPr>
            <a:spLocks noGrp="1"/>
          </p:cNvSpPr>
          <p:nvPr>
            <p:ph type="ftr" sz="quarter" idx="11"/>
          </p:nvPr>
        </p:nvSpPr>
        <p:spPr>
          <a:xfrm>
            <a:off x="5410200" y="4205288"/>
            <a:ext cx="1295400" cy="457200"/>
          </a:xfrm>
        </p:spPr>
        <p:txBody>
          <a:bodyPr/>
          <a:lstStyle/>
          <a:p>
            <a:endParaRPr lang="tr-TR"/>
          </a:p>
        </p:txBody>
      </p:sp>
      <p:sp>
        <p:nvSpPr>
          <p:cNvPr id="29" name="28 Slayt Numarası Yer Tutucusu"/>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FB6ABEFF-817D-432D-B133-BB065BBDC264}" type="slidenum">
              <a:rPr lang="tr-TR" smtClean="0"/>
              <a:pPr/>
              <a:t>‹#›</a:t>
            </a:fld>
            <a:endParaRPr lang="tr-T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56462BC-21E9-4311-B0E3-B1AF9C73E2C6}" type="datetimeFigureOut">
              <a:rPr lang="tr-TR" smtClean="0"/>
              <a:pPr/>
              <a:t>12.11.2016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1143000"/>
            <a:ext cx="1905000" cy="5486400"/>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1143000"/>
            <a:ext cx="6248400" cy="5486400"/>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56462BC-21E9-4311-B0E3-B1AF9C73E2C6}" type="datetimeFigureOut">
              <a:rPr lang="tr-TR" smtClean="0"/>
              <a:pPr/>
              <a:t>12.11.2016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56462BC-21E9-4311-B0E3-B1AF9C73E2C6}" type="datetimeFigureOut">
              <a:rPr lang="tr-TR" smtClean="0"/>
              <a:pPr/>
              <a:t>12.11.2016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C56462BC-21E9-4311-B0E3-B1AF9C73E2C6}" type="datetimeFigureOut">
              <a:rPr lang="tr-TR" smtClean="0"/>
              <a:pPr/>
              <a:t>12.11.2016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C56462BC-21E9-4311-B0E3-B1AF9C73E2C6}" type="datetimeFigureOut">
              <a:rPr lang="tr-TR" smtClean="0"/>
              <a:pPr/>
              <a:t>12.11.2016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81000" y="1143000"/>
            <a:ext cx="8382000" cy="1069848"/>
          </a:xfrm>
        </p:spPr>
        <p:txBody>
          <a:bodyPr anchor="ctr"/>
          <a:lstStyle>
            <a:lvl1pPr>
              <a:defRPr sz="4000" b="0" i="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25 Veri Yer Tutucusu"/>
          <p:cNvSpPr>
            <a:spLocks noGrp="1"/>
          </p:cNvSpPr>
          <p:nvPr>
            <p:ph type="dt" sz="half" idx="10"/>
          </p:nvPr>
        </p:nvSpPr>
        <p:spPr/>
        <p:txBody>
          <a:bodyPr rtlCol="0"/>
          <a:lstStyle/>
          <a:p>
            <a:fld id="{C56462BC-21E9-4311-B0E3-B1AF9C73E2C6}" type="datetimeFigureOut">
              <a:rPr lang="tr-TR" smtClean="0"/>
              <a:pPr/>
              <a:t>12.11.2016</a:t>
            </a:fld>
            <a:endParaRPr lang="tr-TR"/>
          </a:p>
        </p:txBody>
      </p:sp>
      <p:sp>
        <p:nvSpPr>
          <p:cNvPr id="27" name="26 Slayt Numarası Yer Tutucusu"/>
          <p:cNvSpPr>
            <a:spLocks noGrp="1"/>
          </p:cNvSpPr>
          <p:nvPr>
            <p:ph type="sldNum" sz="quarter" idx="11"/>
          </p:nvPr>
        </p:nvSpPr>
        <p:spPr/>
        <p:txBody>
          <a:bodyPr rtlCol="0"/>
          <a:lstStyle/>
          <a:p>
            <a:fld id="{FB6ABEFF-817D-432D-B133-BB065BBDC264}" type="slidenum">
              <a:rPr lang="tr-TR" smtClean="0"/>
              <a:pPr/>
              <a:t>‹#›</a:t>
            </a:fld>
            <a:endParaRPr lang="tr-TR"/>
          </a:p>
        </p:txBody>
      </p:sp>
      <p:sp>
        <p:nvSpPr>
          <p:cNvPr id="28" name="27 Altbilgi Yer Tutucusu"/>
          <p:cNvSpPr>
            <a:spLocks noGrp="1"/>
          </p:cNvSpPr>
          <p:nvPr>
            <p:ph type="ftr" sz="quarter" idx="12"/>
          </p:nvPr>
        </p:nvSpPr>
        <p:spPr/>
        <p:txBody>
          <a:bodyPr rtlCol="0"/>
          <a:lstStyle/>
          <a:p>
            <a:endParaRPr lang="tr-T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a:xfrm>
            <a:off x="6583680" y="612648"/>
            <a:ext cx="957264" cy="457200"/>
          </a:xfrm>
        </p:spPr>
        <p:txBody>
          <a:bodyPr/>
          <a:lstStyle/>
          <a:p>
            <a:fld id="{C56462BC-21E9-4311-B0E3-B1AF9C73E2C6}" type="datetimeFigureOut">
              <a:rPr lang="tr-TR" smtClean="0"/>
              <a:pPr/>
              <a:t>12.11.2016</a:t>
            </a:fld>
            <a:endParaRPr lang="tr-TR"/>
          </a:p>
        </p:txBody>
      </p:sp>
      <p:sp>
        <p:nvSpPr>
          <p:cNvPr id="4" name="3 Altbilgi Yer Tutucusu"/>
          <p:cNvSpPr>
            <a:spLocks noGrp="1"/>
          </p:cNvSpPr>
          <p:nvPr>
            <p:ph type="ftr" sz="quarter" idx="11"/>
          </p:nvPr>
        </p:nvSpPr>
        <p:spPr>
          <a:xfrm>
            <a:off x="5257800" y="612648"/>
            <a:ext cx="1325880" cy="457200"/>
          </a:xfrm>
        </p:spPr>
        <p:txBody>
          <a:bodyPr/>
          <a:lstStyle/>
          <a:p>
            <a:endParaRPr lang="tr-TR"/>
          </a:p>
        </p:txBody>
      </p:sp>
      <p:sp>
        <p:nvSpPr>
          <p:cNvPr id="5" name="4 Slayt Numarası Yer Tutucusu"/>
          <p:cNvSpPr>
            <a:spLocks noGrp="1"/>
          </p:cNvSpPr>
          <p:nvPr>
            <p:ph type="sldNum" sz="quarter" idx="12"/>
          </p:nvPr>
        </p:nvSpPr>
        <p:spPr>
          <a:xfrm>
            <a:off x="8174736" y="2272"/>
            <a:ext cx="762000" cy="365760"/>
          </a:xfrm>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56462BC-21E9-4311-B0E3-B1AF9C73E2C6}" type="datetimeFigureOut">
              <a:rPr lang="tr-TR" smtClean="0"/>
              <a:pPr/>
              <a:t>12.11.2016</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353496" y="1101970"/>
            <a:ext cx="3383280" cy="877824"/>
          </a:xfrm>
        </p:spPr>
        <p:txBody>
          <a:bodyPr anchor="b"/>
          <a:lstStyle>
            <a:lvl1pPr algn="l">
              <a:buNone/>
              <a:defRPr sz="1800" b="1"/>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C56462BC-21E9-4311-B0E3-B1AF9C73E2C6}" type="datetimeFigureOut">
              <a:rPr lang="tr-TR" smtClean="0"/>
              <a:pPr/>
              <a:t>12.11.2016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C56462BC-21E9-4311-B0E3-B1AF9C73E2C6}" type="datetimeFigureOut">
              <a:rPr lang="tr-TR" smtClean="0"/>
              <a:pPr/>
              <a:t>12.11.2016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Dikdörtgen"/>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Dikdörtgen"/>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Dikdörtgen"/>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Yuvarlatılmış Dikdörtgen"/>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Yuvarlatılmış Dikdörtgen"/>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Dikdörtgen"/>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Dikdörtgen"/>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Dikdörtgen"/>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Dikdörtgen"/>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Dikdörtgen"/>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Dikdörtgen"/>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Başlık Yer Tutucusu"/>
          <p:cNvSpPr>
            <a:spLocks noGrp="1"/>
          </p:cNvSpPr>
          <p:nvPr>
            <p:ph type="title"/>
          </p:nvPr>
        </p:nvSpPr>
        <p:spPr>
          <a:xfrm>
            <a:off x="457200" y="1143000"/>
            <a:ext cx="8229600" cy="1066800"/>
          </a:xfrm>
          <a:prstGeom prst="rect">
            <a:avLst/>
          </a:prstGeom>
        </p:spPr>
        <p:txBody>
          <a:bodyPr vert="horz" anchor="ctr">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C56462BC-21E9-4311-B0E3-B1AF9C73E2C6}" type="datetimeFigureOut">
              <a:rPr lang="tr-TR" smtClean="0"/>
              <a:pPr/>
              <a:t>12.11.2016</a:t>
            </a:fld>
            <a:endParaRPr lang="tr-TR"/>
          </a:p>
        </p:txBody>
      </p:sp>
      <p:sp>
        <p:nvSpPr>
          <p:cNvPr id="3" name="2 Altbilgi Yer Tutucusu"/>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tr-TR"/>
          </a:p>
        </p:txBody>
      </p:sp>
      <p:sp>
        <p:nvSpPr>
          <p:cNvPr id="23" name="22 Slayt Numarası Yer Tutucusu"/>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FB6ABEFF-817D-432D-B133-BB065BBDC264}"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E43-CfukE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gif"/></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8T1Wp-BgMG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28596" y="571481"/>
            <a:ext cx="4863484" cy="2209448"/>
          </a:xfrm>
        </p:spPr>
        <p:txBody>
          <a:bodyPr>
            <a:normAutofit/>
          </a:bodyPr>
          <a:lstStyle/>
          <a:p>
            <a:pPr algn="ctr">
              <a:lnSpc>
                <a:spcPct val="150000"/>
              </a:lnSpc>
            </a:pPr>
            <a:r>
              <a:rPr lang="tr-TR" dirty="0" smtClean="0"/>
              <a:t>Newton’un Hareket Yasaları</a:t>
            </a:r>
            <a:endParaRPr lang="tr-TR" dirty="0"/>
          </a:p>
        </p:txBody>
      </p:sp>
      <p:sp>
        <p:nvSpPr>
          <p:cNvPr id="3" name="2 Alt Başlık"/>
          <p:cNvSpPr>
            <a:spLocks noGrp="1"/>
          </p:cNvSpPr>
          <p:nvPr>
            <p:ph type="subTitle" idx="1"/>
          </p:nvPr>
        </p:nvSpPr>
        <p:spPr>
          <a:xfrm>
            <a:off x="5076056" y="5065613"/>
            <a:ext cx="3024336" cy="720080"/>
          </a:xfrm>
        </p:spPr>
        <p:txBody>
          <a:bodyPr>
            <a:normAutofit fontScale="62500" lnSpcReduction="20000"/>
          </a:bodyPr>
          <a:lstStyle/>
          <a:p>
            <a:endParaRPr lang="tr-TR" dirty="0" smtClean="0"/>
          </a:p>
          <a:p>
            <a:r>
              <a:rPr lang="tr-TR" dirty="0" smtClean="0"/>
              <a:t>Nurgül Kartal</a:t>
            </a:r>
          </a:p>
          <a:p>
            <a:r>
              <a:rPr lang="tr-TR" dirty="0" smtClean="0"/>
              <a:t>Doç. Dr. Ali Eryılmaz</a:t>
            </a:r>
            <a:endParaRPr lang="tr-TR" dirty="0"/>
          </a:p>
        </p:txBody>
      </p:sp>
      <p:pic>
        <p:nvPicPr>
          <p:cNvPr id="5" name="Picture 4" descr="newtonun hareket yasaları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76672"/>
            <a:ext cx="2736304"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0" y="3717032"/>
            <a:ext cx="2400300" cy="3140968"/>
          </a:xfrm>
          <a:prstGeom prst="rect">
            <a:avLst/>
          </a:prstGeom>
        </p:spPr>
      </p:pic>
      <p:sp>
        <p:nvSpPr>
          <p:cNvPr id="6" name="Rectangle 5"/>
          <p:cNvSpPr/>
          <p:nvPr/>
        </p:nvSpPr>
        <p:spPr>
          <a:xfrm>
            <a:off x="5076056" y="4149080"/>
            <a:ext cx="4054315" cy="461665"/>
          </a:xfrm>
          <a:prstGeom prst="rect">
            <a:avLst/>
          </a:prstGeom>
        </p:spPr>
        <p:txBody>
          <a:bodyPr wrap="none">
            <a:spAutoFit/>
          </a:bodyPr>
          <a:lstStyle/>
          <a:p>
            <a:r>
              <a:rPr lang="tr-TR" sz="2400" dirty="0">
                <a:latin typeface="arial" panose="020B0604020202020204" pitchFamily="34" charset="0"/>
              </a:rPr>
              <a:t>Isaac </a:t>
            </a:r>
            <a:r>
              <a:rPr lang="tr-TR" sz="2400" dirty="0" smtClean="0">
                <a:latin typeface="arial" panose="020B0604020202020204" pitchFamily="34" charset="0"/>
              </a:rPr>
              <a:t>Newton</a:t>
            </a:r>
            <a:r>
              <a:rPr lang="en-US" sz="2400" dirty="0" smtClean="0">
                <a:latin typeface="arial" panose="020B0604020202020204" pitchFamily="34" charset="0"/>
              </a:rPr>
              <a:t> (1643 – 1727)</a:t>
            </a:r>
            <a:endParaRPr lang="tr-TR" sz="2400" dirty="0"/>
          </a:p>
        </p:txBody>
      </p:sp>
      <p:pic>
        <p:nvPicPr>
          <p:cNvPr id="7" name="Picture 6"/>
          <p:cNvPicPr>
            <a:picLocks noChangeAspect="1"/>
          </p:cNvPicPr>
          <p:nvPr/>
        </p:nvPicPr>
        <p:blipFill>
          <a:blip r:embed="rId4"/>
          <a:stretch>
            <a:fillRect/>
          </a:stretch>
        </p:blipFill>
        <p:spPr>
          <a:xfrm>
            <a:off x="2555776" y="3717031"/>
            <a:ext cx="2088232" cy="318328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836712"/>
            <a:ext cx="8229600" cy="936104"/>
          </a:xfrm>
        </p:spPr>
        <p:txBody>
          <a:bodyPr>
            <a:normAutofit/>
          </a:bodyPr>
          <a:lstStyle/>
          <a:p>
            <a:r>
              <a:rPr lang="tr-TR" dirty="0" smtClean="0"/>
              <a:t>Sürtünmeli Yüzeylerde Hareket</a:t>
            </a:r>
            <a:endParaRPr lang="tr-TR" dirty="0"/>
          </a:p>
        </p:txBody>
      </p:sp>
      <p:sp>
        <p:nvSpPr>
          <p:cNvPr id="6" name="Content Placeholder 5"/>
          <p:cNvSpPr>
            <a:spLocks noGrp="1"/>
          </p:cNvSpPr>
          <p:nvPr>
            <p:ph idx="1"/>
          </p:nvPr>
        </p:nvSpPr>
        <p:spPr>
          <a:xfrm>
            <a:off x="2627784" y="2276872"/>
            <a:ext cx="5915000" cy="3474004"/>
          </a:xfrm>
        </p:spPr>
        <p:txBody>
          <a:bodyPr>
            <a:normAutofit fontScale="92500" lnSpcReduction="20000"/>
          </a:bodyPr>
          <a:lstStyle/>
          <a:p>
            <a:pPr marL="109728" indent="0">
              <a:spcBef>
                <a:spcPts val="600"/>
              </a:spcBef>
              <a:spcAft>
                <a:spcPts val="600"/>
              </a:spcAft>
              <a:buNone/>
            </a:pPr>
            <a:r>
              <a:rPr lang="tr-TR" sz="2400" dirty="0" smtClean="0"/>
              <a:t>Sürtünme kuvveti;</a:t>
            </a:r>
          </a:p>
          <a:p>
            <a:pPr marL="109728" indent="0">
              <a:spcBef>
                <a:spcPts val="600"/>
              </a:spcBef>
              <a:spcAft>
                <a:spcPts val="600"/>
              </a:spcAft>
              <a:buNone/>
            </a:pPr>
            <a:endParaRPr lang="tr-TR" sz="2400" dirty="0" smtClean="0"/>
          </a:p>
          <a:p>
            <a:pPr>
              <a:spcBef>
                <a:spcPts val="600"/>
              </a:spcBef>
              <a:spcAft>
                <a:spcPts val="600"/>
              </a:spcAft>
            </a:pPr>
            <a:r>
              <a:rPr lang="tr-TR" sz="2000" dirty="0" smtClean="0"/>
              <a:t>Sürtünme kuvvetleri tepki kuvvetleridir.</a:t>
            </a:r>
          </a:p>
          <a:p>
            <a:pPr>
              <a:spcBef>
                <a:spcPts val="600"/>
              </a:spcBef>
              <a:spcAft>
                <a:spcPts val="600"/>
              </a:spcAft>
            </a:pPr>
            <a:r>
              <a:rPr lang="tr-TR" sz="2000" dirty="0" smtClean="0"/>
              <a:t>Sürtünen cisimlerin birbirine göre durgun ve hareketli durumları için farklıdır.</a:t>
            </a:r>
          </a:p>
          <a:p>
            <a:pPr>
              <a:spcBef>
                <a:spcPts val="600"/>
              </a:spcBef>
              <a:spcAft>
                <a:spcPts val="600"/>
              </a:spcAft>
            </a:pPr>
            <a:r>
              <a:rPr lang="tr-TR" sz="2000" dirty="0" smtClean="0"/>
              <a:t>Yüzeye dik olan normal  kuvvetle doğru orantılıdır.</a:t>
            </a:r>
          </a:p>
          <a:p>
            <a:pPr>
              <a:spcBef>
                <a:spcPts val="600"/>
              </a:spcBef>
              <a:spcAft>
                <a:spcPts val="600"/>
              </a:spcAft>
            </a:pPr>
            <a:r>
              <a:rPr lang="tr-TR" sz="2000" dirty="0" smtClean="0"/>
              <a:t>Cisimlerin temas yüzeyinin alanına bağlı değildir.</a:t>
            </a:r>
          </a:p>
          <a:p>
            <a:pPr>
              <a:spcBef>
                <a:spcPts val="600"/>
              </a:spcBef>
              <a:spcAft>
                <a:spcPts val="600"/>
              </a:spcAft>
            </a:pPr>
            <a:r>
              <a:rPr lang="tr-TR" sz="2000" dirty="0" smtClean="0"/>
              <a:t>Sürtünen cisimlerin cinsine bağlıdır.</a:t>
            </a:r>
          </a:p>
          <a:p>
            <a:pPr>
              <a:spcBef>
                <a:spcPts val="600"/>
              </a:spcBef>
              <a:spcAft>
                <a:spcPts val="600"/>
              </a:spcAft>
            </a:pPr>
            <a:endParaRPr lang="tr-TR" sz="2000" dirty="0" smtClean="0"/>
          </a:p>
          <a:p>
            <a:pPr>
              <a:spcBef>
                <a:spcPts val="600"/>
              </a:spcBef>
              <a:spcAft>
                <a:spcPts val="600"/>
              </a:spcAft>
            </a:pPr>
            <a:endParaRPr lang="tr-TR" sz="2400" dirty="0" smtClean="0"/>
          </a:p>
          <a:p>
            <a:pPr marL="109728" indent="0">
              <a:spcBef>
                <a:spcPts val="600"/>
              </a:spcBef>
              <a:spcAft>
                <a:spcPts val="600"/>
              </a:spcAft>
              <a:buNone/>
            </a:pPr>
            <a:endParaRPr lang="tr-TR" sz="2400" dirty="0"/>
          </a:p>
        </p:txBody>
      </p:sp>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6797061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845557"/>
            <a:ext cx="8229600" cy="936104"/>
          </a:xfrm>
        </p:spPr>
        <p:txBody>
          <a:bodyPr>
            <a:normAutofit/>
          </a:bodyPr>
          <a:lstStyle/>
          <a:p>
            <a:r>
              <a:rPr lang="tr-TR" dirty="0" smtClean="0"/>
              <a:t>Sürtünmeli Yüzeylerde Hareket</a:t>
            </a:r>
            <a:endParaRPr lang="tr-TR" dirty="0"/>
          </a:p>
        </p:txBody>
      </p:sp>
      <p:sp>
        <p:nvSpPr>
          <p:cNvPr id="6" name="Content Placeholder 5"/>
          <p:cNvSpPr>
            <a:spLocks noGrp="1"/>
          </p:cNvSpPr>
          <p:nvPr>
            <p:ph idx="1"/>
          </p:nvPr>
        </p:nvSpPr>
        <p:spPr>
          <a:xfrm>
            <a:off x="2771800" y="1611180"/>
            <a:ext cx="4834880" cy="4729712"/>
          </a:xfrm>
        </p:spPr>
        <p:txBody>
          <a:bodyPr>
            <a:normAutofit/>
          </a:bodyPr>
          <a:lstStyle/>
          <a:p>
            <a:pPr marL="109728" indent="0">
              <a:buNone/>
            </a:pPr>
            <a:endParaRPr lang="tr-TR" sz="2400" dirty="0"/>
          </a:p>
          <a:p>
            <a:r>
              <a:rPr lang="tr-TR" sz="2400" dirty="0" err="1" smtClean="0"/>
              <a:t>F</a:t>
            </a:r>
            <a:r>
              <a:rPr lang="tr-TR" sz="1400" baseline="-25000" dirty="0" err="1" smtClean="0"/>
              <a:t>statik</a:t>
            </a:r>
            <a:r>
              <a:rPr lang="tr-TR" sz="1400" baseline="-25000" dirty="0" smtClean="0"/>
              <a:t> sürtünme </a:t>
            </a:r>
            <a:r>
              <a:rPr lang="tr-TR" sz="2400" dirty="0" smtClean="0"/>
              <a:t>≤ µ</a:t>
            </a:r>
            <a:r>
              <a:rPr lang="tr-TR" sz="1400" baseline="-25000" dirty="0" err="1" smtClean="0"/>
              <a:t>s</a:t>
            </a:r>
            <a:r>
              <a:rPr lang="tr-TR" sz="2400" dirty="0" err="1" smtClean="0"/>
              <a:t>.N</a:t>
            </a:r>
            <a:endParaRPr lang="en-US" sz="2400" dirty="0" smtClean="0"/>
          </a:p>
          <a:p>
            <a:endParaRPr lang="tr-TR" sz="2400" dirty="0" smtClean="0"/>
          </a:p>
          <a:p>
            <a:r>
              <a:rPr lang="tr-TR" sz="2400" dirty="0" err="1" smtClean="0"/>
              <a:t>F</a:t>
            </a:r>
            <a:r>
              <a:rPr lang="tr-TR" sz="1400" baseline="-25000" dirty="0" err="1" smtClean="0"/>
              <a:t>kinetik</a:t>
            </a:r>
            <a:r>
              <a:rPr lang="tr-TR" sz="1400" baseline="-25000" dirty="0" smtClean="0"/>
              <a:t> sürtünme</a:t>
            </a:r>
            <a:r>
              <a:rPr lang="en-US" sz="1400" baseline="-25000" dirty="0" smtClean="0"/>
              <a:t> </a:t>
            </a:r>
            <a:r>
              <a:rPr lang="tr-TR" sz="2400" dirty="0" smtClean="0"/>
              <a:t>= µ</a:t>
            </a:r>
            <a:r>
              <a:rPr lang="tr-TR" sz="1500" baseline="-25000" dirty="0" smtClean="0"/>
              <a:t>k</a:t>
            </a:r>
            <a:r>
              <a:rPr lang="tr-TR" sz="2400" dirty="0" smtClean="0"/>
              <a:t>.N  </a:t>
            </a:r>
            <a:endParaRPr lang="tr-TR" sz="2400" dirty="0"/>
          </a:p>
          <a:p>
            <a:endParaRPr lang="tr-TR" sz="2400" dirty="0" smtClean="0"/>
          </a:p>
          <a:p>
            <a:endParaRPr lang="tr-TR" sz="2400" dirty="0"/>
          </a:p>
          <a:p>
            <a:endParaRPr lang="tr-TR" sz="2400" dirty="0" smtClean="0"/>
          </a:p>
          <a:p>
            <a:endParaRPr lang="tr-TR" sz="2400" dirty="0" smtClean="0"/>
          </a:p>
          <a:p>
            <a:endParaRPr lang="tr-TR" sz="2400" dirty="0" smtClean="0"/>
          </a:p>
          <a:p>
            <a:endParaRPr lang="tr-TR" sz="2400" dirty="0"/>
          </a:p>
          <a:p>
            <a:endParaRPr lang="tr-TR" sz="2400" dirty="0" smtClean="0"/>
          </a:p>
          <a:p>
            <a:pPr marL="109728" indent="0">
              <a:buNone/>
            </a:pPr>
            <a:endParaRPr lang="tr-TR" sz="2400" dirty="0"/>
          </a:p>
        </p:txBody>
      </p:sp>
      <p:pic>
        <p:nvPicPr>
          <p:cNvPr id="7" name="3 İçerik Yer Tutucusu" descr="surtunme_kuvveti_4.jpg"/>
          <p:cNvPicPr>
            <a:picLocks noChangeAspect="1"/>
          </p:cNvPicPr>
          <p:nvPr/>
        </p:nvPicPr>
        <p:blipFill>
          <a:blip r:embed="rId3" cstate="print"/>
          <a:stretch>
            <a:fillRect/>
          </a:stretch>
        </p:blipFill>
        <p:spPr>
          <a:xfrm>
            <a:off x="2987824" y="3746475"/>
            <a:ext cx="5940152" cy="2891988"/>
          </a:xfrm>
          <a:prstGeom prst="rect">
            <a:avLst/>
          </a:prstGeom>
        </p:spPr>
      </p:pic>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419823013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836712"/>
            <a:ext cx="8229600" cy="936104"/>
          </a:xfrm>
        </p:spPr>
        <p:txBody>
          <a:bodyPr>
            <a:normAutofit/>
          </a:bodyPr>
          <a:lstStyle/>
          <a:p>
            <a:r>
              <a:rPr lang="tr-TR" dirty="0" smtClean="0"/>
              <a:t>Sürtünmeli Yüzeylerde Hareket</a:t>
            </a:r>
            <a:endParaRPr lang="tr-TR" dirty="0"/>
          </a:p>
        </p:txBody>
      </p:sp>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pic>
        <p:nvPicPr>
          <p:cNvPr id="1026" name="Picture 2" descr="sürtünme katsayıları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t="9854" r="-299" b="-1093"/>
          <a:stretch/>
        </p:blipFill>
        <p:spPr bwMode="auto">
          <a:xfrm>
            <a:off x="2286000" y="2060848"/>
            <a:ext cx="6400800"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47093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320" y="770505"/>
            <a:ext cx="8229600" cy="936104"/>
          </a:xfrm>
        </p:spPr>
        <p:txBody>
          <a:bodyPr>
            <a:normAutofit/>
          </a:bodyPr>
          <a:lstStyle/>
          <a:p>
            <a:r>
              <a:rPr lang="tr-TR" dirty="0" smtClean="0"/>
              <a:t>Sürtünmeli Yüzeylerde Hareket</a:t>
            </a:r>
            <a:endParaRPr lang="tr-TR" dirty="0"/>
          </a:p>
        </p:txBody>
      </p:sp>
      <p:sp>
        <p:nvSpPr>
          <p:cNvPr id="6" name="Content Placeholder 5"/>
          <p:cNvSpPr>
            <a:spLocks noGrp="1"/>
          </p:cNvSpPr>
          <p:nvPr>
            <p:ph idx="1"/>
          </p:nvPr>
        </p:nvSpPr>
        <p:spPr>
          <a:xfrm>
            <a:off x="2487985" y="5013176"/>
            <a:ext cx="5760640" cy="967676"/>
          </a:xfrm>
        </p:spPr>
        <p:txBody>
          <a:bodyPr>
            <a:normAutofit/>
          </a:bodyPr>
          <a:lstStyle/>
          <a:p>
            <a:pPr algn="ctr"/>
            <a:r>
              <a:rPr lang="tr-TR" sz="2400" dirty="0" smtClean="0"/>
              <a:t>Sürtünme kuvveti her zaman harekete zıt yönde midir?</a:t>
            </a:r>
            <a:endParaRPr lang="tr-TR" sz="2400" dirty="0"/>
          </a:p>
        </p:txBody>
      </p:sp>
      <p:pic>
        <p:nvPicPr>
          <p:cNvPr id="7172" name="Picture 4" descr="sürtünme kuvveti ile ilgili görsel sonucu"/>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t="8485"/>
          <a:stretch/>
        </p:blipFill>
        <p:spPr bwMode="auto">
          <a:xfrm>
            <a:off x="3491880" y="2548168"/>
            <a:ext cx="3752850" cy="1795679"/>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4072973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69368" y="764704"/>
            <a:ext cx="7499176" cy="1066800"/>
          </a:xfrm>
        </p:spPr>
        <p:txBody>
          <a:bodyPr>
            <a:normAutofit/>
          </a:bodyPr>
          <a:lstStyle/>
          <a:p>
            <a:r>
              <a:rPr lang="tr-TR" dirty="0" smtClean="0"/>
              <a:t>Soru</a:t>
            </a:r>
            <a:r>
              <a:rPr lang="en-US" dirty="0" smtClean="0"/>
              <a:t> (</a:t>
            </a:r>
            <a:r>
              <a:rPr lang="en-US" dirty="0" err="1" smtClean="0"/>
              <a:t>Soru</a:t>
            </a:r>
            <a:r>
              <a:rPr lang="tr-TR" dirty="0" smtClean="0"/>
              <a:t>n</a:t>
            </a:r>
            <a:r>
              <a:rPr lang="en-US" dirty="0" smtClean="0"/>
              <a:t>)</a:t>
            </a:r>
            <a:r>
              <a:rPr lang="tr-TR" dirty="0" smtClean="0"/>
              <a:t> Çözme Stratejisi</a:t>
            </a:r>
            <a:endParaRPr lang="tr-TR" dirty="0"/>
          </a:p>
        </p:txBody>
      </p:sp>
      <p:sp>
        <p:nvSpPr>
          <p:cNvPr id="4" name="3 Metin kutusu"/>
          <p:cNvSpPr txBox="1"/>
          <p:nvPr/>
        </p:nvSpPr>
        <p:spPr>
          <a:xfrm>
            <a:off x="2627784" y="2409850"/>
            <a:ext cx="6336704" cy="3539430"/>
          </a:xfrm>
          <a:prstGeom prst="rect">
            <a:avLst/>
          </a:prstGeom>
          <a:noFill/>
        </p:spPr>
        <p:txBody>
          <a:bodyPr wrap="square" rtlCol="0">
            <a:spAutoFit/>
          </a:bodyPr>
          <a:lstStyle/>
          <a:p>
            <a:pPr marL="227013" indent="-227013">
              <a:buFont typeface="+mj-lt"/>
              <a:buAutoNum type="arabicPeriod"/>
            </a:pPr>
            <a:r>
              <a:rPr lang="tr-TR" sz="1600" b="1" dirty="0" smtClean="0"/>
              <a:t>Oku</a:t>
            </a:r>
            <a:r>
              <a:rPr lang="tr-TR" sz="1600" dirty="0" smtClean="0"/>
              <a:t>: Sorunu dikkatlice oku ve tekrar oku. Burada genel hata, sorunun anlaşılmasını ve dolayısıyla çözümünü değiştirebilecek bir veya iki kelimenin atlanılmasıdır.  </a:t>
            </a:r>
          </a:p>
          <a:p>
            <a:pPr marL="227013" indent="-227013">
              <a:buFont typeface="+mj-lt"/>
              <a:buAutoNum type="arabicPeriod"/>
            </a:pPr>
            <a:endParaRPr lang="tr-TR" sz="1600" dirty="0" smtClean="0"/>
          </a:p>
          <a:p>
            <a:pPr marL="227013" indent="-227013">
              <a:buFont typeface="+mj-lt"/>
              <a:buAutoNum type="arabicPeriod"/>
            </a:pPr>
            <a:r>
              <a:rPr lang="tr-TR" sz="1600" b="1" dirty="0" smtClean="0"/>
              <a:t>Çiz</a:t>
            </a:r>
            <a:r>
              <a:rPr lang="tr-TR" sz="1600" dirty="0" smtClean="0"/>
              <a:t>: Olayın uygun diyagramını çiz. Belki de soru çözmenin en önemli noktası budur. Vektörleri oklar ile çizerek uygun </a:t>
            </a:r>
            <a:r>
              <a:rPr lang="tr-TR" sz="1600" dirty="0" err="1" smtClean="0"/>
              <a:t>notasyonlar</a:t>
            </a:r>
            <a:r>
              <a:rPr lang="tr-TR" sz="1600" dirty="0" smtClean="0"/>
              <a:t> kullan. Newton kanunlarını uygularken cismin üzerine etki eden tüm kuvvetleri çizdiğinizden emin olun. Her bir cisim için ayrı bir serbest cisim diyagramı çizmelisiniz. </a:t>
            </a:r>
          </a:p>
          <a:p>
            <a:pPr marL="227013" indent="-227013">
              <a:buFont typeface="+mj-lt"/>
              <a:buAutoNum type="arabicPeriod"/>
            </a:pPr>
            <a:endParaRPr lang="tr-TR" sz="1600" dirty="0" smtClean="0"/>
          </a:p>
          <a:p>
            <a:pPr marL="227013" indent="-227013">
              <a:buFont typeface="+mj-lt"/>
              <a:buAutoNum type="arabicPeriod"/>
            </a:pPr>
            <a:r>
              <a:rPr lang="tr-TR" sz="1600" b="1" dirty="0" smtClean="0"/>
              <a:t>Seç</a:t>
            </a:r>
            <a:r>
              <a:rPr lang="tr-TR" sz="1600" dirty="0" smtClean="0"/>
              <a:t>: Hesap yapmanızı kolaylaştıran uygun bir x-y koordinat sistemi seç. Her bir koordinat için ayrı ayrı Newton’un ikinci kanununu uygula. X yönündeki ivmeden yalnızca x yönündeki kuvvetlerin sorumlu olduğunu unutma.</a:t>
            </a:r>
          </a:p>
        </p:txBody>
      </p:sp>
      <p:sp>
        <p:nvSpPr>
          <p:cNvPr id="5"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rgbClr val="FF0000"/>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8361783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47066" y="764704"/>
            <a:ext cx="8229600" cy="1066800"/>
          </a:xfrm>
        </p:spPr>
        <p:txBody>
          <a:bodyPr>
            <a:normAutofit/>
          </a:bodyPr>
          <a:lstStyle/>
          <a:p>
            <a:r>
              <a:rPr lang="tr-TR" dirty="0" smtClean="0"/>
              <a:t>Soru</a:t>
            </a:r>
            <a:r>
              <a:rPr lang="en-US" dirty="0" smtClean="0"/>
              <a:t> (</a:t>
            </a:r>
            <a:r>
              <a:rPr lang="en-US" dirty="0" err="1" smtClean="0"/>
              <a:t>Sorun</a:t>
            </a:r>
            <a:r>
              <a:rPr lang="en-US" dirty="0" smtClean="0"/>
              <a:t>)</a:t>
            </a:r>
            <a:r>
              <a:rPr lang="tr-TR" dirty="0" smtClean="0"/>
              <a:t> Çözme Stratejisi</a:t>
            </a:r>
            <a:endParaRPr lang="tr-TR" dirty="0"/>
          </a:p>
        </p:txBody>
      </p:sp>
      <p:sp>
        <p:nvSpPr>
          <p:cNvPr id="4" name="3 Metin kutusu"/>
          <p:cNvSpPr txBox="1"/>
          <p:nvPr/>
        </p:nvSpPr>
        <p:spPr>
          <a:xfrm>
            <a:off x="2411760" y="2143116"/>
            <a:ext cx="6480720" cy="4031873"/>
          </a:xfrm>
          <a:prstGeom prst="rect">
            <a:avLst/>
          </a:prstGeom>
          <a:noFill/>
        </p:spPr>
        <p:txBody>
          <a:bodyPr wrap="square" rtlCol="0">
            <a:spAutoFit/>
          </a:bodyPr>
          <a:lstStyle/>
          <a:p>
            <a:pPr marL="227013" indent="-227013">
              <a:buFont typeface="+mj-lt"/>
              <a:buAutoNum type="arabicPeriod"/>
            </a:pPr>
            <a:r>
              <a:rPr lang="tr-TR" sz="1600" b="1" dirty="0" smtClean="0"/>
              <a:t>Oku</a:t>
            </a:r>
            <a:r>
              <a:rPr lang="tr-TR" sz="1600" dirty="0" smtClean="0"/>
              <a:t>:</a:t>
            </a:r>
          </a:p>
          <a:p>
            <a:pPr marL="227013" indent="-227013">
              <a:buFont typeface="+mj-lt"/>
              <a:buAutoNum type="arabicPeriod"/>
            </a:pPr>
            <a:r>
              <a:rPr lang="tr-TR" sz="1600" b="1" dirty="0" smtClean="0"/>
              <a:t>Çiz</a:t>
            </a:r>
            <a:r>
              <a:rPr lang="tr-TR" sz="1600" dirty="0" smtClean="0"/>
              <a:t>:</a:t>
            </a:r>
          </a:p>
          <a:p>
            <a:pPr marL="227013" indent="-227013">
              <a:buFont typeface="+mj-lt"/>
              <a:buAutoNum type="arabicPeriod"/>
            </a:pPr>
            <a:r>
              <a:rPr lang="tr-TR" sz="1600" b="1" dirty="0" smtClean="0"/>
              <a:t>Seç</a:t>
            </a:r>
            <a:r>
              <a:rPr lang="tr-TR" sz="1600" dirty="0" smtClean="0"/>
              <a:t>: </a:t>
            </a:r>
          </a:p>
          <a:p>
            <a:pPr marL="227013" indent="-227013">
              <a:buFont typeface="+mj-lt"/>
              <a:buAutoNum type="arabicPeriod"/>
            </a:pPr>
            <a:endParaRPr lang="tr-TR" sz="1600" b="1" dirty="0" smtClean="0"/>
          </a:p>
          <a:p>
            <a:pPr marL="227013" indent="-227013">
              <a:buFont typeface="+mj-lt"/>
              <a:buAutoNum type="arabicPeriod"/>
            </a:pPr>
            <a:r>
              <a:rPr lang="tr-TR" sz="1600" b="1" dirty="0" smtClean="0"/>
              <a:t>Yaz</a:t>
            </a:r>
            <a:r>
              <a:rPr lang="tr-TR" sz="1600" dirty="0" smtClean="0"/>
              <a:t>: Bilinmeyenleri yaz. Neyi bulmaya çalıştığını ve bulmak için ne yapman gerektiğini (hangi formülleri hangi sırada kullanman gerektiğini) yaz.</a:t>
            </a:r>
          </a:p>
          <a:p>
            <a:pPr marL="227013" indent="-227013">
              <a:buFont typeface="+mj-lt"/>
              <a:buAutoNum type="arabicPeriod"/>
            </a:pPr>
            <a:endParaRPr lang="tr-TR" sz="1600" dirty="0" smtClean="0"/>
          </a:p>
          <a:p>
            <a:pPr marL="227013" indent="-227013">
              <a:buFont typeface="+mj-lt"/>
              <a:buAutoNum type="arabicPeriod"/>
            </a:pPr>
            <a:r>
              <a:rPr lang="tr-TR" sz="1600" b="1" dirty="0" smtClean="0"/>
              <a:t>Kontrol Et</a:t>
            </a:r>
            <a:r>
              <a:rPr lang="tr-TR" sz="1600" dirty="0" smtClean="0"/>
              <a:t>: Zihninden soruyu çözebilip çözemediğini kontrol et. Çözemiyorsan yukarıdaki adımları tekrarla.</a:t>
            </a:r>
          </a:p>
          <a:p>
            <a:pPr marL="227013" indent="-227013">
              <a:buFont typeface="+mj-lt"/>
              <a:buAutoNum type="arabicPeriod"/>
            </a:pPr>
            <a:endParaRPr lang="tr-TR" sz="1600" dirty="0" smtClean="0"/>
          </a:p>
          <a:p>
            <a:pPr marL="227013" indent="-227013">
              <a:buFont typeface="+mj-lt"/>
              <a:buAutoNum type="arabicPeriod"/>
            </a:pPr>
            <a:r>
              <a:rPr lang="tr-TR" sz="1600" b="1" dirty="0" smtClean="0"/>
              <a:t>Çöz</a:t>
            </a:r>
            <a:r>
              <a:rPr lang="tr-TR" sz="1600" dirty="0" smtClean="0"/>
              <a:t>: Soruyu önce rakamları kullanmadan sembolik olarak çöz. Daha sonra rakamları yerleştir.</a:t>
            </a:r>
          </a:p>
          <a:p>
            <a:pPr marL="227013" indent="-227013">
              <a:buFont typeface="+mj-lt"/>
              <a:buAutoNum type="arabicPeriod"/>
            </a:pPr>
            <a:endParaRPr lang="tr-TR" sz="1600" dirty="0" smtClean="0"/>
          </a:p>
          <a:p>
            <a:pPr marL="227013" indent="-227013">
              <a:buFont typeface="+mj-lt"/>
              <a:buAutoNum type="arabicPeriod"/>
            </a:pPr>
            <a:r>
              <a:rPr lang="tr-TR" sz="1600" b="1" dirty="0" smtClean="0"/>
              <a:t>Kontrol Et</a:t>
            </a:r>
            <a:r>
              <a:rPr lang="tr-TR" sz="1600" dirty="0" smtClean="0"/>
              <a:t>: Cevabının büyüklük, yön, birim ve belirli bilindik sınır değerleri için  doğru olup olmadığını kontrol et.</a:t>
            </a:r>
          </a:p>
        </p:txBody>
      </p:sp>
      <p:sp>
        <p:nvSpPr>
          <p:cNvPr id="5"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rgbClr val="FF0000"/>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57059849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92170" y="672007"/>
            <a:ext cx="6012278" cy="1066800"/>
          </a:xfrm>
        </p:spPr>
        <p:txBody>
          <a:bodyPr>
            <a:normAutofit/>
          </a:bodyPr>
          <a:lstStyle/>
          <a:p>
            <a:r>
              <a:rPr lang="tr-TR" dirty="0" smtClean="0"/>
              <a:t>Serbest  Cisim Diyagramı</a:t>
            </a:r>
            <a:endParaRPr lang="tr-TR" dirty="0"/>
          </a:p>
        </p:txBody>
      </p:sp>
      <p:sp>
        <p:nvSpPr>
          <p:cNvPr id="10"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7" name="5 Metin kutusu"/>
          <p:cNvSpPr txBox="1"/>
          <p:nvPr/>
        </p:nvSpPr>
        <p:spPr>
          <a:xfrm>
            <a:off x="2734941" y="1988840"/>
            <a:ext cx="5072098" cy="1200329"/>
          </a:xfrm>
          <a:prstGeom prst="rect">
            <a:avLst/>
          </a:prstGeom>
          <a:noFill/>
        </p:spPr>
        <p:txBody>
          <a:bodyPr wrap="square" rtlCol="0">
            <a:spAutoFit/>
          </a:bodyPr>
          <a:lstStyle/>
          <a:p>
            <a:pPr marL="285750" indent="-285750">
              <a:buFont typeface="Arial" panose="020B0604020202020204" pitchFamily="34" charset="0"/>
              <a:buChar char="•"/>
            </a:pPr>
            <a:r>
              <a:rPr lang="tr-TR" dirty="0" smtClean="0"/>
              <a:t>Bir sistemdeki cisimleri noktasal kabul ederek, cismin ağırlık merkezine etki ettiğini kabul ettiğimiz kuvvetleri çizdiğimiz diyagram </a:t>
            </a:r>
            <a:r>
              <a:rPr lang="tr-TR" dirty="0" smtClean="0">
                <a:solidFill>
                  <a:srgbClr val="0070C0"/>
                </a:solidFill>
              </a:rPr>
              <a:t>Serbest  </a:t>
            </a:r>
            <a:r>
              <a:rPr lang="en-US" dirty="0" smtClean="0">
                <a:solidFill>
                  <a:srgbClr val="0070C0"/>
                </a:solidFill>
              </a:rPr>
              <a:t>C</a:t>
            </a:r>
            <a:r>
              <a:rPr lang="tr-TR" dirty="0" smtClean="0">
                <a:solidFill>
                  <a:srgbClr val="0070C0"/>
                </a:solidFill>
              </a:rPr>
              <a:t>isim </a:t>
            </a:r>
            <a:r>
              <a:rPr lang="en-US" dirty="0">
                <a:solidFill>
                  <a:srgbClr val="0070C0"/>
                </a:solidFill>
              </a:rPr>
              <a:t>D</a:t>
            </a:r>
            <a:r>
              <a:rPr lang="tr-TR" dirty="0" smtClean="0">
                <a:solidFill>
                  <a:srgbClr val="0070C0"/>
                </a:solidFill>
              </a:rPr>
              <a:t>iyagramıdır</a:t>
            </a:r>
            <a:r>
              <a:rPr lang="tr-TR" dirty="0" smtClean="0"/>
              <a:t>.  </a:t>
            </a:r>
          </a:p>
        </p:txBody>
      </p:sp>
      <p:grpSp>
        <p:nvGrpSpPr>
          <p:cNvPr id="4" name="Group 3"/>
          <p:cNvGrpSpPr/>
          <p:nvPr/>
        </p:nvGrpSpPr>
        <p:grpSpPr>
          <a:xfrm>
            <a:off x="2627784" y="3341114"/>
            <a:ext cx="6018116" cy="2575710"/>
            <a:chOff x="2627784" y="3341114"/>
            <a:chExt cx="6018116" cy="2575710"/>
          </a:xfrm>
        </p:grpSpPr>
        <p:sp>
          <p:nvSpPr>
            <p:cNvPr id="11" name="7 Yuvarlatılmış Dikdörtgen"/>
            <p:cNvSpPr/>
            <p:nvPr/>
          </p:nvSpPr>
          <p:spPr>
            <a:xfrm>
              <a:off x="3399211" y="5415170"/>
              <a:ext cx="92869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rPr>
                <a:t>m = 3 kg</a:t>
              </a:r>
              <a:endParaRPr lang="tr-TR" sz="1400" dirty="0">
                <a:solidFill>
                  <a:schemeClr val="tx1"/>
                </a:solidFill>
              </a:endParaRPr>
            </a:p>
          </p:txBody>
        </p:sp>
        <p:cxnSp>
          <p:nvCxnSpPr>
            <p:cNvPr id="12" name="8 Düz Bağlayıcı"/>
            <p:cNvCxnSpPr/>
            <p:nvPr/>
          </p:nvCxnSpPr>
          <p:spPr>
            <a:xfrm>
              <a:off x="2627784" y="5915236"/>
              <a:ext cx="264320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02296" y="4139390"/>
              <a:ext cx="5604654" cy="369332"/>
            </a:xfrm>
            <a:prstGeom prst="rect">
              <a:avLst/>
            </a:prstGeom>
            <a:noFill/>
          </p:spPr>
          <p:txBody>
            <a:bodyPr wrap="square" rtlCol="0">
              <a:spAutoFit/>
            </a:bodyPr>
            <a:lstStyle/>
            <a:p>
              <a:r>
                <a:rPr lang="tr-TR" b="1" i="1" dirty="0" smtClean="0"/>
                <a:t>   Sürtünmesiz                                      Sürtünmeli</a:t>
              </a:r>
              <a:endParaRPr lang="tr-TR" b="1" i="1" dirty="0"/>
            </a:p>
          </p:txBody>
        </p:sp>
        <p:cxnSp>
          <p:nvCxnSpPr>
            <p:cNvPr id="14" name="8 Düz Bağlayıcı"/>
            <p:cNvCxnSpPr/>
            <p:nvPr/>
          </p:nvCxnSpPr>
          <p:spPr>
            <a:xfrm>
              <a:off x="6002694" y="5905295"/>
              <a:ext cx="264320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7 Yuvarlatılmış Dikdörtgen"/>
            <p:cNvSpPr/>
            <p:nvPr/>
          </p:nvSpPr>
          <p:spPr>
            <a:xfrm>
              <a:off x="6945779" y="5415170"/>
              <a:ext cx="92869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rPr>
                <a:t>m = 3 kg</a:t>
              </a:r>
              <a:endParaRPr lang="tr-TR" sz="1400" dirty="0">
                <a:solidFill>
                  <a:schemeClr val="tx1"/>
                </a:solidFill>
              </a:endParaRPr>
            </a:p>
          </p:txBody>
        </p:sp>
        <p:sp>
          <p:nvSpPr>
            <p:cNvPr id="3" name="TextBox 2"/>
            <p:cNvSpPr txBox="1"/>
            <p:nvPr/>
          </p:nvSpPr>
          <p:spPr>
            <a:xfrm>
              <a:off x="2912335" y="3341114"/>
              <a:ext cx="5184576" cy="646331"/>
            </a:xfrm>
            <a:prstGeom prst="rect">
              <a:avLst/>
            </a:prstGeom>
            <a:noFill/>
          </p:spPr>
          <p:txBody>
            <a:bodyPr wrap="square" rtlCol="0">
              <a:spAutoFit/>
            </a:bodyPr>
            <a:lstStyle/>
            <a:p>
              <a:r>
                <a:rPr lang="tr-TR" i="1"/>
                <a:t>Şekildeki kutulara etki eden net kuvvetleri serbest  cisim diyagramlarını çizerek bulalım</a:t>
              </a:r>
              <a:r>
                <a:rPr lang="tr-TR"/>
                <a:t>.</a:t>
              </a:r>
              <a:endParaRPr lang="tr-TR"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43808" y="543720"/>
            <a:ext cx="8229600" cy="1066800"/>
          </a:xfrm>
        </p:spPr>
        <p:txBody>
          <a:bodyPr>
            <a:normAutofit/>
          </a:bodyPr>
          <a:lstStyle/>
          <a:p>
            <a:r>
              <a:rPr lang="tr-TR" dirty="0" smtClean="0"/>
              <a:t>Serbest  cisim diyagramı</a:t>
            </a:r>
            <a:endParaRPr lang="tr-TR" dirty="0"/>
          </a:p>
        </p:txBody>
      </p:sp>
      <p:pic>
        <p:nvPicPr>
          <p:cNvPr id="46086" name="Picture 6"/>
          <p:cNvPicPr>
            <a:picLocks noChangeAspect="1" noChangeArrowheads="1"/>
          </p:cNvPicPr>
          <p:nvPr/>
        </p:nvPicPr>
        <p:blipFill>
          <a:blip r:embed="rId2"/>
          <a:srcRect/>
          <a:stretch>
            <a:fillRect/>
          </a:stretch>
        </p:blipFill>
        <p:spPr bwMode="auto">
          <a:xfrm>
            <a:off x="6172522" y="3085703"/>
            <a:ext cx="2647950" cy="1495425"/>
          </a:xfrm>
          <a:prstGeom prst="rect">
            <a:avLst/>
          </a:prstGeom>
          <a:noFill/>
          <a:ln w="9525">
            <a:noFill/>
            <a:miter lim="800000"/>
            <a:headEnd/>
            <a:tailEnd/>
          </a:ln>
          <a:effectLst/>
        </p:spPr>
      </p:pic>
      <p:sp>
        <p:nvSpPr>
          <p:cNvPr id="17" name="16 Metin kutusu"/>
          <p:cNvSpPr txBox="1"/>
          <p:nvPr/>
        </p:nvSpPr>
        <p:spPr>
          <a:xfrm>
            <a:off x="6188933" y="3258062"/>
            <a:ext cx="1214446" cy="369332"/>
          </a:xfrm>
          <a:prstGeom prst="rect">
            <a:avLst/>
          </a:prstGeom>
          <a:noFill/>
        </p:spPr>
        <p:txBody>
          <a:bodyPr wrap="square" rtlCol="0">
            <a:spAutoFit/>
          </a:bodyPr>
          <a:lstStyle/>
          <a:p>
            <a:r>
              <a:rPr lang="tr-TR" b="1" dirty="0" smtClean="0"/>
              <a:t>F</a:t>
            </a:r>
            <a:r>
              <a:rPr lang="tr-TR" dirty="0" smtClean="0"/>
              <a:t>1= 20N</a:t>
            </a:r>
            <a:endParaRPr lang="tr-TR" dirty="0"/>
          </a:p>
        </p:txBody>
      </p:sp>
      <p:sp>
        <p:nvSpPr>
          <p:cNvPr id="25" name="24 Metin kutusu"/>
          <p:cNvSpPr txBox="1"/>
          <p:nvPr/>
        </p:nvSpPr>
        <p:spPr>
          <a:xfrm>
            <a:off x="7675693" y="3628750"/>
            <a:ext cx="714380" cy="246221"/>
          </a:xfrm>
          <a:prstGeom prst="rect">
            <a:avLst/>
          </a:prstGeom>
          <a:noFill/>
        </p:spPr>
        <p:txBody>
          <a:bodyPr wrap="square" rtlCol="0">
            <a:spAutoFit/>
          </a:bodyPr>
          <a:lstStyle/>
          <a:p>
            <a:r>
              <a:rPr lang="tr-TR" sz="1000" dirty="0" smtClean="0"/>
              <a:t>m=1 kg</a:t>
            </a:r>
            <a:endParaRPr lang="tr-TR" sz="1000" dirty="0"/>
          </a:p>
        </p:txBody>
      </p:sp>
      <p:pic>
        <p:nvPicPr>
          <p:cNvPr id="11" name="Picture 6"/>
          <p:cNvPicPr>
            <a:picLocks noChangeAspect="1" noChangeArrowheads="1"/>
          </p:cNvPicPr>
          <p:nvPr/>
        </p:nvPicPr>
        <p:blipFill>
          <a:blip r:embed="rId2"/>
          <a:srcRect/>
          <a:stretch>
            <a:fillRect/>
          </a:stretch>
        </p:blipFill>
        <p:spPr bwMode="auto">
          <a:xfrm>
            <a:off x="2627784" y="3013695"/>
            <a:ext cx="2647950" cy="1495425"/>
          </a:xfrm>
          <a:prstGeom prst="rect">
            <a:avLst/>
          </a:prstGeom>
          <a:noFill/>
          <a:ln w="9525">
            <a:noFill/>
            <a:miter lim="800000"/>
            <a:headEnd/>
            <a:tailEnd/>
          </a:ln>
          <a:effectLst/>
        </p:spPr>
      </p:pic>
      <p:sp>
        <p:nvSpPr>
          <p:cNvPr id="18" name="14 Metin kutusu"/>
          <p:cNvSpPr txBox="1"/>
          <p:nvPr/>
        </p:nvSpPr>
        <p:spPr>
          <a:xfrm>
            <a:off x="2758993" y="3186054"/>
            <a:ext cx="1071570" cy="369332"/>
          </a:xfrm>
          <a:prstGeom prst="rect">
            <a:avLst/>
          </a:prstGeom>
          <a:noFill/>
        </p:spPr>
        <p:txBody>
          <a:bodyPr wrap="square" rtlCol="0">
            <a:spAutoFit/>
          </a:bodyPr>
          <a:lstStyle/>
          <a:p>
            <a:r>
              <a:rPr lang="tr-TR" b="1" dirty="0" smtClean="0"/>
              <a:t>F</a:t>
            </a:r>
            <a:r>
              <a:rPr lang="tr-TR" dirty="0" smtClean="0"/>
              <a:t>2=20N</a:t>
            </a:r>
            <a:endParaRPr lang="tr-TR" dirty="0"/>
          </a:p>
        </p:txBody>
      </p:sp>
      <p:sp>
        <p:nvSpPr>
          <p:cNvPr id="19" name="30 Metin kutusu"/>
          <p:cNvSpPr txBox="1"/>
          <p:nvPr/>
        </p:nvSpPr>
        <p:spPr>
          <a:xfrm>
            <a:off x="2656041" y="168348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sp>
        <p:nvSpPr>
          <p:cNvPr id="20" name="13 Dikdörtgen"/>
          <p:cNvSpPr/>
          <p:nvPr/>
        </p:nvSpPr>
        <p:spPr>
          <a:xfrm>
            <a:off x="4139386" y="3564556"/>
            <a:ext cx="643125" cy="261610"/>
          </a:xfrm>
          <a:prstGeom prst="rect">
            <a:avLst/>
          </a:prstGeom>
        </p:spPr>
        <p:txBody>
          <a:bodyPr wrap="none">
            <a:spAutoFit/>
          </a:bodyPr>
          <a:lstStyle/>
          <a:p>
            <a:r>
              <a:rPr lang="tr-TR" sz="1100" dirty="0" smtClean="0"/>
              <a:t>m=1 kg</a:t>
            </a:r>
            <a:endParaRPr lang="tr-TR" sz="1100" dirty="0"/>
          </a:p>
        </p:txBody>
      </p:sp>
      <p:sp>
        <p:nvSpPr>
          <p:cNvPr id="2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50225633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43808" y="543720"/>
            <a:ext cx="8229600" cy="1066800"/>
          </a:xfrm>
        </p:spPr>
        <p:txBody>
          <a:bodyPr>
            <a:normAutofit/>
          </a:bodyPr>
          <a:lstStyle/>
          <a:p>
            <a:r>
              <a:rPr lang="tr-TR" dirty="0" smtClean="0"/>
              <a:t>Serbest  cisim diyagramı</a:t>
            </a:r>
            <a:endParaRPr lang="tr-TR" dirty="0"/>
          </a:p>
        </p:txBody>
      </p:sp>
      <p:sp>
        <p:nvSpPr>
          <p:cNvPr id="6" name="5 Dikdörtgen"/>
          <p:cNvSpPr/>
          <p:nvPr/>
        </p:nvSpPr>
        <p:spPr>
          <a:xfrm>
            <a:off x="3500430" y="2571744"/>
            <a:ext cx="5643570" cy="2031325"/>
          </a:xfrm>
          <a:prstGeom prst="rect">
            <a:avLst/>
          </a:prstGeom>
        </p:spPr>
        <p:txBody>
          <a:bodyPr wrap="square">
            <a:spAutoFit/>
          </a:bodyPr>
          <a:lstStyle/>
          <a:p>
            <a:endParaRPr lang="tr-TR" dirty="0" smtClean="0">
              <a:latin typeface="Calibri" pitchFamily="34" charset="0"/>
              <a:cs typeface="Calibri" pitchFamily="34" charset="0"/>
            </a:endParaRPr>
          </a:p>
          <a:p>
            <a:r>
              <a:rPr lang="tr-TR" dirty="0" smtClean="0">
                <a:latin typeface="Calibri" pitchFamily="34" charset="0"/>
                <a:cs typeface="Calibri" pitchFamily="34" charset="0"/>
              </a:rPr>
              <a:t>                                  </a:t>
            </a: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r>
              <a:rPr lang="tr-TR" dirty="0" smtClean="0">
                <a:latin typeface="Calibri" pitchFamily="34" charset="0"/>
                <a:cs typeface="Calibri" pitchFamily="34" charset="0"/>
              </a:rPr>
              <a:t>  </a:t>
            </a:r>
            <a:endParaRPr lang="tr-TR" dirty="0">
              <a:latin typeface="Calibri" pitchFamily="34" charset="0"/>
              <a:cs typeface="Calibri" pitchFamily="34" charset="0"/>
            </a:endParaRPr>
          </a:p>
        </p:txBody>
      </p:sp>
      <p:pic>
        <p:nvPicPr>
          <p:cNvPr id="13" name="Picture 6"/>
          <p:cNvPicPr>
            <a:picLocks noChangeAspect="1" noChangeArrowheads="1"/>
          </p:cNvPicPr>
          <p:nvPr/>
        </p:nvPicPr>
        <p:blipFill>
          <a:blip r:embed="rId2"/>
          <a:srcRect/>
          <a:stretch>
            <a:fillRect/>
          </a:stretch>
        </p:blipFill>
        <p:spPr bwMode="auto">
          <a:xfrm flipH="1">
            <a:off x="5956498" y="3645024"/>
            <a:ext cx="2647950" cy="1495425"/>
          </a:xfrm>
          <a:prstGeom prst="rect">
            <a:avLst/>
          </a:prstGeom>
          <a:noFill/>
          <a:ln w="9525">
            <a:noFill/>
            <a:miter lim="800000"/>
            <a:headEnd/>
            <a:tailEnd/>
          </a:ln>
          <a:effectLst/>
        </p:spPr>
      </p:pic>
      <p:sp>
        <p:nvSpPr>
          <p:cNvPr id="14" name="13 Dikdörtgen"/>
          <p:cNvSpPr/>
          <p:nvPr/>
        </p:nvSpPr>
        <p:spPr>
          <a:xfrm>
            <a:off x="6573638" y="4176154"/>
            <a:ext cx="643125" cy="261610"/>
          </a:xfrm>
          <a:prstGeom prst="rect">
            <a:avLst/>
          </a:prstGeom>
        </p:spPr>
        <p:txBody>
          <a:bodyPr wrap="none">
            <a:spAutoFit/>
          </a:bodyPr>
          <a:lstStyle/>
          <a:p>
            <a:r>
              <a:rPr lang="tr-TR" sz="1100" dirty="0" smtClean="0"/>
              <a:t>m=1 kg</a:t>
            </a:r>
            <a:endParaRPr lang="tr-TR" sz="1100" dirty="0"/>
          </a:p>
        </p:txBody>
      </p:sp>
      <p:sp>
        <p:nvSpPr>
          <p:cNvPr id="15" name="14 Metin kutusu"/>
          <p:cNvSpPr txBox="1"/>
          <p:nvPr/>
        </p:nvSpPr>
        <p:spPr>
          <a:xfrm>
            <a:off x="7380514" y="3859341"/>
            <a:ext cx="1071570" cy="369332"/>
          </a:xfrm>
          <a:prstGeom prst="rect">
            <a:avLst/>
          </a:prstGeom>
          <a:noFill/>
        </p:spPr>
        <p:txBody>
          <a:bodyPr wrap="square" rtlCol="0">
            <a:spAutoFit/>
          </a:bodyPr>
          <a:lstStyle/>
          <a:p>
            <a:r>
              <a:rPr lang="tr-TR" b="1" dirty="0" smtClean="0"/>
              <a:t>F</a:t>
            </a:r>
            <a:r>
              <a:rPr lang="tr-TR" dirty="0" smtClean="0"/>
              <a:t>2=10N</a:t>
            </a:r>
            <a:endParaRPr lang="tr-TR" dirty="0"/>
          </a:p>
        </p:txBody>
      </p:sp>
      <p:pic>
        <p:nvPicPr>
          <p:cNvPr id="12" name="Picture 6"/>
          <p:cNvPicPr>
            <a:picLocks noChangeAspect="1" noChangeArrowheads="1"/>
          </p:cNvPicPr>
          <p:nvPr/>
        </p:nvPicPr>
        <p:blipFill>
          <a:blip r:embed="rId2"/>
          <a:srcRect/>
          <a:stretch>
            <a:fillRect/>
          </a:stretch>
        </p:blipFill>
        <p:spPr bwMode="auto">
          <a:xfrm flipH="1">
            <a:off x="2699792" y="3650945"/>
            <a:ext cx="2647950" cy="1495425"/>
          </a:xfrm>
          <a:prstGeom prst="rect">
            <a:avLst/>
          </a:prstGeom>
          <a:noFill/>
          <a:ln w="9525">
            <a:noFill/>
            <a:miter lim="800000"/>
            <a:headEnd/>
            <a:tailEnd/>
          </a:ln>
          <a:effectLst/>
        </p:spPr>
      </p:pic>
      <p:sp>
        <p:nvSpPr>
          <p:cNvPr id="16" name="14 Metin kutusu"/>
          <p:cNvSpPr txBox="1"/>
          <p:nvPr/>
        </p:nvSpPr>
        <p:spPr>
          <a:xfrm>
            <a:off x="4134582" y="3817811"/>
            <a:ext cx="1071570" cy="369332"/>
          </a:xfrm>
          <a:prstGeom prst="rect">
            <a:avLst/>
          </a:prstGeom>
          <a:noFill/>
        </p:spPr>
        <p:txBody>
          <a:bodyPr wrap="square" rtlCol="0">
            <a:spAutoFit/>
          </a:bodyPr>
          <a:lstStyle/>
          <a:p>
            <a:r>
              <a:rPr lang="tr-TR" b="1" dirty="0" smtClean="0"/>
              <a:t>F</a:t>
            </a:r>
            <a:r>
              <a:rPr lang="tr-TR" dirty="0" smtClean="0"/>
              <a:t>2=10N</a:t>
            </a:r>
            <a:endParaRPr lang="tr-TR" dirty="0"/>
          </a:p>
        </p:txBody>
      </p:sp>
      <p:sp>
        <p:nvSpPr>
          <p:cNvPr id="19" name="30 Metin kutusu"/>
          <p:cNvSpPr txBox="1"/>
          <p:nvPr/>
        </p:nvSpPr>
        <p:spPr>
          <a:xfrm>
            <a:off x="2656041" y="168348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sp>
        <p:nvSpPr>
          <p:cNvPr id="21" name="13 Dikdörtgen"/>
          <p:cNvSpPr/>
          <p:nvPr/>
        </p:nvSpPr>
        <p:spPr>
          <a:xfrm>
            <a:off x="3304384" y="4208144"/>
            <a:ext cx="643125" cy="261610"/>
          </a:xfrm>
          <a:prstGeom prst="rect">
            <a:avLst/>
          </a:prstGeom>
        </p:spPr>
        <p:txBody>
          <a:bodyPr wrap="none">
            <a:spAutoFit/>
          </a:bodyPr>
          <a:lstStyle/>
          <a:p>
            <a:r>
              <a:rPr lang="tr-TR" sz="1100" dirty="0" smtClean="0"/>
              <a:t>m=1 kg</a:t>
            </a:r>
            <a:endParaRPr lang="tr-TR" sz="1100" dirty="0"/>
          </a:p>
        </p:txBody>
      </p:sp>
      <p:sp>
        <p:nvSpPr>
          <p:cNvPr id="2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6716896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p:cNvPicPr>
            <a:picLocks noChangeAspect="1" noChangeArrowheads="1"/>
          </p:cNvPicPr>
          <p:nvPr/>
        </p:nvPicPr>
        <p:blipFill>
          <a:blip r:embed="rId2"/>
          <a:srcRect/>
          <a:stretch>
            <a:fillRect/>
          </a:stretch>
        </p:blipFill>
        <p:spPr bwMode="auto">
          <a:xfrm>
            <a:off x="5918005" y="3307703"/>
            <a:ext cx="2647950" cy="1495425"/>
          </a:xfrm>
          <a:prstGeom prst="rect">
            <a:avLst/>
          </a:prstGeom>
          <a:noFill/>
          <a:ln w="9525">
            <a:noFill/>
            <a:miter lim="800000"/>
            <a:headEnd/>
            <a:tailEnd/>
          </a:ln>
          <a:effectLst/>
        </p:spPr>
      </p:pic>
      <p:sp>
        <p:nvSpPr>
          <p:cNvPr id="2" name="1 Başlık"/>
          <p:cNvSpPr>
            <a:spLocks noGrp="1"/>
          </p:cNvSpPr>
          <p:nvPr>
            <p:ph type="title"/>
          </p:nvPr>
        </p:nvSpPr>
        <p:spPr>
          <a:xfrm>
            <a:off x="2411760" y="616215"/>
            <a:ext cx="8229600" cy="1066800"/>
          </a:xfrm>
        </p:spPr>
        <p:txBody>
          <a:bodyPr>
            <a:normAutofit/>
          </a:bodyPr>
          <a:lstStyle/>
          <a:p>
            <a:r>
              <a:rPr lang="tr-TR" dirty="0" smtClean="0"/>
              <a:t>Serbest  cisim diyagramı</a:t>
            </a:r>
            <a:endParaRPr lang="tr-TR" dirty="0"/>
          </a:p>
        </p:txBody>
      </p:sp>
      <p:sp>
        <p:nvSpPr>
          <p:cNvPr id="6" name="5 Dikdörtgen"/>
          <p:cNvSpPr/>
          <p:nvPr/>
        </p:nvSpPr>
        <p:spPr>
          <a:xfrm>
            <a:off x="3112133" y="3413899"/>
            <a:ext cx="5643570" cy="2031325"/>
          </a:xfrm>
          <a:prstGeom prst="rect">
            <a:avLst/>
          </a:prstGeom>
        </p:spPr>
        <p:txBody>
          <a:bodyPr wrap="square">
            <a:spAutoFit/>
          </a:bodyPr>
          <a:lstStyle/>
          <a:p>
            <a:endParaRPr lang="tr-TR" dirty="0" smtClean="0">
              <a:latin typeface="Calibri" pitchFamily="34" charset="0"/>
              <a:cs typeface="Calibri" pitchFamily="34" charset="0"/>
            </a:endParaRPr>
          </a:p>
          <a:p>
            <a:r>
              <a:rPr lang="tr-TR" dirty="0" smtClean="0">
                <a:latin typeface="Calibri" pitchFamily="34" charset="0"/>
                <a:cs typeface="Calibri" pitchFamily="34" charset="0"/>
              </a:rPr>
              <a:t>                                  </a:t>
            </a: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r>
              <a:rPr lang="tr-TR" dirty="0" smtClean="0">
                <a:latin typeface="Calibri" pitchFamily="34" charset="0"/>
                <a:cs typeface="Calibri" pitchFamily="34" charset="0"/>
              </a:rPr>
              <a:t>  </a:t>
            </a:r>
            <a:endParaRPr lang="tr-TR" dirty="0">
              <a:latin typeface="Calibri" pitchFamily="34" charset="0"/>
              <a:cs typeface="Calibri" pitchFamily="34" charset="0"/>
            </a:endParaRPr>
          </a:p>
        </p:txBody>
      </p:sp>
      <p:sp>
        <p:nvSpPr>
          <p:cNvPr id="17" name="16 Metin kutusu"/>
          <p:cNvSpPr txBox="1"/>
          <p:nvPr/>
        </p:nvSpPr>
        <p:spPr>
          <a:xfrm>
            <a:off x="5933918" y="3413899"/>
            <a:ext cx="1214446" cy="369332"/>
          </a:xfrm>
          <a:prstGeom prst="rect">
            <a:avLst/>
          </a:prstGeom>
          <a:noFill/>
        </p:spPr>
        <p:txBody>
          <a:bodyPr wrap="square" rtlCol="0">
            <a:spAutoFit/>
          </a:bodyPr>
          <a:lstStyle/>
          <a:p>
            <a:r>
              <a:rPr lang="tr-TR" b="1" dirty="0" smtClean="0"/>
              <a:t>F</a:t>
            </a:r>
            <a:r>
              <a:rPr lang="tr-TR" dirty="0" smtClean="0"/>
              <a:t>1= 20N</a:t>
            </a:r>
            <a:endParaRPr lang="tr-TR" dirty="0"/>
          </a:p>
        </p:txBody>
      </p:sp>
      <p:sp>
        <p:nvSpPr>
          <p:cNvPr id="15" name="14 Metin kutusu"/>
          <p:cNvSpPr txBox="1"/>
          <p:nvPr/>
        </p:nvSpPr>
        <p:spPr>
          <a:xfrm>
            <a:off x="7735766" y="2960995"/>
            <a:ext cx="1071570" cy="369332"/>
          </a:xfrm>
          <a:prstGeom prst="rect">
            <a:avLst/>
          </a:prstGeom>
          <a:noFill/>
        </p:spPr>
        <p:txBody>
          <a:bodyPr wrap="square" rtlCol="0">
            <a:spAutoFit/>
          </a:bodyPr>
          <a:lstStyle/>
          <a:p>
            <a:r>
              <a:rPr lang="tr-TR" b="1" dirty="0" smtClean="0"/>
              <a:t>F</a:t>
            </a:r>
            <a:r>
              <a:rPr lang="tr-TR" dirty="0" smtClean="0"/>
              <a:t>2=10N</a:t>
            </a:r>
            <a:endParaRPr lang="tr-TR" dirty="0"/>
          </a:p>
        </p:txBody>
      </p:sp>
      <p:pic>
        <p:nvPicPr>
          <p:cNvPr id="21" name="Picture 6"/>
          <p:cNvPicPr>
            <a:picLocks noChangeAspect="1" noChangeArrowheads="1"/>
          </p:cNvPicPr>
          <p:nvPr/>
        </p:nvPicPr>
        <p:blipFill rotWithShape="1">
          <a:blip r:embed="rId2"/>
          <a:srcRect l="20211" t="-4777" r="40468" b="1"/>
          <a:stretch/>
        </p:blipFill>
        <p:spPr bwMode="auto">
          <a:xfrm flipH="1">
            <a:off x="7857490" y="3236265"/>
            <a:ext cx="814704" cy="1566863"/>
          </a:xfrm>
          <a:prstGeom prst="rect">
            <a:avLst/>
          </a:prstGeom>
          <a:noFill/>
          <a:ln w="9525">
            <a:noFill/>
            <a:miter lim="800000"/>
            <a:headEnd/>
            <a:tailEnd/>
          </a:ln>
          <a:effectLst/>
        </p:spPr>
      </p:pic>
      <p:sp>
        <p:nvSpPr>
          <p:cNvPr id="16" name="15 Metin kutusu"/>
          <p:cNvSpPr txBox="1"/>
          <p:nvPr/>
        </p:nvSpPr>
        <p:spPr>
          <a:xfrm>
            <a:off x="7450014" y="3932304"/>
            <a:ext cx="571504" cy="246221"/>
          </a:xfrm>
          <a:prstGeom prst="rect">
            <a:avLst/>
          </a:prstGeom>
          <a:noFill/>
        </p:spPr>
        <p:txBody>
          <a:bodyPr wrap="square" rtlCol="0">
            <a:spAutoFit/>
          </a:bodyPr>
          <a:lstStyle/>
          <a:p>
            <a:r>
              <a:rPr lang="tr-TR" sz="1000" dirty="0" smtClean="0"/>
              <a:t>m=1kg</a:t>
            </a:r>
            <a:endParaRPr lang="tr-TR" sz="1000" dirty="0"/>
          </a:p>
        </p:txBody>
      </p:sp>
      <p:sp>
        <p:nvSpPr>
          <p:cNvPr id="10" name="30 Metin kutusu"/>
          <p:cNvSpPr txBox="1"/>
          <p:nvPr/>
        </p:nvSpPr>
        <p:spPr>
          <a:xfrm>
            <a:off x="2267744" y="1916832"/>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pic>
        <p:nvPicPr>
          <p:cNvPr id="11" name="Picture 10"/>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6137" t="40286" r="18486" b="44717"/>
          <a:stretch/>
        </p:blipFill>
        <p:spPr bwMode="auto">
          <a:xfrm>
            <a:off x="2383907" y="2860483"/>
            <a:ext cx="2768093" cy="1645352"/>
          </a:xfrm>
          <a:prstGeom prst="rect">
            <a:avLst/>
          </a:prstGeom>
          <a:ln>
            <a:noFill/>
          </a:ln>
          <a:extLst>
            <a:ext uri="{53640926-AAD7-44D8-BBD7-CCE9431645EC}">
              <a14:shadowObscured xmlns:a14="http://schemas.microsoft.com/office/drawing/2010/main"/>
            </a:ext>
          </a:extLst>
        </p:spPr>
      </p:pic>
      <p:sp>
        <p:nvSpPr>
          <p:cNvPr id="1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07374492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42898" y="620688"/>
            <a:ext cx="8229600" cy="1066800"/>
          </a:xfrm>
        </p:spPr>
        <p:txBody>
          <a:bodyPr/>
          <a:lstStyle/>
          <a:p>
            <a:pPr algn="ctr"/>
            <a:r>
              <a:rPr lang="tr-TR" dirty="0" smtClean="0"/>
              <a:t>Bugün Neler Öğreneceğiz</a:t>
            </a:r>
            <a:endParaRPr lang="tr-TR" dirty="0"/>
          </a:p>
        </p:txBody>
      </p:sp>
      <p:sp>
        <p:nvSpPr>
          <p:cNvPr id="3" name="2 İçerik Yer Tutucusu"/>
          <p:cNvSpPr>
            <a:spLocks noGrp="1"/>
          </p:cNvSpPr>
          <p:nvPr>
            <p:ph idx="1"/>
          </p:nvPr>
        </p:nvSpPr>
        <p:spPr>
          <a:xfrm>
            <a:off x="2267744" y="2000240"/>
            <a:ext cx="5040560" cy="4381088"/>
          </a:xfrm>
        </p:spPr>
        <p:txBody>
          <a:bodyPr>
            <a:normAutofit/>
          </a:bodyPr>
          <a:lstStyle/>
          <a:p>
            <a:pPr>
              <a:buFont typeface="Wingdings" pitchFamily="2" charset="2"/>
              <a:buChar char="ü"/>
            </a:pPr>
            <a:r>
              <a:rPr lang="tr-TR" sz="2000" dirty="0" smtClean="0">
                <a:latin typeface="Calibri" pitchFamily="34" charset="0"/>
                <a:cs typeface="Calibri" pitchFamily="34" charset="0"/>
              </a:rPr>
              <a:t>Geçen Dersin Özeti</a:t>
            </a:r>
          </a:p>
          <a:p>
            <a:pPr>
              <a:buFont typeface="Wingdings" pitchFamily="2" charset="2"/>
              <a:buChar char="ü"/>
            </a:pPr>
            <a:r>
              <a:rPr lang="tr-TR" sz="2000" dirty="0" smtClean="0">
                <a:latin typeface="Calibri" pitchFamily="34" charset="0"/>
                <a:cs typeface="Calibri" pitchFamily="34" charset="0"/>
              </a:rPr>
              <a:t>Aynı Zamanda mı Düşerler?</a:t>
            </a:r>
          </a:p>
          <a:p>
            <a:pPr>
              <a:buFont typeface="Wingdings" pitchFamily="2" charset="2"/>
              <a:buChar char="ü"/>
            </a:pPr>
            <a:r>
              <a:rPr lang="tr-TR" sz="2000" dirty="0" smtClean="0">
                <a:latin typeface="Calibri" pitchFamily="34" charset="0"/>
                <a:cs typeface="Calibri" pitchFamily="34" charset="0"/>
              </a:rPr>
              <a:t>Çekebilir mi?</a:t>
            </a:r>
          </a:p>
          <a:p>
            <a:pPr>
              <a:buFont typeface="Wingdings" pitchFamily="2" charset="2"/>
              <a:buChar char="ü"/>
            </a:pPr>
            <a:r>
              <a:rPr lang="tr-TR" sz="2000" dirty="0" smtClean="0">
                <a:latin typeface="Calibri" pitchFamily="34" charset="0"/>
                <a:cs typeface="Calibri" pitchFamily="34" charset="0"/>
              </a:rPr>
              <a:t>Newton’un Hareket Kanunları: Hatırlatma</a:t>
            </a:r>
          </a:p>
          <a:p>
            <a:pPr>
              <a:buFont typeface="Wingdings" pitchFamily="2" charset="2"/>
              <a:buChar char="ü"/>
            </a:pPr>
            <a:r>
              <a:rPr lang="tr-TR" sz="2000" dirty="0" smtClean="0">
                <a:latin typeface="Calibri" pitchFamily="34" charset="0"/>
                <a:cs typeface="Calibri" pitchFamily="34" charset="0"/>
              </a:rPr>
              <a:t>Sürtünme Kuvveti: Hatırlatma</a:t>
            </a:r>
          </a:p>
          <a:p>
            <a:pPr>
              <a:buFont typeface="Wingdings" pitchFamily="2" charset="2"/>
              <a:buChar char="ü"/>
            </a:pPr>
            <a:r>
              <a:rPr lang="tr-TR" sz="2000" dirty="0">
                <a:latin typeface="Calibri" pitchFamily="34" charset="0"/>
                <a:cs typeface="Calibri" pitchFamily="34" charset="0"/>
              </a:rPr>
              <a:t>Soru Çözme Stratejisi</a:t>
            </a:r>
          </a:p>
          <a:p>
            <a:pPr>
              <a:buFont typeface="Wingdings" pitchFamily="2" charset="2"/>
              <a:buChar char="ü"/>
            </a:pPr>
            <a:r>
              <a:rPr lang="tr-TR" sz="2000" dirty="0" smtClean="0">
                <a:latin typeface="Calibri" pitchFamily="34" charset="0"/>
                <a:cs typeface="Calibri" pitchFamily="34" charset="0"/>
              </a:rPr>
              <a:t>Serbest Cisim Diyagramı</a:t>
            </a:r>
          </a:p>
          <a:p>
            <a:pPr>
              <a:buFont typeface="Wingdings" pitchFamily="2" charset="2"/>
              <a:buChar char="ü"/>
            </a:pPr>
            <a:r>
              <a:rPr lang="tr-TR" sz="2000" dirty="0" smtClean="0">
                <a:latin typeface="Calibri" pitchFamily="34" charset="0"/>
                <a:cs typeface="Calibri" pitchFamily="34" charset="0"/>
              </a:rPr>
              <a:t>Aynı Zamanda mı Düşerler?</a:t>
            </a:r>
          </a:p>
          <a:p>
            <a:pPr>
              <a:buFont typeface="Wingdings" pitchFamily="2" charset="2"/>
              <a:buChar char="ü"/>
            </a:pPr>
            <a:r>
              <a:rPr lang="tr-TR" sz="2000" dirty="0" smtClean="0">
                <a:latin typeface="Calibri" pitchFamily="34" charset="0"/>
                <a:cs typeface="Calibri" pitchFamily="34" charset="0"/>
              </a:rPr>
              <a:t>Çekebilir mi?</a:t>
            </a:r>
          </a:p>
          <a:p>
            <a:pPr>
              <a:buFont typeface="Wingdings" pitchFamily="2" charset="2"/>
              <a:buChar char="ü"/>
            </a:pPr>
            <a:r>
              <a:rPr lang="tr-TR" sz="2000" dirty="0" smtClean="0">
                <a:latin typeface="Calibri" pitchFamily="34" charset="0"/>
                <a:cs typeface="Calibri" pitchFamily="34" charset="0"/>
              </a:rPr>
              <a:t>Günün Özeti</a:t>
            </a:r>
          </a:p>
          <a:p>
            <a:pPr>
              <a:buFont typeface="Wingdings" pitchFamily="2" charset="2"/>
              <a:buChar char="ü"/>
            </a:pPr>
            <a:r>
              <a:rPr lang="tr-TR" sz="2000" dirty="0" smtClean="0">
                <a:latin typeface="Calibri" pitchFamily="34" charset="0"/>
                <a:cs typeface="Calibri" pitchFamily="34" charset="0"/>
              </a:rPr>
              <a:t>Soru Çözümü</a:t>
            </a:r>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19872" y="2206321"/>
                <a:ext cx="5266928" cy="4368215"/>
              </a:xfrm>
            </p:spPr>
            <p:txBody>
              <a:bodyPr/>
              <a:lstStyle/>
              <a:p>
                <a:pPr marL="109728" indent="0">
                  <a:buNone/>
                </a:pPr>
                <a:r>
                  <a:rPr lang="tr-TR" sz="2000" dirty="0">
                    <a:solidFill>
                      <a:schemeClr val="tx2"/>
                    </a:solidFill>
                    <a:latin typeface="+mj-lt"/>
                  </a:rPr>
                  <a:t>1</a:t>
                </a:r>
                <a:r>
                  <a:rPr lang="tr-TR" sz="2000" dirty="0" smtClean="0">
                    <a:solidFill>
                      <a:schemeClr val="tx2"/>
                    </a:solidFill>
                    <a:latin typeface="+mj-lt"/>
                  </a:rPr>
                  <a:t>. SORU </a:t>
                </a:r>
                <a:endParaRPr lang="tr-TR" sz="2000" dirty="0">
                  <a:solidFill>
                    <a:schemeClr val="tx2"/>
                  </a:solidFill>
                  <a:latin typeface="+mj-lt"/>
                </a:endParaRPr>
              </a:p>
              <a:p>
                <a:pPr marL="109728" indent="0">
                  <a:buNone/>
                </a:pPr>
                <a:r>
                  <a:rPr lang="tr-TR" sz="2000" dirty="0" smtClean="0"/>
                  <a:t>Sürtünmesiz ortamda durmakta olan 10 kg kütleli cisme şekildeki üç kuvvet aynı anda etki ettiğine göre cismin kazandığı ivme kaç m/</a:t>
                </a:r>
                <a14:m>
                  <m:oMath xmlns:m="http://schemas.openxmlformats.org/officeDocument/2006/math">
                    <m:sSup>
                      <m:sSupPr>
                        <m:ctrlPr>
                          <a:rPr lang="tr-TR" sz="2000" i="1" smtClean="0">
                            <a:latin typeface="Cambria Math" panose="02040503050406030204" pitchFamily="18" charset="0"/>
                          </a:rPr>
                        </m:ctrlPr>
                      </m:sSupPr>
                      <m:e>
                        <m:r>
                          <a:rPr lang="tr-TR" sz="2000" b="0" i="1" smtClean="0">
                            <a:latin typeface="Cambria Math" panose="02040503050406030204" pitchFamily="18" charset="0"/>
                          </a:rPr>
                          <m:t>𝑠</m:t>
                        </m:r>
                      </m:e>
                      <m:sup>
                        <m:r>
                          <a:rPr lang="tr-TR" sz="2000" b="0" i="1" smtClean="0">
                            <a:latin typeface="Cambria Math" panose="02040503050406030204" pitchFamily="18" charset="0"/>
                          </a:rPr>
                          <m:t>2</m:t>
                        </m:r>
                      </m:sup>
                    </m:sSup>
                  </m:oMath>
                </a14:m>
                <a:r>
                  <a:rPr lang="tr-TR" sz="2000" dirty="0" smtClean="0"/>
                  <a:t> olur.</a:t>
                </a:r>
                <a:endParaRPr lang="tr-TR"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19872" y="2206321"/>
                <a:ext cx="5266928" cy="4368215"/>
              </a:xfrm>
              <a:blipFill>
                <a:blip r:embed="rId2"/>
                <a:stretch>
                  <a:fillRect t="-976" r="-810"/>
                </a:stretch>
              </a:blipFill>
            </p:spPr>
            <p:txBody>
              <a:bodyPr/>
              <a:lstStyle/>
              <a:p>
                <a:r>
                  <a:rPr lang="tr-TR">
                    <a:noFill/>
                  </a:rPr>
                  <a:t> </a:t>
                </a:r>
              </a:p>
            </p:txBody>
          </p:sp>
        </mc:Fallback>
      </mc:AlternateContent>
      <p:sp>
        <p:nvSpPr>
          <p:cNvPr id="4" name="Rectangle 3"/>
          <p:cNvSpPr/>
          <p:nvPr/>
        </p:nvSpPr>
        <p:spPr>
          <a:xfrm>
            <a:off x="5220072" y="4293096"/>
            <a:ext cx="1296144" cy="108012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tr-TR"/>
          </a:p>
        </p:txBody>
      </p:sp>
      <p:cxnSp>
        <p:nvCxnSpPr>
          <p:cNvPr id="8" name="Straight Arrow Connector 7"/>
          <p:cNvCxnSpPr/>
          <p:nvPr/>
        </p:nvCxnSpPr>
        <p:spPr>
          <a:xfrm>
            <a:off x="6516216" y="4509120"/>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516216" y="5157192"/>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1"/>
          </p:cNvCxnSpPr>
          <p:nvPr/>
        </p:nvCxnSpPr>
        <p:spPr>
          <a:xfrm flipH="1">
            <a:off x="4572000" y="4833156"/>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419872" y="4833156"/>
            <a:ext cx="1152128" cy="369332"/>
          </a:xfrm>
          <a:prstGeom prst="rect">
            <a:avLst/>
          </a:prstGeom>
          <a:noFill/>
        </p:spPr>
        <p:txBody>
          <a:bodyPr wrap="square" rtlCol="0">
            <a:spAutoFit/>
          </a:bodyPr>
          <a:lstStyle/>
          <a:p>
            <a:r>
              <a:rPr lang="tr-TR" dirty="0" smtClean="0"/>
              <a:t>F1 = 60N</a:t>
            </a:r>
            <a:endParaRPr lang="tr-TR" dirty="0"/>
          </a:p>
        </p:txBody>
      </p:sp>
      <p:sp>
        <p:nvSpPr>
          <p:cNvPr id="22" name="TextBox 21"/>
          <p:cNvSpPr txBox="1"/>
          <p:nvPr/>
        </p:nvSpPr>
        <p:spPr>
          <a:xfrm>
            <a:off x="7578970" y="4139788"/>
            <a:ext cx="1313509" cy="369332"/>
          </a:xfrm>
          <a:prstGeom prst="rect">
            <a:avLst/>
          </a:prstGeom>
          <a:noFill/>
        </p:spPr>
        <p:txBody>
          <a:bodyPr wrap="square" rtlCol="0">
            <a:spAutoFit/>
          </a:bodyPr>
          <a:lstStyle/>
          <a:p>
            <a:r>
              <a:rPr lang="tr-TR" dirty="0" smtClean="0"/>
              <a:t>F2 = 140N</a:t>
            </a:r>
            <a:endParaRPr lang="tr-TR" dirty="0"/>
          </a:p>
        </p:txBody>
      </p:sp>
      <p:sp>
        <p:nvSpPr>
          <p:cNvPr id="23" name="TextBox 22"/>
          <p:cNvSpPr txBox="1"/>
          <p:nvPr/>
        </p:nvSpPr>
        <p:spPr>
          <a:xfrm>
            <a:off x="7150433" y="5202488"/>
            <a:ext cx="1152128" cy="369332"/>
          </a:xfrm>
          <a:prstGeom prst="rect">
            <a:avLst/>
          </a:prstGeom>
          <a:noFill/>
        </p:spPr>
        <p:txBody>
          <a:bodyPr wrap="square" rtlCol="0">
            <a:spAutoFit/>
          </a:bodyPr>
          <a:lstStyle/>
          <a:p>
            <a:r>
              <a:rPr lang="tr-TR" dirty="0" smtClean="0"/>
              <a:t>F3 = 20N</a:t>
            </a:r>
            <a:endParaRPr lang="tr-TR" dirty="0"/>
          </a:p>
        </p:txBody>
      </p:sp>
      <p:cxnSp>
        <p:nvCxnSpPr>
          <p:cNvPr id="24" name="Straight Arrow Connector 23"/>
          <p:cNvCxnSpPr/>
          <p:nvPr/>
        </p:nvCxnSpPr>
        <p:spPr>
          <a:xfrm>
            <a:off x="3419872" y="4836457"/>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7578970" y="4156944"/>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7150433" y="5247353"/>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sp>
        <p:nvSpPr>
          <p:cNvPr id="16"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37862330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2699792" y="1883155"/>
                <a:ext cx="5987008" cy="1785104"/>
              </a:xfrm>
              <a:prstGeom prst="rect">
                <a:avLst/>
              </a:prstGeom>
              <a:noFill/>
            </p:spPr>
            <p:txBody>
              <a:bodyPr wrap="square" rtlCol="0">
                <a:spAutoFit/>
              </a:bodyPr>
              <a:lstStyle/>
              <a:p>
                <a:r>
                  <a:rPr lang="tr-TR" sz="2000" dirty="0" smtClean="0">
                    <a:solidFill>
                      <a:schemeClr val="tx2"/>
                    </a:solidFill>
                    <a:latin typeface="+mj-lt"/>
                  </a:rPr>
                  <a:t>2. SORU </a:t>
                </a:r>
              </a:p>
              <a:p>
                <a:r>
                  <a:rPr lang="tr-TR" dirty="0"/>
                  <a:t>6</a:t>
                </a:r>
                <a:r>
                  <a:rPr lang="tr-TR" dirty="0" smtClean="0"/>
                  <a:t> tane Eskimo köpeği, uyguladıkları eşit kuvvetlerle kütlesi 65 kg olan sahiplerini ve 115 kg olan kızağı çekmektedir. Kızağın ivmesi 2 m/</a:t>
                </a:r>
                <a14:m>
                  <m:oMath xmlns:m="http://schemas.openxmlformats.org/officeDocument/2006/math">
                    <m:sSup>
                      <m:sSupPr>
                        <m:ctrlPr>
                          <a:rPr lang="tr-TR" i="1" smtClean="0">
                            <a:latin typeface="Cambria Math" panose="02040503050406030204" pitchFamily="18" charset="0"/>
                          </a:rPr>
                        </m:ctrlPr>
                      </m:sSupPr>
                      <m:e>
                        <m:r>
                          <a:rPr lang="tr-TR" b="0" i="1" smtClean="0">
                            <a:latin typeface="Cambria Math" panose="02040503050406030204" pitchFamily="18" charset="0"/>
                          </a:rPr>
                          <m:t>𝑠</m:t>
                        </m:r>
                      </m:e>
                      <m:sup>
                        <m:r>
                          <a:rPr lang="tr-TR" b="0" i="1" smtClean="0">
                            <a:latin typeface="Cambria Math" panose="02040503050406030204" pitchFamily="18" charset="0"/>
                          </a:rPr>
                          <m:t>2</m:t>
                        </m:r>
                      </m:sup>
                    </m:sSup>
                  </m:oMath>
                </a14:m>
                <a:r>
                  <a:rPr lang="tr-TR" dirty="0" smtClean="0"/>
                  <a:t> olduğuna göre, her bir köpek, kızağa kaç Newton kuvvet uygular. (Sürtünmeler yok kabul edilebilir.)</a:t>
                </a:r>
                <a:endParaRPr lang="tr-TR" dirty="0"/>
              </a:p>
            </p:txBody>
          </p:sp>
        </mc:Choice>
        <mc:Fallback xmlns="">
          <p:sp>
            <p:nvSpPr>
              <p:cNvPr id="7" name="TextBox 6"/>
              <p:cNvSpPr txBox="1">
                <a:spLocks noRot="1" noChangeAspect="1" noMove="1" noResize="1" noEditPoints="1" noAdjustHandles="1" noChangeArrowheads="1" noChangeShapeType="1" noTextEdit="1"/>
              </p:cNvSpPr>
              <p:nvPr/>
            </p:nvSpPr>
            <p:spPr>
              <a:xfrm>
                <a:off x="2699792" y="1883155"/>
                <a:ext cx="5987008" cy="1785104"/>
              </a:xfrm>
              <a:prstGeom prst="rect">
                <a:avLst/>
              </a:prstGeom>
              <a:blipFill>
                <a:blip r:embed="rId2"/>
                <a:stretch>
                  <a:fillRect l="-1120" t="-2389" b="-4437"/>
                </a:stretch>
              </a:blipFill>
            </p:spPr>
            <p:txBody>
              <a:bodyPr/>
              <a:lstStyle/>
              <a:p>
                <a:r>
                  <a:rPr lang="tr-TR">
                    <a:noFill/>
                  </a:rPr>
                  <a:t> </a:t>
                </a:r>
              </a:p>
            </p:txBody>
          </p:sp>
        </mc:Fallback>
      </mc:AlternateContent>
      <p:pic>
        <p:nvPicPr>
          <p:cNvPr id="2054" name="Picture 6" descr="http://www.hayvanca.net/wp-content/gallery/kopek_91_eskimo_kopegi/1134992515eskimo_dog_15.jpg"/>
          <p:cNvPicPr>
            <a:picLocks noChangeAspect="1" noChangeArrowheads="1"/>
          </p:cNvPicPr>
          <p:nvPr/>
        </p:nvPicPr>
        <p:blipFill rotWithShape="1">
          <a:blip r:embed="rId3">
            <a:extLst>
              <a:ext uri="{28A0092B-C50C-407E-A947-70E740481C1C}">
                <a14:useLocalDpi xmlns:a14="http://schemas.microsoft.com/office/drawing/2010/main" val="0"/>
              </a:ext>
            </a:extLst>
          </a:blip>
          <a:srcRect t="23005"/>
          <a:stretch/>
        </p:blipFill>
        <p:spPr bwMode="auto">
          <a:xfrm>
            <a:off x="2987824" y="4050049"/>
            <a:ext cx="5229828" cy="2691319"/>
          </a:xfrm>
          <a:prstGeom prst="rect">
            <a:avLst/>
          </a:prstGeom>
          <a:noFill/>
          <a:extLst>
            <a:ext uri="{909E8E84-426E-40DD-AFC4-6F175D3DCCD1}">
              <a14:hiddenFill xmlns:a14="http://schemas.microsoft.com/office/drawing/2010/main">
                <a:solidFill>
                  <a:srgbClr val="FFFFFF"/>
                </a:solidFill>
              </a14:hiddenFill>
            </a:ext>
          </a:extLst>
        </p:spPr>
      </p:pic>
      <p:sp>
        <p:nvSpPr>
          <p:cNvPr id="6"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8"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256922554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sp>
        <p:nvSpPr>
          <p:cNvPr id="17" name="Content Placeholder 5"/>
          <p:cNvSpPr>
            <a:spLocks noGrp="1"/>
          </p:cNvSpPr>
          <p:nvPr>
            <p:ph idx="1"/>
          </p:nvPr>
        </p:nvSpPr>
        <p:spPr>
          <a:xfrm>
            <a:off x="2627784" y="1795632"/>
            <a:ext cx="6120680" cy="4729712"/>
          </a:xfrm>
        </p:spPr>
        <p:txBody>
          <a:bodyPr>
            <a:normAutofit/>
          </a:bodyPr>
          <a:lstStyle/>
          <a:p>
            <a:pPr marL="109728" indent="0">
              <a:buNone/>
            </a:pPr>
            <a:r>
              <a:rPr lang="tr-TR" sz="2000" dirty="0" smtClean="0">
                <a:solidFill>
                  <a:schemeClr val="tx2"/>
                </a:solidFill>
              </a:rPr>
              <a:t>3.  SORU</a:t>
            </a:r>
          </a:p>
          <a:p>
            <a:pPr marL="109728" indent="0">
              <a:buNone/>
            </a:pPr>
            <a:r>
              <a:rPr lang="tr-TR" sz="1800" dirty="0" smtClean="0"/>
              <a:t>Kütleleri 2 kg ve 3 kg olan  iki kutu, şekildeki gibi 50 N büyüklüğündeki kuvvetle çekiliyor. </a:t>
            </a:r>
          </a:p>
          <a:p>
            <a:pPr marL="109728" indent="0">
              <a:buNone/>
            </a:pPr>
            <a:endParaRPr lang="tr-TR" sz="1800" dirty="0" smtClean="0"/>
          </a:p>
          <a:p>
            <a:pPr marL="452628" indent="-342900">
              <a:buAutoNum type="alphaLcPeriod"/>
            </a:pPr>
            <a:r>
              <a:rPr lang="tr-TR" sz="1800" dirty="0" smtClean="0"/>
              <a:t>Sürtünmesiz ortamda cisimlerin ivmesini ve cisimler arasındaki ip gerilmesini bulunuz.</a:t>
            </a:r>
          </a:p>
          <a:p>
            <a:pPr marL="452628" indent="-342900">
              <a:buAutoNum type="alphaLcPeriod"/>
            </a:pPr>
            <a:r>
              <a:rPr lang="tr-TR" sz="1800" dirty="0" smtClean="0"/>
              <a:t>Statik sürtünme katsayısının 0,5 olduğu ortamda cisimlerin ivmesini ve cisimler arasındaki ip gerilmesini bulunuz.</a:t>
            </a:r>
          </a:p>
          <a:p>
            <a:pPr marL="452628" indent="-342900">
              <a:buAutoNum type="alphaLcPeriod"/>
            </a:pPr>
            <a:endParaRPr lang="tr-TR" sz="1800" dirty="0" smtClean="0"/>
          </a:p>
          <a:p>
            <a:pPr marL="452628" indent="-342900">
              <a:buAutoNum type="alphaLcPeriod"/>
            </a:pPr>
            <a:endParaRPr lang="tr-TR" sz="1800" dirty="0"/>
          </a:p>
        </p:txBody>
      </p:sp>
      <p:sp>
        <p:nvSpPr>
          <p:cNvPr id="18" name="Rounded Rectangle 17"/>
          <p:cNvSpPr/>
          <p:nvPr/>
        </p:nvSpPr>
        <p:spPr>
          <a:xfrm>
            <a:off x="2843808" y="5301208"/>
            <a:ext cx="1224136" cy="5760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19" name="Rounded Rectangle 18"/>
          <p:cNvSpPr/>
          <p:nvPr/>
        </p:nvSpPr>
        <p:spPr>
          <a:xfrm>
            <a:off x="5141818" y="5288276"/>
            <a:ext cx="1224136" cy="5760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cxnSp>
        <p:nvCxnSpPr>
          <p:cNvPr id="20" name="Straight Connector 19"/>
          <p:cNvCxnSpPr>
            <a:stCxn id="18" idx="3"/>
            <a:endCxn id="19" idx="1"/>
          </p:cNvCxnSpPr>
          <p:nvPr/>
        </p:nvCxnSpPr>
        <p:spPr>
          <a:xfrm flipV="1">
            <a:off x="4067944" y="5576308"/>
            <a:ext cx="1073874" cy="12932"/>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9" idx="3"/>
          </p:cNvCxnSpPr>
          <p:nvPr/>
        </p:nvCxnSpPr>
        <p:spPr>
          <a:xfrm>
            <a:off x="6365954" y="5576308"/>
            <a:ext cx="7366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6814592" y="5206976"/>
            <a:ext cx="1152128" cy="369332"/>
          </a:xfrm>
          <a:prstGeom prst="rect">
            <a:avLst/>
          </a:prstGeom>
          <a:noFill/>
        </p:spPr>
        <p:txBody>
          <a:bodyPr wrap="square" rtlCol="0">
            <a:spAutoFit/>
          </a:bodyPr>
          <a:lstStyle/>
          <a:p>
            <a:r>
              <a:rPr lang="tr-TR" dirty="0" smtClean="0"/>
              <a:t>F = 50N</a:t>
            </a:r>
            <a:endParaRPr lang="tr-TR" dirty="0"/>
          </a:p>
        </p:txBody>
      </p:sp>
      <p:cxnSp>
        <p:nvCxnSpPr>
          <p:cNvPr id="23" name="Straight Arrow Connector 22"/>
          <p:cNvCxnSpPr/>
          <p:nvPr/>
        </p:nvCxnSpPr>
        <p:spPr>
          <a:xfrm>
            <a:off x="6814592" y="5224844"/>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2915816" y="5391642"/>
            <a:ext cx="1224136" cy="369332"/>
          </a:xfrm>
          <a:prstGeom prst="rect">
            <a:avLst/>
          </a:prstGeom>
          <a:noFill/>
        </p:spPr>
        <p:txBody>
          <a:bodyPr wrap="square" rtlCol="0">
            <a:spAutoFit/>
          </a:bodyPr>
          <a:lstStyle/>
          <a:p>
            <a:r>
              <a:rPr lang="tr-TR" dirty="0"/>
              <a:t>m</a:t>
            </a:r>
            <a:r>
              <a:rPr lang="tr-TR" dirty="0" smtClean="0"/>
              <a:t>1: 2 kg</a:t>
            </a:r>
            <a:endParaRPr lang="tr-TR" dirty="0"/>
          </a:p>
        </p:txBody>
      </p:sp>
      <p:sp>
        <p:nvSpPr>
          <p:cNvPr id="25" name="TextBox 24"/>
          <p:cNvSpPr txBox="1"/>
          <p:nvPr/>
        </p:nvSpPr>
        <p:spPr>
          <a:xfrm>
            <a:off x="5254321" y="5363773"/>
            <a:ext cx="1224136" cy="369332"/>
          </a:xfrm>
          <a:prstGeom prst="rect">
            <a:avLst/>
          </a:prstGeom>
          <a:noFill/>
        </p:spPr>
        <p:txBody>
          <a:bodyPr wrap="square" rtlCol="0">
            <a:spAutoFit/>
          </a:bodyPr>
          <a:lstStyle/>
          <a:p>
            <a:r>
              <a:rPr lang="tr-TR" dirty="0" smtClean="0"/>
              <a:t>m</a:t>
            </a:r>
            <a:r>
              <a:rPr lang="tr-TR" dirty="0"/>
              <a:t>2</a:t>
            </a:r>
            <a:r>
              <a:rPr lang="tr-TR" dirty="0" smtClean="0"/>
              <a:t>: </a:t>
            </a:r>
            <a:r>
              <a:rPr lang="tr-TR" dirty="0"/>
              <a:t>3</a:t>
            </a:r>
            <a:r>
              <a:rPr lang="tr-TR" dirty="0" smtClean="0"/>
              <a:t> kg</a:t>
            </a:r>
            <a:endParaRPr lang="tr-TR" dirty="0"/>
          </a:p>
        </p:txBody>
      </p:sp>
      <p:sp>
        <p:nvSpPr>
          <p:cNvPr id="14"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252132460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66022" y="740531"/>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p>
          <a:p>
            <a:pPr>
              <a:buNone/>
            </a:pPr>
            <a:endParaRPr lang="tr-TR" sz="2400" dirty="0" smtClean="0"/>
          </a:p>
          <a:p>
            <a:pPr>
              <a:buNone/>
            </a:pPr>
            <a:endParaRPr lang="tr-TR" dirty="0"/>
          </a:p>
        </p:txBody>
      </p:sp>
      <p:sp>
        <p:nvSpPr>
          <p:cNvPr id="1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sp>
        <p:nvSpPr>
          <p:cNvPr id="13" name="7 Yuvarlatılmış Dikdörtgen"/>
          <p:cNvSpPr/>
          <p:nvPr/>
        </p:nvSpPr>
        <p:spPr>
          <a:xfrm>
            <a:off x="3310996" y="4203734"/>
            <a:ext cx="92869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rPr>
              <a:t>m = 3 kg</a:t>
            </a:r>
            <a:endParaRPr lang="tr-TR" sz="1400" dirty="0">
              <a:solidFill>
                <a:schemeClr val="tx1"/>
              </a:solidFill>
            </a:endParaRPr>
          </a:p>
        </p:txBody>
      </p:sp>
      <p:cxnSp>
        <p:nvCxnSpPr>
          <p:cNvPr id="14" name="8 Düz Bağlayıcı"/>
          <p:cNvCxnSpPr/>
          <p:nvPr/>
        </p:nvCxnSpPr>
        <p:spPr>
          <a:xfrm>
            <a:off x="2483768" y="4723556"/>
            <a:ext cx="264320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45261" y="2790149"/>
            <a:ext cx="5604654" cy="369332"/>
          </a:xfrm>
          <a:prstGeom prst="rect">
            <a:avLst/>
          </a:prstGeom>
          <a:noFill/>
        </p:spPr>
        <p:txBody>
          <a:bodyPr wrap="square" rtlCol="0">
            <a:spAutoFit/>
          </a:bodyPr>
          <a:lstStyle/>
          <a:p>
            <a:r>
              <a:rPr lang="tr-TR" b="1" i="1" dirty="0" smtClean="0"/>
              <a:t>   Sürtünmesiz                                      Sürtünmeli</a:t>
            </a:r>
            <a:endParaRPr lang="tr-TR" b="1" i="1" dirty="0"/>
          </a:p>
        </p:txBody>
      </p:sp>
      <p:cxnSp>
        <p:nvCxnSpPr>
          <p:cNvPr id="16" name="8 Düz Bağlayıcı"/>
          <p:cNvCxnSpPr/>
          <p:nvPr/>
        </p:nvCxnSpPr>
        <p:spPr>
          <a:xfrm>
            <a:off x="5900228" y="4703800"/>
            <a:ext cx="264320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7 Yuvarlatılmış Dikdörtgen"/>
          <p:cNvSpPr/>
          <p:nvPr/>
        </p:nvSpPr>
        <p:spPr>
          <a:xfrm>
            <a:off x="6757484" y="4203734"/>
            <a:ext cx="92869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rPr>
              <a:t>m = 3 kg</a:t>
            </a:r>
            <a:endParaRPr lang="tr-TR" sz="1400" dirty="0">
              <a:solidFill>
                <a:schemeClr val="tx1"/>
              </a:solidFill>
            </a:endParaRPr>
          </a:p>
        </p:txBody>
      </p:sp>
      <p:cxnSp>
        <p:nvCxnSpPr>
          <p:cNvPr id="18" name="Straight Arrow Connector 17"/>
          <p:cNvCxnSpPr>
            <a:endCxn id="13" idx="0"/>
          </p:cNvCxnSpPr>
          <p:nvPr/>
        </p:nvCxnSpPr>
        <p:spPr>
          <a:xfrm>
            <a:off x="3775343" y="3428978"/>
            <a:ext cx="0" cy="7747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27 Metin kutusu"/>
          <p:cNvSpPr txBox="1"/>
          <p:nvPr/>
        </p:nvSpPr>
        <p:spPr>
          <a:xfrm>
            <a:off x="3775343" y="3610206"/>
            <a:ext cx="1071538" cy="338554"/>
          </a:xfrm>
          <a:prstGeom prst="rect">
            <a:avLst/>
          </a:prstGeom>
          <a:noFill/>
        </p:spPr>
        <p:txBody>
          <a:bodyPr wrap="square" rtlCol="0">
            <a:spAutoFit/>
          </a:bodyPr>
          <a:lstStyle/>
          <a:p>
            <a:r>
              <a:rPr lang="tr-TR" sz="1600" b="1" dirty="0" smtClean="0"/>
              <a:t>F</a:t>
            </a:r>
            <a:r>
              <a:rPr lang="tr-TR" sz="1600" dirty="0" smtClean="0"/>
              <a:t>= 30 N </a:t>
            </a:r>
            <a:endParaRPr lang="tr-TR" sz="1600" dirty="0"/>
          </a:p>
        </p:txBody>
      </p:sp>
      <p:sp>
        <p:nvSpPr>
          <p:cNvPr id="22" name="27 Metin kutusu"/>
          <p:cNvSpPr txBox="1"/>
          <p:nvPr/>
        </p:nvSpPr>
        <p:spPr>
          <a:xfrm>
            <a:off x="7201391" y="3585354"/>
            <a:ext cx="1071538" cy="338554"/>
          </a:xfrm>
          <a:prstGeom prst="rect">
            <a:avLst/>
          </a:prstGeom>
          <a:noFill/>
        </p:spPr>
        <p:txBody>
          <a:bodyPr wrap="square" rtlCol="0">
            <a:spAutoFit/>
          </a:bodyPr>
          <a:lstStyle/>
          <a:p>
            <a:r>
              <a:rPr lang="tr-TR" sz="1600" b="1" dirty="0" smtClean="0"/>
              <a:t>F</a:t>
            </a:r>
            <a:r>
              <a:rPr lang="tr-TR" sz="1600" dirty="0" smtClean="0"/>
              <a:t>= 30 N </a:t>
            </a:r>
            <a:endParaRPr lang="tr-TR" sz="1600" dirty="0"/>
          </a:p>
        </p:txBody>
      </p:sp>
      <p:cxnSp>
        <p:nvCxnSpPr>
          <p:cNvPr id="27" name="Straight Arrow Connector 26"/>
          <p:cNvCxnSpPr/>
          <p:nvPr/>
        </p:nvCxnSpPr>
        <p:spPr>
          <a:xfrm>
            <a:off x="7240774" y="3428978"/>
            <a:ext cx="0" cy="7747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25542" y="577764"/>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p>
          <a:p>
            <a:pPr>
              <a:buNone/>
            </a:pPr>
            <a:endParaRPr lang="tr-TR" sz="2400" dirty="0" smtClean="0"/>
          </a:p>
          <a:p>
            <a:pPr>
              <a:buNone/>
            </a:pPr>
            <a:endParaRPr lang="tr-TR" dirty="0"/>
          </a:p>
        </p:txBody>
      </p:sp>
      <p:sp>
        <p:nvSpPr>
          <p:cNvPr id="19"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sp>
        <p:nvSpPr>
          <p:cNvPr id="22" name="2 İçerik Yer Tutucusu"/>
          <p:cNvSpPr txBox="1">
            <a:spLocks/>
          </p:cNvSpPr>
          <p:nvPr/>
        </p:nvSpPr>
        <p:spPr>
          <a:xfrm>
            <a:off x="2892438" y="2121862"/>
            <a:ext cx="5614998" cy="435998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buFont typeface="Georgia"/>
              <a:buNone/>
            </a:pPr>
            <a:endParaRPr lang="tr-TR" sz="2400" smtClean="0"/>
          </a:p>
          <a:p>
            <a:pPr>
              <a:buFont typeface="Georgia"/>
              <a:buNone/>
            </a:pPr>
            <a:endParaRPr lang="tr-TR" sz="2400" smtClean="0"/>
          </a:p>
          <a:p>
            <a:pPr>
              <a:buFont typeface="Georgia"/>
              <a:buNone/>
            </a:pPr>
            <a:endParaRPr lang="tr-TR" dirty="0"/>
          </a:p>
        </p:txBody>
      </p:sp>
      <p:cxnSp>
        <p:nvCxnSpPr>
          <p:cNvPr id="24" name="11 Düz Ok Bağlayıcısı"/>
          <p:cNvCxnSpPr/>
          <p:nvPr/>
        </p:nvCxnSpPr>
        <p:spPr>
          <a:xfrm rot="5400000" flipH="1" flipV="1">
            <a:off x="7600980" y="4246755"/>
            <a:ext cx="500066"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16 Metin kutusu"/>
          <p:cNvSpPr txBox="1"/>
          <p:nvPr/>
        </p:nvSpPr>
        <p:spPr>
          <a:xfrm>
            <a:off x="7851013" y="4258727"/>
            <a:ext cx="714380" cy="369332"/>
          </a:xfrm>
          <a:prstGeom prst="rect">
            <a:avLst/>
          </a:prstGeom>
          <a:noFill/>
        </p:spPr>
        <p:txBody>
          <a:bodyPr wrap="square" rtlCol="0">
            <a:spAutoFit/>
          </a:bodyPr>
          <a:lstStyle/>
          <a:p>
            <a:r>
              <a:rPr lang="tr-TR" dirty="0" smtClean="0"/>
              <a:t>53</a:t>
            </a:r>
            <a:endParaRPr lang="tr-TR" dirty="0"/>
          </a:p>
        </p:txBody>
      </p:sp>
      <p:sp>
        <p:nvSpPr>
          <p:cNvPr id="26" name="17 Metin kutusu"/>
          <p:cNvSpPr txBox="1"/>
          <p:nvPr/>
        </p:nvSpPr>
        <p:spPr>
          <a:xfrm>
            <a:off x="8094795" y="4222171"/>
            <a:ext cx="184179" cy="250306"/>
          </a:xfrm>
          <a:prstGeom prst="rect">
            <a:avLst/>
          </a:prstGeom>
          <a:noFill/>
        </p:spPr>
        <p:txBody>
          <a:bodyPr wrap="square" rtlCol="0">
            <a:spAutoFit/>
          </a:bodyPr>
          <a:lstStyle/>
          <a:p>
            <a:r>
              <a:rPr lang="tr-TR" sz="1000" dirty="0" smtClean="0"/>
              <a:t>0</a:t>
            </a:r>
            <a:endParaRPr lang="tr-TR" sz="1000" dirty="0"/>
          </a:p>
        </p:txBody>
      </p:sp>
      <p:cxnSp>
        <p:nvCxnSpPr>
          <p:cNvPr id="27" name="19 Düz Bağlayıcı"/>
          <p:cNvCxnSpPr/>
          <p:nvPr/>
        </p:nvCxnSpPr>
        <p:spPr>
          <a:xfrm rot="10800000">
            <a:off x="6678652" y="5336572"/>
            <a:ext cx="192882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0 Yuvarlatılmış Dikdörtgen"/>
          <p:cNvSpPr/>
          <p:nvPr/>
        </p:nvSpPr>
        <p:spPr>
          <a:xfrm>
            <a:off x="7321594" y="4622192"/>
            <a:ext cx="857256"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m=3 k</a:t>
            </a:r>
            <a:endParaRPr lang="tr-TR" dirty="0"/>
          </a:p>
        </p:txBody>
      </p:sp>
      <p:sp>
        <p:nvSpPr>
          <p:cNvPr id="30" name="27 Metin kutusu"/>
          <p:cNvSpPr txBox="1"/>
          <p:nvPr/>
        </p:nvSpPr>
        <p:spPr>
          <a:xfrm>
            <a:off x="7893098" y="3792841"/>
            <a:ext cx="1071538" cy="338554"/>
          </a:xfrm>
          <a:prstGeom prst="rect">
            <a:avLst/>
          </a:prstGeom>
          <a:noFill/>
        </p:spPr>
        <p:txBody>
          <a:bodyPr wrap="square" rtlCol="0">
            <a:spAutoFit/>
          </a:bodyPr>
          <a:lstStyle/>
          <a:p>
            <a:r>
              <a:rPr lang="tr-TR" sz="1600" b="1" dirty="0" smtClean="0"/>
              <a:t>F</a:t>
            </a:r>
            <a:r>
              <a:rPr lang="tr-TR" sz="1600" dirty="0" smtClean="0"/>
              <a:t>= 30 N </a:t>
            </a:r>
            <a:endParaRPr lang="tr-TR" sz="1600" dirty="0"/>
          </a:p>
        </p:txBody>
      </p:sp>
      <p:sp>
        <p:nvSpPr>
          <p:cNvPr id="32" name="Arc 31"/>
          <p:cNvSpPr/>
          <p:nvPr/>
        </p:nvSpPr>
        <p:spPr>
          <a:xfrm>
            <a:off x="7810609" y="4367528"/>
            <a:ext cx="45719" cy="46977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3" name="TextBox 32"/>
          <p:cNvSpPr txBox="1"/>
          <p:nvPr/>
        </p:nvSpPr>
        <p:spPr>
          <a:xfrm>
            <a:off x="2805525" y="1713752"/>
            <a:ext cx="5400600" cy="1477328"/>
          </a:xfrm>
          <a:prstGeom prst="rect">
            <a:avLst/>
          </a:prstGeom>
          <a:noFill/>
        </p:spPr>
        <p:txBody>
          <a:bodyPr wrap="square" rtlCol="0">
            <a:spAutoFit/>
          </a:bodyPr>
          <a:lstStyle/>
          <a:p>
            <a:r>
              <a:rPr lang="tr-TR" i="1" dirty="0" smtClean="0"/>
              <a:t>Şekildeki kutulara etki eden net kuvvetleri serbest  cisim diyagramlarını çizerek bulalım ve cisimlerin ivmelerini hesaplayalım. (Her soru için statik sürtünme katsayısı 0,5 ve kinetik sürtünme katsayısını 0,3 alınız.)</a:t>
            </a:r>
            <a:endParaRPr lang="tr-TR" dirty="0"/>
          </a:p>
        </p:txBody>
      </p:sp>
      <p:pic>
        <p:nvPicPr>
          <p:cNvPr id="34" name="Picture 33"/>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8122" t="57342" r="19312" b="25015"/>
          <a:stretch/>
        </p:blipFill>
        <p:spPr bwMode="auto">
          <a:xfrm>
            <a:off x="2544752" y="3792842"/>
            <a:ext cx="2632626" cy="1868450"/>
          </a:xfrm>
          <a:prstGeom prst="rect">
            <a:avLst/>
          </a:prstGeom>
          <a:ln>
            <a:noFill/>
          </a:ln>
          <a:extLst>
            <a:ext uri="{53640926-AAD7-44D8-BBD7-CCE9431645EC}">
              <a14:shadowObscured xmlns:a14="http://schemas.microsoft.com/office/drawing/2010/main"/>
            </a:ext>
          </a:extLst>
        </p:spPr>
      </p:pic>
      <p:sp>
        <p:nvSpPr>
          <p:cNvPr id="35" name="TextBox 34"/>
          <p:cNvSpPr txBox="1"/>
          <p:nvPr/>
        </p:nvSpPr>
        <p:spPr>
          <a:xfrm>
            <a:off x="6414415" y="6372036"/>
            <a:ext cx="2838105" cy="369332"/>
          </a:xfrm>
          <a:prstGeom prst="rect">
            <a:avLst/>
          </a:prstGeom>
          <a:noFill/>
        </p:spPr>
        <p:txBody>
          <a:bodyPr wrap="square" rtlCol="0">
            <a:spAutoFit/>
          </a:bodyPr>
          <a:lstStyle/>
          <a:p>
            <a:r>
              <a:rPr lang="tr-TR" dirty="0" smtClean="0">
                <a:latin typeface="Times New Roman" panose="02020603050405020304" pitchFamily="18" charset="0"/>
                <a:cs typeface="Times New Roman" panose="02020603050405020304" pitchFamily="18" charset="0"/>
              </a:rPr>
              <a:t>(Cos37=0,8   Sin37=0,6)</a:t>
            </a:r>
            <a:endParaRPr lang="tr-TR"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67744" y="613429"/>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p>
          <a:p>
            <a:pPr>
              <a:buNone/>
            </a:pPr>
            <a:endParaRPr lang="tr-TR" sz="2400" dirty="0" smtClean="0"/>
          </a:p>
          <a:p>
            <a:pPr>
              <a:buNone/>
            </a:pPr>
            <a:endParaRPr lang="tr-TR" dirty="0"/>
          </a:p>
        </p:txBody>
      </p:sp>
      <p:cxnSp>
        <p:nvCxnSpPr>
          <p:cNvPr id="24" name="23 Düz Bağlayıcı"/>
          <p:cNvCxnSpPr/>
          <p:nvPr/>
        </p:nvCxnSpPr>
        <p:spPr>
          <a:xfrm>
            <a:off x="6505438" y="4345326"/>
            <a:ext cx="200026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24 Yuvarlatılmış Dikdörtgen"/>
          <p:cNvSpPr/>
          <p:nvPr/>
        </p:nvSpPr>
        <p:spPr>
          <a:xfrm>
            <a:off x="6826909" y="4002906"/>
            <a:ext cx="1357322" cy="360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m2=3 kg</a:t>
            </a:r>
            <a:endParaRPr lang="tr-TR" sz="1200" dirty="0"/>
          </a:p>
        </p:txBody>
      </p:sp>
      <p:sp>
        <p:nvSpPr>
          <p:cNvPr id="26" name="25 Yuvarlatılmış Dikdörtgen"/>
          <p:cNvSpPr/>
          <p:nvPr/>
        </p:nvSpPr>
        <p:spPr>
          <a:xfrm>
            <a:off x="7098126" y="3390793"/>
            <a:ext cx="814888" cy="6055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m1=2 kg</a:t>
            </a:r>
            <a:endParaRPr lang="tr-TR" sz="1200" dirty="0"/>
          </a:p>
        </p:txBody>
      </p:sp>
      <p:sp>
        <p:nvSpPr>
          <p:cNvPr id="12" name="30 Metin kutusu"/>
          <p:cNvSpPr txBox="1"/>
          <p:nvPr/>
        </p:nvSpPr>
        <p:spPr>
          <a:xfrm>
            <a:off x="2267744" y="198884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cxnSp>
        <p:nvCxnSpPr>
          <p:cNvPr id="13" name="23 Düz Bağlayıcı"/>
          <p:cNvCxnSpPr/>
          <p:nvPr/>
        </p:nvCxnSpPr>
        <p:spPr>
          <a:xfrm>
            <a:off x="2890551" y="4363516"/>
            <a:ext cx="200026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25 Yuvarlatılmış Dikdörtgen"/>
          <p:cNvSpPr/>
          <p:nvPr/>
        </p:nvSpPr>
        <p:spPr>
          <a:xfrm>
            <a:off x="3483239" y="3390793"/>
            <a:ext cx="814888" cy="6055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m1=2 kg</a:t>
            </a:r>
            <a:endParaRPr lang="tr-TR" sz="1200" dirty="0"/>
          </a:p>
        </p:txBody>
      </p:sp>
      <p:sp>
        <p:nvSpPr>
          <p:cNvPr id="16" name="24 Yuvarlatılmış Dikdörtgen"/>
          <p:cNvSpPr/>
          <p:nvPr/>
        </p:nvSpPr>
        <p:spPr>
          <a:xfrm>
            <a:off x="3237149" y="3985152"/>
            <a:ext cx="1357322" cy="360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m2=3 kg</a:t>
            </a:r>
            <a:endParaRPr lang="tr-TR" sz="1200" dirty="0"/>
          </a:p>
        </p:txBody>
      </p:sp>
      <p:cxnSp>
        <p:nvCxnSpPr>
          <p:cNvPr id="7" name="Straight Arrow Connector 6"/>
          <p:cNvCxnSpPr>
            <a:endCxn id="15" idx="3"/>
          </p:cNvCxnSpPr>
          <p:nvPr/>
        </p:nvCxnSpPr>
        <p:spPr>
          <a:xfrm flipH="1">
            <a:off x="4298127" y="3693572"/>
            <a:ext cx="7496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a:off x="7899690" y="3693572"/>
            <a:ext cx="7496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27 Metin kutusu"/>
          <p:cNvSpPr txBox="1"/>
          <p:nvPr/>
        </p:nvSpPr>
        <p:spPr>
          <a:xfrm>
            <a:off x="4298127" y="3340585"/>
            <a:ext cx="1071538" cy="338554"/>
          </a:xfrm>
          <a:prstGeom prst="rect">
            <a:avLst/>
          </a:prstGeom>
          <a:noFill/>
        </p:spPr>
        <p:txBody>
          <a:bodyPr wrap="square" rtlCol="0">
            <a:spAutoFit/>
          </a:bodyPr>
          <a:lstStyle/>
          <a:p>
            <a:r>
              <a:rPr lang="tr-TR" sz="1600" b="1" dirty="0" smtClean="0"/>
              <a:t>F</a:t>
            </a:r>
            <a:r>
              <a:rPr lang="tr-TR" sz="1600" dirty="0" smtClean="0"/>
              <a:t>= 10 N </a:t>
            </a:r>
            <a:endParaRPr lang="tr-TR" sz="1600" dirty="0"/>
          </a:p>
        </p:txBody>
      </p:sp>
      <p:sp>
        <p:nvSpPr>
          <p:cNvPr id="27" name="27 Metin kutusu"/>
          <p:cNvSpPr txBox="1"/>
          <p:nvPr/>
        </p:nvSpPr>
        <p:spPr>
          <a:xfrm>
            <a:off x="7827041" y="3340585"/>
            <a:ext cx="1071538" cy="338554"/>
          </a:xfrm>
          <a:prstGeom prst="rect">
            <a:avLst/>
          </a:prstGeom>
          <a:noFill/>
        </p:spPr>
        <p:txBody>
          <a:bodyPr wrap="square" rtlCol="0">
            <a:spAutoFit/>
          </a:bodyPr>
          <a:lstStyle/>
          <a:p>
            <a:r>
              <a:rPr lang="tr-TR" sz="1600" b="1" dirty="0" smtClean="0"/>
              <a:t>F</a:t>
            </a:r>
            <a:r>
              <a:rPr lang="tr-TR" sz="1600" dirty="0" smtClean="0"/>
              <a:t>= 10 N </a:t>
            </a:r>
            <a:endParaRPr lang="tr-TR" sz="1600" dirty="0"/>
          </a:p>
        </p:txBody>
      </p:sp>
      <p:sp>
        <p:nvSpPr>
          <p:cNvPr id="33"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14558443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phone drawing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21643" t="16101" r="15357" b="16099"/>
          <a:stretch/>
        </p:blipFill>
        <p:spPr bwMode="auto">
          <a:xfrm>
            <a:off x="5148064" y="5044939"/>
            <a:ext cx="1160899" cy="5033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36863" y="1862316"/>
            <a:ext cx="6407137" cy="2893100"/>
          </a:xfrm>
          <a:prstGeom prst="rect">
            <a:avLst/>
          </a:prstGeom>
          <a:noFill/>
        </p:spPr>
        <p:txBody>
          <a:bodyPr wrap="square" rtlCol="0">
            <a:spAutoFit/>
          </a:bodyPr>
          <a:lstStyle/>
          <a:p>
            <a:r>
              <a:rPr lang="tr-TR" sz="2000" dirty="0" smtClean="0">
                <a:solidFill>
                  <a:schemeClr val="tx2"/>
                </a:solidFill>
                <a:latin typeface="+mj-lt"/>
              </a:rPr>
              <a:t>4. SORU </a:t>
            </a:r>
          </a:p>
          <a:p>
            <a:r>
              <a:rPr lang="tr-TR" dirty="0" smtClean="0"/>
              <a:t>İşe gitmek için arabasına binecek olan Deniz, arabasının anahtarını çantasından çıkarmak için elindeki telefonu arabanın üstüne koyuyor ve telefonu bıraktığı yerde unutarak arabasını hareket ettiriyor. Deniz iş yerine varıp, arabadan inince telefonu arabanın üstünde olduğunu fark ederek hayrete düşüyor. Telefonun düşmeden arabanın üstünde durabilmesi için düz bir yolda gittiği varsayılan araba, en fazla kaç m/s</a:t>
            </a:r>
            <a:r>
              <a:rPr lang="tr-TR" baseline="30000" dirty="0" smtClean="0"/>
              <a:t>2</a:t>
            </a:r>
            <a:r>
              <a:rPr lang="tr-TR" dirty="0" smtClean="0"/>
              <a:t> ivmeyle hareket etmiş olabilir?  (Telefon ile araba arasındaki statik sürtünme katsayısı 0,5 olarak alınız.)</a:t>
            </a:r>
            <a:endParaRPr lang="tr-TR" dirty="0"/>
          </a:p>
        </p:txBody>
      </p:sp>
      <p:pic>
        <p:nvPicPr>
          <p:cNvPr id="1026" name="Picture 2" descr="car toy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5517232"/>
            <a:ext cx="5698976" cy="1000125"/>
          </a:xfrm>
          <a:prstGeom prst="rect">
            <a:avLst/>
          </a:prstGeom>
          <a:noFill/>
          <a:extLst>
            <a:ext uri="{909E8E84-426E-40DD-AFC4-6F175D3DCCD1}">
              <a14:hiddenFill xmlns:a14="http://schemas.microsoft.com/office/drawing/2010/main">
                <a:solidFill>
                  <a:srgbClr val="FFFFFF"/>
                </a:solidFill>
              </a14:hiddenFill>
            </a:ext>
          </a:extLst>
        </p:spPr>
      </p:pic>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9"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79044100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11760" y="564266"/>
            <a:ext cx="8229600" cy="1090967"/>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sp>
        <p:nvSpPr>
          <p:cNvPr id="6" name="5 Dik Üçgen"/>
          <p:cNvSpPr/>
          <p:nvPr/>
        </p:nvSpPr>
        <p:spPr>
          <a:xfrm flipH="1">
            <a:off x="6357950" y="2143116"/>
            <a:ext cx="2357454" cy="1785950"/>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rot="19317253">
            <a:off x="7742579" y="2360217"/>
            <a:ext cx="571504" cy="285846"/>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Akış Çizelgesi: Hazırlık"/>
          <p:cNvSpPr/>
          <p:nvPr/>
        </p:nvSpPr>
        <p:spPr>
          <a:xfrm flipH="1">
            <a:off x="6643702" y="3714752"/>
            <a:ext cx="45719" cy="21431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Metin kutusu"/>
          <p:cNvSpPr txBox="1"/>
          <p:nvPr/>
        </p:nvSpPr>
        <p:spPr>
          <a:xfrm>
            <a:off x="6786578" y="3571876"/>
            <a:ext cx="428628" cy="369332"/>
          </a:xfrm>
          <a:prstGeom prst="rect">
            <a:avLst/>
          </a:prstGeom>
          <a:noFill/>
        </p:spPr>
        <p:txBody>
          <a:bodyPr wrap="square" rtlCol="0">
            <a:spAutoFit/>
          </a:bodyPr>
          <a:lstStyle/>
          <a:p>
            <a:r>
              <a:rPr lang="tr-TR" dirty="0" smtClean="0"/>
              <a:t>37</a:t>
            </a:r>
            <a:endParaRPr lang="tr-TR" dirty="0"/>
          </a:p>
        </p:txBody>
      </p:sp>
      <p:sp>
        <p:nvSpPr>
          <p:cNvPr id="10" name="9 Metin kutusu"/>
          <p:cNvSpPr txBox="1"/>
          <p:nvPr/>
        </p:nvSpPr>
        <p:spPr>
          <a:xfrm>
            <a:off x="7072330" y="3500438"/>
            <a:ext cx="214314" cy="276999"/>
          </a:xfrm>
          <a:prstGeom prst="rect">
            <a:avLst/>
          </a:prstGeom>
          <a:noFill/>
        </p:spPr>
        <p:txBody>
          <a:bodyPr wrap="square" rtlCol="0">
            <a:spAutoFit/>
          </a:bodyPr>
          <a:lstStyle/>
          <a:p>
            <a:r>
              <a:rPr lang="tr-TR" sz="1200" dirty="0" smtClean="0"/>
              <a:t>0</a:t>
            </a:r>
            <a:endParaRPr lang="tr-TR" sz="1200" dirty="0"/>
          </a:p>
        </p:txBody>
      </p:sp>
      <p:sp>
        <p:nvSpPr>
          <p:cNvPr id="11" name="10 Dik Üçgen"/>
          <p:cNvSpPr/>
          <p:nvPr/>
        </p:nvSpPr>
        <p:spPr>
          <a:xfrm flipH="1">
            <a:off x="6357950" y="4500570"/>
            <a:ext cx="2357454" cy="1785950"/>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tx1"/>
              </a:solidFill>
            </a:endParaRPr>
          </a:p>
        </p:txBody>
      </p:sp>
      <p:sp>
        <p:nvSpPr>
          <p:cNvPr id="12" name="11 Yuvarlatılmış Dikdörtgen"/>
          <p:cNvSpPr/>
          <p:nvPr/>
        </p:nvSpPr>
        <p:spPr>
          <a:xfrm rot="19317253">
            <a:off x="7790106" y="4576881"/>
            <a:ext cx="571504" cy="363442"/>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Akış Çizelgesi: Hazırlık"/>
          <p:cNvSpPr/>
          <p:nvPr/>
        </p:nvSpPr>
        <p:spPr>
          <a:xfrm flipH="1">
            <a:off x="6643702" y="6072206"/>
            <a:ext cx="45719" cy="21431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Metin kutusu"/>
          <p:cNvSpPr txBox="1"/>
          <p:nvPr/>
        </p:nvSpPr>
        <p:spPr>
          <a:xfrm>
            <a:off x="6715140" y="5857892"/>
            <a:ext cx="428628" cy="369332"/>
          </a:xfrm>
          <a:prstGeom prst="rect">
            <a:avLst/>
          </a:prstGeom>
          <a:noFill/>
        </p:spPr>
        <p:txBody>
          <a:bodyPr wrap="square" rtlCol="0">
            <a:spAutoFit/>
          </a:bodyPr>
          <a:lstStyle/>
          <a:p>
            <a:r>
              <a:rPr lang="tr-TR" dirty="0" smtClean="0"/>
              <a:t>37</a:t>
            </a:r>
            <a:endParaRPr lang="tr-TR" dirty="0"/>
          </a:p>
        </p:txBody>
      </p:sp>
      <p:sp>
        <p:nvSpPr>
          <p:cNvPr id="15" name="14 Metin kutusu"/>
          <p:cNvSpPr txBox="1"/>
          <p:nvPr/>
        </p:nvSpPr>
        <p:spPr>
          <a:xfrm>
            <a:off x="7000892" y="5786454"/>
            <a:ext cx="214314" cy="276999"/>
          </a:xfrm>
          <a:prstGeom prst="rect">
            <a:avLst/>
          </a:prstGeom>
          <a:noFill/>
        </p:spPr>
        <p:txBody>
          <a:bodyPr wrap="square" rtlCol="0">
            <a:spAutoFit/>
          </a:bodyPr>
          <a:lstStyle/>
          <a:p>
            <a:r>
              <a:rPr lang="tr-TR" sz="1200" dirty="0" smtClean="0"/>
              <a:t>0</a:t>
            </a:r>
            <a:endParaRPr lang="tr-TR" sz="1200" dirty="0"/>
          </a:p>
        </p:txBody>
      </p:sp>
      <p:cxnSp>
        <p:nvCxnSpPr>
          <p:cNvPr id="17" name="16 Düz Ok Bağlayıcısı"/>
          <p:cNvCxnSpPr/>
          <p:nvPr/>
        </p:nvCxnSpPr>
        <p:spPr>
          <a:xfrm rot="10800000" flipV="1">
            <a:off x="7572396" y="4857760"/>
            <a:ext cx="428628"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6807558" y="4804961"/>
            <a:ext cx="937602" cy="369332"/>
          </a:xfrm>
          <a:prstGeom prst="rect">
            <a:avLst/>
          </a:prstGeom>
          <a:noFill/>
        </p:spPr>
        <p:txBody>
          <a:bodyPr wrap="square" rtlCol="0">
            <a:spAutoFit/>
          </a:bodyPr>
          <a:lstStyle/>
          <a:p>
            <a:r>
              <a:rPr lang="tr-TR" b="1" dirty="0" smtClean="0"/>
              <a:t>F=20</a:t>
            </a:r>
            <a:endParaRPr lang="tr-TR" b="1" dirty="0"/>
          </a:p>
        </p:txBody>
      </p:sp>
      <p:sp>
        <p:nvSpPr>
          <p:cNvPr id="20" name="30 Metin kutusu"/>
          <p:cNvSpPr txBox="1"/>
          <p:nvPr/>
        </p:nvSpPr>
        <p:spPr>
          <a:xfrm>
            <a:off x="2656041" y="168348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sp>
        <p:nvSpPr>
          <p:cNvPr id="4" name="TextBox 3"/>
          <p:cNvSpPr txBox="1"/>
          <p:nvPr/>
        </p:nvSpPr>
        <p:spPr>
          <a:xfrm>
            <a:off x="4423729" y="6476550"/>
            <a:ext cx="2838105" cy="369332"/>
          </a:xfrm>
          <a:prstGeom prst="rect">
            <a:avLst/>
          </a:prstGeom>
          <a:noFill/>
        </p:spPr>
        <p:txBody>
          <a:bodyPr wrap="square" rtlCol="0">
            <a:spAutoFit/>
          </a:bodyPr>
          <a:lstStyle/>
          <a:p>
            <a:r>
              <a:rPr lang="tr-TR" dirty="0" smtClean="0">
                <a:latin typeface="Times New Roman" panose="02020603050405020304" pitchFamily="18" charset="0"/>
                <a:cs typeface="Times New Roman" panose="02020603050405020304" pitchFamily="18" charset="0"/>
              </a:rPr>
              <a:t>(Cos37=0,8   Sin37=0,6)</a:t>
            </a:r>
            <a:endParaRPr lang="tr-TR" dirty="0">
              <a:latin typeface="Times New Roman" panose="02020603050405020304" pitchFamily="18" charset="0"/>
              <a:cs typeface="Times New Roman" panose="02020603050405020304" pitchFamily="18" charset="0"/>
            </a:endParaRPr>
          </a:p>
        </p:txBody>
      </p:sp>
      <p:sp>
        <p:nvSpPr>
          <p:cNvPr id="16" name="TextBox 15"/>
          <p:cNvSpPr txBox="1"/>
          <p:nvPr/>
        </p:nvSpPr>
        <p:spPr>
          <a:xfrm rot="19135319">
            <a:off x="7700553" y="2256113"/>
            <a:ext cx="903884" cy="307777"/>
          </a:xfrm>
          <a:prstGeom prst="rect">
            <a:avLst/>
          </a:prstGeom>
          <a:noFill/>
        </p:spPr>
        <p:txBody>
          <a:bodyPr wrap="square" rtlCol="0">
            <a:spAutoFit/>
          </a:bodyPr>
          <a:lstStyle/>
          <a:p>
            <a:r>
              <a:rPr lang="tr-TR" sz="1400" dirty="0"/>
              <a:t>m</a:t>
            </a:r>
            <a:r>
              <a:rPr lang="tr-TR" sz="1400" dirty="0" smtClean="0"/>
              <a:t>=1kg</a:t>
            </a:r>
            <a:endParaRPr lang="tr-TR" sz="1400" dirty="0"/>
          </a:p>
        </p:txBody>
      </p:sp>
      <p:sp>
        <p:nvSpPr>
          <p:cNvPr id="21" name="TextBox 20"/>
          <p:cNvSpPr txBox="1"/>
          <p:nvPr/>
        </p:nvSpPr>
        <p:spPr>
          <a:xfrm rot="19375984">
            <a:off x="7776566" y="4466442"/>
            <a:ext cx="903884" cy="307777"/>
          </a:xfrm>
          <a:prstGeom prst="rect">
            <a:avLst/>
          </a:prstGeom>
          <a:noFill/>
        </p:spPr>
        <p:txBody>
          <a:bodyPr wrap="square" rtlCol="0">
            <a:spAutoFit/>
          </a:bodyPr>
          <a:lstStyle/>
          <a:p>
            <a:r>
              <a:rPr lang="tr-TR" sz="1400" dirty="0"/>
              <a:t>m</a:t>
            </a:r>
            <a:r>
              <a:rPr lang="tr-TR" sz="1400" dirty="0" smtClean="0"/>
              <a:t>=1kg</a:t>
            </a:r>
            <a:endParaRPr lang="tr-TR" sz="1400" dirty="0"/>
          </a:p>
        </p:txBody>
      </p:sp>
      <p:pic>
        <p:nvPicPr>
          <p:cNvPr id="25" name="Picture 24"/>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146" t="39992" r="19643" b="19134"/>
          <a:stretch/>
        </p:blipFill>
        <p:spPr bwMode="auto">
          <a:xfrm>
            <a:off x="2771801" y="1997033"/>
            <a:ext cx="2635602" cy="4317775"/>
          </a:xfrm>
          <a:prstGeom prst="rect">
            <a:avLst/>
          </a:prstGeom>
          <a:ln>
            <a:noFill/>
          </a:ln>
          <a:extLst>
            <a:ext uri="{53640926-AAD7-44D8-BBD7-CCE9431645EC}">
              <a14:shadowObscured xmlns:a14="http://schemas.microsoft.com/office/drawing/2010/main"/>
            </a:ext>
          </a:extLst>
        </p:spPr>
      </p:pic>
      <p:sp>
        <p:nvSpPr>
          <p:cNvPr id="2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8642927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71778" y="440840"/>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2580227" y="2669418"/>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sp>
        <p:nvSpPr>
          <p:cNvPr id="6" name="5 Dik Üçgen"/>
          <p:cNvSpPr/>
          <p:nvPr/>
        </p:nvSpPr>
        <p:spPr>
          <a:xfrm flipH="1">
            <a:off x="5866375" y="2597980"/>
            <a:ext cx="2357454" cy="1785950"/>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rot="19317253">
            <a:off x="6811289" y="2779432"/>
            <a:ext cx="723395" cy="566843"/>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Akış Çizelgesi: Hazırlık"/>
          <p:cNvSpPr/>
          <p:nvPr/>
        </p:nvSpPr>
        <p:spPr>
          <a:xfrm flipH="1">
            <a:off x="6152127" y="4169616"/>
            <a:ext cx="45719" cy="21431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Metin kutusu"/>
          <p:cNvSpPr txBox="1"/>
          <p:nvPr/>
        </p:nvSpPr>
        <p:spPr>
          <a:xfrm>
            <a:off x="6295003" y="4026740"/>
            <a:ext cx="428628" cy="369332"/>
          </a:xfrm>
          <a:prstGeom prst="rect">
            <a:avLst/>
          </a:prstGeom>
          <a:noFill/>
        </p:spPr>
        <p:txBody>
          <a:bodyPr wrap="square" rtlCol="0">
            <a:spAutoFit/>
          </a:bodyPr>
          <a:lstStyle/>
          <a:p>
            <a:r>
              <a:rPr lang="tr-TR" dirty="0" smtClean="0"/>
              <a:t>37</a:t>
            </a:r>
            <a:endParaRPr lang="tr-TR" dirty="0"/>
          </a:p>
        </p:txBody>
      </p:sp>
      <p:sp>
        <p:nvSpPr>
          <p:cNvPr id="10" name="9 Metin kutusu"/>
          <p:cNvSpPr txBox="1"/>
          <p:nvPr/>
        </p:nvSpPr>
        <p:spPr>
          <a:xfrm>
            <a:off x="6580755" y="3955302"/>
            <a:ext cx="214314" cy="276999"/>
          </a:xfrm>
          <a:prstGeom prst="rect">
            <a:avLst/>
          </a:prstGeom>
          <a:noFill/>
        </p:spPr>
        <p:txBody>
          <a:bodyPr wrap="square" rtlCol="0">
            <a:spAutoFit/>
          </a:bodyPr>
          <a:lstStyle/>
          <a:p>
            <a:r>
              <a:rPr lang="tr-TR" sz="1200" dirty="0" smtClean="0"/>
              <a:t>0</a:t>
            </a:r>
            <a:endParaRPr lang="tr-TR" sz="1200" dirty="0"/>
          </a:p>
        </p:txBody>
      </p:sp>
      <p:sp>
        <p:nvSpPr>
          <p:cNvPr id="18" name="17 Yuvarlatılmış Dikdörtgen"/>
          <p:cNvSpPr/>
          <p:nvPr/>
        </p:nvSpPr>
        <p:spPr>
          <a:xfrm rot="19308581">
            <a:off x="6609923" y="2521926"/>
            <a:ext cx="500066" cy="3768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1" name="20 Düz Ok Bağlayıcısı"/>
          <p:cNvCxnSpPr/>
          <p:nvPr/>
        </p:nvCxnSpPr>
        <p:spPr>
          <a:xfrm rot="10800000" flipV="1">
            <a:off x="6531678" y="3313011"/>
            <a:ext cx="383905" cy="286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21 Metin kutusu"/>
          <p:cNvSpPr txBox="1"/>
          <p:nvPr/>
        </p:nvSpPr>
        <p:spPr>
          <a:xfrm>
            <a:off x="5780527" y="3220818"/>
            <a:ext cx="909262" cy="369332"/>
          </a:xfrm>
          <a:prstGeom prst="rect">
            <a:avLst/>
          </a:prstGeom>
          <a:noFill/>
        </p:spPr>
        <p:txBody>
          <a:bodyPr wrap="square" rtlCol="0">
            <a:spAutoFit/>
          </a:bodyPr>
          <a:lstStyle/>
          <a:p>
            <a:r>
              <a:rPr lang="tr-TR" b="1" dirty="0" smtClean="0"/>
              <a:t>F=40</a:t>
            </a:r>
            <a:endParaRPr lang="tr-TR" b="1" dirty="0"/>
          </a:p>
        </p:txBody>
      </p:sp>
      <p:sp>
        <p:nvSpPr>
          <p:cNvPr id="14" name="TextBox 13"/>
          <p:cNvSpPr txBox="1"/>
          <p:nvPr/>
        </p:nvSpPr>
        <p:spPr>
          <a:xfrm rot="19135319">
            <a:off x="6821085" y="2808995"/>
            <a:ext cx="903884" cy="307777"/>
          </a:xfrm>
          <a:prstGeom prst="rect">
            <a:avLst/>
          </a:prstGeom>
          <a:noFill/>
        </p:spPr>
        <p:txBody>
          <a:bodyPr wrap="square" rtlCol="0">
            <a:spAutoFit/>
          </a:bodyPr>
          <a:lstStyle/>
          <a:p>
            <a:r>
              <a:rPr lang="tr-TR" sz="1400" dirty="0" smtClean="0"/>
              <a:t>m=3kg</a:t>
            </a:r>
            <a:endParaRPr lang="tr-TR" sz="1400" dirty="0"/>
          </a:p>
        </p:txBody>
      </p:sp>
      <p:sp>
        <p:nvSpPr>
          <p:cNvPr id="15" name="TextBox 14"/>
          <p:cNvSpPr txBox="1"/>
          <p:nvPr/>
        </p:nvSpPr>
        <p:spPr>
          <a:xfrm rot="19135319">
            <a:off x="6519445" y="2446172"/>
            <a:ext cx="903884" cy="307777"/>
          </a:xfrm>
          <a:prstGeom prst="rect">
            <a:avLst/>
          </a:prstGeom>
          <a:noFill/>
        </p:spPr>
        <p:txBody>
          <a:bodyPr wrap="square" rtlCol="0">
            <a:spAutoFit/>
          </a:bodyPr>
          <a:lstStyle/>
          <a:p>
            <a:r>
              <a:rPr lang="tr-TR" sz="1400" dirty="0"/>
              <a:t>m</a:t>
            </a:r>
            <a:r>
              <a:rPr lang="tr-TR" sz="1400" dirty="0" smtClean="0"/>
              <a:t>=1kg</a:t>
            </a:r>
            <a:endParaRPr lang="tr-TR" sz="1400" dirty="0"/>
          </a:p>
        </p:txBody>
      </p:sp>
      <p:sp>
        <p:nvSpPr>
          <p:cNvPr id="16" name="30 Metin kutusu"/>
          <p:cNvSpPr txBox="1"/>
          <p:nvPr/>
        </p:nvSpPr>
        <p:spPr>
          <a:xfrm>
            <a:off x="2301944" y="1484784"/>
            <a:ext cx="6446520" cy="369332"/>
          </a:xfrm>
          <a:prstGeom prst="rect">
            <a:avLst/>
          </a:prstGeom>
          <a:noFill/>
        </p:spPr>
        <p:txBody>
          <a:bodyPr wrap="square" rtlCol="0">
            <a:spAutoFit/>
          </a:bodyPr>
          <a:lstStyle/>
          <a:p>
            <a:r>
              <a:rPr lang="tr-TR" dirty="0" smtClean="0"/>
              <a:t>     </a:t>
            </a:r>
            <a:r>
              <a:rPr lang="en-US" dirty="0" smtClean="0"/>
              <a:t>       </a:t>
            </a:r>
            <a:r>
              <a:rPr lang="tr-TR" b="1" i="1" dirty="0" smtClean="0"/>
              <a:t>Sürtünmesiz                                 Sürtünmeli</a:t>
            </a:r>
            <a:endParaRPr lang="tr-TR" b="1" i="1" dirty="0"/>
          </a:p>
        </p:txBody>
      </p:sp>
      <p:pic>
        <p:nvPicPr>
          <p:cNvPr id="17" name="Picture 16"/>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311" t="38228" r="19973" b="40894"/>
          <a:stretch/>
        </p:blipFill>
        <p:spPr bwMode="auto">
          <a:xfrm>
            <a:off x="2580227" y="2310356"/>
            <a:ext cx="2483381" cy="2221580"/>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5969419" y="4987042"/>
            <a:ext cx="2923061" cy="1754326"/>
          </a:xfrm>
          <a:prstGeom prst="rect">
            <a:avLst/>
          </a:prstGeom>
          <a:noFill/>
        </p:spPr>
        <p:txBody>
          <a:bodyPr wrap="square" rtlCol="0">
            <a:spAutoFit/>
          </a:bodyPr>
          <a:lstStyle/>
          <a:p>
            <a:pPr marL="342900" indent="-342900">
              <a:buAutoNum type="alphaLcPeriod"/>
            </a:pPr>
            <a:r>
              <a:rPr lang="tr-TR" dirty="0" smtClean="0"/>
              <a:t>Kutular arası sürtünme ihmal edilerek sonuca varalım.</a:t>
            </a:r>
          </a:p>
          <a:p>
            <a:pPr marL="342900" indent="-342900">
              <a:buAutoNum type="alphaLcPeriod"/>
            </a:pPr>
            <a:r>
              <a:rPr lang="tr-TR" dirty="0" smtClean="0"/>
              <a:t>Kutular arası sürtünmeyi dahil ederek sonuca varalım.</a:t>
            </a:r>
            <a:endParaRPr lang="tr-TR" dirty="0"/>
          </a:p>
        </p:txBody>
      </p:sp>
      <p:sp>
        <p:nvSpPr>
          <p:cNvPr id="19"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46950677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karalı sistem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609" y="2538155"/>
            <a:ext cx="4707818" cy="2186990"/>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8"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
        <p:nvSpPr>
          <p:cNvPr id="5" name="TextBox 4"/>
          <p:cNvSpPr txBox="1"/>
          <p:nvPr/>
        </p:nvSpPr>
        <p:spPr>
          <a:xfrm>
            <a:off x="3059832" y="1948770"/>
            <a:ext cx="5266928" cy="400110"/>
          </a:xfrm>
          <a:prstGeom prst="rect">
            <a:avLst/>
          </a:prstGeom>
          <a:noFill/>
        </p:spPr>
        <p:txBody>
          <a:bodyPr wrap="square" rtlCol="0">
            <a:spAutoFit/>
          </a:bodyPr>
          <a:lstStyle/>
          <a:p>
            <a:r>
              <a:rPr lang="en-US" sz="2000" dirty="0" smtClean="0">
                <a:solidFill>
                  <a:schemeClr val="tx2"/>
                </a:solidFill>
                <a:latin typeface="+mj-lt"/>
              </a:rPr>
              <a:t>5</a:t>
            </a:r>
            <a:r>
              <a:rPr lang="tr-TR" sz="2000" dirty="0" smtClean="0">
                <a:solidFill>
                  <a:schemeClr val="tx2"/>
                </a:solidFill>
                <a:latin typeface="+mj-lt"/>
              </a:rPr>
              <a:t>.</a:t>
            </a:r>
            <a:r>
              <a:rPr lang="en-US" sz="2000" dirty="0" smtClean="0">
                <a:solidFill>
                  <a:schemeClr val="tx2"/>
                </a:solidFill>
                <a:latin typeface="+mj-lt"/>
              </a:rPr>
              <a:t> </a:t>
            </a:r>
            <a:r>
              <a:rPr lang="tr-TR" sz="2000" dirty="0" smtClean="0">
                <a:solidFill>
                  <a:schemeClr val="tx2"/>
                </a:solidFill>
                <a:latin typeface="+mj-lt"/>
              </a:rPr>
              <a:t>SORU </a:t>
            </a:r>
          </a:p>
        </p:txBody>
      </p:sp>
    </p:spTree>
    <p:extLst>
      <p:ext uri="{BB962C8B-B14F-4D97-AF65-F5344CB8AC3E}">
        <p14:creationId xmlns:p14="http://schemas.microsoft.com/office/powerpoint/2010/main" val="10096682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857240"/>
          </a:xfrm>
        </p:spPr>
        <p:txBody>
          <a:bodyPr/>
          <a:lstStyle/>
          <a:p>
            <a:r>
              <a:rPr lang="tr-TR" dirty="0" smtClean="0"/>
              <a:t>Kazanımlar</a:t>
            </a:r>
            <a:endParaRPr lang="tr-TR" dirty="0"/>
          </a:p>
        </p:txBody>
      </p:sp>
      <p:sp>
        <p:nvSpPr>
          <p:cNvPr id="3" name="2 İçerik Yer Tutucusu"/>
          <p:cNvSpPr>
            <a:spLocks noGrp="1"/>
          </p:cNvSpPr>
          <p:nvPr>
            <p:ph idx="1"/>
          </p:nvPr>
        </p:nvSpPr>
        <p:spPr>
          <a:xfrm>
            <a:off x="457200" y="2259079"/>
            <a:ext cx="8229600" cy="4164494"/>
          </a:xfrm>
        </p:spPr>
        <p:txBody>
          <a:bodyPr>
            <a:noAutofit/>
          </a:bodyPr>
          <a:lstStyle/>
          <a:p>
            <a:pPr marL="625475" indent="-625475">
              <a:buNone/>
            </a:pPr>
            <a:r>
              <a:rPr lang="tr-TR" sz="2400" dirty="0" smtClean="0">
                <a:latin typeface="Calibri" pitchFamily="34" charset="0"/>
                <a:cs typeface="Calibri" pitchFamily="34" charset="0"/>
              </a:rPr>
              <a:t>11.1.3.1. Serbest  cisim diyagramları üzerinde cisme etki eden kuvvetleri gösterir ve net kuvvetin büyüklüğünü  hesaplar</a:t>
            </a:r>
            <a:r>
              <a:rPr lang="tr-TR" sz="2400" dirty="0">
                <a:latin typeface="Calibri" pitchFamily="34" charset="0"/>
                <a:cs typeface="Calibri" pitchFamily="34" charset="0"/>
              </a:rPr>
              <a:t>. </a:t>
            </a:r>
            <a:endParaRPr lang="en-US" sz="2400" dirty="0" smtClean="0">
              <a:latin typeface="Calibri" pitchFamily="34" charset="0"/>
              <a:cs typeface="Calibri" pitchFamily="34" charset="0"/>
            </a:endParaRPr>
          </a:p>
          <a:p>
            <a:pPr marL="625475" indent="-625475">
              <a:buNone/>
            </a:pPr>
            <a:endParaRPr lang="en-US" sz="2400" dirty="0">
              <a:latin typeface="Calibri" pitchFamily="34" charset="0"/>
              <a:cs typeface="Calibri" pitchFamily="34" charset="0"/>
            </a:endParaRPr>
          </a:p>
          <a:p>
            <a:pPr marL="625475" indent="-625475">
              <a:buNone/>
            </a:pPr>
            <a:r>
              <a:rPr lang="tr-TR" sz="2400" dirty="0" smtClean="0">
                <a:latin typeface="Calibri" pitchFamily="34" charset="0"/>
                <a:cs typeface="Calibri" pitchFamily="34" charset="0"/>
              </a:rPr>
              <a:t>11.1.3.2</a:t>
            </a:r>
            <a:r>
              <a:rPr lang="tr-TR" sz="2400" dirty="0">
                <a:latin typeface="Calibri" pitchFamily="34" charset="0"/>
                <a:cs typeface="Calibri" pitchFamily="34" charset="0"/>
              </a:rPr>
              <a:t>. Net kuvvet etkisindeki cismin hareketini örneklerle açıklar ve günlük hayatla ilgili problemler çözer.</a:t>
            </a:r>
          </a:p>
          <a:p>
            <a:pPr marL="625475" indent="-625475">
              <a:buNone/>
            </a:pPr>
            <a:endParaRPr lang="en-US" sz="2400" dirty="0" smtClean="0">
              <a:latin typeface="Calibri" pitchFamily="34" charset="0"/>
              <a:cs typeface="Calibri" pitchFamily="34" charset="0"/>
            </a:endParaRPr>
          </a:p>
          <a:p>
            <a:pPr marL="625475" indent="-625475">
              <a:buNone/>
            </a:pPr>
            <a:r>
              <a:rPr lang="da-DK" sz="2400" dirty="0" smtClean="0">
                <a:latin typeface="Calibri" pitchFamily="34" charset="0"/>
                <a:cs typeface="Calibri" pitchFamily="34" charset="0"/>
              </a:rPr>
              <a:t>11.1.3.3</a:t>
            </a:r>
            <a:r>
              <a:rPr lang="da-DK" sz="2400" dirty="0">
                <a:latin typeface="Calibri" pitchFamily="34" charset="0"/>
                <a:cs typeface="Calibri" pitchFamily="34" charset="0"/>
              </a:rPr>
              <a:t>. Sürtünmeli yüzeylerde hareket eden cisimlerin hareketini analiz eder.</a:t>
            </a:r>
          </a:p>
          <a:p>
            <a:pPr marL="625475" indent="-625475">
              <a:buNone/>
            </a:pPr>
            <a:r>
              <a:rPr lang="tr-TR" sz="2400" dirty="0">
                <a:latin typeface="Calibri" pitchFamily="34" charset="0"/>
                <a:cs typeface="Calibri" pitchFamily="34" charset="0"/>
              </a:rPr>
              <a:t>     a. Öğrencilerin Serbest  cisim diyagramları çizerek günlük hayatla ilgili problemler çözmeleri sağlanır</a:t>
            </a:r>
            <a:r>
              <a:rPr lang="tr-TR" sz="2400" dirty="0" smtClean="0">
                <a:latin typeface="Calibri" pitchFamily="34" charset="0"/>
                <a:cs typeface="Calibri" pitchFamily="34" charset="0"/>
              </a:rPr>
              <a:t>.</a:t>
            </a:r>
            <a:endParaRPr lang="tr-TR" sz="2600" dirty="0">
              <a:latin typeface="Calibri" pitchFamily="34" charset="0"/>
              <a:cs typeface="Calibri" pitchFamily="34" charset="0"/>
            </a:endParaRPr>
          </a:p>
        </p:txBody>
      </p:sp>
      <p:sp>
        <p:nvSpPr>
          <p:cNvPr id="4" name="2 İçerik Yer Tutucusu"/>
          <p:cNvSpPr txBox="1">
            <a:spLocks/>
          </p:cNvSpPr>
          <p:nvPr/>
        </p:nvSpPr>
        <p:spPr>
          <a:xfrm>
            <a:off x="457200" y="3284984"/>
            <a:ext cx="8229600" cy="315638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625475" indent="-625475">
              <a:buFont typeface="Georgia"/>
              <a:buNone/>
            </a:pPr>
            <a:endParaRPr lang="tr-TR" sz="2000"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38707" y="836712"/>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pic>
        <p:nvPicPr>
          <p:cNvPr id="44034" name="Picture 2" descr="Dinamik Çözümlü SORU NU: 15-10 "/>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5034" b="13158"/>
          <a:stretch>
            <a:fillRect/>
          </a:stretch>
        </p:blipFill>
        <p:spPr bwMode="auto">
          <a:xfrm>
            <a:off x="3635897" y="1802117"/>
            <a:ext cx="3672408" cy="4661212"/>
          </a:xfrm>
          <a:prstGeom prst="rect">
            <a:avLst/>
          </a:prstGeom>
          <a:noFill/>
        </p:spPr>
      </p:pic>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05598668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02" y="1873799"/>
            <a:ext cx="1975281" cy="8841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3212976"/>
            <a:ext cx="3997397" cy="15821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4941168"/>
            <a:ext cx="4328788" cy="1639606"/>
          </a:xfrm>
          <a:prstGeom prst="rect">
            <a:avLst/>
          </a:prstGeom>
        </p:spPr>
      </p:pic>
    </p:spTree>
    <p:extLst>
      <p:ext uri="{BB962C8B-B14F-4D97-AF65-F5344CB8AC3E}">
        <p14:creationId xmlns:p14="http://schemas.microsoft.com/office/powerpoint/2010/main" val="228052372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97480" y="568021"/>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16384" y="2136422"/>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pic>
        <p:nvPicPr>
          <p:cNvPr id="20" name="Picture 19"/>
          <p:cNvPicPr/>
          <p:nvPr/>
        </p:nvPicPr>
        <p:blipFill rotWithShape="1">
          <a:blip r:embed="rId2"/>
          <a:srcRect l="59855" t="34699" r="23057" b="38247"/>
          <a:stretch/>
        </p:blipFill>
        <p:spPr bwMode="auto">
          <a:xfrm>
            <a:off x="5637382" y="2702818"/>
            <a:ext cx="3250050" cy="2742406"/>
          </a:xfrm>
          <a:prstGeom prst="rect">
            <a:avLst/>
          </a:prstGeom>
          <a:ln>
            <a:noFill/>
          </a:ln>
          <a:extLst>
            <a:ext uri="{53640926-AAD7-44D8-BBD7-CCE9431645EC}">
              <a14:shadowObscured xmlns:a14="http://schemas.microsoft.com/office/drawing/2010/main"/>
            </a:ext>
          </a:extLst>
        </p:spPr>
      </p:pic>
      <p:pic>
        <p:nvPicPr>
          <p:cNvPr id="22" name="Picture 21"/>
          <p:cNvPicPr/>
          <p:nvPr/>
        </p:nvPicPr>
        <p:blipFill rotWithShape="1">
          <a:blip r:embed="rId2"/>
          <a:srcRect l="59855" t="34699" r="22621" b="38247"/>
          <a:stretch/>
        </p:blipFill>
        <p:spPr bwMode="auto">
          <a:xfrm>
            <a:off x="2339752" y="2679657"/>
            <a:ext cx="3163303" cy="2742406"/>
          </a:xfrm>
          <a:prstGeom prst="rect">
            <a:avLst/>
          </a:prstGeom>
          <a:ln>
            <a:noFill/>
          </a:ln>
          <a:extLst>
            <a:ext uri="{53640926-AAD7-44D8-BBD7-CCE9431645EC}">
              <a14:shadowObscured xmlns:a14="http://schemas.microsoft.com/office/drawing/2010/main"/>
            </a:ext>
          </a:extLst>
        </p:spPr>
      </p:pic>
      <p:sp>
        <p:nvSpPr>
          <p:cNvPr id="23" name="30 Metin kutusu"/>
          <p:cNvSpPr txBox="1"/>
          <p:nvPr/>
        </p:nvSpPr>
        <p:spPr>
          <a:xfrm>
            <a:off x="2548415" y="2242799"/>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376665942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67744" y="593869"/>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p>
          <a:p>
            <a:pPr>
              <a:buNone/>
            </a:pPr>
            <a:endParaRPr lang="tr-TR" sz="2400" dirty="0" smtClean="0"/>
          </a:p>
          <a:p>
            <a:pPr>
              <a:buNone/>
            </a:pPr>
            <a:endParaRPr lang="tr-TR" dirty="0"/>
          </a:p>
        </p:txBody>
      </p:sp>
      <p:cxnSp>
        <p:nvCxnSpPr>
          <p:cNvPr id="20" name="19 Düz Bağlayıcı"/>
          <p:cNvCxnSpPr/>
          <p:nvPr/>
        </p:nvCxnSpPr>
        <p:spPr>
          <a:xfrm rot="5400000">
            <a:off x="7495224" y="4392619"/>
            <a:ext cx="192882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20 Yuvarlatılmış Dikdörtgen"/>
          <p:cNvSpPr/>
          <p:nvPr/>
        </p:nvSpPr>
        <p:spPr>
          <a:xfrm>
            <a:off x="7744463" y="4000504"/>
            <a:ext cx="714380"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m=2 kg</a:t>
            </a:r>
            <a:endParaRPr lang="tr-TR" dirty="0"/>
          </a:p>
        </p:txBody>
      </p:sp>
      <p:cxnSp>
        <p:nvCxnSpPr>
          <p:cNvPr id="23" name="22 Düz Ok Bağlayıcısı"/>
          <p:cNvCxnSpPr/>
          <p:nvPr/>
        </p:nvCxnSpPr>
        <p:spPr>
          <a:xfrm>
            <a:off x="7172959" y="4357694"/>
            <a:ext cx="57150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27 Metin kutusu"/>
          <p:cNvSpPr txBox="1"/>
          <p:nvPr/>
        </p:nvSpPr>
        <p:spPr>
          <a:xfrm>
            <a:off x="6637190" y="3768992"/>
            <a:ext cx="1071538" cy="338554"/>
          </a:xfrm>
          <a:prstGeom prst="rect">
            <a:avLst/>
          </a:prstGeom>
          <a:noFill/>
        </p:spPr>
        <p:txBody>
          <a:bodyPr wrap="square" rtlCol="0">
            <a:spAutoFit/>
          </a:bodyPr>
          <a:lstStyle/>
          <a:p>
            <a:r>
              <a:rPr lang="tr-TR" sz="1600" dirty="0" smtClean="0"/>
              <a:t>F= 40 N </a:t>
            </a:r>
            <a:endParaRPr lang="tr-TR" sz="1600" dirty="0"/>
          </a:p>
        </p:txBody>
      </p:sp>
      <p:sp>
        <p:nvSpPr>
          <p:cNvPr id="12" name="30 Metin kutusu"/>
          <p:cNvSpPr txBox="1"/>
          <p:nvPr/>
        </p:nvSpPr>
        <p:spPr>
          <a:xfrm>
            <a:off x="2656041" y="168348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cxnSp>
        <p:nvCxnSpPr>
          <p:cNvPr id="29" name="19 Düz Bağlayıcı"/>
          <p:cNvCxnSpPr/>
          <p:nvPr/>
        </p:nvCxnSpPr>
        <p:spPr>
          <a:xfrm rot="5400000">
            <a:off x="3780064" y="4392619"/>
            <a:ext cx="192882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20 Yuvarlatılmış Dikdörtgen"/>
          <p:cNvSpPr/>
          <p:nvPr/>
        </p:nvSpPr>
        <p:spPr>
          <a:xfrm>
            <a:off x="4031685" y="4036223"/>
            <a:ext cx="714380"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m=2 kg</a:t>
            </a:r>
            <a:endParaRPr lang="tr-TR" dirty="0"/>
          </a:p>
        </p:txBody>
      </p:sp>
      <p:cxnSp>
        <p:nvCxnSpPr>
          <p:cNvPr id="31" name="22 Düz Ok Bağlayıcısı"/>
          <p:cNvCxnSpPr/>
          <p:nvPr/>
        </p:nvCxnSpPr>
        <p:spPr>
          <a:xfrm>
            <a:off x="3431609" y="4406486"/>
            <a:ext cx="57150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27 Metin kutusu"/>
          <p:cNvSpPr txBox="1"/>
          <p:nvPr/>
        </p:nvSpPr>
        <p:spPr>
          <a:xfrm>
            <a:off x="2987824" y="3879706"/>
            <a:ext cx="1071538" cy="338554"/>
          </a:xfrm>
          <a:prstGeom prst="rect">
            <a:avLst/>
          </a:prstGeom>
          <a:noFill/>
        </p:spPr>
        <p:txBody>
          <a:bodyPr wrap="square" rtlCol="0">
            <a:spAutoFit/>
          </a:bodyPr>
          <a:lstStyle/>
          <a:p>
            <a:r>
              <a:rPr lang="tr-TR" sz="1600" dirty="0" smtClean="0"/>
              <a:t>F= 40 N </a:t>
            </a:r>
            <a:endParaRPr lang="tr-TR" sz="1600" dirty="0"/>
          </a:p>
        </p:txBody>
      </p:sp>
      <p:sp>
        <p:nvSpPr>
          <p:cNvPr id="33"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7608409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19872" y="1883155"/>
            <a:ext cx="5266928" cy="1815882"/>
          </a:xfrm>
          <a:prstGeom prst="rect">
            <a:avLst/>
          </a:prstGeom>
          <a:noFill/>
        </p:spPr>
        <p:txBody>
          <a:bodyPr wrap="square" rtlCol="0">
            <a:spAutoFit/>
          </a:bodyPr>
          <a:lstStyle/>
          <a:p>
            <a:r>
              <a:rPr lang="tr-TR" sz="2000" dirty="0" smtClean="0">
                <a:solidFill>
                  <a:schemeClr val="tx2"/>
                </a:solidFill>
                <a:latin typeface="+mj-lt"/>
              </a:rPr>
              <a:t>6. SORU </a:t>
            </a:r>
          </a:p>
          <a:p>
            <a:endParaRPr lang="tr-TR" sz="2000" dirty="0" smtClean="0">
              <a:solidFill>
                <a:schemeClr val="tx2"/>
              </a:solidFill>
              <a:latin typeface="+mj-lt"/>
            </a:endParaRPr>
          </a:p>
          <a:p>
            <a:r>
              <a:rPr lang="tr-TR" dirty="0" smtClean="0"/>
              <a:t>2 kg kütleli cismi statik sürtünme katsayısı 0,5 olan duvarda düşey olarak dengede tutabilmek için şekildeki gibi kuvvet uygulanıyor. Cismi dengede tutan minimum kuvvet kaç Newton olur?</a:t>
            </a:r>
            <a:endParaRPr lang="tr-TR" dirty="0"/>
          </a:p>
        </p:txBody>
      </p:sp>
      <p:pic>
        <p:nvPicPr>
          <p:cNvPr id="6" name="Picture 5"/>
          <p:cNvPicPr/>
          <p:nvPr/>
        </p:nvPicPr>
        <p:blipFill rotWithShape="1">
          <a:blip r:embed="rId2"/>
          <a:srcRect l="68453" t="60282" r="19808" b="18251"/>
          <a:stretch/>
        </p:blipFill>
        <p:spPr bwMode="auto">
          <a:xfrm>
            <a:off x="5580112" y="3917418"/>
            <a:ext cx="3312368" cy="2463909"/>
          </a:xfrm>
          <a:prstGeom prst="rect">
            <a:avLst/>
          </a:prstGeom>
          <a:ln>
            <a:noFill/>
          </a:ln>
          <a:extLst>
            <a:ext uri="{53640926-AAD7-44D8-BBD7-CCE9431645EC}">
              <a14:shadowObscured xmlns:a14="http://schemas.microsoft.com/office/drawing/2010/main"/>
            </a:ext>
          </a:extLst>
        </p:spPr>
      </p:pic>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9"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265655822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73533" y="908720"/>
            <a:ext cx="8258204" cy="1071570"/>
          </a:xfrm>
        </p:spPr>
        <p:txBody>
          <a:bodyPr>
            <a:normAutofit/>
          </a:bodyPr>
          <a:lstStyle/>
          <a:p>
            <a:pPr algn="ctr"/>
            <a:r>
              <a:rPr lang="tr-TR" sz="3200" dirty="0" smtClean="0"/>
              <a:t>Havasız Ortamda Aynı Zamanda mı Düşerler?</a:t>
            </a:r>
            <a:endParaRPr lang="tr-TR" sz="3200" dirty="0"/>
          </a:p>
        </p:txBody>
      </p:sp>
      <p:pic>
        <p:nvPicPr>
          <p:cNvPr id="1028" name="Picture 4" descr="elephant feather free fall ile ilgili görsel sonucu">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3" b="41782"/>
          <a:stretch/>
        </p:blipFill>
        <p:spPr bwMode="auto">
          <a:xfrm>
            <a:off x="6260732" y="3245336"/>
            <a:ext cx="1457325" cy="1097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3"/>
          </p:cNvPr>
          <p:cNvPicPr>
            <a:picLocks noChangeAspect="1"/>
          </p:cNvPicPr>
          <p:nvPr/>
        </p:nvPicPr>
        <p:blipFill>
          <a:blip r:embed="rId5"/>
          <a:stretch>
            <a:fillRect/>
          </a:stretch>
        </p:blipFill>
        <p:spPr>
          <a:xfrm>
            <a:off x="3419872" y="2574776"/>
            <a:ext cx="1581150" cy="2438400"/>
          </a:xfrm>
          <a:prstGeom prst="rect">
            <a:avLst/>
          </a:prstGeom>
        </p:spPr>
      </p:pic>
      <p:sp>
        <p:nvSpPr>
          <p:cNvPr id="15"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pic>
        <p:nvPicPr>
          <p:cNvPr id="7" name="Picture 6">
            <a:hlinkClick r:id="rId3"/>
          </p:cNvPr>
          <p:cNvPicPr>
            <a:picLocks noChangeAspect="1"/>
          </p:cNvPicPr>
          <p:nvPr/>
        </p:nvPicPr>
        <p:blipFill>
          <a:blip r:embed="rId6"/>
          <a:stretch>
            <a:fillRect/>
          </a:stretch>
        </p:blipFill>
        <p:spPr>
          <a:xfrm>
            <a:off x="5176576" y="3645024"/>
            <a:ext cx="908602" cy="908602"/>
          </a:xfrm>
          <a:prstGeom prst="rect">
            <a:avLst/>
          </a:prstGeom>
        </p:spPr>
      </p:pic>
    </p:spTree>
    <p:extLst>
      <p:ext uri="{BB962C8B-B14F-4D97-AF65-F5344CB8AC3E}">
        <p14:creationId xmlns:p14="http://schemas.microsoft.com/office/powerpoint/2010/main" val="340462149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85796" y="908720"/>
            <a:ext cx="8258204" cy="1071570"/>
          </a:xfrm>
        </p:spPr>
        <p:txBody>
          <a:bodyPr>
            <a:normAutofit/>
          </a:bodyPr>
          <a:lstStyle/>
          <a:p>
            <a:pPr algn="ctr"/>
            <a:r>
              <a:rPr lang="en-US" sz="3200" dirty="0" smtClean="0"/>
              <a:t>Pire</a:t>
            </a:r>
            <a:r>
              <a:rPr lang="tr-TR" sz="3200" dirty="0" smtClean="0"/>
              <a:t>, Kendisinden 1500 Kat Ağır bir Arabayı Çekebilir mi?</a:t>
            </a:r>
            <a:endParaRPr lang="tr-TR" sz="3200" dirty="0"/>
          </a:p>
        </p:txBody>
      </p:sp>
      <p:pic>
        <p:nvPicPr>
          <p:cNvPr id="3" name="Picture 2">
            <a:hlinkClick r:id="rId3"/>
          </p:cNvPr>
          <p:cNvPicPr>
            <a:picLocks noChangeAspect="1"/>
          </p:cNvPicPr>
          <p:nvPr/>
        </p:nvPicPr>
        <p:blipFill>
          <a:blip r:embed="rId4"/>
          <a:stretch>
            <a:fillRect/>
          </a:stretch>
        </p:blipFill>
        <p:spPr>
          <a:xfrm>
            <a:off x="3131840" y="2204864"/>
            <a:ext cx="5142634" cy="3852011"/>
          </a:xfrm>
          <a:prstGeom prst="rect">
            <a:avLst/>
          </a:prstGeom>
        </p:spPr>
      </p:pic>
      <p:sp>
        <p:nvSpPr>
          <p:cNvPr id="12"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pic>
        <p:nvPicPr>
          <p:cNvPr id="5" name="Picture 4">
            <a:hlinkClick r:id="rId3"/>
          </p:cNvPr>
          <p:cNvPicPr>
            <a:picLocks noChangeAspect="1"/>
          </p:cNvPicPr>
          <p:nvPr/>
        </p:nvPicPr>
        <p:blipFill>
          <a:blip r:embed="rId5"/>
          <a:stretch>
            <a:fillRect/>
          </a:stretch>
        </p:blipFill>
        <p:spPr>
          <a:xfrm>
            <a:off x="7347585" y="2204864"/>
            <a:ext cx="908602" cy="908602"/>
          </a:xfrm>
          <a:prstGeom prst="rect">
            <a:avLst/>
          </a:prstGeom>
        </p:spPr>
      </p:pic>
    </p:spTree>
    <p:extLst>
      <p:ext uri="{BB962C8B-B14F-4D97-AF65-F5344CB8AC3E}">
        <p14:creationId xmlns:p14="http://schemas.microsoft.com/office/powerpoint/2010/main" val="245893542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dirty="0" smtClean="0"/>
              <a:t>Günün Özeti</a:t>
            </a:r>
            <a:endParaRPr lang="tr-TR" dirty="0"/>
          </a:p>
        </p:txBody>
      </p:sp>
      <p:sp>
        <p:nvSpPr>
          <p:cNvPr id="3" name="2 İçerik Yer Tutucusu"/>
          <p:cNvSpPr>
            <a:spLocks noGrp="1"/>
          </p:cNvSpPr>
          <p:nvPr>
            <p:ph idx="1"/>
          </p:nvPr>
        </p:nvSpPr>
        <p:spPr/>
        <p:txBody>
          <a:bodyPr/>
          <a:lstStyle/>
          <a:p>
            <a:endParaRPr lang="tr-TR" dirty="0" smtClean="0"/>
          </a:p>
          <a:p>
            <a:pPr>
              <a:buNone/>
            </a:pPr>
            <a:endParaRPr lang="tr-TR" dirty="0"/>
          </a:p>
        </p:txBody>
      </p:sp>
      <p:sp>
        <p:nvSpPr>
          <p:cNvPr id="5"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6" name="2 İçerik Yer Tutucusu"/>
          <p:cNvSpPr txBox="1">
            <a:spLocks/>
          </p:cNvSpPr>
          <p:nvPr/>
        </p:nvSpPr>
        <p:spPr>
          <a:xfrm>
            <a:off x="2915816" y="2564904"/>
            <a:ext cx="5040560" cy="32546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150000"/>
              </a:lnSpc>
              <a:buFont typeface="Wingdings" pitchFamily="2" charset="2"/>
              <a:buChar char="ü"/>
            </a:pPr>
            <a:r>
              <a:rPr lang="tr-TR" sz="2000" dirty="0" smtClean="0">
                <a:latin typeface="Calibri" pitchFamily="34" charset="0"/>
                <a:cs typeface="Calibri" pitchFamily="34" charset="0"/>
              </a:rPr>
              <a:t>Aynı Zamanda mı Düşerler?</a:t>
            </a:r>
          </a:p>
          <a:p>
            <a:pPr>
              <a:lnSpc>
                <a:spcPct val="150000"/>
              </a:lnSpc>
              <a:buFont typeface="Wingdings" pitchFamily="2" charset="2"/>
              <a:buChar char="ü"/>
            </a:pPr>
            <a:r>
              <a:rPr lang="tr-TR" sz="2000" dirty="0" smtClean="0">
                <a:latin typeface="Calibri" pitchFamily="34" charset="0"/>
                <a:cs typeface="Calibri" pitchFamily="34" charset="0"/>
              </a:rPr>
              <a:t>Çekebilir mi?</a:t>
            </a:r>
          </a:p>
          <a:p>
            <a:pPr>
              <a:lnSpc>
                <a:spcPct val="150000"/>
              </a:lnSpc>
              <a:buFont typeface="Wingdings" pitchFamily="2" charset="2"/>
              <a:buChar char="ü"/>
            </a:pPr>
            <a:r>
              <a:rPr lang="tr-TR" sz="2000" dirty="0" smtClean="0">
                <a:latin typeface="Calibri" pitchFamily="34" charset="0"/>
                <a:cs typeface="Calibri" pitchFamily="34" charset="0"/>
              </a:rPr>
              <a:t>Newton’un Hareket Kanunları: Hatırlatma</a:t>
            </a:r>
          </a:p>
          <a:p>
            <a:pPr>
              <a:lnSpc>
                <a:spcPct val="150000"/>
              </a:lnSpc>
              <a:buFont typeface="Wingdings" pitchFamily="2" charset="2"/>
              <a:buChar char="ü"/>
            </a:pPr>
            <a:r>
              <a:rPr lang="tr-TR" sz="2000" dirty="0" smtClean="0">
                <a:latin typeface="Calibri" pitchFamily="34" charset="0"/>
                <a:cs typeface="Calibri" pitchFamily="34" charset="0"/>
              </a:rPr>
              <a:t>Sürtünme Kuvveti: Hatırlatma</a:t>
            </a:r>
          </a:p>
          <a:p>
            <a:pPr>
              <a:lnSpc>
                <a:spcPct val="150000"/>
              </a:lnSpc>
              <a:buFont typeface="Wingdings" pitchFamily="2" charset="2"/>
              <a:buChar char="ü"/>
            </a:pPr>
            <a:r>
              <a:rPr lang="tr-TR" sz="2000" dirty="0" smtClean="0">
                <a:latin typeface="Calibri" pitchFamily="34" charset="0"/>
                <a:cs typeface="Calibri" pitchFamily="34" charset="0"/>
              </a:rPr>
              <a:t>Soru Çözme Stratejisi</a:t>
            </a:r>
          </a:p>
          <a:p>
            <a:pPr>
              <a:lnSpc>
                <a:spcPct val="150000"/>
              </a:lnSpc>
              <a:buFont typeface="Wingdings" pitchFamily="2" charset="2"/>
              <a:buChar char="ü"/>
            </a:pPr>
            <a:r>
              <a:rPr lang="tr-TR" sz="2000" dirty="0" smtClean="0">
                <a:latin typeface="Calibri" pitchFamily="34" charset="0"/>
                <a:cs typeface="Calibri" pitchFamily="34" charset="0"/>
              </a:rPr>
              <a:t>Serbest Cisim Diyagramı</a:t>
            </a:r>
          </a:p>
          <a:p>
            <a:pPr marL="109728" indent="0">
              <a:lnSpc>
                <a:spcPct val="150000"/>
              </a:lnSpc>
              <a:buNone/>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a:p>
        </p:txBody>
      </p:sp>
    </p:spTree>
    <p:extLst>
      <p:ext uri="{BB962C8B-B14F-4D97-AF65-F5344CB8AC3E}">
        <p14:creationId xmlns:p14="http://schemas.microsoft.com/office/powerpoint/2010/main" val="411372943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7" name="Content Placeholder 6"/>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6038" t="19408" r="59822" b="18839"/>
          <a:stretch/>
        </p:blipFill>
        <p:spPr bwMode="auto">
          <a:xfrm>
            <a:off x="3059832" y="1556792"/>
            <a:ext cx="5832648" cy="4896544"/>
          </a:xfrm>
          <a:prstGeom prst="rect">
            <a:avLst/>
          </a:prstGeom>
          <a:ln>
            <a:noFill/>
          </a:ln>
          <a:extLst>
            <a:ext uri="{53640926-AAD7-44D8-BBD7-CCE9431645EC}">
              <a14:shadowObscured xmlns:a14="http://schemas.microsoft.com/office/drawing/2010/main"/>
            </a:ext>
          </a:extLst>
        </p:spPr>
      </p:pic>
      <p:sp>
        <p:nvSpPr>
          <p:cNvPr id="8" name="Oval 7"/>
          <p:cNvSpPr/>
          <p:nvPr/>
        </p:nvSpPr>
        <p:spPr>
          <a:xfrm>
            <a:off x="5814242" y="5318898"/>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273127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10" name="Content Placeholder 9"/>
          <p:cNvPicPr>
            <a:picLocks noGrp="1"/>
          </p:cNvPicPr>
          <p:nvPr>
            <p:ph idx="1"/>
          </p:nvPr>
        </p:nvPicPr>
        <p:blipFill rotWithShape="1">
          <a:blip r:embed="rId2"/>
          <a:srcRect l="18354" t="19114" r="44114" b="16193"/>
          <a:stretch/>
        </p:blipFill>
        <p:spPr bwMode="auto">
          <a:xfrm>
            <a:off x="2987824" y="1700808"/>
            <a:ext cx="5472608" cy="4968551"/>
          </a:xfrm>
          <a:prstGeom prst="rect">
            <a:avLst/>
          </a:prstGeom>
          <a:ln>
            <a:noFill/>
          </a:ln>
          <a:extLst>
            <a:ext uri="{53640926-AAD7-44D8-BBD7-CCE9431645EC}">
              <a14:shadowObscured xmlns:a14="http://schemas.microsoft.com/office/drawing/2010/main"/>
            </a:ext>
          </a:extLst>
        </p:spPr>
      </p:pic>
      <p:sp>
        <p:nvSpPr>
          <p:cNvPr id="6" name="Oval 5"/>
          <p:cNvSpPr/>
          <p:nvPr/>
        </p:nvSpPr>
        <p:spPr>
          <a:xfrm>
            <a:off x="3024036" y="5048972"/>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222854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329408" y="1143000"/>
            <a:ext cx="7139136" cy="1066800"/>
          </a:xfrm>
        </p:spPr>
        <p:txBody>
          <a:bodyPr/>
          <a:lstStyle/>
          <a:p>
            <a:r>
              <a:rPr lang="tr-TR" dirty="0" smtClean="0"/>
              <a:t>Geçen Dersin Özeti</a:t>
            </a:r>
            <a:endParaRPr lang="tr-TR" dirty="0"/>
          </a:p>
        </p:txBody>
      </p:sp>
      <p:sp>
        <p:nvSpPr>
          <p:cNvPr id="5" name="2 İçerik Yer Tutucusu"/>
          <p:cNvSpPr>
            <a:spLocks noGrp="1"/>
          </p:cNvSpPr>
          <p:nvPr>
            <p:ph idx="1"/>
          </p:nvPr>
        </p:nvSpPr>
        <p:spPr>
          <a:xfrm>
            <a:off x="2833464" y="2564904"/>
            <a:ext cx="5184576" cy="3312368"/>
          </a:xfrm>
        </p:spPr>
        <p:txBody>
          <a:bodyPr>
            <a:normAutofit fontScale="85000" lnSpcReduction="10000"/>
          </a:bodyPr>
          <a:lstStyle/>
          <a:p>
            <a:pPr>
              <a:lnSpc>
                <a:spcPct val="150000"/>
              </a:lnSpc>
              <a:buFont typeface="Wingdings" pitchFamily="2" charset="2"/>
              <a:buChar char="ü"/>
            </a:pPr>
            <a:r>
              <a:rPr lang="tr-TR" sz="2000" dirty="0" smtClean="0">
                <a:latin typeface="Calibri" pitchFamily="34" charset="0"/>
                <a:cs typeface="Calibri" pitchFamily="34" charset="0"/>
              </a:rPr>
              <a:t>Dünyanın dönüşü</a:t>
            </a:r>
          </a:p>
          <a:p>
            <a:pPr>
              <a:lnSpc>
                <a:spcPct val="150000"/>
              </a:lnSpc>
              <a:buFont typeface="Wingdings" pitchFamily="2" charset="2"/>
              <a:buChar char="ü"/>
            </a:pPr>
            <a:r>
              <a:rPr lang="tr-TR" sz="2000" dirty="0" smtClean="0">
                <a:latin typeface="Calibri" pitchFamily="34" charset="0"/>
                <a:cs typeface="Calibri" pitchFamily="34" charset="0"/>
              </a:rPr>
              <a:t>Bağıl hareket</a:t>
            </a:r>
          </a:p>
          <a:p>
            <a:pPr>
              <a:lnSpc>
                <a:spcPct val="150000"/>
              </a:lnSpc>
              <a:buFont typeface="Wingdings" pitchFamily="2" charset="2"/>
              <a:buChar char="ü"/>
            </a:pPr>
            <a:r>
              <a:rPr lang="tr-TR" sz="2000" dirty="0" smtClean="0">
                <a:latin typeface="Calibri" pitchFamily="34" charset="0"/>
                <a:cs typeface="Calibri" pitchFamily="34" charset="0"/>
              </a:rPr>
              <a:t>Hareketli ortamla aynı doğrultuda hareket</a:t>
            </a:r>
          </a:p>
          <a:p>
            <a:pPr>
              <a:lnSpc>
                <a:spcPct val="150000"/>
              </a:lnSpc>
              <a:buFont typeface="Wingdings" pitchFamily="2" charset="2"/>
              <a:buChar char="ü"/>
            </a:pPr>
            <a:r>
              <a:rPr lang="tr-TR" sz="2000" dirty="0" smtClean="0">
                <a:latin typeface="Calibri" pitchFamily="34" charset="0"/>
                <a:cs typeface="Calibri" pitchFamily="34" charset="0"/>
              </a:rPr>
              <a:t>Hareketli ortamda karşı tarafa geçme</a:t>
            </a:r>
          </a:p>
          <a:p>
            <a:pPr>
              <a:lnSpc>
                <a:spcPct val="150000"/>
              </a:lnSpc>
              <a:buFont typeface="Wingdings" pitchFamily="2" charset="2"/>
              <a:buChar char="ü"/>
            </a:pPr>
            <a:r>
              <a:rPr lang="tr-TR" sz="2000" dirty="0" smtClean="0">
                <a:latin typeface="Calibri" pitchFamily="34" charset="0"/>
                <a:cs typeface="Calibri" pitchFamily="34" charset="0"/>
              </a:rPr>
              <a:t>Serbest  cisim diyagramı çizme</a:t>
            </a:r>
          </a:p>
          <a:p>
            <a:pPr>
              <a:lnSpc>
                <a:spcPct val="150000"/>
              </a:lnSpc>
              <a:buFont typeface="Wingdings" pitchFamily="2" charset="2"/>
              <a:buChar char="ü"/>
            </a:pPr>
            <a:r>
              <a:rPr lang="tr-TR" sz="2000" dirty="0" smtClean="0">
                <a:latin typeface="Calibri" pitchFamily="34" charset="0"/>
                <a:cs typeface="Calibri" pitchFamily="34" charset="0"/>
              </a:rPr>
              <a:t>Dünyanın dönüşüne tekrar bakış</a:t>
            </a:r>
          </a:p>
          <a:p>
            <a:pPr>
              <a:lnSpc>
                <a:spcPct val="150000"/>
              </a:lnSpc>
              <a:buFont typeface="Wingdings" pitchFamily="2" charset="2"/>
              <a:buChar char="ü"/>
            </a:pPr>
            <a:r>
              <a:rPr lang="tr-TR" sz="2000" dirty="0" smtClean="0">
                <a:latin typeface="Calibri" pitchFamily="34" charset="0"/>
                <a:cs typeface="Calibri" pitchFamily="34" charset="0"/>
              </a:rPr>
              <a:t>Günün Özeti</a:t>
            </a:r>
          </a:p>
          <a:p>
            <a:pPr>
              <a:lnSpc>
                <a:spcPct val="150000"/>
              </a:lnSpc>
              <a:buFont typeface="Wingdings" pitchFamily="2" charset="2"/>
              <a:buChar char="ü"/>
            </a:pPr>
            <a:r>
              <a:rPr lang="tr-TR" sz="2000" dirty="0" smtClean="0">
                <a:latin typeface="Calibri" pitchFamily="34" charset="0"/>
                <a:cs typeface="Calibri" pitchFamily="34" charset="0"/>
              </a:rPr>
              <a:t>Soru Çözümü</a:t>
            </a:r>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a:p>
        </p:txBody>
      </p:sp>
      <p:sp>
        <p:nvSpPr>
          <p:cNvPr id="6" name="2 İçerik Yer Tutucusu"/>
          <p:cNvSpPr txBox="1">
            <a:spLocks/>
          </p:cNvSpPr>
          <p:nvPr/>
        </p:nvSpPr>
        <p:spPr>
          <a:xfrm>
            <a:off x="0" y="2304256"/>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8" name="Content Placeholder 7"/>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8280" t="19114" r="26422" b="26779"/>
          <a:stretch/>
        </p:blipFill>
        <p:spPr bwMode="auto">
          <a:xfrm>
            <a:off x="2926219" y="1484784"/>
            <a:ext cx="5760581" cy="4968551"/>
          </a:xfrm>
          <a:prstGeom prst="rect">
            <a:avLst/>
          </a:prstGeom>
          <a:ln>
            <a:noFill/>
          </a:ln>
          <a:extLst>
            <a:ext uri="{53640926-AAD7-44D8-BBD7-CCE9431645EC}">
              <a14:shadowObscured xmlns:a14="http://schemas.microsoft.com/office/drawing/2010/main"/>
            </a:ext>
          </a:extLst>
        </p:spPr>
      </p:pic>
      <p:sp>
        <p:nvSpPr>
          <p:cNvPr id="9" name="Oval 8"/>
          <p:cNvSpPr/>
          <p:nvPr/>
        </p:nvSpPr>
        <p:spPr>
          <a:xfrm>
            <a:off x="4614799" y="615625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1133337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7" name="Content Placeholder 6"/>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709" t="24113" r="60482" b="22956"/>
          <a:stretch/>
        </p:blipFill>
        <p:spPr bwMode="auto">
          <a:xfrm>
            <a:off x="2987824" y="1556792"/>
            <a:ext cx="5698977" cy="4896544"/>
          </a:xfrm>
          <a:prstGeom prst="rect">
            <a:avLst/>
          </a:prstGeom>
          <a:ln>
            <a:noFill/>
          </a:ln>
          <a:extLst>
            <a:ext uri="{53640926-AAD7-44D8-BBD7-CCE9431645EC}">
              <a14:shadowObscured xmlns:a14="http://schemas.microsoft.com/office/drawing/2010/main"/>
            </a:ext>
          </a:extLst>
        </p:spPr>
      </p:pic>
      <p:sp>
        <p:nvSpPr>
          <p:cNvPr id="6" name="2 İçerik Yer Tutucusu"/>
          <p:cNvSpPr txBox="1">
            <a:spLocks/>
          </p:cNvSpPr>
          <p:nvPr/>
        </p:nvSpPr>
        <p:spPr>
          <a:xfrm>
            <a:off x="0" y="2132856"/>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
        <p:nvSpPr>
          <p:cNvPr id="5" name="Oval 4"/>
          <p:cNvSpPr/>
          <p:nvPr/>
        </p:nvSpPr>
        <p:spPr>
          <a:xfrm>
            <a:off x="5508104" y="594928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83455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7" name="Content Placeholder 6"/>
          <p:cNvPicPr>
            <a:picLocks noGrp="1"/>
          </p:cNvPicPr>
          <p:nvPr>
            <p:ph idx="1"/>
          </p:nvPr>
        </p:nvPicPr>
        <p:blipFill rotWithShape="1">
          <a:blip r:embed="rId2"/>
          <a:srcRect l="47289" t="23819" r="21792" b="22662"/>
          <a:stretch/>
        </p:blipFill>
        <p:spPr bwMode="auto">
          <a:xfrm>
            <a:off x="3131840" y="1556792"/>
            <a:ext cx="5554960" cy="4824536"/>
          </a:xfrm>
          <a:prstGeom prst="rect">
            <a:avLst/>
          </a:prstGeom>
          <a:ln>
            <a:noFill/>
          </a:ln>
          <a:extLst>
            <a:ext uri="{53640926-AAD7-44D8-BBD7-CCE9431645EC}">
              <a14:shadowObscured xmlns:a14="http://schemas.microsoft.com/office/drawing/2010/main"/>
            </a:ext>
          </a:extLst>
        </p:spPr>
      </p:pic>
      <p:sp>
        <p:nvSpPr>
          <p:cNvPr id="3" name="Oval 2"/>
          <p:cNvSpPr/>
          <p:nvPr/>
        </p:nvSpPr>
        <p:spPr>
          <a:xfrm>
            <a:off x="6786558" y="5255943"/>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236080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6" name="Content Placeholder 5"/>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378" t="19997" r="44444" b="14134"/>
          <a:stretch/>
        </p:blipFill>
        <p:spPr bwMode="auto">
          <a:xfrm>
            <a:off x="2963982" y="1700808"/>
            <a:ext cx="5698976" cy="4839847"/>
          </a:xfrm>
          <a:prstGeom prst="rect">
            <a:avLst/>
          </a:prstGeom>
          <a:ln>
            <a:noFill/>
          </a:ln>
          <a:extLst>
            <a:ext uri="{53640926-AAD7-44D8-BBD7-CCE9431645EC}">
              <a14:shadowObscured xmlns:a14="http://schemas.microsoft.com/office/drawing/2010/main"/>
            </a:ext>
          </a:extLst>
        </p:spPr>
      </p:pic>
      <p:sp>
        <p:nvSpPr>
          <p:cNvPr id="8" name="Oval 7"/>
          <p:cNvSpPr/>
          <p:nvPr/>
        </p:nvSpPr>
        <p:spPr>
          <a:xfrm>
            <a:off x="2912981" y="624357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16045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6" name="Content Placeholder 5"/>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377" t="31465" r="44609" b="14135"/>
          <a:stretch/>
        </p:blipFill>
        <p:spPr bwMode="auto">
          <a:xfrm>
            <a:off x="2771800" y="1700808"/>
            <a:ext cx="5760640" cy="4896544"/>
          </a:xfrm>
          <a:prstGeom prst="rect">
            <a:avLst/>
          </a:prstGeom>
          <a:ln>
            <a:noFill/>
          </a:ln>
          <a:extLst>
            <a:ext uri="{53640926-AAD7-44D8-BBD7-CCE9431645EC}">
              <a14:shadowObscured xmlns:a14="http://schemas.microsoft.com/office/drawing/2010/main"/>
            </a:ext>
          </a:extLst>
        </p:spPr>
      </p:pic>
      <p:sp>
        <p:nvSpPr>
          <p:cNvPr id="8" name="Oval 7"/>
          <p:cNvSpPr/>
          <p:nvPr/>
        </p:nvSpPr>
        <p:spPr>
          <a:xfrm>
            <a:off x="2722002" y="4896319"/>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4275237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6" name="Content Placeholder 5"/>
          <p:cNvPicPr>
            <a:picLocks noGrp="1"/>
          </p:cNvPicPr>
          <p:nvPr>
            <p:ph idx="1"/>
          </p:nvPr>
        </p:nvPicPr>
        <p:blipFill rotWithShape="1">
          <a:blip r:embed="rId2"/>
          <a:srcRect l="15212" t="18526" r="44444" b="23839"/>
          <a:stretch/>
        </p:blipFill>
        <p:spPr bwMode="auto">
          <a:xfrm>
            <a:off x="2987824" y="1484784"/>
            <a:ext cx="5544616" cy="5184576"/>
          </a:xfrm>
          <a:prstGeom prst="rect">
            <a:avLst/>
          </a:prstGeom>
          <a:ln>
            <a:noFill/>
          </a:ln>
          <a:extLst>
            <a:ext uri="{53640926-AAD7-44D8-BBD7-CCE9431645EC}">
              <a14:shadowObscured xmlns:a14="http://schemas.microsoft.com/office/drawing/2010/main"/>
            </a:ext>
          </a:extLst>
        </p:spPr>
      </p:pic>
      <p:sp>
        <p:nvSpPr>
          <p:cNvPr id="7" name="Oval 6"/>
          <p:cNvSpPr/>
          <p:nvPr/>
        </p:nvSpPr>
        <p:spPr>
          <a:xfrm>
            <a:off x="5795541" y="5058025"/>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3758036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650"/>
          <a:stretch/>
        </p:blipFill>
        <p:spPr>
          <a:xfrm>
            <a:off x="2843808" y="1700808"/>
            <a:ext cx="5842992" cy="4725144"/>
          </a:xfrm>
          <a:prstGeom prst="rect">
            <a:avLst/>
          </a:prstGeom>
        </p:spPr>
      </p:pic>
      <p:sp>
        <p:nvSpPr>
          <p:cNvPr id="10" name="Oval 9"/>
          <p:cNvSpPr/>
          <p:nvPr/>
        </p:nvSpPr>
        <p:spPr>
          <a:xfrm>
            <a:off x="4302490" y="5843709"/>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5138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1700808"/>
            <a:ext cx="5472608" cy="4680520"/>
          </a:xfrm>
          <a:prstGeom prst="rect">
            <a:avLst/>
          </a:prstGeom>
        </p:spPr>
      </p:pic>
      <p:sp>
        <p:nvSpPr>
          <p:cNvPr id="9" name="Oval 8"/>
          <p:cNvSpPr/>
          <p:nvPr/>
        </p:nvSpPr>
        <p:spPr>
          <a:xfrm>
            <a:off x="5292080" y="555647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87973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6" name="Content Placeholder 5"/>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543" t="10587" r="44113" b="12959"/>
          <a:stretch/>
        </p:blipFill>
        <p:spPr bwMode="auto">
          <a:xfrm>
            <a:off x="3131840" y="1700808"/>
            <a:ext cx="5472608" cy="4968552"/>
          </a:xfrm>
          <a:prstGeom prst="rect">
            <a:avLst/>
          </a:prstGeom>
          <a:ln>
            <a:noFill/>
          </a:ln>
          <a:extLst>
            <a:ext uri="{53640926-AAD7-44D8-BBD7-CCE9431645EC}">
              <a14:shadowObscured xmlns:a14="http://schemas.microsoft.com/office/drawing/2010/main"/>
            </a:ext>
          </a:extLst>
        </p:spPr>
      </p:pic>
      <p:sp>
        <p:nvSpPr>
          <p:cNvPr id="7" name="Oval 6"/>
          <p:cNvSpPr/>
          <p:nvPr/>
        </p:nvSpPr>
        <p:spPr>
          <a:xfrm>
            <a:off x="3080717" y="5656053"/>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3165139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8" name="Content Placeholder 7"/>
          <p:cNvPicPr>
            <a:picLocks noGrp="1"/>
          </p:cNvPicPr>
          <p:nvPr>
            <p:ph idx="1"/>
          </p:nvPr>
        </p:nvPicPr>
        <p:blipFill rotWithShape="1">
          <a:blip r:embed="rId2"/>
          <a:srcRect l="18519" t="12056" r="45271" b="11782"/>
          <a:stretch/>
        </p:blipFill>
        <p:spPr bwMode="auto">
          <a:xfrm>
            <a:off x="3347864" y="1556792"/>
            <a:ext cx="5338936" cy="5040560"/>
          </a:xfrm>
          <a:prstGeom prst="rect">
            <a:avLst/>
          </a:prstGeom>
          <a:ln>
            <a:noFill/>
          </a:ln>
          <a:extLst>
            <a:ext uri="{53640926-AAD7-44D8-BBD7-CCE9431645EC}">
              <a14:shadowObscured xmlns:a14="http://schemas.microsoft.com/office/drawing/2010/main"/>
            </a:ext>
          </a:extLst>
        </p:spPr>
      </p:pic>
      <p:sp>
        <p:nvSpPr>
          <p:cNvPr id="9" name="Oval 8"/>
          <p:cNvSpPr/>
          <p:nvPr/>
        </p:nvSpPr>
        <p:spPr>
          <a:xfrm>
            <a:off x="4860032" y="4481961"/>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505892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94316" y="928670"/>
            <a:ext cx="8258204" cy="1071570"/>
          </a:xfrm>
        </p:spPr>
        <p:txBody>
          <a:bodyPr>
            <a:normAutofit/>
          </a:bodyPr>
          <a:lstStyle/>
          <a:p>
            <a:pPr algn="ctr"/>
            <a:r>
              <a:rPr lang="tr-TR" sz="3200" dirty="0" smtClean="0"/>
              <a:t>Havasız Ortamda Aynı Zamanda mı Düşerler?</a:t>
            </a:r>
            <a:endParaRPr lang="tr-TR" sz="3200" dirty="0"/>
          </a:p>
        </p:txBody>
      </p:sp>
      <p:pic>
        <p:nvPicPr>
          <p:cNvPr id="1028" name="Picture 4" descr="elephant feather free fall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t="1773" b="41782"/>
          <a:stretch/>
        </p:blipFill>
        <p:spPr bwMode="auto">
          <a:xfrm>
            <a:off x="6260732" y="3483848"/>
            <a:ext cx="1457325" cy="1097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419872" y="2574776"/>
            <a:ext cx="1581150" cy="2438400"/>
          </a:xfrm>
          <a:prstGeom prst="rect">
            <a:avLst/>
          </a:prstGeom>
        </p:spPr>
      </p:pic>
      <p:sp>
        <p:nvSpPr>
          <p:cNvPr id="15"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857240"/>
          </a:xfrm>
        </p:spPr>
        <p:txBody>
          <a:bodyPr/>
          <a:lstStyle/>
          <a:p>
            <a:r>
              <a:rPr lang="tr-TR" dirty="0" smtClean="0"/>
              <a:t>Kazanımlar: Öğrendik mi?</a:t>
            </a:r>
            <a:endParaRPr lang="tr-TR" dirty="0"/>
          </a:p>
        </p:txBody>
      </p:sp>
      <p:sp>
        <p:nvSpPr>
          <p:cNvPr id="5" name="2 İçerik Yer Tutucusu"/>
          <p:cNvSpPr>
            <a:spLocks noGrp="1"/>
          </p:cNvSpPr>
          <p:nvPr>
            <p:ph idx="1"/>
          </p:nvPr>
        </p:nvSpPr>
        <p:spPr>
          <a:xfrm>
            <a:off x="539552" y="2348880"/>
            <a:ext cx="8229600" cy="4092486"/>
          </a:xfrm>
        </p:spPr>
        <p:txBody>
          <a:bodyPr>
            <a:noAutofit/>
          </a:bodyPr>
          <a:lstStyle/>
          <a:p>
            <a:pPr marL="625475" indent="-625475">
              <a:buNone/>
            </a:pPr>
            <a:r>
              <a:rPr lang="tr-TR" sz="2400" dirty="0" smtClean="0">
                <a:latin typeface="Calibri" pitchFamily="34" charset="0"/>
                <a:cs typeface="Calibri" pitchFamily="34" charset="0"/>
              </a:rPr>
              <a:t>11.1.3.1. Serbest  cisim diyagramları üzerinde cisme etki eden kuvvetleri gösterir ve net kuvvetin büyüklüğünü  hesaplar</a:t>
            </a:r>
            <a:r>
              <a:rPr lang="tr-TR" sz="2400" dirty="0">
                <a:latin typeface="Calibri" pitchFamily="34" charset="0"/>
                <a:cs typeface="Calibri" pitchFamily="34" charset="0"/>
              </a:rPr>
              <a:t>. </a:t>
            </a:r>
            <a:endParaRPr lang="en-US" sz="2400" dirty="0" smtClean="0">
              <a:latin typeface="Calibri" pitchFamily="34" charset="0"/>
              <a:cs typeface="Calibri" pitchFamily="34" charset="0"/>
            </a:endParaRPr>
          </a:p>
          <a:p>
            <a:pPr marL="625475" indent="-625475">
              <a:buNone/>
            </a:pPr>
            <a:endParaRPr lang="en-US" sz="2400" dirty="0">
              <a:latin typeface="Calibri" pitchFamily="34" charset="0"/>
              <a:cs typeface="Calibri" pitchFamily="34" charset="0"/>
            </a:endParaRPr>
          </a:p>
          <a:p>
            <a:pPr marL="625475" indent="-625475">
              <a:buNone/>
            </a:pPr>
            <a:r>
              <a:rPr lang="tr-TR" sz="2400" dirty="0" smtClean="0">
                <a:latin typeface="Calibri" pitchFamily="34" charset="0"/>
                <a:cs typeface="Calibri" pitchFamily="34" charset="0"/>
              </a:rPr>
              <a:t>11.1.3.2</a:t>
            </a:r>
            <a:r>
              <a:rPr lang="tr-TR" sz="2400" dirty="0">
                <a:latin typeface="Calibri" pitchFamily="34" charset="0"/>
                <a:cs typeface="Calibri" pitchFamily="34" charset="0"/>
              </a:rPr>
              <a:t>. Net kuvvet etkisindeki cismin hareketini örneklerle açıklar ve günlük hayatla ilgili problemler çözer.</a:t>
            </a:r>
          </a:p>
          <a:p>
            <a:pPr marL="625475" indent="-625475">
              <a:buNone/>
            </a:pPr>
            <a:endParaRPr lang="en-US" sz="2400" dirty="0" smtClean="0">
              <a:latin typeface="Calibri" pitchFamily="34" charset="0"/>
              <a:cs typeface="Calibri" pitchFamily="34" charset="0"/>
            </a:endParaRPr>
          </a:p>
          <a:p>
            <a:pPr marL="625475" indent="-625475">
              <a:buNone/>
            </a:pPr>
            <a:r>
              <a:rPr lang="da-DK" sz="2400" dirty="0" smtClean="0">
                <a:latin typeface="Calibri" pitchFamily="34" charset="0"/>
                <a:cs typeface="Calibri" pitchFamily="34" charset="0"/>
              </a:rPr>
              <a:t>11.1.3.3</a:t>
            </a:r>
            <a:r>
              <a:rPr lang="da-DK" sz="2400" dirty="0">
                <a:latin typeface="Calibri" pitchFamily="34" charset="0"/>
                <a:cs typeface="Calibri" pitchFamily="34" charset="0"/>
              </a:rPr>
              <a:t>. Sürtünmeli yüzeylerde hareket eden cisimlerin hareketini analiz eder.</a:t>
            </a:r>
          </a:p>
          <a:p>
            <a:pPr marL="625475" indent="-625475">
              <a:buNone/>
            </a:pPr>
            <a:r>
              <a:rPr lang="tr-TR" sz="2400" dirty="0">
                <a:latin typeface="Calibri" pitchFamily="34" charset="0"/>
                <a:cs typeface="Calibri" pitchFamily="34" charset="0"/>
              </a:rPr>
              <a:t>     a. Öğrencilerin Serbest  cisim diyagramları çizerek günlük hayatla ilgili problemler çözmeleri sağlanır</a:t>
            </a:r>
            <a:r>
              <a:rPr lang="tr-TR" sz="2400" dirty="0" smtClean="0">
                <a:latin typeface="Calibri" pitchFamily="34" charset="0"/>
                <a:cs typeface="Calibri" pitchFamily="34" charset="0"/>
              </a:rPr>
              <a:t>.</a:t>
            </a:r>
            <a:endParaRPr lang="tr-TR" sz="2600"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928670"/>
            <a:ext cx="8329642" cy="1071570"/>
          </a:xfrm>
        </p:spPr>
        <p:txBody>
          <a:bodyPr>
            <a:normAutofit fontScale="90000"/>
          </a:bodyPr>
          <a:lstStyle/>
          <a:p>
            <a:pPr algn="ctr"/>
            <a:r>
              <a:rPr lang="tr-TR" dirty="0" smtClean="0"/>
              <a:t>Gelecek Hafta : Bir Boyutta Sabit İvmeli Hareket </a:t>
            </a:r>
            <a:endParaRPr lang="tr-TR" dirty="0"/>
          </a:p>
        </p:txBody>
      </p:sp>
      <p:sp>
        <p:nvSpPr>
          <p:cNvPr id="5" name="2 İçerik Yer Tutucusu"/>
          <p:cNvSpPr>
            <a:spLocks noGrp="1"/>
          </p:cNvSpPr>
          <p:nvPr>
            <p:ph idx="1"/>
          </p:nvPr>
        </p:nvSpPr>
        <p:spPr>
          <a:xfrm>
            <a:off x="460738" y="2060848"/>
            <a:ext cx="8229600" cy="4645734"/>
          </a:xfrm>
        </p:spPr>
        <p:txBody>
          <a:bodyPr>
            <a:noAutofit/>
          </a:bodyPr>
          <a:lstStyle/>
          <a:p>
            <a:pPr marL="461963" indent="-461963">
              <a:buNone/>
            </a:pPr>
            <a:r>
              <a:rPr lang="tr-TR" sz="1800" dirty="0"/>
              <a:t>11.1.4.1. Bir boyutta sabit ivmeli hareketi örneklerle açıklar.</a:t>
            </a:r>
          </a:p>
          <a:p>
            <a:pPr marL="461963" indent="-461963">
              <a:buNone/>
            </a:pPr>
            <a:r>
              <a:rPr lang="tr-TR" sz="1800" dirty="0"/>
              <a:t>11.1.4.2. Bir boyutta sabit ivmeli hareket için konum-zaman, hız-zaman ve ivme-zaman grafiklerini çizer ve açıklar.</a:t>
            </a:r>
          </a:p>
          <a:p>
            <a:pPr marL="569913" lvl="1" indent="-277813">
              <a:buNone/>
            </a:pPr>
            <a:r>
              <a:rPr lang="tr-TR" sz="1800" dirty="0">
                <a:solidFill>
                  <a:schemeClr val="tx1"/>
                </a:solidFill>
              </a:rPr>
              <a:t>a. Öğrencilerin var olan verileri ya da deneylerden elde edilen verileri kullanarak grafikler çizmeleri, bunları yorumlamaları ve çizilen grafikler arasında dönüşümler yapmaları sağlanır.</a:t>
            </a:r>
          </a:p>
          <a:p>
            <a:pPr marL="569913" lvl="1" indent="-277813">
              <a:buNone/>
            </a:pPr>
            <a:r>
              <a:rPr lang="tr-TR" sz="1800" dirty="0">
                <a:solidFill>
                  <a:schemeClr val="tx1"/>
                </a:solidFill>
              </a:rPr>
              <a:t>b. Öğrencilerin grafiği verilen hareketlilerin hareketlerini tahmin etmelerine fırsat verilir.</a:t>
            </a:r>
          </a:p>
          <a:p>
            <a:pPr marL="569913" lvl="1" indent="-277813">
              <a:buNone/>
            </a:pPr>
            <a:r>
              <a:rPr lang="tr-TR" sz="1800" dirty="0">
                <a:solidFill>
                  <a:schemeClr val="tx1"/>
                </a:solidFill>
              </a:rPr>
              <a:t>c. Öğrencilerin sabit ivmeli hareketin grafiklerinden yararlanarak hareket denklemlerini yorumlamaları sağlanır.</a:t>
            </a:r>
          </a:p>
          <a:p>
            <a:pPr marL="461963" indent="-461963">
              <a:buNone/>
            </a:pPr>
            <a:r>
              <a:rPr lang="tr-TR" sz="1800" dirty="0"/>
              <a:t>11.1.4.3. Havanın olmadığı ortamda serbest düşen cisimlerin hareketlerini analiz eder.</a:t>
            </a:r>
          </a:p>
          <a:p>
            <a:pPr marL="569913" indent="-280988">
              <a:buNone/>
            </a:pPr>
            <a:r>
              <a:rPr lang="tr-TR" sz="1800" dirty="0"/>
              <a:t>a. Öğrencilerin Newton’un hareket yasalarını kullanarak serbest düşme hareketi yapan cisimlerin ivmesinin havasız ortamda kütleden bağımsız olduğunu bulmaları sağlanır.</a:t>
            </a:r>
            <a:endParaRPr lang="tr-TR" sz="1800"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928670"/>
            <a:ext cx="8258204" cy="1071570"/>
          </a:xfrm>
        </p:spPr>
        <p:txBody>
          <a:bodyPr>
            <a:normAutofit/>
          </a:bodyPr>
          <a:lstStyle/>
          <a:p>
            <a:pPr algn="ctr"/>
            <a:r>
              <a:rPr lang="en-US" sz="3200" dirty="0" smtClean="0"/>
              <a:t>Pire</a:t>
            </a:r>
            <a:r>
              <a:rPr lang="tr-TR" sz="3200" dirty="0" smtClean="0"/>
              <a:t>, Kendisinden 1500 Kat Ağır bir Arabayı </a:t>
            </a:r>
            <a:r>
              <a:rPr lang="en-US" sz="3200" dirty="0" smtClean="0"/>
              <a:t/>
            </a:r>
            <a:br>
              <a:rPr lang="en-US" sz="3200" dirty="0" smtClean="0"/>
            </a:br>
            <a:r>
              <a:rPr lang="tr-TR" sz="3200" dirty="0" smtClean="0"/>
              <a:t>Çekebilir mi?</a:t>
            </a:r>
            <a:endParaRPr lang="tr-TR" sz="3200" dirty="0"/>
          </a:p>
        </p:txBody>
      </p:sp>
      <p:pic>
        <p:nvPicPr>
          <p:cNvPr id="3" name="Picture 2"/>
          <p:cNvPicPr>
            <a:picLocks noChangeAspect="1"/>
          </p:cNvPicPr>
          <p:nvPr/>
        </p:nvPicPr>
        <p:blipFill>
          <a:blip r:embed="rId2"/>
          <a:stretch>
            <a:fillRect/>
          </a:stretch>
        </p:blipFill>
        <p:spPr>
          <a:xfrm>
            <a:off x="3131840" y="2204864"/>
            <a:ext cx="5142634" cy="3852011"/>
          </a:xfrm>
          <a:prstGeom prst="rect">
            <a:avLst/>
          </a:prstGeom>
        </p:spPr>
      </p:pic>
      <p:sp>
        <p:nvSpPr>
          <p:cNvPr id="12"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75483123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99792" y="908720"/>
            <a:ext cx="5295532" cy="1071570"/>
          </a:xfrm>
        </p:spPr>
        <p:txBody>
          <a:bodyPr>
            <a:normAutofit/>
          </a:bodyPr>
          <a:lstStyle/>
          <a:p>
            <a:r>
              <a:rPr lang="tr-TR" sz="3200" dirty="0" smtClean="0"/>
              <a:t>Newton’un Hareket Yasaları</a:t>
            </a:r>
            <a:endParaRPr lang="tr-TR" sz="3200" dirty="0"/>
          </a:p>
        </p:txBody>
      </p:sp>
      <p:sp>
        <p:nvSpPr>
          <p:cNvPr id="13" name="12 Metin kutusu"/>
          <p:cNvSpPr txBox="1"/>
          <p:nvPr/>
        </p:nvSpPr>
        <p:spPr>
          <a:xfrm>
            <a:off x="3203848" y="2420888"/>
            <a:ext cx="5482952" cy="1569660"/>
          </a:xfrm>
          <a:prstGeom prst="rect">
            <a:avLst/>
          </a:prstGeom>
          <a:noFill/>
        </p:spPr>
        <p:txBody>
          <a:bodyPr wrap="square" rtlCol="0">
            <a:spAutoFit/>
          </a:bodyPr>
          <a:lstStyle/>
          <a:p>
            <a:pPr marL="342900" indent="-342900">
              <a:buAutoNum type="arabicPeriod"/>
            </a:pPr>
            <a:r>
              <a:rPr lang="tr-TR" sz="2400" dirty="0" smtClean="0">
                <a:solidFill>
                  <a:schemeClr val="bg2">
                    <a:lumMod val="50000"/>
                  </a:schemeClr>
                </a:solidFill>
              </a:rPr>
              <a:t>Birinci Yasa</a:t>
            </a:r>
            <a:r>
              <a:rPr lang="en-US" sz="2400" dirty="0" smtClean="0">
                <a:solidFill>
                  <a:schemeClr val="bg2">
                    <a:lumMod val="50000"/>
                  </a:schemeClr>
                </a:solidFill>
              </a:rPr>
              <a:t> (</a:t>
            </a:r>
            <a:r>
              <a:rPr lang="en-US" sz="2400" dirty="0" err="1" smtClean="0">
                <a:solidFill>
                  <a:schemeClr val="bg2">
                    <a:lumMod val="50000"/>
                  </a:schemeClr>
                </a:solidFill>
              </a:rPr>
              <a:t>Eylemsizlik</a:t>
            </a:r>
            <a:r>
              <a:rPr lang="en-US" sz="2400" dirty="0" smtClean="0">
                <a:solidFill>
                  <a:schemeClr val="bg2">
                    <a:lumMod val="50000"/>
                  </a:schemeClr>
                </a:solidFill>
              </a:rPr>
              <a:t> </a:t>
            </a:r>
            <a:r>
              <a:rPr lang="en-US" sz="2400" dirty="0" err="1" smtClean="0">
                <a:solidFill>
                  <a:schemeClr val="bg2">
                    <a:lumMod val="50000"/>
                  </a:schemeClr>
                </a:solidFill>
              </a:rPr>
              <a:t>Yasası</a:t>
            </a:r>
            <a:r>
              <a:rPr lang="en-US" sz="2400" dirty="0" smtClean="0">
                <a:solidFill>
                  <a:schemeClr val="bg2">
                    <a:lumMod val="50000"/>
                  </a:schemeClr>
                </a:solidFill>
              </a:rPr>
              <a:t>)</a:t>
            </a:r>
            <a:endParaRPr lang="tr-TR" sz="2400" dirty="0" smtClean="0">
              <a:solidFill>
                <a:schemeClr val="bg2">
                  <a:lumMod val="50000"/>
                </a:schemeClr>
              </a:solidFill>
            </a:endParaRPr>
          </a:p>
          <a:p>
            <a:pPr marL="342900" indent="-342900">
              <a:buAutoNum type="arabicPeriod"/>
            </a:pPr>
            <a:endParaRPr lang="tr-TR" sz="2400" dirty="0" smtClean="0">
              <a:solidFill>
                <a:schemeClr val="bg2">
                  <a:lumMod val="50000"/>
                </a:schemeClr>
              </a:solidFill>
            </a:endParaRPr>
          </a:p>
          <a:p>
            <a:r>
              <a:rPr lang="en-US" sz="2400" dirty="0" err="1" smtClean="0"/>
              <a:t>F</a:t>
            </a:r>
            <a:r>
              <a:rPr lang="en-US" sz="2400" baseline="-25000" dirty="0" err="1" smtClean="0"/>
              <a:t>net</a:t>
            </a:r>
            <a:r>
              <a:rPr lang="en-US" sz="2400" dirty="0" smtClean="0"/>
              <a:t> = 0 </a:t>
            </a:r>
            <a:r>
              <a:rPr lang="en-US" sz="2400" dirty="0" err="1" smtClean="0"/>
              <a:t>ise</a:t>
            </a:r>
            <a:r>
              <a:rPr lang="en-US" sz="2400" dirty="0" smtClean="0"/>
              <a:t>, V = </a:t>
            </a:r>
            <a:r>
              <a:rPr lang="tr-TR" sz="2400" dirty="0"/>
              <a:t>0</a:t>
            </a:r>
            <a:r>
              <a:rPr lang="en-US" sz="2400" dirty="0" smtClean="0"/>
              <a:t> </a:t>
            </a:r>
            <a:r>
              <a:rPr lang="en-US" sz="2400" dirty="0" err="1" smtClean="0"/>
              <a:t>veya</a:t>
            </a:r>
            <a:r>
              <a:rPr lang="en-US" sz="2400" dirty="0" smtClean="0"/>
              <a:t> </a:t>
            </a:r>
            <a:r>
              <a:rPr lang="en-US" sz="2400" dirty="0" err="1" smtClean="0"/>
              <a:t>sabittir</a:t>
            </a:r>
            <a:r>
              <a:rPr lang="en-US" sz="2400" dirty="0" smtClean="0"/>
              <a:t>.</a:t>
            </a:r>
          </a:p>
          <a:p>
            <a:endParaRPr lang="en-US" sz="2400" dirty="0" smtClean="0"/>
          </a:p>
        </p:txBody>
      </p:sp>
      <p:sp>
        <p:nvSpPr>
          <p:cNvPr id="8"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cxnSp>
        <p:nvCxnSpPr>
          <p:cNvPr id="5" name="Straight Arrow Connector 4"/>
          <p:cNvCxnSpPr/>
          <p:nvPr/>
        </p:nvCxnSpPr>
        <p:spPr>
          <a:xfrm>
            <a:off x="3347864" y="3140968"/>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4877722" y="3150021"/>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948468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43098" y="830470"/>
            <a:ext cx="8258204" cy="1071570"/>
          </a:xfrm>
        </p:spPr>
        <p:txBody>
          <a:bodyPr>
            <a:normAutofit/>
          </a:bodyPr>
          <a:lstStyle/>
          <a:p>
            <a:r>
              <a:rPr lang="tr-TR" sz="3200" dirty="0" smtClean="0"/>
              <a:t>Newton’un Hareket Yasaları</a:t>
            </a:r>
            <a:endParaRPr lang="tr-TR" sz="3200" dirty="0"/>
          </a:p>
        </p:txBody>
      </p:sp>
      <mc:AlternateContent xmlns:mc="http://schemas.openxmlformats.org/markup-compatibility/2006" xmlns:a14="http://schemas.microsoft.com/office/drawing/2010/main">
        <mc:Choice Requires="a14">
          <p:sp>
            <p:nvSpPr>
              <p:cNvPr id="13" name="12 Metin kutusu"/>
              <p:cNvSpPr txBox="1"/>
              <p:nvPr/>
            </p:nvSpPr>
            <p:spPr>
              <a:xfrm>
                <a:off x="3126668" y="2013357"/>
                <a:ext cx="5482952" cy="1323439"/>
              </a:xfrm>
              <a:prstGeom prst="rect">
                <a:avLst/>
              </a:prstGeom>
              <a:noFill/>
            </p:spPr>
            <p:txBody>
              <a:bodyPr wrap="square" rtlCol="0">
                <a:spAutoFit/>
              </a:bodyPr>
              <a:lstStyle/>
              <a:p>
                <a:r>
                  <a:rPr lang="tr-TR" sz="2000" dirty="0" smtClean="0">
                    <a:solidFill>
                      <a:schemeClr val="bg2">
                        <a:lumMod val="50000"/>
                      </a:schemeClr>
                    </a:solidFill>
                  </a:rPr>
                  <a:t>2. İkinci Yasa </a:t>
                </a:r>
              </a:p>
              <a:p>
                <a:endParaRPr lang="tr-TR" sz="2000" dirty="0" smtClean="0">
                  <a:solidFill>
                    <a:schemeClr val="bg2">
                      <a:lumMod val="50000"/>
                    </a:schemeClr>
                  </a:solidFill>
                </a:endParaRPr>
              </a:p>
              <a:p>
                <a:r>
                  <a:rPr lang="en-US" sz="2000" dirty="0" err="1" smtClean="0"/>
                  <a:t>F</a:t>
                </a:r>
                <a:r>
                  <a:rPr lang="en-US" sz="2000" baseline="-25000" dirty="0" err="1" smtClean="0"/>
                  <a:t>net</a:t>
                </a:r>
                <a:r>
                  <a:rPr lang="en-US" sz="2000" dirty="0" smtClean="0"/>
                  <a:t> </a:t>
                </a:r>
                <a:r>
                  <a:rPr lang="en-US" sz="2000" dirty="0" err="1" smtClean="0"/>
                  <a:t>sıfırdan</a:t>
                </a:r>
                <a:r>
                  <a:rPr lang="en-US" sz="2000" dirty="0" smtClean="0"/>
                  <a:t> </a:t>
                </a:r>
                <a:r>
                  <a:rPr lang="en-US" sz="2000" dirty="0" err="1" smtClean="0"/>
                  <a:t>farklı</a:t>
                </a:r>
                <a:r>
                  <a:rPr lang="en-US" sz="2000" dirty="0" smtClean="0"/>
                  <a:t> </a:t>
                </a:r>
                <a:r>
                  <a:rPr lang="en-US" sz="2000" dirty="0" err="1" smtClean="0"/>
                  <a:t>ise</a:t>
                </a:r>
                <a:r>
                  <a:rPr lang="en-US" sz="2000" dirty="0" smtClean="0"/>
                  <a:t>, </a:t>
                </a:r>
                <a:r>
                  <a:rPr lang="tr-TR" sz="2000" dirty="0" smtClean="0"/>
                  <a:t> </a:t>
                </a:r>
                <a14:m>
                  <m:oMath xmlns:m="http://schemas.openxmlformats.org/officeDocument/2006/math">
                    <m:r>
                      <a:rPr lang="tr-TR" sz="2000" i="1">
                        <a:latin typeface="Cambria Math" panose="02040503050406030204" pitchFamily="18" charset="0"/>
                      </a:rPr>
                      <m:t>𝐹</m:t>
                    </m:r>
                    <m:r>
                      <a:rPr lang="tr-TR" sz="2000" i="1" baseline="-25000">
                        <a:latin typeface="Cambria Math" panose="02040503050406030204" pitchFamily="18" charset="0"/>
                      </a:rPr>
                      <m:t>𝑛𝑒𝑡</m:t>
                    </m:r>
                    <m:r>
                      <a:rPr lang="tr-TR" sz="2000" i="1">
                        <a:latin typeface="Cambria Math" panose="02040503050406030204" pitchFamily="18" charset="0"/>
                      </a:rPr>
                      <m:t>=</m:t>
                    </m:r>
                    <m:r>
                      <a:rPr lang="tr-TR" sz="2000" i="1">
                        <a:latin typeface="Cambria Math" panose="02040503050406030204" pitchFamily="18" charset="0"/>
                      </a:rPr>
                      <m:t>𝑚</m:t>
                    </m:r>
                    <m:r>
                      <a:rPr lang="tr-TR" sz="2000" i="1">
                        <a:latin typeface="Cambria Math" panose="02040503050406030204" pitchFamily="18" charset="0"/>
                      </a:rPr>
                      <m:t>.</m:t>
                    </m:r>
                    <m:r>
                      <a:rPr lang="tr-TR" sz="2000" i="1">
                        <a:latin typeface="Cambria Math" panose="02040503050406030204" pitchFamily="18" charset="0"/>
                      </a:rPr>
                      <m:t>𝑎</m:t>
                    </m:r>
                  </m:oMath>
                </a14:m>
                <a:endParaRPr lang="tr-TR" sz="2000" dirty="0"/>
              </a:p>
              <a:p>
                <a:endParaRPr lang="en-US" sz="2000" dirty="0" smtClean="0"/>
              </a:p>
            </p:txBody>
          </p:sp>
        </mc:Choice>
        <mc:Fallback xmlns="">
          <p:sp>
            <p:nvSpPr>
              <p:cNvPr id="13" name="12 Metin kutusu"/>
              <p:cNvSpPr txBox="1">
                <a:spLocks noRot="1" noChangeAspect="1" noMove="1" noResize="1" noEditPoints="1" noAdjustHandles="1" noChangeArrowheads="1" noChangeShapeType="1" noTextEdit="1"/>
              </p:cNvSpPr>
              <p:nvPr/>
            </p:nvSpPr>
            <p:spPr>
              <a:xfrm>
                <a:off x="3126668" y="2013357"/>
                <a:ext cx="5482952" cy="1323439"/>
              </a:xfrm>
              <a:prstGeom prst="rect">
                <a:avLst/>
              </a:prstGeom>
              <a:blipFill>
                <a:blip r:embed="rId2"/>
                <a:stretch>
                  <a:fillRect l="-1224" t="-2765"/>
                </a:stretch>
              </a:blipFill>
            </p:spPr>
            <p:txBody>
              <a:bodyPr/>
              <a:lstStyle/>
              <a:p>
                <a:r>
                  <a:rPr lang="tr-TR">
                    <a:noFill/>
                  </a:rPr>
                  <a:t> </a:t>
                </a:r>
              </a:p>
            </p:txBody>
          </p:sp>
        </mc:Fallback>
      </mc:AlternateContent>
      <p:cxnSp>
        <p:nvCxnSpPr>
          <p:cNvPr id="8" name="Straight Arrow Connector 7"/>
          <p:cNvCxnSpPr/>
          <p:nvPr/>
        </p:nvCxnSpPr>
        <p:spPr>
          <a:xfrm>
            <a:off x="5868144" y="2645786"/>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6876256" y="2708920"/>
            <a:ext cx="1440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13"/>
          <p:cNvPicPr/>
          <p:nvPr/>
        </p:nvPicPr>
        <p:blipFill rotWithShape="1">
          <a:blip r:embed="rId3"/>
          <a:srcRect l="18353" t="8233" r="16832" b="15017"/>
          <a:stretch/>
        </p:blipFill>
        <p:spPr bwMode="auto">
          <a:xfrm>
            <a:off x="3275856" y="3429001"/>
            <a:ext cx="3733800" cy="248602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angle 2"/>
              <p:cNvSpPr/>
              <p:nvPr/>
            </p:nvSpPr>
            <p:spPr>
              <a:xfrm>
                <a:off x="3788044" y="6021288"/>
                <a:ext cx="2819939" cy="493981"/>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𝐹</m:t>
                        </m:r>
                      </m:num>
                      <m:den>
                        <m:r>
                          <a:rPr lang="en-US" b="0" i="1" smtClean="0">
                            <a:latin typeface="Cambria Math" panose="02040503050406030204" pitchFamily="18" charset="0"/>
                          </a:rPr>
                          <m:t>𝑀</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𝑓</m:t>
                        </m:r>
                      </m:num>
                      <m:den>
                        <m:r>
                          <a:rPr lang="en-US" b="0" i="1" smtClean="0">
                            <a:latin typeface="Cambria Math" panose="02040503050406030204" pitchFamily="18" charset="0"/>
                          </a:rPr>
                          <m:t>𝑚</m:t>
                        </m:r>
                      </m:den>
                    </m:f>
                  </m:oMath>
                </a14:m>
                <a:r>
                  <a:rPr lang="en-US" dirty="0" smtClean="0"/>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𝑀𝑔</m:t>
                        </m:r>
                      </m:num>
                      <m:den>
                        <m:r>
                          <a:rPr lang="en-US" i="1">
                            <a:latin typeface="Cambria Math" panose="02040503050406030204" pitchFamily="18" charset="0"/>
                          </a:rPr>
                          <m:t>𝑀</m:t>
                        </m:r>
                      </m:den>
                    </m:f>
                    <m:r>
                      <a:rPr lang="en-US" i="1">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𝑚𝑔</m:t>
                        </m:r>
                      </m:num>
                      <m:den>
                        <m:r>
                          <a:rPr lang="en-US" i="1">
                            <a:latin typeface="Cambria Math" panose="02040503050406030204" pitchFamily="18" charset="0"/>
                          </a:rPr>
                          <m:t>𝑚</m:t>
                        </m:r>
                      </m:den>
                    </m:f>
                  </m:oMath>
                </a14:m>
                <a:endParaRPr lang="tr-TR" dirty="0"/>
              </a:p>
            </p:txBody>
          </p:sp>
        </mc:Choice>
        <mc:Fallback xmlns="">
          <p:sp>
            <p:nvSpPr>
              <p:cNvPr id="3" name="Rectangle 2"/>
              <p:cNvSpPr>
                <a:spLocks noRot="1" noChangeAspect="1" noMove="1" noResize="1" noEditPoints="1" noAdjustHandles="1" noChangeArrowheads="1" noChangeShapeType="1" noTextEdit="1"/>
              </p:cNvSpPr>
              <p:nvPr/>
            </p:nvSpPr>
            <p:spPr>
              <a:xfrm>
                <a:off x="3788044" y="6021288"/>
                <a:ext cx="2819939" cy="493981"/>
              </a:xfrm>
              <a:prstGeom prst="rect">
                <a:avLst/>
              </a:prstGeom>
              <a:blipFill>
                <a:blip r:embed="rId4"/>
                <a:stretch>
                  <a:fillRect b="-6173"/>
                </a:stretch>
              </a:blipFill>
            </p:spPr>
            <p:txBody>
              <a:bodyPr/>
              <a:lstStyle/>
              <a:p>
                <a:r>
                  <a:rPr lang="tr-TR">
                    <a:noFill/>
                  </a:rPr>
                  <a:t> </a:t>
                </a:r>
              </a:p>
            </p:txBody>
          </p:sp>
        </mc:Fallback>
      </mc:AlternateContent>
      <p:cxnSp>
        <p:nvCxnSpPr>
          <p:cNvPr id="15" name="Straight Arrow Connector 14"/>
          <p:cNvCxnSpPr/>
          <p:nvPr/>
        </p:nvCxnSpPr>
        <p:spPr>
          <a:xfrm>
            <a:off x="6300192" y="6093296"/>
            <a:ext cx="1440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5724128" y="6075923"/>
            <a:ext cx="1440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4321967" y="6112451"/>
            <a:ext cx="1440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3851920" y="6112451"/>
            <a:ext cx="1440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5220072" y="6031703"/>
            <a:ext cx="1440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4788024" y="6021288"/>
            <a:ext cx="1440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cxnSp>
        <p:nvCxnSpPr>
          <p:cNvPr id="18" name="Straight Arrow Connector 17"/>
          <p:cNvCxnSpPr/>
          <p:nvPr/>
        </p:nvCxnSpPr>
        <p:spPr>
          <a:xfrm>
            <a:off x="3266803" y="2654602"/>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909162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339752" y="908720"/>
            <a:ext cx="8258204" cy="1071570"/>
          </a:xfrm>
        </p:spPr>
        <p:txBody>
          <a:bodyPr>
            <a:normAutofit/>
          </a:bodyPr>
          <a:lstStyle/>
          <a:p>
            <a:r>
              <a:rPr lang="tr-TR" sz="3200" dirty="0" smtClean="0"/>
              <a:t>Newton’un Hareket Yasaları</a:t>
            </a:r>
            <a:endParaRPr lang="tr-TR" sz="3200" dirty="0"/>
          </a:p>
        </p:txBody>
      </p:sp>
      <p:sp>
        <p:nvSpPr>
          <p:cNvPr id="13" name="12 Metin kutusu"/>
          <p:cNvSpPr txBox="1"/>
          <p:nvPr/>
        </p:nvSpPr>
        <p:spPr>
          <a:xfrm>
            <a:off x="2555776" y="2011063"/>
            <a:ext cx="6131024" cy="4385816"/>
          </a:xfrm>
          <a:prstGeom prst="rect">
            <a:avLst/>
          </a:prstGeom>
          <a:noFill/>
        </p:spPr>
        <p:txBody>
          <a:bodyPr wrap="square" rtlCol="0">
            <a:spAutoFit/>
          </a:bodyPr>
          <a:lstStyle/>
          <a:p>
            <a:pPr>
              <a:spcAft>
                <a:spcPts val="600"/>
              </a:spcAft>
            </a:pPr>
            <a:r>
              <a:rPr lang="tr-TR" dirty="0" smtClean="0">
                <a:solidFill>
                  <a:schemeClr val="bg2">
                    <a:lumMod val="50000"/>
                  </a:schemeClr>
                </a:solidFill>
              </a:rPr>
              <a:t>3. Üçüncü Yasa (Etki Tepki Yasası) </a:t>
            </a:r>
          </a:p>
          <a:p>
            <a:pPr>
              <a:spcAft>
                <a:spcPts val="600"/>
              </a:spcAft>
            </a:pPr>
            <a:endParaRPr lang="tr-TR" dirty="0" smtClean="0">
              <a:solidFill>
                <a:schemeClr val="bg2">
                  <a:lumMod val="50000"/>
                </a:schemeClr>
              </a:solidFill>
            </a:endParaRPr>
          </a:p>
          <a:p>
            <a:pPr>
              <a:spcAft>
                <a:spcPts val="600"/>
              </a:spcAft>
            </a:pPr>
            <a:r>
              <a:rPr lang="tr-TR" b="1" dirty="0" smtClean="0"/>
              <a:t>F</a:t>
            </a:r>
            <a:r>
              <a:rPr lang="tr-TR" b="1" baseline="-25000" dirty="0" smtClean="0"/>
              <a:t>AB</a:t>
            </a:r>
            <a:r>
              <a:rPr lang="tr-TR" dirty="0" smtClean="0"/>
              <a:t> = - </a:t>
            </a:r>
            <a:r>
              <a:rPr lang="tr-TR" b="1" dirty="0" smtClean="0"/>
              <a:t>F</a:t>
            </a:r>
            <a:r>
              <a:rPr lang="tr-TR" b="1" baseline="-25000" dirty="0" smtClean="0"/>
              <a:t>BA</a:t>
            </a:r>
          </a:p>
          <a:p>
            <a:pPr>
              <a:spcAft>
                <a:spcPts val="600"/>
              </a:spcAft>
            </a:pPr>
            <a:endParaRPr lang="en-US" dirty="0" smtClean="0"/>
          </a:p>
          <a:p>
            <a:pPr marL="515938" indent="-515938">
              <a:spcAft>
                <a:spcPts val="600"/>
              </a:spcAft>
            </a:pPr>
            <a:r>
              <a:rPr lang="tr-TR" dirty="0" smtClean="0"/>
              <a:t> Not: </a:t>
            </a:r>
          </a:p>
          <a:p>
            <a:pPr marL="344488" indent="-344488">
              <a:spcAft>
                <a:spcPts val="600"/>
              </a:spcAft>
              <a:buFont typeface="+mj-lt"/>
              <a:buAutoNum type="romanLcPeriod"/>
            </a:pPr>
            <a:r>
              <a:rPr lang="tr-TR" dirty="0" smtClean="0"/>
              <a:t>Her etki bir tepki her tepki bir etki doğurur. Etki ve tepki aynı anda oluşur.</a:t>
            </a:r>
          </a:p>
          <a:p>
            <a:pPr marL="344488" indent="-344488">
              <a:spcAft>
                <a:spcPts val="600"/>
              </a:spcAft>
              <a:buFont typeface="+mj-lt"/>
              <a:buAutoNum type="romanLcPeriod"/>
            </a:pPr>
            <a:r>
              <a:rPr lang="tr-TR" dirty="0" smtClean="0"/>
              <a:t>Bu kuvvetlerin büyüklükleri aynı yönleri zıttır.</a:t>
            </a:r>
          </a:p>
          <a:p>
            <a:pPr marL="344488" indent="-344488">
              <a:spcAft>
                <a:spcPts val="600"/>
              </a:spcAft>
              <a:buFont typeface="+mj-lt"/>
              <a:buAutoNum type="romanLcPeriod"/>
            </a:pPr>
            <a:r>
              <a:rPr lang="tr-TR" dirty="0" smtClean="0"/>
              <a:t>Etki ve tepki kuvvetleri her zaman ayrı cisimler üzerindedir. </a:t>
            </a:r>
          </a:p>
          <a:p>
            <a:pPr marL="344488" indent="-344488">
              <a:spcAft>
                <a:spcPts val="600"/>
              </a:spcAft>
              <a:buFont typeface="+mj-lt"/>
              <a:buAutoNum type="romanLcPeriod"/>
            </a:pPr>
            <a:r>
              <a:rPr lang="tr-TR" dirty="0" smtClean="0"/>
              <a:t>Kuvvetler çift halde bulunur. Tek kuvvet bulunmaz.</a:t>
            </a:r>
          </a:p>
          <a:p>
            <a:pPr marL="344488" indent="-344488">
              <a:spcAft>
                <a:spcPts val="600"/>
              </a:spcAft>
              <a:buFont typeface="+mj-lt"/>
              <a:buAutoNum type="romanLcPeriod"/>
            </a:pPr>
            <a:r>
              <a:rPr lang="tr-TR" dirty="0" smtClean="0"/>
              <a:t>Yüzeye dik olan normal  kuvveti ve sürtünme kuvvetleri tepki kuvvetleridir.</a:t>
            </a:r>
            <a:endParaRPr lang="tr-TR" dirty="0"/>
          </a:p>
        </p:txBody>
      </p:sp>
      <p:cxnSp>
        <p:nvCxnSpPr>
          <p:cNvPr id="14" name="Straight Arrow Connector 13"/>
          <p:cNvCxnSpPr/>
          <p:nvPr/>
        </p:nvCxnSpPr>
        <p:spPr>
          <a:xfrm>
            <a:off x="2699792" y="2708920"/>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419872" y="2708920"/>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46162718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Özel 2">
      <a:dk1>
        <a:sysClr val="windowText" lastClr="000000"/>
      </a:dk1>
      <a:lt1>
        <a:sysClr val="window" lastClr="FFFFFF"/>
      </a:lt1>
      <a:dk2>
        <a:srgbClr val="04617B"/>
      </a:dk2>
      <a:lt2>
        <a:srgbClr val="DBF5F9"/>
      </a:lt2>
      <a:accent1>
        <a:srgbClr val="0F6FC6"/>
      </a:accent1>
      <a:accent2>
        <a:srgbClr val="009DD9"/>
      </a:accent2>
      <a:accent3>
        <a:srgbClr val="0BD0D9"/>
      </a:accent3>
      <a:accent4>
        <a:srgbClr val="5FF2CA"/>
      </a:accent4>
      <a:accent5>
        <a:srgbClr val="7CCA62"/>
      </a:accent5>
      <a:accent6>
        <a:srgbClr val="A5C249"/>
      </a:accent6>
      <a:hlink>
        <a:srgbClr val="E2D700"/>
      </a:hlink>
      <a:folHlink>
        <a:srgbClr val="85DFD0"/>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Template>
  <TotalTime>8095</TotalTime>
  <Words>3111</Words>
  <Application>Microsoft Office PowerPoint</Application>
  <PresentationFormat>On-screen Show (4:3)</PresentationFormat>
  <Paragraphs>801</Paragraphs>
  <Slides>51</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Arial</vt:lpstr>
      <vt:lpstr>Calibri</vt:lpstr>
      <vt:lpstr>Cambria Math</vt:lpstr>
      <vt:lpstr>Georgia</vt:lpstr>
      <vt:lpstr>Times New Roman</vt:lpstr>
      <vt:lpstr>Trebuchet MS</vt:lpstr>
      <vt:lpstr>Wingdings</vt:lpstr>
      <vt:lpstr>Wingdings 2</vt:lpstr>
      <vt:lpstr>Şehir Hayatı</vt:lpstr>
      <vt:lpstr>Newton’un Hareket Yasaları</vt:lpstr>
      <vt:lpstr>Bugün Neler Öğreneceğiz</vt:lpstr>
      <vt:lpstr>Kazanımlar</vt:lpstr>
      <vt:lpstr>Geçen Dersin Özeti</vt:lpstr>
      <vt:lpstr>Havasız Ortamda Aynı Zamanda mı Düşerler?</vt:lpstr>
      <vt:lpstr>Pire, Kendisinden 1500 Kat Ağır bir Arabayı  Çekebilir mi?</vt:lpstr>
      <vt:lpstr>Newton’un Hareket Yasaları</vt:lpstr>
      <vt:lpstr>Newton’un Hareket Yasaları</vt:lpstr>
      <vt:lpstr>Newton’un Hareket Yasaları</vt:lpstr>
      <vt:lpstr>Sürtünmeli Yüzeylerde Hareket</vt:lpstr>
      <vt:lpstr>Sürtünmeli Yüzeylerde Hareket</vt:lpstr>
      <vt:lpstr>Sürtünmeli Yüzeylerde Hareket</vt:lpstr>
      <vt:lpstr>Sürtünmeli Yüzeylerde Hareket</vt:lpstr>
      <vt:lpstr>Soru (Sorun) Çözme Stratejisi</vt:lpstr>
      <vt:lpstr>Soru (Sorun) Çözme Stratejisi</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Havasız Ortamda Aynı Zamanda mı Düşerler?</vt:lpstr>
      <vt:lpstr>Pire, Kendisinden 1500 Kat Ağır bir Arabayı Çekebilir mi?</vt:lpstr>
      <vt:lpstr>Günün Özeti</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Kazanımlar: Öğrendik mi?</vt:lpstr>
      <vt:lpstr>Gelecek Hafta : Bir Boyutta Sabit İvmeli Hareket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Casper</dc:creator>
  <cp:lastModifiedBy>Ali Eryılmaz</cp:lastModifiedBy>
  <cp:revision>548</cp:revision>
  <dcterms:created xsi:type="dcterms:W3CDTF">2016-04-08T19:11:10Z</dcterms:created>
  <dcterms:modified xsi:type="dcterms:W3CDTF">2016-11-12T12:11:01Z</dcterms:modified>
</cp:coreProperties>
</file>