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3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3" r:id="rId3"/>
    <p:sldId id="265" r:id="rId4"/>
    <p:sldId id="268" r:id="rId5"/>
    <p:sldId id="320" r:id="rId6"/>
    <p:sldId id="338" r:id="rId7"/>
    <p:sldId id="322" r:id="rId8"/>
    <p:sldId id="323" r:id="rId9"/>
    <p:sldId id="324" r:id="rId10"/>
    <p:sldId id="326" r:id="rId11"/>
    <p:sldId id="337" r:id="rId12"/>
    <p:sldId id="329" r:id="rId13"/>
    <p:sldId id="332" r:id="rId14"/>
    <p:sldId id="328" r:id="rId15"/>
    <p:sldId id="339" r:id="rId16"/>
    <p:sldId id="321" r:id="rId17"/>
    <p:sldId id="325" r:id="rId18"/>
    <p:sldId id="308" r:id="rId19"/>
    <p:sldId id="327" r:id="rId20"/>
    <p:sldId id="340" r:id="rId21"/>
    <p:sldId id="341" r:id="rId22"/>
    <p:sldId id="342" r:id="rId23"/>
    <p:sldId id="343" r:id="rId24"/>
    <p:sldId id="346" r:id="rId25"/>
    <p:sldId id="345" r:id="rId26"/>
    <p:sldId id="344" r:id="rId27"/>
    <p:sldId id="347" r:id="rId28"/>
    <p:sldId id="349" r:id="rId29"/>
    <p:sldId id="350" r:id="rId30"/>
    <p:sldId id="334" r:id="rId31"/>
    <p:sldId id="335" r:id="rId32"/>
    <p:sldId id="262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2" clrIdx="0">
    <p:extLst/>
  </p:cmAuthor>
  <p:cmAuthor id="2" name="Omer Faruk Ozdemir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593" autoAdjust="0"/>
  </p:normalViewPr>
  <p:slideViewPr>
    <p:cSldViewPr snapToGrid="0">
      <p:cViewPr varScale="1">
        <p:scale>
          <a:sx n="80" d="100"/>
          <a:sy n="80" d="100"/>
        </p:scale>
        <p:origin x="-432" y="-1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commentAuthors" Target="commentAuthors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ADC3D-464C-4A76-BB2B-A22A3F90B685}" type="datetimeFigureOut">
              <a:rPr lang="en-US" smtClean="0"/>
              <a:t>04/06/16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6EDEB-810C-48C5-B770-41B513E9F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1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830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Yansıma kanunları: aynalar </a:t>
            </a:r>
          </a:p>
          <a:p>
            <a:r>
              <a:rPr lang="tr-TR" dirty="0" smtClean="0"/>
              <a:t>Kırılma kanunları: prizmalar ve mercekler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3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Mercekler hayatımızın</a:t>
            </a:r>
            <a:r>
              <a:rPr lang="tr-TR" baseline="0" dirty="0" smtClean="0"/>
              <a:t> her yerinde.</a:t>
            </a:r>
          </a:p>
          <a:p>
            <a:r>
              <a:rPr lang="tr-TR" baseline="0" dirty="0" smtClean="0"/>
              <a:t>Hiçbir yerde olmasa bile gözümüzün içinde dünyayı onun sayesinde görüyoruz. </a:t>
            </a:r>
          </a:p>
          <a:p>
            <a:r>
              <a:rPr lang="tr-TR" baseline="0" dirty="0" smtClean="0"/>
              <a:t>Bu mercekler tam olarak ne yapıyor da bu kadar önemli?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9814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Faklı büyüklük</a:t>
            </a:r>
            <a:r>
              <a:rPr lang="tr-TR" baseline="0" dirty="0" smtClean="0"/>
              <a:t> ve şekillerdeki mercekleri inceleyelim.  </a:t>
            </a:r>
          </a:p>
          <a:p>
            <a:r>
              <a:rPr lang="tr-TR" baseline="0" dirty="0" smtClean="0"/>
              <a:t>Bu merceklerden geçerken ışık nasıl davranır?  Kırılma olayını düşünerek tahmin edelim.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4676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 smtClean="0"/>
              <a:t>Phet</a:t>
            </a:r>
            <a:r>
              <a:rPr lang="tr-TR" dirty="0" smtClean="0"/>
              <a:t>: </a:t>
            </a:r>
            <a:r>
              <a:rPr lang="tr-TR" dirty="0" err="1" smtClean="0"/>
              <a:t>diameter</a:t>
            </a:r>
            <a:r>
              <a:rPr lang="tr-TR" dirty="0" smtClean="0"/>
              <a:t> değişkeni</a:t>
            </a:r>
          </a:p>
          <a:p>
            <a:r>
              <a:rPr lang="tr-TR" dirty="0" err="1" smtClean="0"/>
              <a:t>Oph</a:t>
            </a:r>
            <a:r>
              <a:rPr lang="tr-TR" dirty="0" smtClean="0"/>
              <a:t>: diğer değişkenler.</a:t>
            </a:r>
            <a:r>
              <a:rPr lang="tr-TR" baseline="0" dirty="0" smtClean="0"/>
              <a:t> Işık dalga boyu için farklı bir sayfa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9747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Eskiden</a:t>
            </a:r>
            <a:r>
              <a:rPr lang="en-US" dirty="0" smtClean="0"/>
              <a:t> </a:t>
            </a:r>
            <a:r>
              <a:rPr lang="en-US" dirty="0" err="1" smtClean="0"/>
              <a:t>oldukça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kalın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gözlükler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büyük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numaralar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nasıl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incelmiş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olabilir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2244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9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70"/>
            <a:ext cx="2743200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28544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4"/>
            <a:ext cx="10822035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43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9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1338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6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5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15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8" y="753534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60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8" y="3959866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9945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1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1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7546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6" y="1124705"/>
            <a:ext cx="10146187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9" y="3648319"/>
            <a:ext cx="10144655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7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2" y="378887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996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3" y="762003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9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9127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3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9" y="4191004"/>
            <a:ext cx="3451583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9" y="2362200"/>
            <a:ext cx="34515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9" y="4873768"/>
            <a:ext cx="34515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6" y="4191004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7" y="4873767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2" y="4191004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7" y="2362200"/>
            <a:ext cx="344787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2" y="4873765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9505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63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78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70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9" y="745071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5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4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5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24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753537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6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4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2" y="381005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4" y="381004"/>
            <a:ext cx="643748" cy="365125"/>
          </a:xfrm>
        </p:spPr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1760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63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79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11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3132670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70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313321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388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11850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1" y="746763"/>
            <a:ext cx="6510619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468088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7" y="751245"/>
            <a:ext cx="3644963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203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4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4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60B30-60EE-45FA-8251-617A49E60C36}" type="datetimeFigureOut">
              <a:rPr lang="tr-TR" smtClean="0"/>
              <a:t>04/06/16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9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F24C0-A371-4D68-8B59-0EAC4F69D0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49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  <p:sldLayoutId id="2147483980" r:id="rId17"/>
  </p:sldLayoutIdLst>
  <p:txStyles>
    <p:titleStyle>
      <a:lvl1pPr algn="r" defTabSz="914377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zuB_dSJn1Y&amp;nohtml5=False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physics.com/l14.html" TargetMode="External"/><Relationship Id="rId4" Type="http://schemas.openxmlformats.org/officeDocument/2006/relationships/hyperlink" Target="https://phet.colorado.edu/sims/geometric-optics/geometric-optics_en.html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6256" y="1839981"/>
            <a:ext cx="9448800" cy="1825096"/>
          </a:xfrm>
        </p:spPr>
        <p:txBody>
          <a:bodyPr/>
          <a:lstStyle/>
          <a:p>
            <a:r>
              <a:rPr lang="en-US" dirty="0" smtClean="0"/>
              <a:t>MERCEKLER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83305"/>
            <a:ext cx="9448800" cy="6858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</a:t>
            </a:r>
            <a:r>
              <a:rPr lang="en-US" dirty="0" err="1" smtClean="0"/>
              <a:t>Ömer</a:t>
            </a:r>
            <a:r>
              <a:rPr lang="en-US" dirty="0" smtClean="0"/>
              <a:t> Faruk </a:t>
            </a:r>
            <a:r>
              <a:rPr lang="en-US" dirty="0" err="1" smtClean="0"/>
              <a:t>Özdemir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305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Odak Uzaklığı Nelere Bağlıdır?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smtClean="0"/>
              <a:t>Aktivite</a:t>
            </a:r>
            <a:r>
              <a:rPr lang="tr-TR" b="1" dirty="0"/>
              <a:t>: </a:t>
            </a:r>
            <a:r>
              <a:rPr lang="en-US" b="1" dirty="0" err="1"/>
              <a:t>Odak</a:t>
            </a:r>
            <a:r>
              <a:rPr lang="en-US" b="1" dirty="0"/>
              <a:t> </a:t>
            </a:r>
            <a:r>
              <a:rPr lang="en-US" b="1" dirty="0" err="1"/>
              <a:t>Uzaklığı</a:t>
            </a:r>
            <a:r>
              <a:rPr lang="en-US" b="1" dirty="0"/>
              <a:t> </a:t>
            </a:r>
            <a:r>
              <a:rPr lang="en-US" b="1" dirty="0" err="1"/>
              <a:t>Nelere</a:t>
            </a:r>
            <a:r>
              <a:rPr lang="en-US" b="1" dirty="0"/>
              <a:t> </a:t>
            </a:r>
            <a:r>
              <a:rPr lang="en-US" b="1" dirty="0" err="1" smtClean="0"/>
              <a:t>Bağlıdır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Özel Işınlar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Soru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Ç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özümü</a:t>
            </a:r>
          </a:p>
        </p:txBody>
      </p:sp>
      <p:sp>
        <p:nvSpPr>
          <p:cNvPr id="2" name="Rectangle 1"/>
          <p:cNvSpPr/>
          <p:nvPr/>
        </p:nvSpPr>
        <p:spPr>
          <a:xfrm>
            <a:off x="3871156" y="2505925"/>
            <a:ext cx="419129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Merceğin</a:t>
            </a:r>
            <a:r>
              <a:rPr lang="en-US" sz="2400" dirty="0" smtClean="0"/>
              <a:t> </a:t>
            </a:r>
            <a:r>
              <a:rPr lang="en-US" sz="2400" dirty="0" err="1" smtClean="0"/>
              <a:t>kırıcılık</a:t>
            </a:r>
            <a:r>
              <a:rPr lang="en-US" sz="2400" dirty="0" smtClean="0"/>
              <a:t> </a:t>
            </a:r>
            <a:r>
              <a:rPr lang="en-US" sz="2400" dirty="0" err="1" smtClean="0"/>
              <a:t>ind</a:t>
            </a:r>
            <a:r>
              <a:rPr lang="tr-TR" sz="2400" dirty="0" smtClean="0"/>
              <a:t>i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Ortamın</a:t>
            </a:r>
            <a:r>
              <a:rPr lang="en-US" sz="2400" dirty="0" smtClean="0"/>
              <a:t> </a:t>
            </a:r>
            <a:r>
              <a:rPr lang="en-US" sz="2400" dirty="0" err="1" smtClean="0"/>
              <a:t>kırıcılık</a:t>
            </a:r>
            <a:r>
              <a:rPr lang="en-US" sz="2400" dirty="0" smtClean="0"/>
              <a:t> </a:t>
            </a:r>
            <a:r>
              <a:rPr lang="en-US" sz="2400" dirty="0" err="1" smtClean="0"/>
              <a:t>ind</a:t>
            </a:r>
            <a:r>
              <a:rPr lang="tr-TR" sz="2400" dirty="0" smtClean="0"/>
              <a:t>i</a:t>
            </a:r>
            <a:r>
              <a:rPr lang="en-US" sz="2400" dirty="0" err="1" smtClean="0"/>
              <a:t>si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Merceğin</a:t>
            </a:r>
            <a:r>
              <a:rPr lang="en-US" sz="2400" dirty="0" smtClean="0"/>
              <a:t> </a:t>
            </a:r>
            <a:r>
              <a:rPr lang="en-US" sz="2400" dirty="0" err="1" smtClean="0"/>
              <a:t>eğrilik</a:t>
            </a:r>
            <a:r>
              <a:rPr lang="en-US" sz="2400" dirty="0" smtClean="0"/>
              <a:t> </a:t>
            </a:r>
            <a:r>
              <a:rPr lang="en-US" sz="2400" dirty="0" err="1" smtClean="0"/>
              <a:t>yarı</a:t>
            </a:r>
            <a:r>
              <a:rPr lang="en-US" sz="2400" dirty="0" smtClean="0"/>
              <a:t> </a:t>
            </a:r>
            <a:r>
              <a:rPr lang="en-US" sz="2400" dirty="0" err="1"/>
              <a:t>çapı</a:t>
            </a:r>
            <a:r>
              <a:rPr lang="en-US" sz="2400" dirty="0"/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/>
              <a:t>Işığın</a:t>
            </a:r>
            <a:r>
              <a:rPr lang="en-US" sz="2400" dirty="0" smtClean="0"/>
              <a:t> </a:t>
            </a:r>
            <a:r>
              <a:rPr lang="en-US" sz="2400" dirty="0" err="1" smtClean="0"/>
              <a:t>dalga</a:t>
            </a:r>
            <a:r>
              <a:rPr lang="en-US" sz="2400" dirty="0" smtClean="0"/>
              <a:t> </a:t>
            </a:r>
            <a:r>
              <a:rPr lang="en-US" sz="2400" dirty="0" err="1" smtClean="0"/>
              <a:t>boyu</a:t>
            </a: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 descr="http://www.opticampus.com/chromatic_aberration/images/slide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044" y="3747529"/>
            <a:ext cx="4675051" cy="275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14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6537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Işık merceğin neresinde kırılıyor?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smtClean="0"/>
              <a:t>Aktivite</a:t>
            </a:r>
            <a:r>
              <a:rPr lang="tr-TR" b="1" dirty="0"/>
              <a:t>: </a:t>
            </a:r>
            <a:r>
              <a:rPr lang="en-US" b="1" dirty="0" err="1"/>
              <a:t>Odak</a:t>
            </a:r>
            <a:r>
              <a:rPr lang="en-US" b="1" dirty="0"/>
              <a:t> </a:t>
            </a:r>
            <a:r>
              <a:rPr lang="en-US" b="1" dirty="0" err="1"/>
              <a:t>Uzaklığı</a:t>
            </a:r>
            <a:r>
              <a:rPr lang="en-US" b="1" dirty="0"/>
              <a:t> </a:t>
            </a:r>
            <a:r>
              <a:rPr lang="en-US" b="1" dirty="0" err="1"/>
              <a:t>Nelere</a:t>
            </a:r>
            <a:r>
              <a:rPr lang="en-US" b="1" dirty="0"/>
              <a:t> </a:t>
            </a:r>
            <a:r>
              <a:rPr lang="en-US" b="1" dirty="0" err="1" smtClean="0"/>
              <a:t>Bağlıdır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Özel Işınlar 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Soru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Ç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950" y="2359057"/>
            <a:ext cx="4476576" cy="322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prstClr val="black"/>
                </a:solidFill>
              </a:rPr>
              <a:t>Aktivite: Özel Işınlar </a:t>
            </a:r>
            <a:endParaRPr lang="tr-TR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white">
                    <a:lumMod val="65000"/>
                  </a:prstClr>
                </a:solidFill>
              </a:rPr>
              <a:t>Geçen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H</a:t>
            </a:r>
            <a:r>
              <a:rPr lang="tr-TR" dirty="0" err="1">
                <a:solidFill>
                  <a:prstClr val="white">
                    <a:lumMod val="65000"/>
                  </a:prstClr>
                </a:solidFill>
              </a:rPr>
              <a:t>aftanın</a:t>
            </a:r>
            <a:r>
              <a:rPr lang="tr-TR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Ö</a:t>
            </a:r>
            <a:r>
              <a:rPr lang="tr-TR" dirty="0" err="1">
                <a:solidFill>
                  <a:prstClr val="white">
                    <a:lumMod val="65000"/>
                  </a:prstClr>
                </a:solidFill>
              </a:rPr>
              <a:t>zeti</a:t>
            </a:r>
            <a:endParaRPr lang="tr-TR" dirty="0">
              <a:solidFill>
                <a:prstClr val="white">
                  <a:lumMod val="65000"/>
                </a:prst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Mercekler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Yakınsak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ve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Iraksak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Mercekler</a:t>
            </a:r>
            <a:endParaRPr lang="en-US" dirty="0">
              <a:solidFill>
                <a:prstClr val="white">
                  <a:lumMod val="65000"/>
                </a:prst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prstClr val="white">
                    <a:lumMod val="65000"/>
                  </a:prst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white">
                    <a:lumMod val="65000"/>
                  </a:prstClr>
                </a:solidFill>
              </a:rPr>
              <a:t>Aktivite: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Odak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Uzaklığı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Nelere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Bağlıdır</a:t>
            </a:r>
            <a:endParaRPr lang="tr-TR" dirty="0">
              <a:solidFill>
                <a:prstClr val="white">
                  <a:lumMod val="65000"/>
                </a:prst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smtClean="0">
                <a:solidFill>
                  <a:prstClr val="black"/>
                </a:solidFill>
              </a:rPr>
              <a:t>Özel Işınlar</a:t>
            </a:r>
            <a:endParaRPr lang="en-US" b="1" dirty="0" smtClean="0">
              <a:solidFill>
                <a:prstClr val="black"/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Hayatımızdaki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dirty="0" err="1">
                <a:solidFill>
                  <a:prstClr val="white">
                    <a:lumMod val="65000"/>
                  </a:prstClr>
                </a:solidFill>
              </a:rPr>
              <a:t>Mercekler</a:t>
            </a:r>
            <a:endParaRPr lang="tr-TR" dirty="0">
              <a:solidFill>
                <a:prstClr val="white">
                  <a:lumMod val="65000"/>
                </a:prst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white">
                    <a:lumMod val="65000"/>
                  </a:prstClr>
                </a:solidFill>
              </a:rPr>
              <a:t>Günün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Ö</a:t>
            </a:r>
            <a:r>
              <a:rPr lang="tr-TR" dirty="0" err="1">
                <a:solidFill>
                  <a:prstClr val="white">
                    <a:lumMod val="65000"/>
                  </a:prstClr>
                </a:solidFill>
              </a:rPr>
              <a:t>zeti</a:t>
            </a:r>
            <a:endParaRPr lang="tr-TR" dirty="0">
              <a:solidFill>
                <a:prstClr val="white">
                  <a:lumMod val="65000"/>
                </a:prst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prstClr val="white">
                    <a:lumMod val="65000"/>
                  </a:prstClr>
                </a:solidFill>
              </a:rPr>
              <a:t>Soru </a:t>
            </a:r>
            <a:r>
              <a:rPr lang="en-US" dirty="0">
                <a:solidFill>
                  <a:prstClr val="white">
                    <a:lumMod val="65000"/>
                  </a:prstClr>
                </a:solidFill>
              </a:rPr>
              <a:t>Ç</a:t>
            </a:r>
            <a:r>
              <a:rPr lang="tr-TR" dirty="0">
                <a:solidFill>
                  <a:prstClr val="white">
                    <a:lumMod val="65000"/>
                  </a:prstClr>
                </a:solidFill>
              </a:rPr>
              <a:t>özümü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3943" y="2358441"/>
            <a:ext cx="692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Deneyelim:</a:t>
            </a:r>
            <a:r>
              <a:rPr lang="tr-TR" dirty="0" smtClean="0">
                <a:solidFill>
                  <a:prstClr val="black"/>
                </a:solidFill>
              </a:rPr>
              <a:t> Farklı açılardan ıraksak ve yakınsak merceklere ışık gönderelim ve ışığın nasıl davrandığını inceleyelim.   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159" y="3192466"/>
            <a:ext cx="76073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08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5" y="733647"/>
            <a:ext cx="6292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Özel Işınlar: İnce kenarlı mercekler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lvl="0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Özel </a:t>
            </a:r>
            <a:r>
              <a:rPr lang="tr-TR" b="1" dirty="0" smtClean="0">
                <a:solidFill>
                  <a:prstClr val="black"/>
                </a:solidFill>
              </a:rPr>
              <a:t>Işınlar</a:t>
            </a:r>
            <a:endParaRPr lang="en-US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Soru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Ç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özümü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034" y="1793244"/>
            <a:ext cx="3760441" cy="1744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909" y="1708358"/>
            <a:ext cx="3870597" cy="185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618" y="3918858"/>
            <a:ext cx="3858381" cy="1983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048" y="3918857"/>
            <a:ext cx="3568095" cy="1944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410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6462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Özel Işınlar: Kalın kenarlı mercekler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lvl="0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Özel </a:t>
            </a:r>
            <a:r>
              <a:rPr lang="tr-TR" b="1" dirty="0" smtClean="0">
                <a:solidFill>
                  <a:prstClr val="black"/>
                </a:solidFill>
              </a:rPr>
              <a:t>Işınlar</a:t>
            </a:r>
            <a:endParaRPr lang="en-US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Soru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Ç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özümü</a:t>
            </a:r>
          </a:p>
        </p:txBody>
      </p:sp>
      <p:pic>
        <p:nvPicPr>
          <p:cNvPr id="10" name="Picture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56" y="1771741"/>
            <a:ext cx="4036911" cy="2146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821" y="1826165"/>
            <a:ext cx="4052030" cy="1964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763" y="4124476"/>
            <a:ext cx="3701142" cy="2576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809" y="4257525"/>
            <a:ext cx="3065569" cy="2311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130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lvl="0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>
                <a:solidFill>
                  <a:prstClr val="black"/>
                </a:solidFill>
              </a:rPr>
              <a:t>Özel </a:t>
            </a:r>
            <a:r>
              <a:rPr lang="tr-TR" b="1" dirty="0" smtClean="0">
                <a:solidFill>
                  <a:prstClr val="black"/>
                </a:solidFill>
              </a:rPr>
              <a:t>Işınlar</a:t>
            </a:r>
            <a:endParaRPr lang="en-US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Soru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Ç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özümü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667432" y="825909"/>
            <a:ext cx="7838768" cy="1231491"/>
          </a:xfrm>
        </p:spPr>
        <p:txBody>
          <a:bodyPr>
            <a:normAutofit/>
          </a:bodyPr>
          <a:lstStyle/>
          <a:p>
            <a:pPr lvl="0" algn="l" defTabSz="914400">
              <a:lnSpc>
                <a:spcPct val="100000"/>
              </a:lnSpc>
              <a:spcBef>
                <a:spcPts val="0"/>
              </a:spcBef>
            </a:pPr>
            <a:r>
              <a:rPr lang="tr-TR" sz="2800" b="1" cap="none" dirty="0">
                <a:solidFill>
                  <a:prstClr val="black"/>
                </a:solidFill>
                <a:ea typeface="+mn-ea"/>
                <a:cs typeface="+mn-cs"/>
              </a:rPr>
              <a:t>Aktivite: </a:t>
            </a:r>
            <a:r>
              <a:rPr lang="tr-TR" sz="2800" b="1" cap="none" dirty="0" smtClean="0">
                <a:solidFill>
                  <a:prstClr val="black"/>
                </a:solidFill>
                <a:ea typeface="+mn-ea"/>
                <a:cs typeface="+mn-cs"/>
              </a:rPr>
              <a:t>Bir merceğin</a:t>
            </a:r>
            <a:r>
              <a:rPr lang="tr-TR" dirty="0" smtClean="0"/>
              <a:t> </a:t>
            </a:r>
            <a:r>
              <a:rPr lang="tr-TR" sz="2800" b="1" cap="none" dirty="0" smtClean="0">
                <a:solidFill>
                  <a:prstClr val="black"/>
                </a:solidFill>
                <a:ea typeface="+mn-ea"/>
                <a:cs typeface="+mn-cs"/>
              </a:rPr>
              <a:t>odağını</a:t>
            </a:r>
            <a:r>
              <a:rPr lang="tr-TR" sz="2800" b="1" cap="none" dirty="0">
                <a:solidFill>
                  <a:prstClr val="black"/>
                </a:solidFill>
                <a:ea typeface="+mn-ea"/>
                <a:cs typeface="+mn-cs"/>
              </a:rPr>
              <a:t>, 2F </a:t>
            </a:r>
            <a:r>
              <a:rPr lang="tr-TR" sz="2800" b="1" cap="none" dirty="0" smtClean="0">
                <a:solidFill>
                  <a:prstClr val="black"/>
                </a:solidFill>
                <a:ea typeface="+mn-ea"/>
                <a:cs typeface="+mn-cs"/>
              </a:rPr>
              <a:t>uzaklığını </a:t>
            </a:r>
            <a:r>
              <a:rPr lang="tr-TR" sz="2800" b="1" cap="none" dirty="0">
                <a:solidFill>
                  <a:prstClr val="black"/>
                </a:solidFill>
                <a:ea typeface="+mn-ea"/>
                <a:cs typeface="+mn-cs"/>
              </a:rPr>
              <a:t>ve optik merkezini </a:t>
            </a:r>
            <a:r>
              <a:rPr lang="tr-TR" sz="2800" b="1" cap="none" dirty="0" smtClean="0">
                <a:solidFill>
                  <a:prstClr val="black"/>
                </a:solidFill>
                <a:ea typeface="+mn-ea"/>
                <a:cs typeface="+mn-cs"/>
              </a:rPr>
              <a:t>belirleme </a:t>
            </a:r>
            <a:endParaRPr lang="en-US" sz="2800" b="1" cap="none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3880" y="2810570"/>
            <a:ext cx="3448965" cy="2272707"/>
          </a:xfrm>
          <a:prstGeom prst="rect">
            <a:avLst/>
          </a:prstGeom>
        </p:spPr>
      </p:pic>
      <p:pic>
        <p:nvPicPr>
          <p:cNvPr id="15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62213" y="2812026"/>
            <a:ext cx="3520048" cy="228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7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Hayatımızdaki Mercekler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lvl="0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Özel Işınlar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Hayatımızdaki</a:t>
            </a:r>
            <a:r>
              <a:rPr lang="en-US" b="1" dirty="0"/>
              <a:t> </a:t>
            </a:r>
            <a:r>
              <a:rPr lang="en-US" b="1" dirty="0" err="1"/>
              <a:t>Mercekler</a:t>
            </a:r>
            <a:endParaRPr lang="tr-TR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Soru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Ç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özümü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5122">
            <a:off x="3734647" y="2087941"/>
            <a:ext cx="1998496" cy="1226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037">
            <a:off x="4065890" y="3584726"/>
            <a:ext cx="2270125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103" y="2899531"/>
            <a:ext cx="21717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272">
            <a:off x="6009520" y="1777697"/>
            <a:ext cx="160020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3515">
            <a:off x="7975586" y="1979083"/>
            <a:ext cx="265613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78445">
            <a:off x="7100887" y="3571026"/>
            <a:ext cx="2054225" cy="3610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6908">
            <a:off x="9146719" y="3270748"/>
            <a:ext cx="2171700" cy="19856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15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Günün </a:t>
            </a:r>
            <a:r>
              <a:rPr lang="en-US" sz="2800" b="1" dirty="0" err="1" smtClean="0"/>
              <a:t>Özeti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tr-TR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Özel Işınlar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smtClean="0"/>
              <a:t>Günün </a:t>
            </a:r>
            <a:r>
              <a:rPr lang="en-US" b="1" dirty="0"/>
              <a:t>Ö</a:t>
            </a:r>
            <a:r>
              <a:rPr lang="tr-TR" b="1" dirty="0" err="1"/>
              <a:t>zeti</a:t>
            </a:r>
            <a:endParaRPr lang="tr-TR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Soru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Ç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00052" y="1967388"/>
            <a:ext cx="674001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atin typeface="Arial" panose="020B0604020202020204" pitchFamily="34" charset="0"/>
              </a:rPr>
              <a:t>Merceklerin </a:t>
            </a:r>
            <a:r>
              <a:rPr lang="tr-TR" sz="2800" dirty="0" smtClean="0">
                <a:latin typeface="Arial" panose="020B0604020202020204" pitchFamily="34" charset="0"/>
              </a:rPr>
              <a:t>özellikleri ve nasıl yapıldıkları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</a:rPr>
              <a:t>Yakınsak ve ıraksak merceklerin davranışı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</a:rPr>
              <a:t>Odak noktasını etkileyen değişkenler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</a:rPr>
              <a:t>Özel ışınların davranışı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" panose="020B0604020202020204" pitchFamily="34" charset="0"/>
              </a:rPr>
              <a:t>Hayatımızdaki mercekler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634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28600"/>
            <a:ext cx="72898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06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500" y="939800"/>
            <a:ext cx="39370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28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8" y="157276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ÖĞRETİ</a:t>
            </a:r>
            <a:r>
              <a:rPr lang="en-US" sz="2800" b="1" dirty="0" smtClean="0"/>
              <a:t>M</a:t>
            </a:r>
            <a:r>
              <a:rPr lang="tr-TR" sz="2800" b="1" dirty="0" smtClean="0"/>
              <a:t> </a:t>
            </a:r>
            <a:r>
              <a:rPr lang="tr-TR" sz="2800" b="1" dirty="0"/>
              <a:t>PROGRAMINDAKİ KAZANIM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93504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10.4.9.1. Merceklerin özelliklerini ve mercek </a:t>
            </a:r>
            <a:r>
              <a:rPr lang="tr-TR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çeşitlerini açıklar.</a:t>
            </a:r>
            <a:endParaRPr lang="tr-TR" sz="200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günlük hayatta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karşılaştıkları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mercek gibi davranan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maddelere</a:t>
            </a:r>
            <a:r>
              <a:rPr lang="en-US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veya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cisimlere örnekler vermeleri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sağlanır.</a:t>
            </a:r>
            <a:endParaRPr lang="en-US" sz="2000" dirty="0" smtClean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endParaRPr lang="tr-TR" sz="2000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10.4.9.2. Bir </a:t>
            </a:r>
            <a:r>
              <a:rPr lang="tr-TR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merceğin </a:t>
            </a:r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odak </a:t>
            </a:r>
            <a:r>
              <a:rPr lang="tr-TR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uzaklığını </a:t>
            </a:r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etkileyen </a:t>
            </a:r>
            <a:r>
              <a:rPr lang="tr-TR" sz="2000" dirty="0" smtClean="0">
                <a:solidFill>
                  <a:srgbClr val="231F20"/>
                </a:solidFill>
                <a:latin typeface="Arial" panose="020B0604020202020204" pitchFamily="34" charset="0"/>
              </a:rPr>
              <a:t>değişkenleri </a:t>
            </a:r>
            <a:r>
              <a:rPr lang="tr-TR" sz="2000" dirty="0">
                <a:solidFill>
                  <a:srgbClr val="231F20"/>
                </a:solidFill>
                <a:latin typeface="Arial" panose="020B0604020202020204" pitchFamily="34" charset="0"/>
              </a:rPr>
              <a:t>analiz eder.</a:t>
            </a:r>
          </a:p>
          <a:p>
            <a:pPr marL="628650" indent="-284163"/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a.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merceklerde odak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noktası,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merkez ve tepe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noktalarını belirlemeleri sağlanır.</a:t>
            </a:r>
            <a:endParaRPr lang="tr-TR" sz="2000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b.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deney yaparak ve simülasyonlar kullanarak odak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uzaklığını etkileyen değişkenleri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incelemeleri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sağlanır.</a:t>
            </a:r>
            <a:endParaRPr lang="tr-TR" sz="2000" dirty="0">
              <a:solidFill>
                <a:srgbClr val="4F4B4C"/>
              </a:solidFill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c. Merceklerin odak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uzaklığını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etkileyen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değişkenlerle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ilgili matematiksel </a:t>
            </a:r>
            <a:r>
              <a:rPr lang="tr-TR" sz="2000" dirty="0" smtClean="0">
                <a:solidFill>
                  <a:srgbClr val="4F4B4C"/>
                </a:solidFill>
                <a:latin typeface="Arial" panose="020B0604020202020204" pitchFamily="34" charset="0"/>
              </a:rPr>
              <a:t>işlemlere </a:t>
            </a:r>
            <a:r>
              <a:rPr lang="tr-TR" sz="2000" dirty="0">
                <a:solidFill>
                  <a:srgbClr val="4F4B4C"/>
                </a:solidFill>
                <a:latin typeface="Arial" panose="020B0604020202020204" pitchFamily="34" charset="0"/>
              </a:rPr>
              <a:t>girilmez.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74920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0" y="636258"/>
            <a:ext cx="5535154" cy="58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1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686" y="1121030"/>
            <a:ext cx="5423719" cy="57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1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0" y="300959"/>
            <a:ext cx="4837061" cy="655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14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574" y="837586"/>
            <a:ext cx="5611188" cy="577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0557" y="720673"/>
            <a:ext cx="6377079" cy="601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1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75" y="0"/>
            <a:ext cx="4205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80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194" y="1174883"/>
            <a:ext cx="5401539" cy="486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7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626" y="-19948"/>
            <a:ext cx="5284770" cy="688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113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024" y="437798"/>
            <a:ext cx="4780247" cy="643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10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9291" y="153116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Nasıl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Yapılırlar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Aktivite: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Odak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Uzaklığı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Nelere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Bağlıdır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Soru </a:t>
            </a:r>
            <a:r>
              <a:rPr lang="en-US" b="1" dirty="0"/>
              <a:t>Ç</a:t>
            </a:r>
            <a:r>
              <a:rPr lang="tr-TR" b="1" dirty="0"/>
              <a:t>özümü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90" y="103120"/>
            <a:ext cx="4748598" cy="6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8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4739" y="1256558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NELER YAPACAĞIZ?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52738" y="1779687"/>
            <a:ext cx="759561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  <a:cs typeface="Arial"/>
              </a:rPr>
              <a:t>Geçen </a:t>
            </a:r>
            <a:r>
              <a:rPr lang="en-US" sz="2000" dirty="0">
                <a:latin typeface="Arial"/>
                <a:cs typeface="Arial"/>
              </a:rPr>
              <a:t>H</a:t>
            </a:r>
            <a:r>
              <a:rPr lang="tr-TR" sz="2000" dirty="0" err="1" smtClean="0">
                <a:latin typeface="Arial"/>
                <a:cs typeface="Arial"/>
              </a:rPr>
              <a:t>aftanın</a:t>
            </a:r>
            <a:r>
              <a:rPr lang="tr-TR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Ö</a:t>
            </a:r>
            <a:r>
              <a:rPr lang="tr-TR" sz="2000" dirty="0" err="1" smtClean="0">
                <a:latin typeface="Arial"/>
                <a:cs typeface="Arial"/>
              </a:rPr>
              <a:t>zeti</a:t>
            </a:r>
            <a:endParaRPr lang="tr-TR" sz="2000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Mercekler</a:t>
            </a:r>
            <a:endParaRPr lang="en-US" sz="2000" dirty="0" smtClean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/>
                <a:cs typeface="Arial"/>
              </a:rPr>
              <a:t>Yakınsak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ve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Iraksak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Mercekler</a:t>
            </a:r>
            <a:endParaRPr lang="en-US" sz="2000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Nasıl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Yapılırlar</a:t>
            </a:r>
            <a:endParaRPr lang="en-US" sz="2000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  <a:cs typeface="Arial"/>
              </a:rPr>
              <a:t>Aktivite</a:t>
            </a:r>
            <a:r>
              <a:rPr lang="tr-TR" sz="2000" dirty="0">
                <a:latin typeface="Arial"/>
                <a:cs typeface="Arial"/>
              </a:rPr>
              <a:t>: </a:t>
            </a:r>
            <a:r>
              <a:rPr lang="en-US" sz="2000" dirty="0" err="1" smtClean="0">
                <a:latin typeface="Arial"/>
                <a:cs typeface="Arial"/>
              </a:rPr>
              <a:t>Odak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Uzaklığı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Nelere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Bağlıdır</a:t>
            </a:r>
            <a:endParaRPr lang="tr-TR" sz="2000" dirty="0" smtClean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  <a:cs typeface="Arial"/>
              </a:rPr>
              <a:t>Özel ışınlar</a:t>
            </a:r>
            <a:endParaRPr lang="en-US" sz="2000" dirty="0" smtClean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/>
                <a:cs typeface="Arial"/>
              </a:rPr>
              <a:t>Hayatımızdaki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Mercekler</a:t>
            </a:r>
            <a:endParaRPr lang="tr-TR" sz="2000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  <a:cs typeface="Arial"/>
              </a:rPr>
              <a:t>Günün </a:t>
            </a:r>
            <a:r>
              <a:rPr lang="en-US" sz="2000" dirty="0" smtClean="0">
                <a:latin typeface="Arial"/>
                <a:cs typeface="Arial"/>
              </a:rPr>
              <a:t>Ö</a:t>
            </a:r>
            <a:r>
              <a:rPr lang="tr-TR" sz="2000" dirty="0" err="1" smtClean="0">
                <a:latin typeface="Arial"/>
                <a:cs typeface="Arial"/>
              </a:rPr>
              <a:t>zeti</a:t>
            </a:r>
            <a:endParaRPr lang="tr-TR" sz="2000" dirty="0">
              <a:latin typeface="Arial"/>
              <a:cs typeface="Arial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>
                <a:latin typeface="Arial"/>
                <a:cs typeface="Arial"/>
              </a:rPr>
              <a:t>Soru </a:t>
            </a:r>
            <a:r>
              <a:rPr lang="en-US" sz="2000" dirty="0">
                <a:latin typeface="Arial"/>
                <a:cs typeface="Arial"/>
              </a:rPr>
              <a:t>Ç</a:t>
            </a:r>
            <a:r>
              <a:rPr lang="tr-TR" sz="2000" dirty="0" smtClean="0">
                <a:latin typeface="Arial"/>
                <a:cs typeface="Arial"/>
              </a:rPr>
              <a:t>özümü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000" dirty="0" smtClean="0">
                <a:latin typeface="Arial"/>
                <a:cs typeface="Arial"/>
              </a:rPr>
              <a:t>Gelecek hafta</a:t>
            </a:r>
            <a:endParaRPr lang="tr-TR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143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8" y="157276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ÖĞRETİ</a:t>
            </a:r>
            <a:r>
              <a:rPr lang="en-US" sz="2800" b="1" dirty="0" smtClean="0"/>
              <a:t>M</a:t>
            </a:r>
            <a:r>
              <a:rPr lang="tr-TR" sz="2800" b="1" dirty="0" smtClean="0"/>
              <a:t> </a:t>
            </a:r>
            <a:r>
              <a:rPr lang="tr-TR" sz="2800" b="1" dirty="0"/>
              <a:t>PROGRAMINDAKİ KAZANIM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8257" y="2656428"/>
            <a:ext cx="935047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Arial" panose="020B0604020202020204" pitchFamily="34" charset="0"/>
              </a:rPr>
              <a:t>10.4.9.1. Merceklerin özelliklerini ve mercek </a:t>
            </a:r>
            <a:r>
              <a:rPr lang="tr-TR" sz="2000" dirty="0" smtClean="0">
                <a:latin typeface="Arial" panose="020B0604020202020204" pitchFamily="34" charset="0"/>
              </a:rPr>
              <a:t>çeşitlerini açıklar.</a:t>
            </a:r>
            <a:endParaRPr lang="tr-TR" sz="2000" dirty="0"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latin typeface="Arial" panose="020B0604020202020204" pitchFamily="34" charset="0"/>
              </a:rPr>
              <a:t>a. </a:t>
            </a:r>
            <a:r>
              <a:rPr lang="tr-TR" sz="2000" dirty="0" smtClean="0"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latin typeface="Arial" panose="020B0604020202020204" pitchFamily="34" charset="0"/>
              </a:rPr>
              <a:t>günlük hayatta </a:t>
            </a:r>
            <a:r>
              <a:rPr lang="tr-TR" sz="2000" dirty="0" smtClean="0">
                <a:latin typeface="Arial" panose="020B0604020202020204" pitchFamily="34" charset="0"/>
              </a:rPr>
              <a:t>karşılaştıkları </a:t>
            </a:r>
            <a:r>
              <a:rPr lang="tr-TR" sz="2000" dirty="0">
                <a:latin typeface="Arial" panose="020B0604020202020204" pitchFamily="34" charset="0"/>
              </a:rPr>
              <a:t>mercek gibi davranan </a:t>
            </a:r>
            <a:r>
              <a:rPr lang="tr-TR" sz="2000" dirty="0" smtClean="0">
                <a:latin typeface="Arial" panose="020B0604020202020204" pitchFamily="34" charset="0"/>
              </a:rPr>
              <a:t>maddelere</a:t>
            </a:r>
            <a:r>
              <a:rPr lang="en-US" sz="2000" dirty="0" smtClean="0">
                <a:latin typeface="Arial" panose="020B0604020202020204" pitchFamily="34" charset="0"/>
              </a:rPr>
              <a:t> </a:t>
            </a:r>
            <a:r>
              <a:rPr lang="tr-TR" sz="2000" dirty="0" smtClean="0">
                <a:latin typeface="Arial" panose="020B0604020202020204" pitchFamily="34" charset="0"/>
              </a:rPr>
              <a:t>veya </a:t>
            </a:r>
            <a:r>
              <a:rPr lang="tr-TR" sz="2000" dirty="0">
                <a:latin typeface="Arial" panose="020B0604020202020204" pitchFamily="34" charset="0"/>
              </a:rPr>
              <a:t>cisimlere örnekler vermeleri </a:t>
            </a:r>
            <a:r>
              <a:rPr lang="tr-TR" sz="2000" dirty="0" smtClean="0">
                <a:latin typeface="Arial" panose="020B0604020202020204" pitchFamily="34" charset="0"/>
              </a:rPr>
              <a:t>sağlanır.</a:t>
            </a:r>
            <a:endParaRPr lang="en-US" sz="2000" dirty="0" smtClean="0">
              <a:latin typeface="Arial" panose="020B0604020202020204" pitchFamily="34" charset="0"/>
            </a:endParaRPr>
          </a:p>
          <a:p>
            <a:endParaRPr lang="tr-TR" sz="2000" dirty="0">
              <a:latin typeface="Arial" panose="020B0604020202020204" pitchFamily="34" charset="0"/>
            </a:endParaRPr>
          </a:p>
          <a:p>
            <a:r>
              <a:rPr lang="tr-TR" sz="2000" dirty="0">
                <a:latin typeface="Arial" panose="020B0604020202020204" pitchFamily="34" charset="0"/>
              </a:rPr>
              <a:t>10.4.9.2. Bir </a:t>
            </a:r>
            <a:r>
              <a:rPr lang="tr-TR" sz="2000" dirty="0" smtClean="0">
                <a:latin typeface="Arial" panose="020B0604020202020204" pitchFamily="34" charset="0"/>
              </a:rPr>
              <a:t>merceğin </a:t>
            </a:r>
            <a:r>
              <a:rPr lang="tr-TR" sz="2000" dirty="0">
                <a:latin typeface="Arial" panose="020B0604020202020204" pitchFamily="34" charset="0"/>
              </a:rPr>
              <a:t>odak </a:t>
            </a:r>
            <a:r>
              <a:rPr lang="tr-TR" sz="2000" dirty="0" smtClean="0">
                <a:latin typeface="Arial" panose="020B0604020202020204" pitchFamily="34" charset="0"/>
              </a:rPr>
              <a:t>uzak ligini </a:t>
            </a:r>
            <a:r>
              <a:rPr lang="tr-TR" sz="2000" dirty="0">
                <a:latin typeface="Arial" panose="020B0604020202020204" pitchFamily="34" charset="0"/>
              </a:rPr>
              <a:t>etkileyen </a:t>
            </a:r>
            <a:r>
              <a:rPr lang="tr-TR" sz="2000" dirty="0" smtClean="0">
                <a:latin typeface="Arial" panose="020B0604020202020204" pitchFamily="34" charset="0"/>
              </a:rPr>
              <a:t>değişkenleri </a:t>
            </a:r>
            <a:r>
              <a:rPr lang="tr-TR" sz="2000" dirty="0">
                <a:latin typeface="Arial" panose="020B0604020202020204" pitchFamily="34" charset="0"/>
              </a:rPr>
              <a:t>analiz eder.</a:t>
            </a:r>
          </a:p>
          <a:p>
            <a:pPr marL="628650" indent="-284163"/>
            <a:r>
              <a:rPr lang="tr-TR" sz="2000" dirty="0">
                <a:latin typeface="Arial" panose="020B0604020202020204" pitchFamily="34" charset="0"/>
              </a:rPr>
              <a:t>a. </a:t>
            </a:r>
            <a:r>
              <a:rPr lang="tr-TR" sz="2000" dirty="0" smtClean="0"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latin typeface="Arial" panose="020B0604020202020204" pitchFamily="34" charset="0"/>
              </a:rPr>
              <a:t>merceklerde odak </a:t>
            </a:r>
            <a:r>
              <a:rPr lang="tr-TR" sz="2000" dirty="0" smtClean="0">
                <a:latin typeface="Arial" panose="020B0604020202020204" pitchFamily="34" charset="0"/>
              </a:rPr>
              <a:t>noktası, </a:t>
            </a:r>
            <a:r>
              <a:rPr lang="tr-TR" sz="2000" dirty="0">
                <a:latin typeface="Arial" panose="020B0604020202020204" pitchFamily="34" charset="0"/>
              </a:rPr>
              <a:t>merkez ve tepe </a:t>
            </a:r>
            <a:r>
              <a:rPr lang="tr-TR" sz="2000" dirty="0" smtClean="0">
                <a:latin typeface="Arial" panose="020B0604020202020204" pitchFamily="34" charset="0"/>
              </a:rPr>
              <a:t>noktalarını belirlemeleri sağlanır.</a:t>
            </a:r>
            <a:endParaRPr lang="tr-TR" sz="2000" dirty="0"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latin typeface="Arial" panose="020B0604020202020204" pitchFamily="34" charset="0"/>
              </a:rPr>
              <a:t>b. </a:t>
            </a:r>
            <a:r>
              <a:rPr lang="tr-TR" sz="2000" dirty="0" smtClean="0">
                <a:latin typeface="Arial" panose="020B0604020202020204" pitchFamily="34" charset="0"/>
              </a:rPr>
              <a:t>Öğrencilerin </a:t>
            </a:r>
            <a:r>
              <a:rPr lang="tr-TR" sz="2000" dirty="0">
                <a:latin typeface="Arial" panose="020B0604020202020204" pitchFamily="34" charset="0"/>
              </a:rPr>
              <a:t>deney yaparak ve simülasyonlar kullanarak odak </a:t>
            </a:r>
            <a:r>
              <a:rPr lang="tr-TR" sz="2000" dirty="0" smtClean="0">
                <a:latin typeface="Arial" panose="020B0604020202020204" pitchFamily="34" charset="0"/>
              </a:rPr>
              <a:t>uzaklığını etkileyen değişkenleri </a:t>
            </a:r>
            <a:r>
              <a:rPr lang="tr-TR" sz="2000" dirty="0">
                <a:latin typeface="Arial" panose="020B0604020202020204" pitchFamily="34" charset="0"/>
              </a:rPr>
              <a:t>incelemeleri </a:t>
            </a:r>
            <a:r>
              <a:rPr lang="tr-TR" sz="2000" dirty="0" smtClean="0">
                <a:latin typeface="Arial" panose="020B0604020202020204" pitchFamily="34" charset="0"/>
              </a:rPr>
              <a:t>sağlanır.</a:t>
            </a:r>
            <a:endParaRPr lang="tr-TR" sz="2000" dirty="0">
              <a:latin typeface="Arial" panose="020B0604020202020204" pitchFamily="34" charset="0"/>
            </a:endParaRPr>
          </a:p>
          <a:p>
            <a:pPr marL="628650" indent="-284163"/>
            <a:r>
              <a:rPr lang="tr-TR" sz="2000" dirty="0">
                <a:latin typeface="Arial" panose="020B0604020202020204" pitchFamily="34" charset="0"/>
              </a:rPr>
              <a:t>c. Merceklerin odak </a:t>
            </a:r>
            <a:r>
              <a:rPr lang="tr-TR" sz="2000" dirty="0" smtClean="0">
                <a:latin typeface="Arial" panose="020B0604020202020204" pitchFamily="34" charset="0"/>
              </a:rPr>
              <a:t>uzaklığını </a:t>
            </a:r>
            <a:r>
              <a:rPr lang="tr-TR" sz="2000" dirty="0">
                <a:latin typeface="Arial" panose="020B0604020202020204" pitchFamily="34" charset="0"/>
              </a:rPr>
              <a:t>etkileyen </a:t>
            </a:r>
            <a:r>
              <a:rPr lang="tr-TR" sz="2000" dirty="0" smtClean="0">
                <a:latin typeface="Arial" panose="020B0604020202020204" pitchFamily="34" charset="0"/>
              </a:rPr>
              <a:t>değişkenlerle </a:t>
            </a:r>
            <a:r>
              <a:rPr lang="tr-TR" sz="2000" dirty="0">
                <a:latin typeface="Arial" panose="020B0604020202020204" pitchFamily="34" charset="0"/>
              </a:rPr>
              <a:t>ilgili matematiksel </a:t>
            </a:r>
            <a:r>
              <a:rPr lang="tr-TR" sz="2000" dirty="0" smtClean="0">
                <a:latin typeface="Arial" panose="020B0604020202020204" pitchFamily="34" charset="0"/>
              </a:rPr>
              <a:t>işlemlere </a:t>
            </a:r>
            <a:r>
              <a:rPr lang="tr-TR" sz="2000" dirty="0">
                <a:latin typeface="Arial" panose="020B0604020202020204" pitchFamily="34" charset="0"/>
              </a:rPr>
              <a:t>girilmez.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0290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408" y="157276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GELECEK HAFTA</a:t>
            </a:r>
            <a:endParaRPr lang="tr-TR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13618" y="2283864"/>
            <a:ext cx="1014790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/>
            <a:r>
              <a:rPr lang="en-US" sz="2200" dirty="0">
                <a:latin typeface="Arial"/>
                <a:cs typeface="Arial"/>
              </a:rPr>
              <a:t>10.4.9.3. </a:t>
            </a:r>
            <a:r>
              <a:rPr lang="en-US" sz="2200" dirty="0" err="1">
                <a:latin typeface="Arial"/>
                <a:cs typeface="Arial"/>
              </a:rPr>
              <a:t>Merceklerin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oluşturduğu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görüntünün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keşfeder</a:t>
            </a:r>
            <a:r>
              <a:rPr lang="en-US" sz="2200" dirty="0" smtClean="0">
                <a:latin typeface="Arial"/>
                <a:cs typeface="Arial"/>
              </a:rPr>
              <a:t>.</a:t>
            </a:r>
          </a:p>
          <a:p>
            <a:pPr marL="361950" indent="-361950"/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a. </a:t>
            </a:r>
            <a:r>
              <a:rPr lang="en-US" sz="2200" dirty="0" err="1" smtClean="0">
                <a:latin typeface="Arial"/>
                <a:cs typeface="Arial"/>
              </a:rPr>
              <a:t>Öğrencilerin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simülasyonlar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deneylerden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elde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ettiği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verileri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kullanarak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merceklerin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oluşturduğu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tartışmaları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sağlanır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b. </a:t>
            </a:r>
            <a:r>
              <a:rPr lang="en-US" sz="2200" dirty="0" err="1" smtClean="0">
                <a:latin typeface="Arial"/>
                <a:cs typeface="Arial"/>
              </a:rPr>
              <a:t>Öğrencilerin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merceğe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farklı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uzaklıklarda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bulunan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cisimlerin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görüntülerini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öl</a:t>
            </a:r>
            <a:r>
              <a:rPr lang="en-US" sz="2200" dirty="0">
                <a:latin typeface="Arial"/>
                <a:cs typeface="Arial"/>
              </a:rPr>
              <a:t>- </a:t>
            </a:r>
            <a:r>
              <a:rPr lang="en-US" sz="2200" dirty="0" err="1">
                <a:latin typeface="Arial"/>
                <a:cs typeface="Arial"/>
              </a:rPr>
              <a:t>çekli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çizmeleri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çizdiği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karşılaştırmaları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sağlanır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c. </a:t>
            </a:r>
            <a:r>
              <a:rPr lang="en-US" sz="2200" dirty="0" err="1" smtClean="0">
                <a:latin typeface="Arial"/>
                <a:cs typeface="Arial"/>
              </a:rPr>
              <a:t>Öğrencilerin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merceklerin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bulundukları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ortama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özelliklerinin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değişeceğini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deney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yaparak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görmeleri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sağlanır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ç. </a:t>
            </a:r>
            <a:r>
              <a:rPr lang="en-US" sz="2200" dirty="0" err="1" smtClean="0">
                <a:latin typeface="Arial"/>
                <a:cs typeface="Arial"/>
              </a:rPr>
              <a:t>Merceklerde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görüntü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özellikleri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ile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ilgili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matematiksel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işlemlere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girilmez</a:t>
            </a:r>
            <a:r>
              <a:rPr lang="en-US" sz="2200" dirty="0">
                <a:latin typeface="Arial"/>
                <a:cs typeface="Arial"/>
              </a:rPr>
              <a:t>. </a:t>
            </a:r>
            <a:endParaRPr lang="en-US" sz="2200" dirty="0" smtClean="0">
              <a:latin typeface="Arial"/>
              <a:cs typeface="Arial"/>
            </a:endParaRPr>
          </a:p>
          <a:p>
            <a:pPr marL="361950" indent="-361950"/>
            <a:r>
              <a:rPr lang="tr-TR" sz="2200" dirty="0" smtClean="0">
                <a:latin typeface="Arial"/>
                <a:cs typeface="Arial"/>
              </a:rPr>
              <a:t>d. </a:t>
            </a:r>
            <a:r>
              <a:rPr lang="en-US" sz="2200" dirty="0" err="1" smtClean="0">
                <a:latin typeface="Arial"/>
                <a:cs typeface="Arial"/>
              </a:rPr>
              <a:t>Öğrencilerin</a:t>
            </a:r>
            <a:r>
              <a:rPr lang="en-US" sz="2200" dirty="0" smtClean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merceklerin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nerelerde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ve</a:t>
            </a:r>
            <a:r>
              <a:rPr lang="en-US" sz="2200" dirty="0">
                <a:latin typeface="Arial"/>
                <a:cs typeface="Arial"/>
              </a:rPr>
              <a:t> ne </a:t>
            </a:r>
            <a:r>
              <a:rPr lang="en-US" sz="2200" dirty="0" err="1">
                <a:latin typeface="Arial"/>
                <a:cs typeface="Arial"/>
              </a:rPr>
              <a:t>tür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amaçlar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için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kullanıldığını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araştırmaları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err="1">
                <a:latin typeface="Arial"/>
                <a:cs typeface="Arial"/>
              </a:rPr>
              <a:t>sağlanır</a:t>
            </a:r>
            <a:r>
              <a:rPr lang="en-US" sz="2200" dirty="0">
                <a:latin typeface="Arial"/>
                <a:cs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90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704" y="2609093"/>
            <a:ext cx="9717024" cy="20726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/>
              <a:t>Görüşmek Üzere </a:t>
            </a:r>
            <a:r>
              <a:rPr lang="tr-TR" sz="4800" dirty="0">
                <a:solidFill>
                  <a:schemeClr val="accent6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812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Geçen Hafta Neler Öğrendik?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/>
              <a:t>Geçen </a:t>
            </a:r>
            <a:r>
              <a:rPr lang="en-US" b="1" dirty="0"/>
              <a:t>H</a:t>
            </a:r>
            <a:r>
              <a:rPr lang="tr-TR" b="1" dirty="0" err="1"/>
              <a:t>aftanın</a:t>
            </a:r>
            <a:r>
              <a:rPr lang="tr-TR" b="1" dirty="0"/>
              <a:t> </a:t>
            </a:r>
            <a:r>
              <a:rPr lang="en-US" b="1" dirty="0"/>
              <a:t>Ö</a:t>
            </a:r>
            <a:r>
              <a:rPr lang="tr-TR" b="1" dirty="0" err="1"/>
              <a:t>zeti</a:t>
            </a:r>
            <a:endParaRPr lang="tr-TR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Mercekler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Yakınsak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Iraksak</a:t>
            </a:r>
            <a:r>
              <a:rPr lang="en-US" dirty="0"/>
              <a:t> </a:t>
            </a:r>
            <a:r>
              <a:rPr lang="en-US" dirty="0" err="1"/>
              <a:t>Mercekler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Yapılırlar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Aktivite: </a:t>
            </a:r>
            <a:r>
              <a:rPr lang="en-US" dirty="0" err="1"/>
              <a:t>Odak</a:t>
            </a:r>
            <a:r>
              <a:rPr lang="en-US" dirty="0"/>
              <a:t> </a:t>
            </a:r>
            <a:r>
              <a:rPr lang="en-US" dirty="0" err="1"/>
              <a:t>Uzaklığı</a:t>
            </a:r>
            <a:r>
              <a:rPr lang="en-US" dirty="0"/>
              <a:t> </a:t>
            </a:r>
            <a:r>
              <a:rPr lang="en-US" dirty="0" err="1"/>
              <a:t>Nelere</a:t>
            </a:r>
            <a:r>
              <a:rPr lang="en-US" dirty="0"/>
              <a:t> </a:t>
            </a:r>
            <a:r>
              <a:rPr lang="en-US" dirty="0" err="1" smtClean="0"/>
              <a:t>Bağlıdır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Özel </a:t>
            </a:r>
            <a:r>
              <a:rPr lang="tr-TR" dirty="0" smtClean="0"/>
              <a:t>ışınlar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Hayatımızdaki</a:t>
            </a:r>
            <a:r>
              <a:rPr lang="en-US" dirty="0"/>
              <a:t> </a:t>
            </a:r>
            <a:r>
              <a:rPr lang="en-US" dirty="0" err="1"/>
              <a:t>Mercekler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</a:t>
            </a:r>
            <a:r>
              <a:rPr lang="en-US" dirty="0"/>
              <a:t>Ö</a:t>
            </a:r>
            <a:r>
              <a:rPr lang="tr-TR" dirty="0" err="1"/>
              <a:t>zeti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Soru </a:t>
            </a:r>
            <a:r>
              <a:rPr lang="en-US" dirty="0"/>
              <a:t>Ç</a:t>
            </a:r>
            <a:r>
              <a:rPr lang="tr-TR" dirty="0"/>
              <a:t>özümü</a:t>
            </a:r>
          </a:p>
        </p:txBody>
      </p:sp>
      <p:sp>
        <p:nvSpPr>
          <p:cNvPr id="3" name="Rectangle 2"/>
          <p:cNvSpPr/>
          <p:nvPr/>
        </p:nvSpPr>
        <p:spPr>
          <a:xfrm>
            <a:off x="4166845" y="198708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000" dirty="0" smtClean="0"/>
              <a:t>Prizmalar</a:t>
            </a:r>
          </a:p>
          <a:p>
            <a:pPr marL="285750" indent="-285750">
              <a:buFont typeface="Arial"/>
              <a:buChar char="•"/>
            </a:pPr>
            <a:r>
              <a:rPr lang="tr-TR" sz="2000" dirty="0" smtClean="0"/>
              <a:t>Işığın kırılması </a:t>
            </a:r>
          </a:p>
          <a:p>
            <a:pPr marL="285750" indent="-285750">
              <a:buFont typeface="Arial"/>
              <a:buChar char="•"/>
            </a:pPr>
            <a:r>
              <a:rPr lang="tr-TR" sz="2000" dirty="0" smtClean="0"/>
              <a:t>Beyaz ışığın renklere ayrılması  </a:t>
            </a:r>
            <a:endParaRPr lang="tr-TR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792" y="3189944"/>
            <a:ext cx="6259479" cy="347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8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Mercekler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Mercekler</a:t>
            </a:r>
            <a:endParaRPr lang="en-US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Yakınsak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Iraksak</a:t>
            </a:r>
            <a:r>
              <a:rPr lang="en-US" dirty="0"/>
              <a:t> </a:t>
            </a:r>
            <a:r>
              <a:rPr lang="en-US" dirty="0" err="1"/>
              <a:t>Mercekler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Yapılırlar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Aktivite: </a:t>
            </a:r>
            <a:r>
              <a:rPr lang="en-US" dirty="0" err="1"/>
              <a:t>Odak</a:t>
            </a:r>
            <a:r>
              <a:rPr lang="en-US" dirty="0"/>
              <a:t> </a:t>
            </a:r>
            <a:r>
              <a:rPr lang="en-US" dirty="0" err="1"/>
              <a:t>Uzaklığı</a:t>
            </a:r>
            <a:r>
              <a:rPr lang="en-US" dirty="0"/>
              <a:t> </a:t>
            </a:r>
            <a:r>
              <a:rPr lang="en-US" dirty="0" err="1"/>
              <a:t>Nelere</a:t>
            </a:r>
            <a:r>
              <a:rPr lang="en-US" dirty="0"/>
              <a:t> </a:t>
            </a:r>
            <a:r>
              <a:rPr lang="en-US" dirty="0" err="1" smtClean="0"/>
              <a:t>Bağlıdır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Hayatımızdaki</a:t>
            </a:r>
            <a:r>
              <a:rPr lang="en-US" dirty="0"/>
              <a:t> </a:t>
            </a:r>
            <a:r>
              <a:rPr lang="en-US" dirty="0" err="1" smtClean="0"/>
              <a:t>Mercekler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Özel Işınlar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</a:t>
            </a:r>
            <a:r>
              <a:rPr lang="en-US" dirty="0"/>
              <a:t>Ö</a:t>
            </a:r>
            <a:r>
              <a:rPr lang="tr-TR" dirty="0" err="1"/>
              <a:t>zeti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Soru </a:t>
            </a:r>
            <a:r>
              <a:rPr lang="en-US" dirty="0"/>
              <a:t>Ç</a:t>
            </a:r>
            <a:r>
              <a:rPr lang="tr-TR" dirty="0"/>
              <a:t>özümü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32903" y="1900519"/>
            <a:ext cx="781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En az bir yüzeyi küresel şekilde olan saydam ortamlara </a:t>
            </a:r>
            <a:r>
              <a:rPr lang="tr-TR" b="1" dirty="0" smtClean="0"/>
              <a:t>mercek</a:t>
            </a:r>
            <a:r>
              <a:rPr lang="tr-TR" dirty="0" smtClean="0"/>
              <a:t> denir.</a:t>
            </a:r>
            <a:endParaRPr lang="tr-TR" dirty="0"/>
          </a:p>
        </p:txBody>
      </p:sp>
      <p:pic>
        <p:nvPicPr>
          <p:cNvPr id="1026" name="Picture 2" descr="Image result for len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571" y="3090914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dxcdn.com/productimages/sku_169046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74" y="472675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len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08" y="3090914"/>
            <a:ext cx="247548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lens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308" y="4733041"/>
            <a:ext cx="2289358" cy="170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close-up of a car headlamp showing the lenses ins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850" y="3090914"/>
            <a:ext cx="2292124" cy="17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4911" y="4834193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Mercekler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Mercekler</a:t>
            </a:r>
            <a:endParaRPr lang="en-US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Yakınsak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Iraksak</a:t>
            </a:r>
            <a:r>
              <a:rPr lang="en-US" dirty="0"/>
              <a:t> </a:t>
            </a:r>
            <a:r>
              <a:rPr lang="en-US" dirty="0" err="1"/>
              <a:t>Mercekler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Yapılırlar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Aktivite: </a:t>
            </a:r>
            <a:r>
              <a:rPr lang="en-US" dirty="0" err="1"/>
              <a:t>Odak</a:t>
            </a:r>
            <a:r>
              <a:rPr lang="en-US" dirty="0"/>
              <a:t> </a:t>
            </a:r>
            <a:r>
              <a:rPr lang="en-US" dirty="0" err="1"/>
              <a:t>Uzaklığı</a:t>
            </a:r>
            <a:r>
              <a:rPr lang="en-US" dirty="0"/>
              <a:t> </a:t>
            </a:r>
            <a:r>
              <a:rPr lang="en-US" dirty="0" err="1"/>
              <a:t>Nelere</a:t>
            </a:r>
            <a:r>
              <a:rPr lang="en-US" dirty="0"/>
              <a:t> </a:t>
            </a:r>
            <a:r>
              <a:rPr lang="en-US" dirty="0" err="1" smtClean="0"/>
              <a:t>Bağlıdır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Hayatımızdaki</a:t>
            </a:r>
            <a:r>
              <a:rPr lang="en-US" dirty="0"/>
              <a:t> </a:t>
            </a:r>
            <a:r>
              <a:rPr lang="en-US" dirty="0" err="1" smtClean="0"/>
              <a:t>Mercekler</a:t>
            </a:r>
            <a:endParaRPr lang="tr-TR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Özel Işınlar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</a:t>
            </a:r>
            <a:r>
              <a:rPr lang="en-US" dirty="0"/>
              <a:t>Ö</a:t>
            </a:r>
            <a:r>
              <a:rPr lang="tr-TR" dirty="0" err="1"/>
              <a:t>zeti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Soru </a:t>
            </a:r>
            <a:r>
              <a:rPr lang="en-US" dirty="0"/>
              <a:t>Ç</a:t>
            </a:r>
            <a:r>
              <a:rPr lang="tr-TR" dirty="0"/>
              <a:t>özümü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0722" y="2247496"/>
            <a:ext cx="76593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İnce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Kalın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enarlı</a:t>
            </a:r>
            <a:r>
              <a:rPr lang="en-US" dirty="0" smtClean="0"/>
              <a:t> </a:t>
            </a:r>
            <a:r>
              <a:rPr lang="en-US" dirty="0" err="1" smtClean="0"/>
              <a:t>mercekler</a:t>
            </a:r>
            <a:r>
              <a:rPr lang="en-US" dirty="0" smtClean="0"/>
              <a:t> </a:t>
            </a:r>
            <a:r>
              <a:rPr lang="en-US" dirty="0" err="1" smtClean="0"/>
              <a:t>ile</a:t>
            </a:r>
            <a:r>
              <a:rPr lang="en-US" dirty="0"/>
              <a:t> </a:t>
            </a:r>
            <a:r>
              <a:rPr lang="en-US" dirty="0" err="1" smtClean="0"/>
              <a:t>ilgili</a:t>
            </a:r>
            <a:r>
              <a:rPr lang="en-US" dirty="0" smtClean="0"/>
              <a:t> video:</a:t>
            </a:r>
          </a:p>
          <a:p>
            <a:r>
              <a:rPr lang="tr-TR" dirty="0" smtClean="0">
                <a:hlinkClick r:id="rId3"/>
              </a:rPr>
              <a:t>https</a:t>
            </a:r>
            <a:r>
              <a:rPr lang="tr-TR" dirty="0">
                <a:hlinkClick r:id="rId3"/>
              </a:rPr>
              <a:t>://www.youtube.com/watch?v=4zuB_dSJn1Y&amp;nohtml5=False</a:t>
            </a:r>
            <a:endParaRPr 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6298" y="3211416"/>
            <a:ext cx="4007999" cy="32063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296" y="3211416"/>
            <a:ext cx="3671328" cy="307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9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Yakınsak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Iraksak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Mercekler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Yakınsak</a:t>
            </a:r>
            <a:r>
              <a:rPr lang="en-US" b="1" dirty="0"/>
              <a:t> </a:t>
            </a:r>
            <a:r>
              <a:rPr lang="en-US" b="1" dirty="0" err="1"/>
              <a:t>ve</a:t>
            </a:r>
            <a:r>
              <a:rPr lang="en-US" b="1" dirty="0"/>
              <a:t> </a:t>
            </a:r>
            <a:r>
              <a:rPr lang="en-US" b="1" dirty="0" err="1"/>
              <a:t>Iraksak</a:t>
            </a:r>
            <a:r>
              <a:rPr lang="en-US" b="1" dirty="0"/>
              <a:t> </a:t>
            </a:r>
            <a:r>
              <a:rPr lang="en-US" b="1" dirty="0" err="1"/>
              <a:t>Mercekler</a:t>
            </a:r>
            <a:endParaRPr lang="en-US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Yapılırlar</a:t>
            </a:r>
            <a:endParaRPr lang="en-US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Aktivite: </a:t>
            </a:r>
            <a:r>
              <a:rPr lang="en-US" dirty="0" err="1"/>
              <a:t>Odak</a:t>
            </a:r>
            <a:r>
              <a:rPr lang="en-US" dirty="0"/>
              <a:t> </a:t>
            </a:r>
            <a:r>
              <a:rPr lang="en-US" dirty="0" err="1"/>
              <a:t>Uzaklığı</a:t>
            </a:r>
            <a:r>
              <a:rPr lang="en-US" dirty="0"/>
              <a:t> </a:t>
            </a:r>
            <a:r>
              <a:rPr lang="en-US" dirty="0" err="1"/>
              <a:t>Nelere</a:t>
            </a:r>
            <a:r>
              <a:rPr lang="en-US" dirty="0"/>
              <a:t> </a:t>
            </a:r>
            <a:r>
              <a:rPr lang="en-US" dirty="0" err="1" smtClean="0"/>
              <a:t>Bağlıdır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Hayatımızdaki</a:t>
            </a:r>
            <a:r>
              <a:rPr lang="en-US" dirty="0"/>
              <a:t> </a:t>
            </a:r>
            <a:r>
              <a:rPr lang="en-US" dirty="0" err="1"/>
              <a:t>Mercekler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</a:t>
            </a:r>
            <a:r>
              <a:rPr lang="en-US" dirty="0"/>
              <a:t>Ö</a:t>
            </a:r>
            <a:r>
              <a:rPr lang="tr-TR" dirty="0" err="1"/>
              <a:t>zeti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Soru </a:t>
            </a:r>
            <a:r>
              <a:rPr lang="en-US" dirty="0"/>
              <a:t>Ç</a:t>
            </a:r>
            <a:r>
              <a:rPr lang="tr-TR" dirty="0"/>
              <a:t>özümü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347587" y="4080387"/>
            <a:ext cx="481781" cy="246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4369238" y="2261195"/>
            <a:ext cx="7302582" cy="4264951"/>
            <a:chOff x="4369238" y="2261195"/>
            <a:chExt cx="7302582" cy="42649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69238" y="2261195"/>
              <a:ext cx="3100313" cy="181919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70152" y="2261195"/>
              <a:ext cx="3001668" cy="181919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09315" y="4516210"/>
              <a:ext cx="1787434" cy="20099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82193" y="4511944"/>
              <a:ext cx="1838055" cy="2014202"/>
            </a:xfrm>
            <a:prstGeom prst="rect">
              <a:avLst/>
            </a:prstGeom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4831354" y="3992736"/>
              <a:ext cx="2444517" cy="3345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7378791" y="4142612"/>
              <a:ext cx="1106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Sembol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5701220" y="5152103"/>
              <a:ext cx="1407503" cy="36694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7787148" y="5171768"/>
              <a:ext cx="2115884" cy="3472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10221" y="4782771"/>
              <a:ext cx="17206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dirty="0" smtClean="0"/>
                <a:t>Optik merkez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504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Yakınsak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Iraksak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Mercekler</a:t>
            </a:r>
            <a:r>
              <a:rPr lang="en-US" sz="2800" b="1" dirty="0" smtClean="0"/>
              <a:t>: </a:t>
            </a:r>
            <a:r>
              <a:rPr lang="en-US" sz="2800" b="1" dirty="0" err="1" smtClean="0"/>
              <a:t>Nasıl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Yapılır</a:t>
            </a:r>
            <a:r>
              <a:rPr lang="en-US" sz="2800" b="1" dirty="0" smtClean="0"/>
              <a:t>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46628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err="1"/>
              <a:t>Nasıl</a:t>
            </a:r>
            <a:r>
              <a:rPr lang="en-US" b="1" dirty="0"/>
              <a:t> </a:t>
            </a:r>
            <a:r>
              <a:rPr lang="en-US" b="1" dirty="0" err="1"/>
              <a:t>Yapılırlar</a:t>
            </a:r>
            <a:endParaRPr lang="en-US" b="1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Aktivite: </a:t>
            </a:r>
            <a:r>
              <a:rPr lang="en-US" dirty="0" err="1"/>
              <a:t>Odak</a:t>
            </a:r>
            <a:r>
              <a:rPr lang="en-US" dirty="0"/>
              <a:t> </a:t>
            </a:r>
            <a:r>
              <a:rPr lang="en-US" dirty="0" err="1"/>
              <a:t>Uzaklığı</a:t>
            </a:r>
            <a:r>
              <a:rPr lang="en-US" dirty="0"/>
              <a:t> </a:t>
            </a:r>
            <a:r>
              <a:rPr lang="en-US" dirty="0" err="1"/>
              <a:t>Nelere</a:t>
            </a:r>
            <a:r>
              <a:rPr lang="en-US" dirty="0"/>
              <a:t> </a:t>
            </a:r>
            <a:r>
              <a:rPr lang="en-US" dirty="0" err="1" smtClean="0"/>
              <a:t>Bağlıdır</a:t>
            </a:r>
            <a:endParaRPr lang="en-US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Hayatımızdaki</a:t>
            </a:r>
            <a:r>
              <a:rPr lang="en-US" dirty="0"/>
              <a:t> </a:t>
            </a:r>
            <a:r>
              <a:rPr lang="en-US" dirty="0" err="1"/>
              <a:t>Mercekler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/>
              <a:t>Günün </a:t>
            </a:r>
            <a:r>
              <a:rPr lang="en-US" dirty="0"/>
              <a:t>Ö</a:t>
            </a:r>
            <a:r>
              <a:rPr lang="tr-TR" dirty="0" err="1"/>
              <a:t>zeti</a:t>
            </a:r>
            <a:endParaRPr lang="tr-TR" dirty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/>
              <a:t>Soru </a:t>
            </a:r>
            <a:r>
              <a:rPr lang="en-US" dirty="0"/>
              <a:t>Ç</a:t>
            </a:r>
            <a:r>
              <a:rPr lang="tr-TR" dirty="0"/>
              <a:t>özümü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058" y="4412984"/>
            <a:ext cx="5049920" cy="17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743" y="2162744"/>
            <a:ext cx="4940550" cy="1799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77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536" y="1014013"/>
            <a:ext cx="5620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Aktivite:</a:t>
            </a:r>
          </a:p>
          <a:p>
            <a:r>
              <a:rPr lang="tr-TR" sz="2800" b="1" dirty="0" smtClean="0"/>
              <a:t>Odak Uzaklığı Nelere Bağlıdır?</a:t>
            </a:r>
            <a:endParaRPr lang="tr-TR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20717" y="1537233"/>
            <a:ext cx="3145536" cy="50783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Geçen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H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aftanın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Yakınsak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ve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Iraksak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Nasıl Yapılırlar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b="1" dirty="0" smtClean="0"/>
              <a:t>Aktivite</a:t>
            </a:r>
            <a:r>
              <a:rPr lang="tr-TR" b="1" dirty="0"/>
              <a:t>: </a:t>
            </a:r>
            <a:r>
              <a:rPr lang="en-US" b="1" dirty="0" err="1"/>
              <a:t>Odak</a:t>
            </a:r>
            <a:r>
              <a:rPr lang="en-US" b="1" dirty="0"/>
              <a:t> </a:t>
            </a:r>
            <a:r>
              <a:rPr lang="en-US" b="1" dirty="0" err="1"/>
              <a:t>Uzaklığı</a:t>
            </a:r>
            <a:r>
              <a:rPr lang="en-US" b="1" dirty="0"/>
              <a:t> </a:t>
            </a:r>
            <a:r>
              <a:rPr lang="en-US" b="1" dirty="0" err="1"/>
              <a:t>Nelere</a:t>
            </a:r>
            <a:r>
              <a:rPr lang="en-US" b="1" dirty="0"/>
              <a:t> </a:t>
            </a:r>
            <a:r>
              <a:rPr lang="en-US" b="1" dirty="0" err="1" smtClean="0"/>
              <a:t>Bağlıdır</a:t>
            </a:r>
            <a:endParaRPr lang="tr-TR" b="1" dirty="0" smtClean="0"/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Özel Işınlar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Hayatımızdaki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Mercekler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Günün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Ö</a:t>
            </a:r>
            <a:r>
              <a:rPr lang="tr-TR" dirty="0" err="1">
                <a:solidFill>
                  <a:schemeClr val="bg1">
                    <a:lumMod val="65000"/>
                  </a:schemeClr>
                </a:solidFill>
              </a:rPr>
              <a:t>zeti</a:t>
            </a:r>
            <a:endParaRPr lang="tr-TR" dirty="0">
              <a:solidFill>
                <a:schemeClr val="bg1">
                  <a:lumMod val="65000"/>
                </a:schemeClr>
              </a:solidFill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Soru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Ç</a:t>
            </a:r>
            <a:r>
              <a:rPr lang="tr-TR" dirty="0">
                <a:solidFill>
                  <a:schemeClr val="bg1">
                    <a:lumMod val="65000"/>
                  </a:schemeClr>
                </a:solidFill>
              </a:rPr>
              <a:t>özümü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3943" y="2358441"/>
            <a:ext cx="6924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Deneyelim:</a:t>
            </a:r>
          </a:p>
          <a:p>
            <a:r>
              <a:rPr lang="tr-TR" dirty="0" smtClean="0"/>
              <a:t>Merceklerin odak uzaklıkları nelere bağlıdır?</a:t>
            </a:r>
          </a:p>
          <a:p>
            <a:r>
              <a:rPr lang="tr-TR" b="1" dirty="0" err="1" smtClean="0"/>
              <a:t>Simulasyon</a:t>
            </a:r>
            <a:r>
              <a:rPr lang="tr-TR" b="1" dirty="0" smtClean="0"/>
              <a:t>: </a:t>
            </a:r>
          </a:p>
          <a:p>
            <a:r>
              <a:rPr lang="en-US" dirty="0">
                <a:hlinkClick r:id="rId3"/>
              </a:rPr>
              <a:t>http://ophysics.com/l14.</a:t>
            </a:r>
            <a:r>
              <a:rPr lang="en-US" dirty="0" smtClean="0">
                <a:hlinkClick r:id="rId3"/>
              </a:rPr>
              <a:t>html</a:t>
            </a:r>
            <a:endParaRPr lang="tr-TR" b="1" dirty="0">
              <a:hlinkClick r:id="rId4"/>
            </a:endParaRPr>
          </a:p>
          <a:p>
            <a:r>
              <a:rPr lang="tr-TR" dirty="0" smtClean="0">
                <a:hlinkClick r:id="rId4"/>
              </a:rPr>
              <a:t>https</a:t>
            </a:r>
            <a:r>
              <a:rPr lang="tr-TR" dirty="0">
                <a:hlinkClick r:id="rId4"/>
              </a:rPr>
              <a:t>://phet.colorado.edu/sims/geometric-optics/geometric-</a:t>
            </a:r>
            <a:r>
              <a:rPr lang="tr-TR" dirty="0" smtClean="0">
                <a:hlinkClick r:id="rId4"/>
              </a:rPr>
              <a:t>optics_en.html</a:t>
            </a:r>
            <a:endParaRPr lang="tr-TR" dirty="0" smtClean="0"/>
          </a:p>
          <a:p>
            <a:endParaRPr lang="tr-TR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0096" y="4205861"/>
            <a:ext cx="5806030" cy="210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4009</TotalTime>
  <Words>1171</Words>
  <Application>Microsoft Macintosh PowerPoint</Application>
  <PresentationFormat>Custom</PresentationFormat>
  <Paragraphs>314</Paragraphs>
  <Slides>32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Vapor Trail</vt:lpstr>
      <vt:lpstr>MERCEKLER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Aktivite: Bir merceğin odağını, 2F uzaklığını ve optik merkezini belirleme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Omer Faruk Ozdemir</cp:lastModifiedBy>
  <cp:revision>190</cp:revision>
  <dcterms:created xsi:type="dcterms:W3CDTF">2016-04-01T12:40:28Z</dcterms:created>
  <dcterms:modified xsi:type="dcterms:W3CDTF">2016-06-03T22:00:55Z</dcterms:modified>
</cp:coreProperties>
</file>