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18"/>
  </p:notesMasterIdLst>
  <p:sldIdLst>
    <p:sldId id="259" r:id="rId2"/>
    <p:sldId id="440" r:id="rId3"/>
    <p:sldId id="265" r:id="rId4"/>
    <p:sldId id="450" r:id="rId5"/>
    <p:sldId id="463" r:id="rId6"/>
    <p:sldId id="441" r:id="rId7"/>
    <p:sldId id="457" r:id="rId8"/>
    <p:sldId id="459" r:id="rId9"/>
    <p:sldId id="458" r:id="rId10"/>
    <p:sldId id="455" r:id="rId11"/>
    <p:sldId id="461" r:id="rId12"/>
    <p:sldId id="462" r:id="rId13"/>
    <p:sldId id="383" r:id="rId14"/>
    <p:sldId id="456" r:id="rId15"/>
    <p:sldId id="270" r:id="rId16"/>
    <p:sldId id="329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4" autoAdjust="0"/>
    <p:restoredTop sz="82047" autoAdjust="0"/>
  </p:normalViewPr>
  <p:slideViewPr>
    <p:cSldViewPr snapToGrid="0">
      <p:cViewPr varScale="1">
        <p:scale>
          <a:sx n="89" d="100"/>
          <a:sy n="89" d="100"/>
        </p:scale>
        <p:origin x="-128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2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06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78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11.10.19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physicsaviary.com/Physics/Programs/Labs/ResistanceOfWireLab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548" y="1568872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/>
              <a:t>Elektrik </a:t>
            </a:r>
            <a:r>
              <a:rPr lang="tr-TR" sz="3600" b="1" dirty="0" smtClean="0"/>
              <a:t>akımı, Direnç ve Potansiyel </a:t>
            </a:r>
            <a:r>
              <a:rPr lang="tr-TR" sz="3600" b="1" dirty="0"/>
              <a:t>fark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/>
          <a:lstStyle/>
          <a:p>
            <a:r>
              <a:rPr lang="tr-TR" dirty="0" smtClean="0"/>
              <a:t>Ömer </a:t>
            </a:r>
            <a:r>
              <a:rPr lang="tr-TR" dirty="0"/>
              <a:t>F</a:t>
            </a:r>
            <a:r>
              <a:rPr lang="tr-TR" dirty="0" smtClean="0"/>
              <a:t>aruk Özdemir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7" y="2208232"/>
            <a:ext cx="3929528" cy="25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98822" y="1090706"/>
            <a:ext cx="363070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65302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/>
              <a:t>Örnek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8822" y="1090706"/>
            <a:ext cx="3630705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36" y="2194560"/>
            <a:ext cx="5676000" cy="38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/>
              <a:t>Örnek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8822" y="1090706"/>
            <a:ext cx="363070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81" y="1874036"/>
            <a:ext cx="3732068" cy="49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Özeti?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27" y="1271238"/>
            <a:ext cx="3931212" cy="236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592" y="1271238"/>
            <a:ext cx="3928680" cy="2363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527" y="3911395"/>
            <a:ext cx="3931212" cy="2362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450" y="3968784"/>
            <a:ext cx="3926164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3463635" y="1831861"/>
            <a:ext cx="84734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b="1" dirty="0"/>
              <a:t>Kazanımlar:</a:t>
            </a:r>
          </a:p>
          <a:p>
            <a:pPr marL="987425" indent="-987425"/>
            <a:endParaRPr lang="tr-TR" dirty="0"/>
          </a:p>
          <a:p>
            <a:pPr marL="346075" indent="-346075"/>
            <a:r>
              <a:rPr lang="tr-TR" b="1" dirty="0"/>
              <a:t>10.1.1.2. Katı bir iletkenin direncinin bağlı olduğu değişkenleri analiz eder.</a:t>
            </a:r>
          </a:p>
          <a:p>
            <a:pPr marL="346075" indent="-346075"/>
            <a:endParaRPr lang="tr-TR" b="1" dirty="0"/>
          </a:p>
          <a:p>
            <a:pPr marL="346075" indent="-346075"/>
            <a:r>
              <a:rPr lang="tr-TR" dirty="0"/>
              <a:t>a) Deney veya simülasyonlardan yararlanarak değişkenler arasındaki ilişkiyi belirlemeleri ve matematiksel modeli çıkarmaları sağlanır. Matematiksel hesaplamalara girilmez.</a:t>
            </a:r>
          </a:p>
          <a:p>
            <a:pPr marL="346075" indent="-346075"/>
            <a:endParaRPr lang="tr-TR" dirty="0"/>
          </a:p>
          <a:p>
            <a:pPr marL="346075" indent="-346075"/>
            <a:r>
              <a:rPr lang="tr-TR" dirty="0"/>
              <a:t>b) İletken direncinin sıcaklığa bağlı değişimine ve renk kodlarıyla direnç okuma işlemlerine girilmez.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645646" y="1657047"/>
            <a:ext cx="8396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10.1.2. ELEKTRİK DEVRELERİ</a:t>
            </a:r>
          </a:p>
          <a:p>
            <a:r>
              <a:rPr lang="en-US" b="1" dirty="0"/>
              <a:t>10.1.2.1.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Akımı</a:t>
            </a:r>
            <a:r>
              <a:rPr lang="en-US" b="1" dirty="0"/>
              <a:t>, </a:t>
            </a:r>
            <a:r>
              <a:rPr lang="en-US" b="1" dirty="0" err="1"/>
              <a:t>direnç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potansiyel</a:t>
            </a:r>
            <a:r>
              <a:rPr lang="en-US" b="1" dirty="0"/>
              <a:t> </a:t>
            </a:r>
            <a:r>
              <a:rPr lang="en-US" b="1" dirty="0" err="1"/>
              <a:t>farkı</a:t>
            </a:r>
            <a:r>
              <a:rPr lang="en-US" b="1" dirty="0"/>
              <a:t> </a:t>
            </a:r>
            <a:r>
              <a:rPr lang="en-US" b="1" dirty="0" err="1"/>
              <a:t>arasındaki</a:t>
            </a:r>
            <a:r>
              <a:rPr lang="en-US" b="1" dirty="0"/>
              <a:t> </a:t>
            </a:r>
            <a:r>
              <a:rPr lang="en-US" b="1" dirty="0" err="1"/>
              <a:t>ilişkiyi</a:t>
            </a:r>
            <a:r>
              <a:rPr lang="en-US" b="1" dirty="0"/>
              <a:t> </a:t>
            </a:r>
            <a:r>
              <a:rPr lang="en-US" b="1" dirty="0" err="1"/>
              <a:t>analiz</a:t>
            </a:r>
            <a:r>
              <a:rPr lang="en-US" b="1" dirty="0"/>
              <a:t> </a:t>
            </a:r>
            <a:r>
              <a:rPr lang="en-US" b="1" dirty="0" err="1"/>
              <a:t>eder</a:t>
            </a:r>
            <a:r>
              <a:rPr lang="en-US" b="1" dirty="0"/>
              <a:t>.</a:t>
            </a:r>
          </a:p>
          <a:p>
            <a:pPr marL="800100" lvl="1" indent="-342900">
              <a:buAutoNum type="alphaLcParenR"/>
            </a:pPr>
            <a:r>
              <a:rPr lang="en-US" dirty="0" err="1" smtClean="0"/>
              <a:t>Voltmetre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ampermetrenin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devredeki</a:t>
            </a:r>
            <a:r>
              <a:rPr lang="en-US" dirty="0"/>
              <a:t> </a:t>
            </a:r>
            <a:r>
              <a:rPr lang="en-US" dirty="0" err="1"/>
              <a:t>görevleri</a:t>
            </a:r>
            <a:r>
              <a:rPr lang="en-US" dirty="0"/>
              <a:t> </a:t>
            </a:r>
            <a:r>
              <a:rPr lang="en-US" dirty="0" err="1"/>
              <a:t>açıklanır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devreler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,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 smtClean="0"/>
              <a:t>farkı</a:t>
            </a:r>
            <a:r>
              <a:rPr lang="tr-TR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/>
              <a:t>ilişkinin</a:t>
            </a:r>
            <a:r>
              <a:rPr lang="en-US" dirty="0"/>
              <a:t> (Ohm </a:t>
            </a:r>
            <a:r>
              <a:rPr lang="en-US" dirty="0" err="1"/>
              <a:t>Yasası</a:t>
            </a:r>
            <a:r>
              <a:rPr lang="en-US" dirty="0"/>
              <a:t>) </a:t>
            </a:r>
            <a:r>
              <a:rPr lang="en-US" dirty="0" err="1"/>
              <a:t>matematiksel</a:t>
            </a:r>
            <a:r>
              <a:rPr lang="en-US" dirty="0"/>
              <a:t> </a:t>
            </a:r>
            <a:r>
              <a:rPr lang="en-US" dirty="0" err="1"/>
              <a:t>modelini</a:t>
            </a:r>
            <a:r>
              <a:rPr lang="en-US" dirty="0"/>
              <a:t> </a:t>
            </a:r>
            <a:r>
              <a:rPr lang="en-US" dirty="0" err="1"/>
              <a:t>çıkarmalarısağlanır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devrelerinde</a:t>
            </a:r>
            <a:r>
              <a:rPr lang="en-US" dirty="0"/>
              <a:t> </a:t>
            </a:r>
            <a:r>
              <a:rPr lang="en-US" dirty="0" err="1"/>
              <a:t>eşdeğer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, </a:t>
            </a:r>
            <a:r>
              <a:rPr lang="en-US" dirty="0" err="1"/>
              <a:t>direnç</a:t>
            </a:r>
            <a:r>
              <a:rPr lang="en-US" dirty="0"/>
              <a:t>,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ilgili</a:t>
            </a:r>
            <a:r>
              <a:rPr lang="tr-TR" dirty="0" smtClean="0"/>
              <a:t> </a:t>
            </a:r>
            <a:r>
              <a:rPr lang="en-US" dirty="0" err="1" smtClean="0"/>
              <a:t>matematiksel</a:t>
            </a:r>
            <a:r>
              <a:rPr lang="en-US" dirty="0" smtClean="0"/>
              <a:t> </a:t>
            </a:r>
            <a:r>
              <a:rPr lang="en-US" dirty="0" err="1"/>
              <a:t>hesaplamalar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Önümüzdeki Hafta Neler Öğreneceğiz?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200193"/>
            <a:ext cx="113686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tr-TR" sz="2000" b="1" dirty="0"/>
              <a:t>10.1.1.2. Katı bir iletkenin direncinin </a:t>
            </a:r>
            <a:r>
              <a:rPr lang="tr-TR" sz="2000" b="1" dirty="0" smtClean="0"/>
              <a:t>bağlı olduğu </a:t>
            </a:r>
            <a:r>
              <a:rPr lang="tr-TR" sz="2000" b="1" dirty="0"/>
              <a:t>değişkenleri analiz eder.</a:t>
            </a:r>
          </a:p>
          <a:p>
            <a:pPr marL="803275" lvl="1" indent="-346075"/>
            <a:endParaRPr lang="tr-TR" sz="2000" dirty="0" smtClean="0"/>
          </a:p>
          <a:p>
            <a:pPr marL="803275" lvl="1" indent="-346075"/>
            <a:r>
              <a:rPr lang="tr-TR" sz="2000" dirty="0" smtClean="0"/>
              <a:t>a</a:t>
            </a:r>
            <a:r>
              <a:rPr lang="tr-TR" sz="2000" dirty="0"/>
              <a:t>) Deney veya simülasyonlardan yararlanarak değişkenler arasındaki ilişkiyi belirlemeleri </a:t>
            </a:r>
            <a:r>
              <a:rPr lang="tr-TR" sz="2000" dirty="0" smtClean="0"/>
              <a:t>ve matematiksel </a:t>
            </a:r>
            <a:r>
              <a:rPr lang="tr-TR" sz="2000" dirty="0"/>
              <a:t>modeli çıkarmaları sağlanır. Matematiksel hesaplamalara girilmez.</a:t>
            </a:r>
          </a:p>
          <a:p>
            <a:pPr marL="803275" lvl="1" indent="-346075"/>
            <a:endParaRPr lang="tr-TR" sz="2000" dirty="0" smtClean="0"/>
          </a:p>
          <a:p>
            <a:pPr marL="803275" lvl="1" indent="-346075"/>
            <a:r>
              <a:rPr lang="tr-TR" sz="2000" dirty="0" smtClean="0"/>
              <a:t>b</a:t>
            </a:r>
            <a:r>
              <a:rPr lang="tr-TR" sz="2000" dirty="0"/>
              <a:t>) İletken direncinin sıcaklığa bağlı değişimine ve renk kodlarıyla direnç okuma işlemlerine girilmez.</a:t>
            </a:r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3881" y="822692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403218" y="1995533"/>
            <a:ext cx="5576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Önümüzdeki Hafta Neler Öğreneceğiz?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26" y="675813"/>
            <a:ext cx="5742930" cy="755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822" y="1090706"/>
            <a:ext cx="36307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Telin </a:t>
            </a:r>
            <a:r>
              <a:rPr lang="tr-TR" dirty="0"/>
              <a:t>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701" y="1512859"/>
            <a:ext cx="4730906" cy="215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36" y="4557962"/>
            <a:ext cx="2475191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118" y="1337433"/>
            <a:ext cx="2322777" cy="24812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72" y="4102362"/>
            <a:ext cx="3824381" cy="2270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1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26" y="675813"/>
            <a:ext cx="5742930" cy="755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822" y="1090706"/>
            <a:ext cx="36307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Telin </a:t>
            </a:r>
            <a:r>
              <a:rPr lang="tr-TR" dirty="0"/>
              <a:t>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035" y="4865734"/>
            <a:ext cx="2133785" cy="1450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0373" y="1745189"/>
            <a:ext cx="664138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Direnç</a:t>
            </a:r>
            <a:endParaRPr lang="en-US" dirty="0"/>
          </a:p>
          <a:p>
            <a:pPr lvl="0"/>
            <a:r>
              <a:rPr lang="tr-TR" dirty="0"/>
              <a:t>Potansiyel farktan dolayı sürüklenen yüklü parçacıklar ilerlediği ortamın birtakım özelliklerinden dolayı ilerlemelerinde zorlanırlar. Yüklü parçacıkların ilerlemesini zorlaştıran bu etki direnç olarak adlandırılır. </a:t>
            </a:r>
            <a:endParaRPr lang="en-US" dirty="0"/>
          </a:p>
          <a:p>
            <a:pPr lvl="0"/>
            <a:r>
              <a:rPr lang="tr-TR" dirty="0"/>
              <a:t>Bir elektrik devresindeki bütün elemanların bir direnci vardır. </a:t>
            </a:r>
            <a:endParaRPr lang="en-US" dirty="0"/>
          </a:p>
          <a:p>
            <a:pPr lvl="0"/>
            <a:r>
              <a:rPr lang="tr-TR" dirty="0"/>
              <a:t>Elektrik devresinde kullanılan pil ve iletken tellerin de bir direnci vardır. </a:t>
            </a:r>
            <a:endParaRPr lang="en-US" dirty="0"/>
          </a:p>
          <a:p>
            <a:pPr lvl="0"/>
            <a:r>
              <a:rPr lang="tr-TR" dirty="0"/>
              <a:t>Direncin birimi </a:t>
            </a:r>
            <a:r>
              <a:rPr lang="tr-TR" dirty="0" err="1"/>
              <a:t>ohm</a:t>
            </a:r>
            <a:r>
              <a:rPr lang="tr-TR" dirty="0"/>
              <a:t> (</a:t>
            </a:r>
            <a:r>
              <a:rPr lang="tr-TR" dirty="0" err="1"/>
              <a:t>Ω</a:t>
            </a:r>
            <a:r>
              <a:rPr lang="tr-TR" dirty="0"/>
              <a:t>)dur.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65" y="4816367"/>
            <a:ext cx="8202397" cy="1355834"/>
          </a:xfrm>
        </p:spPr>
        <p:txBody>
          <a:bodyPr/>
          <a:lstStyle/>
          <a:p>
            <a:endParaRPr lang="tr-T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://www.thephysicsaviary.com/Physics/Programs/Labs/ResistanceOfWireLab/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Önümüzdeki </a:t>
            </a:r>
            <a:r>
              <a:rPr lang="tr-TR" dirty="0"/>
              <a:t>Hafta Neler Öğreneceğiz?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527" y="1798959"/>
            <a:ext cx="7406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Önce hipotezler: </a:t>
            </a:r>
          </a:p>
          <a:p>
            <a:r>
              <a:rPr lang="tr-TR" sz="3200" smtClean="0"/>
              <a:t>Bir iletken </a:t>
            </a:r>
            <a:r>
              <a:rPr lang="tr-TR" sz="3200" dirty="0" smtClean="0"/>
              <a:t>telin direncini neler etkileyebilir?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94302" y="3540151"/>
            <a:ext cx="562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Cinsi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Uzunluğu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Kesit alanı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352" y="2061882"/>
            <a:ext cx="7694707" cy="4156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527" y="2025007"/>
            <a:ext cx="7137866" cy="4290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1738" y="2383734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46675" y="5785945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Maddenin Cinsi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5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352" y="2061882"/>
            <a:ext cx="7694707" cy="4156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2051184"/>
            <a:ext cx="6933541" cy="4167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3705" y="2333300"/>
            <a:ext cx="10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10193" y="5565228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Uzunluk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352" y="2061882"/>
            <a:ext cx="7694707" cy="4156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Örnek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714" y="2263505"/>
            <a:ext cx="6580299" cy="3955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6234" y="2459421"/>
            <a:ext cx="1008994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73255" y="5565228"/>
            <a:ext cx="15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Kesit Alanı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14573</TotalTime>
  <Words>591</Words>
  <Application>Microsoft Macintosh PowerPoint</Application>
  <PresentationFormat>Custom</PresentationFormat>
  <Paragraphs>135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Elektrik akımı, Direnç ve Potansiyel fark</vt:lpstr>
      <vt:lpstr>PowerPoint Presentation</vt:lpstr>
      <vt:lpstr>PowerPoint Presentation</vt:lpstr>
      <vt:lpstr>PowerPoint Presentation</vt:lpstr>
      <vt:lpstr>PowerPoint Presentation</vt:lpstr>
      <vt:lpstr>Direnci Etkileyen Faktörler</vt:lpstr>
      <vt:lpstr>Direnci Etkileyen Faktörler</vt:lpstr>
      <vt:lpstr>Direnci Etkileyen Faktörler</vt:lpstr>
      <vt:lpstr>Direnci Etkileyen Faktörler</vt:lpstr>
      <vt:lpstr>Direnci Etkileyen Faktörler</vt:lpstr>
      <vt:lpstr>Örnek </vt:lpstr>
      <vt:lpstr>Örnek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Omer Faruk Ozdemir</cp:lastModifiedBy>
  <cp:revision>584</cp:revision>
  <dcterms:created xsi:type="dcterms:W3CDTF">2016-04-01T12:40:28Z</dcterms:created>
  <dcterms:modified xsi:type="dcterms:W3CDTF">2019-10-11T21:36:58Z</dcterms:modified>
</cp:coreProperties>
</file>