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5" r:id="rId1"/>
  </p:sldMasterIdLst>
  <p:notesMasterIdLst>
    <p:notesMasterId r:id="rId52"/>
  </p:notesMasterIdLst>
  <p:sldIdLst>
    <p:sldId id="259" r:id="rId2"/>
    <p:sldId id="323" r:id="rId3"/>
    <p:sldId id="265" r:id="rId4"/>
    <p:sldId id="371" r:id="rId5"/>
    <p:sldId id="380" r:id="rId6"/>
    <p:sldId id="379" r:id="rId7"/>
    <p:sldId id="378" r:id="rId8"/>
    <p:sldId id="377" r:id="rId9"/>
    <p:sldId id="398" r:id="rId10"/>
    <p:sldId id="441" r:id="rId11"/>
    <p:sldId id="408" r:id="rId12"/>
    <p:sldId id="409" r:id="rId13"/>
    <p:sldId id="443" r:id="rId14"/>
    <p:sldId id="444" r:id="rId15"/>
    <p:sldId id="395" r:id="rId16"/>
    <p:sldId id="440" r:id="rId17"/>
    <p:sldId id="394" r:id="rId18"/>
    <p:sldId id="406" r:id="rId19"/>
    <p:sldId id="450" r:id="rId20"/>
    <p:sldId id="448" r:id="rId21"/>
    <p:sldId id="396" r:id="rId22"/>
    <p:sldId id="449" r:id="rId23"/>
    <p:sldId id="447" r:id="rId24"/>
    <p:sldId id="397" r:id="rId25"/>
    <p:sldId id="374" r:id="rId26"/>
    <p:sldId id="410" r:id="rId27"/>
    <p:sldId id="411" r:id="rId28"/>
    <p:sldId id="442" r:id="rId29"/>
    <p:sldId id="372" r:id="rId30"/>
    <p:sldId id="401" r:id="rId31"/>
    <p:sldId id="403" r:id="rId32"/>
    <p:sldId id="412" r:id="rId33"/>
    <p:sldId id="387" r:id="rId34"/>
    <p:sldId id="413" r:id="rId35"/>
    <p:sldId id="385" r:id="rId36"/>
    <p:sldId id="384" r:id="rId37"/>
    <p:sldId id="414" r:id="rId38"/>
    <p:sldId id="415" r:id="rId39"/>
    <p:sldId id="417" r:id="rId40"/>
    <p:sldId id="419" r:id="rId41"/>
    <p:sldId id="427" r:id="rId42"/>
    <p:sldId id="433" r:id="rId43"/>
    <p:sldId id="434" r:id="rId44"/>
    <p:sldId id="416" r:id="rId45"/>
    <p:sldId id="383" r:id="rId46"/>
    <p:sldId id="382" r:id="rId47"/>
    <p:sldId id="393" r:id="rId48"/>
    <p:sldId id="376" r:id="rId49"/>
    <p:sldId id="270" r:id="rId50"/>
    <p:sldId id="329" r:id="rId5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B" lastIdx="4" clrIdx="0">
    <p:extLst>
      <p:ext uri="{19B8F6BF-5375-455C-9EA6-DF929625EA0E}">
        <p15:presenceInfo xmlns:p15="http://schemas.microsoft.com/office/powerpoint/2012/main" userId="Author" providerId="None"/>
      </p:ext>
    </p:extLst>
  </p:cmAuthor>
  <p:cmAuthor id="2" name="Belkıs" initials="BG" lastIdx="1" clrIdx="1">
    <p:extLst>
      <p:ext uri="{19B8F6BF-5375-455C-9EA6-DF929625EA0E}">
        <p15:presenceInfo xmlns:p15="http://schemas.microsoft.com/office/powerpoint/2012/main" userId="Belkı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0576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81" autoAdjust="0"/>
    <p:restoredTop sz="85817" autoAdjust="0"/>
  </p:normalViewPr>
  <p:slideViewPr>
    <p:cSldViewPr snapToGrid="0">
      <p:cViewPr varScale="1">
        <p:scale>
          <a:sx n="83" d="100"/>
          <a:sy n="83" d="100"/>
        </p:scale>
        <p:origin x="9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ED1A8-8F54-4CFC-A53A-4B1CACC2D8B3}" type="datetimeFigureOut">
              <a:rPr lang="tr-TR" smtClean="0"/>
              <a:t>15.11.2017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7CE48-F3B0-4932-B93F-8E112BAB35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7350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7989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8285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r-TR" sz="1200" dirty="0" smtClean="0"/>
              <a:t>Bir cisimde proton sayısı ve elektron sayısı </a:t>
            </a:r>
            <a:r>
              <a:rPr lang="tr-TR" sz="1200" b="1" dirty="0" smtClean="0"/>
              <a:t>eşit</a:t>
            </a:r>
            <a:r>
              <a:rPr lang="tr-TR" sz="1200" dirty="0" smtClean="0"/>
              <a:t> ise cisim </a:t>
            </a:r>
            <a:r>
              <a:rPr lang="tr-TR" sz="1200" b="1" dirty="0" smtClean="0"/>
              <a:t>nötrdür</a:t>
            </a:r>
            <a:r>
              <a:rPr lang="tr-TR" sz="1200" dirty="0" smtClean="0"/>
              <a:t> (n</a:t>
            </a:r>
            <a:r>
              <a:rPr lang="tr-TR" sz="1200" baseline="-25000" dirty="0" smtClean="0"/>
              <a:t>p</a:t>
            </a:r>
            <a:r>
              <a:rPr lang="tr-TR" sz="1200" dirty="0" smtClean="0"/>
              <a:t>=n</a:t>
            </a:r>
            <a:r>
              <a:rPr lang="tr-TR" sz="1200" baseline="-25000" dirty="0" smtClean="0"/>
              <a:t>e</a:t>
            </a:r>
            <a:r>
              <a:rPr lang="tr-TR" sz="1200" dirty="0" smtClean="0"/>
              <a:t>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sz="1200" dirty="0" smtClean="0"/>
              <a:t>Bir cisimde proton sayısı elektron sayısından </a:t>
            </a:r>
            <a:r>
              <a:rPr lang="tr-TR" sz="1200" b="1" dirty="0" smtClean="0"/>
              <a:t>fazla</a:t>
            </a:r>
            <a:r>
              <a:rPr lang="tr-TR" sz="1200" dirty="0" smtClean="0"/>
              <a:t> ise cisim </a:t>
            </a:r>
            <a:r>
              <a:rPr lang="tr-TR" sz="1200" b="1" dirty="0" smtClean="0"/>
              <a:t>pozitif yüklüdür </a:t>
            </a:r>
            <a:r>
              <a:rPr lang="tr-TR" sz="1200" dirty="0" smtClean="0"/>
              <a:t>(n</a:t>
            </a:r>
            <a:r>
              <a:rPr lang="tr-TR" sz="1200" baseline="-25000" dirty="0" smtClean="0"/>
              <a:t>p</a:t>
            </a:r>
            <a:r>
              <a:rPr lang="tr-TR" sz="1200" dirty="0" smtClean="0"/>
              <a:t>&gt;n</a:t>
            </a:r>
            <a:r>
              <a:rPr lang="tr-TR" sz="1200" baseline="-25000" dirty="0" smtClean="0"/>
              <a:t>e</a:t>
            </a:r>
            <a:r>
              <a:rPr lang="tr-TR" sz="1200" dirty="0" smtClean="0"/>
              <a:t>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sz="1200" dirty="0" smtClean="0"/>
              <a:t>Bir cisimde proton sayısı elektron sayısından </a:t>
            </a:r>
            <a:r>
              <a:rPr lang="tr-TR" sz="1200" b="1" dirty="0" smtClean="0"/>
              <a:t>az</a:t>
            </a:r>
            <a:r>
              <a:rPr lang="tr-TR" sz="1200" dirty="0" smtClean="0"/>
              <a:t> ise cisim </a:t>
            </a:r>
            <a:r>
              <a:rPr lang="tr-TR" sz="1200" b="1" dirty="0" smtClean="0"/>
              <a:t>negatif yüklüdür </a:t>
            </a:r>
            <a:r>
              <a:rPr lang="tr-TR" sz="1200" dirty="0" smtClean="0"/>
              <a:t>(n</a:t>
            </a:r>
            <a:r>
              <a:rPr lang="tr-TR" sz="1200" baseline="-25000" dirty="0" smtClean="0"/>
              <a:t>p</a:t>
            </a:r>
            <a:r>
              <a:rPr lang="tr-TR" sz="1200" dirty="0" smtClean="0"/>
              <a:t>&lt;n</a:t>
            </a:r>
            <a:r>
              <a:rPr lang="tr-TR" sz="1200" baseline="-25000" dirty="0" smtClean="0"/>
              <a:t>e</a:t>
            </a:r>
            <a:r>
              <a:rPr lang="tr-TR" sz="1200" dirty="0" smtClean="0"/>
              <a:t>).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sz="1200" dirty="0" smtClean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1176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 smtClean="0"/>
              <a:t>https://www.youtube.com/watch?v=WS9ISUXBsa8</a:t>
            </a:r>
            <a:endParaRPr lang="tr-TR" dirty="0" smtClean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tr-TR" dirty="0" smtClean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tr-TR" dirty="0" smtClean="0"/>
              <a:t>Van de Graff Jenaratörü’nün mekanizması</a:t>
            </a:r>
            <a:r>
              <a:rPr lang="tr-TR" baseline="0" dirty="0" smtClean="0"/>
              <a:t> kısaca bahsedilecek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6525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9870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9427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0690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4542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4156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7852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296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0619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 smtClean="0"/>
              <a:t>https://www.youtube.com/watch?v=K-2KVHp_hZ0</a:t>
            </a:r>
            <a:r>
              <a:rPr lang="tr-TR" dirty="0" smtClean="0"/>
              <a:t> (1.55 - 2.25)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8533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 smtClean="0"/>
              <a:t>https://phet.colorado.edu/sims/html/balloons-and-static-electricity/latest/balloons-and-static-electricity_en.html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6902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1744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2151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tr-TR" dirty="0" smtClean="0"/>
              <a:t>Bazı elektronik</a:t>
            </a:r>
            <a:r>
              <a:rPr lang="tr-TR" baseline="0" dirty="0" smtClean="0"/>
              <a:t> cihazların da yük akışından zarar gördüğü, bu nedenle teknisyenlerin anti-statik bilezik gibi ürünlerle bunu engellediği açıklanacak.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45721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37821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 smtClean="0"/>
              <a:t>https://www.youtube.com/watch?v=xO1duox4XCM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48168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57330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60472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1660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 dirty="0" smtClean="0"/>
              <a:t>Görsele tıklandığında video</a:t>
            </a:r>
            <a:r>
              <a:rPr lang="tr-TR" baseline="0" dirty="0" smtClean="0"/>
              <a:t> açılır:</a:t>
            </a: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 dirty="0" smtClean="0"/>
              <a:t>https://www.youtube.com/watch?v=XKAhx4NdJTs (süre:</a:t>
            </a:r>
            <a:r>
              <a:rPr lang="tr-TR" baseline="0" dirty="0" smtClean="0"/>
              <a:t> </a:t>
            </a:r>
            <a:r>
              <a:rPr lang="tr-TR" dirty="0" smtClean="0"/>
              <a:t>1.07-1.26)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87316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36713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62601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95072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78648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62675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25766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79017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40011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77504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7603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64359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83271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04594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43714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07194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94350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70155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9484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Kavram yanılgıları:</a:t>
            </a: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Yüklü bir cisim sadece yüklü olduğu elektrik yüküne sahiptir.”, </a:t>
            </a: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“Nötr bir cisimde hiç yük yoktur.” </a:t>
            </a: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Elektriksel yüke sahip olma ve elektriksel yüklenme farkı vurgulanacak!</a:t>
            </a: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https://www.youtube.com/watch?v=TUnccPi11ow	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3130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0392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1561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tr-T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0611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8782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CA160B30-60EE-45FA-8251-617A49E60C36}" type="datetimeFigureOut">
              <a:rPr lang="tr-TR" smtClean="0"/>
              <a:t>15.11.2017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86678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15.11.2017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3105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160B30-60EE-45FA-8251-617A49E60C36}" type="datetimeFigureOut">
              <a:rPr lang="tr-TR" smtClean="0"/>
              <a:t>15.11.2017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5281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160B30-60EE-45FA-8251-617A49E60C36}" type="datetimeFigureOut">
              <a:rPr lang="tr-TR" smtClean="0"/>
              <a:t>15.11.2017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8992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160B30-60EE-45FA-8251-617A49E60C36}" type="datetimeFigureOut">
              <a:rPr lang="tr-TR" smtClean="0"/>
              <a:t>15.11.2017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6716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15.11.2017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2981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15.11.2017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8850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15.11.2017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6445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160B30-60EE-45FA-8251-617A49E60C36}" type="datetimeFigureOut">
              <a:rPr lang="tr-TR" smtClean="0"/>
              <a:t>15.11.2017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383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15.11.2017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271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160B30-60EE-45FA-8251-617A49E60C36}" type="datetimeFigureOut">
              <a:rPr lang="tr-TR" smtClean="0"/>
              <a:t>15.11.2017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9160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15.11.2017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3488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15.11.2017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35572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15.11.2017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6655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15.11.2017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29719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15.11.2017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1402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15.11.2017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376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0B30-60EE-45FA-8251-617A49E60C36}" type="datetimeFigureOut">
              <a:rPr lang="tr-TR" smtClean="0"/>
              <a:t>15.11.2017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751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137" r:id="rId12"/>
    <p:sldLayoutId id="2147484138" r:id="rId13"/>
    <p:sldLayoutId id="2147484139" r:id="rId14"/>
    <p:sldLayoutId id="2147484140" r:id="rId15"/>
    <p:sldLayoutId id="2147484141" r:id="rId16"/>
    <p:sldLayoutId id="2147484142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S9ISUXBsa8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-2KVHp_hZ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O1duox4XCM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5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www.youtube.com/watch?v=XKAhx4NdJTs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6256" y="1449836"/>
            <a:ext cx="9448800" cy="1825096"/>
          </a:xfrm>
        </p:spPr>
        <p:txBody>
          <a:bodyPr>
            <a:normAutofit/>
          </a:bodyPr>
          <a:lstStyle/>
          <a:p>
            <a:r>
              <a:rPr lang="tr-TR" sz="4000" b="1" dirty="0" smtClean="0"/>
              <a:t>2.ÜNİTE: ELEKTRİK VE MANYETİZMA</a:t>
            </a:r>
            <a:r>
              <a:rPr lang="tr-TR" sz="3600" b="1" dirty="0" smtClean="0"/>
              <a:t/>
            </a:r>
            <a:br>
              <a:rPr lang="tr-TR" sz="3600" b="1" dirty="0" smtClean="0"/>
            </a:br>
            <a:endParaRPr lang="tr-TR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6256" y="4436873"/>
            <a:ext cx="9448800" cy="685800"/>
          </a:xfrm>
        </p:spPr>
        <p:txBody>
          <a:bodyPr/>
          <a:lstStyle/>
          <a:p>
            <a:r>
              <a:rPr lang="tr-TR" dirty="0" smtClean="0"/>
              <a:t>Arş.Gör. Belkıs Garip</a:t>
            </a:r>
            <a:endParaRPr lang="tr-TR" dirty="0"/>
          </a:p>
        </p:txBody>
      </p:sp>
      <p:sp>
        <p:nvSpPr>
          <p:cNvPr id="4" name="Rectangle 3"/>
          <p:cNvSpPr/>
          <p:nvPr/>
        </p:nvSpPr>
        <p:spPr>
          <a:xfrm>
            <a:off x="1286256" y="3563515"/>
            <a:ext cx="34660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b="1" dirty="0"/>
              <a:t>ELEKTRİK YÜKLERİ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205305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6542" y="618435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Elektriksel Yüklenme</a:t>
            </a:r>
            <a:endParaRPr lang="tr-TR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336542" y="1160566"/>
            <a:ext cx="20361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200" dirty="0" smtClean="0"/>
              <a:t>Deneyelim </a:t>
            </a:r>
            <a:r>
              <a:rPr lang="tr-TR" sz="2200" dirty="0" smtClean="0">
                <a:sym typeface="Wingdings" panose="05000000000000000000" pitchFamily="2" charset="2"/>
              </a:rPr>
              <a:t> </a:t>
            </a:r>
            <a:endParaRPr lang="tr-TR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 smtClean="0">
                <a:solidFill>
                  <a:srgbClr val="C00000"/>
                </a:solidFill>
              </a:rPr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rgbClr val="C00000"/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/>
              <a:t>Toplam </a:t>
            </a:r>
            <a:r>
              <a:rPr lang="tr-TR" sz="1600" dirty="0"/>
              <a:t>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499" y="1735564"/>
            <a:ext cx="1486881" cy="11151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13721" y="1735564"/>
            <a:ext cx="568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İki metal çubuğu bir birine sürtersem elektriksel olarak yüklenir mi?</a:t>
            </a:r>
            <a:endParaRPr lang="tr-TR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499" y="3144854"/>
            <a:ext cx="1486881" cy="10308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13721" y="3144854"/>
            <a:ext cx="3025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smtClean="0"/>
              <a:t>Peki iki plastik çubuğu?</a:t>
            </a:r>
            <a:endParaRPr lang="tr-TR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613721" y="4332458"/>
            <a:ext cx="3624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smtClean="0"/>
              <a:t>Peki yün ve plastik çubuğu?</a:t>
            </a:r>
            <a:endParaRPr lang="tr-TR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7187" t="11219" r="5183" b="5279"/>
          <a:stretch/>
        </p:blipFill>
        <p:spPr>
          <a:xfrm>
            <a:off x="3686499" y="4469864"/>
            <a:ext cx="1486881" cy="1070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8499" y="5834268"/>
            <a:ext cx="8446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Her bir durumu ayrı ayrı deneyip çubukları  kağıt parçalarına yaklaştıralım. Ne gözlemledik? Bunu nasıl açıklarız?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66523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6542" y="618435"/>
            <a:ext cx="5826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Elektriksel Yüklenme – Temas ile</a:t>
            </a:r>
            <a:endParaRPr lang="tr-TR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 smtClean="0">
                <a:solidFill>
                  <a:srgbClr val="C00000"/>
                </a:solidFill>
              </a:rPr>
              <a:t>Elektriksel </a:t>
            </a:r>
            <a:r>
              <a:rPr lang="tr-TR" sz="1600" b="1" dirty="0">
                <a:solidFill>
                  <a:srgbClr val="C00000"/>
                </a:solidFill>
              </a:rPr>
              <a:t>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rgbClr val="C00000"/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/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2888" y="1621965"/>
            <a:ext cx="75456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Sürterek yüklemede elektron verme yatkınlığı olan malzemeden elektron alma yatkınlığı olan malzemeye elektron geçişi gerçekleşir. </a:t>
            </a:r>
            <a:endParaRPr lang="tr-TR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080" y="2759643"/>
            <a:ext cx="3857843" cy="2922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123" y="2787163"/>
            <a:ext cx="2035302" cy="286792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6208014" y="3747785"/>
            <a:ext cx="1377696" cy="12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98166" y="6043049"/>
            <a:ext cx="7595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/>
              <a:t>Çizimlerde </a:t>
            </a:r>
            <a:r>
              <a:rPr lang="tr-TR" sz="1600" u="sng" dirty="0" smtClean="0"/>
              <a:t>genellikle</a:t>
            </a:r>
            <a:r>
              <a:rPr lang="tr-TR" sz="1600" dirty="0" smtClean="0"/>
              <a:t> yük fazlalığı olan yüklerin işaretlerini yazarız; aslında plastik ve yünün tamamında hala negatif ve pozitif yükler mevcuttur.</a:t>
            </a:r>
            <a:endParaRPr lang="tr-TR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2229" y="6022969"/>
            <a:ext cx="475937" cy="65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4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6542" y="618435"/>
            <a:ext cx="5860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Elektriksel Yüklenme – Temas ile</a:t>
            </a:r>
            <a:endParaRPr lang="tr-TR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 smtClean="0">
                <a:solidFill>
                  <a:srgbClr val="C00000"/>
                </a:solidFill>
              </a:rPr>
              <a:t>Elektriksel </a:t>
            </a:r>
            <a:r>
              <a:rPr lang="tr-TR" sz="1600" b="1" dirty="0">
                <a:solidFill>
                  <a:srgbClr val="C00000"/>
                </a:solidFill>
              </a:rPr>
              <a:t>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rgbClr val="C00000"/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/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sp>
        <p:nvSpPr>
          <p:cNvPr id="2" name="Rectangle 1"/>
          <p:cNvSpPr/>
          <p:nvPr/>
        </p:nvSpPr>
        <p:spPr>
          <a:xfrm>
            <a:off x="4866894" y="2145792"/>
            <a:ext cx="2279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Tavşan Kürkü</a:t>
            </a:r>
            <a:endParaRPr lang="tr-TR" dirty="0"/>
          </a:p>
          <a:p>
            <a:r>
              <a:rPr lang="tr-TR" dirty="0" smtClean="0"/>
              <a:t>Cam</a:t>
            </a:r>
            <a:endParaRPr lang="tr-TR" dirty="0"/>
          </a:p>
          <a:p>
            <a:r>
              <a:rPr lang="tr-TR" dirty="0" smtClean="0"/>
              <a:t>Naylon</a:t>
            </a:r>
            <a:endParaRPr lang="tr-TR" dirty="0"/>
          </a:p>
          <a:p>
            <a:r>
              <a:rPr lang="tr-TR" dirty="0" smtClean="0"/>
              <a:t>Yün</a:t>
            </a:r>
            <a:endParaRPr lang="tr-TR" dirty="0"/>
          </a:p>
          <a:p>
            <a:r>
              <a:rPr lang="tr-TR" dirty="0" smtClean="0"/>
              <a:t>Kedi kürkü</a:t>
            </a:r>
            <a:endParaRPr lang="tr-TR" dirty="0"/>
          </a:p>
          <a:p>
            <a:r>
              <a:rPr lang="tr-TR" dirty="0" smtClean="0"/>
              <a:t>İpek</a:t>
            </a:r>
            <a:endParaRPr lang="tr-TR" dirty="0"/>
          </a:p>
          <a:p>
            <a:r>
              <a:rPr lang="tr-TR" dirty="0" smtClean="0"/>
              <a:t>Kağıt</a:t>
            </a:r>
            <a:endParaRPr lang="tr-TR" dirty="0"/>
          </a:p>
          <a:p>
            <a:r>
              <a:rPr lang="tr-TR" dirty="0" smtClean="0"/>
              <a:t>Pamuk</a:t>
            </a:r>
            <a:endParaRPr lang="tr-TR" dirty="0"/>
          </a:p>
          <a:p>
            <a:r>
              <a:rPr lang="tr-TR" dirty="0" smtClean="0"/>
              <a:t>Odun</a:t>
            </a:r>
          </a:p>
          <a:p>
            <a:r>
              <a:rPr lang="tr-TR" dirty="0" smtClean="0"/>
              <a:t>Kehribar</a:t>
            </a:r>
            <a:endParaRPr lang="tr-TR" dirty="0"/>
          </a:p>
          <a:p>
            <a:r>
              <a:rPr lang="tr-TR" dirty="0" smtClean="0"/>
              <a:t>Plastik Balon</a:t>
            </a:r>
            <a:endParaRPr lang="tr-TR" dirty="0"/>
          </a:p>
          <a:p>
            <a:r>
              <a:rPr lang="tr-TR" dirty="0" smtClean="0"/>
              <a:t>Sert Plastik</a:t>
            </a:r>
            <a:endParaRPr lang="tr-TR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315417" y="2330458"/>
            <a:ext cx="1851" cy="3023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485887" y="2157984"/>
            <a:ext cx="3517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Elektron vermeye daha yatkın</a:t>
            </a:r>
            <a:endParaRPr lang="tr-TR" dirty="0"/>
          </a:p>
        </p:txBody>
      </p:sp>
      <p:sp>
        <p:nvSpPr>
          <p:cNvPr id="16" name="TextBox 15"/>
          <p:cNvSpPr txBox="1"/>
          <p:nvPr/>
        </p:nvSpPr>
        <p:spPr>
          <a:xfrm>
            <a:off x="7551610" y="5192780"/>
            <a:ext cx="3385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Elektron almaya daha yatkın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2072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6542" y="618435"/>
            <a:ext cx="5826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Elektriksel Yüklenme – Temas ile</a:t>
            </a:r>
            <a:endParaRPr lang="tr-TR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 smtClean="0">
                <a:solidFill>
                  <a:srgbClr val="C00000"/>
                </a:solidFill>
              </a:rPr>
              <a:t>Elektriksel </a:t>
            </a:r>
            <a:r>
              <a:rPr lang="tr-TR" sz="1600" b="1" dirty="0">
                <a:solidFill>
                  <a:srgbClr val="C00000"/>
                </a:solidFill>
              </a:rPr>
              <a:t>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rgbClr val="C00000"/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/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50293"/>
          <a:stretch/>
        </p:blipFill>
        <p:spPr>
          <a:xfrm>
            <a:off x="3433199" y="1379180"/>
            <a:ext cx="4390168" cy="16533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010408" y="1719695"/>
            <a:ext cx="32401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Sürttüğümüzde bir cisimden diğerine elektron geçişi olacağından cisimler birinde pozitif yük fazlalığı diğerinde negatif yük fazlalığı oluşur. </a:t>
            </a:r>
          </a:p>
          <a:p>
            <a:endParaRPr lang="tr-TR" sz="2000" dirty="0"/>
          </a:p>
          <a:p>
            <a:r>
              <a:rPr lang="tr-TR" sz="2000" dirty="0" smtClean="0"/>
              <a:t>Her iki cisim aynı miktarda farklı cins yükle yüklenmiş olur.</a:t>
            </a:r>
            <a:endParaRPr lang="tr-TR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47416" b="9485"/>
          <a:stretch/>
        </p:blipFill>
        <p:spPr>
          <a:xfrm>
            <a:off x="3372103" y="3846981"/>
            <a:ext cx="4390168" cy="1433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04287" y="5902744"/>
            <a:ext cx="80054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/>
              <a:t>Yük alışverişinde hareket eden yük </a:t>
            </a:r>
            <a:r>
              <a:rPr lang="tr-TR" sz="2000" b="1" dirty="0"/>
              <a:t>elektrondur</a:t>
            </a:r>
            <a:r>
              <a:rPr lang="tr-TR" sz="2000" dirty="0"/>
              <a:t>, proton alınıp verilmez!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200" y="5880103"/>
            <a:ext cx="471088" cy="6452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51414" y="2554993"/>
            <a:ext cx="514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smtClean="0"/>
              <a:t>+3q</a:t>
            </a:r>
            <a:endParaRPr lang="tr-TR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146157" y="3008179"/>
            <a:ext cx="465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smtClean="0"/>
              <a:t>-3q</a:t>
            </a:r>
            <a:endParaRPr lang="tr-TR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7208857" y="4767362"/>
            <a:ext cx="465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/>
              <a:t>-</a:t>
            </a:r>
            <a:r>
              <a:rPr lang="tr-TR" sz="1400" dirty="0" smtClean="0"/>
              <a:t>3q</a:t>
            </a:r>
            <a:endParaRPr lang="tr-TR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6146157" y="5149326"/>
            <a:ext cx="514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/>
              <a:t>+</a:t>
            </a:r>
            <a:r>
              <a:rPr lang="tr-TR" sz="1400" dirty="0" smtClean="0"/>
              <a:t>3q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174583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6542" y="618435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Elektriksel Yüklenme</a:t>
            </a:r>
            <a:endParaRPr lang="tr-TR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336542" y="1137416"/>
            <a:ext cx="37497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200" dirty="0" smtClean="0">
                <a:sym typeface="Wingdings" panose="05000000000000000000" pitchFamily="2" charset="2"/>
              </a:rPr>
              <a:t>İzleyelim ve açıklayalım  </a:t>
            </a:r>
            <a:endParaRPr lang="tr-TR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 smtClean="0">
                <a:solidFill>
                  <a:srgbClr val="C00000"/>
                </a:solidFill>
              </a:rPr>
              <a:t>Elektriksel </a:t>
            </a:r>
            <a:r>
              <a:rPr lang="tr-TR" sz="1600" b="1" dirty="0">
                <a:solidFill>
                  <a:srgbClr val="C00000"/>
                </a:solidFill>
              </a:rPr>
              <a:t>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rgbClr val="C00000"/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/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sp>
        <p:nvSpPr>
          <p:cNvPr id="5" name="Rectangle 4"/>
          <p:cNvSpPr/>
          <p:nvPr/>
        </p:nvSpPr>
        <p:spPr>
          <a:xfrm>
            <a:off x="4079753" y="5479840"/>
            <a:ext cx="51354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/>
              <a:t>Ne gözlemledik? Bunu nasıl açıklarız?</a:t>
            </a:r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3676" t="15259" r="72079" b="51860"/>
          <a:stretch/>
        </p:blipFill>
        <p:spPr>
          <a:xfrm>
            <a:off x="3959437" y="1876927"/>
            <a:ext cx="5855041" cy="3176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9122" y="4338353"/>
            <a:ext cx="714839" cy="7148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185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6541" y="618435"/>
            <a:ext cx="5814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Elektriksel Yüklenme – Temas ile</a:t>
            </a:r>
            <a:endParaRPr lang="tr-TR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 smtClean="0">
                <a:solidFill>
                  <a:srgbClr val="C00000"/>
                </a:solidFill>
              </a:rPr>
              <a:t>Elektriksel </a:t>
            </a:r>
            <a:r>
              <a:rPr lang="tr-TR" sz="1600" b="1" dirty="0">
                <a:solidFill>
                  <a:srgbClr val="C00000"/>
                </a:solidFill>
              </a:rPr>
              <a:t>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rgbClr val="C00000"/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/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24913" y="1559804"/>
            <a:ext cx="8080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Yüklü bir cismi nötr iletkene dokundurduğumuzda: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9662" y="4949704"/>
            <a:ext cx="80954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N</a:t>
            </a:r>
            <a:r>
              <a:rPr lang="tr-TR" sz="2000" dirty="0" smtClean="0"/>
              <a:t>egatif yüklü ise, elektronlar negatif yüklü cisimden nötr cisme geçer, ikisi de negatif yükle yüklenir. Yük paylaşımı kapasitelerine göre olur.</a:t>
            </a:r>
            <a:endParaRPr lang="tr-TR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509662" y="2128718"/>
            <a:ext cx="7908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P</a:t>
            </a:r>
            <a:r>
              <a:rPr lang="tr-TR" sz="2000" dirty="0" smtClean="0"/>
              <a:t>ozitif yüklü ise</a:t>
            </a:r>
            <a:r>
              <a:rPr lang="tr-TR" sz="2000" dirty="0"/>
              <a:t> </a:t>
            </a:r>
            <a:r>
              <a:rPr lang="tr-TR" sz="2000" dirty="0" smtClean="0"/>
              <a:t>nötr cismden pozitif yüklü cisme elektron geçişi olur, ikisi de pozitif yükle yüklenir. Yük paylaşımı kapasitelerine göre olur.</a:t>
            </a:r>
            <a:endParaRPr lang="tr-TR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895"/>
          <a:stretch/>
        </p:blipFill>
        <p:spPr>
          <a:xfrm>
            <a:off x="3474018" y="3165118"/>
            <a:ext cx="2383165" cy="1287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667" y="3238302"/>
            <a:ext cx="2234725" cy="11409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9377" y="3238302"/>
            <a:ext cx="2420057" cy="1464310"/>
          </a:xfrm>
          <a:prstGeom prst="rect">
            <a:avLst/>
          </a:prstGeom>
        </p:spPr>
      </p:pic>
      <p:cxnSp>
        <p:nvCxnSpPr>
          <p:cNvPr id="18" name="Straight Arrow Connector 17"/>
          <p:cNvCxnSpPr>
            <a:endCxn id="6" idx="1"/>
          </p:cNvCxnSpPr>
          <p:nvPr/>
        </p:nvCxnSpPr>
        <p:spPr>
          <a:xfrm>
            <a:off x="6119669" y="3808769"/>
            <a:ext cx="32799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921663" y="3808768"/>
            <a:ext cx="32799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0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6542" y="618435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Elektriksel Yüklenme</a:t>
            </a:r>
            <a:endParaRPr lang="tr-TR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336542" y="1093573"/>
            <a:ext cx="20361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200" dirty="0" smtClean="0"/>
              <a:t>Deneyelim </a:t>
            </a:r>
            <a:r>
              <a:rPr lang="tr-TR" sz="2200" dirty="0" smtClean="0">
                <a:sym typeface="Wingdings" panose="05000000000000000000" pitchFamily="2" charset="2"/>
              </a:rPr>
              <a:t> </a:t>
            </a:r>
            <a:endParaRPr lang="tr-TR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729" y="1871476"/>
            <a:ext cx="2888026" cy="20523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 smtClean="0">
                <a:solidFill>
                  <a:srgbClr val="C00000"/>
                </a:solidFill>
              </a:rPr>
              <a:t>Elektriksel </a:t>
            </a:r>
            <a:r>
              <a:rPr lang="tr-TR" sz="1600" b="1" dirty="0">
                <a:solidFill>
                  <a:srgbClr val="C00000"/>
                </a:solidFill>
              </a:rPr>
              <a:t>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rgbClr val="C00000"/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rgbClr val="C00000"/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59614" y="1871476"/>
            <a:ext cx="4618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Biraz şişirdiğimiz bir balonu yüne sürterek metal kutuya yaklaştıralım.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1135" y="3216850"/>
            <a:ext cx="4264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/>
              <a:t>Ne gözlemledik?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06729" y="4434600"/>
            <a:ext cx="60452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 smtClean="0"/>
              <a:t>Şimde de balonu metal kutudan uzaklaştıralım. </a:t>
            </a:r>
          </a:p>
          <a:p>
            <a:endParaRPr lang="tr-TR" sz="2000" dirty="0"/>
          </a:p>
          <a:p>
            <a:r>
              <a:rPr lang="tr-TR" sz="2000" dirty="0"/>
              <a:t>Ne </a:t>
            </a:r>
            <a:r>
              <a:rPr lang="tr-TR" sz="2000" dirty="0" smtClean="0"/>
              <a:t>gözlemledik? Bunu </a:t>
            </a:r>
            <a:r>
              <a:rPr lang="tr-TR" sz="2000" dirty="0"/>
              <a:t>nasıl açıklarız?</a:t>
            </a:r>
          </a:p>
        </p:txBody>
      </p:sp>
    </p:spTree>
    <p:extLst>
      <p:ext uri="{BB962C8B-B14F-4D97-AF65-F5344CB8AC3E}">
        <p14:creationId xmlns:p14="http://schemas.microsoft.com/office/powerpoint/2010/main" val="318968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6542" y="618435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Elektriksel Yüklenme – Etki ile</a:t>
            </a:r>
            <a:endParaRPr lang="tr-TR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953873" y="1597716"/>
            <a:ext cx="68856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N</a:t>
            </a:r>
            <a:r>
              <a:rPr lang="tr-TR" sz="2000" dirty="0" smtClean="0"/>
              <a:t>egatif yüklü balonu metal kutuya yaklaştırdığımızda balondaki negatif yükler metal kutudaki negatif yükleri itti. Kutunun bir ucunda pozitif yük fazlalığı olurken diğer ucunda negatif yük fazlalığı oluştu.</a:t>
            </a:r>
            <a:endParaRPr lang="tr-TR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 smtClean="0">
                <a:solidFill>
                  <a:srgbClr val="C00000"/>
                </a:solidFill>
              </a:rPr>
              <a:t>Elektriksel </a:t>
            </a:r>
            <a:r>
              <a:rPr lang="tr-TR" sz="1600" b="1" dirty="0">
                <a:solidFill>
                  <a:srgbClr val="C00000"/>
                </a:solidFill>
              </a:rPr>
              <a:t>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rgbClr val="C00000"/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rgbClr val="C00000"/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3873" y="5384413"/>
            <a:ext cx="7620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Bu durumda kutuyu elektriksel olarak yüklemiş oldum mu?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829" y="2921155"/>
            <a:ext cx="5991225" cy="20288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3873" y="5873309"/>
            <a:ext cx="7620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Nasıl yükleyebilirim?</a:t>
            </a:r>
          </a:p>
        </p:txBody>
      </p:sp>
    </p:spTree>
    <p:extLst>
      <p:ext uri="{BB962C8B-B14F-4D97-AF65-F5344CB8AC3E}">
        <p14:creationId xmlns:p14="http://schemas.microsoft.com/office/powerpoint/2010/main" val="9791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6542" y="618435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Elektriksel Yüklenme – Etki ile</a:t>
            </a:r>
            <a:endParaRPr lang="tr-TR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61770" y="1572768"/>
            <a:ext cx="7257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Yer kürenin yük taşıma kapasitesi çok büyüktür. Yüklü bir cisim iletken bir tel ile toprağa bağlandığında üzerindeki fazla yükleri kaybeder. Bu olaya </a:t>
            </a:r>
            <a:r>
              <a:rPr lang="tr-TR" sz="2000" b="1" dirty="0" smtClean="0"/>
              <a:t>topraklama</a:t>
            </a:r>
            <a:r>
              <a:rPr lang="tr-TR" sz="2000" dirty="0" smtClean="0"/>
              <a:t> denir.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 smtClean="0">
                <a:solidFill>
                  <a:srgbClr val="C00000"/>
                </a:solidFill>
              </a:rPr>
              <a:t>Elektriksel </a:t>
            </a:r>
            <a:r>
              <a:rPr lang="tr-TR" sz="1600" b="1" dirty="0">
                <a:solidFill>
                  <a:srgbClr val="C00000"/>
                </a:solidFill>
              </a:rPr>
              <a:t>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rgbClr val="C00000"/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rgbClr val="C00000"/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895" y="2816424"/>
            <a:ext cx="3629025" cy="1838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28657" y="3381643"/>
            <a:ext cx="3471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Topraklama sonrası her iki cisim de </a:t>
            </a:r>
            <a:r>
              <a:rPr lang="tr-TR" sz="2000" b="1" dirty="0" smtClean="0"/>
              <a:t>nötr</a:t>
            </a:r>
            <a:r>
              <a:rPr lang="tr-TR" sz="2000" dirty="0" smtClean="0"/>
              <a:t> hale gelir.</a:t>
            </a:r>
            <a:endParaRPr lang="tr-TR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761770" y="5370652"/>
            <a:ext cx="72573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Çimlerde çıplak ayakla yürümemiz vücudumuzda biriken statik elektrikten kurtulmamızı sağlar. Vücudumuzu topraklamış oluruz. 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5874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6542" y="618435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Elektriksel Yüklenme – Etki ile</a:t>
            </a:r>
            <a:endParaRPr lang="tr-TR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 smtClean="0">
                <a:solidFill>
                  <a:srgbClr val="C00000"/>
                </a:solidFill>
              </a:rPr>
              <a:t>Elektriksel </a:t>
            </a:r>
            <a:r>
              <a:rPr lang="tr-TR" sz="1600" b="1" dirty="0">
                <a:solidFill>
                  <a:srgbClr val="C00000"/>
                </a:solidFill>
              </a:rPr>
              <a:t>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rgbClr val="C00000"/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rgbClr val="C00000"/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3354"/>
          <a:stretch/>
        </p:blipFill>
        <p:spPr>
          <a:xfrm>
            <a:off x="3657027" y="1803135"/>
            <a:ext cx="2492521" cy="47713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7027" y="1433803"/>
            <a:ext cx="4666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Yüklü bir cisim etki ederken topraklama: </a:t>
            </a:r>
            <a:endParaRPr lang="tr-TR" dirty="0"/>
          </a:p>
        </p:txBody>
      </p:sp>
      <p:sp>
        <p:nvSpPr>
          <p:cNvPr id="10" name="TextBox 9"/>
          <p:cNvSpPr txBox="1"/>
          <p:nvPr/>
        </p:nvSpPr>
        <p:spPr>
          <a:xfrm>
            <a:off x="6560417" y="2095283"/>
            <a:ext cx="5465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Nötr iletken  K cismine negatif yüklü L cismi yaklaştırılıyor.</a:t>
            </a:r>
            <a:endParaRPr lang="tr-TR" dirty="0"/>
          </a:p>
        </p:txBody>
      </p:sp>
      <p:sp>
        <p:nvSpPr>
          <p:cNvPr id="11" name="TextBox 10"/>
          <p:cNvSpPr txBox="1"/>
          <p:nvPr/>
        </p:nvSpPr>
        <p:spPr>
          <a:xfrm>
            <a:off x="6560416" y="3585381"/>
            <a:ext cx="5465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L cismindeki negatif yüklerin etkisi ile K cismindeki elektronlar itilir. </a:t>
            </a:r>
            <a:endParaRPr lang="tr-TR" dirty="0"/>
          </a:p>
        </p:txBody>
      </p:sp>
      <p:sp>
        <p:nvSpPr>
          <p:cNvPr id="12" name="TextBox 11"/>
          <p:cNvSpPr txBox="1"/>
          <p:nvPr/>
        </p:nvSpPr>
        <p:spPr>
          <a:xfrm>
            <a:off x="6560417" y="5079527"/>
            <a:ext cx="5465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Topraklama kesildikten sonra L cismi uzaklaştırılıyor. K cismi pozitif yüklenmiş olur.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1214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49005" y="663835"/>
            <a:ext cx="6331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Öğretim Programındaki Kazanımlar</a:t>
            </a:r>
            <a:endParaRPr lang="tr-TR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749807" y="1948577"/>
            <a:ext cx="1049731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7425" indent="-987425"/>
            <a:r>
              <a:rPr lang="tr-TR" sz="2200" dirty="0"/>
              <a:t>10.2.1.1. Elektrik yükünün özelliklerini açıklar</a:t>
            </a:r>
            <a:r>
              <a:rPr lang="tr-TR" sz="2200" dirty="0" smtClean="0"/>
              <a:t>.</a:t>
            </a:r>
          </a:p>
          <a:p>
            <a:pPr marL="987425" indent="-987425"/>
            <a:endParaRPr lang="tr-TR" sz="2200" dirty="0"/>
          </a:p>
          <a:p>
            <a:pPr marL="1158875"/>
            <a:r>
              <a:rPr lang="tr-TR" sz="2200" dirty="0" smtClean="0"/>
              <a:t>a. Öğrencilerin </a:t>
            </a:r>
            <a:r>
              <a:rPr lang="tr-TR" sz="2200" dirty="0"/>
              <a:t>iki tür elektrik yükü olduğunu ve toplam elektrik yükünün </a:t>
            </a:r>
            <a:r>
              <a:rPr lang="tr-TR" sz="2200" dirty="0" smtClean="0"/>
              <a:t>korunumlu olduğunu </a:t>
            </a:r>
            <a:r>
              <a:rPr lang="tr-TR" sz="2200" dirty="0"/>
              <a:t>anlamaları sağlanır</a:t>
            </a:r>
            <a:r>
              <a:rPr lang="tr-TR" sz="2200" dirty="0" smtClean="0"/>
              <a:t>.</a:t>
            </a:r>
          </a:p>
          <a:p>
            <a:pPr marL="987425"/>
            <a:endParaRPr lang="tr-TR" sz="2200" dirty="0"/>
          </a:p>
          <a:p>
            <a:pPr marL="1158875" indent="-1158875"/>
            <a:r>
              <a:rPr lang="tr-TR" sz="2200" dirty="0"/>
              <a:t>10.2.1.2. Elektrikle yüklenme olayını açıklar ve farklı tür maddelerin elektrikle </a:t>
            </a:r>
            <a:r>
              <a:rPr lang="tr-TR" sz="2200" dirty="0" smtClean="0"/>
              <a:t>yüklenmelerini karşılaştırır.</a:t>
            </a:r>
          </a:p>
          <a:p>
            <a:pPr marL="987425" indent="-987425"/>
            <a:endParaRPr lang="tr-TR" sz="2200" dirty="0"/>
          </a:p>
          <a:p>
            <a:pPr marL="1158875"/>
            <a:r>
              <a:rPr lang="tr-TR" sz="2200" dirty="0"/>
              <a:t>a. Öğrencilerin günlük hayat örneklerini incelemeleri sağlanır.</a:t>
            </a:r>
          </a:p>
          <a:p>
            <a:pPr marL="1158875"/>
            <a:r>
              <a:rPr lang="tr-TR" sz="2200" dirty="0"/>
              <a:t>b. Öğrencilerin deneyler yaparak ve simülasyonlar kullanarak karşılaştırma </a:t>
            </a:r>
            <a:r>
              <a:rPr lang="tr-TR" sz="2200" dirty="0" smtClean="0"/>
              <a:t>yapmaları için </a:t>
            </a:r>
            <a:r>
              <a:rPr lang="tr-TR" sz="2200" dirty="0"/>
              <a:t>ortam hazırlanır.</a:t>
            </a:r>
          </a:p>
        </p:txBody>
      </p:sp>
    </p:spTree>
    <p:extLst>
      <p:ext uri="{BB962C8B-B14F-4D97-AF65-F5344CB8AC3E}">
        <p14:creationId xmlns:p14="http://schemas.microsoft.com/office/powerpoint/2010/main" val="92484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6542" y="618435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Elektriksel Yüklenme – Etki ile</a:t>
            </a:r>
            <a:endParaRPr lang="tr-TR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 smtClean="0">
                <a:solidFill>
                  <a:srgbClr val="C00000"/>
                </a:solidFill>
              </a:rPr>
              <a:t>Elektriksel </a:t>
            </a:r>
            <a:r>
              <a:rPr lang="tr-TR" sz="1600" b="1" dirty="0">
                <a:solidFill>
                  <a:srgbClr val="C00000"/>
                </a:solidFill>
              </a:rPr>
              <a:t>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rgbClr val="C00000"/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rgbClr val="C00000"/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2932" y="1572768"/>
            <a:ext cx="7620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İki metal kutu birbirine yaslı durumdayken yüklü balonu yaklaştırıp yalıtkan tabanlardan kutuları birbirinden ayırsak; daha sonra </a:t>
            </a:r>
            <a:r>
              <a:rPr lang="tr-TR" sz="2000" dirty="0"/>
              <a:t>balonu </a:t>
            </a:r>
            <a:r>
              <a:rPr lang="tr-TR" sz="2000" dirty="0" smtClean="0"/>
              <a:t>uzaklaştırsak ne olur?</a:t>
            </a:r>
            <a:endParaRPr lang="tr-TR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860" y="2588431"/>
            <a:ext cx="3571875" cy="1695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342" y="4569133"/>
            <a:ext cx="8526844" cy="175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4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6542" y="618435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Elektriksel Yüklenme – Etki ile</a:t>
            </a:r>
            <a:endParaRPr lang="tr-TR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 smtClean="0">
                <a:solidFill>
                  <a:srgbClr val="C00000"/>
                </a:solidFill>
              </a:rPr>
              <a:t>Elektriksel </a:t>
            </a:r>
            <a:r>
              <a:rPr lang="tr-TR" sz="1600" b="1" dirty="0">
                <a:solidFill>
                  <a:srgbClr val="C00000"/>
                </a:solidFill>
              </a:rPr>
              <a:t>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rgbClr val="C00000"/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rgbClr val="C00000"/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912" y="1572768"/>
            <a:ext cx="1928110" cy="1370830"/>
          </a:xfrm>
          <a:prstGeom prst="rect">
            <a:avLst/>
          </a:prstGeom>
        </p:spPr>
      </p:pic>
      <p:pic>
        <p:nvPicPr>
          <p:cNvPr id="1026" name="Picture 2" descr="İlgili res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12" y="3283651"/>
            <a:ext cx="1928110" cy="27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79006" y="1572767"/>
            <a:ext cx="5425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Kullandığımız bu düzenek basit malzemelerle yapılmış bir elektroskoptur. </a:t>
            </a:r>
            <a:endParaRPr lang="tr-TR" dirty="0"/>
          </a:p>
        </p:txBody>
      </p:sp>
      <p:sp>
        <p:nvSpPr>
          <p:cNvPr id="13" name="TextBox 12"/>
          <p:cNvSpPr txBox="1"/>
          <p:nvPr/>
        </p:nvSpPr>
        <p:spPr>
          <a:xfrm>
            <a:off x="5779006" y="3283651"/>
            <a:ext cx="5425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Elektroskop bir cismin yüklü olup olmadığını; yüklü ise hangi cins yükle yüklü olduğunu anlamya yarayan alettir.</a:t>
            </a:r>
          </a:p>
          <a:p>
            <a:endParaRPr lang="tr-TR" dirty="0"/>
          </a:p>
          <a:p>
            <a:r>
              <a:rPr lang="tr-TR" dirty="0" smtClean="0"/>
              <a:t>Elektroskop nötr iken yaprakları kapalıdır. </a:t>
            </a:r>
            <a:endParaRPr lang="tr-TR" dirty="0"/>
          </a:p>
          <a:p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12" name="TextBox 11"/>
          <p:cNvSpPr txBox="1"/>
          <p:nvPr/>
        </p:nvSpPr>
        <p:spPr>
          <a:xfrm>
            <a:off x="5779006" y="5037977"/>
            <a:ext cx="5425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Nötr bir elektroskoba yüklü bir cisimi yaklaştırısak ne olur? Dokundurursak ne olur?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7781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6542" y="618435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Elektriksel Yüklenme – Etki ile</a:t>
            </a:r>
            <a:endParaRPr lang="tr-TR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 smtClean="0">
                <a:solidFill>
                  <a:srgbClr val="C00000"/>
                </a:solidFill>
              </a:rPr>
              <a:t>Elektriksel </a:t>
            </a:r>
            <a:r>
              <a:rPr lang="tr-TR" sz="1600" b="1" dirty="0">
                <a:solidFill>
                  <a:srgbClr val="C00000"/>
                </a:solidFill>
              </a:rPr>
              <a:t>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rgbClr val="C00000"/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rgbClr val="C00000"/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3002" y="1807052"/>
            <a:ext cx="6588889" cy="33089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9093" y="5561487"/>
            <a:ext cx="7120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Parmağı ile elektroskobun topuzuna dokunduğunda ne oldu? </a:t>
            </a:r>
            <a:endParaRPr lang="tr-TR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093" y="4425713"/>
            <a:ext cx="714839" cy="7148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642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6542" y="618435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Elektriksel Yüklenme</a:t>
            </a:r>
            <a:endParaRPr lang="tr-TR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336542" y="1093573"/>
            <a:ext cx="20361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200" dirty="0" smtClean="0"/>
              <a:t>Deneyelim </a:t>
            </a:r>
            <a:r>
              <a:rPr lang="tr-TR" sz="2200" dirty="0" smtClean="0">
                <a:sym typeface="Wingdings" panose="05000000000000000000" pitchFamily="2" charset="2"/>
              </a:rPr>
              <a:t> </a:t>
            </a:r>
            <a:endParaRPr lang="tr-TR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0842" r="18864" b="14920"/>
          <a:stretch/>
        </p:blipFill>
        <p:spPr>
          <a:xfrm>
            <a:off x="3810902" y="1864866"/>
            <a:ext cx="2238375" cy="21326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 smtClean="0">
                <a:solidFill>
                  <a:srgbClr val="C00000"/>
                </a:solidFill>
              </a:rPr>
              <a:t>Elektriksel </a:t>
            </a:r>
            <a:r>
              <a:rPr lang="tr-TR" sz="1600" b="1" dirty="0">
                <a:solidFill>
                  <a:srgbClr val="C00000"/>
                </a:solidFill>
              </a:rPr>
              <a:t>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/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/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8755" y="1782501"/>
            <a:ext cx="4826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Biraz şişirdiğimiz bir balonu yüne sürterek duvara dokunduralım.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72677" y="3131233"/>
            <a:ext cx="4743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/>
              <a:t>Ne gözlemledik? Bunu nasıl açıklarız?</a:t>
            </a:r>
          </a:p>
        </p:txBody>
      </p:sp>
    </p:spTree>
    <p:extLst>
      <p:ext uri="{BB962C8B-B14F-4D97-AF65-F5344CB8AC3E}">
        <p14:creationId xmlns:p14="http://schemas.microsoft.com/office/powerpoint/2010/main" val="78579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6542" y="618435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Elektriksel Yüklenme – Etki ile</a:t>
            </a:r>
            <a:endParaRPr lang="tr-TR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703978" y="1419579"/>
            <a:ext cx="6885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Yalıtkanlara yüklü bir cisim yaklaştırıldığında atom veya moleküldeki elektronlar </a:t>
            </a:r>
            <a:r>
              <a:rPr lang="tr-TR" sz="2000" dirty="0"/>
              <a:t>kutuplaşır (polarize </a:t>
            </a:r>
            <a:r>
              <a:rPr lang="tr-TR" sz="2000" dirty="0" smtClean="0"/>
              <a:t>olur) ve bölgesel olarak yük dağılımı değişir. </a:t>
            </a:r>
            <a:endParaRPr lang="tr-TR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461" y="2626940"/>
            <a:ext cx="5248730" cy="1767321"/>
          </a:xfrm>
          <a:prstGeom prst="rect">
            <a:avLst/>
          </a:prstGeom>
        </p:spPr>
      </p:pic>
      <p:pic>
        <p:nvPicPr>
          <p:cNvPr id="9" name="Picture 3" descr="polarized ball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8" r="6462" b="30621"/>
          <a:stretch>
            <a:fillRect/>
          </a:stretch>
        </p:blipFill>
        <p:spPr bwMode="auto">
          <a:xfrm>
            <a:off x="9172133" y="2713167"/>
            <a:ext cx="1569841" cy="1594865"/>
          </a:xfrm>
          <a:prstGeom prst="rect">
            <a:avLst/>
          </a:prstGeom>
          <a:noFill/>
          <a:ln w="38100">
            <a:solidFill>
              <a:srgbClr val="FFEA1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 smtClean="0">
                <a:solidFill>
                  <a:srgbClr val="C00000"/>
                </a:solidFill>
              </a:rPr>
              <a:t>Elektriksel </a:t>
            </a:r>
            <a:r>
              <a:rPr lang="tr-TR" sz="1600" b="1" dirty="0">
                <a:solidFill>
                  <a:srgbClr val="C00000"/>
                </a:solidFill>
              </a:rPr>
              <a:t>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rgbClr val="C00000"/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rgbClr val="C00000"/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3978" y="4662994"/>
            <a:ext cx="8160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N</a:t>
            </a:r>
            <a:r>
              <a:rPr lang="tr-TR" sz="2000" dirty="0" smtClean="0"/>
              <a:t>egatif yüklü balon duvara yaklaştırıldığında duvardaki yükler kutuplaşır. Balondaki negatif yük ve duvardaki pozitif yük arasındaki çekim kuvveti balonun duvarda kalmasını sağlar.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87407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6542" y="618435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Toplam Yükün Korunumu</a:t>
            </a:r>
            <a:endParaRPr lang="tr-TR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857061" y="1567574"/>
            <a:ext cx="6278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Yük bir objeden diğerine geçebilir, cisimler elektron alabilir veya elektron verebilir </a:t>
            </a:r>
            <a:r>
              <a:rPr lang="tr-TR" sz="2000" b="1" dirty="0" smtClean="0"/>
              <a:t>ancak toplam yük değişmez</a:t>
            </a:r>
            <a:r>
              <a:rPr lang="tr-TR" sz="2000" dirty="0" smtClean="0"/>
              <a:t>! </a:t>
            </a:r>
          </a:p>
          <a:p>
            <a:endParaRPr lang="tr-TR" sz="2000" dirty="0"/>
          </a:p>
          <a:p>
            <a:r>
              <a:rPr lang="tr-TR" sz="2000" dirty="0" smtClean="0"/>
              <a:t>Yüklenme sırasında elektron </a:t>
            </a:r>
            <a:r>
              <a:rPr lang="tr-TR" sz="2000" b="1" dirty="0" smtClean="0"/>
              <a:t>oluşmaz</a:t>
            </a:r>
            <a:r>
              <a:rPr lang="tr-TR" sz="2000" dirty="0" smtClean="0"/>
              <a:t> veya elektron </a:t>
            </a:r>
            <a:r>
              <a:rPr lang="tr-TR" sz="2000" b="1" dirty="0" smtClean="0"/>
              <a:t>yok olmaz</a:t>
            </a:r>
            <a:r>
              <a:rPr lang="tr-TR" sz="2000" dirty="0" smtClean="0"/>
              <a:t>!</a:t>
            </a:r>
          </a:p>
          <a:p>
            <a:endParaRPr lang="tr-TR" sz="2000" dirty="0"/>
          </a:p>
          <a:p>
            <a:r>
              <a:rPr lang="tr-TR" sz="2000" dirty="0" smtClean="0"/>
              <a:t> </a:t>
            </a:r>
            <a:endParaRPr lang="tr-TR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632" y="1385526"/>
            <a:ext cx="1188095" cy="16274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Elektriksel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542" y="3521893"/>
            <a:ext cx="6804434" cy="20522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45116" y="5384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nötr</a:t>
            </a:r>
            <a:endParaRPr lang="tr-TR" dirty="0"/>
          </a:p>
        </p:txBody>
      </p:sp>
      <p:sp>
        <p:nvSpPr>
          <p:cNvPr id="10" name="TextBox 9"/>
          <p:cNvSpPr txBox="1"/>
          <p:nvPr/>
        </p:nvSpPr>
        <p:spPr>
          <a:xfrm>
            <a:off x="5694016" y="5395163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nötr</a:t>
            </a:r>
            <a:endParaRPr lang="tr-TR" dirty="0"/>
          </a:p>
        </p:txBody>
      </p:sp>
      <p:sp>
        <p:nvSpPr>
          <p:cNvPr id="11" name="TextBox 10"/>
          <p:cNvSpPr txBox="1"/>
          <p:nvPr/>
        </p:nvSpPr>
        <p:spPr>
          <a:xfrm>
            <a:off x="7101865" y="5395163"/>
            <a:ext cx="178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e</a:t>
            </a:r>
            <a:r>
              <a:rPr lang="tr-TR" dirty="0" smtClean="0"/>
              <a:t>lektron geçişi</a:t>
            </a:r>
            <a:endParaRPr lang="tr-TR" dirty="0"/>
          </a:p>
        </p:txBody>
      </p:sp>
      <p:sp>
        <p:nvSpPr>
          <p:cNvPr id="12" name="TextBox 11"/>
          <p:cNvSpPr txBox="1"/>
          <p:nvPr/>
        </p:nvSpPr>
        <p:spPr>
          <a:xfrm>
            <a:off x="9401624" y="5395163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-2q</a:t>
            </a:r>
            <a:endParaRPr lang="tr-TR" dirty="0"/>
          </a:p>
        </p:txBody>
      </p:sp>
      <p:sp>
        <p:nvSpPr>
          <p:cNvPr id="13" name="TextBox 12"/>
          <p:cNvSpPr txBox="1"/>
          <p:nvPr/>
        </p:nvSpPr>
        <p:spPr>
          <a:xfrm>
            <a:off x="10240041" y="5384072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+2q</a:t>
            </a:r>
            <a:endParaRPr lang="tr-TR" dirty="0"/>
          </a:p>
        </p:txBody>
      </p:sp>
      <p:sp>
        <p:nvSpPr>
          <p:cNvPr id="14" name="TextBox 13"/>
          <p:cNvSpPr txBox="1"/>
          <p:nvPr/>
        </p:nvSpPr>
        <p:spPr>
          <a:xfrm>
            <a:off x="4336542" y="6220194"/>
            <a:ext cx="7481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Sistemin net yükü elektriksel yüklemeden önce de sonra da sıfırdır!</a:t>
            </a:r>
          </a:p>
        </p:txBody>
      </p:sp>
    </p:spTree>
    <p:extLst>
      <p:ext uri="{BB962C8B-B14F-4D97-AF65-F5344CB8AC3E}">
        <p14:creationId xmlns:p14="http://schemas.microsoft.com/office/powerpoint/2010/main" val="248425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98310" y="710768"/>
            <a:ext cx="41809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200" b="1" dirty="0"/>
              <a:t>Günlük Hayatta Statik Elektrik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63067" y="1472552"/>
            <a:ext cx="2361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smtClean="0"/>
              <a:t>Anti-statik ürünler:</a:t>
            </a:r>
            <a:endParaRPr lang="tr-TR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Elektriksel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553" t="25729" r="16318"/>
          <a:stretch/>
        </p:blipFill>
        <p:spPr>
          <a:xfrm>
            <a:off x="8969094" y="2203560"/>
            <a:ext cx="2425492" cy="26059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184" y="5530123"/>
            <a:ext cx="1542820" cy="10317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1840" y="5329514"/>
            <a:ext cx="1583440" cy="14329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53404" y="2203560"/>
            <a:ext cx="47424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Anti-statik ürünler statik yükün vücutta birikmesini engeller. </a:t>
            </a:r>
          </a:p>
          <a:p>
            <a:endParaRPr lang="tr-TR" sz="2000" dirty="0"/>
          </a:p>
          <a:p>
            <a:r>
              <a:rPr lang="tr-TR" sz="2000" dirty="0" smtClean="0"/>
              <a:t>Doğal gaz kaçağı kontrol eden görevliler anti-statik ürünler kullanmadığında görevlinin vücudunda biriken elektriksel yükten dolayı elini metal boruya uzattığında yük akışı gerçekleşebilir ve bu patlamaya sebep olabilir. 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418188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98310" y="710768"/>
            <a:ext cx="41809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200" b="1" dirty="0"/>
              <a:t>Günlük Hayatta Statik Elektrik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Elektriksel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431" y="2103479"/>
            <a:ext cx="3456661" cy="29580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3067" y="2103479"/>
            <a:ext cx="39109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Otogaz istasyonlarında bulunan kıskaçlı kablo topraklama yapmak amacı ile araca takılır. Statik yük birikiminden dolayı yük akışı gerçekleşerek patlamaya neden olmaması için  dolum öncesinde topraklama yapmak zorunludur.</a:t>
            </a:r>
            <a:endParaRPr lang="tr-TR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844090" y="1422512"/>
            <a:ext cx="2311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smtClean="0"/>
              <a:t>Otogaz Yükleme: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9975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98310" y="710768"/>
            <a:ext cx="41809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200" b="1" dirty="0"/>
              <a:t>Günlük Hayatta Statik Elektrik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88128" y="1518860"/>
            <a:ext cx="72410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smtClean="0"/>
              <a:t>Uçaklarda yakıt yükleme:</a:t>
            </a:r>
          </a:p>
          <a:p>
            <a:endParaRPr lang="tr-TR" sz="2000" dirty="0"/>
          </a:p>
          <a:p>
            <a:r>
              <a:rPr lang="tr-TR" sz="2000" dirty="0" smtClean="0"/>
              <a:t>Uçaklara yakıt yükleme öncesinde de topraklama yapılır.</a:t>
            </a:r>
            <a:endParaRPr lang="tr-TR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10" name="Picture 9">
            <a:hlinkClick r:id="rId3"/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8128" y="2911728"/>
            <a:ext cx="5349587" cy="2830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128" y="5027664"/>
            <a:ext cx="714839" cy="7148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790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98310" y="710768"/>
            <a:ext cx="41809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200" b="1" dirty="0"/>
              <a:t>Günlük Hayatta Statik Elektrik</a:t>
            </a:r>
          </a:p>
        </p:txBody>
      </p:sp>
      <p:pic>
        <p:nvPicPr>
          <p:cNvPr id="1026" name="Picture 2" descr="http://fenokulu.net/denres/elektrik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548" y="2042588"/>
            <a:ext cx="3075305" cy="246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07105" y="2150550"/>
            <a:ext cx="44744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E</a:t>
            </a:r>
            <a:r>
              <a:rPr lang="tr-TR" sz="2000" dirty="0" smtClean="0"/>
              <a:t>ter</a:t>
            </a:r>
            <a:r>
              <a:rPr lang="tr-TR" sz="2000" dirty="0"/>
              <a:t>, alkol gibi yanıcı ve düşük sıcaklıklarda buharlaşan sıvıların </a:t>
            </a:r>
            <a:r>
              <a:rPr lang="tr-TR" sz="2000" dirty="0" smtClean="0"/>
              <a:t>kullanıldığı ameliyathane </a:t>
            </a:r>
            <a:r>
              <a:rPr lang="tr-TR" sz="2000" dirty="0"/>
              <a:t>ve laboratuvar gibi yerlerin zeminleri iletken maddelerle kaplanır. Böylece, yük akışı </a:t>
            </a:r>
            <a:r>
              <a:rPr lang="tr-TR" sz="2000" dirty="0" smtClean="0"/>
              <a:t>sonucu oluşabilecek sıkıntılardan kaçınılmış olur.</a:t>
            </a:r>
            <a:endParaRPr lang="tr-TR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707105" y="1357324"/>
            <a:ext cx="3150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smtClean="0"/>
              <a:t>Ameliyathane zeminleri:</a:t>
            </a:r>
            <a:endParaRPr lang="tr-TR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</p:spTree>
    <p:extLst>
      <p:ext uri="{BB962C8B-B14F-4D97-AF65-F5344CB8AC3E}">
        <p14:creationId xmlns:p14="http://schemas.microsoft.com/office/powerpoint/2010/main" val="327214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08015" y="624735"/>
            <a:ext cx="5796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Bugün Neler Öğreneceğiz?</a:t>
            </a:r>
            <a:endParaRPr lang="tr-TR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1447800" y="1348800"/>
            <a:ext cx="783945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2200" dirty="0"/>
              <a:t>Geçen Hafta Neler Öğrendik</a:t>
            </a:r>
            <a:r>
              <a:rPr lang="tr-TR" sz="2200" dirty="0" smtClean="0"/>
              <a:t>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2200" dirty="0"/>
              <a:t>Bazı Çalışma Alanlarında Neden </a:t>
            </a:r>
            <a:r>
              <a:rPr lang="tr-TR" sz="2200" dirty="0" smtClean="0"/>
              <a:t>Anti-Statik </a:t>
            </a:r>
            <a:r>
              <a:rPr lang="tr-TR" sz="2200" dirty="0"/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2200" dirty="0" smtClean="0"/>
              <a:t>Araçlara Otogaz </a:t>
            </a:r>
            <a:r>
              <a:rPr lang="tr-TR" sz="2200" dirty="0"/>
              <a:t>Dolumu Yapılmadan Önce Takılan Kablonun İşlevi Nedir?</a:t>
            </a:r>
            <a:endParaRPr lang="tr-TR" sz="2200" dirty="0" smtClean="0"/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2200" dirty="0" smtClean="0"/>
              <a:t>Yük 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2200" dirty="0" smtClean="0"/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2200" dirty="0" smtClean="0"/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2200" dirty="0" smtClean="0"/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2200" dirty="0"/>
              <a:t>Toplam Yükün </a:t>
            </a:r>
            <a:r>
              <a:rPr lang="tr-TR" sz="2200" dirty="0" smtClean="0"/>
              <a:t>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2200" dirty="0" smtClean="0"/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2200" dirty="0" smtClean="0"/>
              <a:t>Günün </a:t>
            </a:r>
            <a:r>
              <a:rPr lang="tr-TR" sz="2200" dirty="0"/>
              <a:t>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2200" dirty="0"/>
              <a:t>Soru </a:t>
            </a:r>
            <a:r>
              <a:rPr lang="tr-TR" sz="2200" dirty="0" smtClean="0"/>
              <a:t>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2200" dirty="0" smtClean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2200" dirty="0" smtClean="0"/>
              <a:t>Önümüzdeki Hafta Neler Öğreneceğiz?</a:t>
            </a:r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339143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98310" y="710768"/>
            <a:ext cx="41809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200" b="1" dirty="0"/>
              <a:t>Günlük Hayatta Statik Elektrik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21448" y="1408162"/>
            <a:ext cx="4490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smtClean="0"/>
              <a:t>Tankerlerin arkasına zincir takılması:</a:t>
            </a:r>
            <a:endParaRPr lang="tr-TR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043" y="2083443"/>
            <a:ext cx="3457202" cy="23033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1447" y="2245489"/>
            <a:ext cx="39599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Tehlikeli madde taşıyan tankerlere topraklama yaparak yük boşalmasının sebep olabileceği patlamaları engellemek amacı ile zincir takılır. 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39970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98310" y="710768"/>
            <a:ext cx="41809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200" b="1" dirty="0"/>
              <a:t>Günlük Hayatta Statik Elektrik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220" y="2064211"/>
            <a:ext cx="5189967" cy="21531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31220" y="1263991"/>
            <a:ext cx="3161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smtClean="0"/>
              <a:t>Elektrostatik toz boyalar:</a:t>
            </a:r>
            <a:endParaRPr lang="tr-TR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738622" y="4617514"/>
            <a:ext cx="71647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Püskürtme cihazından gönderilen boya </a:t>
            </a:r>
            <a:r>
              <a:rPr lang="tr-TR" sz="2000" dirty="0" smtClean="0"/>
              <a:t>negatif yükle </a:t>
            </a:r>
            <a:r>
              <a:rPr lang="tr-TR" sz="2000" dirty="0"/>
              <a:t>yüklenir. Boyanacak cisim ise </a:t>
            </a:r>
            <a:r>
              <a:rPr lang="tr-TR" sz="2000" dirty="0" smtClean="0"/>
              <a:t>topraklanır veya pozitif yüklü </a:t>
            </a:r>
            <a:r>
              <a:rPr lang="tr-TR" sz="2000" dirty="0"/>
              <a:t>hale getirilir. Bu sayede </a:t>
            </a:r>
            <a:r>
              <a:rPr lang="tr-TR" sz="2000" dirty="0" smtClean="0"/>
              <a:t>yüklerin birbirini </a:t>
            </a:r>
            <a:r>
              <a:rPr lang="tr-TR" sz="2000" dirty="0"/>
              <a:t>çekme etkisi sayesinde boyanacak cisim en ince ayrıntısına kadar </a:t>
            </a:r>
            <a:r>
              <a:rPr lang="tr-TR" sz="2000" dirty="0" smtClean="0"/>
              <a:t>boyanabilir</a:t>
            </a:r>
            <a:r>
              <a:rPr lang="tr-TR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25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98310" y="710768"/>
            <a:ext cx="18806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200" b="1" dirty="0" smtClean="0"/>
              <a:t>Günün Özeti</a:t>
            </a:r>
            <a:endParaRPr lang="tr-TR" sz="2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998" y="1367669"/>
            <a:ext cx="1623923" cy="2288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821" y="3899712"/>
            <a:ext cx="5768471" cy="11843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147" y="5390082"/>
            <a:ext cx="4474987" cy="1349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b="3354"/>
          <a:stretch/>
        </p:blipFill>
        <p:spPr>
          <a:xfrm>
            <a:off x="9638857" y="1643322"/>
            <a:ext cx="2357447" cy="45127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t="7895"/>
          <a:stretch/>
        </p:blipFill>
        <p:spPr>
          <a:xfrm>
            <a:off x="6708305" y="1419119"/>
            <a:ext cx="1751829" cy="9462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7040" y="2753919"/>
            <a:ext cx="1773094" cy="10728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7584219" y="2239672"/>
            <a:ext cx="3493" cy="392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760368" y="2259074"/>
            <a:ext cx="181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Dokundurulup ayrıldığında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249175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1080" y="248412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Rectangle 3"/>
          <p:cNvSpPr/>
          <p:nvPr/>
        </p:nvSpPr>
        <p:spPr>
          <a:xfrm>
            <a:off x="4575042" y="483805"/>
            <a:ext cx="2473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/>
              <a:t>Soru Çözümü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9664" y="1141222"/>
            <a:ext cx="3950208" cy="544830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81896" y="5843016"/>
            <a:ext cx="346842" cy="31531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Rectangle 6"/>
          <p:cNvSpPr/>
          <p:nvPr/>
        </p:nvSpPr>
        <p:spPr>
          <a:xfrm>
            <a:off x="9529633" y="6220194"/>
            <a:ext cx="1398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(2017-YGS)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4149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1080" y="248412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Rectangle 3"/>
          <p:cNvSpPr/>
          <p:nvPr/>
        </p:nvSpPr>
        <p:spPr>
          <a:xfrm>
            <a:off x="4575042" y="483805"/>
            <a:ext cx="2473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/>
              <a:t>Soru Çözümü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50" r="10281" b="21256"/>
          <a:stretch/>
        </p:blipFill>
        <p:spPr>
          <a:xfrm>
            <a:off x="4172095" y="1572768"/>
            <a:ext cx="5008406" cy="459817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928269" y="5193792"/>
            <a:ext cx="346842" cy="306166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Rectangle 6"/>
          <p:cNvSpPr/>
          <p:nvPr/>
        </p:nvSpPr>
        <p:spPr>
          <a:xfrm>
            <a:off x="9529633" y="6220194"/>
            <a:ext cx="1398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(2015-YGS)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7405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1080" y="248412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Rectangle 3"/>
          <p:cNvSpPr/>
          <p:nvPr/>
        </p:nvSpPr>
        <p:spPr>
          <a:xfrm>
            <a:off x="4575042" y="483805"/>
            <a:ext cx="2473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/>
              <a:t>Soru Çözümü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0"/>
          <a:stretch/>
        </p:blipFill>
        <p:spPr>
          <a:xfrm>
            <a:off x="3742944" y="1414271"/>
            <a:ext cx="5768800" cy="466019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711781" y="2924250"/>
            <a:ext cx="346842" cy="31531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Rectangle 8"/>
          <p:cNvSpPr/>
          <p:nvPr/>
        </p:nvSpPr>
        <p:spPr>
          <a:xfrm>
            <a:off x="9511744" y="6220194"/>
            <a:ext cx="1564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(2013 – YGS)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3925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1080" y="248412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Rectangle 3"/>
          <p:cNvSpPr/>
          <p:nvPr/>
        </p:nvSpPr>
        <p:spPr>
          <a:xfrm>
            <a:off x="4575042" y="483805"/>
            <a:ext cx="2473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/>
              <a:t>Soru Çözümü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5500" t="27767" r="29625" b="15539"/>
          <a:stretch/>
        </p:blipFill>
        <p:spPr>
          <a:xfrm>
            <a:off x="4361682" y="1007025"/>
            <a:ext cx="4431798" cy="567893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188025" y="5562600"/>
            <a:ext cx="346842" cy="31531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TextBox 6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</p:spTree>
    <p:extLst>
      <p:ext uri="{BB962C8B-B14F-4D97-AF65-F5344CB8AC3E}">
        <p14:creationId xmlns:p14="http://schemas.microsoft.com/office/powerpoint/2010/main" val="385656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1080" y="248412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Rectangle 3"/>
          <p:cNvSpPr/>
          <p:nvPr/>
        </p:nvSpPr>
        <p:spPr>
          <a:xfrm>
            <a:off x="4575042" y="483805"/>
            <a:ext cx="2473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/>
              <a:t>Soru Çözümü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7953" t="23820" r="53383" b="20383"/>
          <a:stretch/>
        </p:blipFill>
        <p:spPr>
          <a:xfrm>
            <a:off x="3811112" y="1296364"/>
            <a:ext cx="4221717" cy="504834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889094" y="5044826"/>
            <a:ext cx="346842" cy="31531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051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1080" y="248412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Rectangle 3"/>
          <p:cNvSpPr/>
          <p:nvPr/>
        </p:nvSpPr>
        <p:spPr>
          <a:xfrm>
            <a:off x="4575042" y="483805"/>
            <a:ext cx="2473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/>
              <a:t>Soru Çözümü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897" t="24237" r="75552" b="20604"/>
          <a:stretch/>
        </p:blipFill>
        <p:spPr>
          <a:xfrm>
            <a:off x="3977331" y="1238491"/>
            <a:ext cx="4171246" cy="524385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465077" y="5565687"/>
            <a:ext cx="346842" cy="31531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843" y="6238315"/>
            <a:ext cx="1673100" cy="35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3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1080" y="248412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Rectangle 3"/>
          <p:cNvSpPr/>
          <p:nvPr/>
        </p:nvSpPr>
        <p:spPr>
          <a:xfrm>
            <a:off x="4575042" y="483805"/>
            <a:ext cx="2473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/>
              <a:t>Soru Çözümü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Elektrik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sel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084" y="1457021"/>
            <a:ext cx="5893881" cy="502359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202879" y="5588836"/>
            <a:ext cx="346842" cy="31531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671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32765" y="619940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Geçen Hafta Neler Öğrendik?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Bazı Çalışma Alanlarında Neden </a:t>
            </a:r>
            <a:r>
              <a:rPr lang="tr-TR" sz="1600" dirty="0" smtClean="0"/>
              <a:t>Anti-Statik </a:t>
            </a:r>
            <a:r>
              <a:rPr lang="tr-TR" sz="1600" dirty="0"/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Araçlara </a:t>
            </a:r>
            <a:r>
              <a:rPr lang="tr-TR" sz="1600" dirty="0" smtClean="0"/>
              <a:t>Otogaz </a:t>
            </a:r>
            <a:r>
              <a:rPr lang="tr-TR" sz="1600" dirty="0"/>
              <a:t>Dolumu Yapılmadan Önce Takılan Kablonun İşlevi Nedir? </a:t>
            </a:r>
            <a:endParaRPr lang="tr-TR" sz="1600" dirty="0" smtClean="0"/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/>
              <a:t>Yük </a:t>
            </a:r>
            <a:r>
              <a:rPr lang="tr-TR" sz="1600" dirty="0"/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/>
              <a:t>Elektriksel </a:t>
            </a:r>
            <a:r>
              <a:rPr lang="tr-TR" sz="1600" dirty="0"/>
              <a:t>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/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/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5" name="Picture 2" descr="evreka arşimet ile ilgili g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838" y="1849775"/>
            <a:ext cx="2319648" cy="119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1781" t="16052" r="27625" b="70008"/>
          <a:stretch/>
        </p:blipFill>
        <p:spPr>
          <a:xfrm>
            <a:off x="10177533" y="1597152"/>
            <a:ext cx="1451609" cy="1528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63500" t="39258" r="26094" b="46797"/>
          <a:stretch/>
        </p:blipFill>
        <p:spPr>
          <a:xfrm>
            <a:off x="6654089" y="1597152"/>
            <a:ext cx="1490930" cy="1598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521" y="1597152"/>
            <a:ext cx="1559510" cy="15531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25424" t="23522" r="21776" b="16479"/>
          <a:stretch/>
        </p:blipFill>
        <p:spPr>
          <a:xfrm>
            <a:off x="4363784" y="4154526"/>
            <a:ext cx="2050999" cy="1864545"/>
          </a:xfrm>
          <a:prstGeom prst="rect">
            <a:avLst/>
          </a:prstGeom>
        </p:spPr>
      </p:pic>
      <p:pic>
        <p:nvPicPr>
          <p:cNvPr id="11" name="Picture 2" descr="gemi ile ilgili görsel sonuc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508" y="3695306"/>
            <a:ext cx="2381542" cy="120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emir ile ilgili görsel sonuc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508" y="5003872"/>
            <a:ext cx="2367445" cy="12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deniz sandal ile ilgili görsel sonucu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19"/>
          <a:stretch/>
        </p:blipFill>
        <p:spPr bwMode="auto">
          <a:xfrm>
            <a:off x="9438193" y="3655167"/>
            <a:ext cx="1974080" cy="128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tahta ile ilgili görsel sonucu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0" b="18359"/>
          <a:stretch/>
        </p:blipFill>
        <p:spPr bwMode="auto">
          <a:xfrm>
            <a:off x="9423678" y="5086798"/>
            <a:ext cx="1973459" cy="122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26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1080" y="248412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Rectangle 3"/>
          <p:cNvSpPr/>
          <p:nvPr/>
        </p:nvSpPr>
        <p:spPr>
          <a:xfrm>
            <a:off x="4575042" y="483805"/>
            <a:ext cx="2473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/>
              <a:t>Soru Çözümü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355" y="1761861"/>
            <a:ext cx="4646679" cy="405982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115355" y="3923492"/>
            <a:ext cx="346842" cy="31531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841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1080" y="248412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Rectangle 3"/>
          <p:cNvSpPr/>
          <p:nvPr/>
        </p:nvSpPr>
        <p:spPr>
          <a:xfrm>
            <a:off x="4575042" y="483805"/>
            <a:ext cx="2473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/>
              <a:t>Soru Çözümü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588" y="1572768"/>
            <a:ext cx="4982746" cy="427233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838586" y="4529767"/>
            <a:ext cx="346842" cy="31531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233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1080" y="248412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Rectangle 3"/>
          <p:cNvSpPr/>
          <p:nvPr/>
        </p:nvSpPr>
        <p:spPr>
          <a:xfrm>
            <a:off x="4575042" y="483805"/>
            <a:ext cx="2473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/>
              <a:t>Soru Çözümü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864" y="1007025"/>
            <a:ext cx="3614110" cy="567268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19608" y="4714962"/>
            <a:ext cx="346842" cy="31531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467" y="6314893"/>
            <a:ext cx="1043865" cy="36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1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1080" y="248412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Rectangle 3"/>
          <p:cNvSpPr/>
          <p:nvPr/>
        </p:nvSpPr>
        <p:spPr>
          <a:xfrm>
            <a:off x="4575042" y="483805"/>
            <a:ext cx="2473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/>
              <a:t>Soru Çözümü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882" y="1007025"/>
            <a:ext cx="3498364" cy="570634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877519" y="5918730"/>
            <a:ext cx="274784" cy="273726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468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1080" y="248412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Rectangle 3"/>
          <p:cNvSpPr/>
          <p:nvPr/>
        </p:nvSpPr>
        <p:spPr>
          <a:xfrm>
            <a:off x="4575042" y="483805"/>
            <a:ext cx="2473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/>
              <a:t>Soru Çözümü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381" t="24432" r="76072" b="13099"/>
          <a:stretch/>
        </p:blipFill>
        <p:spPr>
          <a:xfrm>
            <a:off x="3926858" y="1187476"/>
            <a:ext cx="3793439" cy="540205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16415" y="4988689"/>
            <a:ext cx="315544" cy="25570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990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1080" y="248412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Rectangle 3"/>
          <p:cNvSpPr/>
          <p:nvPr/>
        </p:nvSpPr>
        <p:spPr>
          <a:xfrm>
            <a:off x="4575042" y="483805"/>
            <a:ext cx="2473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/>
              <a:t>Soru Çözümü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2625" t="23098" r="26625" b="25321"/>
          <a:stretch/>
        </p:blipFill>
        <p:spPr>
          <a:xfrm>
            <a:off x="5410200" y="1007025"/>
            <a:ext cx="4114319" cy="575013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410200" y="5242560"/>
            <a:ext cx="346842" cy="31531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TextBox 6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</p:spTree>
    <p:extLst>
      <p:ext uri="{BB962C8B-B14F-4D97-AF65-F5344CB8AC3E}">
        <p14:creationId xmlns:p14="http://schemas.microsoft.com/office/powerpoint/2010/main" val="182439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1080" y="248412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Rectangle 3"/>
          <p:cNvSpPr/>
          <p:nvPr/>
        </p:nvSpPr>
        <p:spPr>
          <a:xfrm>
            <a:off x="4575042" y="483805"/>
            <a:ext cx="2473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/>
              <a:t>Soru Çözümü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2000" t="27322" r="26750" b="20875"/>
          <a:stretch/>
        </p:blipFill>
        <p:spPr>
          <a:xfrm>
            <a:off x="5297283" y="1106505"/>
            <a:ext cx="3944183" cy="540585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297283" y="3249795"/>
            <a:ext cx="346842" cy="31531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TextBox 6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</p:spTree>
    <p:extLst>
      <p:ext uri="{BB962C8B-B14F-4D97-AF65-F5344CB8AC3E}">
        <p14:creationId xmlns:p14="http://schemas.microsoft.com/office/powerpoint/2010/main" val="261468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1080" y="248412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Rectangle 3"/>
          <p:cNvSpPr/>
          <p:nvPr/>
        </p:nvSpPr>
        <p:spPr>
          <a:xfrm>
            <a:off x="4575042" y="483805"/>
            <a:ext cx="2473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/>
              <a:t>Soru Çözümü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7223" y="1131424"/>
            <a:ext cx="4704115" cy="559330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980505" y="5516880"/>
            <a:ext cx="346842" cy="31531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TextBox 6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</p:spTree>
    <p:extLst>
      <p:ext uri="{BB962C8B-B14F-4D97-AF65-F5344CB8AC3E}">
        <p14:creationId xmlns:p14="http://schemas.microsoft.com/office/powerpoint/2010/main" val="31099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03485" y="548011"/>
            <a:ext cx="6331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Bugün Neler Öğrendik?</a:t>
            </a:r>
            <a:endParaRPr lang="tr-TR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472404" y="1890703"/>
            <a:ext cx="809070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7425" indent="-987425"/>
            <a:r>
              <a:rPr lang="tr-TR" sz="2000" dirty="0"/>
              <a:t>10.2.1.1. Elektrik yükünün özelliklerini açıklar</a:t>
            </a:r>
            <a:r>
              <a:rPr lang="tr-TR" sz="2000" dirty="0" smtClean="0"/>
              <a:t>.</a:t>
            </a:r>
          </a:p>
          <a:p>
            <a:pPr marL="987425" indent="-987425"/>
            <a:endParaRPr lang="tr-TR" sz="2000" dirty="0"/>
          </a:p>
          <a:p>
            <a:pPr marL="1158875"/>
            <a:r>
              <a:rPr lang="tr-TR" sz="2000" dirty="0" smtClean="0"/>
              <a:t>a. Öğrencilerin </a:t>
            </a:r>
            <a:r>
              <a:rPr lang="tr-TR" sz="2000" dirty="0"/>
              <a:t>iki tür elektrik yükü olduğunu ve toplam elektrik yükünün </a:t>
            </a:r>
            <a:r>
              <a:rPr lang="tr-TR" sz="2000" dirty="0" smtClean="0"/>
              <a:t>korunumlu olduğunu </a:t>
            </a:r>
            <a:r>
              <a:rPr lang="tr-TR" sz="2000" dirty="0"/>
              <a:t>anlamaları sağlanır</a:t>
            </a:r>
            <a:r>
              <a:rPr lang="tr-TR" sz="2000" dirty="0" smtClean="0"/>
              <a:t>.</a:t>
            </a:r>
          </a:p>
          <a:p>
            <a:pPr marL="987425"/>
            <a:endParaRPr lang="tr-TR" sz="2000" dirty="0"/>
          </a:p>
          <a:p>
            <a:pPr marL="1158875" indent="-1158875"/>
            <a:r>
              <a:rPr lang="tr-TR" sz="2000" dirty="0"/>
              <a:t>10.2.1.2. Elektrikle yüklenme olayını açıklar ve farklı tür maddelerin elektrikle </a:t>
            </a:r>
            <a:r>
              <a:rPr lang="tr-TR" sz="2000" dirty="0" smtClean="0"/>
              <a:t>yüklenmelerini karşılaştırır.</a:t>
            </a:r>
          </a:p>
          <a:p>
            <a:pPr marL="987425" indent="-987425"/>
            <a:endParaRPr lang="tr-TR" sz="2000" dirty="0"/>
          </a:p>
          <a:p>
            <a:pPr marL="1158875"/>
            <a:r>
              <a:rPr lang="tr-TR" sz="2000" dirty="0"/>
              <a:t>a. Öğrencilerin günlük hayat örneklerini incelemeleri sağlanır.</a:t>
            </a:r>
          </a:p>
          <a:p>
            <a:pPr marL="1158875"/>
            <a:r>
              <a:rPr lang="tr-TR" sz="2000" dirty="0"/>
              <a:t>b. Öğrencilerin deneyler yaparak ve simülasyonlar kullanarak karşılaştırma </a:t>
            </a:r>
            <a:r>
              <a:rPr lang="tr-TR" sz="2000" dirty="0" smtClean="0"/>
              <a:t>yapmaları için </a:t>
            </a:r>
            <a:r>
              <a:rPr lang="tr-TR" sz="2000" dirty="0"/>
              <a:t>ortam hazırlanır.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</p:spTree>
    <p:extLst>
      <p:ext uri="{BB962C8B-B14F-4D97-AF65-F5344CB8AC3E}">
        <p14:creationId xmlns:p14="http://schemas.microsoft.com/office/powerpoint/2010/main" val="364420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28031" y="735935"/>
            <a:ext cx="7363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Önümüzdeki Hafta </a:t>
            </a:r>
            <a:r>
              <a:rPr lang="tr-TR" sz="2800" b="1" dirty="0"/>
              <a:t>N</a:t>
            </a:r>
            <a:r>
              <a:rPr lang="tr-TR" sz="2800" b="1" dirty="0" smtClean="0"/>
              <a:t>e </a:t>
            </a:r>
            <a:r>
              <a:rPr lang="tr-TR" sz="2800" b="1" dirty="0"/>
              <a:t>Ö</a:t>
            </a:r>
            <a:r>
              <a:rPr lang="tr-TR" sz="2800" b="1" dirty="0" smtClean="0"/>
              <a:t>ğreneceğiz?</a:t>
            </a:r>
            <a:endParaRPr lang="tr-TR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3565003" y="2154473"/>
            <a:ext cx="8248626" cy="3250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75" indent="-1158875"/>
            <a:r>
              <a:rPr lang="tr-TR" sz="2000" dirty="0"/>
              <a:t>10.2.1.3. Elektriklenen iletken ve yalıtkanlarda yüklü parçacıkların hareketini ve yük </a:t>
            </a:r>
            <a:r>
              <a:rPr lang="tr-TR" sz="2000" dirty="0" smtClean="0"/>
              <a:t>dağılımlarını karşılaştırır.</a:t>
            </a:r>
          </a:p>
          <a:p>
            <a:pPr marL="987425" indent="-987425"/>
            <a:endParaRPr lang="tr-TR" sz="2000" dirty="0"/>
          </a:p>
          <a:p>
            <a:pPr marL="1158875">
              <a:tabLst>
                <a:tab pos="1524000" algn="l"/>
              </a:tabLst>
            </a:pPr>
            <a:r>
              <a:rPr lang="tr-TR" sz="2000" dirty="0"/>
              <a:t>a. Öğrencilerin iletken ve yalıtkan kavramlarının bilim tarihinde doğuşunu </a:t>
            </a:r>
            <a:r>
              <a:rPr lang="tr-TR" sz="2000" dirty="0" smtClean="0"/>
              <a:t>incelemeleri sağlanır</a:t>
            </a:r>
            <a:r>
              <a:rPr lang="tr-TR" sz="2000" dirty="0"/>
              <a:t>.</a:t>
            </a:r>
          </a:p>
          <a:p>
            <a:pPr marL="1158875">
              <a:tabLst>
                <a:tab pos="1524000" algn="l"/>
              </a:tabLst>
            </a:pPr>
            <a:r>
              <a:rPr lang="tr-TR" sz="2000" dirty="0"/>
              <a:t>b. Öğrencilerin deneyler yaparak ve simülasyonlar kullanarak karşılaştırma </a:t>
            </a:r>
            <a:r>
              <a:rPr lang="tr-TR" sz="2000" dirty="0" smtClean="0"/>
              <a:t>yapmaları için </a:t>
            </a:r>
            <a:r>
              <a:rPr lang="tr-TR" sz="2000" dirty="0"/>
              <a:t>ortam hazırlanır.</a:t>
            </a:r>
          </a:p>
          <a:p>
            <a:pPr marL="1158875">
              <a:tabLst>
                <a:tab pos="1524000" algn="l"/>
              </a:tabLst>
            </a:pPr>
            <a:r>
              <a:rPr lang="tr-TR" sz="2000" dirty="0"/>
              <a:t>c. Öğrencilerin Faraday kafesinin ortaya çıkışına yol açan gelişmeleri </a:t>
            </a:r>
            <a:r>
              <a:rPr lang="tr-TR" sz="2000" dirty="0" smtClean="0"/>
              <a:t>inceleyerek yük </a:t>
            </a:r>
            <a:r>
              <a:rPr lang="tr-TR" sz="2000" dirty="0"/>
              <a:t>dağılımı kavramını tartışmaları için fırsat verilir.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Yük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Önümüzdeki Hafta Neler Öğreneceğiz?</a:t>
            </a:r>
          </a:p>
        </p:txBody>
      </p:sp>
    </p:spTree>
    <p:extLst>
      <p:ext uri="{BB962C8B-B14F-4D97-AF65-F5344CB8AC3E}">
        <p14:creationId xmlns:p14="http://schemas.microsoft.com/office/powerpoint/2010/main" val="417495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553" t="25729" r="16318"/>
          <a:stretch/>
        </p:blipFill>
        <p:spPr>
          <a:xfrm>
            <a:off x="9071564" y="1926337"/>
            <a:ext cx="2425492" cy="26059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904" y="5198867"/>
            <a:ext cx="1876136" cy="1254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5505" y="669351"/>
            <a:ext cx="6071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dirty="0" smtClean="0"/>
              <a:t>Bazı Çalışma </a:t>
            </a:r>
            <a:r>
              <a:rPr lang="tr-TR" sz="2200" b="1" dirty="0"/>
              <a:t>A</a:t>
            </a:r>
            <a:r>
              <a:rPr lang="tr-TR" sz="2200" b="1" dirty="0" smtClean="0"/>
              <a:t>lanlarında Neden Anti-Statik Ürünler Kullanmak Zorunludur?</a:t>
            </a:r>
            <a:endParaRPr lang="tr-TR" sz="2200" b="1" dirty="0"/>
          </a:p>
        </p:txBody>
      </p:sp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4033" t="17617" r="73545" b="51954"/>
          <a:stretch/>
        </p:blipFill>
        <p:spPr>
          <a:xfrm>
            <a:off x="4065505" y="1926336"/>
            <a:ext cx="4783756" cy="2596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8224" y="4954918"/>
            <a:ext cx="1925532" cy="17425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20753" t="21813" r="70028" b="21588"/>
          <a:stretch/>
        </p:blipFill>
        <p:spPr>
          <a:xfrm>
            <a:off x="10052662" y="4737902"/>
            <a:ext cx="829056" cy="20360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Bazı Çalışma Alanlarında Neden </a:t>
            </a:r>
            <a:r>
              <a:rPr lang="tr-TR" sz="1600" b="1" dirty="0" smtClean="0">
                <a:solidFill>
                  <a:srgbClr val="C00000"/>
                </a:solidFill>
              </a:rPr>
              <a:t>Anti-Statik </a:t>
            </a:r>
            <a:r>
              <a:rPr lang="tr-TR" sz="1600" b="1" dirty="0">
                <a:solidFill>
                  <a:srgbClr val="C00000"/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Araçlara </a:t>
            </a:r>
            <a:r>
              <a:rPr lang="tr-TR" sz="1600" dirty="0" smtClean="0"/>
              <a:t>Otogaz </a:t>
            </a:r>
            <a:r>
              <a:rPr lang="tr-TR" sz="1600" dirty="0"/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/>
              <a:t>Yük </a:t>
            </a:r>
            <a:r>
              <a:rPr lang="tr-TR" sz="1600" dirty="0"/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Elektrikle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/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/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5505" y="3817416"/>
            <a:ext cx="714839" cy="7148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404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097280" y="1304549"/>
            <a:ext cx="9717024" cy="20726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dirty="0" smtClean="0"/>
          </a:p>
          <a:p>
            <a:pPr marL="0" indent="0" algn="ctr">
              <a:buNone/>
            </a:pPr>
            <a:r>
              <a:rPr lang="tr-TR" sz="4800" dirty="0"/>
              <a:t>Görüşmek Üzere </a:t>
            </a:r>
            <a:r>
              <a:rPr lang="tr-TR" sz="4800" dirty="0">
                <a:solidFill>
                  <a:schemeClr val="accent6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endParaRPr lang="tr-TR" sz="4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164" y="2811114"/>
            <a:ext cx="3616484" cy="358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9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18188" y="720127"/>
            <a:ext cx="67839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200" b="1" dirty="0" smtClean="0"/>
              <a:t>Araçlara Otogaz Dolumu Yapılmadan Önce Takılan Kablonun İşlevi Nedir? </a:t>
            </a:r>
            <a:endParaRPr lang="tr-TR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>
                <a:solidFill>
                  <a:srgbClr val="C00000"/>
                </a:solidFill>
              </a:rPr>
              <a:t>Araçlara </a:t>
            </a:r>
            <a:r>
              <a:rPr lang="tr-TR" sz="1600" b="1" dirty="0" smtClean="0">
                <a:solidFill>
                  <a:srgbClr val="C00000"/>
                </a:solidFill>
              </a:rPr>
              <a:t>Otogaz </a:t>
            </a:r>
            <a:r>
              <a:rPr lang="tr-TR" sz="1600" b="1" dirty="0">
                <a:solidFill>
                  <a:srgbClr val="C00000"/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/>
              <a:t>Yük </a:t>
            </a:r>
            <a:r>
              <a:rPr lang="tr-TR" sz="1600" dirty="0"/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 smtClean="0"/>
              <a:t>Elektriksel </a:t>
            </a:r>
            <a:r>
              <a:rPr lang="tr-TR" sz="1600" dirty="0"/>
              <a:t>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/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/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6346" t="7099" r="12543"/>
          <a:stretch/>
        </p:blipFill>
        <p:spPr>
          <a:xfrm>
            <a:off x="4018188" y="1677635"/>
            <a:ext cx="5621504" cy="480702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650867" y="3838079"/>
            <a:ext cx="555585" cy="4861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5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37839" y="809669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Yük Türleri</a:t>
            </a:r>
            <a:endParaRPr lang="tr-TR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037839" y="1415073"/>
            <a:ext cx="6571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Kaydıraktan kaymadan önce çocuk elektriksel yüke sahip mi? Peki kaydıraktan kaydıktan sonra? </a:t>
            </a:r>
            <a:endParaRPr lang="tr-TR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485" t="14054" r="63690" b="13320"/>
          <a:stretch/>
        </p:blipFill>
        <p:spPr>
          <a:xfrm>
            <a:off x="4123183" y="2543901"/>
            <a:ext cx="3023615" cy="38482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3707" t="14007" r="64043" b="12120"/>
          <a:stretch/>
        </p:blipFill>
        <p:spPr>
          <a:xfrm>
            <a:off x="7607070" y="2561992"/>
            <a:ext cx="2884146" cy="38301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 smtClean="0">
                <a:solidFill>
                  <a:srgbClr val="C00000"/>
                </a:solidFill>
              </a:rPr>
              <a:t>Yük </a:t>
            </a:r>
            <a:r>
              <a:rPr lang="tr-TR" sz="1600" b="1" dirty="0">
                <a:solidFill>
                  <a:srgbClr val="C00000"/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/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/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</p:spTree>
    <p:extLst>
      <p:ext uri="{BB962C8B-B14F-4D97-AF65-F5344CB8AC3E}">
        <p14:creationId xmlns:p14="http://schemas.microsoft.com/office/powerpoint/2010/main" val="400043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05072" y="703196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Yük Türleri</a:t>
            </a:r>
            <a:endParaRPr lang="tr-TR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3744638" y="1568630"/>
            <a:ext cx="78611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tr-TR" sz="2200" i="1" dirty="0" smtClean="0"/>
              <a:t>«Ben</a:t>
            </a:r>
            <a:r>
              <a:rPr lang="tr-TR" sz="2200" i="1" dirty="0"/>
              <a:t>… </a:t>
            </a:r>
            <a:r>
              <a:rPr lang="tr-TR" sz="2000" i="1" dirty="0" smtClean="0"/>
              <a:t>Evrenin</a:t>
            </a:r>
            <a:r>
              <a:rPr lang="tr-TR" sz="2200" i="1" dirty="0" smtClean="0"/>
              <a:t> atomu, atomların evreniyim.!»</a:t>
            </a:r>
          </a:p>
          <a:p>
            <a:pPr algn="just" fontAlgn="base"/>
            <a:r>
              <a:rPr lang="tr-TR" b="1" dirty="0" smtClean="0"/>
              <a:t>Richard Feynman</a:t>
            </a:r>
            <a:endParaRPr lang="tr-TR" b="1" i="0" dirty="0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6201" y="3441324"/>
            <a:ext cx="3599543" cy="206894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744638" y="2618730"/>
            <a:ext cx="389974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 smtClean="0">
                <a:solidFill>
                  <a:srgbClr val="C00000"/>
                </a:solidFill>
              </a:rPr>
              <a:t>Hatırlayalım!</a:t>
            </a:r>
          </a:p>
          <a:p>
            <a:pPr>
              <a:lnSpc>
                <a:spcPct val="150000"/>
              </a:lnSpc>
            </a:pPr>
            <a:r>
              <a:rPr lang="tr-TR" sz="2000" dirty="0" smtClean="0"/>
              <a:t>Atomunun yapısı: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 smtClean="0"/>
              <a:t>Elektron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 smtClean="0"/>
              <a:t>Proton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 smtClean="0"/>
              <a:t>Nötron</a:t>
            </a:r>
            <a:endParaRPr lang="tr-TR" sz="2000" dirty="0"/>
          </a:p>
        </p:txBody>
      </p:sp>
      <p:cxnSp>
        <p:nvCxnSpPr>
          <p:cNvPr id="23" name="Curved Connector 22"/>
          <p:cNvCxnSpPr/>
          <p:nvPr/>
        </p:nvCxnSpPr>
        <p:spPr>
          <a:xfrm rot="10800000">
            <a:off x="5172495" y="3808079"/>
            <a:ext cx="3169920" cy="11543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>
            <a:off x="5013999" y="4332168"/>
            <a:ext cx="3718560" cy="1270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/>
          <p:nvPr/>
        </p:nvCxnSpPr>
        <p:spPr>
          <a:xfrm rot="10800000" flipV="1">
            <a:off x="4999065" y="4475795"/>
            <a:ext cx="3843223" cy="37430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 smtClean="0">
                <a:solidFill>
                  <a:srgbClr val="C00000"/>
                </a:solidFill>
              </a:rPr>
              <a:t>Yük </a:t>
            </a:r>
            <a:r>
              <a:rPr lang="tr-TR" sz="1600" b="1" dirty="0">
                <a:solidFill>
                  <a:srgbClr val="C00000"/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/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/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</p:spTree>
    <p:extLst>
      <p:ext uri="{BB962C8B-B14F-4D97-AF65-F5344CB8AC3E}">
        <p14:creationId xmlns:p14="http://schemas.microsoft.com/office/powerpoint/2010/main" val="278954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42846" y="776344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Yük Türleri</a:t>
            </a:r>
            <a:endParaRPr lang="tr-TR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/>
          </a:blip>
          <a:srcRect l="5729" t="35681" r="54872" b="18436"/>
          <a:stretch/>
        </p:blipFill>
        <p:spPr>
          <a:xfrm>
            <a:off x="3694183" y="1399148"/>
            <a:ext cx="7332839" cy="34159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94183" y="4930979"/>
            <a:ext cx="77182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/>
              <a:t>Doğada iki cins elektrik yükü vardır.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smtClean="0"/>
              <a:t>Proton ve elektronun yük değerleri eşittir.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smtClean="0"/>
              <a:t>Elektronun </a:t>
            </a:r>
            <a:r>
              <a:rPr lang="tr-TR" sz="2000" dirty="0"/>
              <a:t>yükü </a:t>
            </a:r>
            <a:r>
              <a:rPr lang="tr-TR" sz="2000" dirty="0" smtClean="0"/>
              <a:t>bir cismin sahip olabileceği en </a:t>
            </a:r>
            <a:r>
              <a:rPr lang="tr-TR" sz="2000" dirty="0"/>
              <a:t>küçük yüktür. Bu nedenle bir cismin </a:t>
            </a:r>
            <a:r>
              <a:rPr lang="tr-TR" sz="2000" dirty="0" smtClean="0"/>
              <a:t>elektriksel yükü </a:t>
            </a:r>
            <a:r>
              <a:rPr lang="tr-TR" sz="2000" dirty="0"/>
              <a:t>elektronun </a:t>
            </a:r>
            <a:r>
              <a:rPr lang="tr-TR" sz="2000" dirty="0" smtClean="0"/>
              <a:t>yükünün tam </a:t>
            </a:r>
            <a:r>
              <a:rPr lang="tr-TR" sz="2000" dirty="0"/>
              <a:t>katları olabilir, kesirli katları olamaz</a:t>
            </a:r>
            <a:r>
              <a:rPr lang="tr-TR" sz="2000" dirty="0" smtClean="0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6627" y="1572768"/>
            <a:ext cx="3079531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Geçen Hafta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Bazı Çalışma Alanlarında Neden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Anti-Statik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Ürünler Kullanmak Zorunludur?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Araçlara </a:t>
            </a:r>
            <a:r>
              <a:rPr lang="tr-TR" sz="1600" dirty="0" smtClean="0">
                <a:solidFill>
                  <a:schemeClr val="bg1">
                    <a:lumMod val="65000"/>
                  </a:schemeClr>
                </a:solidFill>
              </a:rPr>
              <a:t>Otogaz </a:t>
            </a:r>
            <a:r>
              <a:rPr lang="tr-TR" sz="1600" dirty="0">
                <a:solidFill>
                  <a:schemeClr val="bg1">
                    <a:lumMod val="65000"/>
                  </a:schemeClr>
                </a:solidFill>
              </a:rPr>
              <a:t>Dolumu Yapılmadan Önce Takılan Kablonun İşlevi Nedir?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b="1" dirty="0" smtClean="0">
                <a:solidFill>
                  <a:srgbClr val="C00000"/>
                </a:solidFill>
              </a:rPr>
              <a:t>Yük </a:t>
            </a:r>
            <a:r>
              <a:rPr lang="tr-TR" sz="1600" b="1" dirty="0">
                <a:solidFill>
                  <a:srgbClr val="C00000"/>
                </a:solidFill>
              </a:rPr>
              <a:t>Türleri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Elektriksel Yüklenme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/>
              <a:t>Temas ile </a:t>
            </a:r>
          </a:p>
          <a:p>
            <a:pPr marL="554037" indent="-285750">
              <a:buFont typeface="Arial" panose="020B0604020202020204" pitchFamily="34" charset="0"/>
              <a:buChar char="•"/>
            </a:pPr>
            <a:r>
              <a:rPr lang="tr-TR" sz="1600" dirty="0"/>
              <a:t>Etki ile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Toplam Yükün Korunumu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Günlük Hayatta Statik Elektrik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Günün Özeti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Soru Çözümü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Bugün Neler Öğrendik?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tr-TR" sz="1600" dirty="0"/>
              <a:t>Önümüzdeki Hafta Neler Öğreneceğiz?</a:t>
            </a:r>
          </a:p>
        </p:txBody>
      </p:sp>
    </p:spTree>
    <p:extLst>
      <p:ext uri="{BB962C8B-B14F-4D97-AF65-F5344CB8AC3E}">
        <p14:creationId xmlns:p14="http://schemas.microsoft.com/office/powerpoint/2010/main" val="254734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11147</TotalTime>
  <Words>3817</Words>
  <Application>Microsoft Office PowerPoint</Application>
  <PresentationFormat>Widescreen</PresentationFormat>
  <Paragraphs>869</Paragraphs>
  <Slides>50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Century Gothic</vt:lpstr>
      <vt:lpstr>Courier New</vt:lpstr>
      <vt:lpstr>Wingdings</vt:lpstr>
      <vt:lpstr>Vapor Trail</vt:lpstr>
      <vt:lpstr>2.ÜNİTE: ELEKTRİK VE MANYETİZMA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Author</dc:creator>
  <cp:lastModifiedBy>Belkıs</cp:lastModifiedBy>
  <cp:revision>505</cp:revision>
  <dcterms:created xsi:type="dcterms:W3CDTF">2016-04-01T12:40:28Z</dcterms:created>
  <dcterms:modified xsi:type="dcterms:W3CDTF">2017-11-15T14:53:38Z</dcterms:modified>
</cp:coreProperties>
</file>