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3" r:id="rId1"/>
  </p:sldMasterIdLst>
  <p:notesMasterIdLst>
    <p:notesMasterId r:id="rId60"/>
  </p:notesMasterIdLst>
  <p:sldIdLst>
    <p:sldId id="259" r:id="rId2"/>
    <p:sldId id="265" r:id="rId3"/>
    <p:sldId id="334" r:id="rId4"/>
    <p:sldId id="268" r:id="rId5"/>
    <p:sldId id="335" r:id="rId6"/>
    <p:sldId id="285" r:id="rId7"/>
    <p:sldId id="277" r:id="rId8"/>
    <p:sldId id="278" r:id="rId9"/>
    <p:sldId id="276" r:id="rId10"/>
    <p:sldId id="279" r:id="rId11"/>
    <p:sldId id="283" r:id="rId12"/>
    <p:sldId id="336" r:id="rId13"/>
    <p:sldId id="282" r:id="rId14"/>
    <p:sldId id="286" r:id="rId15"/>
    <p:sldId id="280" r:id="rId16"/>
    <p:sldId id="303" r:id="rId17"/>
    <p:sldId id="338" r:id="rId18"/>
    <p:sldId id="340" r:id="rId19"/>
    <p:sldId id="337" r:id="rId20"/>
    <p:sldId id="287" r:id="rId21"/>
    <p:sldId id="271" r:id="rId22"/>
    <p:sldId id="288" r:id="rId23"/>
    <p:sldId id="301" r:id="rId24"/>
    <p:sldId id="313" r:id="rId25"/>
    <p:sldId id="304" r:id="rId26"/>
    <p:sldId id="308" r:id="rId27"/>
    <p:sldId id="319" r:id="rId28"/>
    <p:sldId id="306" r:id="rId29"/>
    <p:sldId id="310" r:id="rId30"/>
    <p:sldId id="321" r:id="rId31"/>
    <p:sldId id="311" r:id="rId32"/>
    <p:sldId id="312" r:id="rId33"/>
    <p:sldId id="307" r:id="rId34"/>
    <p:sldId id="275" r:id="rId35"/>
    <p:sldId id="309" r:id="rId36"/>
    <p:sldId id="320" r:id="rId37"/>
    <p:sldId id="273" r:id="rId38"/>
    <p:sldId id="342" r:id="rId39"/>
    <p:sldId id="314" r:id="rId40"/>
    <p:sldId id="272" r:id="rId41"/>
    <p:sldId id="343" r:id="rId42"/>
    <p:sldId id="316" r:id="rId43"/>
    <p:sldId id="315" r:id="rId44"/>
    <p:sldId id="322" r:id="rId45"/>
    <p:sldId id="317" r:id="rId46"/>
    <p:sldId id="332" r:id="rId47"/>
    <p:sldId id="323" r:id="rId48"/>
    <p:sldId id="331" r:id="rId49"/>
    <p:sldId id="324" r:id="rId50"/>
    <p:sldId id="329" r:id="rId51"/>
    <p:sldId id="328" r:id="rId52"/>
    <p:sldId id="327" r:id="rId53"/>
    <p:sldId id="326" r:id="rId54"/>
    <p:sldId id="330" r:id="rId55"/>
    <p:sldId id="325" r:id="rId56"/>
    <p:sldId id="333" r:id="rId57"/>
    <p:sldId id="300" r:id="rId58"/>
    <p:sldId id="270" r:id="rId5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B" lastIdx="3" clrIdx="0">
    <p:extLst>
      <p:ext uri="{19B8F6BF-5375-455C-9EA6-DF929625EA0E}">
        <p15:presenceInfo xmlns:p15="http://schemas.microsoft.com/office/powerpoint/2012/main" userId="Auth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4" autoAdjust="0"/>
    <p:restoredTop sz="88679" autoAdjust="0"/>
  </p:normalViewPr>
  <p:slideViewPr>
    <p:cSldViewPr snapToGrid="0">
      <p:cViewPr varScale="1">
        <p:scale>
          <a:sx n="82" d="100"/>
          <a:sy n="82" d="100"/>
        </p:scale>
        <p:origin x="45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elcan\Dropbox\FS_ver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elcan\Dropbox\FS_veri.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tr-TR" b="1" dirty="0" smtClean="0">
                <a:solidFill>
                  <a:schemeClr val="tx1"/>
                </a:solidFill>
              </a:rPr>
              <a:t>Yaya</a:t>
            </a:r>
            <a:r>
              <a:rPr lang="tr-TR" b="1" baseline="0" dirty="0" smtClean="0">
                <a:solidFill>
                  <a:schemeClr val="tx1"/>
                </a:solidFill>
              </a:rPr>
              <a:t> U</a:t>
            </a:r>
            <a:r>
              <a:rPr lang="tr-TR" b="1" dirty="0" smtClean="0">
                <a:solidFill>
                  <a:schemeClr val="tx1"/>
                </a:solidFill>
              </a:rPr>
              <a:t>ygulanan</a:t>
            </a:r>
            <a:r>
              <a:rPr lang="tr-TR" b="1" baseline="0" dirty="0" smtClean="0">
                <a:solidFill>
                  <a:schemeClr val="tx1"/>
                </a:solidFill>
              </a:rPr>
              <a:t> </a:t>
            </a:r>
            <a:r>
              <a:rPr lang="tr-TR" b="1" baseline="0" dirty="0">
                <a:solidFill>
                  <a:schemeClr val="tx1"/>
                </a:solidFill>
              </a:rPr>
              <a:t>K</a:t>
            </a:r>
            <a:r>
              <a:rPr lang="tr-TR" b="1" dirty="0">
                <a:solidFill>
                  <a:schemeClr val="tx1"/>
                </a:solidFill>
              </a:rPr>
              <a:t>uvvet </a:t>
            </a:r>
            <a:r>
              <a:rPr lang="tr-TR" b="1" dirty="0" smtClean="0">
                <a:solidFill>
                  <a:schemeClr val="tx1"/>
                </a:solidFill>
              </a:rPr>
              <a:t>– Yayın Uzama Miktarı</a:t>
            </a:r>
            <a:endParaRPr lang="tr-TR" b="1" dirty="0">
              <a:solidFill>
                <a:schemeClr val="tx1"/>
              </a:solidFill>
            </a:endParaRPr>
          </a:p>
        </c:rich>
      </c:tx>
      <c:layout>
        <c:manualLayout>
          <c:xMode val="edge"/>
          <c:yMode val="edge"/>
          <c:x val="0.22571602247132161"/>
          <c:y val="1.5007363155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tr-TR"/>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2039120998310438"/>
                  <c:y val="4.4396636025816547E-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1" baseline="0" dirty="0"/>
                      <a:t>y = 20,639x - 0,003</a:t>
                    </a:r>
                    <a:br>
                      <a:rPr lang="en-US" sz="1200" b="1" baseline="0" dirty="0"/>
                    </a:br>
                    <a:r>
                      <a:rPr lang="en-US" sz="1200" b="1" baseline="0" dirty="0"/>
                      <a:t>R² = 0,9998</a:t>
                    </a:r>
                    <a:endParaRPr lang="en-US" sz="1200" b="1"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trendlineLbl>
          </c:trendline>
          <c:xVal>
            <c:numRef>
              <c:f>Sheet1!$B$2:$B$6</c:f>
              <c:numCache>
                <c:formatCode>General</c:formatCode>
                <c:ptCount val="5"/>
                <c:pt idx="0">
                  <c:v>2.47E-2</c:v>
                </c:pt>
                <c:pt idx="1">
                  <c:v>3.6299999999999999E-2</c:v>
                </c:pt>
                <c:pt idx="2">
                  <c:v>4.9000000000000002E-2</c:v>
                </c:pt>
                <c:pt idx="3">
                  <c:v>9.8699999999999996E-2</c:v>
                </c:pt>
                <c:pt idx="4">
                  <c:v>0.16869999999999999</c:v>
                </c:pt>
              </c:numCache>
            </c:numRef>
          </c:xVal>
          <c:yVal>
            <c:numRef>
              <c:f>Sheet1!$C$2:$C$6</c:f>
              <c:numCache>
                <c:formatCode>General</c:formatCode>
                <c:ptCount val="5"/>
                <c:pt idx="0">
                  <c:v>0.49</c:v>
                </c:pt>
                <c:pt idx="1">
                  <c:v>0.755</c:v>
                </c:pt>
                <c:pt idx="2">
                  <c:v>1.0289999999999999</c:v>
                </c:pt>
                <c:pt idx="3">
                  <c:v>2.0089999999999999</c:v>
                </c:pt>
                <c:pt idx="4">
                  <c:v>3.488</c:v>
                </c:pt>
              </c:numCache>
            </c:numRef>
          </c:yVal>
          <c:smooth val="0"/>
          <c:extLst xmlns:c16r2="http://schemas.microsoft.com/office/drawing/2015/06/chart">
            <c:ext xmlns:c16="http://schemas.microsoft.com/office/drawing/2014/chart" uri="{C3380CC4-5D6E-409C-BE32-E72D297353CC}">
              <c16:uniqueId val="{00000000-A2F1-4F3D-92FA-6EDD4E4E8F70}"/>
            </c:ext>
          </c:extLst>
        </c:ser>
        <c:dLbls>
          <c:showLegendKey val="0"/>
          <c:showVal val="0"/>
          <c:showCatName val="0"/>
          <c:showSerName val="0"/>
          <c:showPercent val="0"/>
          <c:showBubbleSize val="0"/>
        </c:dLbls>
        <c:axId val="-444812912"/>
        <c:axId val="-444819984"/>
      </c:scatterChart>
      <c:valAx>
        <c:axId val="-4448129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tr-TR" sz="1200">
                    <a:solidFill>
                      <a:schemeClr val="tx1"/>
                    </a:solidFill>
                  </a:rPr>
                  <a:t>Uzama</a:t>
                </a:r>
                <a:r>
                  <a:rPr lang="tr-TR" sz="1200" baseline="0">
                    <a:solidFill>
                      <a:schemeClr val="tx1"/>
                    </a:solidFill>
                  </a:rPr>
                  <a:t> miktarı (m)</a:t>
                </a:r>
                <a:endParaRPr lang="tr-TR" sz="1200">
                  <a:solidFill>
                    <a:schemeClr val="tx1"/>
                  </a:solidFill>
                </a:endParaRP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tr-T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44819984"/>
        <c:crosses val="autoZero"/>
        <c:crossBetween val="midCat"/>
      </c:valAx>
      <c:valAx>
        <c:axId val="-444819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tr-TR" sz="1200">
                    <a:solidFill>
                      <a:schemeClr val="tx1"/>
                    </a:solidFill>
                  </a:rPr>
                  <a:t>Uygulanan</a:t>
                </a:r>
                <a:r>
                  <a:rPr lang="tr-TR" sz="1200" baseline="0">
                    <a:solidFill>
                      <a:schemeClr val="tx1"/>
                    </a:solidFill>
                  </a:rPr>
                  <a:t> K</a:t>
                </a:r>
                <a:r>
                  <a:rPr lang="tr-TR" sz="1200">
                    <a:solidFill>
                      <a:schemeClr val="tx1"/>
                    </a:solidFill>
                  </a:rPr>
                  <a:t>uvvet</a:t>
                </a:r>
                <a:r>
                  <a:rPr lang="tr-TR" sz="1200" baseline="0">
                    <a:solidFill>
                      <a:schemeClr val="tx1"/>
                    </a:solidFill>
                  </a:rPr>
                  <a:t> (N)</a:t>
                </a:r>
                <a:endParaRPr lang="tr-TR" sz="1200">
                  <a:solidFill>
                    <a:schemeClr val="tx1"/>
                  </a:solidFill>
                </a:endParaRP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tr-T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448129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tr-TR" b="1" dirty="0" smtClean="0">
                <a:solidFill>
                  <a:schemeClr val="tx1"/>
                </a:solidFill>
              </a:rPr>
              <a:t>Yaya</a:t>
            </a:r>
            <a:r>
              <a:rPr lang="tr-TR" b="1" baseline="0" dirty="0" smtClean="0">
                <a:solidFill>
                  <a:schemeClr val="tx1"/>
                </a:solidFill>
              </a:rPr>
              <a:t> U</a:t>
            </a:r>
            <a:r>
              <a:rPr lang="tr-TR" b="1" dirty="0" smtClean="0">
                <a:solidFill>
                  <a:schemeClr val="tx1"/>
                </a:solidFill>
              </a:rPr>
              <a:t>ygulanan</a:t>
            </a:r>
            <a:r>
              <a:rPr lang="tr-TR" b="1" baseline="0" dirty="0" smtClean="0">
                <a:solidFill>
                  <a:schemeClr val="tx1"/>
                </a:solidFill>
              </a:rPr>
              <a:t> </a:t>
            </a:r>
            <a:r>
              <a:rPr lang="tr-TR" b="1" baseline="0" dirty="0">
                <a:solidFill>
                  <a:schemeClr val="tx1"/>
                </a:solidFill>
              </a:rPr>
              <a:t>K</a:t>
            </a:r>
            <a:r>
              <a:rPr lang="tr-TR" b="1" dirty="0">
                <a:solidFill>
                  <a:schemeClr val="tx1"/>
                </a:solidFill>
              </a:rPr>
              <a:t>uvvet </a:t>
            </a:r>
            <a:r>
              <a:rPr lang="tr-TR" b="1" dirty="0" smtClean="0">
                <a:solidFill>
                  <a:schemeClr val="tx1"/>
                </a:solidFill>
              </a:rPr>
              <a:t>– Yayın Uzama Miktarı</a:t>
            </a:r>
            <a:endParaRPr lang="tr-TR" b="1" dirty="0">
              <a:solidFill>
                <a:schemeClr val="tx1"/>
              </a:solidFill>
            </a:endParaRPr>
          </a:p>
        </c:rich>
      </c:tx>
      <c:layout>
        <c:manualLayout>
          <c:xMode val="edge"/>
          <c:yMode val="edge"/>
          <c:x val="0.22571602247132161"/>
          <c:y val="1.5007363155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tr-TR"/>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2039120998310438"/>
                  <c:y val="4.4396636025816547E-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1" baseline="0" dirty="0"/>
                      <a:t>y = 20,639x - 0,003</a:t>
                    </a:r>
                    <a:br>
                      <a:rPr lang="en-US" sz="1200" b="1" baseline="0" dirty="0"/>
                    </a:br>
                    <a:r>
                      <a:rPr lang="en-US" sz="1200" b="1" baseline="0" dirty="0"/>
                      <a:t>R² = 0,9998</a:t>
                    </a:r>
                    <a:endParaRPr lang="en-US" sz="1200" b="1"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trendlineLbl>
          </c:trendline>
          <c:xVal>
            <c:numRef>
              <c:f>Sheet1!$B$2:$B$6</c:f>
              <c:numCache>
                <c:formatCode>General</c:formatCode>
                <c:ptCount val="5"/>
                <c:pt idx="0">
                  <c:v>2.47E-2</c:v>
                </c:pt>
                <c:pt idx="1">
                  <c:v>3.6299999999999999E-2</c:v>
                </c:pt>
                <c:pt idx="2">
                  <c:v>4.9000000000000002E-2</c:v>
                </c:pt>
                <c:pt idx="3">
                  <c:v>9.8699999999999996E-2</c:v>
                </c:pt>
                <c:pt idx="4">
                  <c:v>0.16869999999999999</c:v>
                </c:pt>
              </c:numCache>
            </c:numRef>
          </c:xVal>
          <c:yVal>
            <c:numRef>
              <c:f>Sheet1!$C$2:$C$6</c:f>
              <c:numCache>
                <c:formatCode>General</c:formatCode>
                <c:ptCount val="5"/>
                <c:pt idx="0">
                  <c:v>0.49</c:v>
                </c:pt>
                <c:pt idx="1">
                  <c:v>0.755</c:v>
                </c:pt>
                <c:pt idx="2">
                  <c:v>1.0289999999999999</c:v>
                </c:pt>
                <c:pt idx="3">
                  <c:v>2.0089999999999999</c:v>
                </c:pt>
                <c:pt idx="4">
                  <c:v>3.488</c:v>
                </c:pt>
              </c:numCache>
            </c:numRef>
          </c:yVal>
          <c:smooth val="0"/>
          <c:extLst xmlns:c16r2="http://schemas.microsoft.com/office/drawing/2015/06/chart">
            <c:ext xmlns:c16="http://schemas.microsoft.com/office/drawing/2014/chart" uri="{C3380CC4-5D6E-409C-BE32-E72D297353CC}">
              <c16:uniqueId val="{00000000-A2F1-4F3D-92FA-6EDD4E4E8F70}"/>
            </c:ext>
          </c:extLst>
        </c:ser>
        <c:dLbls>
          <c:showLegendKey val="0"/>
          <c:showVal val="0"/>
          <c:showCatName val="0"/>
          <c:showSerName val="0"/>
          <c:showPercent val="0"/>
          <c:showBubbleSize val="0"/>
        </c:dLbls>
        <c:axId val="-444822704"/>
        <c:axId val="-444811824"/>
      </c:scatterChart>
      <c:valAx>
        <c:axId val="-444822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tr-TR" sz="1200">
                    <a:solidFill>
                      <a:schemeClr val="tx1"/>
                    </a:solidFill>
                  </a:rPr>
                  <a:t>Uzama</a:t>
                </a:r>
                <a:r>
                  <a:rPr lang="tr-TR" sz="1200" baseline="0">
                    <a:solidFill>
                      <a:schemeClr val="tx1"/>
                    </a:solidFill>
                  </a:rPr>
                  <a:t> miktarı (m)</a:t>
                </a:r>
                <a:endParaRPr lang="tr-TR" sz="1200">
                  <a:solidFill>
                    <a:schemeClr val="tx1"/>
                  </a:solidFill>
                </a:endParaRPr>
              </a:p>
            </c:rich>
          </c:tx>
          <c:layout>
            <c:manualLayout>
              <c:xMode val="edge"/>
              <c:yMode val="edge"/>
              <c:x val="0.28507793180168278"/>
              <c:y val="0.9434424675847693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tr-T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44811824"/>
        <c:crosses val="autoZero"/>
        <c:crossBetween val="midCat"/>
      </c:valAx>
      <c:valAx>
        <c:axId val="-444811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tr-TR" sz="1200">
                    <a:solidFill>
                      <a:schemeClr val="tx1"/>
                    </a:solidFill>
                  </a:rPr>
                  <a:t>Uygulanan</a:t>
                </a:r>
                <a:r>
                  <a:rPr lang="tr-TR" sz="1200" baseline="0">
                    <a:solidFill>
                      <a:schemeClr val="tx1"/>
                    </a:solidFill>
                  </a:rPr>
                  <a:t> K</a:t>
                </a:r>
                <a:r>
                  <a:rPr lang="tr-TR" sz="1200">
                    <a:solidFill>
                      <a:schemeClr val="tx1"/>
                    </a:solidFill>
                  </a:rPr>
                  <a:t>uvvet</a:t>
                </a:r>
                <a:r>
                  <a:rPr lang="tr-TR" sz="1200" baseline="0">
                    <a:solidFill>
                      <a:schemeClr val="tx1"/>
                    </a:solidFill>
                  </a:rPr>
                  <a:t> (N)</a:t>
                </a:r>
                <a:endParaRPr lang="tr-TR" sz="1200">
                  <a:solidFill>
                    <a:schemeClr val="tx1"/>
                  </a:solidFill>
                </a:endParaRP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tr-T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44822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ED1A8-8F54-4CFC-A53A-4B1CACC2D8B3}" type="datetimeFigureOut">
              <a:rPr lang="tr-TR" smtClean="0"/>
              <a:t>19.11.2018</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7CE48-F3B0-4932-B93F-8E112BAB3552}" type="slidenum">
              <a:rPr lang="tr-TR" smtClean="0"/>
              <a:t>‹#›</a:t>
            </a:fld>
            <a:endParaRPr lang="tr-TR"/>
          </a:p>
        </p:txBody>
      </p:sp>
    </p:spTree>
    <p:extLst>
      <p:ext uri="{BB962C8B-B14F-4D97-AF65-F5344CB8AC3E}">
        <p14:creationId xmlns:p14="http://schemas.microsoft.com/office/powerpoint/2010/main" val="4107350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GqgTNxfb1A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9.Sınıftan</a:t>
            </a:r>
            <a:r>
              <a:rPr lang="tr-TR" baseline="0" dirty="0" smtClean="0"/>
              <a:t> hatırlatma ile geçiş – en genel iki tür, farklı biçimlerde bulunabilme ve bir biçimden diğerine dönüşebilme</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6</a:t>
            </a:fld>
            <a:endParaRPr lang="tr-TR"/>
          </a:p>
        </p:txBody>
      </p:sp>
    </p:spTree>
    <p:extLst>
      <p:ext uri="{BB962C8B-B14F-4D97-AF65-F5344CB8AC3E}">
        <p14:creationId xmlns:p14="http://schemas.microsoft.com/office/powerpoint/2010/main" val="1157713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Yapılan iş, enerji değişimidir. Kuvvet-alınan yol grafiğinin altındaki alan bize işi verir.</a:t>
            </a:r>
            <a:r>
              <a:rPr lang="tr-TR" baseline="0" dirty="0" smtClean="0"/>
              <a:t>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17</a:t>
            </a:fld>
            <a:endParaRPr lang="tr-TR"/>
          </a:p>
        </p:txBody>
      </p:sp>
    </p:spTree>
    <p:extLst>
      <p:ext uri="{BB962C8B-B14F-4D97-AF65-F5344CB8AC3E}">
        <p14:creationId xmlns:p14="http://schemas.microsoft.com/office/powerpoint/2010/main" val="405318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Yapılan iş, enerji değişimidir. Kuvvet-alınan yol grafiğinin altındaki alan bize işi verir.</a:t>
            </a:r>
            <a:r>
              <a:rPr lang="tr-TR" baseline="0" dirty="0" smtClean="0"/>
              <a:t>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18</a:t>
            </a:fld>
            <a:endParaRPr lang="tr-TR"/>
          </a:p>
        </p:txBody>
      </p:sp>
    </p:spTree>
    <p:extLst>
      <p:ext uri="{BB962C8B-B14F-4D97-AF65-F5344CB8AC3E}">
        <p14:creationId xmlns:p14="http://schemas.microsoft.com/office/powerpoint/2010/main" val="1929100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19</a:t>
            </a:fld>
            <a:endParaRPr lang="tr-TR"/>
          </a:p>
        </p:txBody>
      </p:sp>
    </p:spTree>
    <p:extLst>
      <p:ext uri="{BB962C8B-B14F-4D97-AF65-F5344CB8AC3E}">
        <p14:creationId xmlns:p14="http://schemas.microsoft.com/office/powerpoint/2010/main" val="285400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21</a:t>
            </a:fld>
            <a:endParaRPr lang="tr-TR"/>
          </a:p>
        </p:txBody>
      </p:sp>
    </p:spTree>
    <p:extLst>
      <p:ext uri="{BB962C8B-B14F-4D97-AF65-F5344CB8AC3E}">
        <p14:creationId xmlns:p14="http://schemas.microsoft.com/office/powerpoint/2010/main" val="3312705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Mekanik enerji ve mekanik enerjinin korunumunu 9.sınıfta öğrenmiştik.</a:t>
            </a:r>
          </a:p>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23</a:t>
            </a:fld>
            <a:endParaRPr lang="tr-TR"/>
          </a:p>
        </p:txBody>
      </p:sp>
    </p:spTree>
    <p:extLst>
      <p:ext uri="{BB962C8B-B14F-4D97-AF65-F5344CB8AC3E}">
        <p14:creationId xmlns:p14="http://schemas.microsoft.com/office/powerpoint/2010/main" val="729694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http://www.physicsclassroom.com/mmedia/energy/ie.cfm</a:t>
            </a:r>
          </a:p>
          <a:p>
            <a:endParaRPr lang="tr-TR" dirty="0" smtClean="0"/>
          </a:p>
          <a:p>
            <a:r>
              <a:rPr lang="tr-TR" dirty="0" smtClean="0"/>
              <a:t>Animasyon potansiyel enerjinin</a:t>
            </a:r>
            <a:r>
              <a:rPr lang="tr-TR" baseline="0" dirty="0" smtClean="0"/>
              <a:t>, kinetik enerjiye dönüşümünü ve mekanik enerjinin konumunu göstermektedir.</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24</a:t>
            </a:fld>
            <a:endParaRPr lang="tr-TR"/>
          </a:p>
        </p:txBody>
      </p:sp>
    </p:spTree>
    <p:extLst>
      <p:ext uri="{BB962C8B-B14F-4D97-AF65-F5344CB8AC3E}">
        <p14:creationId xmlns:p14="http://schemas.microsoft.com/office/powerpoint/2010/main" val="864728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27</a:t>
            </a:fld>
            <a:endParaRPr lang="tr-TR"/>
          </a:p>
        </p:txBody>
      </p:sp>
    </p:spTree>
    <p:extLst>
      <p:ext uri="{BB962C8B-B14F-4D97-AF65-F5344CB8AC3E}">
        <p14:creationId xmlns:p14="http://schemas.microsoft.com/office/powerpoint/2010/main" val="3651485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http://ophysics.com/e1.html</a:t>
            </a:r>
          </a:p>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31</a:t>
            </a:fld>
            <a:endParaRPr lang="tr-TR"/>
          </a:p>
        </p:txBody>
      </p:sp>
    </p:spTree>
    <p:extLst>
      <p:ext uri="{BB962C8B-B14F-4D97-AF65-F5344CB8AC3E}">
        <p14:creationId xmlns:p14="http://schemas.microsoft.com/office/powerpoint/2010/main" val="1314916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32</a:t>
            </a:fld>
            <a:endParaRPr lang="tr-TR"/>
          </a:p>
        </p:txBody>
      </p:sp>
    </p:spTree>
    <p:extLst>
      <p:ext uri="{BB962C8B-B14F-4D97-AF65-F5344CB8AC3E}">
        <p14:creationId xmlns:p14="http://schemas.microsoft.com/office/powerpoint/2010/main" val="1563252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http://ophysics.com/e1.html</a:t>
            </a:r>
          </a:p>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34</a:t>
            </a:fld>
            <a:endParaRPr lang="tr-TR"/>
          </a:p>
        </p:txBody>
      </p:sp>
    </p:spTree>
    <p:extLst>
      <p:ext uri="{BB962C8B-B14F-4D97-AF65-F5344CB8AC3E}">
        <p14:creationId xmlns:p14="http://schemas.microsoft.com/office/powerpoint/2010/main" val="3560934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hlinkClick r:id="rId3"/>
              </a:rPr>
              <a:t>https://www.youtube.com/watch?v=GqgTNxfb1AU</a:t>
            </a:r>
            <a:r>
              <a:rPr lang="tr-TR" dirty="0" smtClean="0"/>
              <a:t> </a:t>
            </a:r>
          </a:p>
          <a:p>
            <a:endParaRPr lang="tr-TR" dirty="0" smtClean="0"/>
          </a:p>
          <a:p>
            <a:r>
              <a:rPr lang="tr-TR" dirty="0" smtClean="0"/>
              <a:t>Demo burada yapılacak fakat cevabı burada verilmeyecektir. Teorik bilgi açıklandıktan sonra açıklanacaktır.</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7</a:t>
            </a:fld>
            <a:endParaRPr lang="tr-TR"/>
          </a:p>
        </p:txBody>
      </p:sp>
    </p:spTree>
    <p:extLst>
      <p:ext uri="{BB962C8B-B14F-4D97-AF65-F5344CB8AC3E}">
        <p14:creationId xmlns:p14="http://schemas.microsoft.com/office/powerpoint/2010/main" val="3305174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http://ophysics.com/e1.html</a:t>
            </a:r>
          </a:p>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35</a:t>
            </a:fld>
            <a:endParaRPr lang="tr-TR"/>
          </a:p>
        </p:txBody>
      </p:sp>
    </p:spTree>
    <p:extLst>
      <p:ext uri="{BB962C8B-B14F-4D97-AF65-F5344CB8AC3E}">
        <p14:creationId xmlns:p14="http://schemas.microsoft.com/office/powerpoint/2010/main" val="1340082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http://ophysics.com/e1.html</a:t>
            </a:r>
          </a:p>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36</a:t>
            </a:fld>
            <a:endParaRPr lang="tr-TR"/>
          </a:p>
        </p:txBody>
      </p:sp>
    </p:spTree>
    <p:extLst>
      <p:ext uri="{BB962C8B-B14F-4D97-AF65-F5344CB8AC3E}">
        <p14:creationId xmlns:p14="http://schemas.microsoft.com/office/powerpoint/2010/main" val="443722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Çünkü küçük olan balon</a:t>
            </a:r>
            <a:r>
              <a:rPr lang="tr-TR" baseline="0" dirty="0" smtClean="0"/>
              <a:t> k değeri daha büyüktür, sert bir yay gibidir.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37</a:t>
            </a:fld>
            <a:endParaRPr lang="tr-TR"/>
          </a:p>
        </p:txBody>
      </p:sp>
    </p:spTree>
    <p:extLst>
      <p:ext uri="{BB962C8B-B14F-4D97-AF65-F5344CB8AC3E}">
        <p14:creationId xmlns:p14="http://schemas.microsoft.com/office/powerpoint/2010/main" val="2454199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b="1" i="0" kern="1200" dirty="0" smtClean="0">
                <a:solidFill>
                  <a:schemeClr val="tx1"/>
                </a:solidFill>
                <a:effectLst/>
                <a:latin typeface="+mn-lt"/>
                <a:ea typeface="+mn-ea"/>
                <a:cs typeface="+mn-cs"/>
              </a:rPr>
              <a:t>1. Görsel: Canan Dağdeviren</a:t>
            </a:r>
            <a:r>
              <a:rPr lang="tr-TR" sz="1200" b="0" i="0" kern="1200" dirty="0" smtClean="0">
                <a:solidFill>
                  <a:schemeClr val="tx1"/>
                </a:solidFill>
                <a:effectLst/>
                <a:latin typeface="+mn-lt"/>
                <a:ea typeface="+mn-ea"/>
                <a:cs typeface="+mn-cs"/>
              </a:rPr>
              <a:t>, 4 mayıs </a:t>
            </a:r>
            <a:r>
              <a:rPr lang="tr-TR" sz="1200" b="1" i="0" kern="1200" dirty="0" smtClean="0">
                <a:solidFill>
                  <a:schemeClr val="tx1"/>
                </a:solidFill>
                <a:effectLst/>
                <a:latin typeface="+mn-lt"/>
                <a:ea typeface="+mn-ea"/>
                <a:cs typeface="+mn-cs"/>
              </a:rPr>
              <a:t>1985</a:t>
            </a:r>
            <a:r>
              <a:rPr lang="tr-TR" sz="1200" b="0" i="0" kern="1200" dirty="0" smtClean="0">
                <a:solidFill>
                  <a:schemeClr val="tx1"/>
                </a:solidFill>
                <a:effectLst/>
                <a:latin typeface="+mn-lt"/>
                <a:ea typeface="+mn-ea"/>
                <a:cs typeface="+mn-cs"/>
              </a:rPr>
              <a:t> tarihinde </a:t>
            </a:r>
            <a:r>
              <a:rPr lang="tr-TR" sz="1200" b="1" i="0" kern="1200" dirty="0" smtClean="0">
                <a:solidFill>
                  <a:schemeClr val="tx1"/>
                </a:solidFill>
                <a:effectLst/>
                <a:latin typeface="+mn-lt"/>
                <a:ea typeface="+mn-ea"/>
                <a:cs typeface="+mn-cs"/>
              </a:rPr>
              <a:t>İstanbul</a:t>
            </a:r>
            <a:r>
              <a:rPr lang="tr-TR" sz="1200" b="0" i="0" kern="1200" dirty="0" smtClean="0">
                <a:solidFill>
                  <a:schemeClr val="tx1"/>
                </a:solidFill>
                <a:effectLst/>
                <a:latin typeface="+mn-lt"/>
                <a:ea typeface="+mn-ea"/>
                <a:cs typeface="+mn-cs"/>
              </a:rPr>
              <a:t>, Üsküdar’da Adanalı bir anne ve Sivaslı bir babanın ilk çocuğu olarak doğmuştur. Caner ve Emre adında iki erkek kardeşi vardır. 5 yaşındayken babasının hediye ettiği </a:t>
            </a:r>
            <a:r>
              <a:rPr lang="tr-TR" sz="1200" b="1" i="0" kern="1200" dirty="0" smtClean="0">
                <a:solidFill>
                  <a:schemeClr val="tx1"/>
                </a:solidFill>
                <a:effectLst/>
                <a:latin typeface="+mn-lt"/>
                <a:ea typeface="+mn-ea"/>
                <a:cs typeface="+mn-cs"/>
              </a:rPr>
              <a:t>Marie Curie</a:t>
            </a:r>
            <a:r>
              <a:rPr lang="tr-TR" sz="1200" b="0" i="0" kern="1200" dirty="0" smtClean="0">
                <a:solidFill>
                  <a:schemeClr val="tx1"/>
                </a:solidFill>
                <a:effectLst/>
                <a:latin typeface="+mn-lt"/>
                <a:ea typeface="+mn-ea"/>
                <a:cs typeface="+mn-cs"/>
              </a:rPr>
              <a:t> ile ilgili bir kitap okumayla fiziğe karşı ilgisi oluştu. Büyüdüğünde de </a:t>
            </a:r>
            <a:r>
              <a:rPr lang="tr-TR" sz="1200" b="1" i="0" kern="1200" dirty="0" smtClean="0">
                <a:solidFill>
                  <a:schemeClr val="tx1"/>
                </a:solidFill>
                <a:effectLst/>
                <a:latin typeface="+mn-lt"/>
                <a:ea typeface="+mn-ea"/>
                <a:cs typeface="+mn-cs"/>
              </a:rPr>
              <a:t>Marie Curie</a:t>
            </a:r>
            <a:r>
              <a:rPr lang="tr-TR" sz="1200" b="0" i="0" kern="1200" dirty="0" smtClean="0">
                <a:solidFill>
                  <a:schemeClr val="tx1"/>
                </a:solidFill>
                <a:effectLst/>
                <a:latin typeface="+mn-lt"/>
                <a:ea typeface="+mn-ea"/>
                <a:cs typeface="+mn-cs"/>
              </a:rPr>
              <a:t>‘nin eşi </a:t>
            </a:r>
            <a:r>
              <a:rPr lang="tr-TR" sz="1200" b="1" i="0" kern="1200" dirty="0" smtClean="0">
                <a:solidFill>
                  <a:schemeClr val="tx1"/>
                </a:solidFill>
                <a:effectLst/>
                <a:latin typeface="+mn-lt"/>
                <a:ea typeface="+mn-ea"/>
                <a:cs typeface="+mn-cs"/>
              </a:rPr>
              <a:t>Pierre Curie</a:t>
            </a:r>
            <a:r>
              <a:rPr lang="tr-TR" sz="1200" b="0" i="0" kern="1200" dirty="0" smtClean="0">
                <a:solidFill>
                  <a:schemeClr val="tx1"/>
                </a:solidFill>
                <a:effectLst/>
                <a:latin typeface="+mn-lt"/>
                <a:ea typeface="+mn-ea"/>
                <a:cs typeface="+mn-cs"/>
              </a:rPr>
              <a:t>‘nin keşfi </a:t>
            </a:r>
            <a:r>
              <a:rPr lang="tr-TR" sz="1200" b="1" i="0" kern="1200" dirty="0" smtClean="0">
                <a:solidFill>
                  <a:schemeClr val="tx1"/>
                </a:solidFill>
                <a:effectLst/>
                <a:latin typeface="+mn-lt"/>
                <a:ea typeface="+mn-ea"/>
                <a:cs typeface="+mn-cs"/>
              </a:rPr>
              <a:t>piezoelektrik</a:t>
            </a:r>
            <a:r>
              <a:rPr lang="tr-TR" sz="1200" b="0" i="0" kern="1200" dirty="0" smtClean="0">
                <a:solidFill>
                  <a:schemeClr val="tx1"/>
                </a:solidFill>
                <a:effectLst/>
                <a:latin typeface="+mn-lt"/>
                <a:ea typeface="+mn-ea"/>
                <a:cs typeface="+mn-cs"/>
              </a:rPr>
              <a:t>ten ilhamla aletler üretti.</a:t>
            </a:r>
          </a:p>
          <a:p>
            <a:r>
              <a:rPr lang="tr-TR" sz="1200" b="0" i="0" kern="1200" dirty="0" smtClean="0">
                <a:solidFill>
                  <a:schemeClr val="tx1"/>
                </a:solidFill>
                <a:effectLst/>
                <a:latin typeface="+mn-lt"/>
                <a:ea typeface="+mn-ea"/>
                <a:cs typeface="+mn-cs"/>
              </a:rPr>
              <a:t>İlkokulu ve ortaokulu okuduktan sonra liseyi </a:t>
            </a:r>
            <a:r>
              <a:rPr lang="tr-TR" sz="1200" b="1" i="0" kern="1200" dirty="0" smtClean="0">
                <a:solidFill>
                  <a:schemeClr val="tx1"/>
                </a:solidFill>
                <a:effectLst/>
                <a:latin typeface="+mn-lt"/>
                <a:ea typeface="+mn-ea"/>
                <a:cs typeface="+mn-cs"/>
              </a:rPr>
              <a:t>Kocaeli</a:t>
            </a:r>
            <a:r>
              <a:rPr lang="tr-TR" sz="1200" b="0" i="0" kern="1200" dirty="0" smtClean="0">
                <a:solidFill>
                  <a:schemeClr val="tx1"/>
                </a:solidFill>
                <a:effectLst/>
                <a:latin typeface="+mn-lt"/>
                <a:ea typeface="+mn-ea"/>
                <a:cs typeface="+mn-cs"/>
              </a:rPr>
              <a:t>‘e okurken </a:t>
            </a:r>
            <a:r>
              <a:rPr lang="tr-TR" sz="1200" b="1" i="0" kern="1200" dirty="0" smtClean="0">
                <a:solidFill>
                  <a:schemeClr val="tx1"/>
                </a:solidFill>
                <a:effectLst/>
                <a:latin typeface="+mn-lt"/>
                <a:ea typeface="+mn-ea"/>
                <a:cs typeface="+mn-cs"/>
              </a:rPr>
              <a:t>1999</a:t>
            </a:r>
            <a:r>
              <a:rPr lang="tr-TR" sz="1200" b="0" i="0" kern="1200" dirty="0" smtClean="0">
                <a:solidFill>
                  <a:schemeClr val="tx1"/>
                </a:solidFill>
                <a:effectLst/>
                <a:latin typeface="+mn-lt"/>
                <a:ea typeface="+mn-ea"/>
                <a:cs typeface="+mn-cs"/>
              </a:rPr>
              <a:t> depreminde okulu hasar gördüğü için, </a:t>
            </a:r>
            <a:r>
              <a:rPr lang="tr-TR" sz="1200" b="1" i="0" kern="1200" dirty="0" smtClean="0">
                <a:solidFill>
                  <a:schemeClr val="tx1"/>
                </a:solidFill>
                <a:effectLst/>
                <a:latin typeface="+mn-lt"/>
                <a:ea typeface="+mn-ea"/>
                <a:cs typeface="+mn-cs"/>
              </a:rPr>
              <a:t>Adana</a:t>
            </a:r>
            <a:r>
              <a:rPr lang="tr-TR" sz="1200" b="0" i="0" kern="1200" dirty="0" smtClean="0">
                <a:solidFill>
                  <a:schemeClr val="tx1"/>
                </a:solidFill>
                <a:effectLst/>
                <a:latin typeface="+mn-lt"/>
                <a:ea typeface="+mn-ea"/>
                <a:cs typeface="+mn-cs"/>
              </a:rPr>
              <a:t> Seyhan ÇEAŞ Anadolu Lisesi’ne misafir öğrenci olarak gönderildi. Ardından </a:t>
            </a:r>
            <a:r>
              <a:rPr lang="tr-TR" sz="1200" b="1" i="0" kern="1200" dirty="0" smtClean="0">
                <a:solidFill>
                  <a:schemeClr val="tx1"/>
                </a:solidFill>
                <a:effectLst/>
                <a:latin typeface="+mn-lt"/>
                <a:ea typeface="+mn-ea"/>
                <a:cs typeface="+mn-cs"/>
              </a:rPr>
              <a:t>Ankara</a:t>
            </a:r>
            <a:r>
              <a:rPr lang="tr-TR" sz="1200" b="0" i="0" kern="1200" dirty="0" smtClean="0">
                <a:solidFill>
                  <a:schemeClr val="tx1"/>
                </a:solidFill>
                <a:effectLst/>
                <a:latin typeface="+mn-lt"/>
                <a:ea typeface="+mn-ea"/>
                <a:cs typeface="+mn-cs"/>
              </a:rPr>
              <a:t>‘da </a:t>
            </a:r>
            <a:r>
              <a:rPr lang="tr-TR" sz="1200" b="1" i="0" kern="1200" dirty="0" smtClean="0">
                <a:solidFill>
                  <a:schemeClr val="tx1"/>
                </a:solidFill>
                <a:effectLst/>
                <a:latin typeface="+mn-lt"/>
                <a:ea typeface="+mn-ea"/>
                <a:cs typeface="+mn-cs"/>
              </a:rPr>
              <a:t>Hacettepe Üniversitesi</a:t>
            </a:r>
            <a:r>
              <a:rPr lang="tr-TR" sz="1200" b="0" i="0" kern="1200" dirty="0" smtClean="0">
                <a:solidFill>
                  <a:schemeClr val="tx1"/>
                </a:solidFill>
                <a:effectLst/>
                <a:latin typeface="+mn-lt"/>
                <a:ea typeface="+mn-ea"/>
                <a:cs typeface="+mn-cs"/>
              </a:rPr>
              <a:t> Fizik Mühendisliği’nden </a:t>
            </a:r>
            <a:r>
              <a:rPr lang="tr-TR" sz="1200" b="1" i="0" kern="1200" dirty="0" smtClean="0">
                <a:solidFill>
                  <a:schemeClr val="tx1"/>
                </a:solidFill>
                <a:effectLst/>
                <a:latin typeface="+mn-lt"/>
                <a:ea typeface="+mn-ea"/>
                <a:cs typeface="+mn-cs"/>
              </a:rPr>
              <a:t>2007</a:t>
            </a:r>
            <a:r>
              <a:rPr lang="tr-TR" sz="1200" b="0" i="0" kern="1200" dirty="0" smtClean="0">
                <a:solidFill>
                  <a:schemeClr val="tx1"/>
                </a:solidFill>
                <a:effectLst/>
                <a:latin typeface="+mn-lt"/>
                <a:ea typeface="+mn-ea"/>
                <a:cs typeface="+mn-cs"/>
              </a:rPr>
              <a:t>yılında mezun oldu. İstanbul’da </a:t>
            </a:r>
            <a:r>
              <a:rPr lang="tr-TR" sz="1200" b="1" i="0" kern="1200" dirty="0" smtClean="0">
                <a:solidFill>
                  <a:schemeClr val="tx1"/>
                </a:solidFill>
                <a:effectLst/>
                <a:latin typeface="+mn-lt"/>
                <a:ea typeface="+mn-ea"/>
                <a:cs typeface="+mn-cs"/>
              </a:rPr>
              <a:t>Sabancı Üniversitesi</a:t>
            </a:r>
            <a:r>
              <a:rPr lang="tr-TR" sz="1200" b="0" i="0" kern="1200" dirty="0" smtClean="0">
                <a:solidFill>
                  <a:schemeClr val="tx1"/>
                </a:solidFill>
                <a:effectLst/>
                <a:latin typeface="+mn-lt"/>
                <a:ea typeface="+mn-ea"/>
                <a:cs typeface="+mn-cs"/>
              </a:rPr>
              <a:t>nde tam burslu olarak Malzeme Bilimi ve Mühendisliği programındaki yüksek lisans eğitimini 2009’da bitirdi.</a:t>
            </a:r>
          </a:p>
          <a:p>
            <a:r>
              <a:rPr lang="tr-TR" sz="1200" b="1" i="0" kern="1200" dirty="0" smtClean="0">
                <a:solidFill>
                  <a:schemeClr val="tx1"/>
                </a:solidFill>
                <a:effectLst/>
                <a:latin typeface="+mn-lt"/>
                <a:ea typeface="+mn-ea"/>
                <a:cs typeface="+mn-cs"/>
              </a:rPr>
              <a:t>Canan Dağdeviren</a:t>
            </a:r>
            <a:r>
              <a:rPr lang="tr-TR" sz="1200" b="0" i="0" kern="1200" dirty="0" smtClean="0">
                <a:solidFill>
                  <a:schemeClr val="tx1"/>
                </a:solidFill>
                <a:effectLst/>
                <a:latin typeface="+mn-lt"/>
                <a:ea typeface="+mn-ea"/>
                <a:cs typeface="+mn-cs"/>
              </a:rPr>
              <a:t>, </a:t>
            </a:r>
            <a:r>
              <a:rPr lang="tr-TR" sz="1200" b="1" i="0" kern="1200" dirty="0" smtClean="0">
                <a:solidFill>
                  <a:schemeClr val="tx1"/>
                </a:solidFill>
                <a:effectLst/>
                <a:latin typeface="+mn-lt"/>
                <a:ea typeface="+mn-ea"/>
                <a:cs typeface="+mn-cs"/>
              </a:rPr>
              <a:t>2009</a:t>
            </a:r>
            <a:r>
              <a:rPr lang="tr-TR" sz="1200" b="0" i="0" kern="1200" dirty="0" smtClean="0">
                <a:solidFill>
                  <a:schemeClr val="tx1"/>
                </a:solidFill>
                <a:effectLst/>
                <a:latin typeface="+mn-lt"/>
                <a:ea typeface="+mn-ea"/>
                <a:cs typeface="+mn-cs"/>
              </a:rPr>
              <a:t> yılında </a:t>
            </a:r>
            <a:r>
              <a:rPr lang="tr-TR" sz="1200" b="1" i="0" kern="1200" dirty="0" smtClean="0">
                <a:solidFill>
                  <a:schemeClr val="tx1"/>
                </a:solidFill>
                <a:effectLst/>
                <a:latin typeface="+mn-lt"/>
                <a:ea typeface="+mn-ea"/>
                <a:cs typeface="+mn-cs"/>
              </a:rPr>
              <a:t>Fulbright</a:t>
            </a:r>
            <a:r>
              <a:rPr lang="tr-TR" sz="1200" b="0" i="0" kern="1200" dirty="0" smtClean="0">
                <a:solidFill>
                  <a:schemeClr val="tx1"/>
                </a:solidFill>
                <a:effectLst/>
                <a:latin typeface="+mn-lt"/>
                <a:ea typeface="+mn-ea"/>
                <a:cs typeface="+mn-cs"/>
              </a:rPr>
              <a:t> bursu kazanarak (UIUC)’da </a:t>
            </a:r>
            <a:r>
              <a:rPr lang="tr-TR" sz="1200" b="1" i="0" kern="1200" dirty="0" smtClean="0">
                <a:solidFill>
                  <a:schemeClr val="tx1"/>
                </a:solidFill>
                <a:effectLst/>
                <a:latin typeface="+mn-lt"/>
                <a:ea typeface="+mn-ea"/>
                <a:cs typeface="+mn-cs"/>
              </a:rPr>
              <a:t>ABD</a:t>
            </a:r>
            <a:r>
              <a:rPr lang="tr-TR" sz="1200" b="0" i="0" kern="1200" dirty="0" smtClean="0">
                <a:solidFill>
                  <a:schemeClr val="tx1"/>
                </a:solidFill>
                <a:effectLst/>
                <a:latin typeface="+mn-lt"/>
                <a:ea typeface="+mn-ea"/>
                <a:cs typeface="+mn-cs"/>
              </a:rPr>
              <a:t>‘de Illinois’te bir devlet üniversitesi olan University of Illinois at Urbana-Champaign’de Malzeme Bilimi ve Mühendisliği bölümünde doktora eğitimine başladı. Doktora süresince fizik, elektronik, kimyp alanlarının kapsamına giren esnek ve katlanabilir, vücut içine ve deri üstüne yapıştırılabilir/giyilebilir elektronik aletler üzerinde çalışmalar yaptı.</a:t>
            </a:r>
          </a:p>
          <a:p>
            <a:r>
              <a:rPr lang="tr-TR" sz="1200" b="0" i="0" kern="1200" dirty="0" smtClean="0">
                <a:solidFill>
                  <a:schemeClr val="tx1"/>
                </a:solidFill>
                <a:effectLst/>
                <a:latin typeface="+mn-lt"/>
                <a:ea typeface="+mn-ea"/>
                <a:cs typeface="+mn-cs"/>
              </a:rPr>
              <a:t>Canan Dağdeviren Türkiye’nin bilim dünyasındaki genç yeteneklerinden biridir. Dünyanın en iyi üniversitelerinden ikisinde birden aynı anda proje yürütme ayrıcalığına sahip. </a:t>
            </a:r>
            <a:r>
              <a:rPr lang="tr-TR" sz="1200" b="1" i="0" kern="1200" dirty="0" smtClean="0">
                <a:solidFill>
                  <a:schemeClr val="tx1"/>
                </a:solidFill>
                <a:effectLst/>
                <a:latin typeface="+mn-lt"/>
                <a:ea typeface="+mn-ea"/>
                <a:cs typeface="+mn-cs"/>
              </a:rPr>
              <a:t>Massachusetts Teknoloji Enstitüsü</a:t>
            </a:r>
            <a:r>
              <a:rPr lang="tr-TR" sz="1200" b="0" i="0" kern="1200" dirty="0" smtClean="0">
                <a:solidFill>
                  <a:schemeClr val="tx1"/>
                </a:solidFill>
                <a:effectLst/>
                <a:latin typeface="+mn-lt"/>
                <a:ea typeface="+mn-ea"/>
                <a:cs typeface="+mn-cs"/>
              </a:rPr>
              <a:t> (MIT) Koch Laboratuvarı’nda çalışmalarını sürdürüyor. </a:t>
            </a:r>
            <a:r>
              <a:rPr lang="tr-TR" sz="1200" b="1" i="0" kern="1200" dirty="0" smtClean="0">
                <a:solidFill>
                  <a:schemeClr val="tx1"/>
                </a:solidFill>
                <a:effectLst/>
                <a:latin typeface="+mn-lt"/>
                <a:ea typeface="+mn-ea"/>
                <a:cs typeface="+mn-cs"/>
              </a:rPr>
              <a:t>Harvard Üniversitesi</a:t>
            </a:r>
            <a:r>
              <a:rPr lang="tr-TR" sz="1200" b="0" i="0" kern="1200" dirty="0" smtClean="0">
                <a:solidFill>
                  <a:schemeClr val="tx1"/>
                </a:solidFill>
                <a:effectLst/>
                <a:latin typeface="+mn-lt"/>
                <a:ea typeface="+mn-ea"/>
                <a:cs typeface="+mn-cs"/>
              </a:rPr>
              <a:t>‘nde ise genç akademi üyeliği var.</a:t>
            </a:r>
          </a:p>
          <a:p>
            <a:endParaRPr lang="tr-TR" sz="1200" b="0" i="0" kern="1200" dirty="0" smtClean="0">
              <a:solidFill>
                <a:schemeClr val="tx1"/>
              </a:solidFill>
              <a:effectLst/>
              <a:latin typeface="+mn-lt"/>
              <a:ea typeface="+mn-ea"/>
              <a:cs typeface="+mn-cs"/>
            </a:endParaRPr>
          </a:p>
          <a:p>
            <a:r>
              <a:rPr lang="tr-TR" sz="1200" b="1" i="0" kern="1200" dirty="0" smtClean="0">
                <a:solidFill>
                  <a:schemeClr val="tx1"/>
                </a:solidFill>
                <a:effectLst/>
                <a:latin typeface="+mn-lt"/>
                <a:ea typeface="+mn-ea"/>
                <a:cs typeface="+mn-cs"/>
              </a:rPr>
              <a:t>Başarıları:</a:t>
            </a:r>
            <a:r>
              <a:rPr lang="tr-TR" dirty="0" smtClean="0"/>
              <a:t/>
            </a:r>
            <a:br>
              <a:rPr lang="tr-TR" dirty="0" smtClean="0"/>
            </a:br>
            <a:r>
              <a:rPr lang="tr-TR" sz="1200" b="0" i="0" kern="1200" dirty="0" smtClean="0">
                <a:solidFill>
                  <a:schemeClr val="tx1"/>
                </a:solidFill>
                <a:effectLst/>
                <a:latin typeface="+mn-lt"/>
                <a:ea typeface="+mn-ea"/>
                <a:cs typeface="+mn-cs"/>
              </a:rPr>
              <a:t>Forbes dergisinin ‘30 yaşından küçük 30 bilim insanı’ listesine girdi</a:t>
            </a:r>
            <a:r>
              <a:rPr lang="tr-TR" dirty="0" smtClean="0"/>
              <a:t/>
            </a:r>
            <a:br>
              <a:rPr lang="tr-TR" dirty="0" smtClean="0"/>
            </a:br>
            <a:r>
              <a:rPr lang="tr-TR" sz="1200" b="0" i="0" kern="1200" dirty="0" smtClean="0">
                <a:solidFill>
                  <a:schemeClr val="tx1"/>
                </a:solidFill>
                <a:effectLst/>
                <a:latin typeface="+mn-lt"/>
                <a:ea typeface="+mn-ea"/>
                <a:cs typeface="+mn-cs"/>
              </a:rPr>
              <a:t>Harvard Üniversitesi’nin Genç Akademi Üyeliği’ne (Junior Fellow of Harvard) seçildi.</a:t>
            </a:r>
            <a:r>
              <a:rPr lang="tr-TR" dirty="0" smtClean="0"/>
              <a:t/>
            </a:r>
            <a:br>
              <a:rPr lang="tr-TR" dirty="0" smtClean="0"/>
            </a:br>
            <a:r>
              <a:rPr lang="tr-TR" sz="1200" b="0" i="0" kern="1200" dirty="0" smtClean="0">
                <a:solidFill>
                  <a:schemeClr val="tx1"/>
                </a:solidFill>
                <a:effectLst/>
                <a:latin typeface="+mn-lt"/>
                <a:ea typeface="+mn-ea"/>
                <a:cs typeface="+mn-cs"/>
              </a:rPr>
              <a:t>MIT Technology Review’un her yıl derlediği 35 Yaş Altı Mucitler listesinde yer aldı.</a:t>
            </a:r>
            <a:r>
              <a:rPr lang="tr-TR" dirty="0" smtClean="0"/>
              <a:t/>
            </a:r>
            <a:br>
              <a:rPr lang="tr-TR" dirty="0" smtClean="0"/>
            </a:br>
            <a:r>
              <a:rPr lang="tr-TR" sz="1200" b="0" i="0" kern="1200" dirty="0" smtClean="0">
                <a:solidFill>
                  <a:schemeClr val="tx1"/>
                </a:solidFill>
                <a:effectLst/>
                <a:latin typeface="+mn-lt"/>
                <a:ea typeface="+mn-ea"/>
                <a:cs typeface="+mn-cs"/>
              </a:rPr>
              <a:t>2014 – Illinois Innovation Prize ödülü (20.000 $ )</a:t>
            </a:r>
          </a:p>
          <a:p>
            <a:endParaRPr lang="tr-TR" sz="1200" b="0" i="0" kern="1200" dirty="0" smtClean="0">
              <a:solidFill>
                <a:schemeClr val="tx1"/>
              </a:solidFill>
              <a:effectLst/>
              <a:latin typeface="+mn-lt"/>
              <a:ea typeface="+mn-ea"/>
              <a:cs typeface="+mn-cs"/>
            </a:endParaRPr>
          </a:p>
          <a:p>
            <a:r>
              <a:rPr lang="tr-TR" sz="1200" b="1" i="0" kern="1200" dirty="0" smtClean="0">
                <a:solidFill>
                  <a:schemeClr val="tx1"/>
                </a:solidFill>
                <a:effectLst/>
                <a:latin typeface="+mn-lt"/>
                <a:ea typeface="+mn-ea"/>
                <a:cs typeface="+mn-cs"/>
              </a:rPr>
              <a:t> 2. Görsel: </a:t>
            </a:r>
            <a:r>
              <a:rPr lang="tr-TR" sz="1200" b="0" i="0" kern="1200" dirty="0" smtClean="0">
                <a:solidFill>
                  <a:schemeClr val="tx1"/>
                </a:solidFill>
                <a:effectLst/>
                <a:latin typeface="+mn-lt"/>
                <a:ea typeface="+mn-ea"/>
                <a:cs typeface="+mn-cs"/>
              </a:rPr>
              <a:t>‘Giyilebilir kalp pili’, kalbin, akciğerin ve diyaframın hareketi ile elektrik enerjisi üreten ve bu enerjiyi depolayan esnek ve ultra ince piezoelektrik entegre aleti anlatmakta. İnsan vücuduyla uyumlu plastik bir yüzeye tutturulan bu malzeme, saç telinden yüz kat daha ince olup kağıt gibi katlanıp bükülebiliyor.</a:t>
            </a:r>
          </a:p>
          <a:p>
            <a:endParaRPr lang="tr-TR" sz="1200" b="0" i="0" kern="1200" dirty="0" smtClean="0">
              <a:solidFill>
                <a:schemeClr val="tx1"/>
              </a:solidFill>
              <a:effectLst/>
              <a:latin typeface="+mn-lt"/>
              <a:ea typeface="+mn-ea"/>
              <a:cs typeface="+mn-cs"/>
            </a:endParaRPr>
          </a:p>
          <a:p>
            <a:r>
              <a:rPr lang="tr-TR" sz="1200" b="1" i="0" kern="1200" dirty="0" smtClean="0">
                <a:solidFill>
                  <a:schemeClr val="tx1"/>
                </a:solidFill>
                <a:effectLst/>
                <a:latin typeface="+mn-lt"/>
                <a:ea typeface="+mn-ea"/>
                <a:cs typeface="+mn-cs"/>
              </a:rPr>
              <a:t>3. Görsel: </a:t>
            </a:r>
            <a:r>
              <a:rPr lang="tr-TR" sz="1200" b="0" i="0" kern="1200" dirty="0" smtClean="0">
                <a:solidFill>
                  <a:schemeClr val="tx1"/>
                </a:solidFill>
                <a:effectLst/>
                <a:latin typeface="+mn-lt"/>
                <a:ea typeface="+mn-ea"/>
                <a:cs typeface="+mn-cs"/>
              </a:rPr>
              <a:t>Deri kanserini</a:t>
            </a:r>
            <a:r>
              <a:rPr lang="tr-TR" sz="1200" b="0" i="0" kern="1200" baseline="0" dirty="0" smtClean="0">
                <a:solidFill>
                  <a:schemeClr val="tx1"/>
                </a:solidFill>
                <a:effectLst/>
                <a:latin typeface="+mn-lt"/>
                <a:ea typeface="+mn-ea"/>
                <a:cs typeface="+mn-cs"/>
              </a:rPr>
              <a:t> teşhis eden c,haz. </a:t>
            </a:r>
            <a:r>
              <a:rPr lang="tr-TR" sz="1200" b="0" i="0" kern="1200" dirty="0" smtClean="0">
                <a:solidFill>
                  <a:schemeClr val="tx1"/>
                </a:solidFill>
                <a:effectLst/>
                <a:latin typeface="+mn-lt"/>
                <a:ea typeface="+mn-ea"/>
                <a:cs typeface="+mn-cs"/>
              </a:rPr>
              <a:t>İçinde hareket eden küçük elemanlar var. Küçük elemanların yanında sensörler var. Bu sensörler vücudunuzun üzerinde ne kadar deformasyon olduğunu tespit ediyor.”</a:t>
            </a:r>
          </a:p>
          <a:p>
            <a:endParaRPr lang="tr-TR" sz="1200" b="0" i="0" kern="1200" dirty="0" smtClean="0">
              <a:solidFill>
                <a:schemeClr val="tx1"/>
              </a:solidFill>
              <a:effectLst/>
              <a:latin typeface="+mn-lt"/>
              <a:ea typeface="+mn-ea"/>
              <a:cs typeface="+mn-cs"/>
            </a:endParaRPr>
          </a:p>
          <a:p>
            <a:pPr fontAlgn="base"/>
            <a:r>
              <a:rPr lang="tr-TR" sz="1200" b="1" i="0" kern="1200" dirty="0" smtClean="0">
                <a:solidFill>
                  <a:schemeClr val="tx1"/>
                </a:solidFill>
                <a:effectLst/>
                <a:latin typeface="+mn-lt"/>
                <a:ea typeface="+mn-ea"/>
                <a:cs typeface="+mn-cs"/>
              </a:rPr>
              <a:t>4. Görsel: </a:t>
            </a:r>
            <a:r>
              <a:rPr lang="tr-TR" sz="1200" b="0" i="0" kern="1200" dirty="0" smtClean="0">
                <a:solidFill>
                  <a:schemeClr val="tx1"/>
                </a:solidFill>
                <a:effectLst/>
                <a:latin typeface="+mn-lt"/>
                <a:ea typeface="+mn-ea"/>
                <a:cs typeface="+mn-cs"/>
              </a:rPr>
              <a:t>Bu önemli buluşmanın sebebi ise, değerli bilim insanımızın Hawking’in de yakalandığı, ALS hastaları için geliştirdiği bir cihazdı. Canan Dağdeviren, geliştireceği yeni cihaz ile Hawking’i konuşturmayı planlıyordu. </a:t>
            </a:r>
          </a:p>
          <a:p>
            <a:endParaRPr lang="tr-TR" dirty="0" smtClean="0"/>
          </a:p>
          <a:p>
            <a:r>
              <a:rPr lang="tr-TR" dirty="0" smtClean="0"/>
              <a:t>https://www.biyografi.net.tr/canan-dagdeviren-kimdir/</a:t>
            </a:r>
            <a:br>
              <a:rPr lang="tr-TR" dirty="0" smtClean="0"/>
            </a:br>
            <a:endParaRPr lang="tr-TR" dirty="0" smtClean="0"/>
          </a:p>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38</a:t>
            </a:fld>
            <a:endParaRPr lang="tr-TR"/>
          </a:p>
        </p:txBody>
      </p:sp>
    </p:spTree>
    <p:extLst>
      <p:ext uri="{BB962C8B-B14F-4D97-AF65-F5344CB8AC3E}">
        <p14:creationId xmlns:p14="http://schemas.microsoft.com/office/powerpoint/2010/main" val="4144823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K</a:t>
            </a:r>
            <a:r>
              <a:rPr lang="tr-TR" baseline="0" dirty="0" smtClean="0"/>
              <a:t> ve L cisimlerinin yatay hızları eşit.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46</a:t>
            </a:fld>
            <a:endParaRPr lang="tr-TR"/>
          </a:p>
        </p:txBody>
      </p:sp>
    </p:spTree>
    <p:extLst>
      <p:ext uri="{BB962C8B-B14F-4D97-AF65-F5344CB8AC3E}">
        <p14:creationId xmlns:p14="http://schemas.microsoft.com/office/powerpoint/2010/main" val="2639303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Yayların esnekliğini inceleyerek esneklik konusunu anlamaya çalış.alım. Bir yayın ucuna farklı kütleler asarak uzama miktarını ölçelim ve elde ettiğimiz verilerin grafiğini çizelim</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8</a:t>
            </a:fld>
            <a:endParaRPr lang="tr-TR"/>
          </a:p>
        </p:txBody>
      </p:sp>
    </p:spTree>
    <p:extLst>
      <p:ext uri="{BB962C8B-B14F-4D97-AF65-F5344CB8AC3E}">
        <p14:creationId xmlns:p14="http://schemas.microsoft.com/office/powerpoint/2010/main" val="11603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9</a:t>
            </a:fld>
            <a:endParaRPr lang="tr-TR"/>
          </a:p>
        </p:txBody>
      </p:sp>
    </p:spTree>
    <p:extLst>
      <p:ext uri="{BB962C8B-B14F-4D97-AF65-F5344CB8AC3E}">
        <p14:creationId xmlns:p14="http://schemas.microsoft.com/office/powerpoint/2010/main" val="109426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10</a:t>
            </a:fld>
            <a:endParaRPr lang="tr-TR"/>
          </a:p>
        </p:txBody>
      </p:sp>
    </p:spTree>
    <p:extLst>
      <p:ext uri="{BB962C8B-B14F-4D97-AF65-F5344CB8AC3E}">
        <p14:creationId xmlns:p14="http://schemas.microsoft.com/office/powerpoint/2010/main" val="2788366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11</a:t>
            </a:fld>
            <a:endParaRPr lang="tr-TR"/>
          </a:p>
        </p:txBody>
      </p:sp>
    </p:spTree>
    <p:extLst>
      <p:ext uri="{BB962C8B-B14F-4D97-AF65-F5344CB8AC3E}">
        <p14:creationId xmlns:p14="http://schemas.microsoft.com/office/powerpoint/2010/main" val="3236548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12</a:t>
            </a:fld>
            <a:endParaRPr lang="tr-TR"/>
          </a:p>
        </p:txBody>
      </p:sp>
    </p:spTree>
    <p:extLst>
      <p:ext uri="{BB962C8B-B14F-4D97-AF65-F5344CB8AC3E}">
        <p14:creationId xmlns:p14="http://schemas.microsoft.com/office/powerpoint/2010/main" val="1415993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solidFill>
                  <a:schemeClr val="bg1">
                    <a:lumMod val="50000"/>
                  </a:schemeClr>
                </a:solidFill>
              </a:rPr>
              <a:t>Bilim tarihinde Newton ile olan sorunlarından bahsedip Cosmos izlemelerini tavsiye edebilirim</a:t>
            </a:r>
            <a:r>
              <a:rPr lang="tr-TR" baseline="0" dirty="0" smtClean="0">
                <a:solidFill>
                  <a:schemeClr val="tx1"/>
                </a:solidFill>
              </a:rPr>
              <a:t> (4.bölümde).</a:t>
            </a:r>
            <a:endParaRPr lang="tr-TR" dirty="0" smtClean="0"/>
          </a:p>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13</a:t>
            </a:fld>
            <a:endParaRPr lang="tr-TR"/>
          </a:p>
        </p:txBody>
      </p:sp>
    </p:spTree>
    <p:extLst>
      <p:ext uri="{BB962C8B-B14F-4D97-AF65-F5344CB8AC3E}">
        <p14:creationId xmlns:p14="http://schemas.microsoft.com/office/powerpoint/2010/main" val="3982550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t>14</a:t>
            </a:fld>
            <a:endParaRPr lang="tr-TR"/>
          </a:p>
        </p:txBody>
      </p:sp>
    </p:spTree>
    <p:extLst>
      <p:ext uri="{BB962C8B-B14F-4D97-AF65-F5344CB8AC3E}">
        <p14:creationId xmlns:p14="http://schemas.microsoft.com/office/powerpoint/2010/main" val="3897063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A160B30-60EE-45FA-8251-617A49E60C36}" type="datetimeFigureOut">
              <a:rPr lang="tr-TR" smtClean="0"/>
              <a:t>19.11.2018</a:t>
            </a:fld>
            <a:endParaRPr lang="tr-TR"/>
          </a:p>
        </p:txBody>
      </p:sp>
      <p:sp>
        <p:nvSpPr>
          <p:cNvPr id="5" name="Footer Placeholder 4"/>
          <p:cNvSpPr>
            <a:spLocks noGrp="1"/>
          </p:cNvSpPr>
          <p:nvPr>
            <p:ph type="ftr" sz="quarter" idx="11"/>
          </p:nvPr>
        </p:nvSpPr>
        <p:spPr>
          <a:xfrm>
            <a:off x="1371600" y="4323849"/>
            <a:ext cx="6400800" cy="365125"/>
          </a:xfrm>
        </p:spPr>
        <p:txBody>
          <a:bodyPr/>
          <a:lstStyle/>
          <a:p>
            <a:endParaRPr lang="tr-TR"/>
          </a:p>
        </p:txBody>
      </p:sp>
      <p:sp>
        <p:nvSpPr>
          <p:cNvPr id="6" name="Slide Number Placeholder 5"/>
          <p:cNvSpPr>
            <a:spLocks noGrp="1"/>
          </p:cNvSpPr>
          <p:nvPr>
            <p:ph type="sldNum" sz="quarter" idx="12"/>
          </p:nvPr>
        </p:nvSpPr>
        <p:spPr>
          <a:xfrm>
            <a:off x="8077200" y="1430870"/>
            <a:ext cx="2743200" cy="365125"/>
          </a:xfrm>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1182854483"/>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4"/>
            <a:ext cx="10822035"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43"/>
            <a:ext cx="10821840" cy="3478161"/>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9"/>
            <a:ext cx="10820400" cy="701969"/>
          </a:xfrm>
        </p:spPr>
        <p:txBody>
          <a:bodyPr/>
          <a:lstStyle>
            <a:lvl1pPr marL="0" indent="0" algn="l">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160B30-60EE-45FA-8251-617A49E60C36}" type="datetimeFigureOut">
              <a:rPr lang="tr-TR" smtClean="0"/>
              <a:t>19.11.2018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3751338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6"/>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5"/>
            <a:ext cx="10130516" cy="999067"/>
          </a:xfrm>
        </p:spPr>
        <p:txBody>
          <a:bodyPr anchor="ct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CA160B30-60EE-45FA-8251-617A49E60C36}" type="datetimeFigureOut">
              <a:rPr lang="tr-TR" smtClean="0"/>
              <a:t>19.11.2018</a:t>
            </a:fld>
            <a:endParaRPr lang="tr-TR"/>
          </a:p>
        </p:txBody>
      </p:sp>
      <p:sp>
        <p:nvSpPr>
          <p:cNvPr id="6" name="Footer Placeholder 5"/>
          <p:cNvSpPr>
            <a:spLocks noGrp="1"/>
          </p:cNvSpPr>
          <p:nvPr>
            <p:ph type="ftr" sz="quarter" idx="11"/>
          </p:nvPr>
        </p:nvSpPr>
        <p:spPr>
          <a:xfrm>
            <a:off x="685802" y="379945"/>
            <a:ext cx="6991492" cy="365125"/>
          </a:xfrm>
        </p:spPr>
        <p:txBody>
          <a:bodyPr/>
          <a:lstStyle/>
          <a:p>
            <a:endParaRPr lang="tr-TR"/>
          </a:p>
        </p:txBody>
      </p:sp>
      <p:sp>
        <p:nvSpPr>
          <p:cNvPr id="7" name="Slide Number Placeholder 6"/>
          <p:cNvSpPr>
            <a:spLocks noGrp="1"/>
          </p:cNvSpPr>
          <p:nvPr>
            <p:ph type="sldNum" sz="quarter" idx="12"/>
          </p:nvPr>
        </p:nvSpPr>
        <p:spPr>
          <a:xfrm>
            <a:off x="10862454" y="381004"/>
            <a:ext cx="643748" cy="365125"/>
          </a:xfrm>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509715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8" y="753534"/>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60"/>
            <a:ext cx="9592736" cy="444443"/>
          </a:xfrm>
        </p:spPr>
        <p:txBody>
          <a:bodyPr anchor="t">
            <a:normAutofit/>
          </a:bodyPr>
          <a:lstStyle>
            <a:lvl1pPr marL="0" indent="0">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8" y="3959866"/>
            <a:ext cx="10151533" cy="679871"/>
          </a:xfrm>
        </p:spPr>
        <p:txBody>
          <a:bodyPr anchor="ctr">
            <a:normAutofit/>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CA160B30-60EE-45FA-8251-617A49E60C36}" type="datetimeFigureOut">
              <a:rPr lang="tr-TR" smtClean="0"/>
              <a:t>19.11.2018</a:t>
            </a:fld>
            <a:endParaRPr lang="tr-TR"/>
          </a:p>
        </p:txBody>
      </p:sp>
      <p:sp>
        <p:nvSpPr>
          <p:cNvPr id="6" name="Footer Placeholder 5"/>
          <p:cNvSpPr>
            <a:spLocks noGrp="1"/>
          </p:cNvSpPr>
          <p:nvPr>
            <p:ph type="ftr" sz="quarter" idx="11"/>
          </p:nvPr>
        </p:nvSpPr>
        <p:spPr>
          <a:xfrm>
            <a:off x="685802" y="379945"/>
            <a:ext cx="6991492" cy="365125"/>
          </a:xfrm>
        </p:spPr>
        <p:txBody>
          <a:bodyPr/>
          <a:lstStyle/>
          <a:p>
            <a:endParaRPr lang="tr-TR"/>
          </a:p>
        </p:txBody>
      </p:sp>
      <p:sp>
        <p:nvSpPr>
          <p:cNvPr id="7" name="Slide Number Placeholder 6"/>
          <p:cNvSpPr>
            <a:spLocks noGrp="1"/>
          </p:cNvSpPr>
          <p:nvPr>
            <p:ph type="sldNum" sz="quarter" idx="12"/>
          </p:nvPr>
        </p:nvSpPr>
        <p:spPr>
          <a:xfrm>
            <a:off x="10862454" y="381004"/>
            <a:ext cx="643748" cy="365125"/>
          </a:xfrm>
        </p:spPr>
        <p:txBody>
          <a:bodyPr/>
          <a:lstStyle/>
          <a:p>
            <a:fld id="{810F24C0-A371-4D68-8B59-0EAC4F69D0D5}" type="slidenum">
              <a:rPr lang="tr-TR" smtClean="0"/>
              <a:t>‹#›</a:t>
            </a:fld>
            <a:endParaRPr lang="tr-TR"/>
          </a:p>
        </p:txBody>
      </p:sp>
      <p:sp>
        <p:nvSpPr>
          <p:cNvPr id="9" name="TextBox 8"/>
          <p:cNvSpPr txBox="1"/>
          <p:nvPr/>
        </p:nvSpPr>
        <p:spPr>
          <a:xfrm>
            <a:off x="476251"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1"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37546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6" y="1124705"/>
            <a:ext cx="10146187"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9" y="3648319"/>
            <a:ext cx="10144655" cy="999885"/>
          </a:xfrm>
        </p:spPr>
        <p:txBody>
          <a:bodyPr anchor="t"/>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7"/>
            <a:ext cx="2910840" cy="365125"/>
          </a:xfrm>
        </p:spPr>
        <p:txBody>
          <a:bodyPr/>
          <a:lstStyle>
            <a:lvl1pPr algn="r">
              <a:defRPr/>
            </a:lvl1pPr>
          </a:lstStyle>
          <a:p>
            <a:fld id="{CA160B30-60EE-45FA-8251-617A49E60C36}" type="datetimeFigureOut">
              <a:rPr lang="tr-TR" smtClean="0"/>
              <a:t>19.11.2018</a:t>
            </a:fld>
            <a:endParaRPr lang="tr-TR"/>
          </a:p>
        </p:txBody>
      </p:sp>
      <p:sp>
        <p:nvSpPr>
          <p:cNvPr id="6" name="Footer Placeholder 5"/>
          <p:cNvSpPr>
            <a:spLocks noGrp="1"/>
          </p:cNvSpPr>
          <p:nvPr>
            <p:ph type="ftr" sz="quarter" idx="11"/>
          </p:nvPr>
        </p:nvSpPr>
        <p:spPr>
          <a:xfrm>
            <a:off x="685802" y="378887"/>
            <a:ext cx="6991492" cy="365125"/>
          </a:xfrm>
        </p:spPr>
        <p:txBody>
          <a:bodyPr/>
          <a:lstStyle/>
          <a:p>
            <a:endParaRPr lang="tr-TR"/>
          </a:p>
        </p:txBody>
      </p:sp>
      <p:sp>
        <p:nvSpPr>
          <p:cNvPr id="7" name="Slide Number Placeholder 6"/>
          <p:cNvSpPr>
            <a:spLocks noGrp="1"/>
          </p:cNvSpPr>
          <p:nvPr>
            <p:ph type="sldNum" sz="quarter" idx="12"/>
          </p:nvPr>
        </p:nvSpPr>
        <p:spPr>
          <a:xfrm>
            <a:off x="10862454" y="381004"/>
            <a:ext cx="643748" cy="365125"/>
          </a:xfrm>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1919996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3" y="762003"/>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9" y="2904067"/>
            <a:ext cx="3456432" cy="3314618"/>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CA160B30-60EE-45FA-8251-617A49E60C36}" type="datetimeFigureOut">
              <a:rPr lang="tr-TR" smtClean="0"/>
              <a:t>19.11.2018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3509127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3"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9" y="4191004"/>
            <a:ext cx="3451583" cy="682765"/>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9" y="2362200"/>
            <a:ext cx="345158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9" y="4873768"/>
            <a:ext cx="3451583" cy="1344921"/>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6" y="4191004"/>
            <a:ext cx="3448935" cy="682765"/>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7" y="4873767"/>
            <a:ext cx="3448935" cy="1344921"/>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2" y="4191004"/>
            <a:ext cx="3456469" cy="682765"/>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7" y="2362200"/>
            <a:ext cx="34478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2" y="4873765"/>
            <a:ext cx="3452445" cy="1344921"/>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CA160B30-60EE-45FA-8251-617A49E60C36}" type="datetimeFigureOut">
              <a:rPr lang="tr-TR" smtClean="0"/>
              <a:t>19.11.2018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1009505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63"/>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160B30-60EE-45FA-8251-617A49E60C36}" type="datetimeFigureOut">
              <a:rPr lang="tr-TR" smtClean="0"/>
              <a:t>19.11.2018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1185780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70"/>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9" y="745071"/>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5"/>
            <a:ext cx="2910840" cy="365125"/>
          </a:xfrm>
        </p:spPr>
        <p:txBody>
          <a:bodyPr/>
          <a:lstStyle>
            <a:lvl1pPr algn="r">
              <a:defRPr/>
            </a:lvl1pPr>
          </a:lstStyle>
          <a:p>
            <a:fld id="{CA160B30-60EE-45FA-8251-617A49E60C36}" type="datetimeFigureOut">
              <a:rPr lang="tr-TR" smtClean="0"/>
              <a:t>19.11.2018</a:t>
            </a:fld>
            <a:endParaRPr lang="tr-TR"/>
          </a:p>
        </p:txBody>
      </p:sp>
      <p:sp>
        <p:nvSpPr>
          <p:cNvPr id="5" name="Footer Placeholder 4"/>
          <p:cNvSpPr>
            <a:spLocks noGrp="1"/>
          </p:cNvSpPr>
          <p:nvPr>
            <p:ph type="ftr" sz="quarter" idx="11"/>
          </p:nvPr>
        </p:nvSpPr>
        <p:spPr>
          <a:xfrm>
            <a:off x="685802" y="381004"/>
            <a:ext cx="6991492" cy="365125"/>
          </a:xfrm>
        </p:spPr>
        <p:txBody>
          <a:bodyPr/>
          <a:lstStyle/>
          <a:p>
            <a:endParaRPr lang="tr-TR"/>
          </a:p>
        </p:txBody>
      </p:sp>
      <p:sp>
        <p:nvSpPr>
          <p:cNvPr id="6" name="Slide Number Placeholder 5"/>
          <p:cNvSpPr>
            <a:spLocks noGrp="1"/>
          </p:cNvSpPr>
          <p:nvPr>
            <p:ph type="sldNum" sz="quarter" idx="12"/>
          </p:nvPr>
        </p:nvSpPr>
        <p:spPr>
          <a:xfrm>
            <a:off x="10862454" y="381004"/>
            <a:ext cx="643748" cy="365125"/>
          </a:xfrm>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222975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160B30-60EE-45FA-8251-617A49E60C36}" type="datetimeFigureOut">
              <a:rPr lang="tr-TR" smtClean="0"/>
              <a:t>19.11.2018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307248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3" y="753537"/>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6"/>
            <a:ext cx="10490200" cy="955675"/>
          </a:xfrm>
        </p:spPr>
        <p:txBody>
          <a:bodyPr>
            <a:normAutofit/>
          </a:bodyPr>
          <a:lstStyle>
            <a:lvl1pPr marL="0" indent="0" algn="r">
              <a:buNone/>
              <a:defRPr sz="22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4"/>
            <a:ext cx="2910840" cy="365125"/>
          </a:xfrm>
        </p:spPr>
        <p:txBody>
          <a:bodyPr/>
          <a:lstStyle>
            <a:lvl1pPr algn="r">
              <a:defRPr/>
            </a:lvl1pPr>
          </a:lstStyle>
          <a:p>
            <a:fld id="{CA160B30-60EE-45FA-8251-617A49E60C36}" type="datetimeFigureOut">
              <a:rPr lang="tr-TR" smtClean="0"/>
              <a:t>19.11.2018</a:t>
            </a:fld>
            <a:endParaRPr lang="tr-TR"/>
          </a:p>
        </p:txBody>
      </p:sp>
      <p:sp>
        <p:nvSpPr>
          <p:cNvPr id="5" name="Footer Placeholder 4"/>
          <p:cNvSpPr>
            <a:spLocks noGrp="1"/>
          </p:cNvSpPr>
          <p:nvPr>
            <p:ph type="ftr" sz="quarter" idx="11"/>
          </p:nvPr>
        </p:nvSpPr>
        <p:spPr>
          <a:xfrm>
            <a:off x="685802" y="381005"/>
            <a:ext cx="6991492" cy="364065"/>
          </a:xfrm>
        </p:spPr>
        <p:txBody>
          <a:bodyPr/>
          <a:lstStyle/>
          <a:p>
            <a:endParaRPr lang="tr-TR"/>
          </a:p>
        </p:txBody>
      </p:sp>
      <p:sp>
        <p:nvSpPr>
          <p:cNvPr id="6" name="Slide Number Placeholder 5"/>
          <p:cNvSpPr>
            <a:spLocks noGrp="1"/>
          </p:cNvSpPr>
          <p:nvPr>
            <p:ph type="sldNum" sz="quarter" idx="12"/>
          </p:nvPr>
        </p:nvSpPr>
        <p:spPr>
          <a:xfrm>
            <a:off x="10862454" y="381004"/>
            <a:ext cx="643748" cy="365125"/>
          </a:xfrm>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4071760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160B30-60EE-45FA-8251-617A49E60C36}" type="datetimeFigureOut">
              <a:rPr lang="tr-TR" smtClean="0"/>
              <a:t>19.11.2018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352337953"/>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11" y="2183802"/>
            <a:ext cx="5079991" cy="823912"/>
          </a:xfrm>
        </p:spPr>
        <p:txBody>
          <a:bodyPr anchor="b">
            <a:normAutofit/>
          </a:bodyPr>
          <a:lstStyle>
            <a:lvl1pPr marL="0" indent="0">
              <a:buNone/>
              <a:defRPr sz="28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3" y="3132670"/>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70"/>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160B30-60EE-45FA-8251-617A49E60C36}" type="datetimeFigureOut">
              <a:rPr lang="tr-TR" smtClean="0"/>
              <a:t>19.11.2018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4193133215"/>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160B30-60EE-45FA-8251-617A49E60C36}" type="datetimeFigureOut">
              <a:rPr lang="tr-TR" smtClean="0"/>
              <a:t>19.11.2018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2729388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160B30-60EE-45FA-8251-617A49E60C36}" type="datetimeFigureOut">
              <a:rPr lang="tr-TR" smtClean="0"/>
              <a:t>19.11.2018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3115118500"/>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1" y="746763"/>
            <a:ext cx="6510619"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203"/>
            <a:ext cx="4114800" cy="309448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160B30-60EE-45FA-8251-617A49E60C36}" type="datetimeFigureOut">
              <a:rPr lang="tr-TR" smtClean="0"/>
              <a:t>19.11.2018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2614680883"/>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7" y="751245"/>
            <a:ext cx="3644963" cy="5467443"/>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203"/>
            <a:ext cx="6873240" cy="309448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160B30-60EE-45FA-8251-617A49E60C36}" type="datetimeFigureOut">
              <a:rPr lang="tr-TR" smtClean="0"/>
              <a:t>19.11.2018</a:t>
            </a:fld>
            <a:endParaRPr lang="tr-T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0F24C0-A371-4D68-8B59-0EAC4F69D0D5}" type="slidenum">
              <a:rPr lang="tr-TR" smtClean="0"/>
              <a:t>‹#›</a:t>
            </a:fld>
            <a:endParaRPr lang="tr-TR"/>
          </a:p>
        </p:txBody>
      </p:sp>
    </p:spTree>
    <p:extLst>
      <p:ext uri="{BB962C8B-B14F-4D97-AF65-F5344CB8AC3E}">
        <p14:creationId xmlns:p14="http://schemas.microsoft.com/office/powerpoint/2010/main" val="11775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4"/>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4"/>
            <a:ext cx="2910840" cy="365125"/>
          </a:xfrm>
          <a:prstGeom prst="rect">
            <a:avLst/>
          </a:prstGeom>
        </p:spPr>
        <p:txBody>
          <a:bodyPr vert="horz" lIns="91440" tIns="45720" rIns="91440" bIns="45720" rtlCol="0" anchor="ctr"/>
          <a:lstStyle>
            <a:lvl1pPr algn="r">
              <a:defRPr sz="1051">
                <a:solidFill>
                  <a:schemeClr val="tx1">
                    <a:tint val="75000"/>
                  </a:schemeClr>
                </a:solidFill>
              </a:defRPr>
            </a:lvl1pPr>
          </a:lstStyle>
          <a:p>
            <a:fld id="{CA160B30-60EE-45FA-8251-617A49E60C36}" type="datetimeFigureOut">
              <a:rPr lang="tr-TR" smtClean="0"/>
              <a:t>19.11.2018</a:t>
            </a:fld>
            <a:endParaRPr lang="tr-TR"/>
          </a:p>
        </p:txBody>
      </p:sp>
      <p:sp>
        <p:nvSpPr>
          <p:cNvPr id="5" name="Footer Placeholder 4"/>
          <p:cNvSpPr>
            <a:spLocks noGrp="1"/>
          </p:cNvSpPr>
          <p:nvPr>
            <p:ph type="ftr" sz="quarter" idx="3"/>
          </p:nvPr>
        </p:nvSpPr>
        <p:spPr>
          <a:xfrm>
            <a:off x="685800" y="6355849"/>
            <a:ext cx="7772400" cy="365125"/>
          </a:xfrm>
          <a:prstGeom prst="rect">
            <a:avLst/>
          </a:prstGeom>
        </p:spPr>
        <p:txBody>
          <a:bodyPr vert="horz" lIns="91440" tIns="45720" rIns="91440" bIns="45720" rtlCol="0" anchor="ctr"/>
          <a:lstStyle>
            <a:lvl1pPr algn="l">
              <a:defRPr sz="1051">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4"/>
            <a:ext cx="2743200" cy="365125"/>
          </a:xfrm>
          <a:prstGeom prst="rect">
            <a:avLst/>
          </a:prstGeom>
        </p:spPr>
        <p:txBody>
          <a:bodyPr vert="horz" lIns="91440" tIns="45720" rIns="91440" bIns="45720" rtlCol="0" anchor="ctr"/>
          <a:lstStyle>
            <a:lvl1pPr algn="r">
              <a:defRPr sz="1051">
                <a:solidFill>
                  <a:schemeClr val="tx1">
                    <a:tint val="75000"/>
                  </a:schemeClr>
                </a:solidFill>
              </a:defRPr>
            </a:lvl1pPr>
          </a:lstStyle>
          <a:p>
            <a:fld id="{810F24C0-A371-4D68-8B59-0EAC4F69D0D5}" type="slidenum">
              <a:rPr lang="tr-TR" smtClean="0"/>
              <a:t>‹#›</a:t>
            </a:fld>
            <a:endParaRPr lang="tr-TR"/>
          </a:p>
        </p:txBody>
      </p:sp>
    </p:spTree>
    <p:extLst>
      <p:ext uri="{BB962C8B-B14F-4D97-AF65-F5344CB8AC3E}">
        <p14:creationId xmlns:p14="http://schemas.microsoft.com/office/powerpoint/2010/main" val="3304499609"/>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Lst>
  <p:txStyles>
    <p:titleStyle>
      <a:lvl1pPr algn="r" defTabSz="914377"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22.png"/><Relationship Id="rId10"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210.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0.png"/><Relationship Id="rId4" Type="http://schemas.openxmlformats.org/officeDocument/2006/relationships/image" Target="../media/image310.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6256" y="1839981"/>
            <a:ext cx="9448800" cy="1825096"/>
          </a:xfrm>
        </p:spPr>
        <p:txBody>
          <a:bodyPr/>
          <a:lstStyle/>
          <a:p>
            <a:r>
              <a:rPr lang="tr-TR" dirty="0" smtClean="0"/>
              <a:t>Enerji ve Hareket</a:t>
            </a:r>
            <a:endParaRPr lang="tr-TR" dirty="0"/>
          </a:p>
        </p:txBody>
      </p:sp>
      <p:sp>
        <p:nvSpPr>
          <p:cNvPr id="3" name="Subtitle 2"/>
          <p:cNvSpPr>
            <a:spLocks noGrp="1"/>
          </p:cNvSpPr>
          <p:nvPr>
            <p:ph type="subTitle" idx="1"/>
          </p:nvPr>
        </p:nvSpPr>
        <p:spPr>
          <a:xfrm>
            <a:off x="1371600" y="4083305"/>
            <a:ext cx="9448800" cy="685800"/>
          </a:xfrm>
        </p:spPr>
        <p:txBody>
          <a:bodyPr>
            <a:normAutofit fontScale="92500" lnSpcReduction="10000"/>
          </a:bodyPr>
          <a:lstStyle/>
          <a:p>
            <a:r>
              <a:rPr lang="tr-TR" dirty="0" smtClean="0"/>
              <a:t>Dilber Demirtaş</a:t>
            </a:r>
            <a:endParaRPr lang="tr-TR" dirty="0"/>
          </a:p>
          <a:p>
            <a:r>
              <a:rPr lang="tr-TR" dirty="0" smtClean="0"/>
              <a:t>Belkıs Garip</a:t>
            </a:r>
            <a:endParaRPr lang="tr-TR" dirty="0"/>
          </a:p>
        </p:txBody>
      </p:sp>
    </p:spTree>
    <p:extLst>
      <p:ext uri="{BB962C8B-B14F-4D97-AF65-F5344CB8AC3E}">
        <p14:creationId xmlns:p14="http://schemas.microsoft.com/office/powerpoint/2010/main" val="2053054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92691" y="578222"/>
            <a:ext cx="5620512" cy="523220"/>
          </a:xfrm>
          <a:prstGeom prst="rect">
            <a:avLst/>
          </a:prstGeom>
          <a:noFill/>
        </p:spPr>
        <p:txBody>
          <a:bodyPr wrap="square" rtlCol="0">
            <a:spAutoFit/>
          </a:bodyPr>
          <a:lstStyle/>
          <a:p>
            <a:r>
              <a:rPr lang="tr-TR" sz="2800" b="1" dirty="0" smtClean="0"/>
              <a:t>Aktivite: Yay Sabitini Bulalım</a:t>
            </a:r>
            <a:endParaRPr lang="tr-TR" sz="2800" b="1" dirty="0"/>
          </a:p>
        </p:txBody>
      </p:sp>
      <p:sp>
        <p:nvSpPr>
          <p:cNvPr id="2" name="Rectangle 1"/>
          <p:cNvSpPr/>
          <p:nvPr/>
        </p:nvSpPr>
        <p:spPr>
          <a:xfrm>
            <a:off x="4339060" y="3348118"/>
            <a:ext cx="1672253" cy="369332"/>
          </a:xfrm>
          <a:prstGeom prst="rect">
            <a:avLst/>
          </a:prstGeom>
        </p:spPr>
        <p:txBody>
          <a:bodyPr wrap="none">
            <a:spAutoFit/>
          </a:bodyPr>
          <a:lstStyle/>
          <a:p>
            <a:r>
              <a:rPr lang="en-US" dirty="0"/>
              <a:t>y = </a:t>
            </a:r>
            <a:r>
              <a:rPr lang="en-US" dirty="0" smtClean="0"/>
              <a:t>20,639</a:t>
            </a:r>
            <a:r>
              <a:rPr lang="tr-TR" dirty="0"/>
              <a:t> </a:t>
            </a:r>
            <a:r>
              <a:rPr lang="tr-TR" dirty="0" smtClean="0">
                <a:latin typeface="Times New Roman" panose="02020603050405020304" pitchFamily="18" charset="0"/>
                <a:cs typeface="Times New Roman" panose="02020603050405020304" pitchFamily="18" charset="0"/>
              </a:rPr>
              <a:t>‧ </a:t>
            </a:r>
            <a:r>
              <a:rPr lang="en-US" dirty="0" smtClean="0"/>
              <a:t>x </a:t>
            </a:r>
            <a:endParaRPr lang="tr-TR" dirty="0"/>
          </a:p>
        </p:txBody>
      </p:sp>
      <p:cxnSp>
        <p:nvCxnSpPr>
          <p:cNvPr id="9" name="Straight Arrow Connector 8"/>
          <p:cNvCxnSpPr/>
          <p:nvPr/>
        </p:nvCxnSpPr>
        <p:spPr>
          <a:xfrm flipH="1">
            <a:off x="4367048" y="3717450"/>
            <a:ext cx="107416" cy="617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77836" y="3717450"/>
            <a:ext cx="111926" cy="617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Rectangle 10"/>
              <p:cNvSpPr/>
              <p:nvPr/>
            </p:nvSpPr>
            <p:spPr>
              <a:xfrm>
                <a:off x="4139246" y="4335419"/>
                <a:ext cx="2195601" cy="414922"/>
              </a:xfrm>
              <a:prstGeom prst="rect">
                <a:avLst/>
              </a:prstGeom>
            </p:spPr>
            <p:txBody>
              <a:bodyPr wrap="none">
                <a:spAutoFit/>
              </a:bodyPr>
              <a:lstStyle/>
              <a:p>
                <a14:m>
                  <m:oMath xmlns:m="http://schemas.openxmlformats.org/officeDocument/2006/math">
                    <m:acc>
                      <m:accPr>
                        <m:chr m:val="⃗"/>
                        <m:ctrlPr>
                          <a:rPr lang="tr-TR" i="1" dirty="0">
                            <a:latin typeface="Cambria Math" panose="02040503050406030204" pitchFamily="18" charset="0"/>
                          </a:rPr>
                        </m:ctrlPr>
                      </m:accPr>
                      <m:e>
                        <m:r>
                          <a:rPr lang="tr-TR" i="1" dirty="0">
                            <a:latin typeface="Cambria Math" panose="02040503050406030204" pitchFamily="18" charset="0"/>
                          </a:rPr>
                          <m:t>𝐹</m:t>
                        </m:r>
                        <m:r>
                          <a:rPr lang="tr-TR" i="1" baseline="-25000" dirty="0">
                            <a:latin typeface="Cambria Math" panose="02040503050406030204" pitchFamily="18" charset="0"/>
                          </a:rPr>
                          <m:t>𝑢𝑦𝑔</m:t>
                        </m:r>
                        <m:r>
                          <a:rPr lang="tr-TR" i="1" baseline="-25000" dirty="0">
                            <a:latin typeface="Cambria Math" panose="02040503050406030204" pitchFamily="18" charset="0"/>
                          </a:rPr>
                          <m:t>.</m:t>
                        </m:r>
                      </m:e>
                    </m:acc>
                  </m:oMath>
                </a14:m>
                <a:r>
                  <a:rPr lang="en-US" dirty="0"/>
                  <a:t> = </a:t>
                </a:r>
                <a:r>
                  <a:rPr lang="en-US" dirty="0" smtClean="0"/>
                  <a:t>20,639</a:t>
                </a:r>
                <a:r>
                  <a:rPr lang="tr-TR" dirty="0"/>
                  <a:t> </a:t>
                </a:r>
                <a:r>
                  <a:rPr lang="tr-TR" dirty="0" smtClean="0">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tr-TR" i="1">
                            <a:latin typeface="Cambria Math" panose="02040503050406030204" pitchFamily="18" charset="0"/>
                            <a:cs typeface="Times New Roman" panose="02020603050405020304" pitchFamily="18" charset="0"/>
                          </a:rPr>
                        </m:ctrlPr>
                      </m:accPr>
                      <m:e>
                        <m:r>
                          <m:rPr>
                            <m:nor/>
                          </m:rPr>
                          <a:rPr lang="tr-TR" b="0" i="0" smtClean="0">
                            <a:latin typeface="Cambria Math" panose="02040503050406030204" pitchFamily="18" charset="0"/>
                            <a:cs typeface="Times New Roman" panose="02020603050405020304" pitchFamily="18" charset="0"/>
                          </a:rPr>
                          <m:t> </m:t>
                        </m:r>
                        <m:r>
                          <m:rPr>
                            <m:nor/>
                          </m:rPr>
                          <a:rPr lang="el-GR" dirty="0"/>
                          <m:t>Δ</m:t>
                        </m:r>
                        <m:r>
                          <m:rPr>
                            <m:nor/>
                          </m:rPr>
                          <a:rPr lang="en-US" dirty="0"/>
                          <m:t>x</m:t>
                        </m:r>
                      </m:e>
                    </m:acc>
                  </m:oMath>
                </a14:m>
                <a:r>
                  <a:rPr lang="en-US" b="1" dirty="0"/>
                  <a:t> </a:t>
                </a:r>
                <a:r>
                  <a:rPr lang="en-US" b="1" dirty="0" smtClean="0"/>
                  <a:t> </a:t>
                </a:r>
                <a:endParaRPr lang="tr-TR" dirty="0"/>
              </a:p>
            </p:txBody>
          </p:sp>
        </mc:Choice>
        <mc:Fallback xmlns="">
          <p:sp>
            <p:nvSpPr>
              <p:cNvPr id="11" name="Rectangle 10"/>
              <p:cNvSpPr>
                <a:spLocks noRot="1" noChangeAspect="1" noMove="1" noResize="1" noEditPoints="1" noAdjustHandles="1" noChangeArrowheads="1" noChangeShapeType="1" noTextEdit="1"/>
              </p:cNvSpPr>
              <p:nvPr/>
            </p:nvSpPr>
            <p:spPr>
              <a:xfrm>
                <a:off x="4139246" y="4335419"/>
                <a:ext cx="2195601" cy="414922"/>
              </a:xfrm>
              <a:prstGeom prst="rect">
                <a:avLst/>
              </a:prstGeom>
              <a:blipFill>
                <a:blip r:embed="rId3"/>
                <a:stretch>
                  <a:fillRect b="-2352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139246" y="5107635"/>
                <a:ext cx="1418145" cy="414922"/>
              </a:xfrm>
              <a:prstGeom prst="rect">
                <a:avLst/>
              </a:prstGeom>
            </p:spPr>
            <p:txBody>
              <a:bodyPr wrap="none">
                <a:spAutoFit/>
              </a:bodyPr>
              <a:lstStyle/>
              <a:p>
                <a14:m>
                  <m:oMath xmlns:m="http://schemas.openxmlformats.org/officeDocument/2006/math">
                    <m:acc>
                      <m:accPr>
                        <m:chr m:val="⃗"/>
                        <m:ctrlPr>
                          <a:rPr lang="tr-TR" i="1" dirty="0">
                            <a:latin typeface="Cambria Math" panose="02040503050406030204" pitchFamily="18" charset="0"/>
                          </a:rPr>
                        </m:ctrlPr>
                      </m:accPr>
                      <m:e>
                        <m:r>
                          <a:rPr lang="tr-TR" i="1" dirty="0">
                            <a:latin typeface="Cambria Math" panose="02040503050406030204" pitchFamily="18" charset="0"/>
                          </a:rPr>
                          <m:t>𝐹</m:t>
                        </m:r>
                        <m:r>
                          <a:rPr lang="tr-TR" i="1" baseline="-25000" dirty="0">
                            <a:latin typeface="Cambria Math" panose="02040503050406030204" pitchFamily="18" charset="0"/>
                          </a:rPr>
                          <m:t>𝑢𝑦𝑔</m:t>
                        </m:r>
                        <m:r>
                          <a:rPr lang="tr-TR" i="1" baseline="-25000" dirty="0">
                            <a:latin typeface="Cambria Math" panose="02040503050406030204" pitchFamily="18" charset="0"/>
                          </a:rPr>
                          <m:t>.</m:t>
                        </m:r>
                      </m:e>
                    </m:acc>
                  </m:oMath>
                </a14:m>
                <a:r>
                  <a:rPr lang="en-US" dirty="0"/>
                  <a:t> = </a:t>
                </a:r>
                <a:r>
                  <a:rPr lang="tr-TR" dirty="0"/>
                  <a:t>k </a:t>
                </a:r>
                <a:r>
                  <a:rPr lang="tr-TR" dirty="0">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tr-TR" i="1">
                            <a:latin typeface="Cambria Math" panose="02040503050406030204" pitchFamily="18" charset="0"/>
                            <a:cs typeface="Times New Roman" panose="02020603050405020304" pitchFamily="18" charset="0"/>
                          </a:rPr>
                        </m:ctrlPr>
                      </m:accPr>
                      <m:e>
                        <m:r>
                          <m:rPr>
                            <m:nor/>
                          </m:rPr>
                          <a:rPr lang="el-GR" dirty="0"/>
                          <m:t>Δ</m:t>
                        </m:r>
                        <m:r>
                          <m:rPr>
                            <m:nor/>
                          </m:rPr>
                          <a:rPr lang="en-US" dirty="0"/>
                          <m:t>x</m:t>
                        </m:r>
                      </m:e>
                    </m:acc>
                  </m:oMath>
                </a14:m>
                <a:endParaRPr lang="tr-TR" b="1" dirty="0" smtClean="0"/>
              </a:p>
            </p:txBody>
          </p:sp>
        </mc:Choice>
        <mc:Fallback xmlns="">
          <p:sp>
            <p:nvSpPr>
              <p:cNvPr id="12" name="Rectangle 11"/>
              <p:cNvSpPr>
                <a:spLocks noRot="1" noChangeAspect="1" noMove="1" noResize="1" noEditPoints="1" noAdjustHandles="1" noChangeArrowheads="1" noChangeShapeType="1" noTextEdit="1"/>
              </p:cNvSpPr>
              <p:nvPr/>
            </p:nvSpPr>
            <p:spPr>
              <a:xfrm>
                <a:off x="4139246" y="5107635"/>
                <a:ext cx="1418145" cy="414922"/>
              </a:xfrm>
              <a:prstGeom prst="rect">
                <a:avLst/>
              </a:prstGeom>
              <a:blipFill>
                <a:blip r:embed="rId4"/>
                <a:stretch>
                  <a:fillRect b="-23529"/>
                </a:stretch>
              </a:blipFill>
            </p:spPr>
            <p:txBody>
              <a:bodyPr/>
              <a:lstStyle/>
              <a:p>
                <a:r>
                  <a:rPr lang="tr-TR">
                    <a:noFill/>
                  </a:rPr>
                  <a:t> </a:t>
                </a:r>
              </a:p>
            </p:txBody>
          </p:sp>
        </mc:Fallback>
      </mc:AlternateContent>
      <p:sp>
        <p:nvSpPr>
          <p:cNvPr id="14" name="TextBox 13"/>
          <p:cNvSpPr txBox="1"/>
          <p:nvPr/>
        </p:nvSpPr>
        <p:spPr>
          <a:xfrm>
            <a:off x="4221000" y="2237348"/>
            <a:ext cx="7696831" cy="707886"/>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tr-TR" sz="2000" dirty="0" smtClean="0"/>
              <a:t>Yaya uygulanan kuvvet artığında yayın uzama mikatarı da uygulanan kuvvetle doğru orantılı olarak artar. </a:t>
            </a:r>
            <a:endParaRPr lang="tr-TR" sz="2000" dirty="0"/>
          </a:p>
        </p:txBody>
      </p:sp>
      <p:sp>
        <p:nvSpPr>
          <p:cNvPr id="15" name="Rectangle 14"/>
          <p:cNvSpPr/>
          <p:nvPr/>
        </p:nvSpPr>
        <p:spPr>
          <a:xfrm>
            <a:off x="4221000" y="5955860"/>
            <a:ext cx="5923416" cy="369332"/>
          </a:xfrm>
          <a:prstGeom prst="rect">
            <a:avLst/>
          </a:prstGeom>
        </p:spPr>
        <p:txBody>
          <a:bodyPr wrap="none">
            <a:spAutoFit/>
          </a:bodyPr>
          <a:lstStyle/>
          <a:p>
            <a:r>
              <a:rPr lang="tr-TR" dirty="0" smtClean="0"/>
              <a:t>Farklı bir yay ile bu etkinliği yapsam sizce ne olurdu?</a:t>
            </a:r>
          </a:p>
        </p:txBody>
      </p:sp>
      <p:sp>
        <p:nvSpPr>
          <p:cNvPr id="3" name="TextBox 2"/>
          <p:cNvSpPr txBox="1"/>
          <p:nvPr/>
        </p:nvSpPr>
        <p:spPr>
          <a:xfrm>
            <a:off x="4139246" y="1654420"/>
            <a:ext cx="1638590" cy="400110"/>
          </a:xfrm>
          <a:prstGeom prst="rect">
            <a:avLst/>
          </a:prstGeom>
          <a:noFill/>
        </p:spPr>
        <p:txBody>
          <a:bodyPr wrap="none" rtlCol="0">
            <a:spAutoFit/>
          </a:bodyPr>
          <a:lstStyle/>
          <a:p>
            <a:r>
              <a:rPr lang="tr-TR" sz="2000" dirty="0"/>
              <a:t>Çıkarımımız:</a:t>
            </a:r>
          </a:p>
        </p:txBody>
      </p:sp>
      <p:sp>
        <p:nvSpPr>
          <p:cNvPr id="17" name="TextBox 16"/>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b="1"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289360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93839" y="684086"/>
            <a:ext cx="5620512" cy="523220"/>
          </a:xfrm>
          <a:prstGeom prst="rect">
            <a:avLst/>
          </a:prstGeom>
          <a:noFill/>
        </p:spPr>
        <p:txBody>
          <a:bodyPr wrap="square" rtlCol="0">
            <a:spAutoFit/>
          </a:bodyPr>
          <a:lstStyle/>
          <a:p>
            <a:r>
              <a:rPr lang="tr-TR" sz="2800" b="1" dirty="0" smtClean="0"/>
              <a:t>Aktivite: Yay Sabitini Bulalım</a:t>
            </a:r>
            <a:endParaRPr lang="tr-TR" sz="2800" b="1" dirty="0"/>
          </a:p>
        </p:txBody>
      </p:sp>
      <mc:AlternateContent xmlns:mc="http://schemas.openxmlformats.org/markup-compatibility/2006" xmlns:a14="http://schemas.microsoft.com/office/drawing/2010/main">
        <mc:Choice Requires="a14">
          <p:sp>
            <p:nvSpPr>
              <p:cNvPr id="12" name="Rectangle 11"/>
              <p:cNvSpPr/>
              <p:nvPr/>
            </p:nvSpPr>
            <p:spPr>
              <a:xfrm>
                <a:off x="3845569" y="1330841"/>
                <a:ext cx="6611105" cy="1202060"/>
              </a:xfrm>
              <a:prstGeom prst="rect">
                <a:avLst/>
              </a:prstGeom>
            </p:spPr>
            <p:txBody>
              <a:bodyPr wrap="none">
                <a:spAutoFit/>
              </a:bodyPr>
              <a:lstStyle/>
              <a:p>
                <a:pPr>
                  <a:lnSpc>
                    <a:spcPct val="200000"/>
                  </a:lnSpc>
                </a:pPr>
                <a14:m>
                  <m:oMath xmlns:m="http://schemas.openxmlformats.org/officeDocument/2006/math">
                    <m:acc>
                      <m:accPr>
                        <m:chr m:val="⃗"/>
                        <m:ctrlPr>
                          <a:rPr lang="tr-TR" i="1" dirty="0" smtClean="0">
                            <a:latin typeface="Cambria Math" panose="02040503050406030204" pitchFamily="18" charset="0"/>
                          </a:rPr>
                        </m:ctrlPr>
                      </m:accPr>
                      <m:e>
                        <m:r>
                          <a:rPr lang="tr-TR" b="0" i="1" dirty="0">
                            <a:latin typeface="Cambria Math" panose="02040503050406030204" pitchFamily="18" charset="0"/>
                          </a:rPr>
                          <m:t>𝐹</m:t>
                        </m:r>
                        <m:r>
                          <a:rPr lang="tr-TR" b="0" i="1" baseline="-25000" dirty="0" smtClean="0">
                            <a:latin typeface="Cambria Math" panose="02040503050406030204" pitchFamily="18" charset="0"/>
                          </a:rPr>
                          <m:t>𝑢𝑦𝑔</m:t>
                        </m:r>
                        <m:r>
                          <a:rPr lang="tr-TR" b="0" i="1" baseline="-25000" dirty="0" smtClean="0">
                            <a:latin typeface="Cambria Math" panose="02040503050406030204" pitchFamily="18" charset="0"/>
                          </a:rPr>
                          <m:t>.</m:t>
                        </m:r>
                      </m:e>
                    </m:acc>
                  </m:oMath>
                </a14:m>
                <a:r>
                  <a:rPr lang="en-US" dirty="0" smtClean="0"/>
                  <a:t> </a:t>
                </a:r>
                <a:r>
                  <a:rPr lang="en-US" dirty="0"/>
                  <a:t>= </a:t>
                </a:r>
                <a:r>
                  <a:rPr lang="tr-TR" dirty="0" smtClean="0"/>
                  <a:t>k </a:t>
                </a:r>
                <a:r>
                  <a:rPr lang="tr-TR" dirty="0" smtClean="0">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tr-TR" i="1" smtClean="0">
                            <a:latin typeface="Cambria Math" panose="02040503050406030204" pitchFamily="18" charset="0"/>
                            <a:cs typeface="Times New Roman" panose="02020603050405020304" pitchFamily="18" charset="0"/>
                          </a:rPr>
                        </m:ctrlPr>
                      </m:accPr>
                      <m:e>
                        <m:r>
                          <m:rPr>
                            <m:nor/>
                          </m:rPr>
                          <a:rPr lang="el-GR" dirty="0"/>
                          <m:t>Δ</m:t>
                        </m:r>
                        <m:r>
                          <m:rPr>
                            <m:nor/>
                          </m:rPr>
                          <a:rPr lang="en-US" dirty="0"/>
                          <m:t>x</m:t>
                        </m:r>
                      </m:e>
                    </m:acc>
                  </m:oMath>
                </a14:m>
                <a:endParaRPr lang="tr-TR" dirty="0" smtClean="0"/>
              </a:p>
              <a:p>
                <a:pPr>
                  <a:lnSpc>
                    <a:spcPct val="200000"/>
                  </a:lnSpc>
                </a:pPr>
                <a:r>
                  <a:rPr lang="tr-TR" dirty="0"/>
                  <a:t>Yaya uygulanan kuvvet = Yay Sabiti ‧ Yayın uzama miktar</a:t>
                </a:r>
              </a:p>
            </p:txBody>
          </p:sp>
        </mc:Choice>
        <mc:Fallback xmlns="">
          <p:sp>
            <p:nvSpPr>
              <p:cNvPr id="12" name="Rectangle 11"/>
              <p:cNvSpPr>
                <a:spLocks noRot="1" noChangeAspect="1" noMove="1" noResize="1" noEditPoints="1" noAdjustHandles="1" noChangeArrowheads="1" noChangeShapeType="1" noTextEdit="1"/>
              </p:cNvSpPr>
              <p:nvPr/>
            </p:nvSpPr>
            <p:spPr>
              <a:xfrm>
                <a:off x="3845569" y="1330841"/>
                <a:ext cx="6611105" cy="1202060"/>
              </a:xfrm>
              <a:prstGeom prst="rect">
                <a:avLst/>
              </a:prstGeom>
              <a:blipFill>
                <a:blip r:embed="rId3"/>
                <a:stretch>
                  <a:fillRect l="-830" r="-92" b="-6566"/>
                </a:stretch>
              </a:blipFill>
            </p:spPr>
            <p:txBody>
              <a:bodyPr/>
              <a:lstStyle/>
              <a:p>
                <a:r>
                  <a:rPr lang="tr-TR">
                    <a:noFill/>
                  </a:rPr>
                  <a:t> </a:t>
                </a:r>
              </a:p>
            </p:txBody>
          </p:sp>
        </mc:Fallback>
      </mc:AlternateContent>
      <p:cxnSp>
        <p:nvCxnSpPr>
          <p:cNvPr id="4" name="Straight Arrow Connector 3"/>
          <p:cNvCxnSpPr/>
          <p:nvPr/>
        </p:nvCxnSpPr>
        <p:spPr>
          <a:xfrm>
            <a:off x="5131558" y="2531170"/>
            <a:ext cx="6456" cy="378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71501" y="2841829"/>
            <a:ext cx="1475084" cy="369332"/>
          </a:xfrm>
          <a:prstGeom prst="rect">
            <a:avLst/>
          </a:prstGeom>
          <a:noFill/>
        </p:spPr>
        <p:txBody>
          <a:bodyPr wrap="none" rtlCol="0">
            <a:spAutoFit/>
          </a:bodyPr>
          <a:lstStyle/>
          <a:p>
            <a:r>
              <a:rPr lang="tr-TR" dirty="0" smtClean="0"/>
              <a:t>Newton (N)</a:t>
            </a:r>
            <a:endParaRPr lang="tr-TR" dirty="0"/>
          </a:p>
        </p:txBody>
      </p:sp>
      <p:sp>
        <p:nvSpPr>
          <p:cNvPr id="18" name="TextBox 17"/>
          <p:cNvSpPr txBox="1"/>
          <p:nvPr/>
        </p:nvSpPr>
        <p:spPr>
          <a:xfrm>
            <a:off x="6244693" y="2841829"/>
            <a:ext cx="2558714" cy="369332"/>
          </a:xfrm>
          <a:prstGeom prst="rect">
            <a:avLst/>
          </a:prstGeom>
          <a:noFill/>
        </p:spPr>
        <p:txBody>
          <a:bodyPr wrap="none" rtlCol="0">
            <a:spAutoFit/>
          </a:bodyPr>
          <a:lstStyle/>
          <a:p>
            <a:r>
              <a:rPr lang="tr-TR" dirty="0" smtClean="0"/>
              <a:t>Newton/metre (N/m)</a:t>
            </a:r>
            <a:endParaRPr lang="tr-TR" dirty="0"/>
          </a:p>
        </p:txBody>
      </p:sp>
      <p:sp>
        <p:nvSpPr>
          <p:cNvPr id="19" name="TextBox 18"/>
          <p:cNvSpPr txBox="1"/>
          <p:nvPr/>
        </p:nvSpPr>
        <p:spPr>
          <a:xfrm>
            <a:off x="9301515" y="2841829"/>
            <a:ext cx="1300356" cy="369332"/>
          </a:xfrm>
          <a:prstGeom prst="rect">
            <a:avLst/>
          </a:prstGeom>
          <a:noFill/>
        </p:spPr>
        <p:txBody>
          <a:bodyPr wrap="none" rtlCol="0">
            <a:spAutoFit/>
          </a:bodyPr>
          <a:lstStyle/>
          <a:p>
            <a:r>
              <a:rPr lang="tr-TR" dirty="0" smtClean="0"/>
              <a:t>metre (m)</a:t>
            </a:r>
            <a:endParaRPr lang="tr-TR" dirty="0"/>
          </a:p>
        </p:txBody>
      </p:sp>
      <mc:AlternateContent xmlns:mc="http://schemas.openxmlformats.org/markup-compatibility/2006" xmlns:a14="http://schemas.microsoft.com/office/drawing/2010/main">
        <mc:Choice Requires="a14">
          <p:sp>
            <p:nvSpPr>
              <p:cNvPr id="20" name="TextBox 19"/>
              <p:cNvSpPr txBox="1"/>
              <p:nvPr/>
            </p:nvSpPr>
            <p:spPr>
              <a:xfrm>
                <a:off x="3845569" y="3398990"/>
                <a:ext cx="7587372" cy="2630913"/>
              </a:xfrm>
              <a:prstGeom prst="rect">
                <a:avLst/>
              </a:prstGeom>
              <a:noFill/>
            </p:spPr>
            <p:txBody>
              <a:bodyPr wrap="square" rtlCol="0">
                <a:spAutoFit/>
              </a:bodyPr>
              <a:lstStyle/>
              <a:p>
                <a:r>
                  <a:rPr lang="tr-TR" dirty="0" smtClean="0"/>
                  <a:t>Yayı gerdiğimizde ya da sıkıştırdığımızda yayın da parmağımıza bir kuvvet uyguladığını hissederiz.  Bu kuvvet uyguladığımız etki kuvvetine karşı tepki kuvvetidir. Yukarıdaki modeli yayın uyguladığı kuvvet cinsinden şu şekilde yazabiliriz:</a:t>
                </a:r>
              </a:p>
              <a:p>
                <a:endParaRPr lang="tr-TR" dirty="0"/>
              </a:p>
              <a:p>
                <a14:m>
                  <m:oMath xmlns:m="http://schemas.openxmlformats.org/officeDocument/2006/math">
                    <m:acc>
                      <m:accPr>
                        <m:chr m:val="⃗"/>
                        <m:ctrlPr>
                          <a:rPr lang="tr-TR" i="1" dirty="0">
                            <a:latin typeface="Cambria Math" panose="02040503050406030204" pitchFamily="18" charset="0"/>
                          </a:rPr>
                        </m:ctrlPr>
                      </m:accPr>
                      <m:e>
                        <m:r>
                          <a:rPr lang="tr-TR" i="1" dirty="0">
                            <a:latin typeface="Cambria Math" panose="02040503050406030204" pitchFamily="18" charset="0"/>
                          </a:rPr>
                          <m:t>𝐹</m:t>
                        </m:r>
                        <m:r>
                          <a:rPr lang="tr-TR" b="0" i="1" baseline="-25000" dirty="0" smtClean="0">
                            <a:latin typeface="Cambria Math" panose="02040503050406030204" pitchFamily="18" charset="0"/>
                          </a:rPr>
                          <m:t>𝑦𝑎𝑦</m:t>
                        </m:r>
                      </m:e>
                    </m:acc>
                  </m:oMath>
                </a14:m>
                <a:r>
                  <a:rPr lang="en-US" dirty="0"/>
                  <a:t> </a:t>
                </a:r>
                <a:r>
                  <a:rPr lang="en-US" dirty="0" smtClean="0"/>
                  <a:t>=</a:t>
                </a:r>
                <a:r>
                  <a:rPr lang="tr-TR" dirty="0" smtClean="0"/>
                  <a:t> -</a:t>
                </a:r>
                <a:r>
                  <a:rPr lang="en-US" dirty="0" smtClean="0"/>
                  <a:t> </a:t>
                </a:r>
                <a:r>
                  <a:rPr lang="tr-TR" dirty="0"/>
                  <a:t>k </a:t>
                </a:r>
                <a:r>
                  <a:rPr lang="tr-TR" dirty="0">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tr-TR" i="1">
                            <a:latin typeface="Cambria Math" panose="02040503050406030204" pitchFamily="18" charset="0"/>
                            <a:cs typeface="Times New Roman" panose="02020603050405020304" pitchFamily="18" charset="0"/>
                          </a:rPr>
                        </m:ctrlPr>
                      </m:accPr>
                      <m:e>
                        <m:r>
                          <m:rPr>
                            <m:nor/>
                          </m:rPr>
                          <a:rPr lang="el-GR" dirty="0"/>
                          <m:t>Δ</m:t>
                        </m:r>
                        <m:r>
                          <m:rPr>
                            <m:nor/>
                          </m:rPr>
                          <a:rPr lang="en-US" dirty="0"/>
                          <m:t>x</m:t>
                        </m:r>
                      </m:e>
                    </m:acc>
                  </m:oMath>
                </a14:m>
                <a:endParaRPr lang="tr-TR" b="1" dirty="0" smtClean="0"/>
              </a:p>
              <a:p>
                <a:endParaRPr lang="tr-TR" dirty="0" smtClean="0"/>
              </a:p>
              <a:p>
                <a:r>
                  <a:rPr lang="tr-TR" dirty="0" smtClean="0"/>
                  <a:t>Eksi işareti geri çağırıcı kuvvet ve uzama miktarının ters yönde olduğunu gösterir.</a:t>
                </a:r>
                <a:endParaRPr lang="tr-TR" dirty="0"/>
              </a:p>
            </p:txBody>
          </p:sp>
        </mc:Choice>
        <mc:Fallback xmlns="">
          <p:sp>
            <p:nvSpPr>
              <p:cNvPr id="20" name="TextBox 19"/>
              <p:cNvSpPr txBox="1">
                <a:spLocks noRot="1" noChangeAspect="1" noMove="1" noResize="1" noEditPoints="1" noAdjustHandles="1" noChangeArrowheads="1" noChangeShapeType="1" noTextEdit="1"/>
              </p:cNvSpPr>
              <p:nvPr/>
            </p:nvSpPr>
            <p:spPr>
              <a:xfrm>
                <a:off x="3845569" y="3398990"/>
                <a:ext cx="7587372" cy="2630913"/>
              </a:xfrm>
              <a:prstGeom prst="rect">
                <a:avLst/>
              </a:prstGeom>
              <a:blipFill>
                <a:blip r:embed="rId4"/>
                <a:stretch>
                  <a:fillRect l="-723" t="-1392" b="-2784"/>
                </a:stretch>
              </a:blipFill>
            </p:spPr>
            <p:txBody>
              <a:bodyPr/>
              <a:lstStyle/>
              <a:p>
                <a:r>
                  <a:rPr lang="tr-TR">
                    <a:noFill/>
                  </a:rPr>
                  <a:t> </a:t>
                </a:r>
              </a:p>
            </p:txBody>
          </p:sp>
        </mc:Fallback>
      </mc:AlternateContent>
      <p:cxnSp>
        <p:nvCxnSpPr>
          <p:cNvPr id="23" name="Straight Arrow Connector 22"/>
          <p:cNvCxnSpPr/>
          <p:nvPr/>
        </p:nvCxnSpPr>
        <p:spPr>
          <a:xfrm>
            <a:off x="7445939" y="2531170"/>
            <a:ext cx="6456" cy="378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733367" y="2531169"/>
            <a:ext cx="6456" cy="378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b="1"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331652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93839" y="684086"/>
            <a:ext cx="5620512" cy="523220"/>
          </a:xfrm>
          <a:prstGeom prst="rect">
            <a:avLst/>
          </a:prstGeom>
          <a:noFill/>
        </p:spPr>
        <p:txBody>
          <a:bodyPr wrap="square" rtlCol="0">
            <a:spAutoFit/>
          </a:bodyPr>
          <a:lstStyle/>
          <a:p>
            <a:r>
              <a:rPr lang="tr-TR" sz="2800" b="1" dirty="0" smtClean="0"/>
              <a:t>Aktivite: Yay Sabitini Bulalım</a:t>
            </a:r>
            <a:endParaRPr lang="tr-TR" sz="2800" b="1" dirty="0"/>
          </a:p>
        </p:txBody>
      </p:sp>
      <mc:AlternateContent xmlns:mc="http://schemas.openxmlformats.org/markup-compatibility/2006" xmlns:a14="http://schemas.microsoft.com/office/drawing/2010/main">
        <mc:Choice Requires="a14">
          <p:sp>
            <p:nvSpPr>
              <p:cNvPr id="12" name="Rectangle 11"/>
              <p:cNvSpPr/>
              <p:nvPr/>
            </p:nvSpPr>
            <p:spPr>
              <a:xfrm>
                <a:off x="6635106" y="1625322"/>
                <a:ext cx="1616918" cy="737510"/>
              </a:xfrm>
              <a:prstGeom prst="rect">
                <a:avLst/>
              </a:prstGeom>
            </p:spPr>
            <p:txBody>
              <a:bodyPr wrap="none">
                <a:spAutoFit/>
              </a:bodyPr>
              <a:lstStyle/>
              <a:p>
                <a:pPr>
                  <a:lnSpc>
                    <a:spcPct val="200000"/>
                  </a:lnSpc>
                </a:pPr>
                <a14:m>
                  <m:oMath xmlns:m="http://schemas.openxmlformats.org/officeDocument/2006/math">
                    <m:acc>
                      <m:accPr>
                        <m:chr m:val="⃗"/>
                        <m:ctrlPr>
                          <a:rPr lang="tr-TR" i="1" dirty="0" smtClean="0">
                            <a:latin typeface="Cambria Math" panose="02040503050406030204" pitchFamily="18" charset="0"/>
                          </a:rPr>
                        </m:ctrlPr>
                      </m:accPr>
                      <m:e>
                        <m:r>
                          <a:rPr lang="tr-TR" b="0" i="1" dirty="0">
                            <a:latin typeface="Cambria Math" panose="02040503050406030204" pitchFamily="18" charset="0"/>
                          </a:rPr>
                          <m:t>𝐹</m:t>
                        </m:r>
                        <m:r>
                          <a:rPr lang="tr-TR" b="0" i="1" baseline="-25000" dirty="0" smtClean="0">
                            <a:latin typeface="Cambria Math" panose="02040503050406030204" pitchFamily="18" charset="0"/>
                          </a:rPr>
                          <m:t>𝑢𝑦𝑔</m:t>
                        </m:r>
                        <m:r>
                          <a:rPr lang="tr-TR" b="0" i="1" baseline="-25000" dirty="0" smtClean="0">
                            <a:latin typeface="Cambria Math" panose="02040503050406030204" pitchFamily="18" charset="0"/>
                          </a:rPr>
                          <m:t>.</m:t>
                        </m:r>
                      </m:e>
                    </m:acc>
                  </m:oMath>
                </a14:m>
                <a:r>
                  <a:rPr lang="en-US" dirty="0" smtClean="0"/>
                  <a:t> </a:t>
                </a:r>
                <a:r>
                  <a:rPr lang="en-US" dirty="0"/>
                  <a:t>= </a:t>
                </a:r>
                <a:r>
                  <a:rPr lang="tr-TR" dirty="0" smtClean="0"/>
                  <a:t>- k </a:t>
                </a:r>
                <a:r>
                  <a:rPr lang="tr-TR" dirty="0" smtClean="0">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tr-TR" i="1" smtClean="0">
                            <a:latin typeface="Cambria Math" panose="02040503050406030204" pitchFamily="18" charset="0"/>
                            <a:cs typeface="Times New Roman" panose="02020603050405020304" pitchFamily="18" charset="0"/>
                          </a:rPr>
                        </m:ctrlPr>
                      </m:accPr>
                      <m:e>
                        <m:r>
                          <m:rPr>
                            <m:nor/>
                          </m:rPr>
                          <a:rPr lang="el-GR" dirty="0"/>
                          <m:t>Δ</m:t>
                        </m:r>
                        <m:r>
                          <m:rPr>
                            <m:nor/>
                          </m:rPr>
                          <a:rPr lang="en-US" dirty="0"/>
                          <m:t>x</m:t>
                        </m:r>
                      </m:e>
                    </m:acc>
                  </m:oMath>
                </a14:m>
                <a:endParaRPr lang="tr-TR" dirty="0" smtClean="0"/>
              </a:p>
            </p:txBody>
          </p:sp>
        </mc:Choice>
        <mc:Fallback xmlns="">
          <p:sp>
            <p:nvSpPr>
              <p:cNvPr id="12" name="Rectangle 11"/>
              <p:cNvSpPr>
                <a:spLocks noRot="1" noChangeAspect="1" noMove="1" noResize="1" noEditPoints="1" noAdjustHandles="1" noChangeArrowheads="1" noChangeShapeType="1" noTextEdit="1"/>
              </p:cNvSpPr>
              <p:nvPr/>
            </p:nvSpPr>
            <p:spPr>
              <a:xfrm>
                <a:off x="6635106" y="1625322"/>
                <a:ext cx="1616918" cy="737510"/>
              </a:xfrm>
              <a:prstGeom prst="rect">
                <a:avLst/>
              </a:prstGeom>
              <a:blipFill rotWithShape="0">
                <a:blip r:embed="rId3"/>
                <a:stretch>
                  <a:fillRect/>
                </a:stretch>
              </a:blipFill>
            </p:spPr>
            <p:txBody>
              <a:bodyPr/>
              <a:lstStyle/>
              <a:p>
                <a:r>
                  <a:rPr lang="tr-TR">
                    <a:noFill/>
                  </a:rPr>
                  <a:t> </a:t>
                </a:r>
              </a:p>
            </p:txBody>
          </p:sp>
        </mc:Fallback>
      </mc:AlternateContent>
      <p:sp>
        <p:nvSpPr>
          <p:cNvPr id="14" name="Rectangle 13"/>
          <p:cNvSpPr/>
          <p:nvPr/>
        </p:nvSpPr>
        <p:spPr>
          <a:xfrm>
            <a:off x="3971618" y="2593981"/>
            <a:ext cx="8010585" cy="3693319"/>
          </a:xfrm>
          <a:prstGeom prst="rect">
            <a:avLst/>
          </a:prstGeom>
        </p:spPr>
        <p:txBody>
          <a:bodyPr wrap="square">
            <a:spAutoFit/>
          </a:bodyPr>
          <a:lstStyle/>
          <a:p>
            <a:r>
              <a:rPr lang="tr-TR" dirty="0" smtClean="0"/>
              <a:t>Farklı bir yay ile bu etkinliği yapsam sizce ne olurdu?</a:t>
            </a:r>
          </a:p>
          <a:p>
            <a:endParaRPr lang="tr-TR" dirty="0"/>
          </a:p>
          <a:p>
            <a:pPr marL="285750" indent="-285750">
              <a:buFont typeface="Arial" panose="020B0604020202020204" pitchFamily="34" charset="0"/>
              <a:buChar char="•"/>
            </a:pPr>
            <a:r>
              <a:rPr lang="tr-TR" dirty="0" smtClean="0"/>
              <a:t>Aynı kütleyi, farklı yaylara asalım ve uzama miktarlarını gözlemleyelim.</a:t>
            </a:r>
          </a:p>
          <a:p>
            <a:pPr marL="742950" lvl="1" indent="-285750">
              <a:buFont typeface="Arial" panose="020B0604020202020204" pitchFamily="34" charset="0"/>
              <a:buChar char="•"/>
            </a:pPr>
            <a:endParaRPr lang="tr-TR" dirty="0" smtClean="0"/>
          </a:p>
          <a:p>
            <a:pPr marL="742950" lvl="1" indent="-285750">
              <a:buFont typeface="Arial" panose="020B0604020202020204" pitchFamily="34" charset="0"/>
              <a:buChar char="•"/>
            </a:pPr>
            <a:r>
              <a:rPr lang="tr-TR" dirty="0"/>
              <a:t>Yay sabiti bize yayın ne kadar yumuşak ya da </a:t>
            </a:r>
            <a:r>
              <a:rPr lang="tr-TR" dirty="0" smtClean="0"/>
              <a:t>sert </a:t>
            </a:r>
            <a:r>
              <a:rPr lang="tr-TR" dirty="0"/>
              <a:t>olduğu bilgisini verir. </a:t>
            </a:r>
            <a:endParaRPr lang="tr-TR" dirty="0" smtClean="0"/>
          </a:p>
          <a:p>
            <a:pPr marL="742950" lvl="1" indent="-285750">
              <a:buFont typeface="Arial" panose="020B0604020202020204" pitchFamily="34" charset="0"/>
              <a:buChar char="•"/>
            </a:pPr>
            <a:endParaRPr lang="tr-TR" dirty="0"/>
          </a:p>
          <a:p>
            <a:pPr marL="742950" lvl="1" indent="-285750">
              <a:buFont typeface="Arial" panose="020B0604020202020204" pitchFamily="34" charset="0"/>
              <a:buChar char="•"/>
            </a:pPr>
            <a:r>
              <a:rPr lang="tr-TR" dirty="0" smtClean="0"/>
              <a:t>Formülden de anlaşılacağı gibi, uzama miktarı fazla olan yayların k (yay sabiti)  değeri küçüktür. </a:t>
            </a:r>
          </a:p>
          <a:p>
            <a:pPr marL="742950" lvl="1" indent="-285750">
              <a:buFont typeface="Arial" panose="020B0604020202020204" pitchFamily="34" charset="0"/>
              <a:buChar char="•"/>
            </a:pPr>
            <a:endParaRPr lang="tr-TR" dirty="0"/>
          </a:p>
          <a:p>
            <a:pPr marL="742950" lvl="1" indent="-285750">
              <a:buFont typeface="Arial" panose="020B0604020202020204" pitchFamily="34" charset="0"/>
              <a:buChar char="•"/>
            </a:pPr>
            <a:r>
              <a:rPr lang="tr-TR" dirty="0" smtClean="0"/>
              <a:t>k ne kadar küçükse, yay o kadar yumuşaktır. k ne kadar büyükse, yay o kadar serttir. </a:t>
            </a:r>
          </a:p>
        </p:txBody>
      </p:sp>
      <p:sp>
        <p:nvSpPr>
          <p:cNvPr id="7" name="TextBox 6"/>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b="1"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36803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892" y="1537233"/>
            <a:ext cx="2445735" cy="30787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78341" y="4672319"/>
            <a:ext cx="1608133" cy="646331"/>
          </a:xfrm>
          <a:prstGeom prst="rect">
            <a:avLst/>
          </a:prstGeom>
        </p:spPr>
        <p:txBody>
          <a:bodyPr wrap="none">
            <a:spAutoFit/>
          </a:bodyPr>
          <a:lstStyle/>
          <a:p>
            <a:r>
              <a:rPr lang="tr-TR" dirty="0" smtClean="0">
                <a:solidFill>
                  <a:srgbClr val="252525"/>
                </a:solidFill>
                <a:latin typeface="Arial" panose="020B0604020202020204" pitchFamily="34" charset="0"/>
              </a:rPr>
              <a:t>Robert Hooke</a:t>
            </a:r>
          </a:p>
          <a:p>
            <a:r>
              <a:rPr lang="tr-TR" dirty="0" smtClean="0">
                <a:solidFill>
                  <a:srgbClr val="252525"/>
                </a:solidFill>
                <a:latin typeface="Arial" panose="020B0604020202020204" pitchFamily="34" charset="0"/>
              </a:rPr>
              <a:t>(1635</a:t>
            </a:r>
            <a:r>
              <a:rPr lang="tr-TR" dirty="0">
                <a:solidFill>
                  <a:srgbClr val="252525"/>
                </a:solidFill>
                <a:latin typeface="Arial" panose="020B0604020202020204" pitchFamily="34" charset="0"/>
              </a:rPr>
              <a:t> </a:t>
            </a:r>
            <a:r>
              <a:rPr lang="tr-TR" dirty="0" smtClean="0">
                <a:solidFill>
                  <a:srgbClr val="252525"/>
                </a:solidFill>
                <a:latin typeface="Arial" panose="020B0604020202020204" pitchFamily="34" charset="0"/>
              </a:rPr>
              <a:t>–1703)</a:t>
            </a:r>
            <a:endParaRPr lang="tr-TR" dirty="0"/>
          </a:p>
        </p:txBody>
      </p:sp>
      <p:sp>
        <p:nvSpPr>
          <p:cNvPr id="4" name="TextBox 3"/>
          <p:cNvSpPr txBox="1"/>
          <p:nvPr/>
        </p:nvSpPr>
        <p:spPr>
          <a:xfrm>
            <a:off x="6952592" y="1537233"/>
            <a:ext cx="4761187" cy="2443655"/>
          </a:xfrm>
          <a:prstGeom prst="rect">
            <a:avLst/>
          </a:prstGeom>
          <a:noFill/>
        </p:spPr>
        <p:txBody>
          <a:bodyPr wrap="square" rtlCol="0">
            <a:spAutoFit/>
          </a:bodyPr>
          <a:lstStyle/>
          <a:p>
            <a:r>
              <a:rPr lang="tr-TR" sz="2200" dirty="0" smtClean="0"/>
              <a:t>Uygulanan kuvvet ve uzama miktarı arasındaki ilişki ilk defa İngiliz bilim insanı Robert Hooke tarafından bulunmuştur. Bu nedenle ulaştığımız matematiksel model </a:t>
            </a:r>
            <a:r>
              <a:rPr lang="tr-TR" sz="2200" b="1" dirty="0" smtClean="0"/>
              <a:t>Hooke Yasası </a:t>
            </a:r>
            <a:r>
              <a:rPr lang="tr-TR" sz="2200" dirty="0" smtClean="0"/>
              <a:t>olarak adlandırılmıştır.</a:t>
            </a:r>
            <a:endParaRPr lang="tr-TR" sz="2200" dirty="0"/>
          </a:p>
        </p:txBody>
      </p:sp>
      <p:sp>
        <p:nvSpPr>
          <p:cNvPr id="16" name="TextBox 15"/>
          <p:cNvSpPr txBox="1"/>
          <p:nvPr/>
        </p:nvSpPr>
        <p:spPr>
          <a:xfrm>
            <a:off x="6035177" y="569386"/>
            <a:ext cx="5620512" cy="523220"/>
          </a:xfrm>
          <a:prstGeom prst="rect">
            <a:avLst/>
          </a:prstGeom>
          <a:noFill/>
        </p:spPr>
        <p:txBody>
          <a:bodyPr wrap="square" rtlCol="0">
            <a:spAutoFit/>
          </a:bodyPr>
          <a:lstStyle/>
          <a:p>
            <a:r>
              <a:rPr lang="tr-TR" sz="2800" b="1" dirty="0" smtClean="0"/>
              <a:t>Hooke Yasası</a:t>
            </a:r>
            <a:endParaRPr lang="tr-TR" sz="2800" b="1" dirty="0"/>
          </a:p>
        </p:txBody>
      </p:sp>
      <mc:AlternateContent xmlns:mc="http://schemas.openxmlformats.org/markup-compatibility/2006" xmlns:a14="http://schemas.microsoft.com/office/drawing/2010/main">
        <mc:Choice Requires="a14">
          <p:sp>
            <p:nvSpPr>
              <p:cNvPr id="8" name="Rectangle 7"/>
              <p:cNvSpPr/>
              <p:nvPr/>
            </p:nvSpPr>
            <p:spPr>
              <a:xfrm>
                <a:off x="7179932" y="4508301"/>
                <a:ext cx="1916771" cy="450764"/>
              </a:xfrm>
              <a:prstGeom prst="rect">
                <a:avLst/>
              </a:prstGeom>
            </p:spPr>
            <p:txBody>
              <a:bodyPr wrap="square">
                <a:spAutoFit/>
              </a:bodyPr>
              <a:lstStyle/>
              <a:p>
                <a14:m>
                  <m:oMath xmlns:m="http://schemas.openxmlformats.org/officeDocument/2006/math">
                    <m:acc>
                      <m:accPr>
                        <m:chr m:val="⃗"/>
                        <m:ctrlPr>
                          <a:rPr lang="tr-TR" sz="2000" i="1" dirty="0">
                            <a:latin typeface="Cambria Math" panose="02040503050406030204" pitchFamily="18" charset="0"/>
                          </a:rPr>
                        </m:ctrlPr>
                      </m:accPr>
                      <m:e>
                        <m:r>
                          <a:rPr lang="tr-TR" sz="2000" i="1" dirty="0">
                            <a:latin typeface="Cambria Math" panose="02040503050406030204" pitchFamily="18" charset="0"/>
                          </a:rPr>
                          <m:t>𝐹</m:t>
                        </m:r>
                        <m:r>
                          <a:rPr lang="tr-TR" sz="2000" i="1" baseline="-25000" dirty="0">
                            <a:latin typeface="Cambria Math" panose="02040503050406030204" pitchFamily="18" charset="0"/>
                          </a:rPr>
                          <m:t>𝑦𝑎𝑦</m:t>
                        </m:r>
                      </m:e>
                    </m:acc>
                  </m:oMath>
                </a14:m>
                <a:r>
                  <a:rPr lang="en-US" sz="2000" dirty="0"/>
                  <a:t> =</a:t>
                </a:r>
                <a:r>
                  <a:rPr lang="tr-TR" sz="2000" dirty="0"/>
                  <a:t> -</a:t>
                </a:r>
                <a:r>
                  <a:rPr lang="en-US" sz="2000" dirty="0"/>
                  <a:t> </a:t>
                </a:r>
                <a:r>
                  <a:rPr lang="tr-TR" sz="2000" dirty="0"/>
                  <a:t>k </a:t>
                </a:r>
                <a:r>
                  <a:rPr lang="tr-TR" sz="2000" dirty="0" smtClean="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tr-TR" sz="2000" i="1">
                            <a:latin typeface="Cambria Math" panose="02040503050406030204" pitchFamily="18" charset="0"/>
                            <a:cs typeface="Times New Roman" panose="02020603050405020304" pitchFamily="18" charset="0"/>
                          </a:rPr>
                        </m:ctrlPr>
                      </m:accPr>
                      <m:e>
                        <m:r>
                          <m:rPr>
                            <m:nor/>
                          </m:rPr>
                          <a:rPr lang="el-GR" sz="2000" dirty="0"/>
                          <m:t>Δ</m:t>
                        </m:r>
                        <m:r>
                          <m:rPr>
                            <m:nor/>
                          </m:rPr>
                          <a:rPr lang="en-US" sz="2000" dirty="0"/>
                          <m:t>x</m:t>
                        </m:r>
                      </m:e>
                    </m:acc>
                  </m:oMath>
                </a14:m>
                <a:endParaRPr lang="tr-TR" sz="2000" b="1" dirty="0"/>
              </a:p>
            </p:txBody>
          </p:sp>
        </mc:Choice>
        <mc:Fallback xmlns="">
          <p:sp>
            <p:nvSpPr>
              <p:cNvPr id="8" name="Rectangle 7"/>
              <p:cNvSpPr>
                <a:spLocks noRot="1" noChangeAspect="1" noMove="1" noResize="1" noEditPoints="1" noAdjustHandles="1" noChangeArrowheads="1" noChangeShapeType="1" noTextEdit="1"/>
              </p:cNvSpPr>
              <p:nvPr/>
            </p:nvSpPr>
            <p:spPr>
              <a:xfrm>
                <a:off x="7179932" y="4508301"/>
                <a:ext cx="1916771" cy="450764"/>
              </a:xfrm>
              <a:prstGeom prst="rect">
                <a:avLst/>
              </a:prstGeom>
              <a:blipFill>
                <a:blip r:embed="rId4"/>
                <a:stretch>
                  <a:fillRect b="-26027"/>
                </a:stretch>
              </a:blipFill>
            </p:spPr>
            <p:txBody>
              <a:bodyPr/>
              <a:lstStyle/>
              <a:p>
                <a:r>
                  <a:rPr lang="tr-TR">
                    <a:noFill/>
                  </a:rPr>
                  <a:t> </a:t>
                </a:r>
              </a:p>
            </p:txBody>
          </p:sp>
        </mc:Fallback>
      </mc:AlternateContent>
      <p:sp>
        <p:nvSpPr>
          <p:cNvPr id="11" name="TextBox 10"/>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b="1" dirty="0"/>
              <a:t>Hooke </a:t>
            </a:r>
            <a:r>
              <a:rPr lang="tr-TR" b="1"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2155628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3820226" y="1419785"/>
                <a:ext cx="5449897" cy="2462213"/>
              </a:xfrm>
              <a:prstGeom prst="rect">
                <a:avLst/>
              </a:prstGeom>
              <a:noFill/>
            </p:spPr>
            <p:txBody>
              <a:bodyPr wrap="square" rtlCol="0">
                <a:spAutoFit/>
              </a:bodyPr>
              <a:lstStyle/>
              <a:p>
                <a:r>
                  <a:rPr lang="tr-TR" sz="2200" b="1" dirty="0" smtClean="0"/>
                  <a:t>Örnek:</a:t>
                </a:r>
              </a:p>
              <a:p>
                <a:endParaRPr lang="tr-TR" sz="2200" dirty="0" smtClean="0"/>
              </a:p>
              <a:p>
                <a:r>
                  <a:rPr lang="tr-TR" sz="2200" dirty="0" smtClean="0"/>
                  <a:t>Dinamometre üreten bir firma ucuna 100 g’lık kütle asıldığında 5 cm uzayan bir yay kullanmak istemektedir. Buna göre firma yay sabiti kaç N/m olan bir yay kullanmalıdır? (</a:t>
                </a:r>
                <a14:m>
                  <m:oMath xmlns:m="http://schemas.openxmlformats.org/officeDocument/2006/math">
                    <m:acc>
                      <m:accPr>
                        <m:chr m:val="⃗"/>
                        <m:ctrlPr>
                          <a:rPr lang="tr-TR" sz="2200" i="1" dirty="0" smtClean="0">
                            <a:latin typeface="Cambria Math" panose="02040503050406030204" pitchFamily="18" charset="0"/>
                          </a:rPr>
                        </m:ctrlPr>
                      </m:accPr>
                      <m:e>
                        <m:r>
                          <a:rPr lang="tr-TR" sz="2200" i="1" dirty="0">
                            <a:latin typeface="Cambria Math" panose="02040503050406030204" pitchFamily="18" charset="0"/>
                          </a:rPr>
                          <m:t>𝑔</m:t>
                        </m:r>
                        <m:r>
                          <a:rPr lang="tr-TR" sz="2200" b="0" i="1" dirty="0" smtClean="0">
                            <a:latin typeface="Cambria Math" panose="02040503050406030204" pitchFamily="18" charset="0"/>
                          </a:rPr>
                          <m:t> </m:t>
                        </m:r>
                      </m:e>
                    </m:acc>
                  </m:oMath>
                </a14:m>
                <a:r>
                  <a:rPr lang="tr-TR" sz="2200" dirty="0" smtClean="0"/>
                  <a:t>=9,8 m/s</a:t>
                </a:r>
                <a:r>
                  <a:rPr lang="tr-TR" sz="2200" baseline="30000" dirty="0" smtClean="0"/>
                  <a:t>2</a:t>
                </a:r>
                <a:r>
                  <a:rPr lang="tr-TR" sz="2200" dirty="0" smtClean="0"/>
                  <a:t> )</a:t>
                </a:r>
                <a:endParaRPr lang="tr-TR" sz="2200" baseline="30000" dirty="0" smtClean="0"/>
              </a:p>
            </p:txBody>
          </p:sp>
        </mc:Choice>
        <mc:Fallback xmlns="">
          <p:sp>
            <p:nvSpPr>
              <p:cNvPr id="4" name="TextBox 3"/>
              <p:cNvSpPr txBox="1">
                <a:spLocks noRot="1" noChangeAspect="1" noMove="1" noResize="1" noEditPoints="1" noAdjustHandles="1" noChangeArrowheads="1" noChangeShapeType="1" noTextEdit="1"/>
              </p:cNvSpPr>
              <p:nvPr/>
            </p:nvSpPr>
            <p:spPr>
              <a:xfrm>
                <a:off x="3820226" y="1419785"/>
                <a:ext cx="5449897" cy="2462213"/>
              </a:xfrm>
              <a:prstGeom prst="rect">
                <a:avLst/>
              </a:prstGeom>
              <a:blipFill>
                <a:blip r:embed="rId3"/>
                <a:stretch>
                  <a:fillRect l="-1454" t="-1733" r="-783" b="-3960"/>
                </a:stretch>
              </a:blipFill>
            </p:spPr>
            <p:txBody>
              <a:bodyPr/>
              <a:lstStyle/>
              <a:p>
                <a:r>
                  <a:rPr lang="tr-TR">
                    <a:noFill/>
                  </a:rPr>
                  <a:t> </a:t>
                </a:r>
              </a:p>
            </p:txBody>
          </p:sp>
        </mc:Fallback>
      </mc:AlternateContent>
      <p:sp>
        <p:nvSpPr>
          <p:cNvPr id="16" name="TextBox 15"/>
          <p:cNvSpPr txBox="1"/>
          <p:nvPr/>
        </p:nvSpPr>
        <p:spPr>
          <a:xfrm>
            <a:off x="6035177" y="569386"/>
            <a:ext cx="5620512" cy="523220"/>
          </a:xfrm>
          <a:prstGeom prst="rect">
            <a:avLst/>
          </a:prstGeom>
          <a:noFill/>
        </p:spPr>
        <p:txBody>
          <a:bodyPr wrap="square" rtlCol="0">
            <a:spAutoFit/>
          </a:bodyPr>
          <a:lstStyle/>
          <a:p>
            <a:r>
              <a:rPr lang="tr-TR" sz="2800" b="1" dirty="0" smtClean="0"/>
              <a:t>Hooke Yasası</a:t>
            </a:r>
            <a:endParaRPr lang="tr-TR" sz="2800" b="1" dirty="0"/>
          </a:p>
        </p:txBody>
      </p:sp>
      <p:pic>
        <p:nvPicPr>
          <p:cNvPr id="4098" name="Picture 2" descr="dinamometre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2351" y="2172666"/>
            <a:ext cx="2349819" cy="25456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b="1" dirty="0"/>
              <a:t>Hooke </a:t>
            </a:r>
            <a:r>
              <a:rPr lang="tr-TR" b="1"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2977512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4441" y="1397910"/>
            <a:ext cx="5344733" cy="369332"/>
          </a:xfrm>
          <a:prstGeom prst="rect">
            <a:avLst/>
          </a:prstGeom>
          <a:noFill/>
        </p:spPr>
        <p:txBody>
          <a:bodyPr wrap="none" rtlCol="0">
            <a:spAutoFit/>
          </a:bodyPr>
          <a:lstStyle/>
          <a:p>
            <a:r>
              <a:rPr lang="tr-TR" dirty="0" smtClean="0"/>
              <a:t>Yumuşak yaya büyük bir kütle asarsak ne olur?</a:t>
            </a:r>
            <a:endParaRPr lang="tr-TR" dirty="0"/>
          </a:p>
        </p:txBody>
      </p:sp>
      <p:sp>
        <p:nvSpPr>
          <p:cNvPr id="9" name="TextBox 8"/>
          <p:cNvSpPr txBox="1"/>
          <p:nvPr/>
        </p:nvSpPr>
        <p:spPr>
          <a:xfrm>
            <a:off x="6035177" y="569386"/>
            <a:ext cx="5620512" cy="523220"/>
          </a:xfrm>
          <a:prstGeom prst="rect">
            <a:avLst/>
          </a:prstGeom>
          <a:noFill/>
        </p:spPr>
        <p:txBody>
          <a:bodyPr wrap="square" rtlCol="0">
            <a:spAutoFit/>
          </a:bodyPr>
          <a:lstStyle/>
          <a:p>
            <a:r>
              <a:rPr lang="tr-TR" sz="2800" b="1" dirty="0" smtClean="0"/>
              <a:t>Hooke Yasası</a:t>
            </a:r>
            <a:endParaRPr lang="tr-TR" sz="2800" b="1" dirty="0"/>
          </a:p>
        </p:txBody>
      </p:sp>
      <p:pic>
        <p:nvPicPr>
          <p:cNvPr id="10" name="Picture 9"/>
          <p:cNvPicPr>
            <a:picLocks noChangeAspect="1"/>
          </p:cNvPicPr>
          <p:nvPr/>
        </p:nvPicPr>
        <p:blipFill>
          <a:blip r:embed="rId2"/>
          <a:stretch>
            <a:fillRect/>
          </a:stretch>
        </p:blipFill>
        <p:spPr>
          <a:xfrm>
            <a:off x="4043289" y="1919894"/>
            <a:ext cx="3745133" cy="3582301"/>
          </a:xfrm>
          <a:prstGeom prst="rect">
            <a:avLst/>
          </a:prstGeom>
        </p:spPr>
      </p:pic>
      <p:sp>
        <p:nvSpPr>
          <p:cNvPr id="11" name="TextBox 10"/>
          <p:cNvSpPr txBox="1"/>
          <p:nvPr/>
        </p:nvSpPr>
        <p:spPr>
          <a:xfrm>
            <a:off x="3995078" y="5502195"/>
            <a:ext cx="7251624" cy="1200329"/>
          </a:xfrm>
          <a:prstGeom prst="rect">
            <a:avLst/>
          </a:prstGeom>
          <a:noFill/>
        </p:spPr>
        <p:txBody>
          <a:bodyPr wrap="square" rtlCol="0">
            <a:spAutoFit/>
          </a:bodyPr>
          <a:lstStyle/>
          <a:p>
            <a:r>
              <a:rPr lang="tr-TR" dirty="0" smtClean="0"/>
              <a:t>Uygulanan kuvvet esneklik sınırını aşmadığı sürece; kuvvet ortadan kalktığında </a:t>
            </a:r>
            <a:r>
              <a:rPr lang="tr-TR" dirty="0"/>
              <a:t>yay eski </a:t>
            </a:r>
            <a:r>
              <a:rPr lang="tr-TR" dirty="0" smtClean="0"/>
              <a:t>şekline geri döner. </a:t>
            </a:r>
          </a:p>
          <a:p>
            <a:r>
              <a:rPr lang="tr-TR" dirty="0" smtClean="0"/>
              <a:t>Ancak esneklik sınırı aşıldığında yapısı bozulur ve Hooke Yasasına uymaz. </a:t>
            </a:r>
            <a:endParaRPr lang="tr-TR" dirty="0"/>
          </a:p>
        </p:txBody>
      </p:sp>
      <p:sp>
        <p:nvSpPr>
          <p:cNvPr id="12" name="TextBox 11"/>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b="1" dirty="0"/>
              <a:t>Hooke </a:t>
            </a:r>
            <a:r>
              <a:rPr lang="tr-TR" b="1"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45773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35177" y="569386"/>
            <a:ext cx="5620512" cy="523220"/>
          </a:xfrm>
          <a:prstGeom prst="rect">
            <a:avLst/>
          </a:prstGeom>
          <a:noFill/>
        </p:spPr>
        <p:txBody>
          <a:bodyPr wrap="square" rtlCol="0">
            <a:spAutoFit/>
          </a:bodyPr>
          <a:lstStyle/>
          <a:p>
            <a:r>
              <a:rPr lang="tr-TR" sz="2800" b="1" dirty="0" smtClean="0"/>
              <a:t>Hooke Yasası</a:t>
            </a:r>
            <a:endParaRPr lang="tr-TR" sz="2800" b="1" dirty="0"/>
          </a:p>
        </p:txBody>
      </p:sp>
      <p:sp>
        <p:nvSpPr>
          <p:cNvPr id="2" name="TextBox 1"/>
          <p:cNvSpPr txBox="1"/>
          <p:nvPr/>
        </p:nvSpPr>
        <p:spPr>
          <a:xfrm>
            <a:off x="4121625" y="1330841"/>
            <a:ext cx="7143784" cy="1785104"/>
          </a:xfrm>
          <a:prstGeom prst="rect">
            <a:avLst/>
          </a:prstGeom>
          <a:noFill/>
        </p:spPr>
        <p:txBody>
          <a:bodyPr wrap="square" rtlCol="0">
            <a:spAutoFit/>
          </a:bodyPr>
          <a:lstStyle/>
          <a:p>
            <a:pPr>
              <a:lnSpc>
                <a:spcPct val="150000"/>
              </a:lnSpc>
            </a:pPr>
            <a:r>
              <a:rPr lang="tr-TR" sz="2200" dirty="0" smtClean="0"/>
              <a:t>Düşünelim!</a:t>
            </a:r>
          </a:p>
          <a:p>
            <a:pPr>
              <a:lnSpc>
                <a:spcPct val="150000"/>
              </a:lnSpc>
            </a:pPr>
            <a:endParaRPr lang="tr-TR" sz="2200" dirty="0" smtClean="0"/>
          </a:p>
          <a:p>
            <a:pPr lvl="0"/>
            <a:r>
              <a:rPr lang="tr-TR" sz="2200" dirty="0"/>
              <a:t>Sadece katı malzemeler mi esmektir, suyun esnekliğinden söz edebilir miyiz? </a:t>
            </a:r>
          </a:p>
        </p:txBody>
      </p:sp>
      <p:pic>
        <p:nvPicPr>
          <p:cNvPr id="4" name="Picture 3"/>
          <p:cNvPicPr>
            <a:picLocks noChangeAspect="1"/>
          </p:cNvPicPr>
          <p:nvPr/>
        </p:nvPicPr>
        <p:blipFill>
          <a:blip r:embed="rId2"/>
          <a:stretch>
            <a:fillRect/>
          </a:stretch>
        </p:blipFill>
        <p:spPr>
          <a:xfrm>
            <a:off x="3901440" y="3697816"/>
            <a:ext cx="5988092" cy="2020225"/>
          </a:xfrm>
          <a:prstGeom prst="rect">
            <a:avLst/>
          </a:prstGeom>
        </p:spPr>
      </p:pic>
      <p:sp>
        <p:nvSpPr>
          <p:cNvPr id="3" name="TextBox 2"/>
          <p:cNvSpPr txBox="1"/>
          <p:nvPr/>
        </p:nvSpPr>
        <p:spPr>
          <a:xfrm>
            <a:off x="3901440" y="6115246"/>
            <a:ext cx="2456122" cy="369332"/>
          </a:xfrm>
          <a:prstGeom prst="rect">
            <a:avLst/>
          </a:prstGeom>
          <a:noFill/>
        </p:spPr>
        <p:txBody>
          <a:bodyPr wrap="none" rtlCol="0">
            <a:spAutoFit/>
          </a:bodyPr>
          <a:lstStyle/>
          <a:p>
            <a:r>
              <a:rPr lang="tr-TR" dirty="0" smtClean="0"/>
              <a:t>Suyun yüzey gerilimi!</a:t>
            </a:r>
            <a:endParaRPr lang="tr-TR" dirty="0"/>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b="1" dirty="0"/>
              <a:t>Hooke </a:t>
            </a:r>
            <a:r>
              <a:rPr lang="tr-TR" b="1"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173167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35177" y="569386"/>
            <a:ext cx="5620512" cy="523220"/>
          </a:xfrm>
          <a:prstGeom prst="rect">
            <a:avLst/>
          </a:prstGeom>
          <a:noFill/>
        </p:spPr>
        <p:txBody>
          <a:bodyPr wrap="square" rtlCol="0">
            <a:spAutoFit/>
          </a:bodyPr>
          <a:lstStyle/>
          <a:p>
            <a:r>
              <a:rPr lang="tr-TR" sz="2800" b="1" dirty="0" smtClean="0"/>
              <a:t>Yer Çekimi Potansiyel Enerjisi</a:t>
            </a:r>
            <a:endParaRPr lang="tr-TR" sz="2800" b="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981" y="1287630"/>
            <a:ext cx="3762900" cy="2705478"/>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7650605" y="2518829"/>
                <a:ext cx="3096909" cy="400110"/>
              </a:xfrm>
              <a:prstGeom prst="rect">
                <a:avLst/>
              </a:prstGeom>
              <a:noFill/>
            </p:spPr>
            <p:txBody>
              <a:bodyPr wrap="square" rtlCol="0">
                <a:spAutoFit/>
              </a:bodyPr>
              <a:lstStyle/>
              <a:p>
                <a:r>
                  <a:rPr lang="tr-TR" sz="2000" dirty="0" smtClean="0"/>
                  <a:t>Alan = </a:t>
                </a:r>
                <a14:m>
                  <m:oMath xmlns:m="http://schemas.openxmlformats.org/officeDocument/2006/math">
                    <m:r>
                      <m:rPr>
                        <m:sty m:val="p"/>
                      </m:rPr>
                      <a:rPr lang="tr-TR" sz="2000" b="0" i="0" dirty="0" smtClean="0">
                        <a:latin typeface="Cambria Math" panose="02040503050406030204" pitchFamily="18" charset="0"/>
                      </a:rPr>
                      <m:t>F</m:t>
                    </m:r>
                    <m:r>
                      <a:rPr lang="tr-TR" sz="2000" b="0" i="0" dirty="0" smtClean="0">
                        <a:latin typeface="Cambria Math" panose="02040503050406030204" pitchFamily="18" charset="0"/>
                      </a:rPr>
                      <m:t>.</m:t>
                    </m:r>
                    <m:r>
                      <m:rPr>
                        <m:sty m:val="p"/>
                      </m:rPr>
                      <a:rPr lang="tr-TR" sz="2000" b="0" i="0" dirty="0" smtClean="0">
                        <a:latin typeface="Cambria Math" panose="02040503050406030204" pitchFamily="18" charset="0"/>
                      </a:rPr>
                      <m:t>x</m:t>
                    </m:r>
                    <m:r>
                      <a:rPr lang="tr-TR" sz="2000" b="0" i="0" dirty="0" smtClean="0">
                        <a:latin typeface="Cambria Math" panose="02040503050406030204" pitchFamily="18" charset="0"/>
                      </a:rPr>
                      <m:t> </m:t>
                    </m:r>
                  </m:oMath>
                </a14:m>
                <a:endParaRPr lang="tr-TR"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7650605" y="2518829"/>
                <a:ext cx="3096909" cy="400110"/>
              </a:xfrm>
              <a:prstGeom prst="rect">
                <a:avLst/>
              </a:prstGeom>
              <a:blipFill rotWithShape="0">
                <a:blip r:embed="rId4"/>
                <a:stretch>
                  <a:fillRect l="-1969" t="-7576" b="-25758"/>
                </a:stretch>
              </a:blipFill>
            </p:spPr>
            <p:txBody>
              <a:bodyPr/>
              <a:lstStyle/>
              <a:p>
                <a:r>
                  <a:rPr lang="tr-TR">
                    <a:noFill/>
                  </a:rPr>
                  <a:t> </a:t>
                </a:r>
              </a:p>
            </p:txBody>
          </p:sp>
        </mc:Fallback>
      </mc:AlternateContent>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5929" y="1330841"/>
            <a:ext cx="3762900" cy="2705478"/>
          </a:xfrm>
          <a:prstGeom prst="rect">
            <a:avLst/>
          </a:prstGeom>
        </p:spPr>
      </p:pic>
      <p:cxnSp>
        <p:nvCxnSpPr>
          <p:cNvPr id="3" name="Straight Arrow Connector 2"/>
          <p:cNvCxnSpPr/>
          <p:nvPr/>
        </p:nvCxnSpPr>
        <p:spPr>
          <a:xfrm flipV="1">
            <a:off x="5842660" y="2731326"/>
            <a:ext cx="1653221" cy="35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8176249" y="2930261"/>
                <a:ext cx="167908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tr-TR" sz="2000" b="0" i="0" dirty="0" smtClean="0">
                          <a:latin typeface="Cambria Math" panose="02040503050406030204" pitchFamily="18" charset="0"/>
                        </a:rPr>
                        <m:t>F</m:t>
                      </m:r>
                      <m:r>
                        <a:rPr lang="tr-TR" sz="2000" b="0" i="0" dirty="0" smtClean="0">
                          <a:latin typeface="Cambria Math" panose="02040503050406030204" pitchFamily="18" charset="0"/>
                        </a:rPr>
                        <m:t>=</m:t>
                      </m:r>
                      <m:r>
                        <m:rPr>
                          <m:sty m:val="p"/>
                        </m:rPr>
                        <a:rPr lang="tr-TR" sz="2000" b="0" i="0" dirty="0" smtClean="0">
                          <a:latin typeface="Cambria Math" panose="02040503050406030204" pitchFamily="18" charset="0"/>
                        </a:rPr>
                        <m:t>G</m:t>
                      </m:r>
                      <m:r>
                        <a:rPr lang="tr-TR" sz="2000" b="0" i="0" dirty="0" smtClean="0">
                          <a:latin typeface="Cambria Math" panose="02040503050406030204" pitchFamily="18" charset="0"/>
                        </a:rPr>
                        <m:t>=</m:t>
                      </m:r>
                      <m:r>
                        <m:rPr>
                          <m:sty m:val="p"/>
                        </m:rPr>
                        <a:rPr lang="tr-TR" sz="2000" b="0" i="0" dirty="0" smtClean="0">
                          <a:latin typeface="Cambria Math" panose="02040503050406030204" pitchFamily="18" charset="0"/>
                        </a:rPr>
                        <m:t>mg</m:t>
                      </m:r>
                      <m:r>
                        <a:rPr lang="tr-TR" sz="2000" b="0" i="0" dirty="0" smtClean="0">
                          <a:latin typeface="Cambria Math" panose="02040503050406030204" pitchFamily="18" charset="0"/>
                        </a:rPr>
                        <m:t> </m:t>
                      </m:r>
                    </m:oMath>
                  </m:oMathPara>
                </a14:m>
                <a:endParaRPr lang="tr-TR"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8176249" y="2930261"/>
                <a:ext cx="1679083" cy="400110"/>
              </a:xfrm>
              <a:prstGeom prst="rect">
                <a:avLst/>
              </a:prstGeom>
              <a:blipFill rotWithShape="0">
                <a:blip r:embed="rId6"/>
                <a:stretch>
                  <a:fillRect b="-1076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8176249" y="3359141"/>
                <a:ext cx="1154884"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tr-TR" sz="2000" b="0" i="0" dirty="0" smtClean="0">
                          <a:latin typeface="Cambria Math" panose="02040503050406030204" pitchFamily="18" charset="0"/>
                        </a:rPr>
                        <m:t>x</m:t>
                      </m:r>
                      <m:r>
                        <a:rPr lang="tr-TR" sz="2000" b="0" i="0" dirty="0" smtClean="0">
                          <a:latin typeface="Cambria Math" panose="02040503050406030204" pitchFamily="18" charset="0"/>
                        </a:rPr>
                        <m:t>=</m:t>
                      </m:r>
                      <m:r>
                        <m:rPr>
                          <m:sty m:val="p"/>
                        </m:rPr>
                        <a:rPr lang="tr-TR" sz="2000" b="0" i="0" dirty="0" smtClean="0">
                          <a:latin typeface="Cambria Math" panose="02040503050406030204" pitchFamily="18" charset="0"/>
                        </a:rPr>
                        <m:t>h</m:t>
                      </m:r>
                      <m:r>
                        <a:rPr lang="tr-TR" sz="2000" b="0" i="0" dirty="0" smtClean="0">
                          <a:latin typeface="Cambria Math" panose="02040503050406030204" pitchFamily="18" charset="0"/>
                        </a:rPr>
                        <m:t> </m:t>
                      </m:r>
                    </m:oMath>
                  </m:oMathPara>
                </a14:m>
                <a:endParaRPr lang="tr-TR"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8176249" y="3359141"/>
                <a:ext cx="1154884" cy="400110"/>
              </a:xfrm>
              <a:prstGeom prst="rect">
                <a:avLst/>
              </a:prstGeom>
              <a:blipFill rotWithShape="0">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176249" y="3806546"/>
                <a:ext cx="314093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tr-TR" sz="2000" b="0" i="1" dirty="0" smtClean="0">
                          <a:latin typeface="Cambria Math" panose="02040503050406030204" pitchFamily="18" charset="0"/>
                          <a:ea typeface="Cambria Math" panose="02040503050406030204" pitchFamily="18" charset="0"/>
                        </a:rPr>
                        <m:t>𝑊</m:t>
                      </m:r>
                      <m:r>
                        <a:rPr lang="tr-TR" sz="2000" b="0" i="1" dirty="0" smtClean="0">
                          <a:latin typeface="Cambria Math" panose="02040503050406030204" pitchFamily="18" charset="0"/>
                          <a:ea typeface="Cambria Math" panose="02040503050406030204" pitchFamily="18" charset="0"/>
                        </a:rPr>
                        <m:t>=∆</m:t>
                      </m:r>
                      <m:r>
                        <a:rPr lang="tr-TR" sz="2000" b="0" i="1" dirty="0" smtClean="0">
                          <a:latin typeface="Cambria Math" panose="02040503050406030204" pitchFamily="18" charset="0"/>
                          <a:ea typeface="Cambria Math" panose="02040503050406030204" pitchFamily="18" charset="0"/>
                        </a:rPr>
                        <m:t>𝐸𝑝</m:t>
                      </m:r>
                      <m:r>
                        <a:rPr lang="tr-TR" sz="2000" b="0" i="1" dirty="0" smtClean="0">
                          <a:latin typeface="Cambria Math" panose="02040503050406030204" pitchFamily="18" charset="0"/>
                          <a:ea typeface="Cambria Math" panose="02040503050406030204" pitchFamily="18" charset="0"/>
                        </a:rPr>
                        <m:t>=</m:t>
                      </m:r>
                      <m:r>
                        <m:rPr>
                          <m:sty m:val="p"/>
                        </m:rPr>
                        <a:rPr lang="tr-TR" sz="2000" dirty="0">
                          <a:latin typeface="Cambria Math" panose="02040503050406030204" pitchFamily="18" charset="0"/>
                        </a:rPr>
                        <m:t>F</m:t>
                      </m:r>
                      <m:r>
                        <a:rPr lang="tr-TR" sz="2000" dirty="0">
                          <a:latin typeface="Cambria Math" panose="02040503050406030204" pitchFamily="18" charset="0"/>
                        </a:rPr>
                        <m:t>.</m:t>
                      </m:r>
                      <m:r>
                        <m:rPr>
                          <m:sty m:val="p"/>
                        </m:rPr>
                        <a:rPr lang="tr-TR" sz="2000" dirty="0">
                          <a:latin typeface="Cambria Math" panose="02040503050406030204" pitchFamily="18" charset="0"/>
                        </a:rPr>
                        <m:t>x</m:t>
                      </m:r>
                      <m:r>
                        <a:rPr lang="tr-TR" sz="2000" b="0" i="0" dirty="0" smtClean="0">
                          <a:latin typeface="Cambria Math" panose="02040503050406030204" pitchFamily="18" charset="0"/>
                        </a:rPr>
                        <m:t>=</m:t>
                      </m:r>
                      <m:r>
                        <m:rPr>
                          <m:sty m:val="p"/>
                        </m:rPr>
                        <a:rPr lang="tr-TR" sz="2000" b="0" i="0" dirty="0" smtClean="0">
                          <a:latin typeface="Cambria Math" panose="02040503050406030204" pitchFamily="18" charset="0"/>
                        </a:rPr>
                        <m:t>mgh</m:t>
                      </m:r>
                      <m:r>
                        <a:rPr lang="tr-TR" sz="2000" b="0" i="0" dirty="0" smtClean="0">
                          <a:latin typeface="Cambria Math" panose="02040503050406030204" pitchFamily="18" charset="0"/>
                        </a:rPr>
                        <m:t> </m:t>
                      </m:r>
                    </m:oMath>
                  </m:oMathPara>
                </a14:m>
                <a:endParaRPr lang="tr-TR"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8176249" y="3806546"/>
                <a:ext cx="3140936" cy="400110"/>
              </a:xfrm>
              <a:prstGeom prst="rect">
                <a:avLst/>
              </a:prstGeom>
              <a:blipFill rotWithShape="0">
                <a:blip r:embed="rId8"/>
                <a:stretch>
                  <a:fillRect b="-16667"/>
                </a:stretch>
              </a:blipFill>
            </p:spPr>
            <p:txBody>
              <a:bodyPr/>
              <a:lstStyle/>
              <a:p>
                <a:r>
                  <a:rPr lang="tr-TR">
                    <a:noFill/>
                  </a:rPr>
                  <a:t> </a:t>
                </a:r>
              </a:p>
            </p:txBody>
          </p:sp>
        </mc:Fallback>
      </mc:AlternateContent>
      <p:sp>
        <p:nvSpPr>
          <p:cNvPr id="13" name="TextBox 12"/>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b="1"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388789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35177" y="569386"/>
            <a:ext cx="5620512" cy="523220"/>
          </a:xfrm>
          <a:prstGeom prst="rect">
            <a:avLst/>
          </a:prstGeom>
          <a:noFill/>
        </p:spPr>
        <p:txBody>
          <a:bodyPr wrap="square" rtlCol="0">
            <a:spAutoFit/>
          </a:bodyPr>
          <a:lstStyle/>
          <a:p>
            <a:r>
              <a:rPr lang="tr-TR" sz="2800" b="1" dirty="0" smtClean="0"/>
              <a:t>Kinetik Enerji</a:t>
            </a:r>
            <a:endParaRPr lang="tr-TR" sz="2800" b="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981" y="1287630"/>
            <a:ext cx="3762900" cy="2705478"/>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7438791" y="2472611"/>
                <a:ext cx="3096909" cy="400110"/>
              </a:xfrm>
              <a:prstGeom prst="rect">
                <a:avLst/>
              </a:prstGeom>
              <a:noFill/>
            </p:spPr>
            <p:txBody>
              <a:bodyPr wrap="square" rtlCol="0">
                <a:spAutoFit/>
              </a:bodyPr>
              <a:lstStyle/>
              <a:p>
                <a:r>
                  <a:rPr lang="tr-TR" sz="2000" dirty="0" smtClean="0"/>
                  <a:t>Alan = </a:t>
                </a:r>
                <a14:m>
                  <m:oMath xmlns:m="http://schemas.openxmlformats.org/officeDocument/2006/math">
                    <m:r>
                      <m:rPr>
                        <m:sty m:val="p"/>
                      </m:rPr>
                      <a:rPr lang="tr-TR" sz="2000" b="0" i="0" dirty="0" smtClean="0">
                        <a:latin typeface="Cambria Math" panose="02040503050406030204" pitchFamily="18" charset="0"/>
                      </a:rPr>
                      <m:t>F</m:t>
                    </m:r>
                    <m:r>
                      <a:rPr lang="tr-TR" sz="2000" b="0" i="0" dirty="0" smtClean="0">
                        <a:latin typeface="Cambria Math" panose="02040503050406030204" pitchFamily="18" charset="0"/>
                      </a:rPr>
                      <m:t>.</m:t>
                    </m:r>
                    <m:r>
                      <m:rPr>
                        <m:sty m:val="p"/>
                      </m:rPr>
                      <a:rPr lang="tr-TR" sz="2000" b="0" i="0" dirty="0" smtClean="0">
                        <a:latin typeface="Cambria Math" panose="02040503050406030204" pitchFamily="18" charset="0"/>
                      </a:rPr>
                      <m:t>x</m:t>
                    </m:r>
                    <m:r>
                      <a:rPr lang="tr-TR" sz="2000" b="0" i="0" dirty="0" smtClean="0">
                        <a:latin typeface="Cambria Math" panose="02040503050406030204" pitchFamily="18" charset="0"/>
                      </a:rPr>
                      <m:t> </m:t>
                    </m:r>
                  </m:oMath>
                </a14:m>
                <a:endParaRPr lang="tr-TR"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7438791" y="2472611"/>
                <a:ext cx="3096909" cy="400110"/>
              </a:xfrm>
              <a:prstGeom prst="rect">
                <a:avLst/>
              </a:prstGeom>
              <a:blipFill rotWithShape="0">
                <a:blip r:embed="rId4"/>
                <a:stretch>
                  <a:fillRect l="-1969" t="-9231" b="-27692"/>
                </a:stretch>
              </a:blipFill>
            </p:spPr>
            <p:txBody>
              <a:bodyPr/>
              <a:lstStyle/>
              <a:p>
                <a:r>
                  <a:rPr lang="tr-TR">
                    <a:noFill/>
                  </a:rPr>
                  <a:t> </a:t>
                </a:r>
              </a:p>
            </p:txBody>
          </p:sp>
        </mc:Fallback>
      </mc:AlternateContent>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834" y="1299454"/>
            <a:ext cx="3762900" cy="2705478"/>
          </a:xfrm>
          <a:prstGeom prst="rect">
            <a:avLst/>
          </a:prstGeom>
        </p:spPr>
      </p:pic>
      <p:cxnSp>
        <p:nvCxnSpPr>
          <p:cNvPr id="3" name="Straight Arrow Connector 2"/>
          <p:cNvCxnSpPr/>
          <p:nvPr/>
        </p:nvCxnSpPr>
        <p:spPr>
          <a:xfrm flipV="1">
            <a:off x="5842660" y="2731326"/>
            <a:ext cx="1653221" cy="35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8005891" y="2935384"/>
                <a:ext cx="167908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tr-TR" sz="2000" b="0" i="0" dirty="0" smtClean="0">
                          <a:latin typeface="Cambria Math" panose="02040503050406030204" pitchFamily="18" charset="0"/>
                        </a:rPr>
                        <m:t>F</m:t>
                      </m:r>
                      <m:r>
                        <a:rPr lang="tr-TR" sz="2000" b="0" i="0" dirty="0" smtClean="0">
                          <a:latin typeface="Cambria Math" panose="02040503050406030204" pitchFamily="18" charset="0"/>
                        </a:rPr>
                        <m:t>=</m:t>
                      </m:r>
                      <m:r>
                        <m:rPr>
                          <m:sty m:val="p"/>
                        </m:rPr>
                        <a:rPr lang="tr-TR" sz="2000" b="0" i="0" dirty="0" smtClean="0">
                          <a:latin typeface="Cambria Math" panose="02040503050406030204" pitchFamily="18" charset="0"/>
                        </a:rPr>
                        <m:t>m</m:t>
                      </m:r>
                      <m:r>
                        <a:rPr lang="tr-TR" sz="2000" b="0" i="0" dirty="0" smtClean="0">
                          <a:latin typeface="Cambria Math" panose="02040503050406030204" pitchFamily="18" charset="0"/>
                        </a:rPr>
                        <m:t>.</m:t>
                      </m:r>
                      <m:r>
                        <m:rPr>
                          <m:sty m:val="p"/>
                        </m:rPr>
                        <a:rPr lang="tr-TR" sz="2000" b="0" i="0" dirty="0" smtClean="0">
                          <a:latin typeface="Cambria Math" panose="02040503050406030204" pitchFamily="18" charset="0"/>
                        </a:rPr>
                        <m:t>a</m:t>
                      </m:r>
                      <m:r>
                        <a:rPr lang="tr-TR" sz="2000" b="0" i="0" dirty="0" smtClean="0">
                          <a:latin typeface="Cambria Math" panose="02040503050406030204" pitchFamily="18" charset="0"/>
                        </a:rPr>
                        <m:t> </m:t>
                      </m:r>
                    </m:oMath>
                  </m:oMathPara>
                </a14:m>
                <a:endParaRPr lang="tr-TR"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8005891" y="2935384"/>
                <a:ext cx="1679083" cy="400110"/>
              </a:xfrm>
              <a:prstGeom prst="rect">
                <a:avLst/>
              </a:prstGeom>
              <a:blipFill rotWithShape="0">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8251166" y="4055421"/>
                <a:ext cx="1766404" cy="6685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tr-TR" sz="2000" dirty="0">
                          <a:latin typeface="Cambria Math" panose="02040503050406030204" pitchFamily="18" charset="0"/>
                          <a:ea typeface="Cambria Math" panose="02040503050406030204" pitchFamily="18" charset="0"/>
                        </a:rPr>
                        <m:t>x</m:t>
                      </m:r>
                      <m:r>
                        <a:rPr lang="tr-TR" sz="2000" dirty="0">
                          <a:latin typeface="Cambria Math" panose="02040503050406030204" pitchFamily="18" charset="0"/>
                        </a:rPr>
                        <m:t>=</m:t>
                      </m:r>
                      <m:f>
                        <m:fPr>
                          <m:ctrlPr>
                            <a:rPr lang="tr-TR" sz="2000" i="1" dirty="0">
                              <a:latin typeface="Cambria Math" panose="02040503050406030204" pitchFamily="18" charset="0"/>
                            </a:rPr>
                          </m:ctrlPr>
                        </m:fPr>
                        <m:num>
                          <m:r>
                            <a:rPr lang="tr-TR" sz="2000" i="1" dirty="0">
                              <a:latin typeface="Cambria Math" panose="02040503050406030204" pitchFamily="18" charset="0"/>
                            </a:rPr>
                            <m:t>1</m:t>
                          </m:r>
                        </m:num>
                        <m:den>
                          <m:r>
                            <a:rPr lang="tr-TR" sz="2000" i="1" dirty="0">
                              <a:latin typeface="Cambria Math" panose="02040503050406030204" pitchFamily="18" charset="0"/>
                            </a:rPr>
                            <m:t>2</m:t>
                          </m:r>
                        </m:den>
                      </m:f>
                      <m:r>
                        <a:rPr lang="tr-TR" sz="2000" dirty="0">
                          <a:latin typeface="Cambria Math" panose="02040503050406030204" pitchFamily="18" charset="0"/>
                        </a:rPr>
                        <m:t>.</m:t>
                      </m:r>
                      <m:r>
                        <a:rPr lang="tr-TR" sz="2000" i="1" dirty="0">
                          <a:latin typeface="Cambria Math" panose="02040503050406030204" pitchFamily="18" charset="0"/>
                        </a:rPr>
                        <m:t>𝑣</m:t>
                      </m:r>
                      <m:r>
                        <a:rPr lang="tr-TR" sz="2000" dirty="0">
                          <a:latin typeface="Cambria Math" panose="02040503050406030204" pitchFamily="18" charset="0"/>
                        </a:rPr>
                        <m:t>.</m:t>
                      </m:r>
                      <m:r>
                        <m:rPr>
                          <m:sty m:val="p"/>
                        </m:rPr>
                        <a:rPr lang="tr-TR" sz="2000" dirty="0">
                          <a:latin typeface="Cambria Math" panose="02040503050406030204" pitchFamily="18" charset="0"/>
                        </a:rPr>
                        <m:t>t</m:t>
                      </m:r>
                      <m:r>
                        <a:rPr lang="tr-TR" sz="2000" dirty="0">
                          <a:latin typeface="Cambria Math" panose="02040503050406030204" pitchFamily="18" charset="0"/>
                        </a:rPr>
                        <m:t> </m:t>
                      </m:r>
                    </m:oMath>
                  </m:oMathPara>
                </a14:m>
                <a:endParaRPr lang="tr-TR" sz="2000" dirty="0">
                  <a:latin typeface="Cambria Math" panose="020405030504060302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8251166" y="4055421"/>
                <a:ext cx="1766404" cy="668516"/>
              </a:xfrm>
              <a:prstGeom prst="rect">
                <a:avLst/>
              </a:prstGeom>
              <a:blipFill rotWithShape="0">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251166" y="4723937"/>
                <a:ext cx="3590531" cy="13207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tr-TR" b="0" i="1" dirty="0" smtClean="0">
                          <a:latin typeface="Cambria Math" panose="02040503050406030204" pitchFamily="18" charset="0"/>
                          <a:ea typeface="Cambria Math" panose="02040503050406030204" pitchFamily="18" charset="0"/>
                        </a:rPr>
                        <m:t>𝑊</m:t>
                      </m:r>
                      <m:r>
                        <a:rPr lang="tr-TR" b="0" i="1" dirty="0" smtClean="0">
                          <a:latin typeface="Cambria Math" panose="02040503050406030204" pitchFamily="18" charset="0"/>
                          <a:ea typeface="Cambria Math" panose="02040503050406030204" pitchFamily="18" charset="0"/>
                        </a:rPr>
                        <m:t>=∆</m:t>
                      </m:r>
                      <m:r>
                        <a:rPr lang="tr-TR" b="0" i="1" dirty="0" smtClean="0">
                          <a:latin typeface="Cambria Math" panose="02040503050406030204" pitchFamily="18" charset="0"/>
                          <a:ea typeface="Cambria Math" panose="02040503050406030204" pitchFamily="18" charset="0"/>
                        </a:rPr>
                        <m:t>𝐸𝑘</m:t>
                      </m:r>
                      <m:r>
                        <a:rPr lang="tr-TR" b="0" i="1" dirty="0" smtClean="0">
                          <a:latin typeface="Cambria Math" panose="02040503050406030204" pitchFamily="18" charset="0"/>
                          <a:ea typeface="Cambria Math" panose="02040503050406030204" pitchFamily="18" charset="0"/>
                        </a:rPr>
                        <m:t>=</m:t>
                      </m:r>
                      <m:r>
                        <m:rPr>
                          <m:sty m:val="p"/>
                        </m:rPr>
                        <a:rPr lang="tr-TR" dirty="0">
                          <a:latin typeface="Cambria Math" panose="02040503050406030204" pitchFamily="18" charset="0"/>
                        </a:rPr>
                        <m:t>F</m:t>
                      </m:r>
                      <m:r>
                        <a:rPr lang="tr-TR" dirty="0">
                          <a:latin typeface="Cambria Math" panose="02040503050406030204" pitchFamily="18" charset="0"/>
                        </a:rPr>
                        <m:t>.</m:t>
                      </m:r>
                      <m:r>
                        <m:rPr>
                          <m:sty m:val="p"/>
                        </m:rPr>
                        <a:rPr lang="tr-TR" dirty="0">
                          <a:latin typeface="Cambria Math" panose="02040503050406030204" pitchFamily="18" charset="0"/>
                        </a:rPr>
                        <m:t>x</m:t>
                      </m:r>
                      <m:r>
                        <a:rPr lang="tr-TR" b="0" i="0" dirty="0" smtClean="0">
                          <a:latin typeface="Cambria Math" panose="02040503050406030204" pitchFamily="18" charset="0"/>
                        </a:rPr>
                        <m:t>=</m:t>
                      </m:r>
                      <m:r>
                        <m:rPr>
                          <m:sty m:val="p"/>
                        </m:rPr>
                        <a:rPr lang="tr-TR" dirty="0">
                          <a:latin typeface="Cambria Math" panose="02040503050406030204" pitchFamily="18" charset="0"/>
                        </a:rPr>
                        <m:t>m</m:t>
                      </m:r>
                      <m:r>
                        <a:rPr lang="tr-TR" dirty="0">
                          <a:latin typeface="Cambria Math" panose="02040503050406030204" pitchFamily="18" charset="0"/>
                        </a:rPr>
                        <m:t>.</m:t>
                      </m:r>
                      <m:f>
                        <m:fPr>
                          <m:ctrlPr>
                            <a:rPr lang="tr-TR" i="1" dirty="0">
                              <a:latin typeface="Cambria Math" panose="02040503050406030204" pitchFamily="18" charset="0"/>
                            </a:rPr>
                          </m:ctrlPr>
                        </m:fPr>
                        <m:num>
                          <m:r>
                            <a:rPr lang="tr-TR" i="1" dirty="0">
                              <a:latin typeface="Cambria Math" panose="02040503050406030204" pitchFamily="18" charset="0"/>
                            </a:rPr>
                            <m:t>𝑣</m:t>
                          </m:r>
                        </m:num>
                        <m:den>
                          <m:r>
                            <a:rPr lang="tr-TR" i="1" dirty="0">
                              <a:latin typeface="Cambria Math" panose="02040503050406030204" pitchFamily="18" charset="0"/>
                            </a:rPr>
                            <m:t>𝑡</m:t>
                          </m:r>
                        </m:den>
                      </m:f>
                      <m:r>
                        <a:rPr lang="tr-TR" b="0" i="0" dirty="0" smtClean="0">
                          <a:latin typeface="Cambria Math" panose="02040503050406030204" pitchFamily="18" charset="0"/>
                        </a:rPr>
                        <m:t>.</m:t>
                      </m:r>
                      <m:f>
                        <m:fPr>
                          <m:ctrlPr>
                            <a:rPr lang="tr-TR" i="1" dirty="0">
                              <a:latin typeface="Cambria Math" panose="02040503050406030204" pitchFamily="18" charset="0"/>
                            </a:rPr>
                          </m:ctrlPr>
                        </m:fPr>
                        <m:num>
                          <m:r>
                            <a:rPr lang="tr-TR" i="1" dirty="0">
                              <a:latin typeface="Cambria Math" panose="02040503050406030204" pitchFamily="18" charset="0"/>
                            </a:rPr>
                            <m:t>1</m:t>
                          </m:r>
                        </m:num>
                        <m:den>
                          <m:r>
                            <a:rPr lang="tr-TR" i="1" dirty="0">
                              <a:latin typeface="Cambria Math" panose="02040503050406030204" pitchFamily="18" charset="0"/>
                            </a:rPr>
                            <m:t>2</m:t>
                          </m:r>
                        </m:den>
                      </m:f>
                      <m:r>
                        <a:rPr lang="tr-TR" dirty="0">
                          <a:latin typeface="Cambria Math" panose="02040503050406030204" pitchFamily="18" charset="0"/>
                        </a:rPr>
                        <m:t>.</m:t>
                      </m:r>
                      <m:r>
                        <a:rPr lang="tr-TR" i="1" dirty="0">
                          <a:latin typeface="Cambria Math" panose="02040503050406030204" pitchFamily="18" charset="0"/>
                        </a:rPr>
                        <m:t>𝑣</m:t>
                      </m:r>
                      <m:r>
                        <a:rPr lang="tr-TR" dirty="0">
                          <a:latin typeface="Cambria Math" panose="02040503050406030204" pitchFamily="18" charset="0"/>
                        </a:rPr>
                        <m:t>.</m:t>
                      </m:r>
                      <m:r>
                        <m:rPr>
                          <m:sty m:val="p"/>
                        </m:rPr>
                        <a:rPr lang="tr-TR" dirty="0">
                          <a:latin typeface="Cambria Math" panose="02040503050406030204" pitchFamily="18" charset="0"/>
                        </a:rPr>
                        <m:t>t</m:t>
                      </m:r>
                      <m:r>
                        <a:rPr lang="tr-TR" dirty="0">
                          <a:latin typeface="Cambria Math" panose="02040503050406030204" pitchFamily="18" charset="0"/>
                        </a:rPr>
                        <m:t> </m:t>
                      </m:r>
                    </m:oMath>
                  </m:oMathPara>
                </a14:m>
                <a:endParaRPr lang="tr-TR" dirty="0">
                  <a:latin typeface="Cambria Math" panose="02040503050406030204" pitchFamily="18" charset="0"/>
                </a:endParaRPr>
              </a:p>
              <a:p>
                <a:r>
                  <a:rPr lang="tr-TR" dirty="0" smtClean="0">
                    <a:ea typeface="Cambria Math" panose="02040503050406030204" pitchFamily="18" charset="0"/>
                  </a:rPr>
                  <a:t>                 </a:t>
                </a:r>
                <a14:m>
                  <m:oMath xmlns:m="http://schemas.openxmlformats.org/officeDocument/2006/math">
                    <m:r>
                      <a:rPr lang="tr-TR" i="1" dirty="0" smtClean="0">
                        <a:latin typeface="Cambria Math" panose="02040503050406030204" pitchFamily="18" charset="0"/>
                        <a:ea typeface="Cambria Math" panose="02040503050406030204" pitchFamily="18" charset="0"/>
                      </a:rPr>
                      <m:t>	</m:t>
                    </m:r>
                    <m:r>
                      <a:rPr lang="tr-TR" dirty="0">
                        <a:latin typeface="Cambria Math" panose="02040503050406030204" pitchFamily="18" charset="0"/>
                      </a:rPr>
                      <m:t>=</m:t>
                    </m:r>
                    <m:f>
                      <m:fPr>
                        <m:ctrlPr>
                          <a:rPr lang="tr-TR" i="1" dirty="0">
                            <a:latin typeface="Cambria Math" panose="02040503050406030204" pitchFamily="18" charset="0"/>
                          </a:rPr>
                        </m:ctrlPr>
                      </m:fPr>
                      <m:num>
                        <m:r>
                          <a:rPr lang="tr-TR" i="1" dirty="0">
                            <a:latin typeface="Cambria Math" panose="02040503050406030204" pitchFamily="18" charset="0"/>
                          </a:rPr>
                          <m:t>1</m:t>
                        </m:r>
                      </m:num>
                      <m:den>
                        <m:r>
                          <a:rPr lang="tr-TR" i="1" dirty="0">
                            <a:latin typeface="Cambria Math" panose="02040503050406030204" pitchFamily="18" charset="0"/>
                          </a:rPr>
                          <m:t>2</m:t>
                        </m:r>
                      </m:den>
                    </m:f>
                    <m:r>
                      <a:rPr lang="tr-TR" dirty="0">
                        <a:latin typeface="Cambria Math" panose="02040503050406030204" pitchFamily="18" charset="0"/>
                      </a:rPr>
                      <m:t>.</m:t>
                    </m:r>
                    <m:r>
                      <m:rPr>
                        <m:sty m:val="p"/>
                      </m:rPr>
                      <a:rPr lang="tr-TR" dirty="0">
                        <a:latin typeface="Cambria Math" panose="02040503050406030204" pitchFamily="18" charset="0"/>
                      </a:rPr>
                      <m:t>m</m:t>
                    </m:r>
                    <m:r>
                      <a:rPr lang="tr-TR" b="0" i="1" dirty="0" smtClean="0">
                        <a:latin typeface="Cambria Math" panose="02040503050406030204" pitchFamily="18" charset="0"/>
                      </a:rPr>
                      <m:t>.</m:t>
                    </m:r>
                    <m:sSup>
                      <m:sSupPr>
                        <m:ctrlPr>
                          <a:rPr lang="tr-TR" i="1" dirty="0" smtClean="0">
                            <a:latin typeface="Cambria Math" panose="02040503050406030204" pitchFamily="18" charset="0"/>
                            <a:ea typeface="Cambria Math" panose="02040503050406030204" pitchFamily="18" charset="0"/>
                          </a:rPr>
                        </m:ctrlPr>
                      </m:sSupPr>
                      <m:e>
                        <m:r>
                          <a:rPr lang="tr-TR" i="1" dirty="0">
                            <a:latin typeface="Cambria Math" panose="02040503050406030204" pitchFamily="18" charset="0"/>
                          </a:rPr>
                          <m:t>𝑣</m:t>
                        </m:r>
                        <m:r>
                          <m:rPr>
                            <m:nor/>
                          </m:rPr>
                          <a:rPr lang="tr-TR" dirty="0"/>
                          <m:t> </m:t>
                        </m:r>
                      </m:e>
                      <m:sup>
                        <m:r>
                          <a:rPr lang="tr-TR" b="0" i="1" dirty="0" smtClean="0">
                            <a:latin typeface="Cambria Math" panose="02040503050406030204" pitchFamily="18" charset="0"/>
                            <a:ea typeface="Cambria Math" panose="02040503050406030204" pitchFamily="18" charset="0"/>
                          </a:rPr>
                          <m:t>2</m:t>
                        </m:r>
                      </m:sup>
                    </m:sSup>
                  </m:oMath>
                </a14:m>
                <a:endParaRPr lang="tr-TR" dirty="0"/>
              </a:p>
              <a:p>
                <a:endParaRPr lang="tr-TR"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8251166" y="4723937"/>
                <a:ext cx="3590531" cy="1320746"/>
              </a:xfrm>
              <a:prstGeom prst="rect">
                <a:avLst/>
              </a:prstGeom>
              <a:blipFill rotWithShape="0">
                <a:blip r:embed="rId8"/>
                <a:stretch>
                  <a:fillRect/>
                </a:stretch>
              </a:blipFill>
            </p:spPr>
            <p:txBody>
              <a:bodyPr/>
              <a:lstStyle/>
              <a:p>
                <a:r>
                  <a:rPr lang="tr-TR">
                    <a:noFill/>
                  </a:rPr>
                  <a:t> </a:t>
                </a:r>
              </a:p>
            </p:txBody>
          </p:sp>
        </mc:Fallback>
      </mc:AlternateContent>
      <p:pic>
        <p:nvPicPr>
          <p:cNvPr id="12" name="Content Placeholder 3"/>
          <p:cNvPicPr>
            <a:picLocks noGrp="1" noChangeAspect="1"/>
          </p:cNvPicPr>
          <p:nvPr>
            <p:ph idx="1"/>
          </p:nvPr>
        </p:nvPicPr>
        <p:blipFill rotWithShape="1">
          <a:blip r:embed="rId9" cstate="print"/>
          <a:srcRect l="25380" t="49968" r="33416" b="30646"/>
          <a:stretch/>
        </p:blipFill>
        <p:spPr>
          <a:xfrm>
            <a:off x="3839734" y="4230303"/>
            <a:ext cx="4517188" cy="1694240"/>
          </a:xfrm>
          <a:prstGeom prst="rect">
            <a:avLst/>
          </a:prstGeom>
        </p:spPr>
      </p:pic>
      <p:cxnSp>
        <p:nvCxnSpPr>
          <p:cNvPr id="13" name="Straight Arrow Connector 12"/>
          <p:cNvCxnSpPr/>
          <p:nvPr/>
        </p:nvCxnSpPr>
        <p:spPr>
          <a:xfrm>
            <a:off x="7209637" y="5405898"/>
            <a:ext cx="13097" cy="568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867178" y="5455794"/>
            <a:ext cx="13097" cy="568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6497166" y="5948190"/>
                <a:ext cx="1508725" cy="6771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tr-TR" sz="1400" i="1" dirty="0">
                          <a:latin typeface="Cambria Math" panose="02040503050406030204" pitchFamily="18" charset="0"/>
                        </a:rPr>
                        <m:t>𝑣</m:t>
                      </m:r>
                      <m:r>
                        <a:rPr lang="tr-TR" sz="1400" b="0" i="0" dirty="0" smtClean="0">
                          <a:latin typeface="Cambria Math" panose="02040503050406030204" pitchFamily="18" charset="0"/>
                        </a:rPr>
                        <m:t>=</m:t>
                      </m:r>
                      <m:r>
                        <m:rPr>
                          <m:sty m:val="p"/>
                        </m:rPr>
                        <a:rPr lang="tr-TR" sz="1400" b="0" i="0" dirty="0" smtClean="0">
                          <a:latin typeface="Cambria Math" panose="02040503050406030204" pitchFamily="18" charset="0"/>
                        </a:rPr>
                        <m:t>a</m:t>
                      </m:r>
                      <m:r>
                        <a:rPr lang="tr-TR" sz="1400" b="0" i="0" dirty="0" smtClean="0">
                          <a:latin typeface="Cambria Math" panose="02040503050406030204" pitchFamily="18" charset="0"/>
                        </a:rPr>
                        <m:t>.</m:t>
                      </m:r>
                      <m:r>
                        <m:rPr>
                          <m:sty m:val="p"/>
                        </m:rPr>
                        <a:rPr lang="tr-TR" sz="1400" b="0" i="0" dirty="0" smtClean="0">
                          <a:latin typeface="Cambria Math" panose="02040503050406030204" pitchFamily="18" charset="0"/>
                        </a:rPr>
                        <m:t>t</m:t>
                      </m:r>
                      <m:r>
                        <a:rPr lang="tr-TR" sz="1400" b="0" i="0" dirty="0" smtClean="0">
                          <a:latin typeface="Cambria Math" panose="02040503050406030204" pitchFamily="18" charset="0"/>
                        </a:rPr>
                        <m:t> </m:t>
                      </m:r>
                    </m:oMath>
                  </m:oMathPara>
                </a14:m>
                <a:endParaRPr lang="tr-TR" sz="1400" b="0" i="0"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tr-TR" sz="1400" b="0" i="0" dirty="0" smtClean="0">
                          <a:latin typeface="Cambria Math" panose="02040503050406030204" pitchFamily="18" charset="0"/>
                        </a:rPr>
                        <m:t>a</m:t>
                      </m:r>
                      <m:r>
                        <a:rPr lang="tr-TR" sz="1400" b="0" i="0" dirty="0" smtClean="0">
                          <a:latin typeface="Cambria Math" panose="02040503050406030204" pitchFamily="18" charset="0"/>
                        </a:rPr>
                        <m:t>=</m:t>
                      </m:r>
                      <m:f>
                        <m:fPr>
                          <m:ctrlPr>
                            <a:rPr lang="tr-TR" sz="1400" b="0" i="1" dirty="0" smtClean="0">
                              <a:latin typeface="Cambria Math" panose="02040503050406030204" pitchFamily="18" charset="0"/>
                            </a:rPr>
                          </m:ctrlPr>
                        </m:fPr>
                        <m:num>
                          <m:r>
                            <a:rPr lang="tr-TR" sz="1400" b="0" i="1" dirty="0" smtClean="0">
                              <a:latin typeface="Cambria Math" panose="02040503050406030204" pitchFamily="18" charset="0"/>
                            </a:rPr>
                            <m:t>𝑣</m:t>
                          </m:r>
                        </m:num>
                        <m:den>
                          <m:r>
                            <a:rPr lang="tr-TR" sz="1400" b="0" i="1" dirty="0" smtClean="0">
                              <a:latin typeface="Cambria Math" panose="02040503050406030204" pitchFamily="18" charset="0"/>
                            </a:rPr>
                            <m:t>𝑡</m:t>
                          </m:r>
                        </m:den>
                      </m:f>
                      <m:r>
                        <a:rPr lang="tr-TR" sz="1400" b="0" i="0" dirty="0" smtClean="0">
                          <a:latin typeface="Cambria Math" panose="02040503050406030204" pitchFamily="18" charset="0"/>
                        </a:rPr>
                        <m:t> </m:t>
                      </m:r>
                    </m:oMath>
                  </m:oMathPara>
                </a14:m>
                <a:endParaRPr lang="tr-TR" sz="1400" dirty="0"/>
              </a:p>
            </p:txBody>
          </p:sp>
        </mc:Choice>
        <mc:Fallback xmlns="">
          <p:sp>
            <p:nvSpPr>
              <p:cNvPr id="19" name="TextBox 18"/>
              <p:cNvSpPr txBox="1">
                <a:spLocks noRot="1" noChangeAspect="1" noMove="1" noResize="1" noEditPoints="1" noAdjustHandles="1" noChangeArrowheads="1" noChangeShapeType="1" noTextEdit="1"/>
              </p:cNvSpPr>
              <p:nvPr/>
            </p:nvSpPr>
            <p:spPr>
              <a:xfrm>
                <a:off x="6497166" y="5948190"/>
                <a:ext cx="1508725" cy="677108"/>
              </a:xfrm>
              <a:prstGeom prst="rect">
                <a:avLst/>
              </a:prstGeom>
              <a:blipFill rotWithShape="0">
                <a:blip r:embed="rId10"/>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4918885" y="6018262"/>
                <a:ext cx="1847550" cy="495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tr-TR" sz="1400" b="0" i="0" dirty="0" smtClean="0">
                          <a:latin typeface="Cambria Math" panose="02040503050406030204" pitchFamily="18" charset="0"/>
                          <a:ea typeface="Cambria Math" panose="02040503050406030204" pitchFamily="18" charset="0"/>
                        </a:rPr>
                        <m:t>x</m:t>
                      </m:r>
                      <m:r>
                        <a:rPr lang="tr-TR" sz="1400" dirty="0">
                          <a:latin typeface="Cambria Math" panose="02040503050406030204" pitchFamily="18" charset="0"/>
                        </a:rPr>
                        <m:t>=</m:t>
                      </m:r>
                      <m:f>
                        <m:fPr>
                          <m:ctrlPr>
                            <a:rPr lang="tr-TR" sz="1400" i="1" dirty="0">
                              <a:latin typeface="Cambria Math" panose="02040503050406030204" pitchFamily="18" charset="0"/>
                            </a:rPr>
                          </m:ctrlPr>
                        </m:fPr>
                        <m:num>
                          <m:r>
                            <a:rPr lang="tr-TR" sz="1400" b="0" i="1" dirty="0" smtClean="0">
                              <a:latin typeface="Cambria Math" panose="02040503050406030204" pitchFamily="18" charset="0"/>
                            </a:rPr>
                            <m:t>1</m:t>
                          </m:r>
                        </m:num>
                        <m:den>
                          <m:r>
                            <a:rPr lang="tr-TR" sz="1400" b="0" i="1" dirty="0" smtClean="0">
                              <a:latin typeface="Cambria Math" panose="02040503050406030204" pitchFamily="18" charset="0"/>
                            </a:rPr>
                            <m:t>2</m:t>
                          </m:r>
                        </m:den>
                      </m:f>
                      <m:r>
                        <a:rPr lang="tr-TR" sz="1400" b="0" i="0" dirty="0" smtClean="0">
                          <a:latin typeface="Cambria Math" panose="02040503050406030204" pitchFamily="18" charset="0"/>
                        </a:rPr>
                        <m:t>.</m:t>
                      </m:r>
                      <m:r>
                        <a:rPr lang="tr-TR" sz="1400" i="1" dirty="0">
                          <a:latin typeface="Cambria Math" panose="02040503050406030204" pitchFamily="18" charset="0"/>
                        </a:rPr>
                        <m:t>𝑣</m:t>
                      </m:r>
                      <m:r>
                        <a:rPr lang="tr-TR" sz="1400" b="0" i="0" dirty="0" smtClean="0">
                          <a:latin typeface="Cambria Math" panose="02040503050406030204" pitchFamily="18" charset="0"/>
                        </a:rPr>
                        <m:t>.</m:t>
                      </m:r>
                      <m:r>
                        <m:rPr>
                          <m:sty m:val="p"/>
                        </m:rPr>
                        <a:rPr lang="tr-TR" sz="1400" b="0" i="0" dirty="0" smtClean="0">
                          <a:latin typeface="Cambria Math" panose="02040503050406030204" pitchFamily="18" charset="0"/>
                        </a:rPr>
                        <m:t>t</m:t>
                      </m:r>
                      <m:r>
                        <a:rPr lang="tr-TR" sz="1400" b="0" i="0" dirty="0" smtClean="0">
                          <a:latin typeface="Cambria Math" panose="02040503050406030204" pitchFamily="18" charset="0"/>
                        </a:rPr>
                        <m:t> </m:t>
                      </m:r>
                    </m:oMath>
                  </m:oMathPara>
                </a14:m>
                <a:endParaRPr lang="tr-TR" sz="1400" b="0" i="0" dirty="0" smtClean="0">
                  <a:latin typeface="Cambria Math" panose="020405030504060302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918885" y="6018262"/>
                <a:ext cx="1847550" cy="495649"/>
              </a:xfrm>
              <a:prstGeom prst="rect">
                <a:avLst/>
              </a:prstGeom>
              <a:blipFill rotWithShape="0">
                <a:blip r:embed="rId11"/>
                <a:stretch>
                  <a:fillRect b="-122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091069" y="3420084"/>
                <a:ext cx="1508725" cy="619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tr-TR" sz="2000" b="0" i="0" dirty="0" smtClean="0">
                          <a:latin typeface="Cambria Math" panose="02040503050406030204" pitchFamily="18" charset="0"/>
                        </a:rPr>
                        <m:t>a</m:t>
                      </m:r>
                      <m:r>
                        <a:rPr lang="tr-TR" sz="2000" b="0" i="0" dirty="0" smtClean="0">
                          <a:latin typeface="Cambria Math" panose="02040503050406030204" pitchFamily="18" charset="0"/>
                        </a:rPr>
                        <m:t>=</m:t>
                      </m:r>
                      <m:f>
                        <m:fPr>
                          <m:ctrlPr>
                            <a:rPr lang="tr-TR" sz="2000" b="0" i="1" dirty="0" smtClean="0">
                              <a:latin typeface="Cambria Math" panose="02040503050406030204" pitchFamily="18" charset="0"/>
                            </a:rPr>
                          </m:ctrlPr>
                        </m:fPr>
                        <m:num>
                          <m:r>
                            <a:rPr lang="tr-TR" sz="2000" b="0" i="1" dirty="0" smtClean="0">
                              <a:latin typeface="Cambria Math" panose="02040503050406030204" pitchFamily="18" charset="0"/>
                            </a:rPr>
                            <m:t>𝑣</m:t>
                          </m:r>
                        </m:num>
                        <m:den>
                          <m:r>
                            <a:rPr lang="tr-TR" sz="2000" b="0" i="1" dirty="0" smtClean="0">
                              <a:latin typeface="Cambria Math" panose="02040503050406030204" pitchFamily="18" charset="0"/>
                            </a:rPr>
                            <m:t>𝑡</m:t>
                          </m:r>
                        </m:den>
                      </m:f>
                      <m:r>
                        <a:rPr lang="tr-TR" sz="2000" b="0" i="0" dirty="0" smtClean="0">
                          <a:latin typeface="Cambria Math" panose="02040503050406030204" pitchFamily="18" charset="0"/>
                        </a:rPr>
                        <m:t> </m:t>
                      </m:r>
                    </m:oMath>
                  </m:oMathPara>
                </a14:m>
                <a:endParaRPr lang="tr-TR" sz="2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8091069" y="3420084"/>
                <a:ext cx="1508725" cy="619913"/>
              </a:xfrm>
              <a:prstGeom prst="rect">
                <a:avLst/>
              </a:prstGeom>
              <a:blipFill rotWithShape="0">
                <a:blip r:embed="rId12"/>
                <a:stretch>
                  <a:fillRect/>
                </a:stretch>
              </a:blipFill>
            </p:spPr>
            <p:txBody>
              <a:bodyPr/>
              <a:lstStyle/>
              <a:p>
                <a:r>
                  <a:rPr lang="tr-TR">
                    <a:noFill/>
                  </a:rPr>
                  <a:t> </a:t>
                </a:r>
              </a:p>
            </p:txBody>
          </p:sp>
        </mc:Fallback>
      </mc:AlternateContent>
      <p:sp>
        <p:nvSpPr>
          <p:cNvPr id="22" name="TextBox 21"/>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b="1" dirty="0" smtClean="0"/>
              <a:t>Kinetik enerji </a:t>
            </a:r>
            <a:endParaRPr lang="tr-TR" b="1"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5414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35177" y="569386"/>
            <a:ext cx="5620512" cy="523220"/>
          </a:xfrm>
          <a:prstGeom prst="rect">
            <a:avLst/>
          </a:prstGeom>
          <a:noFill/>
        </p:spPr>
        <p:txBody>
          <a:bodyPr wrap="square" rtlCol="0">
            <a:spAutoFit/>
          </a:bodyPr>
          <a:lstStyle/>
          <a:p>
            <a:r>
              <a:rPr lang="tr-TR" sz="2800" b="1" dirty="0" smtClean="0"/>
              <a:t>Esneklik Potansiyel Enerjisi</a:t>
            </a:r>
            <a:endParaRPr lang="tr-TR" sz="2800" b="1" dirty="0"/>
          </a:p>
        </p:txBody>
      </p:sp>
      <p:sp>
        <p:nvSpPr>
          <p:cNvPr id="4" name="Rectangle 3"/>
          <p:cNvSpPr/>
          <p:nvPr/>
        </p:nvSpPr>
        <p:spPr>
          <a:xfrm>
            <a:off x="4136499" y="1249015"/>
            <a:ext cx="7821953" cy="1631216"/>
          </a:xfrm>
          <a:prstGeom prst="rect">
            <a:avLst/>
          </a:prstGeom>
        </p:spPr>
        <p:txBody>
          <a:bodyPr wrap="square">
            <a:spAutoFit/>
          </a:bodyPr>
          <a:lstStyle/>
          <a:p>
            <a:r>
              <a:rPr lang="tr-TR" sz="2000" dirty="0" smtClean="0"/>
              <a:t>Aşağıdaki grafikte görüldüğü gibi, bir miktar uzattığımız yayı daha fazla uzatmak için daha büyük bir kuvvet uygulamamız gerekir. Yay </a:t>
            </a:r>
            <a:r>
              <a:rPr lang="tr-TR" sz="2000" dirty="0"/>
              <a:t>esneyip uzadıkça uyguladığımız kuvvet değişiyorsa, iş için kullandığımız </a:t>
            </a:r>
            <a:r>
              <a:rPr lang="tr-TR" sz="2000" b="1" dirty="0"/>
              <a:t>W = F ∙ x </a:t>
            </a:r>
            <a:r>
              <a:rPr lang="tr-TR" sz="2000" dirty="0"/>
              <a:t>matematiksel modelinde hangi F değerini kullanmalıyız? </a:t>
            </a:r>
          </a:p>
        </p:txBody>
      </p:sp>
      <p:pic>
        <p:nvPicPr>
          <p:cNvPr id="5" name="Picture 4"/>
          <p:cNvPicPr>
            <a:picLocks noChangeAspect="1"/>
          </p:cNvPicPr>
          <p:nvPr/>
        </p:nvPicPr>
        <p:blipFill>
          <a:blip r:embed="rId3"/>
          <a:stretch>
            <a:fillRect/>
          </a:stretch>
        </p:blipFill>
        <p:spPr>
          <a:xfrm>
            <a:off x="4139011" y="3203876"/>
            <a:ext cx="2808980" cy="1755613"/>
          </a:xfrm>
          <a:prstGeom prst="rect">
            <a:avLst/>
          </a:prstGeom>
        </p:spPr>
      </p:pic>
      <p:graphicFrame>
        <p:nvGraphicFramePr>
          <p:cNvPr id="7" name="Chart 6"/>
          <p:cNvGraphicFramePr>
            <a:graphicFrameLocks/>
          </p:cNvGraphicFramePr>
          <p:nvPr>
            <p:extLst>
              <p:ext uri="{D42A27DB-BD31-4B8C-83A1-F6EECF244321}">
                <p14:modId xmlns:p14="http://schemas.microsoft.com/office/powerpoint/2010/main" val="172840468"/>
              </p:ext>
            </p:extLst>
          </p:nvPr>
        </p:nvGraphicFramePr>
        <p:xfrm>
          <a:off x="7631266" y="3049496"/>
          <a:ext cx="4024423" cy="348301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b="1"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4174274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64831" y="551583"/>
            <a:ext cx="5796244" cy="523220"/>
          </a:xfrm>
          <a:prstGeom prst="rect">
            <a:avLst/>
          </a:prstGeom>
          <a:noFill/>
        </p:spPr>
        <p:txBody>
          <a:bodyPr wrap="square" rtlCol="0">
            <a:spAutoFit/>
          </a:bodyPr>
          <a:lstStyle/>
          <a:p>
            <a:r>
              <a:rPr lang="tr-TR" sz="2800" b="1" dirty="0" smtClean="0"/>
              <a:t>Bugün Neler Öğreneceğiz?</a:t>
            </a:r>
            <a:endParaRPr lang="tr-TR" sz="2800" b="1" dirty="0"/>
          </a:p>
        </p:txBody>
      </p:sp>
      <p:sp>
        <p:nvSpPr>
          <p:cNvPr id="2" name="TextBox 1"/>
          <p:cNvSpPr txBox="1"/>
          <p:nvPr/>
        </p:nvSpPr>
        <p:spPr>
          <a:xfrm>
            <a:off x="573024" y="1225689"/>
            <a:ext cx="7595616" cy="5441170"/>
          </a:xfrm>
          <a:prstGeom prst="rect">
            <a:avLst/>
          </a:prstGeom>
          <a:noFill/>
        </p:spPr>
        <p:txBody>
          <a:bodyPr wrap="square" rtlCol="0">
            <a:spAutoFit/>
          </a:bodyPr>
          <a:lstStyle/>
          <a:p>
            <a:pPr marL="285744" indent="-285744">
              <a:lnSpc>
                <a:spcPct val="150000"/>
              </a:lnSpc>
              <a:buFont typeface="Arial" panose="020B0604020202020204" pitchFamily="34" charset="0"/>
              <a:buChar char="•"/>
            </a:pPr>
            <a:r>
              <a:rPr lang="tr-TR" dirty="0" smtClean="0"/>
              <a:t>Geçen hafta neler öğrendik?</a:t>
            </a:r>
          </a:p>
          <a:p>
            <a:pPr marL="285744" indent="-285744">
              <a:lnSpc>
                <a:spcPct val="150000"/>
              </a:lnSpc>
              <a:buFont typeface="Arial" panose="020B0604020202020204" pitchFamily="34" charset="0"/>
              <a:buChar char="•"/>
            </a:pPr>
            <a:r>
              <a:rPr lang="tr-TR" dirty="0" smtClean="0"/>
              <a:t>Günlük hayatta esneklik</a:t>
            </a:r>
          </a:p>
          <a:p>
            <a:pPr marL="285744" indent="-285744">
              <a:lnSpc>
                <a:spcPct val="150000"/>
              </a:lnSpc>
              <a:buFont typeface="Arial" panose="020B0604020202020204" pitchFamily="34" charset="0"/>
              <a:buChar char="•"/>
            </a:pPr>
            <a:r>
              <a:rPr lang="tr-TR" dirty="0" smtClean="0"/>
              <a:t>Hava geçişine izin verirsem ne olur?</a:t>
            </a:r>
          </a:p>
          <a:p>
            <a:pPr marL="285744" indent="-285744">
              <a:lnSpc>
                <a:spcPct val="150000"/>
              </a:lnSpc>
              <a:buFont typeface="Arial" panose="020B0604020202020204" pitchFamily="34" charset="0"/>
              <a:buChar char="•"/>
            </a:pPr>
            <a:r>
              <a:rPr lang="tr-TR" dirty="0" smtClean="0"/>
              <a:t>Aktivite: Yay sabitini bulalım</a:t>
            </a:r>
          </a:p>
          <a:p>
            <a:pPr marL="285744" indent="-285744">
              <a:lnSpc>
                <a:spcPct val="150000"/>
              </a:lnSpc>
              <a:buFont typeface="Arial" panose="020B0604020202020204" pitchFamily="34" charset="0"/>
              <a:buChar char="•"/>
            </a:pPr>
            <a:r>
              <a:rPr lang="tr-TR" dirty="0" smtClean="0"/>
              <a:t>Hooke Yasası</a:t>
            </a:r>
          </a:p>
          <a:p>
            <a:pPr marL="285744" indent="-285744">
              <a:lnSpc>
                <a:spcPct val="150000"/>
              </a:lnSpc>
              <a:buFont typeface="Arial" panose="020B0604020202020204" pitchFamily="34" charset="0"/>
              <a:buChar char="•"/>
            </a:pPr>
            <a:r>
              <a:rPr lang="tr-TR" dirty="0" smtClean="0"/>
              <a:t>Yer çekimi potansiyel enerjisi</a:t>
            </a:r>
          </a:p>
          <a:p>
            <a:pPr marL="285744" indent="-285744">
              <a:lnSpc>
                <a:spcPct val="150000"/>
              </a:lnSpc>
              <a:buFont typeface="Arial" panose="020B0604020202020204" pitchFamily="34" charset="0"/>
              <a:buChar char="•"/>
            </a:pPr>
            <a:r>
              <a:rPr lang="tr-TR" dirty="0" smtClean="0"/>
              <a:t>Kinetik enerji </a:t>
            </a:r>
          </a:p>
          <a:p>
            <a:pPr marL="285744" indent="-285744">
              <a:lnSpc>
                <a:spcPct val="150000"/>
              </a:lnSpc>
              <a:buFont typeface="Arial" panose="020B0604020202020204" pitchFamily="34" charset="0"/>
              <a:buChar char="•"/>
            </a:pPr>
            <a:r>
              <a:rPr lang="tr-TR" dirty="0" smtClean="0"/>
              <a:t>Esneklik potansiyel enerjisi</a:t>
            </a:r>
          </a:p>
          <a:p>
            <a:pPr marL="285744" indent="-285744">
              <a:lnSpc>
                <a:spcPct val="150000"/>
              </a:lnSpc>
              <a:buFont typeface="Arial" panose="020B0604020202020204" pitchFamily="34" charset="0"/>
              <a:buChar char="•"/>
            </a:pPr>
            <a:r>
              <a:rPr lang="tr-TR" dirty="0" smtClean="0"/>
              <a:t>Mekanik enerjinin korunumu</a:t>
            </a:r>
          </a:p>
          <a:p>
            <a:pPr marL="285744" indent="-285744">
              <a:lnSpc>
                <a:spcPct val="150000"/>
              </a:lnSpc>
              <a:buFont typeface="Arial" panose="020B0604020202020204" pitchFamily="34" charset="0"/>
              <a:buChar char="•"/>
            </a:pPr>
            <a:r>
              <a:rPr lang="tr-TR" dirty="0"/>
              <a:t>Hava geçişine izin verirsem ne olur</a:t>
            </a:r>
            <a:r>
              <a:rPr lang="tr-TR" dirty="0" smtClean="0"/>
              <a:t>?</a:t>
            </a:r>
          </a:p>
          <a:p>
            <a:pPr marL="285744" indent="-285744">
              <a:lnSpc>
                <a:spcPct val="150000"/>
              </a:lnSpc>
              <a:buFont typeface="Arial" panose="020B0604020202020204" pitchFamily="34" charset="0"/>
              <a:buChar char="•"/>
            </a:pPr>
            <a:r>
              <a:rPr lang="tr-TR" dirty="0" smtClean="0"/>
              <a:t>Canan Dağdeviren ve çalışmaları</a:t>
            </a:r>
            <a:endParaRPr lang="tr-TR" dirty="0"/>
          </a:p>
          <a:p>
            <a:pPr marL="285744" indent="-285744">
              <a:lnSpc>
                <a:spcPct val="150000"/>
              </a:lnSpc>
              <a:buFont typeface="Arial" panose="020B0604020202020204" pitchFamily="34" charset="0"/>
              <a:buChar char="•"/>
            </a:pPr>
            <a:r>
              <a:rPr lang="tr-TR" dirty="0" smtClean="0"/>
              <a:t>Günün </a:t>
            </a:r>
            <a:r>
              <a:rPr lang="tr-TR" dirty="0"/>
              <a:t>özeti</a:t>
            </a:r>
          </a:p>
          <a:p>
            <a:pPr marL="285744" indent="-285744">
              <a:lnSpc>
                <a:spcPct val="150000"/>
              </a:lnSpc>
              <a:buFont typeface="Arial" panose="020B0604020202020204" pitchFamily="34" charset="0"/>
              <a:buChar char="•"/>
            </a:pPr>
            <a:r>
              <a:rPr lang="tr-TR" dirty="0"/>
              <a:t>Soru </a:t>
            </a:r>
            <a:r>
              <a:rPr lang="tr-TR" dirty="0" smtClean="0"/>
              <a:t>çözümü</a:t>
            </a:r>
            <a:endParaRPr lang="tr-TR" dirty="0"/>
          </a:p>
        </p:txBody>
      </p:sp>
    </p:spTree>
    <p:extLst>
      <p:ext uri="{BB962C8B-B14F-4D97-AF65-F5344CB8AC3E}">
        <p14:creationId xmlns:p14="http://schemas.microsoft.com/office/powerpoint/2010/main" val="33914355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35177" y="569386"/>
            <a:ext cx="5620512" cy="523220"/>
          </a:xfrm>
          <a:prstGeom prst="rect">
            <a:avLst/>
          </a:prstGeom>
          <a:noFill/>
        </p:spPr>
        <p:txBody>
          <a:bodyPr wrap="square" rtlCol="0">
            <a:spAutoFit/>
          </a:bodyPr>
          <a:lstStyle/>
          <a:p>
            <a:r>
              <a:rPr lang="tr-TR" sz="2800" b="1" dirty="0" smtClean="0"/>
              <a:t>Esneklik Potansiyel Enerjisi</a:t>
            </a:r>
            <a:endParaRPr lang="tr-TR" sz="2800" b="1" dirty="0"/>
          </a:p>
        </p:txBody>
      </p:sp>
      <p:pic>
        <p:nvPicPr>
          <p:cNvPr id="4" name="Picture 3"/>
          <p:cNvPicPr>
            <a:picLocks noChangeAspect="1"/>
          </p:cNvPicPr>
          <p:nvPr/>
        </p:nvPicPr>
        <p:blipFill rotWithShape="1">
          <a:blip r:embed="rId2"/>
          <a:srcRect l="46042" t="38901" r="32738" b="29705"/>
          <a:stretch/>
        </p:blipFill>
        <p:spPr>
          <a:xfrm>
            <a:off x="3734993" y="1419341"/>
            <a:ext cx="3702183" cy="3079507"/>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7600964" y="2692098"/>
                <a:ext cx="2484026" cy="533992"/>
              </a:xfrm>
              <a:prstGeom prst="rect">
                <a:avLst/>
              </a:prstGeom>
              <a:noFill/>
            </p:spPr>
            <p:txBody>
              <a:bodyPr wrap="square" rtlCol="0">
                <a:spAutoFit/>
              </a:bodyPr>
              <a:lstStyle/>
              <a:p>
                <a:r>
                  <a:rPr lang="tr-TR" sz="2000" dirty="0" smtClean="0"/>
                  <a:t>Alan = </a:t>
                </a:r>
                <a14:m>
                  <m:oMath xmlns:m="http://schemas.openxmlformats.org/officeDocument/2006/math">
                    <m:f>
                      <m:fPr>
                        <m:ctrlPr>
                          <a:rPr lang="tr-TR" sz="2000" i="1" dirty="0">
                            <a:latin typeface="Cambria Math" panose="02040503050406030204" pitchFamily="18" charset="0"/>
                          </a:rPr>
                        </m:ctrlPr>
                      </m:fPr>
                      <m:num>
                        <m:r>
                          <a:rPr lang="tr-TR" sz="2000" b="0" i="1" dirty="0" smtClean="0">
                            <a:latin typeface="Cambria Math" panose="02040503050406030204" pitchFamily="18" charset="0"/>
                          </a:rPr>
                          <m:t>𝐹</m:t>
                        </m:r>
                        <m:r>
                          <a:rPr lang="tr-TR" sz="2000" i="1" dirty="0">
                            <a:latin typeface="Cambria Math" panose="02040503050406030204" pitchFamily="18" charset="0"/>
                          </a:rPr>
                          <m:t>· </m:t>
                        </m:r>
                        <m:r>
                          <a:rPr lang="tr-TR" sz="2000" i="1" dirty="0">
                            <a:latin typeface="Cambria Math" panose="02040503050406030204" pitchFamily="18" charset="0"/>
                          </a:rPr>
                          <m:t>𝑥</m:t>
                        </m:r>
                        <m:r>
                          <m:rPr>
                            <m:nor/>
                          </m:rPr>
                          <a:rPr lang="tr-TR" sz="2000" dirty="0"/>
                          <m:t> </m:t>
                        </m:r>
                      </m:num>
                      <m:den>
                        <m:r>
                          <a:rPr lang="tr-TR" sz="2000" i="1" dirty="0">
                            <a:latin typeface="Cambria Math" panose="02040503050406030204" pitchFamily="18" charset="0"/>
                          </a:rPr>
                          <m:t>2</m:t>
                        </m:r>
                      </m:den>
                    </m:f>
                  </m:oMath>
                </a14:m>
                <a:r>
                  <a:rPr lang="tr-TR" sz="2000" dirty="0" smtClean="0"/>
                  <a:t> = </a:t>
                </a:r>
                <a14:m>
                  <m:oMath xmlns:m="http://schemas.openxmlformats.org/officeDocument/2006/math">
                    <m:f>
                      <m:fPr>
                        <m:ctrlPr>
                          <a:rPr lang="tr-TR" sz="2000" i="1" dirty="0" smtClean="0">
                            <a:latin typeface="Cambria Math" panose="02040503050406030204" pitchFamily="18" charset="0"/>
                          </a:rPr>
                        </m:ctrlPr>
                      </m:fPr>
                      <m:num>
                        <m:r>
                          <a:rPr lang="tr-TR" sz="2000" b="0" i="1" dirty="0" smtClean="0">
                            <a:latin typeface="Cambria Math" panose="02040503050406030204" pitchFamily="18" charset="0"/>
                          </a:rPr>
                          <m:t>𝑘</m:t>
                        </m:r>
                        <m:r>
                          <a:rPr lang="tr-TR" sz="2000" i="1" dirty="0">
                            <a:latin typeface="Cambria Math" panose="02040503050406030204" pitchFamily="18" charset="0"/>
                          </a:rPr>
                          <m:t> </m:t>
                        </m:r>
                        <m:r>
                          <a:rPr lang="tr-TR" sz="2000" i="1" dirty="0" smtClean="0">
                            <a:latin typeface="Cambria Math" panose="02040503050406030204" pitchFamily="18" charset="0"/>
                          </a:rPr>
                          <m:t>·</m:t>
                        </m:r>
                        <m:r>
                          <a:rPr lang="tr-TR" sz="2000" b="0" i="1" dirty="0" smtClean="0">
                            <a:latin typeface="Cambria Math" panose="02040503050406030204" pitchFamily="18" charset="0"/>
                          </a:rPr>
                          <m:t> </m:t>
                        </m:r>
                        <m:r>
                          <a:rPr lang="tr-TR" sz="2000" i="1" dirty="0">
                            <a:latin typeface="Cambria Math" panose="02040503050406030204" pitchFamily="18" charset="0"/>
                          </a:rPr>
                          <m:t>𝑥</m:t>
                        </m:r>
                        <m:r>
                          <a:rPr lang="tr-TR" sz="2000" i="1" dirty="0">
                            <a:latin typeface="Cambria Math" panose="02040503050406030204" pitchFamily="18" charset="0"/>
                          </a:rPr>
                          <m:t> · </m:t>
                        </m:r>
                        <m:r>
                          <a:rPr lang="tr-TR" sz="2000" i="1" dirty="0">
                            <a:latin typeface="Cambria Math" panose="02040503050406030204" pitchFamily="18" charset="0"/>
                          </a:rPr>
                          <m:t>𝑥</m:t>
                        </m:r>
                        <m:r>
                          <m:rPr>
                            <m:nor/>
                          </m:rPr>
                          <a:rPr lang="tr-TR" sz="2000" dirty="0"/>
                          <m:t> </m:t>
                        </m:r>
                      </m:num>
                      <m:den>
                        <m:r>
                          <a:rPr lang="tr-TR" sz="2000" b="0" i="1" dirty="0" smtClean="0">
                            <a:latin typeface="Cambria Math" panose="02040503050406030204" pitchFamily="18" charset="0"/>
                          </a:rPr>
                          <m:t>2</m:t>
                        </m:r>
                      </m:den>
                    </m:f>
                  </m:oMath>
                </a14:m>
                <a:endParaRPr lang="tr-TR" sz="2000" dirty="0"/>
              </a:p>
            </p:txBody>
          </p:sp>
        </mc:Choice>
        <mc:Fallback xmlns="">
          <p:sp>
            <p:nvSpPr>
              <p:cNvPr id="2" name="TextBox 1"/>
              <p:cNvSpPr txBox="1">
                <a:spLocks noRot="1" noChangeAspect="1" noMove="1" noResize="1" noEditPoints="1" noAdjustHandles="1" noChangeArrowheads="1" noChangeShapeType="1" noTextEdit="1"/>
              </p:cNvSpPr>
              <p:nvPr/>
            </p:nvSpPr>
            <p:spPr>
              <a:xfrm>
                <a:off x="7600964" y="2692098"/>
                <a:ext cx="2484026" cy="533992"/>
              </a:xfrm>
              <a:prstGeom prst="rect">
                <a:avLst/>
              </a:prstGeom>
              <a:blipFill>
                <a:blip r:embed="rId3"/>
                <a:stretch>
                  <a:fillRect l="-2703" b="-6897"/>
                </a:stretch>
              </a:blipFill>
            </p:spPr>
            <p:txBody>
              <a:bodyPr/>
              <a:lstStyle/>
              <a:p>
                <a:r>
                  <a:rPr lang="tr-TR">
                    <a:noFill/>
                  </a:rPr>
                  <a:t> </a:t>
                </a:r>
              </a:p>
            </p:txBody>
          </p:sp>
        </mc:Fallback>
      </mc:AlternateContent>
      <p:cxnSp>
        <p:nvCxnSpPr>
          <p:cNvPr id="7" name="Straight Arrow Connector 6"/>
          <p:cNvCxnSpPr>
            <a:endCxn id="4" idx="3"/>
          </p:cNvCxnSpPr>
          <p:nvPr/>
        </p:nvCxnSpPr>
        <p:spPr>
          <a:xfrm>
            <a:off x="6198632" y="2959094"/>
            <a:ext cx="123854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3912731" y="5001792"/>
                <a:ext cx="7896329" cy="483466"/>
              </a:xfrm>
              <a:prstGeom prst="rect">
                <a:avLst/>
              </a:prstGeom>
              <a:noFill/>
            </p:spPr>
            <p:txBody>
              <a:bodyPr wrap="none" rtlCol="0">
                <a:spAutoFit/>
              </a:bodyPr>
              <a:lstStyle/>
              <a:p>
                <a:r>
                  <a:rPr lang="tr-TR" dirty="0" smtClean="0"/>
                  <a:t>Esneklik Potansiyel Enerjisi = </a:t>
                </a:r>
                <a14:m>
                  <m:oMath xmlns:m="http://schemas.openxmlformats.org/officeDocument/2006/math">
                    <m:f>
                      <m:fPr>
                        <m:ctrlPr>
                          <a:rPr lang="tr-TR" i="1" dirty="0" smtClean="0">
                            <a:latin typeface="Cambria Math" panose="02040503050406030204" pitchFamily="18" charset="0"/>
                          </a:rPr>
                        </m:ctrlPr>
                      </m:fPr>
                      <m:num>
                        <m:r>
                          <a:rPr lang="tr-TR" i="1" dirty="0" smtClean="0">
                            <a:latin typeface="Cambria Math" panose="02040503050406030204" pitchFamily="18" charset="0"/>
                          </a:rPr>
                          <m:t>1</m:t>
                        </m:r>
                      </m:num>
                      <m:den>
                        <m:r>
                          <a:rPr lang="tr-TR" b="0" i="1" dirty="0" smtClean="0">
                            <a:latin typeface="Cambria Math" panose="02040503050406030204" pitchFamily="18" charset="0"/>
                          </a:rPr>
                          <m:t>2</m:t>
                        </m:r>
                      </m:den>
                    </m:f>
                    <m:r>
                      <a:rPr lang="tr-TR" b="0" i="1" dirty="0" smtClean="0">
                        <a:latin typeface="Cambria Math" panose="02040503050406030204" pitchFamily="18" charset="0"/>
                      </a:rPr>
                      <m:t> ·</m:t>
                    </m:r>
                    <m:r>
                      <a:rPr lang="tr-TR" b="0" i="1" dirty="0" smtClean="0">
                        <a:latin typeface="Cambria Math" panose="02040503050406030204" pitchFamily="18" charset="0"/>
                      </a:rPr>
                      <m:t>𝑌𝑎𝑦</m:t>
                    </m:r>
                    <m:r>
                      <a:rPr lang="tr-TR" b="0" i="1" dirty="0" smtClean="0">
                        <a:latin typeface="Cambria Math" panose="02040503050406030204" pitchFamily="18" charset="0"/>
                      </a:rPr>
                      <m:t> </m:t>
                    </m:r>
                    <m:r>
                      <a:rPr lang="tr-TR" b="0" i="1" dirty="0" smtClean="0">
                        <a:latin typeface="Cambria Math" panose="02040503050406030204" pitchFamily="18" charset="0"/>
                      </a:rPr>
                      <m:t>𝑠𝑎𝑏𝑖𝑡𝑖</m:t>
                    </m:r>
                    <m:r>
                      <a:rPr lang="tr-TR" b="0" i="1" dirty="0" smtClean="0">
                        <a:latin typeface="Cambria Math" panose="02040503050406030204" pitchFamily="18" charset="0"/>
                      </a:rPr>
                      <m:t>·</m:t>
                    </m:r>
                    <m:r>
                      <a:rPr lang="tr-TR" b="0" i="0" dirty="0" smtClean="0">
                        <a:latin typeface="Cambria Math" panose="02040503050406030204" pitchFamily="18" charset="0"/>
                      </a:rPr>
                      <m:t>(</m:t>
                    </m:r>
                    <m:r>
                      <m:rPr>
                        <m:sty m:val="p"/>
                      </m:rPr>
                      <a:rPr lang="tr-TR" b="0" i="0" dirty="0" smtClean="0">
                        <a:latin typeface="Cambria Math" panose="02040503050406030204" pitchFamily="18" charset="0"/>
                      </a:rPr>
                      <m:t>uzama</m:t>
                    </m:r>
                    <m:r>
                      <a:rPr lang="tr-TR" b="0" i="0" dirty="0" smtClean="0">
                        <a:latin typeface="Cambria Math" panose="02040503050406030204" pitchFamily="18" charset="0"/>
                      </a:rPr>
                      <m:t> </m:t>
                    </m:r>
                    <m:r>
                      <m:rPr>
                        <m:sty m:val="p"/>
                      </m:rPr>
                      <a:rPr lang="tr-TR" b="0" i="0" dirty="0" smtClean="0">
                        <a:latin typeface="Cambria Math" panose="02040503050406030204" pitchFamily="18" charset="0"/>
                      </a:rPr>
                      <m:t>ya</m:t>
                    </m:r>
                    <m:r>
                      <a:rPr lang="tr-TR" b="0" i="0" dirty="0" smtClean="0">
                        <a:latin typeface="Cambria Math" panose="02040503050406030204" pitchFamily="18" charset="0"/>
                      </a:rPr>
                      <m:t> </m:t>
                    </m:r>
                    <m:r>
                      <m:rPr>
                        <m:sty m:val="p"/>
                      </m:rPr>
                      <a:rPr lang="tr-TR" b="0" i="0" dirty="0" smtClean="0">
                        <a:latin typeface="Cambria Math" panose="02040503050406030204" pitchFamily="18" charset="0"/>
                      </a:rPr>
                      <m:t>da</m:t>
                    </m:r>
                    <m:r>
                      <a:rPr lang="tr-TR" b="0" i="0" dirty="0" smtClean="0">
                        <a:latin typeface="Cambria Math" panose="02040503050406030204" pitchFamily="18" charset="0"/>
                      </a:rPr>
                      <m:t> </m:t>
                    </m:r>
                    <m:r>
                      <m:rPr>
                        <m:sty m:val="p"/>
                      </m:rPr>
                      <a:rPr lang="tr-TR" b="0" i="0" dirty="0" smtClean="0">
                        <a:latin typeface="Cambria Math" panose="02040503050406030204" pitchFamily="18" charset="0"/>
                      </a:rPr>
                      <m:t>s</m:t>
                    </m:r>
                    <m:r>
                      <a:rPr lang="tr-TR" b="0" i="0" dirty="0" smtClean="0">
                        <a:latin typeface="Cambria Math" panose="02040503050406030204" pitchFamily="18" charset="0"/>
                      </a:rPr>
                      <m:t>𝚤</m:t>
                    </m:r>
                    <m:r>
                      <m:rPr>
                        <m:sty m:val="p"/>
                      </m:rPr>
                      <a:rPr lang="tr-TR" b="0" i="0" dirty="0" smtClean="0">
                        <a:latin typeface="Cambria Math" panose="02040503050406030204" pitchFamily="18" charset="0"/>
                      </a:rPr>
                      <m:t>k</m:t>
                    </m:r>
                    <m:r>
                      <a:rPr lang="tr-TR" b="0" i="0" dirty="0" smtClean="0">
                        <a:latin typeface="Cambria Math" panose="02040503050406030204" pitchFamily="18" charset="0"/>
                      </a:rPr>
                      <m:t>𝚤</m:t>
                    </m:r>
                    <m:r>
                      <a:rPr lang="tr-TR" b="0" i="0" dirty="0" smtClean="0">
                        <a:latin typeface="Cambria Math" panose="02040503050406030204" pitchFamily="18" charset="0"/>
                      </a:rPr>
                      <m:t>ş</m:t>
                    </m:r>
                    <m:r>
                      <m:rPr>
                        <m:sty m:val="p"/>
                      </m:rPr>
                      <a:rPr lang="tr-TR" b="0" i="0" dirty="0" smtClean="0">
                        <a:latin typeface="Cambria Math" panose="02040503050406030204" pitchFamily="18" charset="0"/>
                      </a:rPr>
                      <m:t>ma</m:t>
                    </m:r>
                    <m:r>
                      <a:rPr lang="tr-TR" b="0" i="0" dirty="0" smtClean="0">
                        <a:latin typeface="Cambria Math" panose="02040503050406030204" pitchFamily="18" charset="0"/>
                      </a:rPr>
                      <m:t> </m:t>
                    </m:r>
                    <m:r>
                      <m:rPr>
                        <m:sty m:val="p"/>
                      </m:rPr>
                      <a:rPr lang="tr-TR" b="0" i="0" dirty="0" smtClean="0">
                        <a:latin typeface="Cambria Math" panose="02040503050406030204" pitchFamily="18" charset="0"/>
                      </a:rPr>
                      <m:t>miktar</m:t>
                    </m:r>
                    <m:r>
                      <a:rPr lang="tr-TR" b="0" i="0" dirty="0" smtClean="0">
                        <a:latin typeface="Cambria Math" panose="02040503050406030204" pitchFamily="18" charset="0"/>
                      </a:rPr>
                      <m:t>𝚤</m:t>
                    </m:r>
                    <m:r>
                      <a:rPr lang="tr-TR" b="0" i="0" dirty="0" smtClean="0">
                        <a:latin typeface="Cambria Math" panose="02040503050406030204" pitchFamily="18" charset="0"/>
                      </a:rPr>
                      <m:t>)</m:t>
                    </m:r>
                  </m:oMath>
                </a14:m>
                <a:r>
                  <a:rPr lang="tr-TR" baseline="30000" dirty="0" smtClean="0"/>
                  <a:t>2</a:t>
                </a:r>
                <a:endParaRPr lang="tr-TR" baseline="30000" dirty="0"/>
              </a:p>
            </p:txBody>
          </p:sp>
        </mc:Choice>
        <mc:Fallback xmlns="">
          <p:sp>
            <p:nvSpPr>
              <p:cNvPr id="12" name="TextBox 11"/>
              <p:cNvSpPr txBox="1">
                <a:spLocks noRot="1" noChangeAspect="1" noMove="1" noResize="1" noEditPoints="1" noAdjustHandles="1" noChangeArrowheads="1" noChangeShapeType="1" noTextEdit="1"/>
              </p:cNvSpPr>
              <p:nvPr/>
            </p:nvSpPr>
            <p:spPr>
              <a:xfrm>
                <a:off x="3912731" y="5001792"/>
                <a:ext cx="7896329" cy="483466"/>
              </a:xfrm>
              <a:prstGeom prst="rect">
                <a:avLst/>
              </a:prstGeom>
              <a:blipFill>
                <a:blip r:embed="rId4"/>
                <a:stretch>
                  <a:fillRect l="-695" b="-632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022459" y="4367316"/>
                <a:ext cx="1725280" cy="483466"/>
              </a:xfrm>
              <a:prstGeom prst="rect">
                <a:avLst/>
              </a:prstGeom>
              <a:noFill/>
            </p:spPr>
            <p:txBody>
              <a:bodyPr wrap="none" rtlCol="0">
                <a:spAutoFit/>
              </a:bodyPr>
              <a:lstStyle/>
              <a:p>
                <a:r>
                  <a:rPr lang="tr-TR" dirty="0" smtClean="0"/>
                  <a:t>EP= </a:t>
                </a:r>
                <a14:m>
                  <m:oMath xmlns:m="http://schemas.openxmlformats.org/officeDocument/2006/math">
                    <m:f>
                      <m:fPr>
                        <m:ctrlPr>
                          <a:rPr lang="tr-TR" i="1" dirty="0" smtClean="0">
                            <a:latin typeface="Cambria Math" panose="02040503050406030204" pitchFamily="18" charset="0"/>
                          </a:rPr>
                        </m:ctrlPr>
                      </m:fPr>
                      <m:num>
                        <m:r>
                          <a:rPr lang="tr-TR" i="1" dirty="0" smtClean="0">
                            <a:latin typeface="Cambria Math" panose="02040503050406030204" pitchFamily="18" charset="0"/>
                          </a:rPr>
                          <m:t>1</m:t>
                        </m:r>
                      </m:num>
                      <m:den>
                        <m:r>
                          <a:rPr lang="tr-TR" b="0" i="1" dirty="0" smtClean="0">
                            <a:latin typeface="Cambria Math" panose="02040503050406030204" pitchFamily="18" charset="0"/>
                          </a:rPr>
                          <m:t>2</m:t>
                        </m:r>
                      </m:den>
                    </m:f>
                    <m:r>
                      <a:rPr lang="tr-TR" b="0" i="1" dirty="0" smtClean="0">
                        <a:latin typeface="Cambria Math" panose="02040503050406030204" pitchFamily="18" charset="0"/>
                      </a:rPr>
                      <m:t> ·</m:t>
                    </m:r>
                    <m:r>
                      <a:rPr lang="tr-TR" b="0" i="1" dirty="0" smtClean="0">
                        <a:latin typeface="Cambria Math" panose="02040503050406030204" pitchFamily="18" charset="0"/>
                      </a:rPr>
                      <m:t>𝑘</m:t>
                    </m:r>
                    <m:r>
                      <a:rPr lang="tr-TR" b="0" i="1" dirty="0" smtClean="0">
                        <a:latin typeface="Cambria Math" panose="02040503050406030204" pitchFamily="18" charset="0"/>
                      </a:rPr>
                      <m:t>·</m:t>
                    </m:r>
                    <m:d>
                      <m:dPr>
                        <m:ctrlPr>
                          <a:rPr lang="tr-TR" b="0" i="1" dirty="0" smtClean="0">
                            <a:latin typeface="Cambria Math" panose="02040503050406030204" pitchFamily="18" charset="0"/>
                          </a:rPr>
                        </m:ctrlPr>
                      </m:dPr>
                      <m:e>
                        <m:r>
                          <a:rPr lang="tr-TR" b="0" i="1" dirty="0" smtClean="0">
                            <a:latin typeface="Cambria Math" panose="02040503050406030204" pitchFamily="18" charset="0"/>
                          </a:rPr>
                          <m:t>𝑥</m:t>
                        </m:r>
                      </m:e>
                    </m:d>
                    <m:r>
                      <a:rPr lang="tr-TR" b="0" i="1" baseline="30000" dirty="0" smtClean="0">
                        <a:latin typeface="Cambria Math" panose="02040503050406030204" pitchFamily="18" charset="0"/>
                      </a:rPr>
                      <m:t>2</m:t>
                    </m:r>
                    <m:r>
                      <a:rPr lang="tr-TR" b="0" i="1" dirty="0" smtClean="0">
                        <a:latin typeface="Cambria Math" panose="02040503050406030204" pitchFamily="18" charset="0"/>
                      </a:rPr>
                      <m:t> </m:t>
                    </m:r>
                  </m:oMath>
                </a14:m>
                <a:endParaRPr lang="tr-TR" dirty="0"/>
              </a:p>
            </p:txBody>
          </p:sp>
        </mc:Choice>
        <mc:Fallback xmlns="">
          <p:sp>
            <p:nvSpPr>
              <p:cNvPr id="16" name="TextBox 15"/>
              <p:cNvSpPr txBox="1">
                <a:spLocks noRot="1" noChangeAspect="1" noMove="1" noResize="1" noEditPoints="1" noAdjustHandles="1" noChangeArrowheads="1" noChangeShapeType="1" noTextEdit="1"/>
              </p:cNvSpPr>
              <p:nvPr/>
            </p:nvSpPr>
            <p:spPr>
              <a:xfrm>
                <a:off x="4022459" y="4367316"/>
                <a:ext cx="1725280" cy="483466"/>
              </a:xfrm>
              <a:prstGeom prst="rect">
                <a:avLst/>
              </a:prstGeom>
              <a:blipFill>
                <a:blip r:embed="rId5"/>
                <a:stretch>
                  <a:fillRect l="-3180" b="-5000"/>
                </a:stretch>
              </a:blipFill>
            </p:spPr>
            <p:txBody>
              <a:bodyPr/>
              <a:lstStyle/>
              <a:p>
                <a:r>
                  <a:rPr lang="tr-TR">
                    <a:noFill/>
                  </a:rPr>
                  <a:t> </a:t>
                </a:r>
              </a:p>
            </p:txBody>
          </p:sp>
        </mc:Fallback>
      </mc:AlternateContent>
      <p:cxnSp>
        <p:nvCxnSpPr>
          <p:cNvPr id="18" name="Straight Arrow Connector 17"/>
          <p:cNvCxnSpPr/>
          <p:nvPr/>
        </p:nvCxnSpPr>
        <p:spPr>
          <a:xfrm>
            <a:off x="5340096" y="5485258"/>
            <a:ext cx="0" cy="488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618904" y="5988202"/>
            <a:ext cx="1128835" cy="369332"/>
          </a:xfrm>
          <a:prstGeom prst="rect">
            <a:avLst/>
          </a:prstGeom>
          <a:noFill/>
        </p:spPr>
        <p:txBody>
          <a:bodyPr wrap="none" rtlCol="0">
            <a:spAutoFit/>
          </a:bodyPr>
          <a:lstStyle/>
          <a:p>
            <a:r>
              <a:rPr lang="tr-TR" dirty="0" smtClean="0"/>
              <a:t>Joule (J)</a:t>
            </a:r>
            <a:endParaRPr lang="tr-TR" dirty="0"/>
          </a:p>
        </p:txBody>
      </p:sp>
      <p:cxnSp>
        <p:nvCxnSpPr>
          <p:cNvPr id="20" name="Straight Arrow Connector 19"/>
          <p:cNvCxnSpPr/>
          <p:nvPr/>
        </p:nvCxnSpPr>
        <p:spPr>
          <a:xfrm>
            <a:off x="7768700" y="5460303"/>
            <a:ext cx="0" cy="488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987644" y="5375530"/>
            <a:ext cx="0" cy="488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423226" y="5949125"/>
            <a:ext cx="1300356" cy="369332"/>
          </a:xfrm>
          <a:prstGeom prst="rect">
            <a:avLst/>
          </a:prstGeom>
          <a:noFill/>
        </p:spPr>
        <p:txBody>
          <a:bodyPr wrap="none" rtlCol="0">
            <a:spAutoFit/>
          </a:bodyPr>
          <a:lstStyle/>
          <a:p>
            <a:r>
              <a:rPr lang="tr-TR" dirty="0" smtClean="0"/>
              <a:t>metre (m)</a:t>
            </a:r>
            <a:endParaRPr lang="tr-TR" dirty="0"/>
          </a:p>
        </p:txBody>
      </p:sp>
      <p:sp>
        <p:nvSpPr>
          <p:cNvPr id="24" name="TextBox 23"/>
          <p:cNvSpPr txBox="1"/>
          <p:nvPr/>
        </p:nvSpPr>
        <p:spPr>
          <a:xfrm>
            <a:off x="6321607" y="5967582"/>
            <a:ext cx="2558714" cy="369332"/>
          </a:xfrm>
          <a:prstGeom prst="rect">
            <a:avLst/>
          </a:prstGeom>
          <a:noFill/>
        </p:spPr>
        <p:txBody>
          <a:bodyPr wrap="none" rtlCol="0">
            <a:spAutoFit/>
          </a:bodyPr>
          <a:lstStyle/>
          <a:p>
            <a:r>
              <a:rPr lang="tr-TR" dirty="0" smtClean="0"/>
              <a:t>Newton/metre (N/m)</a:t>
            </a:r>
            <a:endParaRPr lang="tr-TR" dirty="0"/>
          </a:p>
        </p:txBody>
      </p:sp>
      <p:sp>
        <p:nvSpPr>
          <p:cNvPr id="17" name="TextBox 16"/>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b="1"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75460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6" grpId="0"/>
      <p:bldP spid="19"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6512" y="1330841"/>
            <a:ext cx="8019728" cy="1015663"/>
          </a:xfrm>
          <a:prstGeom prst="rect">
            <a:avLst/>
          </a:prstGeom>
        </p:spPr>
        <p:txBody>
          <a:bodyPr wrap="square">
            <a:spAutoFit/>
          </a:bodyPr>
          <a:lstStyle/>
          <a:p>
            <a:r>
              <a:rPr lang="tr-TR" sz="2000" dirty="0"/>
              <a:t>Yayı </a:t>
            </a:r>
            <a:r>
              <a:rPr lang="tr-TR" sz="2000" dirty="0" smtClean="0"/>
              <a:t>uzattığımızda ya da sıkıştırdığımızda uyguladığımız kuvvet iş </a:t>
            </a:r>
            <a:r>
              <a:rPr lang="tr-TR" sz="2000" dirty="0"/>
              <a:t>yapar ve bu iş yayda enerji olarak depolanır. </a:t>
            </a:r>
            <a:r>
              <a:rPr lang="tr-TR" sz="2000" dirty="0" smtClean="0"/>
              <a:t>Bu enerjiye </a:t>
            </a:r>
            <a:r>
              <a:rPr lang="tr-TR" sz="2000" b="1" dirty="0"/>
              <a:t>esneklik potansiyel enerjisi </a:t>
            </a:r>
            <a:r>
              <a:rPr lang="tr-TR" sz="2000" dirty="0"/>
              <a:t>denir</a:t>
            </a:r>
            <a:r>
              <a:rPr lang="tr-TR" sz="2000" dirty="0" smtClean="0"/>
              <a:t>. </a:t>
            </a:r>
            <a:endParaRPr lang="en-US" altLang="tr-TR" sz="2000" dirty="0"/>
          </a:p>
        </p:txBody>
      </p:sp>
      <p:sp>
        <p:nvSpPr>
          <p:cNvPr id="8" name="TextBox 7"/>
          <p:cNvSpPr txBox="1"/>
          <p:nvPr/>
        </p:nvSpPr>
        <p:spPr>
          <a:xfrm>
            <a:off x="6035177" y="569386"/>
            <a:ext cx="5620512" cy="523220"/>
          </a:xfrm>
          <a:prstGeom prst="rect">
            <a:avLst/>
          </a:prstGeom>
          <a:noFill/>
        </p:spPr>
        <p:txBody>
          <a:bodyPr wrap="square" rtlCol="0">
            <a:spAutoFit/>
          </a:bodyPr>
          <a:lstStyle/>
          <a:p>
            <a:r>
              <a:rPr lang="tr-TR" sz="2800" b="1" dirty="0" smtClean="0"/>
              <a:t>Esneklik Potansiyel Enerjisi</a:t>
            </a:r>
            <a:endParaRPr lang="tr-TR" sz="2800" b="1" dirty="0"/>
          </a:p>
        </p:txBody>
      </p:sp>
      <p:pic>
        <p:nvPicPr>
          <p:cNvPr id="5" name="Picture 4"/>
          <p:cNvPicPr>
            <a:picLocks noChangeAspect="1"/>
          </p:cNvPicPr>
          <p:nvPr/>
        </p:nvPicPr>
        <p:blipFill>
          <a:blip r:embed="rId3"/>
          <a:stretch>
            <a:fillRect/>
          </a:stretch>
        </p:blipFill>
        <p:spPr>
          <a:xfrm>
            <a:off x="5418193" y="2498640"/>
            <a:ext cx="4780415" cy="2987760"/>
          </a:xfrm>
          <a:prstGeom prst="rect">
            <a:avLst/>
          </a:prstGeom>
        </p:spPr>
      </p:pic>
      <p:sp>
        <p:nvSpPr>
          <p:cNvPr id="9" name="TextBox 8"/>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b="1"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25146184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35177" y="569386"/>
            <a:ext cx="5620512" cy="523220"/>
          </a:xfrm>
          <a:prstGeom prst="rect">
            <a:avLst/>
          </a:prstGeom>
          <a:noFill/>
        </p:spPr>
        <p:txBody>
          <a:bodyPr wrap="square" rtlCol="0">
            <a:spAutoFit/>
          </a:bodyPr>
          <a:lstStyle/>
          <a:p>
            <a:r>
              <a:rPr lang="tr-TR" sz="2800" b="1" dirty="0" smtClean="0"/>
              <a:t>Esneklik Potansiyel Enerjisi</a:t>
            </a:r>
            <a:endParaRPr lang="tr-TR" sz="2800" b="1" dirty="0"/>
          </a:p>
        </p:txBody>
      </p:sp>
      <p:pic>
        <p:nvPicPr>
          <p:cNvPr id="7" name="Picture 6" descr="Screen shot 2014-06-03 at 3.36.09 PM.png"/>
          <p:cNvPicPr>
            <a:picLocks noChangeAspect="1"/>
          </p:cNvPicPr>
          <p:nvPr/>
        </p:nvPicPr>
        <p:blipFill rotWithShape="1">
          <a:blip r:embed="rId2">
            <a:extLst>
              <a:ext uri="{28A0092B-C50C-407E-A947-70E740481C1C}">
                <a14:useLocalDpi xmlns:a14="http://schemas.microsoft.com/office/drawing/2010/main" val="0"/>
              </a:ext>
            </a:extLst>
          </a:blip>
          <a:srcRect b="74202"/>
          <a:stretch/>
        </p:blipFill>
        <p:spPr bwMode="auto">
          <a:xfrm>
            <a:off x="3740727" y="2278164"/>
            <a:ext cx="8296564" cy="73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4-06-03 at 3.36.09 PM.png"/>
          <p:cNvPicPr>
            <a:picLocks noChangeAspect="1"/>
          </p:cNvPicPr>
          <p:nvPr/>
        </p:nvPicPr>
        <p:blipFill rotWithShape="1">
          <a:blip r:embed="rId2">
            <a:extLst>
              <a:ext uri="{28A0092B-C50C-407E-A947-70E740481C1C}">
                <a14:useLocalDpi xmlns:a14="http://schemas.microsoft.com/office/drawing/2010/main" val="0"/>
              </a:ext>
            </a:extLst>
          </a:blip>
          <a:srcRect t="75082"/>
          <a:stretch/>
        </p:blipFill>
        <p:spPr bwMode="auto">
          <a:xfrm>
            <a:off x="3740727" y="3009207"/>
            <a:ext cx="8296564" cy="70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creen shot 2014-06-03 at 3.36.09 PM.png"/>
          <p:cNvPicPr>
            <a:picLocks noChangeAspect="1"/>
          </p:cNvPicPr>
          <p:nvPr/>
        </p:nvPicPr>
        <p:blipFill rotWithShape="1">
          <a:blip r:embed="rId2">
            <a:extLst>
              <a:ext uri="{28A0092B-C50C-407E-A947-70E740481C1C}">
                <a14:useLocalDpi xmlns:a14="http://schemas.microsoft.com/office/drawing/2010/main" val="0"/>
              </a:ext>
            </a:extLst>
          </a:blip>
          <a:srcRect t="26416" b="51289"/>
          <a:stretch/>
        </p:blipFill>
        <p:spPr bwMode="auto">
          <a:xfrm>
            <a:off x="3740727" y="3715313"/>
            <a:ext cx="8296564" cy="63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3441268365"/>
              </p:ext>
            </p:extLst>
          </p:nvPr>
        </p:nvGraphicFramePr>
        <p:xfrm>
          <a:off x="3740727" y="2920938"/>
          <a:ext cx="2431945" cy="1426143"/>
        </p:xfrm>
        <a:graphic>
          <a:graphicData uri="http://schemas.openxmlformats.org/drawingml/2006/table">
            <a:tbl>
              <a:tblPr firstRow="1" bandRow="1">
                <a:tableStyleId>{E8B1032C-EA38-4F05-BA0D-38AFFFC7BED3}</a:tableStyleId>
              </a:tblPr>
              <a:tblGrid>
                <a:gridCol w="2431945">
                  <a:extLst>
                    <a:ext uri="{9D8B030D-6E8A-4147-A177-3AD203B41FA5}">
                      <a16:colId xmlns="" xmlns:a16="http://schemas.microsoft.com/office/drawing/2014/main" val="20000"/>
                    </a:ext>
                  </a:extLst>
                </a:gridCol>
              </a:tblGrid>
              <a:tr h="429429">
                <a:tc>
                  <a:txBody>
                    <a:bodyPr/>
                    <a:lstStyle/>
                    <a:p>
                      <a:pPr marL="0" algn="l" defTabSz="914377" rtl="0" eaLnBrk="1" latinLnBrk="0" hangingPunct="1"/>
                      <a:r>
                        <a:rPr lang="tr-TR" sz="1400" b="0" kern="1200" dirty="0" smtClean="0">
                          <a:solidFill>
                            <a:schemeClr val="tx1"/>
                          </a:solidFill>
                          <a:latin typeface="+mn-lt"/>
                          <a:ea typeface="+mn-ea"/>
                          <a:cs typeface="+mn-cs"/>
                        </a:rPr>
                        <a:t>Bisiklet ön süspansiyonu</a:t>
                      </a:r>
                      <a:endParaRPr lang="tr-TR" sz="1400" b="0" kern="1200" dirty="0">
                        <a:solidFill>
                          <a:schemeClr val="tx1"/>
                        </a:solidFill>
                        <a:latin typeface="+mn-lt"/>
                        <a:ea typeface="+mn-ea"/>
                        <a:cs typeface="+mn-cs"/>
                      </a:endParaRPr>
                    </a:p>
                  </a:txBody>
                  <a:tcPr>
                    <a:solidFill>
                      <a:srgbClr val="F8F8F8"/>
                    </a:solidFill>
                  </a:tcPr>
                </a:tc>
                <a:extLst>
                  <a:ext uri="{0D108BD9-81ED-4DB2-BD59-A6C34878D82A}">
                    <a16:rowId xmlns="" xmlns:a16="http://schemas.microsoft.com/office/drawing/2014/main" val="10000"/>
                  </a:ext>
                </a:extLst>
              </a:tr>
              <a:tr h="332238">
                <a:tc>
                  <a:txBody>
                    <a:bodyPr/>
                    <a:lstStyle/>
                    <a:p>
                      <a:pPr marL="0" algn="l" defTabSz="914377" rtl="0" eaLnBrk="1" latinLnBrk="0" hangingPunct="1"/>
                      <a:r>
                        <a:rPr lang="tr-TR" sz="1400" kern="1200" dirty="0" smtClean="0">
                          <a:solidFill>
                            <a:schemeClr val="tx1"/>
                          </a:solidFill>
                          <a:latin typeface="+mn-lt"/>
                          <a:ea typeface="+mn-ea"/>
                          <a:cs typeface="+mn-cs"/>
                        </a:rPr>
                        <a:t>Araba Süspansiyonu</a:t>
                      </a:r>
                      <a:endParaRPr lang="tr-TR" sz="1400" kern="1200" dirty="0">
                        <a:solidFill>
                          <a:schemeClr val="tx1"/>
                        </a:solidFill>
                        <a:latin typeface="+mn-lt"/>
                        <a:ea typeface="+mn-ea"/>
                        <a:cs typeface="+mn-cs"/>
                      </a:endParaRPr>
                    </a:p>
                  </a:txBody>
                  <a:tcPr>
                    <a:solidFill>
                      <a:srgbClr val="F8F8F8"/>
                    </a:solidFill>
                  </a:tcPr>
                </a:tc>
                <a:extLst>
                  <a:ext uri="{0D108BD9-81ED-4DB2-BD59-A6C34878D82A}">
                    <a16:rowId xmlns="" xmlns:a16="http://schemas.microsoft.com/office/drawing/2014/main" val="10001"/>
                  </a:ext>
                </a:extLst>
              </a:tr>
              <a:tr h="332238">
                <a:tc>
                  <a:txBody>
                    <a:bodyPr/>
                    <a:lstStyle/>
                    <a:p>
                      <a:r>
                        <a:rPr lang="tr-TR" sz="1400" baseline="0" dirty="0" smtClean="0"/>
                        <a:t>Lastik bant</a:t>
                      </a:r>
                      <a:endParaRPr lang="tr-TR" sz="1400" dirty="0"/>
                    </a:p>
                  </a:txBody>
                  <a:tcPr>
                    <a:solidFill>
                      <a:srgbClr val="F8F8F8"/>
                    </a:solidFill>
                  </a:tcPr>
                </a:tc>
                <a:extLst>
                  <a:ext uri="{0D108BD9-81ED-4DB2-BD59-A6C34878D82A}">
                    <a16:rowId xmlns="" xmlns:a16="http://schemas.microsoft.com/office/drawing/2014/main" val="10002"/>
                  </a:ext>
                </a:extLst>
              </a:tr>
              <a:tr h="332238">
                <a:tc>
                  <a:txBody>
                    <a:bodyPr/>
                    <a:lstStyle/>
                    <a:p>
                      <a:r>
                        <a:rPr lang="tr-TR" sz="1400" dirty="0" smtClean="0"/>
                        <a:t>Sarmal yay</a:t>
                      </a:r>
                      <a:endParaRPr lang="tr-TR" sz="1400" dirty="0"/>
                    </a:p>
                  </a:txBody>
                  <a:tcPr>
                    <a:solidFill>
                      <a:srgbClr val="F8F8F8"/>
                    </a:solidFill>
                  </a:tcPr>
                </a:tc>
                <a:extLst>
                  <a:ext uri="{0D108BD9-81ED-4DB2-BD59-A6C34878D82A}">
                    <a16:rowId xmlns="" xmlns:a16="http://schemas.microsoft.com/office/drawing/2014/main" val="10003"/>
                  </a:ext>
                </a:extLst>
              </a:tr>
            </a:tbl>
          </a:graphicData>
        </a:graphic>
      </p:graphicFrame>
      <p:pic>
        <p:nvPicPr>
          <p:cNvPr id="5122" name="Picture 2" descr="amortisör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6997" y="4875419"/>
            <a:ext cx="2161956" cy="16199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b="1"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13241371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35177" y="569386"/>
            <a:ext cx="5620512" cy="523220"/>
          </a:xfrm>
          <a:prstGeom prst="rect">
            <a:avLst/>
          </a:prstGeom>
          <a:noFill/>
        </p:spPr>
        <p:txBody>
          <a:bodyPr wrap="square" rtlCol="0">
            <a:spAutoFit/>
          </a:bodyPr>
          <a:lstStyle/>
          <a:p>
            <a:r>
              <a:rPr lang="tr-TR" sz="2800" b="1" dirty="0" smtClean="0"/>
              <a:t>Mekanik Enerjinin Korunumu</a:t>
            </a:r>
            <a:endParaRPr lang="tr-TR" sz="2800" b="1"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2478" t="36746" r="31906" b="19720"/>
          <a:stretch/>
        </p:blipFill>
        <p:spPr>
          <a:xfrm>
            <a:off x="4394891" y="2558274"/>
            <a:ext cx="6520678" cy="2869668"/>
          </a:xfrm>
          <a:prstGeom prst="rect">
            <a:avLst/>
          </a:prstGeom>
        </p:spPr>
      </p:pic>
      <p:sp>
        <p:nvSpPr>
          <p:cNvPr id="2" name="TextBox 1"/>
          <p:cNvSpPr txBox="1"/>
          <p:nvPr/>
        </p:nvSpPr>
        <p:spPr>
          <a:xfrm>
            <a:off x="4742383" y="1703093"/>
            <a:ext cx="2016898" cy="454292"/>
          </a:xfrm>
          <a:prstGeom prst="rect">
            <a:avLst/>
          </a:prstGeom>
          <a:noFill/>
        </p:spPr>
        <p:txBody>
          <a:bodyPr wrap="none" rtlCol="0">
            <a:spAutoFit/>
          </a:bodyPr>
          <a:lstStyle/>
          <a:p>
            <a:pPr algn="ctr">
              <a:lnSpc>
                <a:spcPct val="150000"/>
              </a:lnSpc>
            </a:pPr>
            <a:r>
              <a:rPr lang="tr-TR" b="1" dirty="0" smtClean="0"/>
              <a:t>Mekanik Enerji =</a:t>
            </a:r>
            <a:endParaRPr lang="tr-TR" b="1" dirty="0"/>
          </a:p>
        </p:txBody>
      </p:sp>
      <p:sp>
        <p:nvSpPr>
          <p:cNvPr id="5" name="TextBox 4"/>
          <p:cNvSpPr txBox="1"/>
          <p:nvPr/>
        </p:nvSpPr>
        <p:spPr>
          <a:xfrm>
            <a:off x="3790761" y="6009045"/>
            <a:ext cx="8290560" cy="646331"/>
          </a:xfrm>
          <a:prstGeom prst="rect">
            <a:avLst/>
          </a:prstGeom>
          <a:noFill/>
        </p:spPr>
        <p:txBody>
          <a:bodyPr wrap="square" rtlCol="0">
            <a:spAutoFit/>
          </a:bodyPr>
          <a:lstStyle/>
          <a:p>
            <a:r>
              <a:rPr lang="tr-TR" dirty="0" smtClean="0"/>
              <a:t>!!! Bugün konuştuğumuz tüm durumlarda ve çözdüğümüz sorularda sürtünme etkisini ihmal edeceğiz.</a:t>
            </a:r>
            <a:endParaRPr lang="tr-TR" dirty="0"/>
          </a:p>
        </p:txBody>
      </p:sp>
      <p:sp>
        <p:nvSpPr>
          <p:cNvPr id="8" name="TextBox 7"/>
          <p:cNvSpPr txBox="1"/>
          <p:nvPr/>
        </p:nvSpPr>
        <p:spPr>
          <a:xfrm>
            <a:off x="6616834" y="1695720"/>
            <a:ext cx="3643946" cy="923330"/>
          </a:xfrm>
          <a:prstGeom prst="rect">
            <a:avLst/>
          </a:prstGeom>
          <a:noFill/>
        </p:spPr>
        <p:txBody>
          <a:bodyPr wrap="none" rtlCol="0">
            <a:spAutoFit/>
          </a:bodyPr>
          <a:lstStyle/>
          <a:p>
            <a:pPr algn="ctr">
              <a:lnSpc>
                <a:spcPct val="150000"/>
              </a:lnSpc>
            </a:pPr>
            <a:r>
              <a:rPr lang="tr-TR" b="1" dirty="0" smtClean="0"/>
              <a:t>Kinetik Enerji + Potansiyel Enerji</a:t>
            </a:r>
          </a:p>
          <a:p>
            <a:pPr algn="ctr">
              <a:lnSpc>
                <a:spcPct val="150000"/>
              </a:lnSpc>
            </a:pPr>
            <a:r>
              <a:rPr lang="tr-TR" b="1" dirty="0" smtClean="0"/>
              <a:t>ME = KE + PE</a:t>
            </a:r>
            <a:endParaRPr lang="tr-TR" b="1" dirty="0"/>
          </a:p>
        </p:txBody>
      </p:sp>
      <p:sp>
        <p:nvSpPr>
          <p:cNvPr id="10" name="TextBox 9"/>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b="1"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381415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35177" y="569386"/>
            <a:ext cx="5620512" cy="523220"/>
          </a:xfrm>
          <a:prstGeom prst="rect">
            <a:avLst/>
          </a:prstGeom>
          <a:noFill/>
        </p:spPr>
        <p:txBody>
          <a:bodyPr wrap="square" rtlCol="0">
            <a:spAutoFit/>
          </a:bodyPr>
          <a:lstStyle/>
          <a:p>
            <a:r>
              <a:rPr lang="tr-TR" sz="2800" b="1" dirty="0" smtClean="0"/>
              <a:t>Mekanik Enerjinin Korunumu</a:t>
            </a:r>
            <a:endParaRPr lang="tr-TR" sz="2800" b="1" dirty="0"/>
          </a:p>
        </p:txBody>
      </p:sp>
      <p:pic>
        <p:nvPicPr>
          <p:cNvPr id="2050" name="Picture 2" descr="http://www.physicsclassroom.com/mmedia/energy/i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6843" y="2086118"/>
            <a:ext cx="5629505" cy="36021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b="1"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36590885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35177" y="569386"/>
            <a:ext cx="5620512" cy="523220"/>
          </a:xfrm>
          <a:prstGeom prst="rect">
            <a:avLst/>
          </a:prstGeom>
          <a:noFill/>
        </p:spPr>
        <p:txBody>
          <a:bodyPr wrap="square" rtlCol="0">
            <a:spAutoFit/>
          </a:bodyPr>
          <a:lstStyle/>
          <a:p>
            <a:r>
              <a:rPr lang="tr-TR" sz="2800" b="1" dirty="0" smtClean="0"/>
              <a:t>Mekanik Enerjinin Korunumu</a:t>
            </a:r>
            <a:endParaRPr lang="tr-TR" sz="2800" b="1" dirty="0"/>
          </a:p>
        </p:txBody>
      </p:sp>
      <p:sp>
        <p:nvSpPr>
          <p:cNvPr id="3" name="TextBox 2"/>
          <p:cNvSpPr txBox="1"/>
          <p:nvPr/>
        </p:nvSpPr>
        <p:spPr>
          <a:xfrm>
            <a:off x="4271749" y="1528549"/>
            <a:ext cx="7383940" cy="1200329"/>
          </a:xfrm>
          <a:prstGeom prst="rect">
            <a:avLst/>
          </a:prstGeom>
          <a:noFill/>
        </p:spPr>
        <p:txBody>
          <a:bodyPr wrap="square" rtlCol="0">
            <a:spAutoFit/>
          </a:bodyPr>
          <a:lstStyle/>
          <a:p>
            <a:r>
              <a:rPr lang="tr-TR" b="1" i="1" dirty="0" smtClean="0"/>
              <a:t>Serbest Düşme:</a:t>
            </a:r>
          </a:p>
          <a:p>
            <a:endParaRPr lang="tr-TR" b="1" i="1" dirty="0" smtClean="0"/>
          </a:p>
          <a:p>
            <a:r>
              <a:rPr lang="tr-TR" dirty="0" smtClean="0"/>
              <a:t>Belirli bir yükseklikten serbest bırakılan topun hareketi boyunca kinetik enerji, potansiyel enerjisi ve mekatik enerjisini inceleyelim. </a:t>
            </a:r>
            <a:endParaRPr lang="tr-TR" dirty="0"/>
          </a:p>
        </p:txBody>
      </p:sp>
      <p:pic>
        <p:nvPicPr>
          <p:cNvPr id="2" name="Picture 1"/>
          <p:cNvPicPr>
            <a:picLocks noChangeAspect="1"/>
          </p:cNvPicPr>
          <p:nvPr/>
        </p:nvPicPr>
        <p:blipFill>
          <a:blip r:embed="rId2"/>
          <a:stretch>
            <a:fillRect/>
          </a:stretch>
        </p:blipFill>
        <p:spPr>
          <a:xfrm>
            <a:off x="4271748" y="2728878"/>
            <a:ext cx="3029563" cy="3813812"/>
          </a:xfrm>
          <a:prstGeom prst="rect">
            <a:avLst/>
          </a:prstGeom>
        </p:spPr>
      </p:pic>
      <p:sp>
        <p:nvSpPr>
          <p:cNvPr id="9" name="TextBox 8"/>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b="1"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11171523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35177" y="569386"/>
            <a:ext cx="5620512" cy="523220"/>
          </a:xfrm>
          <a:prstGeom prst="rect">
            <a:avLst/>
          </a:prstGeom>
          <a:noFill/>
        </p:spPr>
        <p:txBody>
          <a:bodyPr wrap="square" rtlCol="0">
            <a:spAutoFit/>
          </a:bodyPr>
          <a:lstStyle/>
          <a:p>
            <a:r>
              <a:rPr lang="tr-TR" sz="2800" b="1" dirty="0" smtClean="0"/>
              <a:t>Mekanik Enerjinin Korunumu</a:t>
            </a:r>
            <a:endParaRPr lang="tr-TR" sz="2800" b="1" dirty="0"/>
          </a:p>
        </p:txBody>
      </p:sp>
      <p:sp>
        <p:nvSpPr>
          <p:cNvPr id="3" name="TextBox 2"/>
          <p:cNvSpPr txBox="1"/>
          <p:nvPr/>
        </p:nvSpPr>
        <p:spPr>
          <a:xfrm>
            <a:off x="4271749" y="1528549"/>
            <a:ext cx="7383940" cy="923330"/>
          </a:xfrm>
          <a:prstGeom prst="rect">
            <a:avLst/>
          </a:prstGeom>
          <a:noFill/>
        </p:spPr>
        <p:txBody>
          <a:bodyPr wrap="square" rtlCol="0">
            <a:spAutoFit/>
          </a:bodyPr>
          <a:lstStyle/>
          <a:p>
            <a:r>
              <a:rPr lang="tr-TR" b="1" i="1" dirty="0" smtClean="0"/>
              <a:t>Serbest Düşme:</a:t>
            </a:r>
          </a:p>
          <a:p>
            <a:endParaRPr lang="tr-TR" b="1" i="1" dirty="0" smtClean="0"/>
          </a:p>
          <a:p>
            <a:r>
              <a:rPr lang="tr-TR" dirty="0" smtClean="0"/>
              <a:t>Mekanik Enerji = Kinetik Enerji + Potansiyel Enerji</a:t>
            </a:r>
          </a:p>
        </p:txBody>
      </p:sp>
      <p:pic>
        <p:nvPicPr>
          <p:cNvPr id="2" name="Picture 1"/>
          <p:cNvPicPr>
            <a:picLocks noChangeAspect="1"/>
          </p:cNvPicPr>
          <p:nvPr/>
        </p:nvPicPr>
        <p:blipFill>
          <a:blip r:embed="rId2"/>
          <a:stretch>
            <a:fillRect/>
          </a:stretch>
        </p:blipFill>
        <p:spPr>
          <a:xfrm>
            <a:off x="4271748" y="2610823"/>
            <a:ext cx="3123342" cy="3931867"/>
          </a:xfrm>
          <a:prstGeom prst="rect">
            <a:avLst/>
          </a:prstGeom>
        </p:spPr>
      </p:pic>
      <p:pic>
        <p:nvPicPr>
          <p:cNvPr id="7" name="Picture 5" descr="06_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7750" y="2836133"/>
            <a:ext cx="3416385" cy="369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10760892" y="1776076"/>
            <a:ext cx="1063246" cy="4285532"/>
          </a:xfrm>
          <a:prstGeom prst="rect">
            <a:avLst/>
          </a:prstGeom>
        </p:spPr>
      </p:pic>
      <p:sp>
        <p:nvSpPr>
          <p:cNvPr id="9" name="TextBox 8"/>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b="1"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33203948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35177" y="569386"/>
            <a:ext cx="5620512" cy="523220"/>
          </a:xfrm>
          <a:prstGeom prst="rect">
            <a:avLst/>
          </a:prstGeom>
          <a:noFill/>
        </p:spPr>
        <p:txBody>
          <a:bodyPr wrap="square" rtlCol="0">
            <a:spAutoFit/>
          </a:bodyPr>
          <a:lstStyle/>
          <a:p>
            <a:r>
              <a:rPr lang="tr-TR" sz="2800" b="1" dirty="0" smtClean="0"/>
              <a:t>Mekanik Enerjinin Korunumu</a:t>
            </a:r>
            <a:endParaRPr lang="tr-TR" sz="2800" b="1" dirty="0"/>
          </a:p>
        </p:txBody>
      </p:sp>
      <p:sp>
        <p:nvSpPr>
          <p:cNvPr id="4" name="TextBox 3"/>
          <p:cNvSpPr txBox="1"/>
          <p:nvPr/>
        </p:nvSpPr>
        <p:spPr>
          <a:xfrm>
            <a:off x="4165162" y="1363343"/>
            <a:ext cx="1749197" cy="430887"/>
          </a:xfrm>
          <a:prstGeom prst="rect">
            <a:avLst/>
          </a:prstGeom>
          <a:noFill/>
        </p:spPr>
        <p:txBody>
          <a:bodyPr wrap="none" rtlCol="0">
            <a:spAutoFit/>
          </a:bodyPr>
          <a:lstStyle/>
          <a:p>
            <a:r>
              <a:rPr lang="tr-TR" sz="2200" i="1" dirty="0" smtClean="0"/>
              <a:t>Örnek Soru:</a:t>
            </a:r>
            <a:endParaRPr lang="tr-TR" sz="2200" i="1" dirty="0"/>
          </a:p>
        </p:txBody>
      </p:sp>
      <p:sp>
        <p:nvSpPr>
          <p:cNvPr id="2" name="TextBox 1"/>
          <p:cNvSpPr txBox="1"/>
          <p:nvPr/>
        </p:nvSpPr>
        <p:spPr>
          <a:xfrm>
            <a:off x="4511040" y="1901952"/>
            <a:ext cx="184731" cy="369332"/>
          </a:xfrm>
          <a:prstGeom prst="rect">
            <a:avLst/>
          </a:prstGeom>
          <a:noFill/>
        </p:spPr>
        <p:txBody>
          <a:bodyPr wrap="none" rtlCol="0">
            <a:spAutoFit/>
          </a:bodyPr>
          <a:lstStyle/>
          <a:p>
            <a:endParaRPr lang="tr-TR" dirty="0"/>
          </a:p>
        </p:txBody>
      </p:sp>
      <mc:AlternateContent xmlns:mc="http://schemas.openxmlformats.org/markup-compatibility/2006" xmlns:a14="http://schemas.microsoft.com/office/drawing/2010/main">
        <mc:Choice Requires="a14">
          <p:sp>
            <p:nvSpPr>
              <p:cNvPr id="3" name="TextBox 2"/>
              <p:cNvSpPr txBox="1"/>
              <p:nvPr/>
            </p:nvSpPr>
            <p:spPr>
              <a:xfrm>
                <a:off x="4165162" y="1948118"/>
                <a:ext cx="5627449" cy="1815882"/>
              </a:xfrm>
              <a:prstGeom prst="rect">
                <a:avLst/>
              </a:prstGeom>
              <a:noFill/>
            </p:spPr>
            <p:txBody>
              <a:bodyPr wrap="square" rtlCol="0">
                <a:spAutoFit/>
              </a:bodyPr>
              <a:lstStyle/>
              <a:p>
                <a:r>
                  <a:rPr lang="tr-TR" dirty="0" smtClean="0"/>
                  <a:t>Zeynep 2m yükseklikten 1kg’lık topu serbest bırakıyor ve topun hareketini gözlemliyor. Zeynep yere ulaşmaya 50cm kala topun hızının kaç m/s olduğunu merak ediyor. Yere ulaşmaya 50cm kala topun hızı kaç m/s’dir? </a:t>
                </a:r>
                <a:r>
                  <a:rPr lang="tr-TR" dirty="0"/>
                  <a:t>(</a:t>
                </a:r>
                <a14:m>
                  <m:oMath xmlns:m="http://schemas.openxmlformats.org/officeDocument/2006/math">
                    <m:acc>
                      <m:accPr>
                        <m:chr m:val="⃗"/>
                        <m:ctrlPr>
                          <a:rPr lang="tr-TR" i="1" dirty="0">
                            <a:latin typeface="Cambria Math" panose="02040503050406030204" pitchFamily="18" charset="0"/>
                          </a:rPr>
                        </m:ctrlPr>
                      </m:accPr>
                      <m:e>
                        <m:r>
                          <a:rPr lang="tr-TR" i="1" dirty="0">
                            <a:latin typeface="Cambria Math" panose="02040503050406030204" pitchFamily="18" charset="0"/>
                          </a:rPr>
                          <m:t>𝑔</m:t>
                        </m:r>
                        <m:r>
                          <a:rPr lang="tr-TR" i="1" dirty="0">
                            <a:latin typeface="Cambria Math" panose="02040503050406030204" pitchFamily="18" charset="0"/>
                          </a:rPr>
                          <m:t> </m:t>
                        </m:r>
                      </m:e>
                    </m:acc>
                  </m:oMath>
                </a14:m>
                <a:r>
                  <a:rPr lang="tr-TR" dirty="0"/>
                  <a:t>=9,8 m/s</a:t>
                </a:r>
                <a:r>
                  <a:rPr lang="tr-TR" baseline="30000" dirty="0"/>
                  <a:t>2</a:t>
                </a:r>
                <a:r>
                  <a:rPr lang="tr-TR" dirty="0"/>
                  <a:t> )</a:t>
                </a:r>
                <a:endParaRPr lang="tr-TR" baseline="30000" dirty="0"/>
              </a:p>
              <a:p>
                <a:endParaRPr lang="tr-TR" dirty="0"/>
              </a:p>
            </p:txBody>
          </p:sp>
        </mc:Choice>
        <mc:Fallback xmlns="">
          <p:sp>
            <p:nvSpPr>
              <p:cNvPr id="3" name="TextBox 2"/>
              <p:cNvSpPr txBox="1">
                <a:spLocks noRot="1" noChangeAspect="1" noMove="1" noResize="1" noEditPoints="1" noAdjustHandles="1" noChangeArrowheads="1" noChangeShapeType="1" noTextEdit="1"/>
              </p:cNvSpPr>
              <p:nvPr/>
            </p:nvSpPr>
            <p:spPr>
              <a:xfrm>
                <a:off x="4165162" y="1948118"/>
                <a:ext cx="5627449" cy="1815882"/>
              </a:xfrm>
              <a:prstGeom prst="rect">
                <a:avLst/>
              </a:prstGeom>
              <a:blipFill rotWithShape="0">
                <a:blip r:embed="rId3"/>
                <a:stretch>
                  <a:fillRect l="-867" t="-2020" r="-1300"/>
                </a:stretch>
              </a:blipFill>
            </p:spPr>
            <p:txBody>
              <a:bodyPr/>
              <a:lstStyle/>
              <a:p>
                <a:r>
                  <a:rPr lang="tr-TR">
                    <a:noFill/>
                  </a:rPr>
                  <a:t> </a:t>
                </a:r>
              </a:p>
            </p:txBody>
          </p:sp>
        </mc:Fallback>
      </mc:AlternateContent>
      <p:pic>
        <p:nvPicPr>
          <p:cNvPr id="7" name="Picture 6"/>
          <p:cNvPicPr>
            <a:picLocks noChangeAspect="1"/>
          </p:cNvPicPr>
          <p:nvPr/>
        </p:nvPicPr>
        <p:blipFill>
          <a:blip r:embed="rId4"/>
          <a:stretch>
            <a:fillRect/>
          </a:stretch>
        </p:blipFill>
        <p:spPr>
          <a:xfrm>
            <a:off x="10602198" y="1901952"/>
            <a:ext cx="1053491" cy="3579168"/>
          </a:xfrm>
          <a:prstGeom prst="rect">
            <a:avLst/>
          </a:prstGeom>
        </p:spPr>
      </p:pic>
      <p:sp>
        <p:nvSpPr>
          <p:cNvPr id="9" name="TextBox 8"/>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b="1"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42689912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35177" y="569386"/>
            <a:ext cx="5620512" cy="523220"/>
          </a:xfrm>
          <a:prstGeom prst="rect">
            <a:avLst/>
          </a:prstGeom>
          <a:noFill/>
        </p:spPr>
        <p:txBody>
          <a:bodyPr wrap="square" rtlCol="0">
            <a:spAutoFit/>
          </a:bodyPr>
          <a:lstStyle/>
          <a:p>
            <a:r>
              <a:rPr lang="tr-TR" sz="2800" b="1" dirty="0" smtClean="0"/>
              <a:t>Mekanik Enerjinin Korunumu</a:t>
            </a:r>
            <a:endParaRPr lang="tr-TR" sz="2800" b="1" dirty="0"/>
          </a:p>
        </p:txBody>
      </p:sp>
      <p:sp>
        <p:nvSpPr>
          <p:cNvPr id="3" name="TextBox 2"/>
          <p:cNvSpPr txBox="1"/>
          <p:nvPr/>
        </p:nvSpPr>
        <p:spPr>
          <a:xfrm>
            <a:off x="4271749" y="1343198"/>
            <a:ext cx="7383940" cy="923330"/>
          </a:xfrm>
          <a:prstGeom prst="rect">
            <a:avLst/>
          </a:prstGeom>
          <a:noFill/>
        </p:spPr>
        <p:txBody>
          <a:bodyPr wrap="square" rtlCol="0">
            <a:spAutoFit/>
          </a:bodyPr>
          <a:lstStyle/>
          <a:p>
            <a:r>
              <a:rPr lang="tr-TR" b="1" i="1" dirty="0" smtClean="0"/>
              <a:t>Atış Hareketi:</a:t>
            </a:r>
          </a:p>
          <a:p>
            <a:r>
              <a:rPr lang="tr-TR" dirty="0" smtClean="0"/>
              <a:t>Topun </a:t>
            </a:r>
            <a:r>
              <a:rPr lang="tr-TR" dirty="0"/>
              <a:t>hareketi boyunca kinetik </a:t>
            </a:r>
            <a:r>
              <a:rPr lang="tr-TR" dirty="0" smtClean="0"/>
              <a:t>enerji, </a:t>
            </a:r>
            <a:r>
              <a:rPr lang="tr-TR" dirty="0"/>
              <a:t>potansiyel enerjisi ve mekatik enerjisini inceleyelim.</a:t>
            </a:r>
            <a:endParaRPr lang="tr-TR" b="1" i="1" dirty="0" smtClean="0"/>
          </a:p>
        </p:txBody>
      </p:sp>
      <p:pic>
        <p:nvPicPr>
          <p:cNvPr id="4" name="Picture 3"/>
          <p:cNvPicPr>
            <a:picLocks noChangeAspect="1"/>
          </p:cNvPicPr>
          <p:nvPr/>
        </p:nvPicPr>
        <p:blipFill>
          <a:blip r:embed="rId2"/>
          <a:stretch>
            <a:fillRect/>
          </a:stretch>
        </p:blipFill>
        <p:spPr>
          <a:xfrm>
            <a:off x="4051767" y="2517121"/>
            <a:ext cx="7477125" cy="3571875"/>
          </a:xfrm>
          <a:prstGeom prst="rect">
            <a:avLst/>
          </a:prstGeom>
        </p:spPr>
      </p:pic>
      <p:sp>
        <p:nvSpPr>
          <p:cNvPr id="9" name="TextBox 8"/>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b="1"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816972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35177" y="569386"/>
            <a:ext cx="5620512" cy="523220"/>
          </a:xfrm>
          <a:prstGeom prst="rect">
            <a:avLst/>
          </a:prstGeom>
          <a:noFill/>
        </p:spPr>
        <p:txBody>
          <a:bodyPr wrap="square" rtlCol="0">
            <a:spAutoFit/>
          </a:bodyPr>
          <a:lstStyle/>
          <a:p>
            <a:r>
              <a:rPr lang="tr-TR" sz="2800" b="1" dirty="0" smtClean="0"/>
              <a:t>Mekanik Enerjinin Korunumu</a:t>
            </a:r>
            <a:endParaRPr lang="tr-TR" sz="2800" b="1" dirty="0"/>
          </a:p>
        </p:txBody>
      </p:sp>
      <p:sp>
        <p:nvSpPr>
          <p:cNvPr id="3" name="TextBox 2"/>
          <p:cNvSpPr txBox="1"/>
          <p:nvPr/>
        </p:nvSpPr>
        <p:spPr>
          <a:xfrm>
            <a:off x="4271749" y="1528549"/>
            <a:ext cx="7383940" cy="369332"/>
          </a:xfrm>
          <a:prstGeom prst="rect">
            <a:avLst/>
          </a:prstGeom>
          <a:noFill/>
        </p:spPr>
        <p:txBody>
          <a:bodyPr wrap="square" rtlCol="0">
            <a:spAutoFit/>
          </a:bodyPr>
          <a:lstStyle/>
          <a:p>
            <a:r>
              <a:rPr lang="tr-TR" b="1" i="1" dirty="0" smtClean="0"/>
              <a:t>Atış Hareketi:</a:t>
            </a:r>
          </a:p>
        </p:txBody>
      </p:sp>
      <p:pic>
        <p:nvPicPr>
          <p:cNvPr id="2" name="Picture 1"/>
          <p:cNvPicPr>
            <a:picLocks noChangeAspect="1"/>
          </p:cNvPicPr>
          <p:nvPr/>
        </p:nvPicPr>
        <p:blipFill>
          <a:blip r:embed="rId2"/>
          <a:stretch>
            <a:fillRect/>
          </a:stretch>
        </p:blipFill>
        <p:spPr>
          <a:xfrm>
            <a:off x="3879794" y="2502775"/>
            <a:ext cx="7648575" cy="3429000"/>
          </a:xfrm>
          <a:prstGeom prst="rect">
            <a:avLst/>
          </a:prstGeom>
        </p:spPr>
      </p:pic>
      <p:sp>
        <p:nvSpPr>
          <p:cNvPr id="9" name="TextBox 8"/>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b="1"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776700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03485" y="548011"/>
            <a:ext cx="6331012" cy="523220"/>
          </a:xfrm>
          <a:prstGeom prst="rect">
            <a:avLst/>
          </a:prstGeom>
          <a:noFill/>
        </p:spPr>
        <p:txBody>
          <a:bodyPr wrap="square" rtlCol="0">
            <a:spAutoFit/>
          </a:bodyPr>
          <a:lstStyle/>
          <a:p>
            <a:r>
              <a:rPr lang="tr-TR" sz="2800" b="1" dirty="0" smtClean="0"/>
              <a:t>Öğretim Programındaki Kazanımlar</a:t>
            </a:r>
            <a:endParaRPr lang="tr-TR" sz="2800" b="1" dirty="0"/>
          </a:p>
        </p:txBody>
      </p:sp>
      <p:sp>
        <p:nvSpPr>
          <p:cNvPr id="2" name="Rectangle 1"/>
          <p:cNvSpPr/>
          <p:nvPr/>
        </p:nvSpPr>
        <p:spPr>
          <a:xfrm>
            <a:off x="597407" y="1857137"/>
            <a:ext cx="11210965" cy="4124206"/>
          </a:xfrm>
          <a:prstGeom prst="rect">
            <a:avLst/>
          </a:prstGeom>
        </p:spPr>
        <p:txBody>
          <a:bodyPr wrap="square">
            <a:spAutoFit/>
          </a:bodyPr>
          <a:lstStyle/>
          <a:p>
            <a:pPr marL="82296" indent="0">
              <a:buNone/>
            </a:pPr>
            <a:r>
              <a:rPr lang="tr-TR" sz="2000" dirty="0"/>
              <a:t>11.1.6.1. Yapılan iş ile enerji arasındaki ilişkiyi analiz eder. </a:t>
            </a:r>
          </a:p>
          <a:p>
            <a:pPr marL="82296" indent="0">
              <a:buNone/>
            </a:pPr>
            <a:r>
              <a:rPr lang="tr-TR" sz="2000" dirty="0"/>
              <a:t>	a. Kuvvet-yol grafiği faydanılarak iş hesaplamaları yapılır.</a:t>
            </a:r>
          </a:p>
          <a:p>
            <a:pPr marL="82296" indent="0">
              <a:buNone/>
            </a:pPr>
            <a:r>
              <a:rPr lang="tr-TR" sz="2000" dirty="0"/>
              <a:t>	b. Hooke Yasası verilir.</a:t>
            </a:r>
          </a:p>
          <a:p>
            <a:pPr marL="82296" indent="0">
              <a:buNone/>
            </a:pPr>
            <a:r>
              <a:rPr lang="tr-TR" sz="2000" dirty="0"/>
              <a:t>	c. Grafiklerden faydalanılarak kinetik, yer çekimi potansiyel ve </a:t>
            </a:r>
            <a:r>
              <a:rPr lang="tr-TR" sz="2000" dirty="0" smtClean="0"/>
              <a:t>esneklik </a:t>
            </a:r>
            <a:r>
              <a:rPr lang="tr-TR" sz="2000" dirty="0"/>
              <a:t>potansiyel </a:t>
            </a:r>
            <a:r>
              <a:rPr lang="tr-TR" sz="2000" dirty="0" smtClean="0"/>
              <a:t>	enerji </a:t>
            </a:r>
            <a:r>
              <a:rPr lang="tr-TR" sz="2000" dirty="0"/>
              <a:t>türlerinin matematiksel modellerine </a:t>
            </a:r>
            <a:r>
              <a:rPr lang="tr-TR" sz="2000" dirty="0" smtClean="0"/>
              <a:t>ulaşması </a:t>
            </a:r>
            <a:r>
              <a:rPr lang="tr-TR" sz="2000" dirty="0"/>
              <a:t>sağlanır. </a:t>
            </a:r>
          </a:p>
          <a:p>
            <a:pPr marL="82296" indent="0">
              <a:buNone/>
            </a:pPr>
            <a:r>
              <a:rPr lang="tr-TR" sz="2000" dirty="0"/>
              <a:t>	d. Matematiksel hesaplamalar yapılması sağlanır. </a:t>
            </a:r>
            <a:endParaRPr lang="tr-TR" sz="2000" dirty="0" smtClean="0"/>
          </a:p>
          <a:p>
            <a:pPr marL="82296" indent="0">
              <a:buNone/>
            </a:pPr>
            <a:endParaRPr lang="tr-TR" sz="2000" dirty="0"/>
          </a:p>
          <a:p>
            <a:pPr marL="82296" indent="0">
              <a:buNone/>
            </a:pPr>
            <a:r>
              <a:rPr lang="tr-TR" sz="2000" dirty="0"/>
              <a:t>11.1.6.2. Cisimlerin hareketini mekanik enerji korunumunu kullanarak analiz eder.</a:t>
            </a:r>
          </a:p>
          <a:p>
            <a:pPr marL="82296" indent="0">
              <a:buNone/>
            </a:pPr>
            <a:r>
              <a:rPr lang="tr-TR" sz="2000" dirty="0"/>
              <a:t>	a. Öğrencilerin serbest düşme, atış hareketleri ve esnek yay </a:t>
            </a:r>
            <a:r>
              <a:rPr lang="tr-TR" sz="2000" dirty="0" smtClean="0"/>
              <a:t>içere</a:t>
            </a:r>
            <a:r>
              <a:rPr lang="tr-TR" sz="2000" dirty="0"/>
              <a:t> </a:t>
            </a:r>
            <a:r>
              <a:rPr lang="tr-TR" sz="2000" dirty="0" smtClean="0"/>
              <a:t>olayları 	incelemeleri </a:t>
            </a:r>
            <a:r>
              <a:rPr lang="tr-TR" sz="2000" dirty="0"/>
              <a:t>ve mekanik enerjinin korunumunu kullanarak </a:t>
            </a:r>
            <a:r>
              <a:rPr lang="tr-TR" sz="2000" dirty="0" smtClean="0"/>
              <a:t>matematiksel </a:t>
            </a:r>
            <a:r>
              <a:rPr lang="tr-TR" sz="2000" dirty="0"/>
              <a:t>hesaplar </a:t>
            </a:r>
            <a:r>
              <a:rPr lang="tr-TR" sz="2000" dirty="0" smtClean="0"/>
              <a:t>	yapmaları </a:t>
            </a:r>
            <a:r>
              <a:rPr lang="tr-TR" sz="2000" dirty="0"/>
              <a:t>sağlanır.</a:t>
            </a:r>
          </a:p>
          <a:p>
            <a:pPr marL="82296" indent="0">
              <a:buNone/>
            </a:pPr>
            <a:r>
              <a:rPr lang="tr-TR" sz="2000" dirty="0"/>
              <a:t>	b. Canan Dağdeviren’in yaptığı çalışmalar hakkında bilgi verilir.</a:t>
            </a:r>
          </a:p>
          <a:p>
            <a:pPr marL="1166813" defTabSz="584200">
              <a:tabLst>
                <a:tab pos="1166813" algn="l"/>
              </a:tabLst>
            </a:pPr>
            <a:endParaRPr lang="tr-TR" sz="2200" dirty="0"/>
          </a:p>
        </p:txBody>
      </p:sp>
    </p:spTree>
    <p:extLst>
      <p:ext uri="{BB962C8B-B14F-4D97-AF65-F5344CB8AC3E}">
        <p14:creationId xmlns:p14="http://schemas.microsoft.com/office/powerpoint/2010/main" val="2732370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35177" y="569386"/>
            <a:ext cx="5620512" cy="523220"/>
          </a:xfrm>
          <a:prstGeom prst="rect">
            <a:avLst/>
          </a:prstGeom>
          <a:noFill/>
        </p:spPr>
        <p:txBody>
          <a:bodyPr wrap="square" rtlCol="0">
            <a:spAutoFit/>
          </a:bodyPr>
          <a:lstStyle/>
          <a:p>
            <a:r>
              <a:rPr lang="tr-TR" sz="2800" b="1" dirty="0" smtClean="0"/>
              <a:t>Mekanik Enerjinin Korunumu</a:t>
            </a:r>
            <a:endParaRPr lang="tr-TR" sz="2800" b="1" dirty="0"/>
          </a:p>
        </p:txBody>
      </p:sp>
      <p:sp>
        <p:nvSpPr>
          <p:cNvPr id="8" name="TextBox 7"/>
          <p:cNvSpPr txBox="1"/>
          <p:nvPr/>
        </p:nvSpPr>
        <p:spPr>
          <a:xfrm>
            <a:off x="4165162" y="1363343"/>
            <a:ext cx="1749197" cy="430887"/>
          </a:xfrm>
          <a:prstGeom prst="rect">
            <a:avLst/>
          </a:prstGeom>
          <a:noFill/>
        </p:spPr>
        <p:txBody>
          <a:bodyPr wrap="none" rtlCol="0">
            <a:spAutoFit/>
          </a:bodyPr>
          <a:lstStyle/>
          <a:p>
            <a:r>
              <a:rPr lang="tr-TR" sz="2200" i="1" dirty="0" smtClean="0"/>
              <a:t>Örnek Soru:</a:t>
            </a:r>
            <a:endParaRPr lang="tr-TR" sz="2200" i="1" dirty="0"/>
          </a:p>
        </p:txBody>
      </p:sp>
      <p:pic>
        <p:nvPicPr>
          <p:cNvPr id="4" name="Picture 3"/>
          <p:cNvPicPr>
            <a:picLocks noChangeAspect="1"/>
          </p:cNvPicPr>
          <p:nvPr/>
        </p:nvPicPr>
        <p:blipFill>
          <a:blip r:embed="rId2">
            <a:lum bright="-20000" contrast="40000"/>
          </a:blip>
          <a:stretch>
            <a:fillRect/>
          </a:stretch>
        </p:blipFill>
        <p:spPr>
          <a:xfrm>
            <a:off x="4165162" y="1946943"/>
            <a:ext cx="6900419" cy="1869153"/>
          </a:xfrm>
          <a:prstGeom prst="rect">
            <a:avLst/>
          </a:prstGeom>
        </p:spPr>
      </p:pic>
      <p:sp>
        <p:nvSpPr>
          <p:cNvPr id="10" name="TextBox 9"/>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b="1"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31106751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35177" y="569386"/>
            <a:ext cx="5620512" cy="523220"/>
          </a:xfrm>
          <a:prstGeom prst="rect">
            <a:avLst/>
          </a:prstGeom>
          <a:noFill/>
        </p:spPr>
        <p:txBody>
          <a:bodyPr wrap="square" rtlCol="0">
            <a:spAutoFit/>
          </a:bodyPr>
          <a:lstStyle/>
          <a:p>
            <a:r>
              <a:rPr lang="tr-TR" sz="2800" b="1" dirty="0" smtClean="0"/>
              <a:t>Mekanik Enerjinin Korunumu</a:t>
            </a:r>
            <a:endParaRPr lang="tr-TR" sz="2800" b="1" dirty="0"/>
          </a:p>
        </p:txBody>
      </p:sp>
      <p:sp>
        <p:nvSpPr>
          <p:cNvPr id="3" name="TextBox 2"/>
          <p:cNvSpPr txBox="1"/>
          <p:nvPr/>
        </p:nvSpPr>
        <p:spPr>
          <a:xfrm>
            <a:off x="4271749" y="1528549"/>
            <a:ext cx="7383940" cy="369332"/>
          </a:xfrm>
          <a:prstGeom prst="rect">
            <a:avLst/>
          </a:prstGeom>
          <a:noFill/>
        </p:spPr>
        <p:txBody>
          <a:bodyPr wrap="square" rtlCol="0">
            <a:spAutoFit/>
          </a:bodyPr>
          <a:lstStyle/>
          <a:p>
            <a:r>
              <a:rPr lang="tr-TR" b="1" i="1" dirty="0" smtClean="0"/>
              <a:t>Yayın Hareketi:</a:t>
            </a:r>
          </a:p>
        </p:txBody>
      </p:sp>
      <p:pic>
        <p:nvPicPr>
          <p:cNvPr id="7" name="Picture 6"/>
          <p:cNvPicPr>
            <a:picLocks noChangeAspect="1"/>
          </p:cNvPicPr>
          <p:nvPr/>
        </p:nvPicPr>
        <p:blipFill rotWithShape="1">
          <a:blip r:embed="rId3"/>
          <a:srcRect r="22175"/>
          <a:stretch/>
        </p:blipFill>
        <p:spPr>
          <a:xfrm>
            <a:off x="4123487" y="2081082"/>
            <a:ext cx="3823380" cy="4500168"/>
          </a:xfrm>
          <a:prstGeom prst="rect">
            <a:avLst/>
          </a:prstGeom>
        </p:spPr>
      </p:pic>
      <p:sp>
        <p:nvSpPr>
          <p:cNvPr id="10" name="TextBox 9"/>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b="1"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29313889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35177" y="569386"/>
            <a:ext cx="5620512" cy="523220"/>
          </a:xfrm>
          <a:prstGeom prst="rect">
            <a:avLst/>
          </a:prstGeom>
          <a:noFill/>
        </p:spPr>
        <p:txBody>
          <a:bodyPr wrap="square" rtlCol="0">
            <a:spAutoFit/>
          </a:bodyPr>
          <a:lstStyle/>
          <a:p>
            <a:r>
              <a:rPr lang="tr-TR" sz="2800" b="1" dirty="0" smtClean="0"/>
              <a:t>Mekanik Enerjinin Korunumu</a:t>
            </a:r>
            <a:endParaRPr lang="tr-TR" sz="2800" b="1" dirty="0"/>
          </a:p>
        </p:txBody>
      </p:sp>
      <p:sp>
        <p:nvSpPr>
          <p:cNvPr id="3" name="TextBox 2"/>
          <p:cNvSpPr txBox="1"/>
          <p:nvPr/>
        </p:nvSpPr>
        <p:spPr>
          <a:xfrm>
            <a:off x="4271749" y="1528549"/>
            <a:ext cx="7383940" cy="369332"/>
          </a:xfrm>
          <a:prstGeom prst="rect">
            <a:avLst/>
          </a:prstGeom>
          <a:noFill/>
        </p:spPr>
        <p:txBody>
          <a:bodyPr wrap="square" rtlCol="0">
            <a:spAutoFit/>
          </a:bodyPr>
          <a:lstStyle/>
          <a:p>
            <a:r>
              <a:rPr lang="tr-TR" b="1" i="1" dirty="0" smtClean="0"/>
              <a:t>Yayın Hareketi:</a:t>
            </a:r>
          </a:p>
        </p:txBody>
      </p:sp>
      <p:pic>
        <p:nvPicPr>
          <p:cNvPr id="7" name="Picture 6"/>
          <p:cNvPicPr>
            <a:picLocks noChangeAspect="1"/>
          </p:cNvPicPr>
          <p:nvPr/>
        </p:nvPicPr>
        <p:blipFill>
          <a:blip r:embed="rId3"/>
          <a:stretch>
            <a:fillRect/>
          </a:stretch>
        </p:blipFill>
        <p:spPr>
          <a:xfrm>
            <a:off x="4133569" y="2049275"/>
            <a:ext cx="4889408" cy="4478749"/>
          </a:xfrm>
          <a:prstGeom prst="rect">
            <a:avLst/>
          </a:prstGeom>
        </p:spPr>
      </p:pic>
      <p:sp>
        <p:nvSpPr>
          <p:cNvPr id="10" name="TextBox 9"/>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b="1"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34747841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35177" y="569386"/>
            <a:ext cx="5620512" cy="523220"/>
          </a:xfrm>
          <a:prstGeom prst="rect">
            <a:avLst/>
          </a:prstGeom>
          <a:noFill/>
        </p:spPr>
        <p:txBody>
          <a:bodyPr wrap="square" rtlCol="0">
            <a:spAutoFit/>
          </a:bodyPr>
          <a:lstStyle/>
          <a:p>
            <a:r>
              <a:rPr lang="tr-TR" sz="2800" b="1" dirty="0" smtClean="0"/>
              <a:t>Mekanik Enerjinin Korunumu</a:t>
            </a:r>
            <a:endParaRPr lang="tr-TR" sz="2800" b="1" dirty="0"/>
          </a:p>
        </p:txBody>
      </p:sp>
      <p:sp>
        <p:nvSpPr>
          <p:cNvPr id="3" name="TextBox 2"/>
          <p:cNvSpPr txBox="1"/>
          <p:nvPr/>
        </p:nvSpPr>
        <p:spPr>
          <a:xfrm>
            <a:off x="4271749" y="1528549"/>
            <a:ext cx="7383940" cy="369332"/>
          </a:xfrm>
          <a:prstGeom prst="rect">
            <a:avLst/>
          </a:prstGeom>
          <a:noFill/>
        </p:spPr>
        <p:txBody>
          <a:bodyPr wrap="square" rtlCol="0">
            <a:spAutoFit/>
          </a:bodyPr>
          <a:lstStyle/>
          <a:p>
            <a:r>
              <a:rPr lang="tr-TR" b="1" i="1" dirty="0" smtClean="0"/>
              <a:t>Yayın Hareketi:</a:t>
            </a:r>
          </a:p>
        </p:txBody>
      </p:sp>
      <p:pic>
        <p:nvPicPr>
          <p:cNvPr id="7" name="Picture 6"/>
          <p:cNvPicPr>
            <a:picLocks noChangeAspect="1"/>
          </p:cNvPicPr>
          <p:nvPr/>
        </p:nvPicPr>
        <p:blipFill>
          <a:blip r:embed="rId2"/>
          <a:stretch>
            <a:fillRect/>
          </a:stretch>
        </p:blipFill>
        <p:spPr>
          <a:xfrm>
            <a:off x="4271748" y="2070847"/>
            <a:ext cx="3413921" cy="4289611"/>
          </a:xfrm>
          <a:prstGeom prst="rect">
            <a:avLst/>
          </a:prstGeom>
        </p:spPr>
      </p:pic>
      <p:pic>
        <p:nvPicPr>
          <p:cNvPr id="9" name="Picture 8"/>
          <p:cNvPicPr>
            <a:picLocks noChangeAspect="1"/>
          </p:cNvPicPr>
          <p:nvPr/>
        </p:nvPicPr>
        <p:blipFill>
          <a:blip r:embed="rId3"/>
          <a:stretch>
            <a:fillRect/>
          </a:stretch>
        </p:blipFill>
        <p:spPr>
          <a:xfrm>
            <a:off x="8070047" y="4155142"/>
            <a:ext cx="3484944" cy="2205316"/>
          </a:xfrm>
          <a:prstGeom prst="rect">
            <a:avLst/>
          </a:prstGeom>
        </p:spPr>
      </p:pic>
      <p:sp>
        <p:nvSpPr>
          <p:cNvPr id="11" name="TextBox 10"/>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b="1"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29262626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35177" y="569386"/>
            <a:ext cx="5620512" cy="523220"/>
          </a:xfrm>
          <a:prstGeom prst="rect">
            <a:avLst/>
          </a:prstGeom>
          <a:noFill/>
        </p:spPr>
        <p:txBody>
          <a:bodyPr wrap="square" rtlCol="0">
            <a:spAutoFit/>
          </a:bodyPr>
          <a:lstStyle/>
          <a:p>
            <a:r>
              <a:rPr lang="tr-TR" sz="2800" b="1" dirty="0" smtClean="0"/>
              <a:t>Mekanik Enerjinin Korunumu</a:t>
            </a:r>
            <a:endParaRPr lang="tr-TR" sz="2800" b="1" dirty="0"/>
          </a:p>
        </p:txBody>
      </p:sp>
      <p:pic>
        <p:nvPicPr>
          <p:cNvPr id="3" name="Picture 2"/>
          <p:cNvPicPr>
            <a:picLocks noChangeAspect="1"/>
          </p:cNvPicPr>
          <p:nvPr/>
        </p:nvPicPr>
        <p:blipFill rotWithShape="1">
          <a:blip r:embed="rId3"/>
          <a:srcRect l="32351" t="44505" r="56966" b="26056"/>
          <a:stretch/>
        </p:blipFill>
        <p:spPr>
          <a:xfrm>
            <a:off x="4394733" y="1181235"/>
            <a:ext cx="1889689" cy="292760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880740221"/>
              </p:ext>
            </p:extLst>
          </p:nvPr>
        </p:nvGraphicFramePr>
        <p:xfrm>
          <a:off x="4475484" y="4264497"/>
          <a:ext cx="283779" cy="1854200"/>
        </p:xfrm>
        <a:graphic>
          <a:graphicData uri="http://schemas.openxmlformats.org/drawingml/2006/table">
            <a:tbl>
              <a:tblPr firstRow="1" bandRow="1">
                <a:tableStyleId>{2D5ABB26-0587-4C30-8999-92F81FD0307C}</a:tableStyleId>
              </a:tblPr>
              <a:tblGrid>
                <a:gridCol w="283779">
                  <a:extLst>
                    <a:ext uri="{9D8B030D-6E8A-4147-A177-3AD203B41FA5}">
                      <a16:colId xmlns="" xmlns:a16="http://schemas.microsoft.com/office/drawing/2014/main" val="20000"/>
                    </a:ext>
                  </a:extLst>
                </a:gridCol>
              </a:tblGrid>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666334166"/>
              </p:ext>
            </p:extLst>
          </p:nvPr>
        </p:nvGraphicFramePr>
        <p:xfrm>
          <a:off x="4916918" y="4264497"/>
          <a:ext cx="283779" cy="1854200"/>
        </p:xfrm>
        <a:graphic>
          <a:graphicData uri="http://schemas.openxmlformats.org/drawingml/2006/table">
            <a:tbl>
              <a:tblPr firstRow="1" bandRow="1">
                <a:tableStyleId>{2D5ABB26-0587-4C30-8999-92F81FD0307C}</a:tableStyleId>
              </a:tblPr>
              <a:tblGrid>
                <a:gridCol w="283779">
                  <a:extLst>
                    <a:ext uri="{9D8B030D-6E8A-4147-A177-3AD203B41FA5}">
                      <a16:colId xmlns="" xmlns:a16="http://schemas.microsoft.com/office/drawing/2014/main" val="20000"/>
                    </a:ext>
                  </a:extLst>
                </a:gridCol>
              </a:tblGrid>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562611876"/>
              </p:ext>
            </p:extLst>
          </p:nvPr>
        </p:nvGraphicFramePr>
        <p:xfrm>
          <a:off x="5377903" y="4264497"/>
          <a:ext cx="283779" cy="1854200"/>
        </p:xfrm>
        <a:graphic>
          <a:graphicData uri="http://schemas.openxmlformats.org/drawingml/2006/table">
            <a:tbl>
              <a:tblPr firstRow="1" bandRow="1">
                <a:tableStyleId>{2D5ABB26-0587-4C30-8999-92F81FD0307C}</a:tableStyleId>
              </a:tblPr>
              <a:tblGrid>
                <a:gridCol w="283779">
                  <a:extLst>
                    <a:ext uri="{9D8B030D-6E8A-4147-A177-3AD203B41FA5}">
                      <a16:colId xmlns="" xmlns:a16="http://schemas.microsoft.com/office/drawing/2014/main" val="20000"/>
                    </a:ext>
                  </a:extLst>
                </a:gridCol>
              </a:tblGrid>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012956370"/>
              </p:ext>
            </p:extLst>
          </p:nvPr>
        </p:nvGraphicFramePr>
        <p:xfrm>
          <a:off x="5838888" y="4264497"/>
          <a:ext cx="283779" cy="1854200"/>
        </p:xfrm>
        <a:graphic>
          <a:graphicData uri="http://schemas.openxmlformats.org/drawingml/2006/table">
            <a:tbl>
              <a:tblPr firstRow="1" bandRow="1">
                <a:tableStyleId>{2D5ABB26-0587-4C30-8999-92F81FD0307C}</a:tableStyleId>
              </a:tblPr>
              <a:tblGrid>
                <a:gridCol w="283779">
                  <a:extLst>
                    <a:ext uri="{9D8B030D-6E8A-4147-A177-3AD203B41FA5}">
                      <a16:colId xmlns="" xmlns:a16="http://schemas.microsoft.com/office/drawing/2014/main" val="20000"/>
                    </a:ext>
                  </a:extLst>
                </a:gridCol>
              </a:tblGrid>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862228647"/>
              </p:ext>
            </p:extLst>
          </p:nvPr>
        </p:nvGraphicFramePr>
        <p:xfrm>
          <a:off x="6682657" y="4264497"/>
          <a:ext cx="283779" cy="1854200"/>
        </p:xfrm>
        <a:graphic>
          <a:graphicData uri="http://schemas.openxmlformats.org/drawingml/2006/table">
            <a:tbl>
              <a:tblPr firstRow="1" bandRow="1">
                <a:tableStyleId>{2D5ABB26-0587-4C30-8999-92F81FD0307C}</a:tableStyleId>
              </a:tblPr>
              <a:tblGrid>
                <a:gridCol w="283779">
                  <a:extLst>
                    <a:ext uri="{9D8B030D-6E8A-4147-A177-3AD203B41FA5}">
                      <a16:colId xmlns="" xmlns:a16="http://schemas.microsoft.com/office/drawing/2014/main" val="20000"/>
                    </a:ext>
                  </a:extLst>
                </a:gridCol>
              </a:tblGrid>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023588095"/>
              </p:ext>
            </p:extLst>
          </p:nvPr>
        </p:nvGraphicFramePr>
        <p:xfrm>
          <a:off x="7124091" y="4264497"/>
          <a:ext cx="283779" cy="1854200"/>
        </p:xfrm>
        <a:graphic>
          <a:graphicData uri="http://schemas.openxmlformats.org/drawingml/2006/table">
            <a:tbl>
              <a:tblPr firstRow="1" bandRow="1">
                <a:tableStyleId>{2D5ABB26-0587-4C30-8999-92F81FD0307C}</a:tableStyleId>
              </a:tblPr>
              <a:tblGrid>
                <a:gridCol w="283779">
                  <a:extLst>
                    <a:ext uri="{9D8B030D-6E8A-4147-A177-3AD203B41FA5}">
                      <a16:colId xmlns="" xmlns:a16="http://schemas.microsoft.com/office/drawing/2014/main" val="20000"/>
                    </a:ext>
                  </a:extLst>
                </a:gridCol>
              </a:tblGrid>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859603253"/>
              </p:ext>
            </p:extLst>
          </p:nvPr>
        </p:nvGraphicFramePr>
        <p:xfrm>
          <a:off x="7585076" y="4264497"/>
          <a:ext cx="283779" cy="1854200"/>
        </p:xfrm>
        <a:graphic>
          <a:graphicData uri="http://schemas.openxmlformats.org/drawingml/2006/table">
            <a:tbl>
              <a:tblPr firstRow="1" bandRow="1">
                <a:tableStyleId>{2D5ABB26-0587-4C30-8999-92F81FD0307C}</a:tableStyleId>
              </a:tblPr>
              <a:tblGrid>
                <a:gridCol w="283779">
                  <a:extLst>
                    <a:ext uri="{9D8B030D-6E8A-4147-A177-3AD203B41FA5}">
                      <a16:colId xmlns="" xmlns:a16="http://schemas.microsoft.com/office/drawing/2014/main" val="20000"/>
                    </a:ext>
                  </a:extLst>
                </a:gridCol>
              </a:tblGrid>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233693525"/>
              </p:ext>
            </p:extLst>
          </p:nvPr>
        </p:nvGraphicFramePr>
        <p:xfrm>
          <a:off x="8046061" y="4264497"/>
          <a:ext cx="283779" cy="1854200"/>
        </p:xfrm>
        <a:graphic>
          <a:graphicData uri="http://schemas.openxmlformats.org/drawingml/2006/table">
            <a:tbl>
              <a:tblPr firstRow="1" bandRow="1">
                <a:tableStyleId>{2D5ABB26-0587-4C30-8999-92F81FD0307C}</a:tableStyleId>
              </a:tblPr>
              <a:tblGrid>
                <a:gridCol w="283779">
                  <a:extLst>
                    <a:ext uri="{9D8B030D-6E8A-4147-A177-3AD203B41FA5}">
                      <a16:colId xmlns="" xmlns:a16="http://schemas.microsoft.com/office/drawing/2014/main" val="20000"/>
                    </a:ext>
                  </a:extLst>
                </a:gridCol>
              </a:tblGrid>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862228647"/>
              </p:ext>
            </p:extLst>
          </p:nvPr>
        </p:nvGraphicFramePr>
        <p:xfrm>
          <a:off x="8833647" y="4264497"/>
          <a:ext cx="283779" cy="1854200"/>
        </p:xfrm>
        <a:graphic>
          <a:graphicData uri="http://schemas.openxmlformats.org/drawingml/2006/table">
            <a:tbl>
              <a:tblPr firstRow="1" bandRow="1">
                <a:tableStyleId>{2D5ABB26-0587-4C30-8999-92F81FD0307C}</a:tableStyleId>
              </a:tblPr>
              <a:tblGrid>
                <a:gridCol w="283779">
                  <a:extLst>
                    <a:ext uri="{9D8B030D-6E8A-4147-A177-3AD203B41FA5}">
                      <a16:colId xmlns="" xmlns:a16="http://schemas.microsoft.com/office/drawing/2014/main" val="20000"/>
                    </a:ext>
                  </a:extLst>
                </a:gridCol>
              </a:tblGrid>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023588095"/>
              </p:ext>
            </p:extLst>
          </p:nvPr>
        </p:nvGraphicFramePr>
        <p:xfrm>
          <a:off x="9275081" y="4264497"/>
          <a:ext cx="283779" cy="1854200"/>
        </p:xfrm>
        <a:graphic>
          <a:graphicData uri="http://schemas.openxmlformats.org/drawingml/2006/table">
            <a:tbl>
              <a:tblPr firstRow="1" bandRow="1">
                <a:tableStyleId>{2D5ABB26-0587-4C30-8999-92F81FD0307C}</a:tableStyleId>
              </a:tblPr>
              <a:tblGrid>
                <a:gridCol w="283779">
                  <a:extLst>
                    <a:ext uri="{9D8B030D-6E8A-4147-A177-3AD203B41FA5}">
                      <a16:colId xmlns="" xmlns:a16="http://schemas.microsoft.com/office/drawing/2014/main" val="20000"/>
                    </a:ext>
                  </a:extLst>
                </a:gridCol>
              </a:tblGrid>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859603253"/>
              </p:ext>
            </p:extLst>
          </p:nvPr>
        </p:nvGraphicFramePr>
        <p:xfrm>
          <a:off x="9736066" y="4264497"/>
          <a:ext cx="283779" cy="1854200"/>
        </p:xfrm>
        <a:graphic>
          <a:graphicData uri="http://schemas.openxmlformats.org/drawingml/2006/table">
            <a:tbl>
              <a:tblPr firstRow="1" bandRow="1">
                <a:tableStyleId>{2D5ABB26-0587-4C30-8999-92F81FD0307C}</a:tableStyleId>
              </a:tblPr>
              <a:tblGrid>
                <a:gridCol w="283779">
                  <a:extLst>
                    <a:ext uri="{9D8B030D-6E8A-4147-A177-3AD203B41FA5}">
                      <a16:colId xmlns="" xmlns:a16="http://schemas.microsoft.com/office/drawing/2014/main" val="20000"/>
                    </a:ext>
                  </a:extLst>
                </a:gridCol>
              </a:tblGrid>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1233693525"/>
              </p:ext>
            </p:extLst>
          </p:nvPr>
        </p:nvGraphicFramePr>
        <p:xfrm>
          <a:off x="10197051" y="4264497"/>
          <a:ext cx="283779" cy="1854200"/>
        </p:xfrm>
        <a:graphic>
          <a:graphicData uri="http://schemas.openxmlformats.org/drawingml/2006/table">
            <a:tbl>
              <a:tblPr firstRow="1" bandRow="1">
                <a:tableStyleId>{2D5ABB26-0587-4C30-8999-92F81FD0307C}</a:tableStyleId>
              </a:tblPr>
              <a:tblGrid>
                <a:gridCol w="283779">
                  <a:extLst>
                    <a:ext uri="{9D8B030D-6E8A-4147-A177-3AD203B41FA5}">
                      <a16:colId xmlns="" xmlns:a16="http://schemas.microsoft.com/office/drawing/2014/main" val="20000"/>
                    </a:ext>
                  </a:extLst>
                </a:gridCol>
              </a:tblGrid>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pic>
        <p:nvPicPr>
          <p:cNvPr id="23" name="Picture 22"/>
          <p:cNvPicPr>
            <a:picLocks noChangeAspect="1"/>
          </p:cNvPicPr>
          <p:nvPr/>
        </p:nvPicPr>
        <p:blipFill rotWithShape="1">
          <a:blip r:embed="rId3"/>
          <a:srcRect l="44747" t="44505" r="45948" b="26056"/>
          <a:stretch/>
        </p:blipFill>
        <p:spPr>
          <a:xfrm>
            <a:off x="6823770" y="1165470"/>
            <a:ext cx="1645920" cy="2927601"/>
          </a:xfrm>
          <a:prstGeom prst="rect">
            <a:avLst/>
          </a:prstGeom>
        </p:spPr>
      </p:pic>
      <p:pic>
        <p:nvPicPr>
          <p:cNvPr id="24" name="Picture 23"/>
          <p:cNvPicPr>
            <a:picLocks noChangeAspect="1"/>
          </p:cNvPicPr>
          <p:nvPr/>
        </p:nvPicPr>
        <p:blipFill rotWithShape="1">
          <a:blip r:embed="rId3"/>
          <a:srcRect l="55817" t="44505" r="33843" b="26056"/>
          <a:stretch/>
        </p:blipFill>
        <p:spPr>
          <a:xfrm>
            <a:off x="9009038" y="1103979"/>
            <a:ext cx="1828980" cy="2927601"/>
          </a:xfrm>
          <a:prstGeom prst="rect">
            <a:avLst/>
          </a:prstGeom>
        </p:spPr>
      </p:pic>
      <p:sp>
        <p:nvSpPr>
          <p:cNvPr id="25" name="TextBox 24"/>
          <p:cNvSpPr txBox="1"/>
          <p:nvPr/>
        </p:nvSpPr>
        <p:spPr>
          <a:xfrm>
            <a:off x="4475484" y="6274358"/>
            <a:ext cx="519694" cy="369332"/>
          </a:xfrm>
          <a:prstGeom prst="rect">
            <a:avLst/>
          </a:prstGeom>
          <a:noFill/>
        </p:spPr>
        <p:txBody>
          <a:bodyPr wrap="none" rtlCol="0">
            <a:spAutoFit/>
          </a:bodyPr>
          <a:lstStyle/>
          <a:p>
            <a:r>
              <a:rPr lang="tr-TR" dirty="0" smtClean="0"/>
              <a:t>ME</a:t>
            </a:r>
            <a:endParaRPr lang="tr-TR" dirty="0"/>
          </a:p>
        </p:txBody>
      </p:sp>
      <p:sp>
        <p:nvSpPr>
          <p:cNvPr id="26" name="TextBox 25"/>
          <p:cNvSpPr txBox="1"/>
          <p:nvPr/>
        </p:nvSpPr>
        <p:spPr>
          <a:xfrm>
            <a:off x="4885522" y="6266634"/>
            <a:ext cx="444352" cy="369332"/>
          </a:xfrm>
          <a:prstGeom prst="rect">
            <a:avLst/>
          </a:prstGeom>
          <a:noFill/>
        </p:spPr>
        <p:txBody>
          <a:bodyPr wrap="none" rtlCol="0">
            <a:spAutoFit/>
          </a:bodyPr>
          <a:lstStyle/>
          <a:p>
            <a:r>
              <a:rPr lang="tr-TR" dirty="0" smtClean="0"/>
              <a:t>EP</a:t>
            </a:r>
            <a:endParaRPr lang="tr-TR" dirty="0"/>
          </a:p>
        </p:txBody>
      </p:sp>
      <p:sp>
        <p:nvSpPr>
          <p:cNvPr id="27" name="TextBox 26"/>
          <p:cNvSpPr txBox="1"/>
          <p:nvPr/>
        </p:nvSpPr>
        <p:spPr>
          <a:xfrm>
            <a:off x="5297616" y="6258593"/>
            <a:ext cx="457176" cy="369332"/>
          </a:xfrm>
          <a:prstGeom prst="rect">
            <a:avLst/>
          </a:prstGeom>
          <a:noFill/>
        </p:spPr>
        <p:txBody>
          <a:bodyPr wrap="none" rtlCol="0">
            <a:spAutoFit/>
          </a:bodyPr>
          <a:lstStyle/>
          <a:p>
            <a:r>
              <a:rPr lang="tr-TR" dirty="0"/>
              <a:t>Y</a:t>
            </a:r>
            <a:r>
              <a:rPr lang="tr-TR" dirty="0" smtClean="0"/>
              <a:t>P</a:t>
            </a:r>
            <a:endParaRPr lang="tr-TR" dirty="0"/>
          </a:p>
        </p:txBody>
      </p:sp>
      <p:sp>
        <p:nvSpPr>
          <p:cNvPr id="28" name="TextBox 27"/>
          <p:cNvSpPr txBox="1"/>
          <p:nvPr/>
        </p:nvSpPr>
        <p:spPr>
          <a:xfrm>
            <a:off x="5754792" y="6258593"/>
            <a:ext cx="444352" cy="369332"/>
          </a:xfrm>
          <a:prstGeom prst="rect">
            <a:avLst/>
          </a:prstGeom>
          <a:noFill/>
        </p:spPr>
        <p:txBody>
          <a:bodyPr wrap="none" rtlCol="0">
            <a:spAutoFit/>
          </a:bodyPr>
          <a:lstStyle/>
          <a:p>
            <a:r>
              <a:rPr lang="tr-TR" dirty="0" smtClean="0"/>
              <a:t>KE</a:t>
            </a:r>
            <a:endParaRPr lang="tr-TR" dirty="0"/>
          </a:p>
        </p:txBody>
      </p:sp>
      <p:sp>
        <p:nvSpPr>
          <p:cNvPr id="29" name="TextBox 28"/>
          <p:cNvSpPr txBox="1"/>
          <p:nvPr/>
        </p:nvSpPr>
        <p:spPr>
          <a:xfrm>
            <a:off x="6656773" y="6290123"/>
            <a:ext cx="519694" cy="369332"/>
          </a:xfrm>
          <a:prstGeom prst="rect">
            <a:avLst/>
          </a:prstGeom>
          <a:noFill/>
        </p:spPr>
        <p:txBody>
          <a:bodyPr wrap="none" rtlCol="0">
            <a:spAutoFit/>
          </a:bodyPr>
          <a:lstStyle/>
          <a:p>
            <a:r>
              <a:rPr lang="tr-TR" dirty="0" smtClean="0"/>
              <a:t>ME</a:t>
            </a:r>
            <a:endParaRPr lang="tr-TR" dirty="0"/>
          </a:p>
        </p:txBody>
      </p:sp>
      <p:sp>
        <p:nvSpPr>
          <p:cNvPr id="30" name="TextBox 29"/>
          <p:cNvSpPr txBox="1"/>
          <p:nvPr/>
        </p:nvSpPr>
        <p:spPr>
          <a:xfrm>
            <a:off x="7066811" y="6282399"/>
            <a:ext cx="444352" cy="369332"/>
          </a:xfrm>
          <a:prstGeom prst="rect">
            <a:avLst/>
          </a:prstGeom>
          <a:noFill/>
        </p:spPr>
        <p:txBody>
          <a:bodyPr wrap="none" rtlCol="0">
            <a:spAutoFit/>
          </a:bodyPr>
          <a:lstStyle/>
          <a:p>
            <a:r>
              <a:rPr lang="tr-TR" dirty="0" smtClean="0"/>
              <a:t>EP</a:t>
            </a:r>
            <a:endParaRPr lang="tr-TR" dirty="0"/>
          </a:p>
        </p:txBody>
      </p:sp>
      <p:sp>
        <p:nvSpPr>
          <p:cNvPr id="31" name="TextBox 30"/>
          <p:cNvSpPr txBox="1"/>
          <p:nvPr/>
        </p:nvSpPr>
        <p:spPr>
          <a:xfrm>
            <a:off x="7478905" y="6274358"/>
            <a:ext cx="457176" cy="369332"/>
          </a:xfrm>
          <a:prstGeom prst="rect">
            <a:avLst/>
          </a:prstGeom>
          <a:noFill/>
        </p:spPr>
        <p:txBody>
          <a:bodyPr wrap="none" rtlCol="0">
            <a:spAutoFit/>
          </a:bodyPr>
          <a:lstStyle/>
          <a:p>
            <a:r>
              <a:rPr lang="tr-TR" dirty="0"/>
              <a:t>Y</a:t>
            </a:r>
            <a:r>
              <a:rPr lang="tr-TR" dirty="0" smtClean="0"/>
              <a:t>P</a:t>
            </a:r>
            <a:endParaRPr lang="tr-TR" dirty="0"/>
          </a:p>
        </p:txBody>
      </p:sp>
      <p:sp>
        <p:nvSpPr>
          <p:cNvPr id="32" name="TextBox 31"/>
          <p:cNvSpPr txBox="1"/>
          <p:nvPr/>
        </p:nvSpPr>
        <p:spPr>
          <a:xfrm>
            <a:off x="7936081" y="6274358"/>
            <a:ext cx="444352" cy="369332"/>
          </a:xfrm>
          <a:prstGeom prst="rect">
            <a:avLst/>
          </a:prstGeom>
          <a:noFill/>
        </p:spPr>
        <p:txBody>
          <a:bodyPr wrap="none" rtlCol="0">
            <a:spAutoFit/>
          </a:bodyPr>
          <a:lstStyle/>
          <a:p>
            <a:r>
              <a:rPr lang="tr-TR" dirty="0" smtClean="0"/>
              <a:t>KE</a:t>
            </a:r>
            <a:endParaRPr lang="tr-TR" dirty="0"/>
          </a:p>
        </p:txBody>
      </p:sp>
      <p:sp>
        <p:nvSpPr>
          <p:cNvPr id="33" name="TextBox 32"/>
          <p:cNvSpPr txBox="1"/>
          <p:nvPr/>
        </p:nvSpPr>
        <p:spPr>
          <a:xfrm>
            <a:off x="8831724" y="6240938"/>
            <a:ext cx="519694" cy="369332"/>
          </a:xfrm>
          <a:prstGeom prst="rect">
            <a:avLst/>
          </a:prstGeom>
          <a:noFill/>
        </p:spPr>
        <p:txBody>
          <a:bodyPr wrap="none" rtlCol="0">
            <a:spAutoFit/>
          </a:bodyPr>
          <a:lstStyle/>
          <a:p>
            <a:r>
              <a:rPr lang="tr-TR" dirty="0" smtClean="0"/>
              <a:t>ME</a:t>
            </a:r>
            <a:endParaRPr lang="tr-TR" dirty="0"/>
          </a:p>
        </p:txBody>
      </p:sp>
      <p:sp>
        <p:nvSpPr>
          <p:cNvPr id="34" name="TextBox 33"/>
          <p:cNvSpPr txBox="1"/>
          <p:nvPr/>
        </p:nvSpPr>
        <p:spPr>
          <a:xfrm>
            <a:off x="9241762" y="6233214"/>
            <a:ext cx="444352" cy="369332"/>
          </a:xfrm>
          <a:prstGeom prst="rect">
            <a:avLst/>
          </a:prstGeom>
          <a:noFill/>
        </p:spPr>
        <p:txBody>
          <a:bodyPr wrap="none" rtlCol="0">
            <a:spAutoFit/>
          </a:bodyPr>
          <a:lstStyle/>
          <a:p>
            <a:r>
              <a:rPr lang="tr-TR" dirty="0" smtClean="0"/>
              <a:t>EP</a:t>
            </a:r>
            <a:endParaRPr lang="tr-TR" dirty="0"/>
          </a:p>
        </p:txBody>
      </p:sp>
      <p:sp>
        <p:nvSpPr>
          <p:cNvPr id="35" name="TextBox 34"/>
          <p:cNvSpPr txBox="1"/>
          <p:nvPr/>
        </p:nvSpPr>
        <p:spPr>
          <a:xfrm>
            <a:off x="9653856" y="6225173"/>
            <a:ext cx="457176" cy="369332"/>
          </a:xfrm>
          <a:prstGeom prst="rect">
            <a:avLst/>
          </a:prstGeom>
          <a:noFill/>
        </p:spPr>
        <p:txBody>
          <a:bodyPr wrap="none" rtlCol="0">
            <a:spAutoFit/>
          </a:bodyPr>
          <a:lstStyle/>
          <a:p>
            <a:r>
              <a:rPr lang="tr-TR" dirty="0"/>
              <a:t>Y</a:t>
            </a:r>
            <a:r>
              <a:rPr lang="tr-TR" dirty="0" smtClean="0"/>
              <a:t>P</a:t>
            </a:r>
            <a:endParaRPr lang="tr-TR" dirty="0"/>
          </a:p>
        </p:txBody>
      </p:sp>
      <p:sp>
        <p:nvSpPr>
          <p:cNvPr id="36" name="TextBox 35"/>
          <p:cNvSpPr txBox="1"/>
          <p:nvPr/>
        </p:nvSpPr>
        <p:spPr>
          <a:xfrm>
            <a:off x="10111032" y="6225173"/>
            <a:ext cx="444352" cy="369332"/>
          </a:xfrm>
          <a:prstGeom prst="rect">
            <a:avLst/>
          </a:prstGeom>
          <a:noFill/>
        </p:spPr>
        <p:txBody>
          <a:bodyPr wrap="none" rtlCol="0">
            <a:spAutoFit/>
          </a:bodyPr>
          <a:lstStyle/>
          <a:p>
            <a:r>
              <a:rPr lang="tr-TR" dirty="0" smtClean="0"/>
              <a:t>KE</a:t>
            </a:r>
            <a:endParaRPr lang="tr-TR" dirty="0"/>
          </a:p>
        </p:txBody>
      </p:sp>
      <mc:AlternateContent xmlns:mc="http://schemas.openxmlformats.org/markup-compatibility/2006" xmlns:a14="http://schemas.microsoft.com/office/drawing/2010/main">
        <mc:Choice Requires="a14">
          <p:sp>
            <p:nvSpPr>
              <p:cNvPr id="2" name="TextBox 1"/>
              <p:cNvSpPr txBox="1"/>
              <p:nvPr/>
            </p:nvSpPr>
            <p:spPr>
              <a:xfrm>
                <a:off x="5719341" y="1607403"/>
                <a:ext cx="703802" cy="402931"/>
              </a:xfrm>
              <a:prstGeom prst="rect">
                <a:avLst/>
              </a:prstGeom>
              <a:noFill/>
            </p:spPr>
            <p:txBody>
              <a:bodyPr wrap="square" rtlCol="0">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𝑉</m:t>
                        </m:r>
                      </m:e>
                    </m:acc>
                    <m:r>
                      <a:rPr lang="tr-TR" b="0" i="1" smtClean="0">
                        <a:latin typeface="Cambria Math" panose="02040503050406030204" pitchFamily="18" charset="0"/>
                      </a:rPr>
                      <m:t>=</m:t>
                    </m:r>
                  </m:oMath>
                </a14:m>
                <a:r>
                  <a:rPr lang="tr-TR" dirty="0" smtClean="0"/>
                  <a:t>0</a:t>
                </a:r>
                <a:endParaRPr lang="tr-TR" dirty="0"/>
              </a:p>
            </p:txBody>
          </p:sp>
        </mc:Choice>
        <mc:Fallback xmlns="">
          <p:sp>
            <p:nvSpPr>
              <p:cNvPr id="2" name="TextBox 1"/>
              <p:cNvSpPr txBox="1">
                <a:spLocks noRot="1" noChangeAspect="1" noMove="1" noResize="1" noEditPoints="1" noAdjustHandles="1" noChangeArrowheads="1" noChangeShapeType="1" noTextEdit="1"/>
              </p:cNvSpPr>
              <p:nvPr/>
            </p:nvSpPr>
            <p:spPr>
              <a:xfrm>
                <a:off x="5719341" y="1607403"/>
                <a:ext cx="703802" cy="402931"/>
              </a:xfrm>
              <a:prstGeom prst="rect">
                <a:avLst/>
              </a:prstGeom>
              <a:blipFill rotWithShape="0">
                <a:blip r:embed="rId4"/>
                <a:stretch>
                  <a:fillRect t="-1515" r="-6034" b="-2272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0555384" y="2883268"/>
                <a:ext cx="703802" cy="402931"/>
              </a:xfrm>
              <a:prstGeom prst="rect">
                <a:avLst/>
              </a:prstGeom>
              <a:noFill/>
            </p:spPr>
            <p:txBody>
              <a:bodyPr wrap="square" rtlCol="0">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𝑉</m:t>
                        </m:r>
                      </m:e>
                    </m:acc>
                    <m:r>
                      <a:rPr lang="tr-TR" b="0" i="1" smtClean="0">
                        <a:latin typeface="Cambria Math" panose="02040503050406030204" pitchFamily="18" charset="0"/>
                      </a:rPr>
                      <m:t>=</m:t>
                    </m:r>
                  </m:oMath>
                </a14:m>
                <a:r>
                  <a:rPr lang="tr-TR" dirty="0" smtClean="0"/>
                  <a:t>0</a:t>
                </a:r>
                <a:endParaRPr lang="tr-TR" dirty="0"/>
              </a:p>
            </p:txBody>
          </p:sp>
        </mc:Choice>
        <mc:Fallback xmlns="">
          <p:sp>
            <p:nvSpPr>
              <p:cNvPr id="37" name="TextBox 36"/>
              <p:cNvSpPr txBox="1">
                <a:spLocks noRot="1" noChangeAspect="1" noMove="1" noResize="1" noEditPoints="1" noAdjustHandles="1" noChangeArrowheads="1" noChangeShapeType="1" noTextEdit="1"/>
              </p:cNvSpPr>
              <p:nvPr/>
            </p:nvSpPr>
            <p:spPr>
              <a:xfrm>
                <a:off x="10555384" y="2883268"/>
                <a:ext cx="703802" cy="402931"/>
              </a:xfrm>
              <a:prstGeom prst="rect">
                <a:avLst/>
              </a:prstGeom>
              <a:blipFill rotWithShape="0">
                <a:blip r:embed="rId5"/>
                <a:stretch>
                  <a:fillRect t="-1515" r="-6087" b="-22727"/>
                </a:stretch>
              </a:blipFill>
            </p:spPr>
            <p:txBody>
              <a:bodyPr/>
              <a:lstStyle/>
              <a:p>
                <a:r>
                  <a:rPr lang="tr-TR">
                    <a:noFill/>
                  </a:rPr>
                  <a:t> </a:t>
                </a:r>
              </a:p>
            </p:txBody>
          </p:sp>
        </mc:Fallback>
      </mc:AlternateContent>
      <p:cxnSp>
        <p:nvCxnSpPr>
          <p:cNvPr id="7" name="Straight Connector 6"/>
          <p:cNvCxnSpPr/>
          <p:nvPr/>
        </p:nvCxnSpPr>
        <p:spPr>
          <a:xfrm>
            <a:off x="4176483" y="4020206"/>
            <a:ext cx="692106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097545" y="3835540"/>
            <a:ext cx="904279" cy="369332"/>
          </a:xfrm>
          <a:prstGeom prst="rect">
            <a:avLst/>
          </a:prstGeom>
          <a:noFill/>
        </p:spPr>
        <p:txBody>
          <a:bodyPr wrap="square" rtlCol="0">
            <a:spAutoFit/>
          </a:bodyPr>
          <a:lstStyle/>
          <a:p>
            <a:r>
              <a:rPr lang="tr-TR" dirty="0"/>
              <a:t>h</a:t>
            </a:r>
            <a:r>
              <a:rPr lang="tr-TR" dirty="0" smtClean="0"/>
              <a:t>=0</a:t>
            </a:r>
            <a:endParaRPr lang="tr-TR" dirty="0"/>
          </a:p>
        </p:txBody>
      </p:sp>
      <p:sp>
        <p:nvSpPr>
          <p:cNvPr id="40" name="TextBox 39"/>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b="1"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24203431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35177" y="569386"/>
            <a:ext cx="5620512" cy="523220"/>
          </a:xfrm>
          <a:prstGeom prst="rect">
            <a:avLst/>
          </a:prstGeom>
          <a:noFill/>
        </p:spPr>
        <p:txBody>
          <a:bodyPr wrap="square" rtlCol="0">
            <a:spAutoFit/>
          </a:bodyPr>
          <a:lstStyle/>
          <a:p>
            <a:r>
              <a:rPr lang="tr-TR" sz="2800" b="1" dirty="0" smtClean="0"/>
              <a:t>Mekanik Enerjinin Korunumu</a:t>
            </a:r>
            <a:endParaRPr lang="tr-TR" sz="2800" b="1" dirty="0"/>
          </a:p>
        </p:txBody>
      </p:sp>
      <p:pic>
        <p:nvPicPr>
          <p:cNvPr id="2" name="Picture 1"/>
          <p:cNvPicPr>
            <a:picLocks noChangeAspect="1"/>
          </p:cNvPicPr>
          <p:nvPr/>
        </p:nvPicPr>
        <p:blipFill>
          <a:blip r:embed="rId3"/>
          <a:stretch>
            <a:fillRect/>
          </a:stretch>
        </p:blipFill>
        <p:spPr>
          <a:xfrm>
            <a:off x="4078505" y="2372182"/>
            <a:ext cx="4734419" cy="4075915"/>
          </a:xfrm>
          <a:prstGeom prst="rect">
            <a:avLst/>
          </a:prstGeom>
        </p:spPr>
      </p:pic>
      <p:sp>
        <p:nvSpPr>
          <p:cNvPr id="4" name="TextBox 3"/>
          <p:cNvSpPr txBox="1"/>
          <p:nvPr/>
        </p:nvSpPr>
        <p:spPr>
          <a:xfrm>
            <a:off x="4272455" y="1516950"/>
            <a:ext cx="2544286" cy="430887"/>
          </a:xfrm>
          <a:prstGeom prst="rect">
            <a:avLst/>
          </a:prstGeom>
          <a:noFill/>
        </p:spPr>
        <p:txBody>
          <a:bodyPr wrap="none" rtlCol="0">
            <a:spAutoFit/>
          </a:bodyPr>
          <a:lstStyle/>
          <a:p>
            <a:r>
              <a:rPr lang="tr-TR" sz="2200" dirty="0" smtClean="0"/>
              <a:t>Benzer bir durum:</a:t>
            </a:r>
            <a:endParaRPr lang="tr-TR" sz="2200" dirty="0"/>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b="1"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23434889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35177" y="569386"/>
            <a:ext cx="5620512" cy="523220"/>
          </a:xfrm>
          <a:prstGeom prst="rect">
            <a:avLst/>
          </a:prstGeom>
          <a:noFill/>
        </p:spPr>
        <p:txBody>
          <a:bodyPr wrap="square" rtlCol="0">
            <a:spAutoFit/>
          </a:bodyPr>
          <a:lstStyle/>
          <a:p>
            <a:r>
              <a:rPr lang="tr-TR" sz="2800" b="1" dirty="0" smtClean="0"/>
              <a:t>Mekanik Enerjinin Korunumu</a:t>
            </a:r>
            <a:endParaRPr lang="tr-TR" sz="2800" b="1" dirty="0"/>
          </a:p>
        </p:txBody>
      </p:sp>
      <p:sp>
        <p:nvSpPr>
          <p:cNvPr id="4" name="TextBox 3"/>
          <p:cNvSpPr txBox="1"/>
          <p:nvPr/>
        </p:nvSpPr>
        <p:spPr>
          <a:xfrm>
            <a:off x="4272455" y="1373276"/>
            <a:ext cx="1749197" cy="430887"/>
          </a:xfrm>
          <a:prstGeom prst="rect">
            <a:avLst/>
          </a:prstGeom>
          <a:noFill/>
        </p:spPr>
        <p:txBody>
          <a:bodyPr wrap="none" rtlCol="0">
            <a:spAutoFit/>
          </a:bodyPr>
          <a:lstStyle/>
          <a:p>
            <a:r>
              <a:rPr lang="tr-TR" sz="2200" i="1" dirty="0" smtClean="0"/>
              <a:t>Örnek Soru:</a:t>
            </a:r>
            <a:endParaRPr lang="tr-TR" sz="2200" i="1" dirty="0"/>
          </a:p>
        </p:txBody>
      </p:sp>
      <p:pic>
        <p:nvPicPr>
          <p:cNvPr id="5" name="Picture 4"/>
          <p:cNvPicPr>
            <a:picLocks noChangeAspect="1"/>
          </p:cNvPicPr>
          <p:nvPr/>
        </p:nvPicPr>
        <p:blipFill>
          <a:blip r:embed="rId3"/>
          <a:stretch>
            <a:fillRect/>
          </a:stretch>
        </p:blipFill>
        <p:spPr>
          <a:xfrm>
            <a:off x="4272455" y="4406907"/>
            <a:ext cx="6686444" cy="2248469"/>
          </a:xfrm>
          <a:prstGeom prst="rect">
            <a:avLst/>
          </a:prstGeom>
        </p:spPr>
      </p:pic>
      <p:pic>
        <p:nvPicPr>
          <p:cNvPr id="8" name="Picture 7"/>
          <p:cNvPicPr>
            <a:picLocks noChangeAspect="1"/>
          </p:cNvPicPr>
          <p:nvPr/>
        </p:nvPicPr>
        <p:blipFill>
          <a:blip r:embed="rId4">
            <a:lum bright="-20000" contrast="40000"/>
          </a:blip>
          <a:stretch>
            <a:fillRect/>
          </a:stretch>
        </p:blipFill>
        <p:spPr>
          <a:xfrm>
            <a:off x="4272455" y="2084832"/>
            <a:ext cx="6686444" cy="2142652"/>
          </a:xfrm>
          <a:prstGeom prst="rect">
            <a:avLst/>
          </a:prstGeom>
        </p:spPr>
      </p:pic>
      <p:sp>
        <p:nvSpPr>
          <p:cNvPr id="9" name="TextBox 8"/>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b="1"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33366965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46543" y="610626"/>
            <a:ext cx="5201070" cy="954107"/>
          </a:xfrm>
          <a:prstGeom prst="rect">
            <a:avLst/>
          </a:prstGeom>
          <a:noFill/>
        </p:spPr>
        <p:txBody>
          <a:bodyPr wrap="square" rtlCol="0">
            <a:spAutoFit/>
          </a:bodyPr>
          <a:lstStyle/>
          <a:p>
            <a:r>
              <a:rPr lang="tr-TR" sz="2800" b="1" dirty="0"/>
              <a:t>Hava geçişine izin verirsem ne olur?</a:t>
            </a:r>
          </a:p>
        </p:txBody>
      </p:sp>
      <p:pic>
        <p:nvPicPr>
          <p:cNvPr id="5" name="Picture 4" descr="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543" y="2570721"/>
            <a:ext cx="3519686" cy="15989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21938" y="1820835"/>
            <a:ext cx="7388352" cy="646331"/>
          </a:xfrm>
          <a:prstGeom prst="rect">
            <a:avLst/>
          </a:prstGeom>
          <a:noFill/>
        </p:spPr>
        <p:txBody>
          <a:bodyPr wrap="square" rtlCol="0">
            <a:spAutoFit/>
          </a:bodyPr>
          <a:lstStyle/>
          <a:p>
            <a:r>
              <a:rPr lang="tr-TR" dirty="0" smtClean="0"/>
              <a:t>Hava geçişine izin verdiğimizde çok şişirilmiş olan balonun daha da şiştiğini gözlemledik. Haydi açıklayalım.</a:t>
            </a:r>
            <a:endParaRPr lang="tr-TR" dirty="0"/>
          </a:p>
        </p:txBody>
      </p:sp>
      <p:sp>
        <p:nvSpPr>
          <p:cNvPr id="7" name="TextBox 6"/>
          <p:cNvSpPr txBox="1"/>
          <p:nvPr/>
        </p:nvSpPr>
        <p:spPr>
          <a:xfrm>
            <a:off x="4121938" y="4596384"/>
            <a:ext cx="7168896" cy="646331"/>
          </a:xfrm>
          <a:prstGeom prst="rect">
            <a:avLst/>
          </a:prstGeom>
          <a:noFill/>
        </p:spPr>
        <p:txBody>
          <a:bodyPr wrap="square" rtlCol="0">
            <a:spAutoFit/>
          </a:bodyPr>
          <a:lstStyle/>
          <a:p>
            <a:r>
              <a:rPr lang="tr-TR" i="1" dirty="0" smtClean="0"/>
              <a:t>İpucu: </a:t>
            </a:r>
            <a:r>
              <a:rPr lang="tr-TR" dirty="0" smtClean="0"/>
              <a:t>Şişmemiş balonu şişirmeye başladığımızda mı belirli bir şişme sonrası şişirmeye devam ederken  mi daha çok zorlanırız?</a:t>
            </a:r>
            <a:endParaRPr lang="tr-TR" dirty="0"/>
          </a:p>
        </p:txBody>
      </p:sp>
      <p:sp>
        <p:nvSpPr>
          <p:cNvPr id="9" name="TextBox 8"/>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b="1" dirty="0"/>
              <a:t>Hava geçişine izin verirsem ne olur</a:t>
            </a:r>
            <a:r>
              <a:rPr lang="tr-TR" b="1"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33256901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44886" y="569386"/>
            <a:ext cx="6618513" cy="523220"/>
          </a:xfrm>
          <a:prstGeom prst="rect">
            <a:avLst/>
          </a:prstGeom>
          <a:noFill/>
        </p:spPr>
        <p:txBody>
          <a:bodyPr wrap="square" rtlCol="0">
            <a:spAutoFit/>
          </a:bodyPr>
          <a:lstStyle/>
          <a:p>
            <a:r>
              <a:rPr lang="tr-TR" sz="2800" b="1" dirty="0" smtClean="0"/>
              <a:t>Canan Dağdeviren ve Çalışmaları</a:t>
            </a:r>
            <a:endParaRPr lang="tr-TR" sz="2800" b="1" dirty="0"/>
          </a:p>
        </p:txBody>
      </p:sp>
      <p:pic>
        <p:nvPicPr>
          <p:cNvPr id="8" name="Picture 2" descr="giyilebilir kalp pili ile ilgili gÃ¶rsel sonucu"/>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58667" y="1330841"/>
            <a:ext cx="4082221" cy="22949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iyilebilir kalp pi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1112" y="1326060"/>
            <a:ext cx="2637164" cy="23207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ilt kanserini teÅhis eden cihaz canan daÄdeviren ile ilgili gÃ¶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462" y="3993108"/>
            <a:ext cx="3768141" cy="19448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dr. canan daÄdeviren prof stephen hawkings harward socie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5036" y="3880219"/>
            <a:ext cx="3818363" cy="23957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b="1" dirty="0" smtClean="0"/>
              <a:t>Canan Davdeviren ve çalışmaları</a:t>
            </a:r>
            <a:endParaRPr lang="tr-TR" b="1"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171078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46543" y="525282"/>
            <a:ext cx="5620512" cy="523220"/>
          </a:xfrm>
          <a:prstGeom prst="rect">
            <a:avLst/>
          </a:prstGeom>
          <a:noFill/>
        </p:spPr>
        <p:txBody>
          <a:bodyPr wrap="square" rtlCol="0">
            <a:spAutoFit/>
          </a:bodyPr>
          <a:lstStyle/>
          <a:p>
            <a:r>
              <a:rPr lang="tr-TR" sz="2800" b="1" dirty="0" smtClean="0"/>
              <a:t>Günün Özeti</a:t>
            </a:r>
            <a:endParaRPr lang="tr-TR" sz="2800" b="1" dirty="0"/>
          </a:p>
        </p:txBody>
      </p:sp>
      <p:sp>
        <p:nvSpPr>
          <p:cNvPr id="2" name="TextBox 1"/>
          <p:cNvSpPr txBox="1"/>
          <p:nvPr/>
        </p:nvSpPr>
        <p:spPr>
          <a:xfrm>
            <a:off x="4020671" y="1532547"/>
            <a:ext cx="3539752" cy="461665"/>
          </a:xfrm>
          <a:prstGeom prst="rect">
            <a:avLst/>
          </a:prstGeom>
          <a:noFill/>
        </p:spPr>
        <p:txBody>
          <a:bodyPr wrap="none" rtlCol="0">
            <a:spAutoFit/>
          </a:bodyPr>
          <a:lstStyle/>
          <a:p>
            <a:r>
              <a:rPr lang="tr-TR" sz="2400" dirty="0" smtClean="0"/>
              <a:t>Bugün neler öğrendik?</a:t>
            </a:r>
            <a:endParaRPr lang="tr-TR" sz="2400" dirty="0"/>
          </a:p>
        </p:txBody>
      </p:sp>
      <p:pic>
        <p:nvPicPr>
          <p:cNvPr id="1026" name="Picture 2" descr="question emoji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1566" y="2930282"/>
            <a:ext cx="1753905" cy="19795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b="1"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3248463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71137" y="493751"/>
            <a:ext cx="5620512" cy="523220"/>
          </a:xfrm>
          <a:prstGeom prst="rect">
            <a:avLst/>
          </a:prstGeom>
          <a:noFill/>
        </p:spPr>
        <p:txBody>
          <a:bodyPr wrap="square" rtlCol="0">
            <a:spAutoFit/>
          </a:bodyPr>
          <a:lstStyle/>
          <a:p>
            <a:r>
              <a:rPr lang="tr-TR" sz="2800" b="1" dirty="0"/>
              <a:t>Geçen Hafta Neler Öğrendik?</a:t>
            </a: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b="1"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pic>
        <p:nvPicPr>
          <p:cNvPr id="10" name="Picture 2" descr="iki boyutta sabit ivmeli harek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9987" y="1216069"/>
            <a:ext cx="4846929" cy="390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3" cstate="print"/>
          <a:srcRect l="25380" t="26888" r="26222" b="26556"/>
          <a:stretch/>
        </p:blipFill>
        <p:spPr>
          <a:xfrm>
            <a:off x="8636917" y="1216069"/>
            <a:ext cx="3480870" cy="2678694"/>
          </a:xfrm>
          <a:prstGeom prst="rect">
            <a:avLst/>
          </a:prstGeom>
        </p:spPr>
      </p:pic>
      <p:pic>
        <p:nvPicPr>
          <p:cNvPr id="12" name="Picture 3" descr="C:\Users\Dilber\Desktop\2eb5shj.jpg"/>
          <p:cNvPicPr>
            <a:picLocks noChangeAspect="1" noChangeArrowheads="1"/>
          </p:cNvPicPr>
          <p:nvPr/>
        </p:nvPicPr>
        <p:blipFill>
          <a:blip r:embed="rId4" cstate="print"/>
          <a:srcRect/>
          <a:stretch>
            <a:fillRect/>
          </a:stretch>
        </p:blipFill>
        <p:spPr bwMode="auto">
          <a:xfrm>
            <a:off x="8775067" y="3993108"/>
            <a:ext cx="3204569" cy="2636666"/>
          </a:xfrm>
          <a:prstGeom prst="rect">
            <a:avLst/>
          </a:prstGeom>
          <a:noFill/>
        </p:spPr>
      </p:pic>
    </p:spTree>
    <p:extLst>
      <p:ext uri="{BB962C8B-B14F-4D97-AF65-F5344CB8AC3E}">
        <p14:creationId xmlns:p14="http://schemas.microsoft.com/office/powerpoint/2010/main" val="130438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7" name="Picture 6"/>
          <p:cNvPicPr/>
          <p:nvPr/>
        </p:nvPicPr>
        <p:blipFill rotWithShape="1">
          <a:blip r:embed="rId2"/>
          <a:srcRect l="27112" t="24850" r="50647" b="20199"/>
          <a:stretch/>
        </p:blipFill>
        <p:spPr>
          <a:xfrm>
            <a:off x="4095293" y="1080033"/>
            <a:ext cx="4475974" cy="5422417"/>
          </a:xfrm>
          <a:prstGeom prst="rect">
            <a:avLst/>
          </a:prstGeom>
        </p:spPr>
      </p:pic>
      <p:sp>
        <p:nvSpPr>
          <p:cNvPr id="8" name="Oval 7"/>
          <p:cNvSpPr/>
          <p:nvPr/>
        </p:nvSpPr>
        <p:spPr>
          <a:xfrm>
            <a:off x="4060107" y="5488396"/>
            <a:ext cx="693682" cy="47296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TextBox 2"/>
          <p:cNvSpPr txBox="1"/>
          <p:nvPr/>
        </p:nvSpPr>
        <p:spPr>
          <a:xfrm>
            <a:off x="8606453" y="6133118"/>
            <a:ext cx="1359811" cy="369332"/>
          </a:xfrm>
          <a:prstGeom prst="rect">
            <a:avLst/>
          </a:prstGeom>
          <a:noFill/>
        </p:spPr>
        <p:txBody>
          <a:bodyPr wrap="square" rtlCol="0">
            <a:spAutoFit/>
          </a:bodyPr>
          <a:lstStyle/>
          <a:p>
            <a:r>
              <a:rPr lang="tr-TR" dirty="0" smtClean="0"/>
              <a:t>2017 YGS</a:t>
            </a:r>
            <a:endParaRPr lang="tr-TR" dirty="0"/>
          </a:p>
        </p:txBody>
      </p:sp>
      <p:sp>
        <p:nvSpPr>
          <p:cNvPr id="10" name="TextBox 9"/>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276015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5" name="Picture 4"/>
          <p:cNvPicPr>
            <a:picLocks noChangeAspect="1"/>
          </p:cNvPicPr>
          <p:nvPr/>
        </p:nvPicPr>
        <p:blipFill>
          <a:blip r:embed="rId2"/>
          <a:stretch>
            <a:fillRect/>
          </a:stretch>
        </p:blipFill>
        <p:spPr>
          <a:xfrm>
            <a:off x="4327962" y="1330841"/>
            <a:ext cx="5670787" cy="5196083"/>
          </a:xfrm>
          <a:prstGeom prst="rect">
            <a:avLst/>
          </a:prstGeom>
        </p:spPr>
      </p:pic>
      <p:sp>
        <p:nvSpPr>
          <p:cNvPr id="2" name="Oval 1"/>
          <p:cNvSpPr/>
          <p:nvPr/>
        </p:nvSpPr>
        <p:spPr>
          <a:xfrm>
            <a:off x="5533697" y="5580993"/>
            <a:ext cx="693682" cy="47296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308778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5" name="Picture 4"/>
          <p:cNvPicPr>
            <a:picLocks noChangeAspect="1"/>
          </p:cNvPicPr>
          <p:nvPr/>
        </p:nvPicPr>
        <p:blipFill>
          <a:blip r:embed="rId2"/>
          <a:stretch>
            <a:fillRect/>
          </a:stretch>
        </p:blipFill>
        <p:spPr>
          <a:xfrm>
            <a:off x="4561818" y="1080032"/>
            <a:ext cx="4046154" cy="5595997"/>
          </a:xfrm>
          <a:prstGeom prst="rect">
            <a:avLst/>
          </a:prstGeom>
        </p:spPr>
      </p:pic>
      <p:sp>
        <p:nvSpPr>
          <p:cNvPr id="7" name="Oval 6"/>
          <p:cNvSpPr/>
          <p:nvPr/>
        </p:nvSpPr>
        <p:spPr>
          <a:xfrm>
            <a:off x="4966137" y="6329188"/>
            <a:ext cx="504497" cy="394138"/>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TextBox 8"/>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80123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5" name="Picture 4"/>
          <p:cNvPicPr>
            <a:picLocks noChangeAspect="1"/>
          </p:cNvPicPr>
          <p:nvPr/>
        </p:nvPicPr>
        <p:blipFill rotWithShape="1">
          <a:blip r:embed="rId2"/>
          <a:srcRect b="1451"/>
          <a:stretch/>
        </p:blipFill>
        <p:spPr>
          <a:xfrm>
            <a:off x="4729655" y="1330841"/>
            <a:ext cx="3641834" cy="5343093"/>
          </a:xfrm>
          <a:prstGeom prst="rect">
            <a:avLst/>
          </a:prstGeom>
        </p:spPr>
      </p:pic>
      <p:sp>
        <p:nvSpPr>
          <p:cNvPr id="2" name="Oval 1"/>
          <p:cNvSpPr/>
          <p:nvPr/>
        </p:nvSpPr>
        <p:spPr>
          <a:xfrm>
            <a:off x="4729655" y="5218387"/>
            <a:ext cx="283779" cy="204951"/>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233355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3" name="Picture 2"/>
          <p:cNvPicPr>
            <a:picLocks noChangeAspect="1"/>
          </p:cNvPicPr>
          <p:nvPr/>
        </p:nvPicPr>
        <p:blipFill>
          <a:blip r:embed="rId2"/>
          <a:stretch>
            <a:fillRect/>
          </a:stretch>
        </p:blipFill>
        <p:spPr>
          <a:xfrm>
            <a:off x="4373780" y="1192102"/>
            <a:ext cx="5209167" cy="5463273"/>
          </a:xfrm>
          <a:prstGeom prst="rect">
            <a:avLst/>
          </a:prstGeom>
        </p:spPr>
      </p:pic>
      <p:sp>
        <p:nvSpPr>
          <p:cNvPr id="5" name="Oval 4"/>
          <p:cNvSpPr/>
          <p:nvPr/>
        </p:nvSpPr>
        <p:spPr>
          <a:xfrm>
            <a:off x="7690452" y="5628289"/>
            <a:ext cx="476086" cy="44143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35875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2" name="Picture 1"/>
          <p:cNvPicPr>
            <a:picLocks noChangeAspect="1"/>
          </p:cNvPicPr>
          <p:nvPr/>
        </p:nvPicPr>
        <p:blipFill>
          <a:blip r:embed="rId2"/>
          <a:stretch>
            <a:fillRect/>
          </a:stretch>
        </p:blipFill>
        <p:spPr>
          <a:xfrm>
            <a:off x="4222038" y="1218378"/>
            <a:ext cx="5358194" cy="5103593"/>
          </a:xfrm>
          <a:prstGeom prst="rect">
            <a:avLst/>
          </a:prstGeom>
        </p:spPr>
      </p:pic>
      <p:sp>
        <p:nvSpPr>
          <p:cNvPr id="5" name="Oval 4"/>
          <p:cNvSpPr/>
          <p:nvPr/>
        </p:nvSpPr>
        <p:spPr>
          <a:xfrm>
            <a:off x="4222039" y="5155324"/>
            <a:ext cx="476086" cy="44143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189900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rot="5400000">
            <a:off x="3588167" y="1961293"/>
            <a:ext cx="5262657" cy="4114801"/>
          </a:xfrm>
          <a:prstGeom prst="rect">
            <a:avLst/>
          </a:prstGeom>
        </p:spPr>
      </p:pic>
      <p:sp>
        <p:nvSpPr>
          <p:cNvPr id="5" name="Oval 4"/>
          <p:cNvSpPr/>
          <p:nvPr/>
        </p:nvSpPr>
        <p:spPr>
          <a:xfrm>
            <a:off x="4035970" y="5549462"/>
            <a:ext cx="476086" cy="44143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56300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a:stretch/>
        </p:blipFill>
        <p:spPr>
          <a:xfrm rot="5400000">
            <a:off x="4303521" y="1829262"/>
            <a:ext cx="5172014" cy="4508943"/>
          </a:xfrm>
          <a:prstGeom prst="rect">
            <a:avLst/>
          </a:prstGeom>
        </p:spPr>
      </p:pic>
      <p:sp>
        <p:nvSpPr>
          <p:cNvPr id="5" name="Oval 4"/>
          <p:cNvSpPr/>
          <p:nvPr/>
        </p:nvSpPr>
        <p:spPr>
          <a:xfrm>
            <a:off x="4635056" y="5076496"/>
            <a:ext cx="441440" cy="36260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25207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p:blipFill>
        <p:spPr>
          <a:xfrm rot="10800000">
            <a:off x="4351282" y="1330840"/>
            <a:ext cx="4871545" cy="5263509"/>
          </a:xfrm>
          <a:prstGeom prst="rect">
            <a:avLst/>
          </a:prstGeom>
        </p:spPr>
      </p:pic>
      <p:sp>
        <p:nvSpPr>
          <p:cNvPr id="5" name="Oval 4"/>
          <p:cNvSpPr/>
          <p:nvPr/>
        </p:nvSpPr>
        <p:spPr>
          <a:xfrm>
            <a:off x="6009605" y="5722883"/>
            <a:ext cx="476086" cy="44143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195344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a:xfrm rot="5400000">
            <a:off x="4067502" y="1330841"/>
            <a:ext cx="5596759" cy="5281449"/>
          </a:xfrm>
          <a:prstGeom prst="rect">
            <a:avLst/>
          </a:prstGeom>
        </p:spPr>
      </p:pic>
      <p:sp>
        <p:nvSpPr>
          <p:cNvPr id="5" name="Oval 4"/>
          <p:cNvSpPr/>
          <p:nvPr/>
        </p:nvSpPr>
        <p:spPr>
          <a:xfrm>
            <a:off x="5771562" y="5990897"/>
            <a:ext cx="476086" cy="459528"/>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241923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71137" y="493751"/>
            <a:ext cx="5620512" cy="523220"/>
          </a:xfrm>
          <a:prstGeom prst="rect">
            <a:avLst/>
          </a:prstGeom>
          <a:noFill/>
        </p:spPr>
        <p:txBody>
          <a:bodyPr wrap="square" rtlCol="0">
            <a:spAutoFit/>
          </a:bodyPr>
          <a:lstStyle/>
          <a:p>
            <a:r>
              <a:rPr lang="tr-TR" sz="2800" b="1" dirty="0"/>
              <a:t>Geçen Hafta Neler Öğrendik?</a:t>
            </a:r>
          </a:p>
        </p:txBody>
      </p:sp>
      <p:pic>
        <p:nvPicPr>
          <p:cNvPr id="13"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59997" y="1878722"/>
            <a:ext cx="4430419" cy="3069991"/>
          </a:xfrm>
          <a:prstGeom prst="rect">
            <a:avLst/>
          </a:prstGeom>
        </p:spPr>
      </p:pic>
      <p:pic>
        <p:nvPicPr>
          <p:cNvPr id="14" name="Picture 10" descr="http://www.physicsclassroom.com/mmedia/vectors/co.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1459" y="1878722"/>
            <a:ext cx="3080190" cy="29327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physicsclassroom.com/mmedia/vectors/curv.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9169" y="4836432"/>
            <a:ext cx="3692831" cy="1055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59997" y="1484416"/>
            <a:ext cx="3080190" cy="369332"/>
          </a:xfrm>
          <a:prstGeom prst="rect">
            <a:avLst/>
          </a:prstGeom>
          <a:noFill/>
        </p:spPr>
        <p:txBody>
          <a:bodyPr wrap="square" rtlCol="0">
            <a:spAutoFit/>
          </a:bodyPr>
          <a:lstStyle/>
          <a:p>
            <a:r>
              <a:rPr lang="tr-TR" dirty="0" smtClean="0"/>
              <a:t>Maymun-Muz İkilemi</a:t>
            </a:r>
            <a:endParaRPr lang="tr-TR" dirty="0"/>
          </a:p>
        </p:txBody>
      </p:sp>
      <p:sp>
        <p:nvSpPr>
          <p:cNvPr id="16" name="TextBox 15"/>
          <p:cNvSpPr txBox="1"/>
          <p:nvPr/>
        </p:nvSpPr>
        <p:spPr>
          <a:xfrm>
            <a:off x="8511459" y="1484416"/>
            <a:ext cx="3080190" cy="369332"/>
          </a:xfrm>
          <a:prstGeom prst="rect">
            <a:avLst/>
          </a:prstGeom>
          <a:noFill/>
        </p:spPr>
        <p:txBody>
          <a:bodyPr wrap="square" rtlCol="0">
            <a:spAutoFit/>
          </a:bodyPr>
          <a:lstStyle/>
          <a:p>
            <a:r>
              <a:rPr lang="tr-TR" dirty="0" smtClean="0"/>
              <a:t>Uydular Düşer mi?</a:t>
            </a:r>
            <a:endParaRPr lang="tr-TR" dirty="0"/>
          </a:p>
        </p:txBody>
      </p:sp>
      <p:sp>
        <p:nvSpPr>
          <p:cNvPr id="10" name="TextBox 9"/>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b="1"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36079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6078" t="5977" r="53664" b="42529"/>
          <a:stretch/>
        </p:blipFill>
        <p:spPr>
          <a:xfrm rot="5400000">
            <a:off x="4220442" y="1445915"/>
            <a:ext cx="5385472" cy="5155325"/>
          </a:xfrm>
          <a:prstGeom prst="rect">
            <a:avLst/>
          </a:prstGeom>
        </p:spPr>
      </p:pic>
      <p:sp>
        <p:nvSpPr>
          <p:cNvPr id="5" name="Oval 4"/>
          <p:cNvSpPr/>
          <p:nvPr/>
        </p:nvSpPr>
        <p:spPr>
          <a:xfrm>
            <a:off x="7154424" y="5785945"/>
            <a:ext cx="476086" cy="44143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283289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p:blipFill>
        <p:spPr>
          <a:xfrm rot="5400000">
            <a:off x="3675262" y="1883279"/>
            <a:ext cx="5673995" cy="4067503"/>
          </a:xfrm>
          <a:prstGeom prst="rect">
            <a:avLst/>
          </a:prstGeom>
        </p:spPr>
      </p:pic>
      <p:sp>
        <p:nvSpPr>
          <p:cNvPr id="5" name="Oval 4"/>
          <p:cNvSpPr/>
          <p:nvPr/>
        </p:nvSpPr>
        <p:spPr>
          <a:xfrm>
            <a:off x="4399129" y="6040520"/>
            <a:ext cx="476086" cy="44143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72829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a:xfrm rot="5400000">
            <a:off x="4515748" y="1372768"/>
            <a:ext cx="5330888" cy="4745420"/>
          </a:xfrm>
          <a:prstGeom prst="rect">
            <a:avLst/>
          </a:prstGeom>
        </p:spPr>
      </p:pic>
      <p:sp>
        <p:nvSpPr>
          <p:cNvPr id="5" name="Oval 4"/>
          <p:cNvSpPr/>
          <p:nvPr/>
        </p:nvSpPr>
        <p:spPr>
          <a:xfrm>
            <a:off x="7280549" y="5565228"/>
            <a:ext cx="476086" cy="44143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390404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a:xfrm rot="5400000">
            <a:off x="3995419" y="2058589"/>
            <a:ext cx="5457145" cy="3736429"/>
          </a:xfrm>
          <a:prstGeom prst="rect">
            <a:avLst/>
          </a:prstGeom>
        </p:spPr>
      </p:pic>
      <p:sp>
        <p:nvSpPr>
          <p:cNvPr id="5" name="Oval 4"/>
          <p:cNvSpPr/>
          <p:nvPr/>
        </p:nvSpPr>
        <p:spPr>
          <a:xfrm>
            <a:off x="4855777" y="3457080"/>
            <a:ext cx="476086" cy="44143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TextBox 6"/>
          <p:cNvSpPr txBox="1"/>
          <p:nvPr/>
        </p:nvSpPr>
        <p:spPr>
          <a:xfrm>
            <a:off x="8954814" y="6286044"/>
            <a:ext cx="1563248" cy="369332"/>
          </a:xfrm>
          <a:prstGeom prst="rect">
            <a:avLst/>
          </a:prstGeom>
          <a:noFill/>
        </p:spPr>
        <p:txBody>
          <a:bodyPr wrap="none" rtlCol="0">
            <a:spAutoFit/>
          </a:bodyPr>
          <a:lstStyle/>
          <a:p>
            <a:r>
              <a:rPr lang="tr-TR" dirty="0" smtClean="0"/>
              <a:t>(1986 – ÖYS)</a:t>
            </a:r>
            <a:endParaRPr lang="tr-TR" dirty="0"/>
          </a:p>
        </p:txBody>
      </p:sp>
      <p:sp>
        <p:nvSpPr>
          <p:cNvPr id="9" name="TextBox 8"/>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399474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a:xfrm rot="5400000">
            <a:off x="3563041" y="2262409"/>
            <a:ext cx="5726219" cy="3361467"/>
          </a:xfrm>
          <a:prstGeom prst="rect">
            <a:avLst/>
          </a:prstGeom>
        </p:spPr>
      </p:pic>
      <p:sp>
        <p:nvSpPr>
          <p:cNvPr id="5" name="Oval 4"/>
          <p:cNvSpPr/>
          <p:nvPr/>
        </p:nvSpPr>
        <p:spPr>
          <a:xfrm>
            <a:off x="6426150" y="5486400"/>
            <a:ext cx="476086" cy="44143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414106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a:xfrm rot="10800000">
            <a:off x="4885750" y="1080033"/>
            <a:ext cx="4225158" cy="5687713"/>
          </a:xfrm>
          <a:prstGeom prst="rect">
            <a:avLst/>
          </a:prstGeom>
        </p:spPr>
      </p:pic>
      <p:sp>
        <p:nvSpPr>
          <p:cNvPr id="5" name="Oval 4"/>
          <p:cNvSpPr/>
          <p:nvPr/>
        </p:nvSpPr>
        <p:spPr>
          <a:xfrm>
            <a:off x="4885750" y="5281448"/>
            <a:ext cx="476086" cy="44143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256054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9605" y="556813"/>
            <a:ext cx="5620512" cy="523220"/>
          </a:xfrm>
          <a:prstGeom prst="rect">
            <a:avLst/>
          </a:prstGeom>
          <a:noFill/>
        </p:spPr>
        <p:txBody>
          <a:bodyPr wrap="square" rtlCol="0">
            <a:spAutoFit/>
          </a:bodyPr>
          <a:lstStyle/>
          <a:p>
            <a:r>
              <a:rPr lang="tr-TR" sz="2800" b="1" dirty="0" smtClean="0"/>
              <a:t>Soru Çözümü</a:t>
            </a:r>
            <a:endParaRPr lang="tr-TR" sz="2800" b="1" dirty="0"/>
          </a:p>
        </p:txBody>
      </p:sp>
      <p:pic>
        <p:nvPicPr>
          <p:cNvPr id="3" name="Picture 2"/>
          <p:cNvPicPr>
            <a:picLocks noChangeAspect="1"/>
          </p:cNvPicPr>
          <p:nvPr/>
        </p:nvPicPr>
        <p:blipFill>
          <a:blip r:embed="rId2"/>
          <a:stretch>
            <a:fillRect/>
          </a:stretch>
        </p:blipFill>
        <p:spPr>
          <a:xfrm>
            <a:off x="4159220" y="1743547"/>
            <a:ext cx="7319476" cy="3300940"/>
          </a:xfrm>
          <a:prstGeom prst="rect">
            <a:avLst/>
          </a:prstGeom>
        </p:spPr>
      </p:pic>
      <p:sp>
        <p:nvSpPr>
          <p:cNvPr id="5" name="Oval 4"/>
          <p:cNvSpPr/>
          <p:nvPr/>
        </p:nvSpPr>
        <p:spPr>
          <a:xfrm>
            <a:off x="6589986" y="3394017"/>
            <a:ext cx="477469" cy="44143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b="1" dirty="0"/>
              <a:t>Soru çözümü</a:t>
            </a:r>
          </a:p>
        </p:txBody>
      </p:sp>
    </p:spTree>
    <p:extLst>
      <p:ext uri="{BB962C8B-B14F-4D97-AF65-F5344CB8AC3E}">
        <p14:creationId xmlns:p14="http://schemas.microsoft.com/office/powerpoint/2010/main" val="67814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03485" y="548011"/>
            <a:ext cx="6331012" cy="523220"/>
          </a:xfrm>
          <a:prstGeom prst="rect">
            <a:avLst/>
          </a:prstGeom>
          <a:noFill/>
        </p:spPr>
        <p:txBody>
          <a:bodyPr wrap="square" rtlCol="0">
            <a:spAutoFit/>
          </a:bodyPr>
          <a:lstStyle/>
          <a:p>
            <a:r>
              <a:rPr lang="tr-TR" sz="2800" b="1" dirty="0" smtClean="0"/>
              <a:t>Öğretim Programındaki Kazanımlar</a:t>
            </a:r>
            <a:endParaRPr lang="tr-TR" sz="2800" b="1" dirty="0"/>
          </a:p>
        </p:txBody>
      </p:sp>
      <p:sp>
        <p:nvSpPr>
          <p:cNvPr id="2" name="Rectangle 1"/>
          <p:cNvSpPr/>
          <p:nvPr/>
        </p:nvSpPr>
        <p:spPr>
          <a:xfrm>
            <a:off x="597407" y="1857137"/>
            <a:ext cx="11210965" cy="3785652"/>
          </a:xfrm>
          <a:prstGeom prst="rect">
            <a:avLst/>
          </a:prstGeom>
        </p:spPr>
        <p:txBody>
          <a:bodyPr wrap="square">
            <a:spAutoFit/>
          </a:bodyPr>
          <a:lstStyle/>
          <a:p>
            <a:pPr marL="82296" indent="0">
              <a:buNone/>
            </a:pPr>
            <a:r>
              <a:rPr lang="tr-TR" sz="2000" dirty="0"/>
              <a:t>11.1.6.1. Yapılan iş ile enerji arasındaki ilişkiyi analiz eder. </a:t>
            </a:r>
          </a:p>
          <a:p>
            <a:pPr marL="82296" indent="0">
              <a:buNone/>
            </a:pPr>
            <a:r>
              <a:rPr lang="tr-TR" sz="2000" dirty="0"/>
              <a:t>	a. Kuvvet-yol grafiği faydanılarak iş hesaplamaları yapılır.</a:t>
            </a:r>
          </a:p>
          <a:p>
            <a:pPr marL="82296" indent="0">
              <a:buNone/>
            </a:pPr>
            <a:r>
              <a:rPr lang="tr-TR" sz="2000" dirty="0"/>
              <a:t>	b. Hooke Yasası verilir.</a:t>
            </a:r>
          </a:p>
          <a:p>
            <a:pPr marL="82296" indent="0">
              <a:buNone/>
            </a:pPr>
            <a:r>
              <a:rPr lang="tr-TR" sz="2000" dirty="0"/>
              <a:t>	c. Grafiklerden faydalanılarak kinetik, yer çekimi potansiyel ve esneklik potansiyel 	enerji türlerinin matematiksel modellerine ulaşması sağlanır. </a:t>
            </a:r>
          </a:p>
          <a:p>
            <a:pPr marL="82296" indent="0">
              <a:buNone/>
            </a:pPr>
            <a:r>
              <a:rPr lang="tr-TR" sz="2000" dirty="0"/>
              <a:t>	d. Matematiksel hesaplamalar yapılması sağlanır. </a:t>
            </a:r>
          </a:p>
          <a:p>
            <a:pPr marL="82296" indent="0">
              <a:buNone/>
            </a:pPr>
            <a:endParaRPr lang="tr-TR" sz="2000" dirty="0"/>
          </a:p>
          <a:p>
            <a:pPr marL="82296" indent="0">
              <a:buNone/>
            </a:pPr>
            <a:r>
              <a:rPr lang="tr-TR" sz="2000" dirty="0"/>
              <a:t>11.1.6.2. Cisimlerin hareketini mekanik enerji korunumunu kullanarak analiz eder.</a:t>
            </a:r>
          </a:p>
          <a:p>
            <a:pPr marL="82296" indent="0">
              <a:buNone/>
            </a:pPr>
            <a:r>
              <a:rPr lang="tr-TR" sz="2000" dirty="0"/>
              <a:t>	a. Öğrencilerin serbest düşme, atış hareketleri ve esnek yay içere olayları 	incelemeleri ve mekanik enerjinin korunumunu kullanarak matematiksel hesaplar 	yapmaları sağlanır.</a:t>
            </a:r>
          </a:p>
          <a:p>
            <a:pPr marL="82296" indent="0">
              <a:buNone/>
            </a:pPr>
            <a:r>
              <a:rPr lang="tr-TR" sz="2000" dirty="0"/>
              <a:t>	b. Canan Dağdeviren’in yaptığı çalışmalar hakkında bilgi verilir.</a:t>
            </a:r>
          </a:p>
        </p:txBody>
      </p:sp>
    </p:spTree>
    <p:extLst>
      <p:ext uri="{BB962C8B-B14F-4D97-AF65-F5344CB8AC3E}">
        <p14:creationId xmlns:p14="http://schemas.microsoft.com/office/powerpoint/2010/main" val="23940289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7407" y="1430879"/>
            <a:ext cx="8704247" cy="523220"/>
          </a:xfrm>
          <a:prstGeom prst="rect">
            <a:avLst/>
          </a:prstGeom>
          <a:noFill/>
        </p:spPr>
        <p:txBody>
          <a:bodyPr wrap="square" rtlCol="0">
            <a:spAutoFit/>
          </a:bodyPr>
          <a:lstStyle/>
          <a:p>
            <a:r>
              <a:rPr lang="tr-TR" sz="2800" b="1" dirty="0" smtClean="0"/>
              <a:t>ÖNÜMÜZDEKİ HAFTA NE ÖĞRENECEĞİZ?</a:t>
            </a:r>
            <a:endParaRPr lang="tr-TR" sz="2800" b="1" dirty="0"/>
          </a:p>
        </p:txBody>
      </p:sp>
      <p:sp>
        <p:nvSpPr>
          <p:cNvPr id="2" name="Rectangle 1"/>
          <p:cNvSpPr/>
          <p:nvPr/>
        </p:nvSpPr>
        <p:spPr>
          <a:xfrm>
            <a:off x="597407" y="2314336"/>
            <a:ext cx="10293506" cy="1938992"/>
          </a:xfrm>
          <a:prstGeom prst="rect">
            <a:avLst/>
          </a:prstGeom>
        </p:spPr>
        <p:txBody>
          <a:bodyPr wrap="square">
            <a:spAutoFit/>
          </a:bodyPr>
          <a:lstStyle/>
          <a:p>
            <a:pPr marL="1260475" indent="-1260475"/>
            <a:r>
              <a:rPr lang="tr-TR" sz="2400" dirty="0"/>
              <a:t>11.1.6.3. Sürtünmeli yüzeylerde enerji korunumunu ve </a:t>
            </a:r>
            <a:r>
              <a:rPr lang="tr-TR" sz="2400" dirty="0" smtClean="0"/>
              <a:t>dönüşümlerini analiz eder.</a:t>
            </a:r>
          </a:p>
          <a:p>
            <a:pPr marL="1260475" indent="-1260475"/>
            <a:r>
              <a:rPr lang="tr-TR" sz="2400" dirty="0"/>
              <a:t>	</a:t>
            </a:r>
            <a:r>
              <a:rPr lang="tr-TR" sz="2400" dirty="0" smtClean="0"/>
              <a:t>a. Sürtünmeli yüzeylerde hareket eden cisimler ile ilgili enerji korunumu ve dönüşümü ile ilgili matematiksel hesaplamalar yapılması sağlanır.</a:t>
            </a:r>
            <a:endParaRPr lang="tr-TR" sz="2200" dirty="0"/>
          </a:p>
        </p:txBody>
      </p:sp>
    </p:spTree>
    <p:extLst>
      <p:ext uri="{BB962C8B-B14F-4D97-AF65-F5344CB8AC3E}">
        <p14:creationId xmlns:p14="http://schemas.microsoft.com/office/powerpoint/2010/main" val="4174950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71137" y="493751"/>
            <a:ext cx="5620512" cy="523220"/>
          </a:xfrm>
          <a:prstGeom prst="rect">
            <a:avLst/>
          </a:prstGeom>
          <a:noFill/>
        </p:spPr>
        <p:txBody>
          <a:bodyPr wrap="square" rtlCol="0">
            <a:spAutoFit/>
          </a:bodyPr>
          <a:lstStyle/>
          <a:p>
            <a:r>
              <a:rPr lang="tr-TR" sz="2800" b="1" dirty="0" smtClean="0"/>
              <a:t>Günlük Hayatta Esneklik</a:t>
            </a:r>
            <a:endParaRPr lang="tr-TR" sz="2800" b="1" dirty="0"/>
          </a:p>
        </p:txBody>
      </p:sp>
      <p:pic>
        <p:nvPicPr>
          <p:cNvPr id="2050" name="Picture 2" descr="atlama çubuğu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442" y="1254261"/>
            <a:ext cx="3280353" cy="18451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3229" y="1254261"/>
            <a:ext cx="2358790" cy="26527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ampoline elastic potential energy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3228" y="4144272"/>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rot="5400000">
            <a:off x="6670456" y="1984387"/>
            <a:ext cx="3196404" cy="1736152"/>
          </a:xfrm>
          <a:prstGeom prst="rect">
            <a:avLst/>
          </a:prstGeom>
        </p:spPr>
      </p:pic>
      <p:pic>
        <p:nvPicPr>
          <p:cNvPr id="3" name="Picture 2"/>
          <p:cNvPicPr>
            <a:picLocks noChangeAspect="1"/>
          </p:cNvPicPr>
          <p:nvPr/>
        </p:nvPicPr>
        <p:blipFill>
          <a:blip r:embed="rId7"/>
          <a:stretch>
            <a:fillRect/>
          </a:stretch>
        </p:blipFill>
        <p:spPr>
          <a:xfrm>
            <a:off x="3849992" y="3285468"/>
            <a:ext cx="3251451" cy="3343972"/>
          </a:xfrm>
          <a:prstGeom prst="rect">
            <a:avLst/>
          </a:prstGeom>
        </p:spPr>
      </p:pic>
      <p:sp>
        <p:nvSpPr>
          <p:cNvPr id="11" name="TextBox 10"/>
          <p:cNvSpPr txBox="1"/>
          <p:nvPr/>
        </p:nvSpPr>
        <p:spPr>
          <a:xfrm>
            <a:off x="8085938" y="6091800"/>
            <a:ext cx="4112023" cy="430887"/>
          </a:xfrm>
          <a:prstGeom prst="rect">
            <a:avLst/>
          </a:prstGeom>
          <a:noFill/>
        </p:spPr>
        <p:txBody>
          <a:bodyPr wrap="none" rtlCol="0">
            <a:spAutoFit/>
          </a:bodyPr>
          <a:lstStyle/>
          <a:p>
            <a:r>
              <a:rPr lang="tr-TR" sz="2200" dirty="0" smtClean="0"/>
              <a:t>Başka neleri örnek verebiliriz?</a:t>
            </a:r>
            <a:endParaRPr lang="tr-TR" sz="2200" dirty="0"/>
          </a:p>
        </p:txBody>
      </p:sp>
      <p:sp>
        <p:nvSpPr>
          <p:cNvPr id="13" name="TextBox 12"/>
          <p:cNvSpPr txBox="1"/>
          <p:nvPr/>
        </p:nvSpPr>
        <p:spPr>
          <a:xfrm>
            <a:off x="217325" y="755361"/>
            <a:ext cx="3145536" cy="618630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b="1"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41293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27776" y="523038"/>
            <a:ext cx="6364224" cy="523220"/>
          </a:xfrm>
          <a:prstGeom prst="rect">
            <a:avLst/>
          </a:prstGeom>
          <a:noFill/>
        </p:spPr>
        <p:txBody>
          <a:bodyPr wrap="square" rtlCol="0">
            <a:spAutoFit/>
          </a:bodyPr>
          <a:lstStyle/>
          <a:p>
            <a:r>
              <a:rPr lang="tr-TR" sz="2800" b="1" dirty="0" smtClean="0"/>
              <a:t>Hava geçişine izin verirsem ne olur?</a:t>
            </a:r>
            <a:endParaRPr lang="tr-TR" sz="2800" b="1" dirty="0"/>
          </a:p>
        </p:txBody>
      </p:sp>
      <p:pic>
        <p:nvPicPr>
          <p:cNvPr id="1028" name="Picture 4" descr="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768" y="2392681"/>
            <a:ext cx="5924430" cy="26913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03039" y="1584413"/>
            <a:ext cx="7597809" cy="646331"/>
          </a:xfrm>
          <a:prstGeom prst="rect">
            <a:avLst/>
          </a:prstGeom>
          <a:noFill/>
        </p:spPr>
        <p:txBody>
          <a:bodyPr wrap="square" rtlCol="0">
            <a:spAutoFit/>
          </a:bodyPr>
          <a:lstStyle/>
          <a:p>
            <a:r>
              <a:rPr lang="tr-TR" dirty="0" smtClean="0"/>
              <a:t>Aynı yapıda iki balondan biri çok diğeri az şişirilerek kapalı bir vana ve hortum yardımı ile şekildeki sistem oluşturuluyor. </a:t>
            </a:r>
            <a:endParaRPr lang="tr-TR" dirty="0"/>
          </a:p>
        </p:txBody>
      </p:sp>
      <p:sp>
        <p:nvSpPr>
          <p:cNvPr id="5" name="TextBox 4"/>
          <p:cNvSpPr txBox="1"/>
          <p:nvPr/>
        </p:nvSpPr>
        <p:spPr>
          <a:xfrm>
            <a:off x="4303039" y="5246002"/>
            <a:ext cx="7447683" cy="1477328"/>
          </a:xfrm>
          <a:prstGeom prst="rect">
            <a:avLst/>
          </a:prstGeom>
          <a:noFill/>
        </p:spPr>
        <p:txBody>
          <a:bodyPr wrap="square" rtlCol="0">
            <a:spAutoFit/>
          </a:bodyPr>
          <a:lstStyle/>
          <a:p>
            <a:r>
              <a:rPr lang="tr-TR" dirty="0" smtClean="0"/>
              <a:t>Balonların arasındaki vana açılarak hava geçişine izin verilirse ne gözlemleriz? Neden?</a:t>
            </a:r>
          </a:p>
          <a:p>
            <a:endParaRPr lang="tr-TR" dirty="0"/>
          </a:p>
          <a:p>
            <a:r>
              <a:rPr lang="tr-TR" dirty="0" smtClean="0"/>
              <a:t>Haydi deneyelim!</a:t>
            </a:r>
          </a:p>
          <a:p>
            <a:endParaRPr lang="tr-TR" dirty="0"/>
          </a:p>
        </p:txBody>
      </p:sp>
      <p:sp>
        <p:nvSpPr>
          <p:cNvPr id="9" name="TextBox 8"/>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b="1"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1363201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62308" y="556813"/>
            <a:ext cx="5620512" cy="523220"/>
          </a:xfrm>
          <a:prstGeom prst="rect">
            <a:avLst/>
          </a:prstGeom>
          <a:noFill/>
        </p:spPr>
        <p:txBody>
          <a:bodyPr wrap="square" rtlCol="0">
            <a:spAutoFit/>
          </a:bodyPr>
          <a:lstStyle/>
          <a:p>
            <a:r>
              <a:rPr lang="tr-TR" sz="2800" b="1" dirty="0" smtClean="0"/>
              <a:t>Aktivite: Yay Sabitini Bulalım</a:t>
            </a:r>
            <a:endParaRPr lang="tr-TR" sz="2800" b="1" dirty="0"/>
          </a:p>
        </p:txBody>
      </p:sp>
      <p:pic>
        <p:nvPicPr>
          <p:cNvPr id="2" name="Picture 1"/>
          <p:cNvPicPr>
            <a:picLocks noChangeAspect="1"/>
          </p:cNvPicPr>
          <p:nvPr/>
        </p:nvPicPr>
        <p:blipFill>
          <a:blip r:embed="rId3"/>
          <a:stretch>
            <a:fillRect/>
          </a:stretch>
        </p:blipFill>
        <p:spPr>
          <a:xfrm>
            <a:off x="4041649" y="1223963"/>
            <a:ext cx="4127113" cy="308677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484660043"/>
              </p:ext>
            </p:extLst>
          </p:nvPr>
        </p:nvGraphicFramePr>
        <p:xfrm>
          <a:off x="9074727" y="1600301"/>
          <a:ext cx="1886198" cy="1930424"/>
        </p:xfrm>
        <a:graphic>
          <a:graphicData uri="http://schemas.openxmlformats.org/drawingml/2006/table">
            <a:tbl>
              <a:tblPr>
                <a:tableStyleId>{5C22544A-7EE6-4342-B048-85BDC9FD1C3A}</a:tableStyleId>
              </a:tblPr>
              <a:tblGrid>
                <a:gridCol w="992488"/>
                <a:gridCol w="893710"/>
              </a:tblGrid>
              <a:tr h="608509">
                <a:tc>
                  <a:txBody>
                    <a:bodyPr/>
                    <a:lstStyle/>
                    <a:p>
                      <a:pPr>
                        <a:lnSpc>
                          <a:spcPct val="107000"/>
                        </a:lnSpc>
                        <a:spcAft>
                          <a:spcPts val="800"/>
                        </a:spcAft>
                      </a:pPr>
                      <a:r>
                        <a:rPr lang="tr-TR" sz="1200">
                          <a:effectLst/>
                        </a:rPr>
                        <a:t>Yayın Uzama Miktarı (m)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nSpc>
                          <a:spcPct val="107000"/>
                        </a:lnSpc>
                        <a:spcAft>
                          <a:spcPts val="800"/>
                        </a:spcAft>
                      </a:pPr>
                      <a:r>
                        <a:rPr lang="tr-TR" sz="1200">
                          <a:effectLst/>
                        </a:rPr>
                        <a:t>Yaya Uyulanan Kuvvet (N)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r>
              <a:tr h="264383">
                <a:tc>
                  <a:txBody>
                    <a:bodyPr/>
                    <a:lstStyle/>
                    <a:p>
                      <a:pPr>
                        <a:lnSpc>
                          <a:spcPct val="107000"/>
                        </a:lnSpc>
                      </a:pPr>
                      <a:endParaRPr lang="tr-TR" sz="1100">
                        <a:effectLst/>
                        <a:latin typeface="Calibri" panose="020F0502020204030204" pitchFamily="34" charset="0"/>
                      </a:endParaRPr>
                    </a:p>
                  </a:txBody>
                  <a:tcPr marL="9525" marR="9525" marT="9525" marB="0" anchor="b"/>
                </a:tc>
                <a:tc>
                  <a:txBody>
                    <a:bodyPr/>
                    <a:lstStyle/>
                    <a:p>
                      <a:pPr>
                        <a:lnSpc>
                          <a:spcPct val="107000"/>
                        </a:lnSpc>
                      </a:pPr>
                      <a:endParaRPr lang="tr-TR" sz="1100">
                        <a:effectLst/>
                        <a:latin typeface="Calibri" panose="020F0502020204030204" pitchFamily="34" charset="0"/>
                      </a:endParaRPr>
                    </a:p>
                  </a:txBody>
                  <a:tcPr marL="9525" marR="9525" marT="9525" marB="0" anchor="b"/>
                </a:tc>
              </a:tr>
              <a:tr h="264383">
                <a:tc>
                  <a:txBody>
                    <a:bodyPr/>
                    <a:lstStyle/>
                    <a:p>
                      <a:pPr>
                        <a:lnSpc>
                          <a:spcPct val="107000"/>
                        </a:lnSpc>
                      </a:pPr>
                      <a:endParaRPr lang="tr-TR" sz="1100">
                        <a:effectLst/>
                        <a:latin typeface="Calibri" panose="020F0502020204030204" pitchFamily="34" charset="0"/>
                      </a:endParaRPr>
                    </a:p>
                  </a:txBody>
                  <a:tcPr marL="9525" marR="9525" marT="9525" marB="0" anchor="b"/>
                </a:tc>
                <a:tc>
                  <a:txBody>
                    <a:bodyPr/>
                    <a:lstStyle/>
                    <a:p>
                      <a:pPr>
                        <a:lnSpc>
                          <a:spcPct val="107000"/>
                        </a:lnSpc>
                      </a:pPr>
                      <a:endParaRPr lang="tr-TR" sz="1100">
                        <a:effectLst/>
                        <a:latin typeface="Calibri" panose="020F0502020204030204" pitchFamily="34" charset="0"/>
                      </a:endParaRPr>
                    </a:p>
                  </a:txBody>
                  <a:tcPr marL="9525" marR="9525" marT="9525" marB="0" anchor="b"/>
                </a:tc>
              </a:tr>
              <a:tr h="264383">
                <a:tc>
                  <a:txBody>
                    <a:bodyPr/>
                    <a:lstStyle/>
                    <a:p>
                      <a:pPr>
                        <a:lnSpc>
                          <a:spcPct val="107000"/>
                        </a:lnSpc>
                      </a:pPr>
                      <a:endParaRPr lang="tr-TR" sz="1100">
                        <a:effectLst/>
                        <a:latin typeface="Calibri" panose="020F0502020204030204" pitchFamily="34" charset="0"/>
                      </a:endParaRPr>
                    </a:p>
                  </a:txBody>
                  <a:tcPr marL="9525" marR="9525" marT="9525" marB="0" anchor="b"/>
                </a:tc>
                <a:tc>
                  <a:txBody>
                    <a:bodyPr/>
                    <a:lstStyle/>
                    <a:p>
                      <a:pPr>
                        <a:lnSpc>
                          <a:spcPct val="107000"/>
                        </a:lnSpc>
                      </a:pPr>
                      <a:endParaRPr lang="tr-TR" sz="1100">
                        <a:effectLst/>
                        <a:latin typeface="Calibri" panose="020F0502020204030204" pitchFamily="34" charset="0"/>
                      </a:endParaRPr>
                    </a:p>
                  </a:txBody>
                  <a:tcPr marL="9525" marR="9525" marT="9525" marB="0" anchor="b"/>
                </a:tc>
              </a:tr>
              <a:tr h="264383">
                <a:tc>
                  <a:txBody>
                    <a:bodyPr/>
                    <a:lstStyle/>
                    <a:p>
                      <a:pPr>
                        <a:lnSpc>
                          <a:spcPct val="107000"/>
                        </a:lnSpc>
                      </a:pPr>
                      <a:endParaRPr lang="tr-TR" sz="1100">
                        <a:effectLst/>
                        <a:latin typeface="Calibri" panose="020F0502020204030204" pitchFamily="34" charset="0"/>
                      </a:endParaRPr>
                    </a:p>
                  </a:txBody>
                  <a:tcPr marL="9525" marR="9525" marT="9525" marB="0" anchor="b"/>
                </a:tc>
                <a:tc>
                  <a:txBody>
                    <a:bodyPr/>
                    <a:lstStyle/>
                    <a:p>
                      <a:pPr>
                        <a:lnSpc>
                          <a:spcPct val="107000"/>
                        </a:lnSpc>
                      </a:pPr>
                      <a:endParaRPr lang="tr-TR" sz="1100">
                        <a:effectLst/>
                        <a:latin typeface="Calibri" panose="020F0502020204030204" pitchFamily="34" charset="0"/>
                      </a:endParaRPr>
                    </a:p>
                  </a:txBody>
                  <a:tcPr marL="9525" marR="9525" marT="9525" marB="0" anchor="b"/>
                </a:tc>
              </a:tr>
              <a:tr h="264383">
                <a:tc>
                  <a:txBody>
                    <a:bodyPr/>
                    <a:lstStyle/>
                    <a:p>
                      <a:pPr>
                        <a:lnSpc>
                          <a:spcPct val="107000"/>
                        </a:lnSpc>
                      </a:pPr>
                      <a:endParaRPr lang="tr-TR" sz="1100">
                        <a:effectLst/>
                        <a:latin typeface="Calibri" panose="020F0502020204030204" pitchFamily="34" charset="0"/>
                      </a:endParaRPr>
                    </a:p>
                  </a:txBody>
                  <a:tcPr marL="9525" marR="9525" marT="9525" marB="0" anchor="b"/>
                </a:tc>
                <a:tc>
                  <a:txBody>
                    <a:bodyPr/>
                    <a:lstStyle/>
                    <a:p>
                      <a:pPr>
                        <a:lnSpc>
                          <a:spcPct val="107000"/>
                        </a:lnSpc>
                      </a:pPr>
                      <a:endParaRPr lang="tr-TR" sz="1100" dirty="0">
                        <a:effectLst/>
                        <a:latin typeface="Calibri" panose="020F0502020204030204" pitchFamily="34" charset="0"/>
                      </a:endParaRPr>
                    </a:p>
                  </a:txBody>
                  <a:tcPr marL="9525" marR="9525" marT="9525" marB="0" anchor="b"/>
                </a:tc>
              </a:tr>
            </a:tbl>
          </a:graphicData>
        </a:graphic>
      </p:graphicFrame>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7849591" y="3681351"/>
            <a:ext cx="3999332" cy="2941865"/>
          </a:xfrm>
          <a:prstGeom prst="rect">
            <a:avLst/>
          </a:prstGeom>
          <a:noFill/>
          <a:ln>
            <a:noFill/>
          </a:ln>
        </p:spPr>
      </p:pic>
      <p:sp>
        <p:nvSpPr>
          <p:cNvPr id="8" name="TextBox 7"/>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b="1" dirty="0"/>
              <a:t>Hava geçişine izin verirsem ne olur?</a:t>
            </a:r>
          </a:p>
          <a:p>
            <a:pPr marL="285744" indent="-285744">
              <a:buClr>
                <a:schemeClr val="accent1"/>
              </a:buClr>
              <a:buFont typeface="Arial" panose="020B0604020202020204" pitchFamily="34" charset="0"/>
              <a:buChar char="•"/>
            </a:pPr>
            <a:r>
              <a:rPr lang="tr-TR"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191084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084882" y="556813"/>
            <a:ext cx="5620512" cy="523220"/>
          </a:xfrm>
          <a:prstGeom prst="rect">
            <a:avLst/>
          </a:prstGeom>
          <a:noFill/>
        </p:spPr>
        <p:txBody>
          <a:bodyPr wrap="square" rtlCol="0">
            <a:spAutoFit/>
          </a:bodyPr>
          <a:lstStyle/>
          <a:p>
            <a:r>
              <a:rPr lang="tr-TR" sz="2800" b="1" dirty="0" smtClean="0"/>
              <a:t>Aktivite: Yay Sabitini Bulalım</a:t>
            </a:r>
            <a:endParaRPr lang="tr-TR" sz="2800" b="1" dirty="0"/>
          </a:p>
        </p:txBody>
      </p:sp>
      <p:graphicFrame>
        <p:nvGraphicFramePr>
          <p:cNvPr id="7" name="Chart 6"/>
          <p:cNvGraphicFramePr>
            <a:graphicFrameLocks/>
          </p:cNvGraphicFramePr>
          <p:nvPr>
            <p:extLst>
              <p:ext uri="{D42A27DB-BD31-4B8C-83A1-F6EECF244321}">
                <p14:modId xmlns:p14="http://schemas.microsoft.com/office/powerpoint/2010/main" val="2730667915"/>
              </p:ext>
            </p:extLst>
          </p:nvPr>
        </p:nvGraphicFramePr>
        <p:xfrm>
          <a:off x="5882185" y="1801504"/>
          <a:ext cx="6147747" cy="39779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577473984"/>
              </p:ext>
            </p:extLst>
          </p:nvPr>
        </p:nvGraphicFramePr>
        <p:xfrm>
          <a:off x="3712191" y="2251884"/>
          <a:ext cx="2169994" cy="3211830"/>
        </p:xfrm>
        <a:graphic>
          <a:graphicData uri="http://schemas.openxmlformats.org/drawingml/2006/table">
            <a:tbl>
              <a:tblPr>
                <a:tableStyleId>{616DA210-FB5B-4158-B5E0-FEB733F419BA}</a:tableStyleId>
              </a:tblPr>
              <a:tblGrid>
                <a:gridCol w="1075562">
                  <a:extLst>
                    <a:ext uri="{9D8B030D-6E8A-4147-A177-3AD203B41FA5}">
                      <a16:colId xmlns="" xmlns:a16="http://schemas.microsoft.com/office/drawing/2014/main" val="3227318782"/>
                    </a:ext>
                  </a:extLst>
                </a:gridCol>
                <a:gridCol w="1094432">
                  <a:extLst>
                    <a:ext uri="{9D8B030D-6E8A-4147-A177-3AD203B41FA5}">
                      <a16:colId xmlns="" xmlns:a16="http://schemas.microsoft.com/office/drawing/2014/main" val="243902801"/>
                    </a:ext>
                  </a:extLst>
                </a:gridCol>
              </a:tblGrid>
              <a:tr h="716822">
                <a:tc>
                  <a:txBody>
                    <a:bodyPr/>
                    <a:lstStyle/>
                    <a:p>
                      <a:pPr algn="l" fontAlgn="b">
                        <a:lnSpc>
                          <a:spcPct val="100000"/>
                        </a:lnSpc>
                      </a:pPr>
                      <a:r>
                        <a:rPr lang="tr-TR" sz="1800" b="0" i="0" u="none" strike="noStrike" dirty="0">
                          <a:effectLst/>
                        </a:rPr>
                        <a:t>Yayın Uzama Miktarı (m)</a:t>
                      </a:r>
                      <a:endParaRPr lang="tr-TR" sz="18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lnSpc>
                          <a:spcPct val="100000"/>
                        </a:lnSpc>
                      </a:pPr>
                      <a:r>
                        <a:rPr lang="tr-TR" sz="1800" b="0" i="0" u="none" strike="noStrike" dirty="0" smtClean="0">
                          <a:effectLst/>
                        </a:rPr>
                        <a:t>Yaya </a:t>
                      </a:r>
                      <a:r>
                        <a:rPr lang="tr-TR" sz="1800" b="0" i="0" u="none" strike="noStrike" dirty="0">
                          <a:effectLst/>
                        </a:rPr>
                        <a:t>Uyulanan Kuvvet (N</a:t>
                      </a:r>
                      <a:r>
                        <a:rPr lang="tr-TR" sz="1800" b="0" i="0" u="none" strike="noStrike" dirty="0" smtClean="0">
                          <a:effectLst/>
                        </a:rPr>
                        <a:t>)</a:t>
                      </a:r>
                    </a:p>
                  </a:txBody>
                  <a:tcPr marL="9525" marR="9525" marT="9525" marB="0" anchor="b">
                    <a:solidFill>
                      <a:schemeClr val="bg1">
                        <a:lumMod val="95000"/>
                      </a:schemeClr>
                    </a:solidFill>
                  </a:tcPr>
                </a:tc>
                <a:extLst>
                  <a:ext uri="{0D108BD9-81ED-4DB2-BD59-A6C34878D82A}">
                    <a16:rowId xmlns="" xmlns:a16="http://schemas.microsoft.com/office/drawing/2014/main" val="245645366"/>
                  </a:ext>
                </a:extLst>
              </a:tr>
              <a:tr h="200790">
                <a:tc>
                  <a:txBody>
                    <a:bodyPr/>
                    <a:lstStyle/>
                    <a:p>
                      <a:pPr algn="ctr" fontAlgn="b">
                        <a:lnSpc>
                          <a:spcPct val="150000"/>
                        </a:lnSpc>
                      </a:pPr>
                      <a:r>
                        <a:rPr lang="tr-TR" sz="1800" u="none" strike="noStrike">
                          <a:effectLst/>
                        </a:rPr>
                        <a:t>0,0363</a:t>
                      </a:r>
                      <a:endParaRPr lang="tr-T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lnSpc>
                          <a:spcPct val="150000"/>
                        </a:lnSpc>
                      </a:pPr>
                      <a:r>
                        <a:rPr lang="tr-TR" sz="1800" u="none" strike="noStrike" dirty="0">
                          <a:effectLst/>
                        </a:rPr>
                        <a:t>0,755</a:t>
                      </a:r>
                      <a:endParaRPr lang="tr-T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606794421"/>
                  </a:ext>
                </a:extLst>
              </a:tr>
              <a:tr h="200790">
                <a:tc>
                  <a:txBody>
                    <a:bodyPr/>
                    <a:lstStyle/>
                    <a:p>
                      <a:pPr algn="ctr" fontAlgn="b">
                        <a:lnSpc>
                          <a:spcPct val="150000"/>
                        </a:lnSpc>
                      </a:pPr>
                      <a:r>
                        <a:rPr lang="tr-TR" sz="1800" u="none" strike="noStrike" dirty="0" smtClean="0">
                          <a:effectLst/>
                        </a:rPr>
                        <a:t>0,0490</a:t>
                      </a:r>
                      <a:endParaRPr lang="tr-T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ct val="150000"/>
                        </a:lnSpc>
                      </a:pPr>
                      <a:r>
                        <a:rPr lang="tr-TR" sz="1800" u="none" strike="noStrike" dirty="0">
                          <a:effectLst/>
                        </a:rPr>
                        <a:t>1,029</a:t>
                      </a:r>
                      <a:endParaRPr lang="tr-T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3783447723"/>
                  </a:ext>
                </a:extLst>
              </a:tr>
              <a:tr h="200790">
                <a:tc>
                  <a:txBody>
                    <a:bodyPr/>
                    <a:lstStyle/>
                    <a:p>
                      <a:pPr algn="ctr" fontAlgn="b">
                        <a:lnSpc>
                          <a:spcPct val="150000"/>
                        </a:lnSpc>
                      </a:pPr>
                      <a:r>
                        <a:rPr lang="tr-TR" sz="1800" u="none" strike="noStrike">
                          <a:effectLst/>
                        </a:rPr>
                        <a:t>0,0247</a:t>
                      </a:r>
                      <a:endParaRPr lang="tr-T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lnSpc>
                          <a:spcPct val="150000"/>
                        </a:lnSpc>
                      </a:pPr>
                      <a:r>
                        <a:rPr lang="tr-TR" sz="1800" u="none" strike="noStrike" dirty="0" smtClean="0">
                          <a:effectLst/>
                        </a:rPr>
                        <a:t>0,490</a:t>
                      </a:r>
                      <a:endParaRPr lang="tr-T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921923405"/>
                  </a:ext>
                </a:extLst>
              </a:tr>
              <a:tr h="200790">
                <a:tc>
                  <a:txBody>
                    <a:bodyPr/>
                    <a:lstStyle/>
                    <a:p>
                      <a:pPr algn="ctr" fontAlgn="b">
                        <a:lnSpc>
                          <a:spcPct val="150000"/>
                        </a:lnSpc>
                      </a:pPr>
                      <a:r>
                        <a:rPr lang="tr-TR" sz="1800" u="none" strike="noStrike">
                          <a:effectLst/>
                        </a:rPr>
                        <a:t>0,0987</a:t>
                      </a:r>
                      <a:endParaRPr lang="tr-T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lnSpc>
                          <a:spcPct val="150000"/>
                        </a:lnSpc>
                      </a:pPr>
                      <a:r>
                        <a:rPr lang="tr-TR" sz="1800" u="none" strike="noStrike" dirty="0">
                          <a:effectLst/>
                        </a:rPr>
                        <a:t>2,009</a:t>
                      </a:r>
                      <a:endParaRPr lang="tr-T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896862983"/>
                  </a:ext>
                </a:extLst>
              </a:tr>
              <a:tr h="200790">
                <a:tc>
                  <a:txBody>
                    <a:bodyPr/>
                    <a:lstStyle/>
                    <a:p>
                      <a:pPr algn="ctr" fontAlgn="b">
                        <a:lnSpc>
                          <a:spcPct val="150000"/>
                        </a:lnSpc>
                      </a:pPr>
                      <a:r>
                        <a:rPr lang="tr-TR" sz="1800" u="none" strike="noStrike">
                          <a:effectLst/>
                        </a:rPr>
                        <a:t>0,1687</a:t>
                      </a:r>
                      <a:endParaRPr lang="tr-T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lnSpc>
                          <a:spcPct val="150000"/>
                        </a:lnSpc>
                      </a:pPr>
                      <a:r>
                        <a:rPr lang="tr-TR" sz="1800" u="none" strike="noStrike" dirty="0">
                          <a:effectLst/>
                        </a:rPr>
                        <a:t>3,488</a:t>
                      </a:r>
                      <a:endParaRPr lang="tr-T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3770873392"/>
                  </a:ext>
                </a:extLst>
              </a:tr>
            </a:tbl>
          </a:graphicData>
        </a:graphic>
      </p:graphicFrame>
      <p:sp>
        <p:nvSpPr>
          <p:cNvPr id="9" name="TextBox 8"/>
          <p:cNvSpPr txBox="1"/>
          <p:nvPr/>
        </p:nvSpPr>
        <p:spPr>
          <a:xfrm>
            <a:off x="217325" y="755361"/>
            <a:ext cx="3145536"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44" indent="-285744">
              <a:buClr>
                <a:schemeClr val="accent1"/>
              </a:buClr>
              <a:buFont typeface="Arial" panose="020B0604020202020204" pitchFamily="34" charset="0"/>
              <a:buChar char="•"/>
            </a:pPr>
            <a:r>
              <a:rPr lang="tr-TR" dirty="0"/>
              <a:t>Geçen hafta neler öğrendik?</a:t>
            </a:r>
          </a:p>
          <a:p>
            <a:pPr marL="285744" indent="-285744">
              <a:buClr>
                <a:schemeClr val="accent1"/>
              </a:buClr>
              <a:buFont typeface="Arial" panose="020B0604020202020204" pitchFamily="34" charset="0"/>
              <a:buChar char="•"/>
            </a:pPr>
            <a:r>
              <a:rPr lang="tr-TR" dirty="0"/>
              <a:t>Günlük Hayatta esneklik</a:t>
            </a:r>
          </a:p>
          <a:p>
            <a:pPr marL="285744" indent="-285744">
              <a:buClr>
                <a:schemeClr val="accent1"/>
              </a:buClr>
              <a:buFont typeface="Arial" panose="020B0604020202020204" pitchFamily="34" charset="0"/>
              <a:buChar char="•"/>
            </a:pPr>
            <a:r>
              <a:rPr lang="tr-TR" dirty="0"/>
              <a:t>Hava geçişine izin verirsem ne olur?</a:t>
            </a:r>
          </a:p>
          <a:p>
            <a:pPr marL="285744" indent="-285744">
              <a:buClr>
                <a:schemeClr val="accent1"/>
              </a:buClr>
              <a:buFont typeface="Arial" panose="020B0604020202020204" pitchFamily="34" charset="0"/>
              <a:buChar char="•"/>
            </a:pPr>
            <a:r>
              <a:rPr lang="tr-TR" b="1" dirty="0"/>
              <a:t>Aktivite: Yay sabitini bulalım</a:t>
            </a:r>
          </a:p>
          <a:p>
            <a:pPr marL="285744" indent="-285744">
              <a:buClr>
                <a:schemeClr val="accent1"/>
              </a:buClr>
              <a:buFont typeface="Arial" panose="020B0604020202020204" pitchFamily="34" charset="0"/>
              <a:buChar char="•"/>
            </a:pPr>
            <a:r>
              <a:rPr lang="tr-TR" dirty="0"/>
              <a:t>Hooke </a:t>
            </a:r>
            <a:r>
              <a:rPr lang="tr-TR" dirty="0" smtClean="0"/>
              <a:t>Yasası</a:t>
            </a:r>
          </a:p>
          <a:p>
            <a:pPr marL="285744" indent="-285744">
              <a:buClr>
                <a:schemeClr val="accent1"/>
              </a:buClr>
              <a:buFont typeface="Arial" panose="020B0604020202020204" pitchFamily="34" charset="0"/>
              <a:buChar char="•"/>
            </a:pPr>
            <a:r>
              <a:rPr lang="tr-TR" dirty="0" smtClean="0"/>
              <a:t>Yer çekimi potansiyel enerjisi</a:t>
            </a:r>
          </a:p>
          <a:p>
            <a:pPr marL="285744" indent="-285744">
              <a:buClr>
                <a:schemeClr val="accent1"/>
              </a:buClr>
              <a:buFont typeface="Arial" panose="020B0604020202020204" pitchFamily="34" charset="0"/>
              <a:buChar char="•"/>
            </a:pPr>
            <a:r>
              <a:rPr lang="tr-TR" dirty="0" smtClean="0"/>
              <a:t>Kinetik enerji </a:t>
            </a:r>
            <a:endParaRPr lang="tr-TR" dirty="0"/>
          </a:p>
          <a:p>
            <a:pPr marL="285744" indent="-285744">
              <a:buClr>
                <a:schemeClr val="accent1"/>
              </a:buClr>
              <a:buFont typeface="Arial" panose="020B0604020202020204" pitchFamily="34" charset="0"/>
              <a:buChar char="•"/>
            </a:pPr>
            <a:r>
              <a:rPr lang="tr-TR" dirty="0"/>
              <a:t>Esneklik potansiyel enerjisi</a:t>
            </a:r>
          </a:p>
          <a:p>
            <a:pPr marL="285744" indent="-285744">
              <a:buClr>
                <a:schemeClr val="accent1"/>
              </a:buClr>
              <a:buFont typeface="Arial" panose="020B0604020202020204" pitchFamily="34" charset="0"/>
              <a:buChar char="•"/>
            </a:pPr>
            <a:r>
              <a:rPr lang="tr-TR" dirty="0"/>
              <a:t>Mekanik enerjinin korunumu</a:t>
            </a:r>
          </a:p>
          <a:p>
            <a:pPr marL="285744" indent="-285744">
              <a:buClr>
                <a:schemeClr val="accent1"/>
              </a:buClr>
              <a:buFont typeface="Arial" panose="020B0604020202020204" pitchFamily="34" charset="0"/>
              <a:buChar char="•"/>
            </a:pPr>
            <a:r>
              <a:rPr lang="tr-TR" dirty="0"/>
              <a:t>Hava geçişine izin verirsem ne olur</a:t>
            </a:r>
            <a:r>
              <a:rPr lang="tr-TR" dirty="0" smtClean="0"/>
              <a:t>?</a:t>
            </a:r>
          </a:p>
          <a:p>
            <a:pPr marL="285744" indent="-285744">
              <a:buClr>
                <a:schemeClr val="accent1"/>
              </a:buClr>
              <a:buFont typeface="Arial" panose="020B0604020202020204" pitchFamily="34" charset="0"/>
              <a:buChar char="•"/>
            </a:pPr>
            <a:r>
              <a:rPr lang="tr-TR" dirty="0" smtClean="0"/>
              <a:t>Canan Davdeviren ve çalışmaları</a:t>
            </a:r>
            <a:endParaRPr lang="tr-TR" dirty="0"/>
          </a:p>
          <a:p>
            <a:pPr marL="285744" indent="-285744">
              <a:buClr>
                <a:schemeClr val="accent1"/>
              </a:buClr>
              <a:buFont typeface="Arial" panose="020B0604020202020204" pitchFamily="34" charset="0"/>
              <a:buChar char="•"/>
            </a:pPr>
            <a:r>
              <a:rPr lang="tr-TR" dirty="0"/>
              <a:t>Günün özeti</a:t>
            </a:r>
          </a:p>
          <a:p>
            <a:pPr marL="285744" indent="-285744">
              <a:buClr>
                <a:schemeClr val="accent1"/>
              </a:buClr>
              <a:buFont typeface="Arial" panose="020B0604020202020204" pitchFamily="34" charset="0"/>
              <a:buChar char="•"/>
            </a:pPr>
            <a:r>
              <a:rPr lang="tr-TR" dirty="0"/>
              <a:t>Soru çözümü</a:t>
            </a:r>
          </a:p>
        </p:txBody>
      </p:sp>
    </p:spTree>
    <p:extLst>
      <p:ext uri="{BB962C8B-B14F-4D97-AF65-F5344CB8AC3E}">
        <p14:creationId xmlns:p14="http://schemas.microsoft.com/office/powerpoint/2010/main" val="209314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6136</TotalTime>
  <Words>3773</Words>
  <Application>Microsoft Office PowerPoint</Application>
  <PresentationFormat>Widescreen</PresentationFormat>
  <Paragraphs>971</Paragraphs>
  <Slides>58</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Cambria Math</vt:lpstr>
      <vt:lpstr>Century Gothic</vt:lpstr>
      <vt:lpstr>Times New Roman</vt:lpstr>
      <vt:lpstr>Vapor Trail</vt:lpstr>
      <vt:lpstr>Enerji ve Hareket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Author</dc:creator>
  <cp:lastModifiedBy>Dilber</cp:lastModifiedBy>
  <cp:revision>272</cp:revision>
  <dcterms:created xsi:type="dcterms:W3CDTF">2016-04-01T12:40:28Z</dcterms:created>
  <dcterms:modified xsi:type="dcterms:W3CDTF">2018-11-19T12:25:10Z</dcterms:modified>
</cp:coreProperties>
</file>