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wav" ContentType="audio/wav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20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871" r:id="rId2"/>
    <p:sldMasterId id="2147483884" r:id="rId3"/>
    <p:sldMasterId id="2147483897" r:id="rId4"/>
    <p:sldMasterId id="2147483909" r:id="rId5"/>
  </p:sldMasterIdLst>
  <p:notesMasterIdLst>
    <p:notesMasterId r:id="rId42"/>
  </p:notesMasterIdLst>
  <p:sldIdLst>
    <p:sldId id="337" r:id="rId6"/>
    <p:sldId id="338" r:id="rId7"/>
    <p:sldId id="258" r:id="rId8"/>
    <p:sldId id="339" r:id="rId9"/>
    <p:sldId id="259" r:id="rId10"/>
    <p:sldId id="340" r:id="rId11"/>
    <p:sldId id="301" r:id="rId12"/>
    <p:sldId id="264" r:id="rId13"/>
    <p:sldId id="344" r:id="rId14"/>
    <p:sldId id="355" r:id="rId15"/>
    <p:sldId id="265" r:id="rId16"/>
    <p:sldId id="341" r:id="rId17"/>
    <p:sldId id="342" r:id="rId18"/>
    <p:sldId id="336" r:id="rId19"/>
    <p:sldId id="357" r:id="rId20"/>
    <p:sldId id="359" r:id="rId21"/>
    <p:sldId id="346" r:id="rId22"/>
    <p:sldId id="345" r:id="rId23"/>
    <p:sldId id="347" r:id="rId24"/>
    <p:sldId id="348" r:id="rId25"/>
    <p:sldId id="332" r:id="rId26"/>
    <p:sldId id="349" r:id="rId27"/>
    <p:sldId id="350" r:id="rId28"/>
    <p:sldId id="351" r:id="rId29"/>
    <p:sldId id="353" r:id="rId30"/>
    <p:sldId id="294" r:id="rId31"/>
    <p:sldId id="295" r:id="rId32"/>
    <p:sldId id="296" r:id="rId33"/>
    <p:sldId id="305" r:id="rId34"/>
    <p:sldId id="306" r:id="rId35"/>
    <p:sldId id="325" r:id="rId36"/>
    <p:sldId id="326" r:id="rId37"/>
    <p:sldId id="328" r:id="rId38"/>
    <p:sldId id="327" r:id="rId39"/>
    <p:sldId id="323" r:id="rId40"/>
    <p:sldId id="35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4" autoAdjust="0"/>
    <p:restoredTop sz="94425"/>
  </p:normalViewPr>
  <p:slideViewPr>
    <p:cSldViewPr>
      <p:cViewPr varScale="1">
        <p:scale>
          <a:sx n="64" d="100"/>
          <a:sy n="64" d="100"/>
        </p:scale>
        <p:origin x="168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39B0E-5913-4CD3-861E-916ECFCF6F4D}" type="datetimeFigureOut">
              <a:rPr lang="tr-TR" smtClean="0"/>
              <a:pPr/>
              <a:t>18.10.2016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08EF2-2DAF-41F7-BED8-D2A18DEB0A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01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7860-7BF1-46AD-8CB1-EDB6B7D17452}" type="slidenum">
              <a:rPr lang="en-US"/>
              <a:pPr/>
              <a:t>30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5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4" Type="http://schemas.openxmlformats.org/officeDocument/2006/relationships/image" Target="../media/image2.png"/><Relationship Id="rId1" Type="http://schemas.microsoft.com/office/2007/relationships/media" Target="file://localhost/C:/PROGRAM%20FILES/COMMON%20FILES/MICROSOFT%20SHARED/ARTGALRY/Downloaded%20Clips/j0074201.mid" TargetMode="External"/><Relationship Id="rId2" Type="http://schemas.openxmlformats.org/officeDocument/2006/relationships/audio" Target="file://localhost/C:/PROGRAM%20FILES/COMMON%20FILES/MICROSOFT%20SHARED/ARTGALRY/Downloaded%20Clips/j0074201.mid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1598A-DE47-491C-B113-5F1461E4EEA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9C8F3-70DD-4279-9B80-D26B3EC8C5F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7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A2AA6-FB85-41D7-8976-6BEF08B7C30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5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7010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303690B6-78B3-433F-AEB0-8F60586230A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6075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D38A688A-80A1-4954-8C15-93A62F753FA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991535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290133-BA1F-4731-B79D-45CC685D5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6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0853FCA3-4A2A-4896-9A26-7D6367BC56C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7" descr="A:\pain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19435-06C8-4F4A-911E-A62A3E2291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2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60BE7-2731-4409-9FC2-6A5D5C030A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74EB-C751-448F-B7D3-147E7BCF1B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3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23E23-4EEE-486E-9E86-A2F8930468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8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081FA-B2E8-4F8C-B2B8-2CDC1137609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9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511E7-D5A6-4CC7-BC53-8B6D295B17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35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43305-A719-4097-B11A-0AB46ABB4A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6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06F7-1F59-45DA-A80D-B765C3CED5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7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D1BD-72D1-4D1E-BE55-1A7C6AB8A4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63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D8F52-6219-4BB9-83DD-07EC07E846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90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91FD5-6C07-4719-8137-6C7AD61642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30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2E145C-15F3-496F-BBF2-71B5258038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2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j0074201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779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1295400" y="1524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 flipH="1">
            <a:off x="560388" y="2717800"/>
            <a:ext cx="8294687" cy="233363"/>
          </a:xfrm>
          <a:prstGeom prst="homePlate">
            <a:avLst>
              <a:gd name="adj" fmla="val 6187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88423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00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106" name="Text Box 34"/>
          <p:cNvSpPr txBox="1">
            <a:spLocks noChangeArrowheads="1"/>
          </p:cNvSpPr>
          <p:nvPr userDrawn="1"/>
        </p:nvSpPr>
        <p:spPr bwMode="auto">
          <a:xfrm>
            <a:off x="1147763" y="639445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imes"/>
              </a:rPr>
              <a:t>© Capital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27488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5"/>
                </p:tgtEl>
              </p:cMediaNode>
            </p:audio>
          </p:childTnLst>
        </p:cTn>
      </p:par>
    </p:tnLst>
    <p:bldLst>
      <p:bldP spid="3092" grpId="0" animBg="1"/>
      <p:bldP spid="309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58630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0594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4139B-55B4-4CF2-BB9F-F96D944C790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1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37278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105970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010131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354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765299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18172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18961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966266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587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63492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43 w 989"/>
              <a:gd name="T1" fmla="*/ 0 h 602"/>
              <a:gd name="T2" fmla="*/ 988 w 989"/>
              <a:gd name="T3" fmla="*/ 346 h 602"/>
              <a:gd name="T4" fmla="*/ 953 w 989"/>
              <a:gd name="T5" fmla="*/ 600 h 602"/>
              <a:gd name="T6" fmla="*/ 0 w 989"/>
              <a:gd name="T7" fmla="*/ 601 h 602"/>
              <a:gd name="T8" fmla="*/ 243 w 989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6000" b="1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3493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428 h 429"/>
              <a:gd name="T2" fmla="*/ 427 w 988"/>
              <a:gd name="T3" fmla="*/ 0 h 429"/>
              <a:gd name="T4" fmla="*/ 987 w 988"/>
              <a:gd name="T5" fmla="*/ 219 h 429"/>
              <a:gd name="T6" fmla="*/ 987 w 988"/>
              <a:gd name="T7" fmla="*/ 428 h 429"/>
              <a:gd name="T8" fmla="*/ 0 w 988"/>
              <a:gd name="T9" fmla="*/ 428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6000" b="1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63495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1392 w 1393"/>
              <a:gd name="T3" fmla="*/ 240 h 4320"/>
              <a:gd name="T4" fmla="*/ 288 w 1393"/>
              <a:gd name="T5" fmla="*/ 4319 h 4320"/>
              <a:gd name="T6" fmla="*/ 0 w 1393"/>
              <a:gd name="T7" fmla="*/ 4319 h 4320"/>
              <a:gd name="T8" fmla="*/ 0 w 139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6000" b="1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958 w 959"/>
              <a:gd name="T3" fmla="*/ 346 h 4330"/>
              <a:gd name="T4" fmla="*/ 286 w 959"/>
              <a:gd name="T5" fmla="*/ 4329 h 4330"/>
              <a:gd name="T6" fmla="*/ 0 w 959"/>
              <a:gd name="T7" fmla="*/ 4329 h 4330"/>
              <a:gd name="T8" fmla="*/ 0 w 959"/>
              <a:gd name="T9" fmla="*/ 0 h 4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6000" b="1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69FF6B-16E6-4CCE-BBF5-8290A8B67D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579434"/>
      </p:ext>
    </p:extLst>
  </p:cSld>
  <p:clrMapOvr>
    <a:masterClrMapping/>
  </p:clrMapOvr>
  <p:transition spd="med" advClick="0" advTm="7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F0598-971B-49A7-9225-8995B17C6AB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4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1C0AD-8E7A-43D7-832D-4C77587141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9901"/>
      </p:ext>
    </p:extLst>
  </p:cSld>
  <p:clrMapOvr>
    <a:masterClrMapping/>
  </p:clrMapOvr>
  <p:transition spd="med" advClick="0" advTm="7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02570-2D2A-475E-8F10-A2155BF486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35414"/>
      </p:ext>
    </p:extLst>
  </p:cSld>
  <p:clrMapOvr>
    <a:masterClrMapping/>
  </p:clrMapOvr>
  <p:transition spd="med" advClick="0" advTm="7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918A-F3BD-4855-81DC-6DDACF5B68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49497"/>
      </p:ext>
    </p:extLst>
  </p:cSld>
  <p:clrMapOvr>
    <a:masterClrMapping/>
  </p:clrMapOvr>
  <p:transition spd="med" advClick="0" advTm="7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83917-85EC-4E9E-9E7C-15CE8B002C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77033"/>
      </p:ext>
    </p:extLst>
  </p:cSld>
  <p:clrMapOvr>
    <a:masterClrMapping/>
  </p:clrMapOvr>
  <p:transition spd="med" advClick="0" advTm="7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466A8-18DA-4BAE-8B91-B2CEDF4818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68191"/>
      </p:ext>
    </p:extLst>
  </p:cSld>
  <p:clrMapOvr>
    <a:masterClrMapping/>
  </p:clrMapOvr>
  <p:transition spd="med" advClick="0" advTm="7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E2B6A-2CD8-4A6E-85C5-98C6A30E80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3371"/>
      </p:ext>
    </p:extLst>
  </p:cSld>
  <p:clrMapOvr>
    <a:masterClrMapping/>
  </p:clrMapOvr>
  <p:transition spd="med" advClick="0" advTm="7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8094A-8EC0-461F-A4D5-608A519890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48408"/>
      </p:ext>
    </p:extLst>
  </p:cSld>
  <p:clrMapOvr>
    <a:masterClrMapping/>
  </p:clrMapOvr>
  <p:transition spd="med" advClick="0" advTm="7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B168-147F-456A-ACDD-9BBEACADE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01947"/>
      </p:ext>
    </p:extLst>
  </p:cSld>
  <p:clrMapOvr>
    <a:masterClrMapping/>
  </p:clrMapOvr>
  <p:transition spd="med" advClick="0" advTm="7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0E971-057D-4363-933A-0C49E2885E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49949"/>
      </p:ext>
    </p:extLst>
  </p:cSld>
  <p:clrMapOvr>
    <a:masterClrMapping/>
  </p:clrMapOvr>
  <p:transition spd="med" advClick="0" advTm="7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C4E3-5F1A-4978-94E2-74AA554213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66471"/>
      </p:ext>
    </p:extLst>
  </p:cSld>
  <p:clrMapOvr>
    <a:masterClrMapping/>
  </p:clrMapOvr>
  <p:transition spd="med" advClick="0" advTm="7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4EFB0-07C8-4850-AA1E-0947090CE0B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5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6" name="Picture 30" descr="82045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643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33500" y="2438400"/>
            <a:ext cx="6477000" cy="1143000"/>
          </a:xfrm>
        </p:spPr>
        <p:txBody>
          <a:bodyPr/>
          <a:lstStyle>
            <a:lvl1pPr algn="ctr">
              <a:defRPr>
                <a:solidFill>
                  <a:srgbClr val="06432E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4267200"/>
            <a:ext cx="6019800" cy="685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6432E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 userDrawn="1"/>
        </p:nvSpPr>
        <p:spPr bwMode="auto">
          <a:xfrm>
            <a:off x="8648700" y="6400800"/>
            <a:ext cx="190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baseline="3000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19482" name="Picture 26" descr="Making-Our-World-Safer_Graphi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9" t="33994" r="1585" b="29420"/>
          <a:stretch>
            <a:fillRect/>
          </a:stretch>
        </p:blipFill>
        <p:spPr bwMode="auto">
          <a:xfrm>
            <a:off x="342900" y="6477000"/>
            <a:ext cx="8458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5" name="Picture 29" descr="NSC-logo_RGB-halo_reg-mark_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52400"/>
            <a:ext cx="1049338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0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391008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4122216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63498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6773933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030357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98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6760006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9040457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7999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14859-EF23-40A8-B765-D0717C48E53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1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34150" y="838200"/>
            <a:ext cx="2000250" cy="5562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5848350" cy="55626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9962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D42E9-8F75-4C85-AA95-934F2B6D113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7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93D6C-2778-44B1-9FF5-B38556140CD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9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E2E1F-5414-4B7E-801C-86771E67C78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7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3" Type="http://schemas.openxmlformats.org/officeDocument/2006/relationships/image" Target="../media/image3.wmf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E8A74-B14D-40F8-A7F3-C04230E5542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9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948" r:id="rId12"/>
    <p:sldLayoutId id="2147483949" r:id="rId13"/>
    <p:sldLayoutId id="2147483950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EA95AC36-A1AD-4FFB-8C15-BF6FEE775F55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55" name="Picture 7" descr="A:\paint.G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788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402637" cy="254000"/>
          </a:xfrm>
          <a:prstGeom prst="homePlate">
            <a:avLst>
              <a:gd name="adj" fmla="val 57586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88534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069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5685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7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62467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43 w 989"/>
              <a:gd name="T1" fmla="*/ 0 h 602"/>
              <a:gd name="T2" fmla="*/ 988 w 989"/>
              <a:gd name="T3" fmla="*/ 346 h 602"/>
              <a:gd name="T4" fmla="*/ 953 w 989"/>
              <a:gd name="T5" fmla="*/ 600 h 602"/>
              <a:gd name="T6" fmla="*/ 0 w 989"/>
              <a:gd name="T7" fmla="*/ 601 h 602"/>
              <a:gd name="T8" fmla="*/ 243 w 989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6000" b="1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428 h 429"/>
              <a:gd name="T2" fmla="*/ 427 w 988"/>
              <a:gd name="T3" fmla="*/ 0 h 429"/>
              <a:gd name="T4" fmla="*/ 987 w 988"/>
              <a:gd name="T5" fmla="*/ 219 h 429"/>
              <a:gd name="T6" fmla="*/ 987 w 988"/>
              <a:gd name="T7" fmla="*/ 428 h 429"/>
              <a:gd name="T8" fmla="*/ 0 w 988"/>
              <a:gd name="T9" fmla="*/ 428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6000" b="1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62470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1392 w 1393"/>
              <a:gd name="T3" fmla="*/ 240 h 4320"/>
              <a:gd name="T4" fmla="*/ 288 w 1393"/>
              <a:gd name="T5" fmla="*/ 4319 h 4320"/>
              <a:gd name="T6" fmla="*/ 0 w 1393"/>
              <a:gd name="T7" fmla="*/ 4319 h 4320"/>
              <a:gd name="T8" fmla="*/ 0 w 139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6000" b="1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74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958 w 959"/>
              <a:gd name="T3" fmla="*/ 346 h 4330"/>
              <a:gd name="T4" fmla="*/ 286 w 959"/>
              <a:gd name="T5" fmla="*/ 4329 h 4330"/>
              <a:gd name="T6" fmla="*/ 0 w 959"/>
              <a:gd name="T7" fmla="*/ 4329 h 4330"/>
              <a:gd name="T8" fmla="*/ 0 w 959"/>
              <a:gd name="T9" fmla="*/ 0 h 4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6000" b="1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AC769D7-3DC4-4D04-8CE8-D73E09F5495C}" type="slidenum">
              <a:rPr lang="en-US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33400"/>
            <a:ext cx="10985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 spd="med" advClick="0" advTm="7000"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643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38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304800" y="6411913"/>
            <a:ext cx="5175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</a:rPr>
              <a:t>nsc.org</a:t>
            </a:r>
          </a:p>
        </p:txBody>
      </p:sp>
      <p:pic>
        <p:nvPicPr>
          <p:cNvPr id="1061" name="Picture 37" descr="Making-Our-World-Safer_Graphic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r="1811" b="28535"/>
          <a:stretch>
            <a:fillRect/>
          </a:stretch>
        </p:blipFill>
        <p:spPr bwMode="auto">
          <a:xfrm>
            <a:off x="223838" y="6553200"/>
            <a:ext cx="86947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NSC-logo_RGB-halo_reg-mark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7150"/>
            <a:ext cx="573087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9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16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16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16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16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16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16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16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16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oleObject" Target="../embeddings/oleObject2.bin"/><Relationship Id="rId5" Type="http://schemas.openxmlformats.org/officeDocument/2006/relationships/image" Target="../media/image42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3.wmf"/><Relationship Id="rId8" Type="http://schemas.openxmlformats.org/officeDocument/2006/relationships/image" Target="../media/image4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gif"/><Relationship Id="rId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95736" y="1484784"/>
            <a:ext cx="4032448" cy="3960440"/>
            <a:chOff x="1115616" y="0"/>
            <a:chExt cx="6624736" cy="66247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0"/>
              <a:ext cx="6624736" cy="662473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547664" y="3284984"/>
              <a:ext cx="5864045" cy="2349773"/>
              <a:chOff x="1547664" y="3284984"/>
              <a:chExt cx="5864045" cy="2349773"/>
            </a:xfrm>
          </p:grpSpPr>
          <p:pic>
            <p:nvPicPr>
              <p:cNvPr id="10246" name="Picture 6" descr="Image result for graph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3284984"/>
                <a:ext cx="1917725" cy="1917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8" name="Picture 8" descr="Image result for text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5397" y="3526697"/>
                <a:ext cx="1646312" cy="1646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3884639" y="4770661"/>
                <a:ext cx="1440160" cy="864096"/>
                <a:chOff x="6002288" y="908720"/>
                <a:chExt cx="1440160" cy="864096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6002288" y="908720"/>
                  <a:ext cx="1440160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002288" y="1196752"/>
                  <a:ext cx="1440160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002288" y="1484784"/>
                  <a:ext cx="1440160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002288" y="1772816"/>
                  <a:ext cx="1440160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051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 your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383904"/>
          </a:xfrm>
        </p:spPr>
        <p:txBody>
          <a:bodyPr/>
          <a:lstStyle/>
          <a:p>
            <a:r>
              <a:rPr lang="en-US" dirty="0" smtClean="0"/>
              <a:t>Have simple words/ phrases</a:t>
            </a:r>
          </a:p>
          <a:p>
            <a:r>
              <a:rPr lang="en-US" dirty="0" smtClean="0"/>
              <a:t>Maximum about 5 items/ bullets</a:t>
            </a:r>
          </a:p>
          <a:p>
            <a:r>
              <a:rPr lang="en-US" dirty="0" smtClean="0"/>
              <a:t>Maximum two different font types</a:t>
            </a:r>
          </a:p>
          <a:p>
            <a:r>
              <a:rPr lang="en-US" dirty="0" smtClean="0"/>
              <a:t>Minimum </a:t>
            </a:r>
            <a:r>
              <a:rPr lang="en-US" sz="2400" b="1" dirty="0" smtClean="0"/>
              <a:t>24</a:t>
            </a:r>
            <a:r>
              <a:rPr lang="en-US" sz="2400" dirty="0" smtClean="0"/>
              <a:t> </a:t>
            </a:r>
            <a:r>
              <a:rPr lang="en-US" dirty="0" smtClean="0"/>
              <a:t>font size</a:t>
            </a:r>
          </a:p>
          <a:p>
            <a:endParaRPr lang="en-US" dirty="0"/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0859">
            <a:off x="1402751" y="356092"/>
            <a:ext cx="1395440" cy="141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Callout 5"/>
          <p:cNvSpPr/>
          <p:nvPr/>
        </p:nvSpPr>
        <p:spPr>
          <a:xfrm>
            <a:off x="1043608" y="4725144"/>
            <a:ext cx="3240360" cy="1656184"/>
          </a:xfrm>
          <a:prstGeom prst="wedgeEllipseCallout">
            <a:avLst>
              <a:gd name="adj1" fmla="val -78415"/>
              <a:gd name="adj2" fmla="val 4235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Always ask for feedback!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764704"/>
            <a:ext cx="5707360" cy="8885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Start with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 outline.</a:t>
            </a:r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2204864"/>
            <a:ext cx="5904656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 </a:t>
            </a:r>
            <a:r>
              <a:rPr lang="tr-TR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Touchscreen</a:t>
            </a:r>
            <a:r>
              <a:rPr lang="tr-T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tr-T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>
              <a:buFont typeface="Arial" charset="0"/>
              <a:buChar char="•"/>
            </a:pPr>
            <a:r>
              <a:rPr lang="tr-T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Resistive</a:t>
            </a:r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Touchscreen</a:t>
            </a:r>
            <a:endParaRPr lang="tr-T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>
              <a:buFont typeface="Arial" charset="0"/>
              <a:buChar char="•"/>
            </a:pPr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Capacitive </a:t>
            </a:r>
            <a:r>
              <a:rPr lang="tr-T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Touchscreen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Avoid irrelevant visuals.</a:t>
            </a: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tr-TR" dirty="0"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2780928"/>
            <a:ext cx="7416824" cy="3696072"/>
          </a:xfrm>
          <a:prstGeom prst="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“Wastewater is an asset and a problem in an urbanizing world.”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Dreschel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2015)</a:t>
            </a:r>
            <a:b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www.ultimatepurewater.com/images/money_water_fauc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911366"/>
            <a:ext cx="2242610" cy="117385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28767"/>
            <a:ext cx="2414431" cy="1495833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6444208" y="5161890"/>
            <a:ext cx="645600" cy="923330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</a:rPr>
              <a:t>?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Have simple and parallel items.</a:t>
            </a:r>
            <a:endParaRPr lang="tr-TR" sz="3000" dirty="0"/>
          </a:p>
          <a:p>
            <a:pPr>
              <a:buNone/>
            </a:pPr>
            <a:endParaRPr lang="tr-TR" dirty="0"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780928"/>
            <a:ext cx="7632848" cy="3672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 </a:t>
            </a:r>
            <a:r>
              <a:rPr lang="tr-T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Touchscreen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tr-T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>
              <a:buFont typeface="Arial" charset="0"/>
              <a:buChar char="•"/>
            </a:pPr>
            <a:r>
              <a:rPr lang="tr-T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Resistive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Touchscreen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tr-T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😰</a:t>
            </a:r>
            <a:endParaRPr lang="tr-T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>
              <a:buFont typeface="Arial" charset="0"/>
              <a:buChar char="•"/>
            </a:pPr>
            <a:r>
              <a:rPr lang="tr-T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Capacitive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Touchscreen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28184" y="4581128"/>
            <a:ext cx="2376264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39752" y="5085184"/>
            <a:ext cx="4032448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94541"/>
            <a:ext cx="77724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Delivery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>
                <a:latin typeface="Berlin Sans FB" pitchFamily="34" charset="0"/>
              </a:rPr>
              <a:t>Arrange  equipment in advance.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dirty="0">
              <a:latin typeface="Berlin Sans FB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tr-TR" dirty="0" smtClean="0">
              <a:latin typeface="Berlin Sans FB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>
                <a:latin typeface="Berlin Sans FB" pitchFamily="34" charset="0"/>
              </a:rPr>
              <a:t>Display visuals only when  talking about them.</a:t>
            </a:r>
            <a:endParaRPr lang="tr-TR" dirty="0" smtClean="0">
              <a:latin typeface="Berlin Sans FB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dirty="0" smtClean="0">
                <a:latin typeface="Berlin Sans FB" pitchFamily="34" charset="0"/>
              </a:rPr>
              <a:t>I</a:t>
            </a:r>
            <a:r>
              <a:rPr lang="en-US" dirty="0" err="1" smtClean="0">
                <a:latin typeface="Berlin Sans FB" pitchFamily="34" charset="0"/>
              </a:rPr>
              <a:t>ntegrate</a:t>
            </a:r>
            <a:r>
              <a:rPr lang="tr-TR" dirty="0" smtClean="0">
                <a:latin typeface="Berlin Sans FB" pitchFamily="34" charset="0"/>
              </a:rPr>
              <a:t> </a:t>
            </a:r>
            <a:r>
              <a:rPr lang="tr-TR" dirty="0" err="1" smtClean="0">
                <a:latin typeface="Berlin Sans FB" pitchFamily="34" charset="0"/>
              </a:rPr>
              <a:t>visuals</a:t>
            </a:r>
            <a:r>
              <a:rPr lang="tr-TR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smoothly. </a:t>
            </a:r>
            <a:r>
              <a:rPr lang="tr-TR" dirty="0" smtClean="0">
                <a:latin typeface="Berlin Sans FB" pitchFamily="34" charset="0"/>
              </a:rPr>
              <a:t> </a:t>
            </a:r>
            <a:endParaRPr lang="tr-TR" dirty="0">
              <a:latin typeface="Berlin Sans FB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80233"/>
            <a:ext cx="1392644" cy="93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062"/>
            <a:ext cx="9457073" cy="6954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4" y="2670001"/>
            <a:ext cx="758999" cy="758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000" dirty="0"/>
              <a:t>Do not read straight from your </a:t>
            </a:r>
            <a:r>
              <a:rPr lang="en-US" sz="3000" dirty="0" smtClean="0"/>
              <a:t>visuals.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25" y="2745318"/>
            <a:ext cx="3448750" cy="25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548680"/>
            <a:ext cx="7918648" cy="20882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tr-TR" sz="2600" dirty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en-US" sz="3000" dirty="0"/>
              <a:t>Ask the audience to read </a:t>
            </a:r>
            <a:r>
              <a:rPr lang="en-US" sz="3000" dirty="0" smtClean="0">
                <a:solidFill>
                  <a:srgbClr val="FF0000"/>
                </a:solidFill>
              </a:rPr>
              <a:t>OR</a:t>
            </a:r>
            <a:r>
              <a:rPr lang="en-US" sz="3000" dirty="0" smtClean="0"/>
              <a:t> listen</a:t>
            </a:r>
            <a:r>
              <a:rPr lang="en-US" sz="3000" dirty="0"/>
              <a:t>.</a:t>
            </a:r>
            <a:endParaRPr lang="tr-TR" sz="3000" dirty="0" smtClean="0"/>
          </a:p>
          <a:p>
            <a:pPr>
              <a:buFont typeface="Wingdings" pitchFamily="2" charset="2"/>
              <a:buNone/>
            </a:pPr>
            <a:endParaRPr lang="tr-TR" sz="3000" dirty="0" smtClean="0"/>
          </a:p>
          <a:p>
            <a:pPr marL="0" indent="0">
              <a:buNone/>
            </a:pPr>
            <a:endParaRPr lang="tr-TR" sz="2800" dirty="0">
              <a:latin typeface="Berlin Sans FB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36" y="2636912"/>
            <a:ext cx="39096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Berlin Sans FB" pitchFamily="34" charset="0"/>
              </a:rPr>
              <a:t>Talk to your audience, </a:t>
            </a:r>
            <a:endParaRPr lang="en-US" dirty="0" smtClean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Berlin Sans FB" pitchFamily="34" charset="0"/>
              </a:rPr>
              <a:t>not </a:t>
            </a:r>
            <a:r>
              <a:rPr lang="en-US" dirty="0">
                <a:latin typeface="Berlin Sans FB" pitchFamily="34" charset="0"/>
              </a:rPr>
              <a:t>to the screen or to the </a:t>
            </a:r>
            <a:r>
              <a:rPr lang="en-US" dirty="0" smtClean="0">
                <a:latin typeface="Berlin Sans FB" pitchFamily="34" charset="0"/>
              </a:rPr>
              <a:t>visual.</a:t>
            </a:r>
            <a:endParaRPr lang="tr-TR" dirty="0">
              <a:latin typeface="Berlin Sans FB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64704"/>
            <a:ext cx="8424936" cy="43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988" y="1379452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Berlin Sans FB" pitchFamily="34" charset="0"/>
              </a:rPr>
              <a:t>Point at </a:t>
            </a:r>
            <a:endParaRPr lang="en-US" dirty="0" smtClean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Berlin Sans FB" pitchFamily="34" charset="0"/>
              </a:rPr>
              <a:t>what </a:t>
            </a:r>
            <a:r>
              <a:rPr lang="en-US" dirty="0">
                <a:latin typeface="Berlin Sans FB" pitchFamily="34" charset="0"/>
              </a:rPr>
              <a:t>you want your </a:t>
            </a:r>
            <a:r>
              <a:rPr lang="en-US" dirty="0" smtClean="0">
                <a:latin typeface="Berlin Sans FB" pitchFamily="34" charset="0"/>
              </a:rPr>
              <a:t>listeners to see. </a:t>
            </a:r>
            <a:endParaRPr lang="tr-TR" dirty="0">
              <a:latin typeface="Berlin Sans FB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2" y="286927"/>
            <a:ext cx="8146338" cy="62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erlin Sans FB" pitchFamily="34" charset="0"/>
              </a:rPr>
              <a:t>Do not </a:t>
            </a:r>
            <a:r>
              <a:rPr lang="en-US" dirty="0">
                <a:latin typeface="Berlin Sans FB" pitchFamily="34" charset="0"/>
              </a:rPr>
              <a:t>block the screen.</a:t>
            </a:r>
            <a:endParaRPr lang="tr-TR" dirty="0">
              <a:latin typeface="Berlin Sans FB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15105" r="51456" b="-1313"/>
          <a:stretch/>
        </p:blipFill>
        <p:spPr>
          <a:xfrm>
            <a:off x="2483768" y="2996952"/>
            <a:ext cx="4278649" cy="27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EFFECTIVE VISUAL AIDS</a:t>
            </a:r>
            <a:endParaRPr lang="en-US" sz="4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04" y="3068960"/>
            <a:ext cx="4279392" cy="29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5616" y="2636912"/>
            <a:ext cx="70104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Delivery of Visuals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044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762000" y="14478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Tell your listeners </a:t>
            </a:r>
          </a:p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what kind of visual you are displaying: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  <a:latin typeface="Berlin Sans FB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Berlin Sans FB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99592" y="3501008"/>
            <a:ext cx="3960440" cy="273630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1660" y="3961219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These are pictures of victims </a:t>
            </a:r>
          </a:p>
          <a:p>
            <a:pPr algn="ctr"/>
            <a:r>
              <a:rPr lang="en-US" sz="2800" dirty="0" smtClean="0"/>
              <a:t>receiving CPR.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5508104" y="2818595"/>
            <a:ext cx="2952328" cy="2842653"/>
          </a:xfrm>
          <a:prstGeom prst="wedgeEllipseCallout">
            <a:avLst>
              <a:gd name="adj1" fmla="val 50198"/>
              <a:gd name="adj2" fmla="val 763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8144" y="3501008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a line graph showing the fluctuation in sales in 2000.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196398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17981" y="1340768"/>
            <a:ext cx="7010400" cy="1981200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Explain </a:t>
            </a:r>
            <a:r>
              <a:rPr lang="en-US" dirty="0">
                <a:latin typeface="Berlin Sans FB" pitchFamily="34" charset="0"/>
              </a:rPr>
              <a:t>what the visual </a:t>
            </a:r>
            <a:r>
              <a:rPr lang="en-US" dirty="0" smtClean="0">
                <a:latin typeface="Berlin Sans FB" pitchFamily="34" charset="0"/>
              </a:rPr>
              <a:t>shows.</a:t>
            </a:r>
            <a:endParaRPr lang="en-US" dirty="0"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827584" y="2852936"/>
            <a:ext cx="2952328" cy="2448272"/>
          </a:xfrm>
          <a:prstGeom prst="wedgeEllipseCallout">
            <a:avLst>
              <a:gd name="adj1" fmla="val -53808"/>
              <a:gd name="adj2" fmla="val 6149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7981" y="3321968"/>
            <a:ext cx="1901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pie chart illustrates the distribution of</a:t>
            </a:r>
            <a:r>
              <a:rPr lang="is-IS" sz="2400" dirty="0" smtClean="0"/>
              <a:t>…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047824" cy="26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8871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9614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 typeface="Arial" charset="0"/>
              <a:buChar char="•"/>
            </a:pPr>
            <a:r>
              <a:rPr lang="en-US" sz="3200" dirty="0">
                <a:latin typeface="Berlin Sans FB" pitchFamily="34" charset="0"/>
              </a:rPr>
              <a:t>Emphasize what the listeners should focus on: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51520" y="3068960"/>
            <a:ext cx="2808312" cy="3240360"/>
          </a:xfrm>
          <a:prstGeom prst="wedgeEllipseCallout">
            <a:avLst>
              <a:gd name="adj1" fmla="val -57354"/>
              <a:gd name="adj2" fmla="val 453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572" y="3411867"/>
            <a:ext cx="223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Notice the </a:t>
            </a:r>
            <a:r>
              <a:rPr lang="en-US" sz="3200" dirty="0" smtClean="0">
                <a:solidFill>
                  <a:srgbClr val="0070C0"/>
                </a:solidFill>
              </a:rPr>
              <a:t>blue</a:t>
            </a:r>
            <a:r>
              <a:rPr lang="en-US" sz="3200" dirty="0" smtClean="0"/>
              <a:t> segment that shows</a:t>
            </a:r>
            <a:r>
              <a:rPr lang="is-IS" sz="3200" dirty="0" smtClean="0"/>
              <a:t>….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2417986"/>
            <a:ext cx="4932548" cy="44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83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3648" y="141277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 typeface="Arial" charset="0"/>
              <a:buChar char="•"/>
            </a:pPr>
            <a:r>
              <a:rPr lang="en-US" sz="3200" dirty="0">
                <a:latin typeface="Berlin Sans FB" pitchFamily="34" charset="0"/>
              </a:rPr>
              <a:t>Comment on/interpret </a:t>
            </a:r>
            <a:r>
              <a:rPr lang="en-US" sz="3200">
                <a:latin typeface="Berlin Sans FB" pitchFamily="34" charset="0"/>
              </a:rPr>
              <a:t>the </a:t>
            </a:r>
            <a:r>
              <a:rPr lang="en-US" sz="3200" smtClean="0">
                <a:latin typeface="Berlin Sans FB" pitchFamily="34" charset="0"/>
              </a:rPr>
              <a:t>visual</a:t>
            </a:r>
            <a:r>
              <a:rPr lang="en-US" sz="3200">
                <a:latin typeface="Berlin Sans FB" pitchFamily="34" charset="0"/>
              </a:rPr>
              <a:t>.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43608" y="3112805"/>
            <a:ext cx="2304256" cy="2376264"/>
          </a:xfrm>
          <a:prstGeom prst="wedgeEllipseCallout">
            <a:avLst>
              <a:gd name="adj1" fmla="val -74197"/>
              <a:gd name="adj2" fmla="val 739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3392996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 can be understood from this graph</a:t>
            </a:r>
            <a:r>
              <a:rPr lang="is-IS" sz="2800" dirty="0" smtClean="0"/>
              <a:t>….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2778437" cy="29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5795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r>
              <a:rPr lang="en-US" altLang="en-US" sz="6000">
                <a:solidFill>
                  <a:srgbClr val="FF0000"/>
                </a:solidFill>
              </a:rPr>
              <a:t>TALK ABOUT IT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200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hlink"/>
                </a:solidFill>
              </a:rPr>
              <a:t>Görsel-İşitsel Araçların İzleyici önünde Kullanımı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36938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000" dirty="0">
                <a:latin typeface="Comic Sans MS" pitchFamily="66" charset="0"/>
              </a:rPr>
              <a:t>Görsel malzemelerinizi güvenli bir şekilde kullanarak, dinleyicilerinize tablolarda, slaytlarda veya saydamlardaki bilgileri kavramaları için zaman tanıyın. </a:t>
            </a:r>
          </a:p>
          <a:p>
            <a:pPr>
              <a:lnSpc>
                <a:spcPct val="80000"/>
              </a:lnSpc>
            </a:pPr>
            <a:r>
              <a:rPr lang="tr-TR" sz="2000" dirty="0">
                <a:latin typeface="Comic Sans MS" pitchFamily="66" charset="0"/>
              </a:rPr>
              <a:t>Sunumunuzda gerekli olduğunu düşünerek işitsel malzeme ya da video kasetlerden yararlandığınızda, kullanım sırasında zaman kaybetmemeye dikkat edin.</a:t>
            </a:r>
            <a:r>
              <a:rPr lang="tr-TR" sz="2400" dirty="0">
                <a:latin typeface="Arial Narrow" pitchFamily="34" charset="0"/>
              </a:rPr>
              <a:t> </a:t>
            </a:r>
          </a:p>
        </p:txBody>
      </p:sp>
      <p:pic>
        <p:nvPicPr>
          <p:cNvPr id="139268" name="Picture 4" descr="presen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94275" y="1944688"/>
            <a:ext cx="3030538" cy="3862387"/>
          </a:xfrm>
          <a:noFill/>
          <a:ln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0292" name="Picture 4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20000" cy="990600"/>
          </a:xfrm>
        </p:spPr>
        <p:txBody>
          <a:bodyPr/>
          <a:lstStyle/>
          <a:p>
            <a:r>
              <a:rPr lang="tr-TR" sz="2900"/>
              <a:t>	</a:t>
            </a:r>
            <a:r>
              <a:rPr lang="en-US" sz="2900">
                <a:solidFill>
                  <a:schemeClr val="hlink"/>
                </a:solidFill>
              </a:rPr>
              <a:t>Alcohol, drugs and fatigue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8305800" cy="3733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i="1">
                <a:solidFill>
                  <a:srgbClr val="9933FF"/>
                </a:solidFill>
              </a:rPr>
              <a:t>alcohol:</a:t>
            </a:r>
            <a:r>
              <a:rPr lang="en-US" sz="2000" i="1">
                <a:solidFill>
                  <a:srgbClr val="FF0000"/>
                </a:solidFill>
              </a:rPr>
              <a:t>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/>
              <a:t>30% of the injured driver are under 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en-US" sz="2000"/>
              <a:t>    the influence of </a:t>
            </a:r>
            <a:r>
              <a:rPr lang="en-US" sz="2000">
                <a:solidFill>
                  <a:srgbClr val="FF6600"/>
                </a:solidFill>
              </a:rPr>
              <a:t>ALCOHOL</a:t>
            </a:r>
          </a:p>
          <a:p>
            <a:pPr>
              <a:buFont typeface="Wingdings" pitchFamily="2" charset="2"/>
              <a:buChar char="q"/>
            </a:pPr>
            <a:r>
              <a:rPr lang="en-US" sz="2000">
                <a:solidFill>
                  <a:srgbClr val="9933FF"/>
                </a:solidFill>
              </a:rPr>
              <a:t>fatigue: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000"/>
              <a:t>the legisltion is now only for professional drivers</a:t>
            </a:r>
          </a:p>
          <a:p>
            <a:pPr>
              <a:buFont typeface="Wingdings" pitchFamily="2" charset="2"/>
              <a:buChar char="q"/>
            </a:pPr>
            <a:r>
              <a:rPr lang="en-US" sz="2000">
                <a:solidFill>
                  <a:srgbClr val="9933FF"/>
                </a:solidFill>
              </a:rPr>
              <a:t>driving while drugged: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000"/>
              <a:t>is increasing in recent years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methods for testing have to be developed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on medical drugs that affect the driving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en-US" sz="2000"/>
              <a:t>   skills, the information is provide</a:t>
            </a:r>
            <a:r>
              <a:rPr lang="tr-TR" sz="2000"/>
              <a:t>d</a:t>
            </a:r>
            <a:endParaRPr lang="en-US" sz="200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3929063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1317" name="Picture 5" descr="dontdrinkandr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981200"/>
            <a:ext cx="1600200" cy="1450975"/>
          </a:xfrm>
          <a:prstGeom prst="rect">
            <a:avLst/>
          </a:prstGeom>
          <a:noFill/>
        </p:spPr>
      </p:pic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7315200" y="762000"/>
          <a:ext cx="11430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Bitmap Image" r:id="rId4" imgW="600159" imgH="571731" progId="PBrush">
                  <p:embed/>
                </p:oleObj>
              </mc:Choice>
              <mc:Fallback>
                <p:oleObj name="Bitmap Image" r:id="rId4" imgW="600159" imgH="571731" progId="PBrush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762000"/>
                        <a:ext cx="114300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 OGA22.jpg                                                      000ADC2EMacintosh HD                   ABA78158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600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3810000" cy="7010400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057400"/>
            <a:ext cx="35814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latin typeface="Arial" pitchFamily="34" charset="0"/>
              </a:rPr>
              <a:t>Content highlights:</a:t>
            </a:r>
          </a:p>
          <a:p>
            <a:pPr>
              <a:lnSpc>
                <a:spcPct val="0"/>
              </a:lnSpc>
              <a:buFontTx/>
              <a:buNone/>
            </a:pPr>
            <a:endParaRPr lang="en-US" b="1">
              <a:latin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>
                <a:latin typeface="Arial" pitchFamily="34" charset="0"/>
              </a:rPr>
              <a:t>Emotional eating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Arial" pitchFamily="34" charset="0"/>
              </a:rPr>
              <a:t>Unhealthy dieting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Arial" pitchFamily="34" charset="0"/>
              </a:rPr>
              <a:t>Smoking and weight control</a:t>
            </a:r>
            <a:endParaRPr lang="en-US" sz="2400" b="1">
              <a:latin typeface="AGaramon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rgbClr val="7030A0"/>
              </a:solidFill>
              <a:latin typeface="Bodoni MT Black" pitchFamily="18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1"/>
            <a:ext cx="7696200" cy="381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Why use them?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 slides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Image result for thinking bo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17" y="3789040"/>
            <a:ext cx="2192272" cy="28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4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Drugs do not really help people lose weight and keep it off.   </a:t>
            </a:r>
          </a:p>
          <a:p>
            <a:pPr algn="ctr"/>
            <a:r>
              <a:rPr lang="en-US" sz="54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They can be addictive, and lead to dangerous physical problems if misused.</a:t>
            </a:r>
            <a:endParaRPr lang="en-US" sz="48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altLang="en-US" sz="3600"/>
              <a:t>What’s Behind Population Growth</a:t>
            </a: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241800" cy="4171950"/>
          </a:xfrm>
        </p:spPr>
        <p:txBody>
          <a:bodyPr/>
          <a:lstStyle/>
          <a:p>
            <a:r>
              <a:rPr lang="en-US" altLang="en-US"/>
              <a:t>Three Factors </a:t>
            </a:r>
          </a:p>
          <a:p>
            <a:pPr lvl="1"/>
            <a:r>
              <a:rPr lang="en-US" altLang="en-US"/>
              <a:t>Fertility</a:t>
            </a:r>
          </a:p>
          <a:p>
            <a:pPr lvl="1"/>
            <a:r>
              <a:rPr lang="en-US" altLang="en-US"/>
              <a:t>Infant Mortality</a:t>
            </a:r>
          </a:p>
          <a:p>
            <a:pPr lvl="1"/>
            <a:r>
              <a:rPr lang="en-US" altLang="en-US"/>
              <a:t>Longevity</a:t>
            </a:r>
          </a:p>
          <a:p>
            <a:pPr lvl="1"/>
            <a:endParaRPr lang="en-US" altLang="en-US"/>
          </a:p>
          <a:p>
            <a:r>
              <a:rPr lang="en-US" altLang="en-US"/>
              <a:t>Animal Domestication and Agriculture</a:t>
            </a:r>
          </a:p>
          <a:p>
            <a:pPr lvl="1"/>
            <a:r>
              <a:rPr lang="en-US" altLang="en-US"/>
              <a:t>Provided for a few to feed many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/>
              <a:t>Industrial Revolution</a:t>
            </a:r>
          </a:p>
          <a:p>
            <a:pPr lvl="1"/>
            <a:r>
              <a:rPr lang="en-US" altLang="en-US"/>
              <a:t>Growth of Cities and Infrastructure</a:t>
            </a:r>
          </a:p>
          <a:p>
            <a:pPr lvl="2"/>
            <a:r>
              <a:rPr lang="en-US" altLang="en-US"/>
              <a:t>Water</a:t>
            </a:r>
          </a:p>
          <a:p>
            <a:pPr lvl="2"/>
            <a:r>
              <a:rPr lang="en-US" altLang="en-US"/>
              <a:t>Energy</a:t>
            </a:r>
          </a:p>
          <a:p>
            <a:pPr lvl="2"/>
            <a:r>
              <a:rPr lang="en-US" altLang="en-US"/>
              <a:t>Transportation</a:t>
            </a:r>
          </a:p>
          <a:p>
            <a:pPr lvl="1"/>
            <a:r>
              <a:rPr lang="en-US" altLang="en-US"/>
              <a:t>Increased Productivity</a:t>
            </a:r>
          </a:p>
          <a:p>
            <a:pPr lvl="1"/>
            <a:r>
              <a:rPr lang="en-US" altLang="en-US"/>
              <a:t>Nutrition</a:t>
            </a:r>
          </a:p>
          <a:p>
            <a:pPr lvl="1"/>
            <a:r>
              <a:rPr lang="en-US" altLang="en-US"/>
              <a:t>Sanitation</a:t>
            </a:r>
          </a:p>
          <a:p>
            <a:pPr lvl="1"/>
            <a:r>
              <a:rPr lang="en-US" altLang="en-US"/>
              <a:t>Medicine</a:t>
            </a:r>
          </a:p>
          <a:p>
            <a:pPr lvl="1"/>
            <a:endParaRPr lang="en-US" altLang="en-US"/>
          </a:p>
          <a:p>
            <a:pPr lvl="2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2763" y="419100"/>
            <a:ext cx="5938837" cy="1143000"/>
          </a:xfrm>
          <a:solidFill>
            <a:schemeClr val="bg1"/>
          </a:solidFill>
          <a:ln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Word that names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74888"/>
            <a:ext cx="2157413" cy="55721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A  Person</a:t>
            </a:r>
            <a:endParaRPr lang="en-US" altLang="en-US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529013" y="3344863"/>
          <a:ext cx="39973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Clip" r:id="rId4" imgW="3262265" imgH="3468986" progId="">
                  <p:embed/>
                </p:oleObj>
              </mc:Choice>
              <mc:Fallback>
                <p:oleObj name="Clip" r:id="rId4" imgW="3262265" imgH="3468986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3344863"/>
                        <a:ext cx="3997325" cy="1074737"/>
                      </a:xfrm>
                      <a:prstGeom prst="rect">
                        <a:avLst/>
                      </a:prstGeom>
                      <a:noFill/>
                      <a:effectLst>
                        <a:outerShdw blurRad="63500" dist="107763" dir="18900000" algn="ctr" rotWithShape="0">
                          <a:srgbClr val="000000">
                            <a:alpha val="74998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486400" y="4419600"/>
          <a:ext cx="16684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Clip" r:id="rId6" imgW="1352398" imgH="934517" progId="">
                  <p:embed/>
                </p:oleObj>
              </mc:Choice>
              <mc:Fallback>
                <p:oleObj name="Clip" r:id="rId6" imgW="1352398" imgH="934517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19600"/>
                        <a:ext cx="1668463" cy="1143000"/>
                      </a:xfrm>
                      <a:prstGeom prst="rect">
                        <a:avLst/>
                      </a:prstGeom>
                      <a:noFill/>
                      <a:effectLst>
                        <a:outerShdw blurRad="63500" dist="107763" dir="8100000" algn="ctr" rotWithShape="0">
                          <a:srgbClr val="000000">
                            <a:alpha val="74998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 descr="AMIDE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5627688"/>
            <a:ext cx="873125" cy="1077912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95" name="Group 51"/>
          <p:cNvGrpSpPr>
            <a:grpSpLocks/>
          </p:cNvGrpSpPr>
          <p:nvPr/>
        </p:nvGrpSpPr>
        <p:grpSpPr bwMode="auto">
          <a:xfrm>
            <a:off x="3886200" y="2057400"/>
            <a:ext cx="2743200" cy="992188"/>
            <a:chOff x="2448" y="1296"/>
            <a:chExt cx="1728" cy="625"/>
          </a:xfrm>
        </p:grpSpPr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2630" y="1592"/>
              <a:ext cx="600" cy="155"/>
            </a:xfrm>
            <a:custGeom>
              <a:avLst/>
              <a:gdLst>
                <a:gd name="T0" fmla="*/ 304 w 6000"/>
                <a:gd name="T1" fmla="*/ 734 h 4181"/>
                <a:gd name="T2" fmla="*/ 913 w 6000"/>
                <a:gd name="T3" fmla="*/ 367 h 4181"/>
                <a:gd name="T4" fmla="*/ 1821 w 6000"/>
                <a:gd name="T5" fmla="*/ 0 h 4181"/>
                <a:gd name="T6" fmla="*/ 4027 w 6000"/>
                <a:gd name="T7" fmla="*/ 221 h 4181"/>
                <a:gd name="T8" fmla="*/ 5319 w 6000"/>
                <a:gd name="T9" fmla="*/ 734 h 4181"/>
                <a:gd name="T10" fmla="*/ 6000 w 6000"/>
                <a:gd name="T11" fmla="*/ 955 h 4181"/>
                <a:gd name="T12" fmla="*/ 4254 w 6000"/>
                <a:gd name="T13" fmla="*/ 1615 h 4181"/>
                <a:gd name="T14" fmla="*/ 4027 w 6000"/>
                <a:gd name="T15" fmla="*/ 3010 h 4181"/>
                <a:gd name="T16" fmla="*/ 3874 w 6000"/>
                <a:gd name="T17" fmla="*/ 3816 h 4181"/>
                <a:gd name="T18" fmla="*/ 2962 w 6000"/>
                <a:gd name="T19" fmla="*/ 4181 h 4181"/>
                <a:gd name="T20" fmla="*/ 1595 w 6000"/>
                <a:gd name="T21" fmla="*/ 4108 h 4181"/>
                <a:gd name="T22" fmla="*/ 837 w 6000"/>
                <a:gd name="T23" fmla="*/ 3890 h 4181"/>
                <a:gd name="T24" fmla="*/ 1138 w 6000"/>
                <a:gd name="T25" fmla="*/ 2862 h 4181"/>
                <a:gd name="T26" fmla="*/ 1520 w 6000"/>
                <a:gd name="T27" fmla="*/ 1100 h 4181"/>
                <a:gd name="T28" fmla="*/ 0 w 6000"/>
                <a:gd name="T29" fmla="*/ 1100 h 4181"/>
                <a:gd name="T30" fmla="*/ 304 w 6000"/>
                <a:gd name="T31" fmla="*/ 734 h 4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00" h="4181">
                  <a:moveTo>
                    <a:pt x="304" y="734"/>
                  </a:moveTo>
                  <a:lnTo>
                    <a:pt x="913" y="367"/>
                  </a:lnTo>
                  <a:lnTo>
                    <a:pt x="1821" y="0"/>
                  </a:lnTo>
                  <a:lnTo>
                    <a:pt x="4027" y="221"/>
                  </a:lnTo>
                  <a:lnTo>
                    <a:pt x="5319" y="734"/>
                  </a:lnTo>
                  <a:lnTo>
                    <a:pt x="6000" y="955"/>
                  </a:lnTo>
                  <a:lnTo>
                    <a:pt x="4254" y="1615"/>
                  </a:lnTo>
                  <a:lnTo>
                    <a:pt x="4027" y="3010"/>
                  </a:lnTo>
                  <a:lnTo>
                    <a:pt x="3874" y="3816"/>
                  </a:lnTo>
                  <a:lnTo>
                    <a:pt x="2962" y="4181"/>
                  </a:lnTo>
                  <a:lnTo>
                    <a:pt x="1595" y="4108"/>
                  </a:lnTo>
                  <a:lnTo>
                    <a:pt x="837" y="3890"/>
                  </a:lnTo>
                  <a:lnTo>
                    <a:pt x="1138" y="2862"/>
                  </a:lnTo>
                  <a:lnTo>
                    <a:pt x="1520" y="1100"/>
                  </a:lnTo>
                  <a:lnTo>
                    <a:pt x="0" y="1100"/>
                  </a:lnTo>
                  <a:lnTo>
                    <a:pt x="304" y="734"/>
                  </a:lnTo>
                  <a:close/>
                </a:path>
              </a:pathLst>
            </a:custGeom>
            <a:solidFill>
              <a:srgbClr val="F5E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3690" y="1397"/>
              <a:ext cx="38" cy="27"/>
            </a:xfrm>
            <a:custGeom>
              <a:avLst/>
              <a:gdLst>
                <a:gd name="T0" fmla="*/ 151 w 380"/>
                <a:gd name="T1" fmla="*/ 0 h 734"/>
                <a:gd name="T2" fmla="*/ 0 w 380"/>
                <a:gd name="T3" fmla="*/ 660 h 734"/>
                <a:gd name="T4" fmla="*/ 226 w 380"/>
                <a:gd name="T5" fmla="*/ 734 h 734"/>
                <a:gd name="T6" fmla="*/ 380 w 380"/>
                <a:gd name="T7" fmla="*/ 147 h 734"/>
                <a:gd name="T8" fmla="*/ 151 w 380"/>
                <a:gd name="T9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734">
                  <a:moveTo>
                    <a:pt x="151" y="0"/>
                  </a:moveTo>
                  <a:lnTo>
                    <a:pt x="0" y="660"/>
                  </a:lnTo>
                  <a:lnTo>
                    <a:pt x="226" y="734"/>
                  </a:lnTo>
                  <a:lnTo>
                    <a:pt x="380" y="14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3652" y="1636"/>
              <a:ext cx="45" cy="13"/>
            </a:xfrm>
            <a:custGeom>
              <a:avLst/>
              <a:gdLst>
                <a:gd name="T0" fmla="*/ 229 w 455"/>
                <a:gd name="T1" fmla="*/ 0 h 365"/>
                <a:gd name="T2" fmla="*/ 0 w 455"/>
                <a:gd name="T3" fmla="*/ 219 h 365"/>
                <a:gd name="T4" fmla="*/ 229 w 455"/>
                <a:gd name="T5" fmla="*/ 365 h 365"/>
                <a:gd name="T6" fmla="*/ 455 w 455"/>
                <a:gd name="T7" fmla="*/ 365 h 365"/>
                <a:gd name="T8" fmla="*/ 455 w 455"/>
                <a:gd name="T9" fmla="*/ 72 h 365"/>
                <a:gd name="T10" fmla="*/ 229 w 455"/>
                <a:gd name="T1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365">
                  <a:moveTo>
                    <a:pt x="229" y="0"/>
                  </a:moveTo>
                  <a:lnTo>
                    <a:pt x="0" y="219"/>
                  </a:lnTo>
                  <a:lnTo>
                    <a:pt x="229" y="365"/>
                  </a:lnTo>
                  <a:lnTo>
                    <a:pt x="455" y="365"/>
                  </a:lnTo>
                  <a:lnTo>
                    <a:pt x="455" y="7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3644" y="1687"/>
              <a:ext cx="46" cy="14"/>
            </a:xfrm>
            <a:custGeom>
              <a:avLst/>
              <a:gdLst>
                <a:gd name="T0" fmla="*/ 229 w 458"/>
                <a:gd name="T1" fmla="*/ 0 h 367"/>
                <a:gd name="T2" fmla="*/ 0 w 458"/>
                <a:gd name="T3" fmla="*/ 75 h 367"/>
                <a:gd name="T4" fmla="*/ 76 w 458"/>
                <a:gd name="T5" fmla="*/ 367 h 367"/>
                <a:gd name="T6" fmla="*/ 305 w 458"/>
                <a:gd name="T7" fmla="*/ 367 h 367"/>
                <a:gd name="T8" fmla="*/ 458 w 458"/>
                <a:gd name="T9" fmla="*/ 145 h 367"/>
                <a:gd name="T10" fmla="*/ 305 w 458"/>
                <a:gd name="T11" fmla="*/ 0 h 367"/>
                <a:gd name="T12" fmla="*/ 229 w 458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367">
                  <a:moveTo>
                    <a:pt x="229" y="0"/>
                  </a:moveTo>
                  <a:lnTo>
                    <a:pt x="0" y="75"/>
                  </a:lnTo>
                  <a:lnTo>
                    <a:pt x="76" y="367"/>
                  </a:lnTo>
                  <a:lnTo>
                    <a:pt x="305" y="367"/>
                  </a:lnTo>
                  <a:lnTo>
                    <a:pt x="458" y="145"/>
                  </a:lnTo>
                  <a:lnTo>
                    <a:pt x="305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2995" y="1625"/>
              <a:ext cx="38" cy="27"/>
            </a:xfrm>
            <a:custGeom>
              <a:avLst/>
              <a:gdLst>
                <a:gd name="T0" fmla="*/ 0 w 381"/>
                <a:gd name="T1" fmla="*/ 0 h 736"/>
                <a:gd name="T2" fmla="*/ 381 w 381"/>
                <a:gd name="T3" fmla="*/ 440 h 736"/>
                <a:gd name="T4" fmla="*/ 0 w 381"/>
                <a:gd name="T5" fmla="*/ 736 h 736"/>
                <a:gd name="T6" fmla="*/ 74 w 381"/>
                <a:gd name="T7" fmla="*/ 440 h 736"/>
                <a:gd name="T8" fmla="*/ 0 w 381"/>
                <a:gd name="T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736">
                  <a:moveTo>
                    <a:pt x="0" y="0"/>
                  </a:moveTo>
                  <a:lnTo>
                    <a:pt x="381" y="440"/>
                  </a:lnTo>
                  <a:lnTo>
                    <a:pt x="0" y="736"/>
                  </a:lnTo>
                  <a:lnTo>
                    <a:pt x="74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2835" y="1625"/>
              <a:ext cx="46" cy="32"/>
            </a:xfrm>
            <a:custGeom>
              <a:avLst/>
              <a:gdLst>
                <a:gd name="T0" fmla="*/ 78 w 457"/>
                <a:gd name="T1" fmla="*/ 0 h 883"/>
                <a:gd name="T2" fmla="*/ 457 w 457"/>
                <a:gd name="T3" fmla="*/ 588 h 883"/>
                <a:gd name="T4" fmla="*/ 0 w 457"/>
                <a:gd name="T5" fmla="*/ 883 h 883"/>
                <a:gd name="T6" fmla="*/ 154 w 457"/>
                <a:gd name="T7" fmla="*/ 515 h 883"/>
                <a:gd name="T8" fmla="*/ 78 w 457"/>
                <a:gd name="T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883">
                  <a:moveTo>
                    <a:pt x="78" y="0"/>
                  </a:moveTo>
                  <a:lnTo>
                    <a:pt x="457" y="588"/>
                  </a:lnTo>
                  <a:lnTo>
                    <a:pt x="0" y="883"/>
                  </a:lnTo>
                  <a:lnTo>
                    <a:pt x="154" y="51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2661" y="1361"/>
              <a:ext cx="509" cy="209"/>
            </a:xfrm>
            <a:custGeom>
              <a:avLst/>
              <a:gdLst>
                <a:gd name="T0" fmla="*/ 2809 w 5088"/>
                <a:gd name="T1" fmla="*/ 587 h 5651"/>
                <a:gd name="T2" fmla="*/ 3723 w 5088"/>
                <a:gd name="T3" fmla="*/ 2495 h 5651"/>
                <a:gd name="T4" fmla="*/ 4254 w 5088"/>
                <a:gd name="T5" fmla="*/ 2643 h 5651"/>
                <a:gd name="T6" fmla="*/ 3950 w 5088"/>
                <a:gd name="T7" fmla="*/ 2937 h 5651"/>
                <a:gd name="T8" fmla="*/ 3950 w 5088"/>
                <a:gd name="T9" fmla="*/ 3302 h 5651"/>
                <a:gd name="T10" fmla="*/ 2809 w 5088"/>
                <a:gd name="T11" fmla="*/ 3598 h 5651"/>
                <a:gd name="T12" fmla="*/ 3416 w 5088"/>
                <a:gd name="T13" fmla="*/ 4550 h 5651"/>
                <a:gd name="T14" fmla="*/ 3191 w 5088"/>
                <a:gd name="T15" fmla="*/ 5284 h 5651"/>
                <a:gd name="T16" fmla="*/ 4329 w 5088"/>
                <a:gd name="T17" fmla="*/ 5651 h 5651"/>
                <a:gd name="T18" fmla="*/ 4937 w 5088"/>
                <a:gd name="T19" fmla="*/ 5580 h 5651"/>
                <a:gd name="T20" fmla="*/ 5088 w 5088"/>
                <a:gd name="T21" fmla="*/ 5065 h 5651"/>
                <a:gd name="T22" fmla="*/ 4786 w 5088"/>
                <a:gd name="T23" fmla="*/ 4845 h 5651"/>
                <a:gd name="T24" fmla="*/ 4786 w 5088"/>
                <a:gd name="T25" fmla="*/ 5065 h 5651"/>
                <a:gd name="T26" fmla="*/ 4633 w 5088"/>
                <a:gd name="T27" fmla="*/ 5284 h 5651"/>
                <a:gd name="T28" fmla="*/ 3723 w 5088"/>
                <a:gd name="T29" fmla="*/ 4845 h 5651"/>
                <a:gd name="T30" fmla="*/ 3799 w 5088"/>
                <a:gd name="T31" fmla="*/ 4478 h 5651"/>
                <a:gd name="T32" fmla="*/ 3191 w 5088"/>
                <a:gd name="T33" fmla="*/ 3817 h 5651"/>
                <a:gd name="T34" fmla="*/ 4178 w 5088"/>
                <a:gd name="T35" fmla="*/ 3450 h 5651"/>
                <a:gd name="T36" fmla="*/ 4178 w 5088"/>
                <a:gd name="T37" fmla="*/ 3010 h 5651"/>
                <a:gd name="T38" fmla="*/ 4786 w 5088"/>
                <a:gd name="T39" fmla="*/ 2570 h 5651"/>
                <a:gd name="T40" fmla="*/ 3871 w 5088"/>
                <a:gd name="T41" fmla="*/ 2274 h 5651"/>
                <a:gd name="T42" fmla="*/ 2887 w 5088"/>
                <a:gd name="T43" fmla="*/ 0 h 5651"/>
                <a:gd name="T44" fmla="*/ 1517 w 5088"/>
                <a:gd name="T45" fmla="*/ 736 h 5651"/>
                <a:gd name="T46" fmla="*/ 683 w 5088"/>
                <a:gd name="T47" fmla="*/ 1764 h 5651"/>
                <a:gd name="T48" fmla="*/ 78 w 5088"/>
                <a:gd name="T49" fmla="*/ 3228 h 5651"/>
                <a:gd name="T50" fmla="*/ 0 w 5088"/>
                <a:gd name="T51" fmla="*/ 4478 h 5651"/>
                <a:gd name="T52" fmla="*/ 988 w 5088"/>
                <a:gd name="T53" fmla="*/ 4917 h 5651"/>
                <a:gd name="T54" fmla="*/ 2279 w 5088"/>
                <a:gd name="T55" fmla="*/ 5211 h 5651"/>
                <a:gd name="T56" fmla="*/ 2734 w 5088"/>
                <a:gd name="T57" fmla="*/ 4993 h 5651"/>
                <a:gd name="T58" fmla="*/ 2809 w 5088"/>
                <a:gd name="T59" fmla="*/ 4478 h 5651"/>
                <a:gd name="T60" fmla="*/ 2432 w 5088"/>
                <a:gd name="T61" fmla="*/ 4183 h 5651"/>
                <a:gd name="T62" fmla="*/ 2508 w 5088"/>
                <a:gd name="T63" fmla="*/ 4550 h 5651"/>
                <a:gd name="T64" fmla="*/ 2203 w 5088"/>
                <a:gd name="T65" fmla="*/ 4625 h 5651"/>
                <a:gd name="T66" fmla="*/ 1746 w 5088"/>
                <a:gd name="T67" fmla="*/ 4183 h 5651"/>
                <a:gd name="T68" fmla="*/ 1517 w 5088"/>
                <a:gd name="T69" fmla="*/ 3523 h 5651"/>
                <a:gd name="T70" fmla="*/ 1824 w 5088"/>
                <a:gd name="T71" fmla="*/ 1834 h 5651"/>
                <a:gd name="T72" fmla="*/ 2809 w 5088"/>
                <a:gd name="T73" fmla="*/ 587 h 5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88" h="5651">
                  <a:moveTo>
                    <a:pt x="2809" y="587"/>
                  </a:moveTo>
                  <a:lnTo>
                    <a:pt x="3723" y="2495"/>
                  </a:lnTo>
                  <a:lnTo>
                    <a:pt x="4254" y="2643"/>
                  </a:lnTo>
                  <a:lnTo>
                    <a:pt x="3950" y="2937"/>
                  </a:lnTo>
                  <a:lnTo>
                    <a:pt x="3950" y="3302"/>
                  </a:lnTo>
                  <a:lnTo>
                    <a:pt x="2809" y="3598"/>
                  </a:lnTo>
                  <a:lnTo>
                    <a:pt x="3416" y="4550"/>
                  </a:lnTo>
                  <a:lnTo>
                    <a:pt x="3191" y="5284"/>
                  </a:lnTo>
                  <a:lnTo>
                    <a:pt x="4329" y="5651"/>
                  </a:lnTo>
                  <a:lnTo>
                    <a:pt x="4937" y="5580"/>
                  </a:lnTo>
                  <a:lnTo>
                    <a:pt x="5088" y="5065"/>
                  </a:lnTo>
                  <a:lnTo>
                    <a:pt x="4786" y="4845"/>
                  </a:lnTo>
                  <a:lnTo>
                    <a:pt x="4786" y="5065"/>
                  </a:lnTo>
                  <a:lnTo>
                    <a:pt x="4633" y="5284"/>
                  </a:lnTo>
                  <a:lnTo>
                    <a:pt x="3723" y="4845"/>
                  </a:lnTo>
                  <a:lnTo>
                    <a:pt x="3799" y="4478"/>
                  </a:lnTo>
                  <a:lnTo>
                    <a:pt x="3191" y="3817"/>
                  </a:lnTo>
                  <a:lnTo>
                    <a:pt x="4178" y="3450"/>
                  </a:lnTo>
                  <a:lnTo>
                    <a:pt x="4178" y="3010"/>
                  </a:lnTo>
                  <a:lnTo>
                    <a:pt x="4786" y="2570"/>
                  </a:lnTo>
                  <a:lnTo>
                    <a:pt x="3871" y="2274"/>
                  </a:lnTo>
                  <a:lnTo>
                    <a:pt x="2887" y="0"/>
                  </a:lnTo>
                  <a:lnTo>
                    <a:pt x="1517" y="736"/>
                  </a:lnTo>
                  <a:lnTo>
                    <a:pt x="683" y="1764"/>
                  </a:lnTo>
                  <a:lnTo>
                    <a:pt x="78" y="3228"/>
                  </a:lnTo>
                  <a:lnTo>
                    <a:pt x="0" y="4478"/>
                  </a:lnTo>
                  <a:lnTo>
                    <a:pt x="988" y="4917"/>
                  </a:lnTo>
                  <a:lnTo>
                    <a:pt x="2279" y="5211"/>
                  </a:lnTo>
                  <a:lnTo>
                    <a:pt x="2734" y="4993"/>
                  </a:lnTo>
                  <a:lnTo>
                    <a:pt x="2809" y="4478"/>
                  </a:lnTo>
                  <a:lnTo>
                    <a:pt x="2432" y="4183"/>
                  </a:lnTo>
                  <a:lnTo>
                    <a:pt x="2508" y="4550"/>
                  </a:lnTo>
                  <a:lnTo>
                    <a:pt x="2203" y="4625"/>
                  </a:lnTo>
                  <a:lnTo>
                    <a:pt x="1746" y="4183"/>
                  </a:lnTo>
                  <a:lnTo>
                    <a:pt x="1517" y="3523"/>
                  </a:lnTo>
                  <a:lnTo>
                    <a:pt x="1824" y="1834"/>
                  </a:lnTo>
                  <a:lnTo>
                    <a:pt x="2809" y="5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2919" y="1429"/>
              <a:ext cx="23" cy="27"/>
            </a:xfrm>
            <a:custGeom>
              <a:avLst/>
              <a:gdLst>
                <a:gd name="T0" fmla="*/ 0 w 229"/>
                <a:gd name="T1" fmla="*/ 76 h 736"/>
                <a:gd name="T2" fmla="*/ 78 w 229"/>
                <a:gd name="T3" fmla="*/ 661 h 736"/>
                <a:gd name="T4" fmla="*/ 229 w 229"/>
                <a:gd name="T5" fmla="*/ 736 h 736"/>
                <a:gd name="T6" fmla="*/ 229 w 229"/>
                <a:gd name="T7" fmla="*/ 0 h 736"/>
                <a:gd name="T8" fmla="*/ 0 w 229"/>
                <a:gd name="T9" fmla="*/ 7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736">
                  <a:moveTo>
                    <a:pt x="0" y="76"/>
                  </a:moveTo>
                  <a:lnTo>
                    <a:pt x="78" y="661"/>
                  </a:lnTo>
                  <a:lnTo>
                    <a:pt x="229" y="736"/>
                  </a:lnTo>
                  <a:lnTo>
                    <a:pt x="229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2737" y="1891"/>
              <a:ext cx="45" cy="30"/>
            </a:xfrm>
            <a:custGeom>
              <a:avLst/>
              <a:gdLst>
                <a:gd name="T0" fmla="*/ 229 w 457"/>
                <a:gd name="T1" fmla="*/ 0 h 807"/>
                <a:gd name="T2" fmla="*/ 457 w 457"/>
                <a:gd name="T3" fmla="*/ 149 h 807"/>
                <a:gd name="T4" fmla="*/ 457 w 457"/>
                <a:gd name="T5" fmla="*/ 807 h 807"/>
                <a:gd name="T6" fmla="*/ 0 w 457"/>
                <a:gd name="T7" fmla="*/ 222 h 807"/>
                <a:gd name="T8" fmla="*/ 229 w 457"/>
                <a:gd name="T9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807">
                  <a:moveTo>
                    <a:pt x="229" y="0"/>
                  </a:moveTo>
                  <a:lnTo>
                    <a:pt x="457" y="149"/>
                  </a:lnTo>
                  <a:lnTo>
                    <a:pt x="457" y="807"/>
                  </a:lnTo>
                  <a:lnTo>
                    <a:pt x="0" y="22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2577" y="1880"/>
              <a:ext cx="38" cy="30"/>
            </a:xfrm>
            <a:custGeom>
              <a:avLst/>
              <a:gdLst>
                <a:gd name="T0" fmla="*/ 229 w 379"/>
                <a:gd name="T1" fmla="*/ 0 h 807"/>
                <a:gd name="T2" fmla="*/ 379 w 379"/>
                <a:gd name="T3" fmla="*/ 145 h 807"/>
                <a:gd name="T4" fmla="*/ 379 w 379"/>
                <a:gd name="T5" fmla="*/ 807 h 807"/>
                <a:gd name="T6" fmla="*/ 0 w 379"/>
                <a:gd name="T7" fmla="*/ 218 h 807"/>
                <a:gd name="T8" fmla="*/ 229 w 379"/>
                <a:gd name="T9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807">
                  <a:moveTo>
                    <a:pt x="229" y="0"/>
                  </a:moveTo>
                  <a:lnTo>
                    <a:pt x="379" y="145"/>
                  </a:lnTo>
                  <a:lnTo>
                    <a:pt x="379" y="807"/>
                  </a:lnTo>
                  <a:lnTo>
                    <a:pt x="0" y="21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3804" y="1891"/>
              <a:ext cx="68" cy="22"/>
            </a:xfrm>
            <a:custGeom>
              <a:avLst/>
              <a:gdLst>
                <a:gd name="T0" fmla="*/ 305 w 684"/>
                <a:gd name="T1" fmla="*/ 0 h 589"/>
                <a:gd name="T2" fmla="*/ 533 w 684"/>
                <a:gd name="T3" fmla="*/ 0 h 589"/>
                <a:gd name="T4" fmla="*/ 684 w 684"/>
                <a:gd name="T5" fmla="*/ 222 h 589"/>
                <a:gd name="T6" fmla="*/ 0 w 684"/>
                <a:gd name="T7" fmla="*/ 589 h 589"/>
                <a:gd name="T8" fmla="*/ 305 w 684"/>
                <a:gd name="T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589">
                  <a:moveTo>
                    <a:pt x="305" y="0"/>
                  </a:moveTo>
                  <a:lnTo>
                    <a:pt x="533" y="0"/>
                  </a:lnTo>
                  <a:lnTo>
                    <a:pt x="684" y="222"/>
                  </a:lnTo>
                  <a:lnTo>
                    <a:pt x="0" y="58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4092" y="1891"/>
              <a:ext cx="69" cy="25"/>
            </a:xfrm>
            <a:custGeom>
              <a:avLst/>
              <a:gdLst>
                <a:gd name="T0" fmla="*/ 301 w 684"/>
                <a:gd name="T1" fmla="*/ 76 h 664"/>
                <a:gd name="T2" fmla="*/ 530 w 684"/>
                <a:gd name="T3" fmla="*/ 0 h 664"/>
                <a:gd name="T4" fmla="*/ 684 w 684"/>
                <a:gd name="T5" fmla="*/ 294 h 664"/>
                <a:gd name="T6" fmla="*/ 0 w 684"/>
                <a:gd name="T7" fmla="*/ 664 h 664"/>
                <a:gd name="T8" fmla="*/ 301 w 684"/>
                <a:gd name="T9" fmla="*/ 76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664">
                  <a:moveTo>
                    <a:pt x="301" y="76"/>
                  </a:moveTo>
                  <a:lnTo>
                    <a:pt x="530" y="0"/>
                  </a:lnTo>
                  <a:lnTo>
                    <a:pt x="684" y="294"/>
                  </a:lnTo>
                  <a:lnTo>
                    <a:pt x="0" y="664"/>
                  </a:lnTo>
                  <a:lnTo>
                    <a:pt x="30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2631" y="1573"/>
              <a:ext cx="615" cy="36"/>
            </a:xfrm>
            <a:custGeom>
              <a:avLst/>
              <a:gdLst>
                <a:gd name="T0" fmla="*/ 0 w 6148"/>
                <a:gd name="T1" fmla="*/ 955 h 955"/>
                <a:gd name="T2" fmla="*/ 450 w 6148"/>
                <a:gd name="T3" fmla="*/ 439 h 955"/>
                <a:gd name="T4" fmla="*/ 1515 w 6148"/>
                <a:gd name="T5" fmla="*/ 0 h 955"/>
                <a:gd name="T6" fmla="*/ 2653 w 6148"/>
                <a:gd name="T7" fmla="*/ 0 h 955"/>
                <a:gd name="T8" fmla="*/ 3869 w 6148"/>
                <a:gd name="T9" fmla="*/ 221 h 955"/>
                <a:gd name="T10" fmla="*/ 4628 w 6148"/>
                <a:gd name="T11" fmla="*/ 515 h 955"/>
                <a:gd name="T12" fmla="*/ 5616 w 6148"/>
                <a:gd name="T13" fmla="*/ 882 h 955"/>
                <a:gd name="T14" fmla="*/ 6148 w 6148"/>
                <a:gd name="T15" fmla="*/ 955 h 955"/>
                <a:gd name="T16" fmla="*/ 4766 w 6148"/>
                <a:gd name="T17" fmla="*/ 955 h 955"/>
                <a:gd name="T18" fmla="*/ 4098 w 6148"/>
                <a:gd name="T19" fmla="*/ 662 h 955"/>
                <a:gd name="T20" fmla="*/ 3262 w 6148"/>
                <a:gd name="T21" fmla="*/ 439 h 955"/>
                <a:gd name="T22" fmla="*/ 2199 w 6148"/>
                <a:gd name="T23" fmla="*/ 296 h 955"/>
                <a:gd name="T24" fmla="*/ 1287 w 6148"/>
                <a:gd name="T25" fmla="*/ 439 h 955"/>
                <a:gd name="T26" fmla="*/ 679 w 6148"/>
                <a:gd name="T27" fmla="*/ 736 h 955"/>
                <a:gd name="T28" fmla="*/ 414 w 6148"/>
                <a:gd name="T29" fmla="*/ 955 h 955"/>
                <a:gd name="T30" fmla="*/ 0 w 6148"/>
                <a:gd name="T31" fmla="*/ 955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48" h="955">
                  <a:moveTo>
                    <a:pt x="0" y="955"/>
                  </a:moveTo>
                  <a:lnTo>
                    <a:pt x="450" y="439"/>
                  </a:lnTo>
                  <a:lnTo>
                    <a:pt x="1515" y="0"/>
                  </a:lnTo>
                  <a:lnTo>
                    <a:pt x="2653" y="0"/>
                  </a:lnTo>
                  <a:lnTo>
                    <a:pt x="3869" y="221"/>
                  </a:lnTo>
                  <a:lnTo>
                    <a:pt x="4628" y="515"/>
                  </a:lnTo>
                  <a:lnTo>
                    <a:pt x="5616" y="882"/>
                  </a:lnTo>
                  <a:lnTo>
                    <a:pt x="6148" y="955"/>
                  </a:lnTo>
                  <a:lnTo>
                    <a:pt x="4766" y="955"/>
                  </a:lnTo>
                  <a:lnTo>
                    <a:pt x="4098" y="662"/>
                  </a:lnTo>
                  <a:lnTo>
                    <a:pt x="3262" y="439"/>
                  </a:lnTo>
                  <a:lnTo>
                    <a:pt x="2199" y="296"/>
                  </a:lnTo>
                  <a:lnTo>
                    <a:pt x="1287" y="439"/>
                  </a:lnTo>
                  <a:lnTo>
                    <a:pt x="679" y="736"/>
                  </a:lnTo>
                  <a:lnTo>
                    <a:pt x="414" y="955"/>
                  </a:lnTo>
                  <a:lnTo>
                    <a:pt x="0" y="9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2562" y="1609"/>
              <a:ext cx="235" cy="62"/>
            </a:xfrm>
            <a:custGeom>
              <a:avLst/>
              <a:gdLst>
                <a:gd name="T0" fmla="*/ 1899 w 2354"/>
                <a:gd name="T1" fmla="*/ 1688 h 1688"/>
                <a:gd name="T2" fmla="*/ 1899 w 2354"/>
                <a:gd name="T3" fmla="*/ 1688 h 1688"/>
                <a:gd name="T4" fmla="*/ 1975 w 2354"/>
                <a:gd name="T5" fmla="*/ 807 h 1688"/>
                <a:gd name="T6" fmla="*/ 1291 w 2354"/>
                <a:gd name="T7" fmla="*/ 660 h 1688"/>
                <a:gd name="T8" fmla="*/ 0 w 2354"/>
                <a:gd name="T9" fmla="*/ 954 h 1688"/>
                <a:gd name="T10" fmla="*/ 303 w 2354"/>
                <a:gd name="T11" fmla="*/ 439 h 1688"/>
                <a:gd name="T12" fmla="*/ 688 w 2354"/>
                <a:gd name="T13" fmla="*/ 0 h 1688"/>
                <a:gd name="T14" fmla="*/ 1102 w 2354"/>
                <a:gd name="T15" fmla="*/ 0 h 1688"/>
                <a:gd name="T16" fmla="*/ 834 w 2354"/>
                <a:gd name="T17" fmla="*/ 220 h 1688"/>
                <a:gd name="T18" fmla="*/ 379 w 2354"/>
                <a:gd name="T19" fmla="*/ 660 h 1688"/>
                <a:gd name="T20" fmla="*/ 758 w 2354"/>
                <a:gd name="T21" fmla="*/ 515 h 1688"/>
                <a:gd name="T22" fmla="*/ 1367 w 2354"/>
                <a:gd name="T23" fmla="*/ 515 h 1688"/>
                <a:gd name="T24" fmla="*/ 1975 w 2354"/>
                <a:gd name="T25" fmla="*/ 515 h 1688"/>
                <a:gd name="T26" fmla="*/ 2354 w 2354"/>
                <a:gd name="T27" fmla="*/ 660 h 1688"/>
                <a:gd name="T28" fmla="*/ 2278 w 2354"/>
                <a:gd name="T29" fmla="*/ 1175 h 1688"/>
                <a:gd name="T30" fmla="*/ 2203 w 2354"/>
                <a:gd name="T31" fmla="*/ 1688 h 1688"/>
                <a:gd name="T32" fmla="*/ 1899 w 2354"/>
                <a:gd name="T33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4" h="1688">
                  <a:moveTo>
                    <a:pt x="1899" y="1688"/>
                  </a:moveTo>
                  <a:lnTo>
                    <a:pt x="1899" y="1688"/>
                  </a:lnTo>
                  <a:lnTo>
                    <a:pt x="1975" y="807"/>
                  </a:lnTo>
                  <a:lnTo>
                    <a:pt x="1291" y="660"/>
                  </a:lnTo>
                  <a:lnTo>
                    <a:pt x="0" y="954"/>
                  </a:lnTo>
                  <a:lnTo>
                    <a:pt x="303" y="439"/>
                  </a:lnTo>
                  <a:lnTo>
                    <a:pt x="688" y="0"/>
                  </a:lnTo>
                  <a:lnTo>
                    <a:pt x="1102" y="0"/>
                  </a:lnTo>
                  <a:lnTo>
                    <a:pt x="834" y="220"/>
                  </a:lnTo>
                  <a:lnTo>
                    <a:pt x="379" y="660"/>
                  </a:lnTo>
                  <a:lnTo>
                    <a:pt x="758" y="515"/>
                  </a:lnTo>
                  <a:lnTo>
                    <a:pt x="1367" y="515"/>
                  </a:lnTo>
                  <a:lnTo>
                    <a:pt x="1975" y="515"/>
                  </a:lnTo>
                  <a:lnTo>
                    <a:pt x="2354" y="660"/>
                  </a:lnTo>
                  <a:lnTo>
                    <a:pt x="2278" y="1175"/>
                  </a:lnTo>
                  <a:lnTo>
                    <a:pt x="2203" y="1688"/>
                  </a:lnTo>
                  <a:lnTo>
                    <a:pt x="1899" y="1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3063" y="1609"/>
              <a:ext cx="259" cy="62"/>
            </a:xfrm>
            <a:custGeom>
              <a:avLst/>
              <a:gdLst>
                <a:gd name="T0" fmla="*/ 63 w 2583"/>
                <a:gd name="T1" fmla="*/ 1688 h 1688"/>
                <a:gd name="T2" fmla="*/ 0 w 2583"/>
                <a:gd name="T3" fmla="*/ 879 h 1688"/>
                <a:gd name="T4" fmla="*/ 532 w 2583"/>
                <a:gd name="T5" fmla="*/ 807 h 1688"/>
                <a:gd name="T6" fmla="*/ 1138 w 2583"/>
                <a:gd name="T7" fmla="*/ 660 h 1688"/>
                <a:gd name="T8" fmla="*/ 1975 w 2583"/>
                <a:gd name="T9" fmla="*/ 294 h 1688"/>
                <a:gd name="T10" fmla="*/ 1292 w 2583"/>
                <a:gd name="T11" fmla="*/ 294 h 1688"/>
                <a:gd name="T12" fmla="*/ 608 w 2583"/>
                <a:gd name="T13" fmla="*/ 72 h 1688"/>
                <a:gd name="T14" fmla="*/ 442 w 2583"/>
                <a:gd name="T15" fmla="*/ 0 h 1688"/>
                <a:gd name="T16" fmla="*/ 1824 w 2583"/>
                <a:gd name="T17" fmla="*/ 0 h 1688"/>
                <a:gd name="T18" fmla="*/ 1824 w 2583"/>
                <a:gd name="T19" fmla="*/ 0 h 1688"/>
                <a:gd name="T20" fmla="*/ 2583 w 2583"/>
                <a:gd name="T21" fmla="*/ 0 h 1688"/>
                <a:gd name="T22" fmla="*/ 2354 w 2583"/>
                <a:gd name="T23" fmla="*/ 439 h 1688"/>
                <a:gd name="T24" fmla="*/ 1824 w 2583"/>
                <a:gd name="T25" fmla="*/ 735 h 1688"/>
                <a:gd name="T26" fmla="*/ 990 w 2583"/>
                <a:gd name="T27" fmla="*/ 954 h 1688"/>
                <a:gd name="T28" fmla="*/ 382 w 2583"/>
                <a:gd name="T29" fmla="*/ 1175 h 1688"/>
                <a:gd name="T30" fmla="*/ 382 w 2583"/>
                <a:gd name="T31" fmla="*/ 1688 h 1688"/>
                <a:gd name="T32" fmla="*/ 63 w 2583"/>
                <a:gd name="T33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83" h="1688">
                  <a:moveTo>
                    <a:pt x="63" y="1688"/>
                  </a:moveTo>
                  <a:lnTo>
                    <a:pt x="0" y="879"/>
                  </a:lnTo>
                  <a:lnTo>
                    <a:pt x="532" y="807"/>
                  </a:lnTo>
                  <a:lnTo>
                    <a:pt x="1138" y="660"/>
                  </a:lnTo>
                  <a:lnTo>
                    <a:pt x="1975" y="294"/>
                  </a:lnTo>
                  <a:lnTo>
                    <a:pt x="1292" y="294"/>
                  </a:lnTo>
                  <a:lnTo>
                    <a:pt x="608" y="72"/>
                  </a:lnTo>
                  <a:lnTo>
                    <a:pt x="442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2583" y="0"/>
                  </a:lnTo>
                  <a:lnTo>
                    <a:pt x="2354" y="439"/>
                  </a:lnTo>
                  <a:lnTo>
                    <a:pt x="1824" y="735"/>
                  </a:lnTo>
                  <a:lnTo>
                    <a:pt x="990" y="954"/>
                  </a:lnTo>
                  <a:lnTo>
                    <a:pt x="382" y="1175"/>
                  </a:lnTo>
                  <a:lnTo>
                    <a:pt x="382" y="1688"/>
                  </a:lnTo>
                  <a:lnTo>
                    <a:pt x="63" y="1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2615" y="1671"/>
              <a:ext cx="487" cy="215"/>
            </a:xfrm>
            <a:custGeom>
              <a:avLst/>
              <a:gdLst>
                <a:gd name="T0" fmla="*/ 1370 w 4865"/>
                <a:gd name="T1" fmla="*/ 0 h 5796"/>
                <a:gd name="T2" fmla="*/ 762 w 4865"/>
                <a:gd name="T3" fmla="*/ 1247 h 5796"/>
                <a:gd name="T4" fmla="*/ 154 w 4865"/>
                <a:gd name="T5" fmla="*/ 2128 h 5796"/>
                <a:gd name="T6" fmla="*/ 913 w 4865"/>
                <a:gd name="T7" fmla="*/ 2422 h 5796"/>
                <a:gd name="T8" fmla="*/ 762 w 4865"/>
                <a:gd name="T9" fmla="*/ 3523 h 5796"/>
                <a:gd name="T10" fmla="*/ 0 w 4865"/>
                <a:gd name="T11" fmla="*/ 5430 h 5796"/>
                <a:gd name="T12" fmla="*/ 1292 w 4865"/>
                <a:gd name="T13" fmla="*/ 4696 h 5796"/>
                <a:gd name="T14" fmla="*/ 2129 w 4865"/>
                <a:gd name="T15" fmla="*/ 3817 h 5796"/>
                <a:gd name="T16" fmla="*/ 1599 w 4865"/>
                <a:gd name="T17" fmla="*/ 5796 h 5796"/>
                <a:gd name="T18" fmla="*/ 2204 w 4865"/>
                <a:gd name="T19" fmla="*/ 5211 h 5796"/>
                <a:gd name="T20" fmla="*/ 2966 w 4865"/>
                <a:gd name="T21" fmla="*/ 4550 h 5796"/>
                <a:gd name="T22" fmla="*/ 3649 w 4865"/>
                <a:gd name="T23" fmla="*/ 3743 h 5796"/>
                <a:gd name="T24" fmla="*/ 4408 w 4865"/>
                <a:gd name="T25" fmla="*/ 2201 h 5796"/>
                <a:gd name="T26" fmla="*/ 4787 w 4865"/>
                <a:gd name="T27" fmla="*/ 2053 h 5796"/>
                <a:gd name="T28" fmla="*/ 4865 w 4865"/>
                <a:gd name="T29" fmla="*/ 734 h 5796"/>
                <a:gd name="T30" fmla="*/ 4865 w 4865"/>
                <a:gd name="T31" fmla="*/ 0 h 5796"/>
                <a:gd name="T32" fmla="*/ 4546 w 4865"/>
                <a:gd name="T33" fmla="*/ 0 h 5796"/>
                <a:gd name="T34" fmla="*/ 4558 w 4865"/>
                <a:gd name="T35" fmla="*/ 145 h 5796"/>
                <a:gd name="T36" fmla="*/ 4558 w 4865"/>
                <a:gd name="T37" fmla="*/ 1395 h 5796"/>
                <a:gd name="T38" fmla="*/ 4408 w 4865"/>
                <a:gd name="T39" fmla="*/ 1910 h 5796"/>
                <a:gd name="T40" fmla="*/ 3116 w 4865"/>
                <a:gd name="T41" fmla="*/ 2274 h 5796"/>
                <a:gd name="T42" fmla="*/ 1901 w 4865"/>
                <a:gd name="T43" fmla="*/ 2350 h 5796"/>
                <a:gd name="T44" fmla="*/ 1067 w 4865"/>
                <a:gd name="T45" fmla="*/ 2128 h 5796"/>
                <a:gd name="T46" fmla="*/ 684 w 4865"/>
                <a:gd name="T47" fmla="*/ 1910 h 5796"/>
                <a:gd name="T48" fmla="*/ 1370 w 4865"/>
                <a:gd name="T49" fmla="*/ 734 h 5796"/>
                <a:gd name="T50" fmla="*/ 1674 w 4865"/>
                <a:gd name="T51" fmla="*/ 0 h 5796"/>
                <a:gd name="T52" fmla="*/ 1674 w 4865"/>
                <a:gd name="T53" fmla="*/ 0 h 5796"/>
                <a:gd name="T54" fmla="*/ 1370 w 4865"/>
                <a:gd name="T55" fmla="*/ 0 h 5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65" h="5796">
                  <a:moveTo>
                    <a:pt x="1370" y="0"/>
                  </a:moveTo>
                  <a:lnTo>
                    <a:pt x="762" y="1247"/>
                  </a:lnTo>
                  <a:lnTo>
                    <a:pt x="154" y="2128"/>
                  </a:lnTo>
                  <a:lnTo>
                    <a:pt x="913" y="2422"/>
                  </a:lnTo>
                  <a:lnTo>
                    <a:pt x="762" y="3523"/>
                  </a:lnTo>
                  <a:lnTo>
                    <a:pt x="0" y="5430"/>
                  </a:lnTo>
                  <a:lnTo>
                    <a:pt x="1292" y="4696"/>
                  </a:lnTo>
                  <a:lnTo>
                    <a:pt x="2129" y="3817"/>
                  </a:lnTo>
                  <a:lnTo>
                    <a:pt x="1599" y="5796"/>
                  </a:lnTo>
                  <a:lnTo>
                    <a:pt x="2204" y="5211"/>
                  </a:lnTo>
                  <a:lnTo>
                    <a:pt x="2966" y="4550"/>
                  </a:lnTo>
                  <a:lnTo>
                    <a:pt x="3649" y="3743"/>
                  </a:lnTo>
                  <a:lnTo>
                    <a:pt x="4408" y="2201"/>
                  </a:lnTo>
                  <a:lnTo>
                    <a:pt x="4787" y="2053"/>
                  </a:lnTo>
                  <a:lnTo>
                    <a:pt x="4865" y="734"/>
                  </a:lnTo>
                  <a:lnTo>
                    <a:pt x="4865" y="0"/>
                  </a:lnTo>
                  <a:lnTo>
                    <a:pt x="4546" y="0"/>
                  </a:lnTo>
                  <a:lnTo>
                    <a:pt x="4558" y="145"/>
                  </a:lnTo>
                  <a:lnTo>
                    <a:pt x="4558" y="1395"/>
                  </a:lnTo>
                  <a:lnTo>
                    <a:pt x="4408" y="1910"/>
                  </a:lnTo>
                  <a:lnTo>
                    <a:pt x="3116" y="2274"/>
                  </a:lnTo>
                  <a:lnTo>
                    <a:pt x="1901" y="2350"/>
                  </a:lnTo>
                  <a:lnTo>
                    <a:pt x="1067" y="2128"/>
                  </a:lnTo>
                  <a:lnTo>
                    <a:pt x="684" y="1910"/>
                  </a:lnTo>
                  <a:lnTo>
                    <a:pt x="1370" y="734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3470" y="1296"/>
              <a:ext cx="478" cy="166"/>
            </a:xfrm>
            <a:custGeom>
              <a:avLst/>
              <a:gdLst>
                <a:gd name="T0" fmla="*/ 1317 w 4784"/>
                <a:gd name="T1" fmla="*/ 4478 h 4478"/>
                <a:gd name="T2" fmla="*/ 1292 w 4784"/>
                <a:gd name="T3" fmla="*/ 4402 h 4478"/>
                <a:gd name="T4" fmla="*/ 0 w 4784"/>
                <a:gd name="T5" fmla="*/ 3814 h 4478"/>
                <a:gd name="T6" fmla="*/ 912 w 4784"/>
                <a:gd name="T7" fmla="*/ 3301 h 4478"/>
                <a:gd name="T8" fmla="*/ 1292 w 4784"/>
                <a:gd name="T9" fmla="*/ 1540 h 4478"/>
                <a:gd name="T10" fmla="*/ 912 w 4784"/>
                <a:gd name="T11" fmla="*/ 0 h 4478"/>
                <a:gd name="T12" fmla="*/ 4784 w 4784"/>
                <a:gd name="T13" fmla="*/ 2055 h 4478"/>
                <a:gd name="T14" fmla="*/ 4405 w 4784"/>
                <a:gd name="T15" fmla="*/ 3741 h 4478"/>
                <a:gd name="T16" fmla="*/ 4709 w 4784"/>
                <a:gd name="T17" fmla="*/ 3741 h 4478"/>
                <a:gd name="T18" fmla="*/ 4784 w 4784"/>
                <a:gd name="T19" fmla="*/ 4254 h 4478"/>
                <a:gd name="T20" fmla="*/ 4618 w 4784"/>
                <a:gd name="T21" fmla="*/ 4478 h 4478"/>
                <a:gd name="T22" fmla="*/ 4159 w 4784"/>
                <a:gd name="T23" fmla="*/ 4478 h 4478"/>
                <a:gd name="T24" fmla="*/ 4405 w 4784"/>
                <a:gd name="T25" fmla="*/ 4181 h 4478"/>
                <a:gd name="T26" fmla="*/ 4176 w 4784"/>
                <a:gd name="T27" fmla="*/ 3963 h 4478"/>
                <a:gd name="T28" fmla="*/ 4405 w 4784"/>
                <a:gd name="T29" fmla="*/ 2420 h 4478"/>
                <a:gd name="T30" fmla="*/ 1596 w 4784"/>
                <a:gd name="T31" fmla="*/ 1613 h 4478"/>
                <a:gd name="T32" fmla="*/ 1214 w 4784"/>
                <a:gd name="T33" fmla="*/ 3226 h 4478"/>
                <a:gd name="T34" fmla="*/ 609 w 4784"/>
                <a:gd name="T35" fmla="*/ 3814 h 4478"/>
                <a:gd name="T36" fmla="*/ 1443 w 4784"/>
                <a:gd name="T37" fmla="*/ 4108 h 4478"/>
                <a:gd name="T38" fmla="*/ 1596 w 4784"/>
                <a:gd name="T39" fmla="*/ 4475 h 4478"/>
                <a:gd name="T40" fmla="*/ 2506 w 4784"/>
                <a:gd name="T41" fmla="*/ 4475 h 4478"/>
                <a:gd name="T42" fmla="*/ 2503 w 4784"/>
                <a:gd name="T43" fmla="*/ 4478 h 4478"/>
                <a:gd name="T44" fmla="*/ 1317 w 4784"/>
                <a:gd name="T45" fmla="*/ 4478 h 4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84" h="4478">
                  <a:moveTo>
                    <a:pt x="1317" y="4478"/>
                  </a:moveTo>
                  <a:lnTo>
                    <a:pt x="1292" y="4402"/>
                  </a:lnTo>
                  <a:lnTo>
                    <a:pt x="0" y="3814"/>
                  </a:lnTo>
                  <a:lnTo>
                    <a:pt x="912" y="3301"/>
                  </a:lnTo>
                  <a:lnTo>
                    <a:pt x="1292" y="1540"/>
                  </a:lnTo>
                  <a:lnTo>
                    <a:pt x="912" y="0"/>
                  </a:lnTo>
                  <a:lnTo>
                    <a:pt x="4784" y="2055"/>
                  </a:lnTo>
                  <a:lnTo>
                    <a:pt x="4405" y="3741"/>
                  </a:lnTo>
                  <a:lnTo>
                    <a:pt x="4709" y="3741"/>
                  </a:lnTo>
                  <a:lnTo>
                    <a:pt x="4784" y="4254"/>
                  </a:lnTo>
                  <a:lnTo>
                    <a:pt x="4618" y="4478"/>
                  </a:lnTo>
                  <a:lnTo>
                    <a:pt x="4159" y="4478"/>
                  </a:lnTo>
                  <a:lnTo>
                    <a:pt x="4405" y="4181"/>
                  </a:lnTo>
                  <a:lnTo>
                    <a:pt x="4176" y="3963"/>
                  </a:lnTo>
                  <a:lnTo>
                    <a:pt x="4405" y="2420"/>
                  </a:lnTo>
                  <a:lnTo>
                    <a:pt x="1596" y="1613"/>
                  </a:lnTo>
                  <a:lnTo>
                    <a:pt x="1214" y="3226"/>
                  </a:lnTo>
                  <a:lnTo>
                    <a:pt x="609" y="3814"/>
                  </a:lnTo>
                  <a:lnTo>
                    <a:pt x="1443" y="4108"/>
                  </a:lnTo>
                  <a:lnTo>
                    <a:pt x="1596" y="4475"/>
                  </a:lnTo>
                  <a:lnTo>
                    <a:pt x="2506" y="4475"/>
                  </a:lnTo>
                  <a:lnTo>
                    <a:pt x="2503" y="4478"/>
                  </a:lnTo>
                  <a:lnTo>
                    <a:pt x="1317" y="44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auto">
            <a:xfrm>
              <a:off x="3439" y="1462"/>
              <a:ext cx="492" cy="126"/>
            </a:xfrm>
            <a:custGeom>
              <a:avLst/>
              <a:gdLst>
                <a:gd name="T0" fmla="*/ 130 w 4921"/>
                <a:gd name="T1" fmla="*/ 3410 h 3410"/>
                <a:gd name="T2" fmla="*/ 0 w 4921"/>
                <a:gd name="T3" fmla="*/ 3372 h 3410"/>
                <a:gd name="T4" fmla="*/ 912 w 4921"/>
                <a:gd name="T5" fmla="*/ 2932 h 3410"/>
                <a:gd name="T6" fmla="*/ 1824 w 4921"/>
                <a:gd name="T7" fmla="*/ 2637 h 3410"/>
                <a:gd name="T8" fmla="*/ 1824 w 4921"/>
                <a:gd name="T9" fmla="*/ 731 h 3410"/>
                <a:gd name="T10" fmla="*/ 2432 w 4921"/>
                <a:gd name="T11" fmla="*/ 218 h 3410"/>
                <a:gd name="T12" fmla="*/ 1746 w 4921"/>
                <a:gd name="T13" fmla="*/ 364 h 3410"/>
                <a:gd name="T14" fmla="*/ 1620 w 4921"/>
                <a:gd name="T15" fmla="*/ 0 h 3410"/>
                <a:gd name="T16" fmla="*/ 2806 w 4921"/>
                <a:gd name="T17" fmla="*/ 0 h 3410"/>
                <a:gd name="T18" fmla="*/ 2125 w 4921"/>
                <a:gd name="T19" fmla="*/ 804 h 3410"/>
                <a:gd name="T20" fmla="*/ 2049 w 4921"/>
                <a:gd name="T21" fmla="*/ 2637 h 3410"/>
                <a:gd name="T22" fmla="*/ 2658 w 4921"/>
                <a:gd name="T23" fmla="*/ 2861 h 3410"/>
                <a:gd name="T24" fmla="*/ 3266 w 4921"/>
                <a:gd name="T25" fmla="*/ 2861 h 3410"/>
                <a:gd name="T26" fmla="*/ 4100 w 4921"/>
                <a:gd name="T27" fmla="*/ 218 h 3410"/>
                <a:gd name="T28" fmla="*/ 4403 w 4921"/>
                <a:gd name="T29" fmla="*/ 70 h 3410"/>
                <a:gd name="T30" fmla="*/ 4462 w 4921"/>
                <a:gd name="T31" fmla="*/ 0 h 3410"/>
                <a:gd name="T32" fmla="*/ 4921 w 4921"/>
                <a:gd name="T33" fmla="*/ 0 h 3410"/>
                <a:gd name="T34" fmla="*/ 4708 w 4921"/>
                <a:gd name="T35" fmla="*/ 291 h 3410"/>
                <a:gd name="T36" fmla="*/ 4403 w 4921"/>
                <a:gd name="T37" fmla="*/ 364 h 3410"/>
                <a:gd name="T38" fmla="*/ 3569 w 4921"/>
                <a:gd name="T39" fmla="*/ 3005 h 3410"/>
                <a:gd name="T40" fmla="*/ 4329 w 4921"/>
                <a:gd name="T41" fmla="*/ 3372 h 3410"/>
                <a:gd name="T42" fmla="*/ 4374 w 4921"/>
                <a:gd name="T43" fmla="*/ 3410 h 3410"/>
                <a:gd name="T44" fmla="*/ 3193 w 4921"/>
                <a:gd name="T45" fmla="*/ 3410 h 3410"/>
                <a:gd name="T46" fmla="*/ 3266 w 4921"/>
                <a:gd name="T47" fmla="*/ 3152 h 3410"/>
                <a:gd name="T48" fmla="*/ 2733 w 4921"/>
                <a:gd name="T49" fmla="*/ 3152 h 3410"/>
                <a:gd name="T50" fmla="*/ 2831 w 4921"/>
                <a:gd name="T51" fmla="*/ 3410 h 3410"/>
                <a:gd name="T52" fmla="*/ 2198 w 4921"/>
                <a:gd name="T53" fmla="*/ 3410 h 3410"/>
                <a:gd name="T54" fmla="*/ 2354 w 4921"/>
                <a:gd name="T55" fmla="*/ 3080 h 3410"/>
                <a:gd name="T56" fmla="*/ 1975 w 4921"/>
                <a:gd name="T57" fmla="*/ 2932 h 3410"/>
                <a:gd name="T58" fmla="*/ 1975 w 4921"/>
                <a:gd name="T59" fmla="*/ 3410 h 3410"/>
                <a:gd name="T60" fmla="*/ 130 w 4921"/>
                <a:gd name="T61" fmla="*/ 3410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21" h="3410">
                  <a:moveTo>
                    <a:pt x="130" y="3410"/>
                  </a:moveTo>
                  <a:lnTo>
                    <a:pt x="0" y="3372"/>
                  </a:lnTo>
                  <a:lnTo>
                    <a:pt x="912" y="2932"/>
                  </a:lnTo>
                  <a:lnTo>
                    <a:pt x="1824" y="2637"/>
                  </a:lnTo>
                  <a:lnTo>
                    <a:pt x="1824" y="731"/>
                  </a:lnTo>
                  <a:lnTo>
                    <a:pt x="2432" y="218"/>
                  </a:lnTo>
                  <a:lnTo>
                    <a:pt x="1746" y="364"/>
                  </a:lnTo>
                  <a:lnTo>
                    <a:pt x="1620" y="0"/>
                  </a:lnTo>
                  <a:lnTo>
                    <a:pt x="2806" y="0"/>
                  </a:lnTo>
                  <a:lnTo>
                    <a:pt x="2125" y="804"/>
                  </a:lnTo>
                  <a:lnTo>
                    <a:pt x="2049" y="2637"/>
                  </a:lnTo>
                  <a:lnTo>
                    <a:pt x="2658" y="2861"/>
                  </a:lnTo>
                  <a:lnTo>
                    <a:pt x="3266" y="2861"/>
                  </a:lnTo>
                  <a:lnTo>
                    <a:pt x="4100" y="218"/>
                  </a:lnTo>
                  <a:lnTo>
                    <a:pt x="4403" y="70"/>
                  </a:lnTo>
                  <a:lnTo>
                    <a:pt x="4462" y="0"/>
                  </a:lnTo>
                  <a:lnTo>
                    <a:pt x="4921" y="0"/>
                  </a:lnTo>
                  <a:lnTo>
                    <a:pt x="4708" y="291"/>
                  </a:lnTo>
                  <a:lnTo>
                    <a:pt x="4403" y="364"/>
                  </a:lnTo>
                  <a:lnTo>
                    <a:pt x="3569" y="3005"/>
                  </a:lnTo>
                  <a:lnTo>
                    <a:pt x="4329" y="3372"/>
                  </a:lnTo>
                  <a:lnTo>
                    <a:pt x="4374" y="3410"/>
                  </a:lnTo>
                  <a:lnTo>
                    <a:pt x="3193" y="3410"/>
                  </a:lnTo>
                  <a:lnTo>
                    <a:pt x="3266" y="3152"/>
                  </a:lnTo>
                  <a:lnTo>
                    <a:pt x="2733" y="3152"/>
                  </a:lnTo>
                  <a:lnTo>
                    <a:pt x="2831" y="3410"/>
                  </a:lnTo>
                  <a:lnTo>
                    <a:pt x="2198" y="3410"/>
                  </a:lnTo>
                  <a:lnTo>
                    <a:pt x="2354" y="3080"/>
                  </a:lnTo>
                  <a:lnTo>
                    <a:pt x="1975" y="2932"/>
                  </a:lnTo>
                  <a:lnTo>
                    <a:pt x="1975" y="3410"/>
                  </a:lnTo>
                  <a:lnTo>
                    <a:pt x="130" y="3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auto">
            <a:xfrm>
              <a:off x="3452" y="1588"/>
              <a:ext cx="185" cy="12"/>
            </a:xfrm>
            <a:custGeom>
              <a:avLst/>
              <a:gdLst>
                <a:gd name="T0" fmla="*/ 854 w 1845"/>
                <a:gd name="T1" fmla="*/ 331 h 331"/>
                <a:gd name="T2" fmla="*/ 857 w 1845"/>
                <a:gd name="T3" fmla="*/ 257 h 331"/>
                <a:gd name="T4" fmla="*/ 0 w 1845"/>
                <a:gd name="T5" fmla="*/ 0 h 331"/>
                <a:gd name="T6" fmla="*/ 1845 w 1845"/>
                <a:gd name="T7" fmla="*/ 0 h 331"/>
                <a:gd name="T8" fmla="*/ 1845 w 1845"/>
                <a:gd name="T9" fmla="*/ 331 h 331"/>
                <a:gd name="T10" fmla="*/ 854 w 1845"/>
                <a:gd name="T1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5" h="331">
                  <a:moveTo>
                    <a:pt x="854" y="331"/>
                  </a:moveTo>
                  <a:lnTo>
                    <a:pt x="857" y="257"/>
                  </a:lnTo>
                  <a:lnTo>
                    <a:pt x="0" y="0"/>
                  </a:lnTo>
                  <a:lnTo>
                    <a:pt x="1845" y="0"/>
                  </a:lnTo>
                  <a:lnTo>
                    <a:pt x="1845" y="331"/>
                  </a:lnTo>
                  <a:lnTo>
                    <a:pt x="854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auto">
            <a:xfrm>
              <a:off x="3643" y="1588"/>
              <a:ext cx="92" cy="12"/>
            </a:xfrm>
            <a:custGeom>
              <a:avLst/>
              <a:gdLst>
                <a:gd name="T0" fmla="*/ 0 w 913"/>
                <a:gd name="T1" fmla="*/ 331 h 331"/>
                <a:gd name="T2" fmla="*/ 156 w 913"/>
                <a:gd name="T3" fmla="*/ 0 h 331"/>
                <a:gd name="T4" fmla="*/ 789 w 913"/>
                <a:gd name="T5" fmla="*/ 0 h 331"/>
                <a:gd name="T6" fmla="*/ 913 w 913"/>
                <a:gd name="T7" fmla="*/ 331 h 331"/>
                <a:gd name="T8" fmla="*/ 460 w 913"/>
                <a:gd name="T9" fmla="*/ 331 h 331"/>
                <a:gd name="T10" fmla="*/ 390 w 913"/>
                <a:gd name="T11" fmla="*/ 182 h 331"/>
                <a:gd name="T12" fmla="*/ 279 w 913"/>
                <a:gd name="T13" fmla="*/ 331 h 331"/>
                <a:gd name="T14" fmla="*/ 0 w 913"/>
                <a:gd name="T15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3" h="331">
                  <a:moveTo>
                    <a:pt x="0" y="331"/>
                  </a:moveTo>
                  <a:lnTo>
                    <a:pt x="156" y="0"/>
                  </a:lnTo>
                  <a:lnTo>
                    <a:pt x="789" y="0"/>
                  </a:lnTo>
                  <a:lnTo>
                    <a:pt x="913" y="331"/>
                  </a:lnTo>
                  <a:lnTo>
                    <a:pt x="460" y="331"/>
                  </a:lnTo>
                  <a:lnTo>
                    <a:pt x="390" y="182"/>
                  </a:lnTo>
                  <a:lnTo>
                    <a:pt x="279" y="331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auto">
            <a:xfrm>
              <a:off x="3749" y="1588"/>
              <a:ext cx="166" cy="12"/>
            </a:xfrm>
            <a:custGeom>
              <a:avLst/>
              <a:gdLst>
                <a:gd name="T0" fmla="*/ 0 w 1656"/>
                <a:gd name="T1" fmla="*/ 331 h 331"/>
                <a:gd name="T2" fmla="*/ 93 w 1656"/>
                <a:gd name="T3" fmla="*/ 0 h 331"/>
                <a:gd name="T4" fmla="*/ 1274 w 1656"/>
                <a:gd name="T5" fmla="*/ 0 h 331"/>
                <a:gd name="T6" fmla="*/ 1656 w 1656"/>
                <a:gd name="T7" fmla="*/ 331 h 331"/>
                <a:gd name="T8" fmla="*/ 0 w 1656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331">
                  <a:moveTo>
                    <a:pt x="0" y="331"/>
                  </a:moveTo>
                  <a:lnTo>
                    <a:pt x="93" y="0"/>
                  </a:lnTo>
                  <a:lnTo>
                    <a:pt x="1274" y="0"/>
                  </a:lnTo>
                  <a:lnTo>
                    <a:pt x="1656" y="331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auto">
            <a:xfrm>
              <a:off x="3537" y="1600"/>
              <a:ext cx="134" cy="9"/>
            </a:xfrm>
            <a:custGeom>
              <a:avLst/>
              <a:gdLst>
                <a:gd name="T0" fmla="*/ 0 w 1341"/>
                <a:gd name="T1" fmla="*/ 219 h 219"/>
                <a:gd name="T2" fmla="*/ 4 w 1341"/>
                <a:gd name="T3" fmla="*/ 0 h 219"/>
                <a:gd name="T4" fmla="*/ 995 w 1341"/>
                <a:gd name="T5" fmla="*/ 0 h 219"/>
                <a:gd name="T6" fmla="*/ 995 w 1341"/>
                <a:gd name="T7" fmla="*/ 146 h 219"/>
                <a:gd name="T8" fmla="*/ 1062 w 1341"/>
                <a:gd name="T9" fmla="*/ 0 h 219"/>
                <a:gd name="T10" fmla="*/ 1341 w 1341"/>
                <a:gd name="T11" fmla="*/ 0 h 219"/>
                <a:gd name="T12" fmla="*/ 1175 w 1341"/>
                <a:gd name="T13" fmla="*/ 219 h 219"/>
                <a:gd name="T14" fmla="*/ 0 w 1341"/>
                <a:gd name="T1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1" h="219">
                  <a:moveTo>
                    <a:pt x="0" y="219"/>
                  </a:moveTo>
                  <a:lnTo>
                    <a:pt x="4" y="0"/>
                  </a:lnTo>
                  <a:lnTo>
                    <a:pt x="995" y="0"/>
                  </a:lnTo>
                  <a:lnTo>
                    <a:pt x="995" y="146"/>
                  </a:lnTo>
                  <a:lnTo>
                    <a:pt x="1062" y="0"/>
                  </a:lnTo>
                  <a:lnTo>
                    <a:pt x="1341" y="0"/>
                  </a:lnTo>
                  <a:lnTo>
                    <a:pt x="1175" y="21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3689" y="1600"/>
              <a:ext cx="251" cy="9"/>
            </a:xfrm>
            <a:custGeom>
              <a:avLst/>
              <a:gdLst>
                <a:gd name="T0" fmla="*/ 106 w 2505"/>
                <a:gd name="T1" fmla="*/ 219 h 219"/>
                <a:gd name="T2" fmla="*/ 0 w 2505"/>
                <a:gd name="T3" fmla="*/ 0 h 219"/>
                <a:gd name="T4" fmla="*/ 453 w 2505"/>
                <a:gd name="T5" fmla="*/ 0 h 219"/>
                <a:gd name="T6" fmla="*/ 535 w 2505"/>
                <a:gd name="T7" fmla="*/ 219 h 219"/>
                <a:gd name="T8" fmla="*/ 598 w 2505"/>
                <a:gd name="T9" fmla="*/ 0 h 219"/>
                <a:gd name="T10" fmla="*/ 2254 w 2505"/>
                <a:gd name="T11" fmla="*/ 0 h 219"/>
                <a:gd name="T12" fmla="*/ 2505 w 2505"/>
                <a:gd name="T13" fmla="*/ 219 h 219"/>
                <a:gd name="T14" fmla="*/ 106 w 2505"/>
                <a:gd name="T1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5" h="219">
                  <a:moveTo>
                    <a:pt x="106" y="219"/>
                  </a:moveTo>
                  <a:lnTo>
                    <a:pt x="0" y="0"/>
                  </a:lnTo>
                  <a:lnTo>
                    <a:pt x="453" y="0"/>
                  </a:lnTo>
                  <a:lnTo>
                    <a:pt x="535" y="219"/>
                  </a:lnTo>
                  <a:lnTo>
                    <a:pt x="598" y="0"/>
                  </a:lnTo>
                  <a:lnTo>
                    <a:pt x="2254" y="0"/>
                  </a:lnTo>
                  <a:lnTo>
                    <a:pt x="2505" y="219"/>
                  </a:lnTo>
                  <a:lnTo>
                    <a:pt x="106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533" y="1609"/>
              <a:ext cx="122" cy="58"/>
            </a:xfrm>
            <a:custGeom>
              <a:avLst/>
              <a:gdLst>
                <a:gd name="T0" fmla="*/ 0 w 1216"/>
                <a:gd name="T1" fmla="*/ 1576 h 1576"/>
                <a:gd name="T2" fmla="*/ 41 w 1216"/>
                <a:gd name="T3" fmla="*/ 0 h 1576"/>
                <a:gd name="T4" fmla="*/ 1216 w 1216"/>
                <a:gd name="T5" fmla="*/ 0 h 1576"/>
                <a:gd name="T6" fmla="*/ 885 w 1216"/>
                <a:gd name="T7" fmla="*/ 439 h 1576"/>
                <a:gd name="T8" fmla="*/ 847 w 1216"/>
                <a:gd name="T9" fmla="*/ 1576 h 1576"/>
                <a:gd name="T10" fmla="*/ 0 w 1216"/>
                <a:gd name="T11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1576">
                  <a:moveTo>
                    <a:pt x="0" y="1576"/>
                  </a:moveTo>
                  <a:lnTo>
                    <a:pt x="41" y="0"/>
                  </a:lnTo>
                  <a:lnTo>
                    <a:pt x="1216" y="0"/>
                  </a:lnTo>
                  <a:lnTo>
                    <a:pt x="885" y="439"/>
                  </a:lnTo>
                  <a:lnTo>
                    <a:pt x="847" y="1576"/>
                  </a:lnTo>
                  <a:lnTo>
                    <a:pt x="0" y="1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3700" y="1609"/>
              <a:ext cx="358" cy="58"/>
            </a:xfrm>
            <a:custGeom>
              <a:avLst/>
              <a:gdLst>
                <a:gd name="T0" fmla="*/ 447 w 3578"/>
                <a:gd name="T1" fmla="*/ 1576 h 1576"/>
                <a:gd name="T2" fmla="*/ 354 w 3578"/>
                <a:gd name="T3" fmla="*/ 735 h 1576"/>
                <a:gd name="T4" fmla="*/ 0 w 3578"/>
                <a:gd name="T5" fmla="*/ 0 h 1576"/>
                <a:gd name="T6" fmla="*/ 2399 w 3578"/>
                <a:gd name="T7" fmla="*/ 0 h 1576"/>
                <a:gd name="T8" fmla="*/ 3163 w 3578"/>
                <a:gd name="T9" fmla="*/ 660 h 1576"/>
                <a:gd name="T10" fmla="*/ 3578 w 3578"/>
                <a:gd name="T11" fmla="*/ 1576 h 1576"/>
                <a:gd name="T12" fmla="*/ 3158 w 3578"/>
                <a:gd name="T13" fmla="*/ 1576 h 1576"/>
                <a:gd name="T14" fmla="*/ 3088 w 3578"/>
                <a:gd name="T15" fmla="*/ 1542 h 1576"/>
                <a:gd name="T16" fmla="*/ 2254 w 3578"/>
                <a:gd name="T17" fmla="*/ 1322 h 1576"/>
                <a:gd name="T18" fmla="*/ 2298 w 3578"/>
                <a:gd name="T19" fmla="*/ 1576 h 1576"/>
                <a:gd name="T20" fmla="*/ 447 w 3578"/>
                <a:gd name="T21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8" h="1576">
                  <a:moveTo>
                    <a:pt x="447" y="1576"/>
                  </a:moveTo>
                  <a:lnTo>
                    <a:pt x="354" y="735"/>
                  </a:lnTo>
                  <a:lnTo>
                    <a:pt x="0" y="0"/>
                  </a:lnTo>
                  <a:lnTo>
                    <a:pt x="2399" y="0"/>
                  </a:lnTo>
                  <a:lnTo>
                    <a:pt x="3163" y="660"/>
                  </a:lnTo>
                  <a:lnTo>
                    <a:pt x="3578" y="1576"/>
                  </a:lnTo>
                  <a:lnTo>
                    <a:pt x="3158" y="1576"/>
                  </a:lnTo>
                  <a:lnTo>
                    <a:pt x="3088" y="1542"/>
                  </a:lnTo>
                  <a:lnTo>
                    <a:pt x="2254" y="1322"/>
                  </a:lnTo>
                  <a:lnTo>
                    <a:pt x="2298" y="1576"/>
                  </a:lnTo>
                  <a:lnTo>
                    <a:pt x="447" y="1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3530" y="1667"/>
              <a:ext cx="593" cy="216"/>
            </a:xfrm>
            <a:custGeom>
              <a:avLst/>
              <a:gdLst>
                <a:gd name="T0" fmla="*/ 27 w 5921"/>
                <a:gd name="T1" fmla="*/ 0 h 5836"/>
                <a:gd name="T2" fmla="*/ 0 w 5921"/>
                <a:gd name="T3" fmla="*/ 1067 h 5836"/>
                <a:gd name="T4" fmla="*/ 455 w 5921"/>
                <a:gd name="T5" fmla="*/ 1212 h 5836"/>
                <a:gd name="T6" fmla="*/ 1442 w 5921"/>
                <a:gd name="T7" fmla="*/ 3560 h 5836"/>
                <a:gd name="T8" fmla="*/ 2050 w 5921"/>
                <a:gd name="T9" fmla="*/ 4662 h 5836"/>
                <a:gd name="T10" fmla="*/ 3188 w 5921"/>
                <a:gd name="T11" fmla="*/ 5763 h 5836"/>
                <a:gd name="T12" fmla="*/ 3038 w 5921"/>
                <a:gd name="T13" fmla="*/ 3855 h 5836"/>
                <a:gd name="T14" fmla="*/ 4024 w 5921"/>
                <a:gd name="T15" fmla="*/ 4735 h 5836"/>
                <a:gd name="T16" fmla="*/ 4859 w 5921"/>
                <a:gd name="T17" fmla="*/ 5396 h 5836"/>
                <a:gd name="T18" fmla="*/ 5921 w 5921"/>
                <a:gd name="T19" fmla="*/ 5836 h 5836"/>
                <a:gd name="T20" fmla="*/ 5392 w 5921"/>
                <a:gd name="T21" fmla="*/ 4953 h 5836"/>
                <a:gd name="T22" fmla="*/ 4329 w 5921"/>
                <a:gd name="T23" fmla="*/ 2534 h 5836"/>
                <a:gd name="T24" fmla="*/ 4937 w 5921"/>
                <a:gd name="T25" fmla="*/ 2607 h 5836"/>
                <a:gd name="T26" fmla="*/ 4175 w 5921"/>
                <a:gd name="T27" fmla="*/ 994 h 5836"/>
                <a:gd name="T28" fmla="*/ 3994 w 5921"/>
                <a:gd name="T29" fmla="*/ 0 h 5836"/>
                <a:gd name="T30" fmla="*/ 2143 w 5921"/>
                <a:gd name="T31" fmla="*/ 0 h 5836"/>
                <a:gd name="T32" fmla="*/ 2354 w 5921"/>
                <a:gd name="T33" fmla="*/ 1947 h 5836"/>
                <a:gd name="T34" fmla="*/ 834 w 5921"/>
                <a:gd name="T35" fmla="*/ 1285 h 5836"/>
                <a:gd name="T36" fmla="*/ 874 w 5921"/>
                <a:gd name="T37" fmla="*/ 0 h 5836"/>
                <a:gd name="T38" fmla="*/ 27 w 5921"/>
                <a:gd name="T39" fmla="*/ 0 h 5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1" h="5836">
                  <a:moveTo>
                    <a:pt x="27" y="0"/>
                  </a:moveTo>
                  <a:lnTo>
                    <a:pt x="0" y="1067"/>
                  </a:lnTo>
                  <a:lnTo>
                    <a:pt x="455" y="1212"/>
                  </a:lnTo>
                  <a:lnTo>
                    <a:pt x="1442" y="3560"/>
                  </a:lnTo>
                  <a:lnTo>
                    <a:pt x="2050" y="4662"/>
                  </a:lnTo>
                  <a:lnTo>
                    <a:pt x="3188" y="5763"/>
                  </a:lnTo>
                  <a:lnTo>
                    <a:pt x="3038" y="3855"/>
                  </a:lnTo>
                  <a:lnTo>
                    <a:pt x="4024" y="4735"/>
                  </a:lnTo>
                  <a:lnTo>
                    <a:pt x="4859" y="5396"/>
                  </a:lnTo>
                  <a:lnTo>
                    <a:pt x="5921" y="5836"/>
                  </a:lnTo>
                  <a:lnTo>
                    <a:pt x="5392" y="4953"/>
                  </a:lnTo>
                  <a:lnTo>
                    <a:pt x="4329" y="2534"/>
                  </a:lnTo>
                  <a:lnTo>
                    <a:pt x="4937" y="2607"/>
                  </a:lnTo>
                  <a:lnTo>
                    <a:pt x="4175" y="994"/>
                  </a:lnTo>
                  <a:lnTo>
                    <a:pt x="3994" y="0"/>
                  </a:lnTo>
                  <a:lnTo>
                    <a:pt x="2143" y="0"/>
                  </a:lnTo>
                  <a:lnTo>
                    <a:pt x="2354" y="1947"/>
                  </a:lnTo>
                  <a:lnTo>
                    <a:pt x="834" y="1285"/>
                  </a:lnTo>
                  <a:lnTo>
                    <a:pt x="87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4016" y="1667"/>
              <a:ext cx="54" cy="9"/>
            </a:xfrm>
            <a:custGeom>
              <a:avLst/>
              <a:gdLst>
                <a:gd name="T0" fmla="*/ 0 w 538"/>
                <a:gd name="T1" fmla="*/ 0 h 257"/>
                <a:gd name="T2" fmla="*/ 538 w 538"/>
                <a:gd name="T3" fmla="*/ 257 h 257"/>
                <a:gd name="T4" fmla="*/ 420 w 538"/>
                <a:gd name="T5" fmla="*/ 0 h 257"/>
                <a:gd name="T6" fmla="*/ 0 w 538"/>
                <a:gd name="T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8" h="257">
                  <a:moveTo>
                    <a:pt x="0" y="0"/>
                  </a:moveTo>
                  <a:lnTo>
                    <a:pt x="538" y="257"/>
                  </a:lnTo>
                  <a:lnTo>
                    <a:pt x="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4070" y="1674"/>
              <a:ext cx="106" cy="17"/>
            </a:xfrm>
            <a:custGeom>
              <a:avLst/>
              <a:gdLst>
                <a:gd name="T0" fmla="*/ 24 w 1065"/>
                <a:gd name="T1" fmla="*/ 476 h 476"/>
                <a:gd name="T2" fmla="*/ 0 w 1065"/>
                <a:gd name="T3" fmla="*/ 367 h 476"/>
                <a:gd name="T4" fmla="*/ 381 w 1065"/>
                <a:gd name="T5" fmla="*/ 0 h 476"/>
                <a:gd name="T6" fmla="*/ 1065 w 1065"/>
                <a:gd name="T7" fmla="*/ 442 h 476"/>
                <a:gd name="T8" fmla="*/ 881 w 1065"/>
                <a:gd name="T9" fmla="*/ 476 h 476"/>
                <a:gd name="T10" fmla="*/ 492 w 1065"/>
                <a:gd name="T11" fmla="*/ 476 h 476"/>
                <a:gd name="T12" fmla="*/ 457 w 1065"/>
                <a:gd name="T13" fmla="*/ 294 h 476"/>
                <a:gd name="T14" fmla="*/ 228 w 1065"/>
                <a:gd name="T15" fmla="*/ 442 h 476"/>
                <a:gd name="T16" fmla="*/ 276 w 1065"/>
                <a:gd name="T17" fmla="*/ 476 h 476"/>
                <a:gd name="T18" fmla="*/ 24 w 1065"/>
                <a:gd name="T1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5" h="476">
                  <a:moveTo>
                    <a:pt x="24" y="476"/>
                  </a:moveTo>
                  <a:lnTo>
                    <a:pt x="0" y="367"/>
                  </a:lnTo>
                  <a:lnTo>
                    <a:pt x="381" y="0"/>
                  </a:lnTo>
                  <a:lnTo>
                    <a:pt x="1065" y="442"/>
                  </a:lnTo>
                  <a:lnTo>
                    <a:pt x="881" y="476"/>
                  </a:lnTo>
                  <a:lnTo>
                    <a:pt x="492" y="476"/>
                  </a:lnTo>
                  <a:lnTo>
                    <a:pt x="457" y="294"/>
                  </a:lnTo>
                  <a:lnTo>
                    <a:pt x="228" y="442"/>
                  </a:lnTo>
                  <a:lnTo>
                    <a:pt x="276" y="476"/>
                  </a:lnTo>
                  <a:lnTo>
                    <a:pt x="24" y="4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84" name="Freeform 40"/>
            <p:cNvSpPr>
              <a:spLocks/>
            </p:cNvSpPr>
            <p:nvPr/>
          </p:nvSpPr>
          <p:spPr bwMode="auto">
            <a:xfrm>
              <a:off x="4072" y="1691"/>
              <a:ext cx="89" cy="32"/>
            </a:xfrm>
            <a:custGeom>
              <a:avLst/>
              <a:gdLst>
                <a:gd name="T0" fmla="*/ 0 w 888"/>
                <a:gd name="T1" fmla="*/ 0 h 846"/>
                <a:gd name="T2" fmla="*/ 204 w 888"/>
                <a:gd name="T3" fmla="*/ 846 h 846"/>
                <a:gd name="T4" fmla="*/ 279 w 888"/>
                <a:gd name="T5" fmla="*/ 258 h 846"/>
                <a:gd name="T6" fmla="*/ 888 w 888"/>
                <a:gd name="T7" fmla="*/ 551 h 846"/>
                <a:gd name="T8" fmla="*/ 659 w 888"/>
                <a:gd name="T9" fmla="*/ 36 h 846"/>
                <a:gd name="T10" fmla="*/ 857 w 888"/>
                <a:gd name="T11" fmla="*/ 0 h 846"/>
                <a:gd name="T12" fmla="*/ 468 w 888"/>
                <a:gd name="T13" fmla="*/ 0 h 846"/>
                <a:gd name="T14" fmla="*/ 505 w 888"/>
                <a:gd name="T15" fmla="*/ 185 h 846"/>
                <a:gd name="T16" fmla="*/ 252 w 888"/>
                <a:gd name="T17" fmla="*/ 0 h 846"/>
                <a:gd name="T18" fmla="*/ 0 w 888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8" h="846">
                  <a:moveTo>
                    <a:pt x="0" y="0"/>
                  </a:moveTo>
                  <a:lnTo>
                    <a:pt x="204" y="846"/>
                  </a:lnTo>
                  <a:lnTo>
                    <a:pt x="279" y="258"/>
                  </a:lnTo>
                  <a:lnTo>
                    <a:pt x="888" y="551"/>
                  </a:lnTo>
                  <a:lnTo>
                    <a:pt x="659" y="36"/>
                  </a:lnTo>
                  <a:lnTo>
                    <a:pt x="857" y="0"/>
                  </a:lnTo>
                  <a:lnTo>
                    <a:pt x="468" y="0"/>
                  </a:lnTo>
                  <a:lnTo>
                    <a:pt x="505" y="185"/>
                  </a:lnTo>
                  <a:lnTo>
                    <a:pt x="2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3373" y="1573"/>
              <a:ext cx="76" cy="15"/>
            </a:xfrm>
            <a:custGeom>
              <a:avLst/>
              <a:gdLst>
                <a:gd name="T0" fmla="*/ 0 w 762"/>
                <a:gd name="T1" fmla="*/ 405 h 405"/>
                <a:gd name="T2" fmla="*/ 0 w 762"/>
                <a:gd name="T3" fmla="*/ 296 h 405"/>
                <a:gd name="T4" fmla="*/ 154 w 762"/>
                <a:gd name="T5" fmla="*/ 0 h 405"/>
                <a:gd name="T6" fmla="*/ 455 w 762"/>
                <a:gd name="T7" fmla="*/ 75 h 405"/>
                <a:gd name="T8" fmla="*/ 762 w 762"/>
                <a:gd name="T9" fmla="*/ 221 h 405"/>
                <a:gd name="T10" fmla="*/ 762 w 762"/>
                <a:gd name="T11" fmla="*/ 405 h 405"/>
                <a:gd name="T12" fmla="*/ 494 w 762"/>
                <a:gd name="T13" fmla="*/ 405 h 405"/>
                <a:gd name="T14" fmla="*/ 455 w 762"/>
                <a:gd name="T15" fmla="*/ 296 h 405"/>
                <a:gd name="T16" fmla="*/ 305 w 762"/>
                <a:gd name="T17" fmla="*/ 221 h 405"/>
                <a:gd name="T18" fmla="*/ 209 w 762"/>
                <a:gd name="T19" fmla="*/ 405 h 405"/>
                <a:gd name="T20" fmla="*/ 0 w 762"/>
                <a:gd name="T21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2" h="405">
                  <a:moveTo>
                    <a:pt x="0" y="405"/>
                  </a:moveTo>
                  <a:lnTo>
                    <a:pt x="0" y="296"/>
                  </a:lnTo>
                  <a:lnTo>
                    <a:pt x="154" y="0"/>
                  </a:lnTo>
                  <a:lnTo>
                    <a:pt x="455" y="75"/>
                  </a:lnTo>
                  <a:lnTo>
                    <a:pt x="762" y="221"/>
                  </a:lnTo>
                  <a:lnTo>
                    <a:pt x="762" y="405"/>
                  </a:lnTo>
                  <a:lnTo>
                    <a:pt x="494" y="405"/>
                  </a:lnTo>
                  <a:lnTo>
                    <a:pt x="455" y="296"/>
                  </a:lnTo>
                  <a:lnTo>
                    <a:pt x="305" y="221"/>
                  </a:lnTo>
                  <a:lnTo>
                    <a:pt x="209" y="405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3373" y="1588"/>
              <a:ext cx="76" cy="15"/>
            </a:xfrm>
            <a:custGeom>
              <a:avLst/>
              <a:gdLst>
                <a:gd name="T0" fmla="*/ 0 w 762"/>
                <a:gd name="T1" fmla="*/ 0 h 402"/>
                <a:gd name="T2" fmla="*/ 0 w 762"/>
                <a:gd name="T3" fmla="*/ 257 h 402"/>
                <a:gd name="T4" fmla="*/ 305 w 762"/>
                <a:gd name="T5" fmla="*/ 402 h 402"/>
                <a:gd name="T6" fmla="*/ 684 w 762"/>
                <a:gd name="T7" fmla="*/ 331 h 402"/>
                <a:gd name="T8" fmla="*/ 762 w 762"/>
                <a:gd name="T9" fmla="*/ 110 h 402"/>
                <a:gd name="T10" fmla="*/ 762 w 762"/>
                <a:gd name="T11" fmla="*/ 0 h 402"/>
                <a:gd name="T12" fmla="*/ 494 w 762"/>
                <a:gd name="T13" fmla="*/ 0 h 402"/>
                <a:gd name="T14" fmla="*/ 533 w 762"/>
                <a:gd name="T15" fmla="*/ 110 h 402"/>
                <a:gd name="T16" fmla="*/ 305 w 762"/>
                <a:gd name="T17" fmla="*/ 182 h 402"/>
                <a:gd name="T18" fmla="*/ 154 w 762"/>
                <a:gd name="T19" fmla="*/ 110 h 402"/>
                <a:gd name="T20" fmla="*/ 209 w 762"/>
                <a:gd name="T21" fmla="*/ 0 h 402"/>
                <a:gd name="T22" fmla="*/ 0 w 762"/>
                <a:gd name="T2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2" h="402">
                  <a:moveTo>
                    <a:pt x="0" y="0"/>
                  </a:moveTo>
                  <a:lnTo>
                    <a:pt x="0" y="257"/>
                  </a:lnTo>
                  <a:lnTo>
                    <a:pt x="305" y="402"/>
                  </a:lnTo>
                  <a:lnTo>
                    <a:pt x="684" y="331"/>
                  </a:lnTo>
                  <a:lnTo>
                    <a:pt x="762" y="110"/>
                  </a:lnTo>
                  <a:lnTo>
                    <a:pt x="762" y="0"/>
                  </a:lnTo>
                  <a:lnTo>
                    <a:pt x="494" y="0"/>
                  </a:lnTo>
                  <a:lnTo>
                    <a:pt x="533" y="110"/>
                  </a:lnTo>
                  <a:lnTo>
                    <a:pt x="305" y="182"/>
                  </a:lnTo>
                  <a:lnTo>
                    <a:pt x="154" y="110"/>
                  </a:lnTo>
                  <a:lnTo>
                    <a:pt x="2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87" name="Freeform 43"/>
            <p:cNvSpPr>
              <a:spLocks/>
            </p:cNvSpPr>
            <p:nvPr/>
          </p:nvSpPr>
          <p:spPr bwMode="auto">
            <a:xfrm>
              <a:off x="3292" y="1584"/>
              <a:ext cx="78" cy="12"/>
            </a:xfrm>
            <a:custGeom>
              <a:avLst/>
              <a:gdLst>
                <a:gd name="T0" fmla="*/ 0 w 779"/>
                <a:gd name="T1" fmla="*/ 330 h 330"/>
                <a:gd name="T2" fmla="*/ 246 w 779"/>
                <a:gd name="T3" fmla="*/ 0 h 330"/>
                <a:gd name="T4" fmla="*/ 779 w 779"/>
                <a:gd name="T5" fmla="*/ 0 h 330"/>
                <a:gd name="T6" fmla="*/ 779 w 779"/>
                <a:gd name="T7" fmla="*/ 330 h 330"/>
                <a:gd name="T8" fmla="*/ 628 w 779"/>
                <a:gd name="T9" fmla="*/ 330 h 330"/>
                <a:gd name="T10" fmla="*/ 628 w 779"/>
                <a:gd name="T11" fmla="*/ 219 h 330"/>
                <a:gd name="T12" fmla="*/ 399 w 779"/>
                <a:gd name="T13" fmla="*/ 219 h 330"/>
                <a:gd name="T14" fmla="*/ 284 w 779"/>
                <a:gd name="T15" fmla="*/ 330 h 330"/>
                <a:gd name="T16" fmla="*/ 0 w 779"/>
                <a:gd name="T1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330">
                  <a:moveTo>
                    <a:pt x="0" y="330"/>
                  </a:moveTo>
                  <a:lnTo>
                    <a:pt x="246" y="0"/>
                  </a:lnTo>
                  <a:lnTo>
                    <a:pt x="779" y="0"/>
                  </a:lnTo>
                  <a:lnTo>
                    <a:pt x="779" y="330"/>
                  </a:lnTo>
                  <a:lnTo>
                    <a:pt x="628" y="330"/>
                  </a:lnTo>
                  <a:lnTo>
                    <a:pt x="628" y="219"/>
                  </a:lnTo>
                  <a:lnTo>
                    <a:pt x="399" y="219"/>
                  </a:lnTo>
                  <a:lnTo>
                    <a:pt x="284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88" name="Freeform 44"/>
            <p:cNvSpPr>
              <a:spLocks/>
            </p:cNvSpPr>
            <p:nvPr/>
          </p:nvSpPr>
          <p:spPr bwMode="auto">
            <a:xfrm>
              <a:off x="3279" y="1596"/>
              <a:ext cx="91" cy="13"/>
            </a:xfrm>
            <a:custGeom>
              <a:avLst/>
              <a:gdLst>
                <a:gd name="T0" fmla="*/ 203 w 912"/>
                <a:gd name="T1" fmla="*/ 329 h 329"/>
                <a:gd name="T2" fmla="*/ 0 w 912"/>
                <a:gd name="T3" fmla="*/ 181 h 329"/>
                <a:gd name="T4" fmla="*/ 133 w 912"/>
                <a:gd name="T5" fmla="*/ 0 h 329"/>
                <a:gd name="T6" fmla="*/ 417 w 912"/>
                <a:gd name="T7" fmla="*/ 0 h 329"/>
                <a:gd name="T8" fmla="*/ 303 w 912"/>
                <a:gd name="T9" fmla="*/ 110 h 329"/>
                <a:gd name="T10" fmla="*/ 761 w 912"/>
                <a:gd name="T11" fmla="*/ 110 h 329"/>
                <a:gd name="T12" fmla="*/ 761 w 912"/>
                <a:gd name="T13" fmla="*/ 0 h 329"/>
                <a:gd name="T14" fmla="*/ 912 w 912"/>
                <a:gd name="T15" fmla="*/ 0 h 329"/>
                <a:gd name="T16" fmla="*/ 912 w 912"/>
                <a:gd name="T17" fmla="*/ 256 h 329"/>
                <a:gd name="T18" fmla="*/ 608 w 912"/>
                <a:gd name="T19" fmla="*/ 110 h 329"/>
                <a:gd name="T20" fmla="*/ 379 w 912"/>
                <a:gd name="T21" fmla="*/ 329 h 329"/>
                <a:gd name="T22" fmla="*/ 203 w 912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2" h="329">
                  <a:moveTo>
                    <a:pt x="203" y="329"/>
                  </a:moveTo>
                  <a:lnTo>
                    <a:pt x="0" y="181"/>
                  </a:lnTo>
                  <a:lnTo>
                    <a:pt x="133" y="0"/>
                  </a:lnTo>
                  <a:lnTo>
                    <a:pt x="417" y="0"/>
                  </a:lnTo>
                  <a:lnTo>
                    <a:pt x="303" y="110"/>
                  </a:lnTo>
                  <a:lnTo>
                    <a:pt x="761" y="110"/>
                  </a:lnTo>
                  <a:lnTo>
                    <a:pt x="761" y="0"/>
                  </a:lnTo>
                  <a:lnTo>
                    <a:pt x="912" y="0"/>
                  </a:lnTo>
                  <a:lnTo>
                    <a:pt x="912" y="256"/>
                  </a:lnTo>
                  <a:lnTo>
                    <a:pt x="608" y="110"/>
                  </a:lnTo>
                  <a:lnTo>
                    <a:pt x="379" y="329"/>
                  </a:lnTo>
                  <a:lnTo>
                    <a:pt x="203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89" name="Freeform 45"/>
            <p:cNvSpPr>
              <a:spLocks/>
            </p:cNvSpPr>
            <p:nvPr/>
          </p:nvSpPr>
          <p:spPr bwMode="auto">
            <a:xfrm>
              <a:off x="3299" y="1609"/>
              <a:ext cx="18" cy="2"/>
            </a:xfrm>
            <a:custGeom>
              <a:avLst/>
              <a:gdLst>
                <a:gd name="T0" fmla="*/ 0 w 176"/>
                <a:gd name="T1" fmla="*/ 0 h 72"/>
                <a:gd name="T2" fmla="*/ 100 w 176"/>
                <a:gd name="T3" fmla="*/ 72 h 72"/>
                <a:gd name="T4" fmla="*/ 176 w 176"/>
                <a:gd name="T5" fmla="*/ 0 h 72"/>
                <a:gd name="T6" fmla="*/ 0 w 176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72">
                  <a:moveTo>
                    <a:pt x="0" y="0"/>
                  </a:moveTo>
                  <a:lnTo>
                    <a:pt x="100" y="72"/>
                  </a:lnTo>
                  <a:lnTo>
                    <a:pt x="1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90" name="Freeform 46"/>
            <p:cNvSpPr>
              <a:spLocks/>
            </p:cNvSpPr>
            <p:nvPr/>
          </p:nvSpPr>
          <p:spPr bwMode="auto">
            <a:xfrm>
              <a:off x="2456" y="1647"/>
              <a:ext cx="114" cy="12"/>
            </a:xfrm>
            <a:custGeom>
              <a:avLst/>
              <a:gdLst>
                <a:gd name="T0" fmla="*/ 128 w 1138"/>
                <a:gd name="T1" fmla="*/ 331 h 331"/>
                <a:gd name="T2" fmla="*/ 151 w 1138"/>
                <a:gd name="T3" fmla="*/ 295 h 331"/>
                <a:gd name="T4" fmla="*/ 0 w 1138"/>
                <a:gd name="T5" fmla="*/ 73 h 331"/>
                <a:gd name="T6" fmla="*/ 758 w 1138"/>
                <a:gd name="T7" fmla="*/ 0 h 331"/>
                <a:gd name="T8" fmla="*/ 1138 w 1138"/>
                <a:gd name="T9" fmla="*/ 295 h 331"/>
                <a:gd name="T10" fmla="*/ 1108 w 1138"/>
                <a:gd name="T11" fmla="*/ 331 h 331"/>
                <a:gd name="T12" fmla="*/ 797 w 1138"/>
                <a:gd name="T13" fmla="*/ 331 h 331"/>
                <a:gd name="T14" fmla="*/ 684 w 1138"/>
                <a:gd name="T15" fmla="*/ 221 h 331"/>
                <a:gd name="T16" fmla="*/ 495 w 1138"/>
                <a:gd name="T17" fmla="*/ 331 h 331"/>
                <a:gd name="T18" fmla="*/ 128 w 1138"/>
                <a:gd name="T1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8" h="331">
                  <a:moveTo>
                    <a:pt x="128" y="331"/>
                  </a:moveTo>
                  <a:lnTo>
                    <a:pt x="151" y="295"/>
                  </a:lnTo>
                  <a:lnTo>
                    <a:pt x="0" y="73"/>
                  </a:lnTo>
                  <a:lnTo>
                    <a:pt x="758" y="0"/>
                  </a:lnTo>
                  <a:lnTo>
                    <a:pt x="1138" y="295"/>
                  </a:lnTo>
                  <a:lnTo>
                    <a:pt x="1108" y="331"/>
                  </a:lnTo>
                  <a:lnTo>
                    <a:pt x="797" y="331"/>
                  </a:lnTo>
                  <a:lnTo>
                    <a:pt x="684" y="221"/>
                  </a:lnTo>
                  <a:lnTo>
                    <a:pt x="495" y="331"/>
                  </a:lnTo>
                  <a:lnTo>
                    <a:pt x="128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91" name="Freeform 47"/>
            <p:cNvSpPr>
              <a:spLocks/>
            </p:cNvSpPr>
            <p:nvPr/>
          </p:nvSpPr>
          <p:spPr bwMode="auto">
            <a:xfrm>
              <a:off x="2448" y="1659"/>
              <a:ext cx="119" cy="23"/>
            </a:xfrm>
            <a:custGeom>
              <a:avLst/>
              <a:gdLst>
                <a:gd name="T0" fmla="*/ 206 w 1186"/>
                <a:gd name="T1" fmla="*/ 0 h 624"/>
                <a:gd name="T2" fmla="*/ 0 w 1186"/>
                <a:gd name="T3" fmla="*/ 330 h 624"/>
                <a:gd name="T4" fmla="*/ 608 w 1186"/>
                <a:gd name="T5" fmla="*/ 257 h 624"/>
                <a:gd name="T6" fmla="*/ 684 w 1186"/>
                <a:gd name="T7" fmla="*/ 624 h 624"/>
                <a:gd name="T8" fmla="*/ 1186 w 1186"/>
                <a:gd name="T9" fmla="*/ 0 h 624"/>
                <a:gd name="T10" fmla="*/ 875 w 1186"/>
                <a:gd name="T11" fmla="*/ 0 h 624"/>
                <a:gd name="T12" fmla="*/ 912 w 1186"/>
                <a:gd name="T13" fmla="*/ 36 h 624"/>
                <a:gd name="T14" fmla="*/ 382 w 1186"/>
                <a:gd name="T15" fmla="*/ 109 h 624"/>
                <a:gd name="T16" fmla="*/ 573 w 1186"/>
                <a:gd name="T17" fmla="*/ 0 h 624"/>
                <a:gd name="T18" fmla="*/ 206 w 1186"/>
                <a:gd name="T1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6" h="624">
                  <a:moveTo>
                    <a:pt x="206" y="0"/>
                  </a:moveTo>
                  <a:lnTo>
                    <a:pt x="0" y="330"/>
                  </a:lnTo>
                  <a:lnTo>
                    <a:pt x="608" y="257"/>
                  </a:lnTo>
                  <a:lnTo>
                    <a:pt x="684" y="624"/>
                  </a:lnTo>
                  <a:lnTo>
                    <a:pt x="1186" y="0"/>
                  </a:lnTo>
                  <a:lnTo>
                    <a:pt x="875" y="0"/>
                  </a:lnTo>
                  <a:lnTo>
                    <a:pt x="912" y="36"/>
                  </a:lnTo>
                  <a:lnTo>
                    <a:pt x="382" y="109"/>
                  </a:lnTo>
                  <a:lnTo>
                    <a:pt x="573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3446463" y="5888038"/>
            <a:ext cx="2062162" cy="557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FFCC"/>
              </a:buClr>
              <a:buSzPct val="75000"/>
              <a:buFont typeface="Monotype Sorts" pitchFamily="2" charset="2"/>
              <a:buChar char="b"/>
            </a:pPr>
            <a:r>
              <a:rPr kumimoji="1" lang="en-US" alt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Idea</a:t>
            </a:r>
            <a:endParaRPr kumimoji="1" lang="en-US" alt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2316163" y="4713288"/>
            <a:ext cx="2157412" cy="557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FFCC"/>
              </a:buClr>
              <a:buSzPct val="75000"/>
              <a:buFont typeface="Monotype Sorts" pitchFamily="2" charset="2"/>
              <a:buChar char="b"/>
            </a:pPr>
            <a:r>
              <a:rPr kumimoji="1" lang="en-US" alt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Thing</a:t>
            </a:r>
            <a:endParaRPr kumimoji="1" lang="en-US" alt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1524000" y="3603625"/>
            <a:ext cx="2157413" cy="557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FFCC"/>
              </a:buClr>
              <a:buSzPct val="75000"/>
              <a:buFont typeface="Monotype Sorts" pitchFamily="2" charset="2"/>
              <a:buChar char="b"/>
            </a:pPr>
            <a:r>
              <a:rPr kumimoji="1" lang="en-US" alt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Place</a:t>
            </a:r>
            <a:endParaRPr kumimoji="1" lang="en-US" alt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97" name="WordArt 53"/>
          <p:cNvSpPr>
            <a:spLocks noChangeArrowheads="1" noChangeShapeType="1" noTextEdit="1"/>
          </p:cNvSpPr>
          <p:nvPr/>
        </p:nvSpPr>
        <p:spPr bwMode="auto">
          <a:xfrm>
            <a:off x="1168400" y="395288"/>
            <a:ext cx="1885950" cy="14303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6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Noun :</a:t>
            </a:r>
          </a:p>
        </p:txBody>
      </p:sp>
    </p:spTree>
    <p:extLst>
      <p:ext uri="{BB962C8B-B14F-4D97-AF65-F5344CB8AC3E}">
        <p14:creationId xmlns:p14="http://schemas.microsoft.com/office/powerpoint/2010/main" val="20775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/>
      <p:bldP spid="6192" grpId="0" animBg="1" autoUpdateAnimBg="0"/>
      <p:bldP spid="6193" grpId="0" animBg="1" autoUpdateAnimBg="0"/>
      <p:bldP spid="619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06432E"/>
                </a:solidFill>
              </a:rPr>
              <a:t>Inattention Blindness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953000"/>
            <a:ext cx="3810000" cy="6858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Where drivers not using a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hands-free cell phone looked.</a:t>
            </a:r>
            <a:endParaRPr lang="en-US" sz="1800"/>
          </a:p>
        </p:txBody>
      </p:sp>
      <p:pic>
        <p:nvPicPr>
          <p:cNvPr id="36868" name="Picture 4" descr="VISION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73380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TUNNEL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73380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724400" y="4953000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Where drivers using a 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hands-free cell phone looked.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762000" y="59436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baseline="30000">
                <a:solidFill>
                  <a:srgbClr val="000000"/>
                </a:solidFill>
              </a:rPr>
              <a:t>Source: Transport Canada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533400" y="1676400"/>
            <a:ext cx="800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A narrowed scope</a:t>
            </a: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47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>
                <a:solidFill>
                  <a:srgbClr val="000000"/>
                </a:solidFill>
                <a:latin typeface="Tempus Sans ITC" pitchFamily="82" charset="0"/>
              </a:rPr>
              <a:t>Music Is…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09600" y="1752600"/>
            <a:ext cx="807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u="sng">
                <a:solidFill>
                  <a:srgbClr val="000000"/>
                </a:solidFill>
                <a:latin typeface="Tempus Sans ITC" pitchFamily="82" charset="0"/>
              </a:rPr>
              <a:t>History</a:t>
            </a:r>
            <a:r>
              <a:rPr lang="en-US" sz="3200" b="1">
                <a:solidFill>
                  <a:srgbClr val="000000"/>
                </a:solidFill>
                <a:latin typeface="Tempus Sans ITC" pitchFamily="82" charset="0"/>
              </a:rPr>
              <a:t>~ reflects the times, country, and origin of it’s creation</a:t>
            </a:r>
            <a:br>
              <a:rPr lang="en-US" sz="3200" b="1">
                <a:solidFill>
                  <a:srgbClr val="000000"/>
                </a:solidFill>
                <a:latin typeface="Tempus Sans ITC" pitchFamily="82" charset="0"/>
              </a:rPr>
            </a:br>
            <a:endParaRPr lang="en-US" sz="3200" b="1">
              <a:solidFill>
                <a:srgbClr val="000000"/>
              </a:solidFill>
              <a:latin typeface="Tempus Sans ITC" pitchFamily="82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u="sng">
                <a:solidFill>
                  <a:srgbClr val="000000"/>
                </a:solidFill>
                <a:latin typeface="Tempus Sans ITC" pitchFamily="82" charset="0"/>
              </a:rPr>
              <a:t>Physical Education</a:t>
            </a:r>
            <a:r>
              <a:rPr lang="en-US" sz="3200" b="1">
                <a:solidFill>
                  <a:srgbClr val="000000"/>
                </a:solidFill>
                <a:latin typeface="Tempus Sans ITC" pitchFamily="82" charset="0"/>
              </a:rPr>
              <a:t>~ coordination of eyes, hands, fingers, lips, voice, facial, and diaphragm muscles in response to the sounds heard and interpreted</a:t>
            </a:r>
            <a:br>
              <a:rPr lang="en-US" sz="3200" b="1">
                <a:solidFill>
                  <a:srgbClr val="000000"/>
                </a:solidFill>
                <a:latin typeface="Tempus Sans ITC" pitchFamily="82" charset="0"/>
              </a:rPr>
            </a:br>
            <a:endParaRPr lang="en-US" sz="3200" b="1">
              <a:solidFill>
                <a:srgbClr val="000000"/>
              </a:solidFill>
              <a:latin typeface="Tempus Sans ITC" pitchFamily="82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u="sng">
                <a:solidFill>
                  <a:srgbClr val="000000"/>
                </a:solidFill>
                <a:latin typeface="Tempus Sans ITC" pitchFamily="82" charset="0"/>
              </a:rPr>
              <a:t>Art</a:t>
            </a:r>
            <a:r>
              <a:rPr lang="en-US" sz="3200" b="1">
                <a:solidFill>
                  <a:srgbClr val="000000"/>
                </a:solidFill>
                <a:latin typeface="Tempus Sans ITC" pitchFamily="82" charset="0"/>
              </a:rPr>
              <a:t>~ Use all of the technical aspects of music to create emotion and beauty</a:t>
            </a:r>
            <a:endParaRPr lang="en-US" sz="2800" b="1" u="sng">
              <a:solidFill>
                <a:srgbClr val="9966FF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07525"/>
      </p:ext>
    </p:extLst>
  </p:cSld>
  <p:clrMapOvr>
    <a:masterClrMapping/>
  </p:clrMapOvr>
  <p:transition spd="med" advClick="0" advTm="7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47800" y="228600"/>
            <a:ext cx="6270625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000000"/>
                </a:solidFill>
              </a:rPr>
              <a:t>Life expectancy at birth, 1970-1997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559675" cy="1157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67200" y="6400800"/>
            <a:ext cx="386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cs typeface="Times New Roman" pitchFamily="18" charset="0"/>
              </a:rPr>
              <a:t>Source: World Bank World Development Indicators (2000).</a:t>
            </a: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82900"/>
            <a:ext cx="3675980" cy="36759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29000"/>
            <a:ext cx="943727" cy="14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receive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4784"/>
            <a:ext cx="7560840" cy="5149156"/>
          </a:xfrm>
        </p:spPr>
      </p:pic>
    </p:spTree>
    <p:extLst>
      <p:ext uri="{BB962C8B-B14F-4D97-AF65-F5344CB8AC3E}">
        <p14:creationId xmlns:p14="http://schemas.microsoft.com/office/powerpoint/2010/main" val="19720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188640"/>
            <a:ext cx="7772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Visuals</a:t>
            </a:r>
            <a:endParaRPr lang="en-US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484784"/>
            <a:ext cx="8278689" cy="49160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variety to enliven a difficult/ boring subject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Help illustrate complex concepts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Help the audience and the speaker keep track</a:t>
            </a:r>
          </a:p>
          <a:p>
            <a:pPr>
              <a:lnSpc>
                <a:spcPct val="150000"/>
              </a:lnSpc>
            </a:pPr>
            <a:r>
              <a:rPr lang="tr-TR" sz="2800" dirty="0" err="1"/>
              <a:t>Have</a:t>
            </a:r>
            <a:r>
              <a:rPr lang="tr-TR" sz="2800" dirty="0"/>
              <a:t> a l</a:t>
            </a:r>
            <a:r>
              <a:rPr lang="en-US" sz="2800" dirty="0" err="1"/>
              <a:t>asting</a:t>
            </a:r>
            <a:r>
              <a:rPr lang="en-US" sz="2800" dirty="0"/>
              <a:t> impact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information we </a:t>
            </a:r>
            <a:r>
              <a:rPr lang="en-US" dirty="0"/>
              <a:t>retain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784365" cy="2993109"/>
          </a:xfrm>
        </p:spPr>
      </p:pic>
    </p:spTree>
    <p:extLst>
      <p:ext uri="{BB962C8B-B14F-4D97-AF65-F5344CB8AC3E}">
        <p14:creationId xmlns:p14="http://schemas.microsoft.com/office/powerpoint/2010/main" val="9586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6102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Types</a:t>
            </a:r>
            <a:r>
              <a:rPr lang="tr-TR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Audiovisual</a:t>
            </a:r>
            <a:endParaRPr lang="en-US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511256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OHTs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Photographs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Drawings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andouts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brochures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96" y="3519882"/>
            <a:ext cx="1259721" cy="985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11" y="2551105"/>
            <a:ext cx="887558" cy="887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30" y="4419463"/>
            <a:ext cx="1607380" cy="2396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50" y="4418150"/>
            <a:ext cx="1080644" cy="882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48" y="4508120"/>
            <a:ext cx="1190672" cy="1262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65" y="2006640"/>
            <a:ext cx="1191771" cy="1546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51194" y="1001801"/>
            <a:ext cx="7620000" cy="13455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</a:t>
            </a:r>
            <a:r>
              <a:rPr lang="en-US" sz="4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Preparing </a:t>
            </a:r>
            <a:r>
              <a:rPr lang="tr-TR" sz="48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48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Visual </a:t>
            </a:r>
            <a:r>
              <a:rPr lang="en-US" sz="4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Aids</a:t>
            </a:r>
            <a:endParaRPr lang="tr-TR" sz="4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tr-TR" sz="1900"/>
          </a:p>
          <a:p>
            <a:pPr>
              <a:lnSpc>
                <a:spcPct val="80000"/>
              </a:lnSpc>
            </a:pPr>
            <a:endParaRPr lang="tr-TR" sz="1900"/>
          </a:p>
          <a:p>
            <a:pPr>
              <a:lnSpc>
                <a:spcPct val="80000"/>
              </a:lnSpc>
            </a:pPr>
            <a:endParaRPr lang="tr-TR" sz="1900"/>
          </a:p>
          <a:p>
            <a:pPr>
              <a:lnSpc>
                <a:spcPct val="80000"/>
              </a:lnSpc>
            </a:pPr>
            <a:endParaRPr lang="tr-TR" sz="1900"/>
          </a:p>
          <a:p>
            <a:pPr>
              <a:lnSpc>
                <a:spcPct val="80000"/>
              </a:lnSpc>
            </a:pPr>
            <a:endParaRPr lang="tr-TR" sz="190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0859">
            <a:off x="1299056" y="472737"/>
            <a:ext cx="212407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3009900" cy="269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000" dirty="0" smtClean="0"/>
              <a:t>Prepare ahead of time.</a:t>
            </a:r>
            <a:endParaRPr lang="tr-TR" sz="3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4878826" cy="37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mporary Portrait">
  <a:themeElements>
    <a:clrScheme name="Contemporary Portrait 5">
      <a:dk1>
        <a:srgbClr val="000000"/>
      </a:dk1>
      <a:lt1>
        <a:srgbClr val="FFFFFF"/>
      </a:lt1>
      <a:dk2>
        <a:srgbClr val="000066"/>
      </a:dk2>
      <a:lt2>
        <a:srgbClr val="FFCC00"/>
      </a:lt2>
      <a:accent1>
        <a:srgbClr val="0066FF"/>
      </a:accent1>
      <a:accent2>
        <a:srgbClr val="33CCCC"/>
      </a:accent2>
      <a:accent3>
        <a:srgbClr val="AAAAB8"/>
      </a:accent3>
      <a:accent4>
        <a:srgbClr val="DADADA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Contemporary Portra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008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008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empus Sans ITC" pitchFamily="82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MS PGothic"/>
        <a:cs typeface=""/>
      </a:majorFont>
      <a:minorFont>
        <a:latin typeface="Helvetica"/>
        <a:ea typeface="MS PGothic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740</TotalTime>
  <Words>549</Words>
  <Application>Microsoft Macintosh PowerPoint</Application>
  <PresentationFormat>On-screen Show (4:3)</PresentationFormat>
  <Paragraphs>133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60" baseType="lpstr">
      <vt:lpstr>AGaramond Italic</vt:lpstr>
      <vt:lpstr>Arial Black</vt:lpstr>
      <vt:lpstr>Arial Narrow</vt:lpstr>
      <vt:lpstr>Berlin Sans FB</vt:lpstr>
      <vt:lpstr>Bodoni MT Black</vt:lpstr>
      <vt:lpstr>Calibri</vt:lpstr>
      <vt:lpstr>Comic Sans MS</vt:lpstr>
      <vt:lpstr>Helvetica</vt:lpstr>
      <vt:lpstr>Impact</vt:lpstr>
      <vt:lpstr>Monotype Sorts</vt:lpstr>
      <vt:lpstr>MS PGothic</vt:lpstr>
      <vt:lpstr>Segoe UI</vt:lpstr>
      <vt:lpstr>Tempus Sans ITC</vt:lpstr>
      <vt:lpstr>Times</vt:lpstr>
      <vt:lpstr>Times New Roman</vt:lpstr>
      <vt:lpstr>Wingdings</vt:lpstr>
      <vt:lpstr>Arial</vt:lpstr>
      <vt:lpstr>Default Design</vt:lpstr>
      <vt:lpstr>Contemporary Portrait</vt:lpstr>
      <vt:lpstr>high voltage</vt:lpstr>
      <vt:lpstr>Employee Orientation</vt:lpstr>
      <vt:lpstr>Blank Presentation</vt:lpstr>
      <vt:lpstr>Bitmap Image</vt:lpstr>
      <vt:lpstr>Clip</vt:lpstr>
      <vt:lpstr>PowerPoint Presentation</vt:lpstr>
      <vt:lpstr>PowerPoint Presentation</vt:lpstr>
      <vt:lpstr>PowerPoint Presentation</vt:lpstr>
      <vt:lpstr>How we receive information</vt:lpstr>
      <vt:lpstr>Visuals</vt:lpstr>
      <vt:lpstr>How much information we retain</vt:lpstr>
      <vt:lpstr>Types of Audiovisual</vt:lpstr>
      <vt:lpstr>on Preparing  Visual Aids</vt:lpstr>
      <vt:lpstr>PowerPoint Presentation</vt:lpstr>
      <vt:lpstr>on your slides</vt:lpstr>
      <vt:lpstr>PowerPoint Presentation</vt:lpstr>
      <vt:lpstr>PowerPoint Presentation</vt:lpstr>
      <vt:lpstr>PowerPoint Presentation</vt:lpstr>
      <vt:lpstr>Delivery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Görsel-İşitsel Araçların İzleyici önünde Kullanımı</vt:lpstr>
      <vt:lpstr>PowerPoint Presentation</vt:lpstr>
      <vt:lpstr> Alcohol, drugs and fatigue</vt:lpstr>
      <vt:lpstr>PowerPoint Presentation</vt:lpstr>
      <vt:lpstr>PowerPoint Presentation</vt:lpstr>
      <vt:lpstr>What’s Behind Population Growth</vt:lpstr>
      <vt:lpstr>  Word that names</vt:lpstr>
      <vt:lpstr>Inattention Blindness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   Effective      Visual        Aids</dc:title>
  <dc:creator>Orkhan Ibrahimov</dc:creator>
  <cp:lastModifiedBy>Microsoft Office User</cp:lastModifiedBy>
  <cp:revision>148</cp:revision>
  <dcterms:created xsi:type="dcterms:W3CDTF">2011-03-20T20:52:17Z</dcterms:created>
  <dcterms:modified xsi:type="dcterms:W3CDTF">2016-10-18T09:58:40Z</dcterms:modified>
</cp:coreProperties>
</file>