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3" r:id="rId1"/>
  </p:sldMasterIdLst>
  <p:notesMasterIdLst>
    <p:notesMasterId r:id="rId34"/>
  </p:notesMasterIdLst>
  <p:handoutMasterIdLst>
    <p:handoutMasterId r:id="rId35"/>
  </p:handoutMasterIdLst>
  <p:sldIdLst>
    <p:sldId id="456" r:id="rId2"/>
    <p:sldId id="458" r:id="rId3"/>
    <p:sldId id="459" r:id="rId4"/>
    <p:sldId id="511" r:id="rId5"/>
    <p:sldId id="461" r:id="rId6"/>
    <p:sldId id="510" r:id="rId7"/>
    <p:sldId id="516" r:id="rId8"/>
    <p:sldId id="515" r:id="rId9"/>
    <p:sldId id="480" r:id="rId10"/>
    <p:sldId id="517" r:id="rId11"/>
    <p:sldId id="518" r:id="rId12"/>
    <p:sldId id="509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13" r:id="rId22"/>
    <p:sldId id="529" r:id="rId23"/>
    <p:sldId id="514" r:id="rId24"/>
    <p:sldId id="530" r:id="rId25"/>
    <p:sldId id="533" r:id="rId26"/>
    <p:sldId id="531" r:id="rId27"/>
    <p:sldId id="532" r:id="rId28"/>
    <p:sldId id="534" r:id="rId29"/>
    <p:sldId id="535" r:id="rId30"/>
    <p:sldId id="536" r:id="rId31"/>
    <p:sldId id="527" r:id="rId32"/>
    <p:sldId id="462" r:id="rId3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FFFF00"/>
    <a:srgbClr val="FF9900"/>
    <a:srgbClr val="FF6600"/>
    <a:srgbClr val="99CC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0727" autoAdjust="0"/>
  </p:normalViewPr>
  <p:slideViewPr>
    <p:cSldViewPr>
      <p:cViewPr varScale="1">
        <p:scale>
          <a:sx n="102" d="100"/>
          <a:sy n="102" d="100"/>
        </p:scale>
        <p:origin x="-677" y="-77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>
      <p:cViewPr varScale="1">
        <p:scale>
          <a:sx n="64" d="100"/>
          <a:sy n="64" d="100"/>
        </p:scale>
        <p:origin x="-313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114C8-4114-47B5-A70A-390A2E6AF76D}" type="datetimeFigureOut">
              <a:rPr lang="tr-TR" smtClean="0"/>
              <a:t>14.02.2017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8EDC-D02F-4387-9E1B-75740D58A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22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2CF184-5FD1-4E96-8A61-2F69A178B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434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8FC6-CE17-4259-A63C-DDFC12E04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4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B36D16-B6A2-40D2-B1C6-59045DBAC570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dirty="0" smtClean="0"/>
              <a:t>İnsan Bilgisayar Etkileşimi’nin dört temel bileşeni şekilde görüldüğü gibi Kullanıcı, Görev, Bağlam (Çevre) ve Araç’tır. </a:t>
            </a:r>
          </a:p>
          <a:p>
            <a:pPr eaLnBrk="1" hangingPunct="1"/>
            <a:r>
              <a:rPr lang="tr-TR" dirty="0" smtClean="0"/>
              <a:t>Örnek olarak cep telefonu kullanımında Araç cep telefonu, kullanıcı onu kullanan kişi (otobüs şöförü, ev kadını, öğrenci, genç, yaşlı gibi farklı pek çok kategori bulunmaktadır), o telefonla yerine getirilen görevler (konuşmak, mesaj atmak, takvim, rehber, müzik dinlemek gibi pek çok görev vardır) ve o telefonun hangi bağlamda kullanıldığı (sessiz bir ortamda, otobüste, çok ışıklı, çok gürültülü ortamda, okulda, toplantıda kullanmak) gibi seçeneklerle bir cep telefonunun kullanılabilirlik seviyesini belirleyen çok sayıda parametre ortaya çıkmaktadır.   </a:t>
            </a:r>
          </a:p>
        </p:txBody>
      </p:sp>
    </p:spTree>
    <p:extLst>
      <p:ext uri="{BB962C8B-B14F-4D97-AF65-F5344CB8AC3E}">
        <p14:creationId xmlns:p14="http://schemas.microsoft.com/office/powerpoint/2010/main" val="15098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9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64646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AC53DF-4216-466D-99A7-94400E6C2A25}" type="slidenum">
              <a:rPr lang="en-US" sz="1800" smtClean="0">
                <a:solidFill>
                  <a:srgbClr val="464646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46464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5022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2"/>
            <a:ext cx="2667000" cy="273844"/>
          </a:xfrm>
          <a:prstGeom prst="rect">
            <a:avLst/>
          </a:prstGeo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mtClean="0">
                <a:solidFill>
                  <a:prstClr val="black"/>
                </a:solidFill>
                <a:latin typeface="Tw Cen M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  <a:prstGeom prst="rect">
            <a:avLst/>
          </a:prstGeo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0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6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AC53DF-4216-466D-99A7-94400E6C2A25}" type="slidenum">
              <a:rPr lang="en-US" sz="1200" smtClean="0">
                <a:solidFill>
                  <a:srgbClr val="464646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4062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2"/>
            <a:ext cx="5562600" cy="4137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6" y="4686158"/>
            <a:ext cx="55734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AC53DF-4216-466D-99A7-94400E6C2A25}" type="slidenum">
              <a:rPr lang="en-US" sz="1200" smtClean="0">
                <a:solidFill>
                  <a:srgbClr val="464646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3945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8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18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2ADC2B0-E042-462F-8381-AA3794460223}" type="slidenum">
              <a:rPr lang="tr-TR" sz="1800" smtClean="0">
                <a:solidFill>
                  <a:prstClr val="black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18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4966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06C2D3-7B83-48FC-BFBC-50D6DDC732E8}" type="datetimeFigureOut">
              <a:rPr lang="tr-TR" altLang="tr-TR" sz="1800" smtClean="0">
                <a:solidFill>
                  <a:prstClr val="black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14.02.2017</a:t>
            </a:fld>
            <a:endParaRPr lang="tr-TR" altLang="tr-TR" sz="18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altLang="tr-TR" sz="18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0CD16BF-3E10-41F5-BA32-6D1DA1765A3D}" type="slidenum">
              <a:rPr lang="tr-TR" altLang="tr-TR" sz="1800" smtClean="0">
                <a:solidFill>
                  <a:prstClr val="black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 altLang="tr-TR" sz="18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4417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04660"/>
          </a:xfrm>
        </p:spPr>
        <p:txBody>
          <a:bodyPr/>
          <a:lstStyle>
            <a:lvl1pPr marL="320040" indent="-32004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40080" indent="-27432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-2286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-228600"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1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3802" y="1200150"/>
            <a:ext cx="1276044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2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03648" y="1200150"/>
            <a:ext cx="7740352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mtClean="0">
                <a:latin typeface="Tw Cen M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6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1572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18" y="1600200"/>
            <a:ext cx="8153400" cy="742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600200"/>
            <a:ext cx="91440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2673718" y="25717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z="1800" smtClean="0">
                <a:solidFill>
                  <a:prstClr val="black"/>
                </a:solidFill>
                <a:latin typeface="Tw Cen M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6" y="4686156"/>
            <a:ext cx="5421083" cy="273844"/>
          </a:xfrm>
          <a:prstGeom prst="rect">
            <a:avLst/>
          </a:prstGeo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0555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90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z="1800" smtClean="0">
                <a:solidFill>
                  <a:prstClr val="black"/>
                </a:solidFill>
                <a:latin typeface="Tw Cen M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6" y="4686156"/>
            <a:ext cx="5421083" cy="273844"/>
          </a:xfrm>
          <a:prstGeom prst="rect">
            <a:avLst/>
          </a:prstGeo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91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6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z="1800" smtClean="0"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9177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6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z="1800" smtClean="0">
                <a:solidFill>
                  <a:srgbClr val="464646"/>
                </a:solidFill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46464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6581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90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4686302"/>
            <a:ext cx="26670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6" y="4686156"/>
            <a:ext cx="5421083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D93096-5B34-4342-9326-69289CEAE4C2}" type="slidenum">
              <a:rPr lang="en-US" sz="1800" smtClean="0">
                <a:latin typeface="Tw Cen M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latin typeface="Tw Cen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52" y="1316736"/>
            <a:ext cx="1615307" cy="1266340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8702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7046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77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§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52550"/>
            <a:ext cx="8532440" cy="960107"/>
          </a:xfrm>
        </p:spPr>
        <p:txBody>
          <a:bodyPr anchor="t">
            <a:noAutofit/>
          </a:bodyPr>
          <a:lstStyle/>
          <a:p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İNSAN BİLGİSAYAR ETKİLEŞİMİ 2. hafta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teorİler</a:t>
            </a: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yaklaşImlar-1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PROF. DR. KÜRŞAT ÇAĞILTAY</a:t>
            </a: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odtü</a:t>
            </a:r>
            <a:r>
              <a:rPr lang="tr-TR" sz="2800" b="1" dirty="0">
                <a:latin typeface="Armata" panose="020B0503040500060204" pitchFamily="34" charset="-94"/>
              </a:rPr>
              <a:t/>
            </a:r>
            <a:br>
              <a:rPr lang="tr-TR" sz="2800" b="1" dirty="0">
                <a:latin typeface="Armata" panose="020B0503040500060204" pitchFamily="34" charset="-94"/>
              </a:rPr>
            </a:br>
            <a:r>
              <a:rPr lang="tr-TR" sz="3600" b="1" dirty="0">
                <a:latin typeface="Armata" panose="020B0503040500060204" pitchFamily="34" charset="-94"/>
              </a:rPr>
              <a:t/>
            </a:r>
            <a:br>
              <a:rPr lang="tr-TR" sz="3600" b="1" dirty="0">
                <a:latin typeface="Armata" panose="020B0503040500060204" pitchFamily="34" charset="-94"/>
              </a:rPr>
            </a:br>
            <a:endParaRPr lang="tr-TR" sz="3600" b="1" dirty="0">
              <a:latin typeface="Armata" panose="020B0503040500060204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653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"/>
    </mc:Choice>
    <mc:Fallback xmlns="">
      <p:transition spd="slow" advTm="20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Landauer (1995</a:t>
            </a:r>
            <a:r>
              <a:rPr lang="tr-TR" dirty="0" smtClean="0"/>
              <a:t>)’a Göre Sebepler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47750"/>
            <a:ext cx="8153400" cy="3857060"/>
          </a:xfrm>
        </p:spPr>
        <p:txBody>
          <a:bodyPr>
            <a:normAutofit/>
          </a:bodyPr>
          <a:lstStyle/>
          <a:p>
            <a:r>
              <a:rPr lang="tr-TR" dirty="0" smtClean="0"/>
              <a:t>Yazılımların zayıf tasarlanması</a:t>
            </a:r>
          </a:p>
          <a:p>
            <a:r>
              <a:rPr lang="tr-TR" dirty="0" smtClean="0"/>
              <a:t>Teknik otomasyon gerçekleşti ama kullanım süreçleriyle bütünleştirme sorunu</a:t>
            </a:r>
          </a:p>
          <a:p>
            <a:r>
              <a:rPr lang="tr-TR" dirty="0" smtClean="0"/>
              <a:t>Kullanıcı merkezli tasarım tek çözüm</a:t>
            </a:r>
          </a:p>
          <a:p>
            <a:pPr lvl="1"/>
            <a:r>
              <a:rPr lang="tr-TR" dirty="0" smtClean="0"/>
              <a:t>Kullanılabilirlik ile iş verimliliğinde %25’e kadar artış</a:t>
            </a:r>
          </a:p>
          <a:p>
            <a:pPr lvl="1"/>
            <a:r>
              <a:rPr lang="tr-TR" dirty="0" smtClean="0"/>
              <a:t>‘Tipik arayüzde 40 sorun vardır. Bunların 20 tanesini düzeltmek kullanılabilirliği %50 arttırır’</a:t>
            </a:r>
          </a:p>
          <a:p>
            <a:pPr lvl="1"/>
            <a:endParaRPr lang="en-US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2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Shneiderman (1992, 2016)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71550"/>
            <a:ext cx="6238875" cy="3704660"/>
          </a:xfrm>
        </p:spPr>
        <p:txBody>
          <a:bodyPr/>
          <a:lstStyle/>
          <a:p>
            <a:r>
              <a:rPr lang="tr-TR" dirty="0" smtClean="0"/>
              <a:t>Bilgisayarlar yaşam kalitesini </a:t>
            </a:r>
            <a:r>
              <a:rPr lang="tr-TR" dirty="0" smtClean="0"/>
              <a:t>arttırır.</a:t>
            </a:r>
            <a:endParaRPr lang="tr-TR" dirty="0" smtClean="0"/>
          </a:p>
          <a:p>
            <a:r>
              <a:rPr lang="tr-TR" dirty="0" smtClean="0"/>
              <a:t>İnsanlar arasındaki çeşitlilikleri göz önüne alan sistemler</a:t>
            </a:r>
          </a:p>
          <a:p>
            <a:r>
              <a:rPr lang="tr-TR" dirty="0" smtClean="0"/>
              <a:t>Ölçülebilir hedefler</a:t>
            </a:r>
          </a:p>
          <a:p>
            <a:r>
              <a:rPr lang="tr-TR" dirty="0" smtClean="0"/>
              <a:t>Landauer’den farkı ?</a:t>
            </a:r>
            <a:endParaRPr lang="tr-TR" dirty="0"/>
          </a:p>
        </p:txBody>
      </p:sp>
      <p:pic>
        <p:nvPicPr>
          <p:cNvPr id="5" name="Picture 2" descr="http://www.cs.umd.edu/hcil/DTUI6/book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77589" cy="34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Shneiderman’ın 8 Altın Kuralı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23950"/>
            <a:ext cx="8385048" cy="3505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Tutarlılık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Evrensel kullanılabilirlik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Kaliteli geri bildirim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Süreç ve sonuç odaklı diyaloglar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Hatadan koruma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İşlemleri geri alabilme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Kontrol kullanıcıda olmalı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Kısa süreli hafıza yükünü düşür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5136685" y="4800886"/>
            <a:ext cx="4007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http://www.cs.umd.edu/~ben/goldenrules.html</a:t>
            </a:r>
          </a:p>
        </p:txBody>
      </p:sp>
      <p:pic>
        <p:nvPicPr>
          <p:cNvPr id="6" name="Picture 2" descr="Shneiderma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75174"/>
            <a:ext cx="2441449" cy="30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Etkileşim ve Norman (1988, 2013)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6396408" cy="370466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Etkileşim </a:t>
            </a:r>
            <a:r>
              <a:rPr lang="tr-TR" dirty="0"/>
              <a:t>mesajların </a:t>
            </a:r>
            <a:r>
              <a:rPr lang="tr-TR" dirty="0" smtClean="0"/>
              <a:t>makinadan etkin </a:t>
            </a:r>
            <a:r>
              <a:rPr lang="tr-TR" dirty="0"/>
              <a:t>şekilde kullanıcıya </a:t>
            </a:r>
            <a:r>
              <a:rPr lang="tr-TR" dirty="0" smtClean="0"/>
              <a:t>sunulmasıdır.</a:t>
            </a:r>
            <a:endParaRPr lang="tr-TR" dirty="0"/>
          </a:p>
          <a:p>
            <a:r>
              <a:rPr lang="tr-TR" dirty="0" smtClean="0"/>
              <a:t>Hata etkileşimin doğal bir </a:t>
            </a:r>
            <a:r>
              <a:rPr lang="tr-TR" dirty="0" smtClean="0"/>
              <a:t>parçasıdır.</a:t>
            </a:r>
            <a:endParaRPr lang="tr-TR" dirty="0" smtClean="0"/>
          </a:p>
          <a:p>
            <a:r>
              <a:rPr lang="tr-TR" dirty="0" smtClean="0"/>
              <a:t>Kullanıcı sistem modelini parçalı bilgilerle </a:t>
            </a:r>
            <a:r>
              <a:rPr lang="tr-TR" dirty="0" smtClean="0"/>
              <a:t>oluşturur.</a:t>
            </a:r>
            <a:endParaRPr lang="tr-TR" dirty="0" smtClean="0"/>
          </a:p>
          <a:p>
            <a:r>
              <a:rPr lang="tr-TR" dirty="0" smtClean="0"/>
              <a:t>Kararlarımızı fiziksel harekete çevirir sonra bunun sonuçlarını </a:t>
            </a:r>
            <a:r>
              <a:rPr lang="tr-TR" dirty="0" smtClean="0"/>
              <a:t>yorumlarız.</a:t>
            </a:r>
            <a:endParaRPr lang="tr-TR" dirty="0" smtClean="0"/>
          </a:p>
          <a:p>
            <a:r>
              <a:rPr lang="tr-TR" dirty="0" smtClean="0"/>
              <a:t>Olaylar yanıtımızı </a:t>
            </a:r>
            <a:r>
              <a:rPr lang="tr-TR" dirty="0" smtClean="0"/>
              <a:t>tetikler.</a:t>
            </a:r>
            <a:endParaRPr lang="tr-TR" dirty="0" smtClean="0"/>
          </a:p>
          <a:p>
            <a:pPr lvl="1"/>
            <a:r>
              <a:rPr lang="tr-TR" dirty="0" smtClean="0"/>
              <a:t>Dünya ile etkileşimimiz sürekli bir </a:t>
            </a:r>
            <a:r>
              <a:rPr lang="tr-TR" dirty="0" smtClean="0"/>
              <a:t>döngüdür.</a:t>
            </a:r>
            <a:endParaRPr lang="tr-TR" dirty="0"/>
          </a:p>
        </p:txBody>
      </p:sp>
      <p:pic>
        <p:nvPicPr>
          <p:cNvPr id="1026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56" y="986193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9963" y="4943614"/>
            <a:ext cx="5614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Norman, D. A. (2013). Design of Everyday Things: Revised and Expanded. New York: Basic Books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18556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Norman ve Shneiderman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3950"/>
            <a:ext cx="7467600" cy="37808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Kullanıcının </a:t>
            </a:r>
            <a:r>
              <a:rPr lang="tr-TR" dirty="0"/>
              <a:t>bilgiyi işleme davranışını </a:t>
            </a:r>
            <a:r>
              <a:rPr lang="tr-TR" dirty="0" smtClean="0"/>
              <a:t>temel alır.</a:t>
            </a:r>
            <a:endParaRPr lang="tr-TR" dirty="0" smtClean="0"/>
          </a:p>
          <a:p>
            <a:r>
              <a:rPr lang="tr-TR" dirty="0" smtClean="0"/>
              <a:t>Norman </a:t>
            </a:r>
            <a:r>
              <a:rPr lang="tr-TR" dirty="0"/>
              <a:t>(1988) </a:t>
            </a:r>
            <a:r>
              <a:rPr lang="tr-TR" dirty="0" smtClean="0"/>
              <a:t>etkileşim </a:t>
            </a:r>
            <a:r>
              <a:rPr lang="tr-TR" dirty="0"/>
              <a:t>sürecini, belirli işlem seviyelerine bölerek modellemeye </a:t>
            </a:r>
            <a:r>
              <a:rPr lang="tr-TR" dirty="0" smtClean="0"/>
              <a:t>çalışır.</a:t>
            </a:r>
            <a:endParaRPr lang="tr-TR" dirty="0" smtClean="0"/>
          </a:p>
          <a:p>
            <a:r>
              <a:rPr lang="tr-TR" dirty="0" smtClean="0"/>
              <a:t>Shneidermann </a:t>
            </a:r>
            <a:r>
              <a:rPr lang="tr-TR" dirty="0"/>
              <a:t>(1998) </a:t>
            </a:r>
            <a:r>
              <a:rPr lang="tr-TR" dirty="0" smtClean="0"/>
              <a:t>deneysel </a:t>
            </a:r>
            <a:r>
              <a:rPr lang="tr-TR" dirty="0"/>
              <a:t>bulgular doğrultusunda, </a:t>
            </a:r>
            <a:r>
              <a:rPr lang="tr-TR" dirty="0" smtClean="0"/>
              <a:t>arayüzlerinin </a:t>
            </a:r>
            <a:r>
              <a:rPr lang="tr-TR" dirty="0"/>
              <a:t>nasıl daha iyi tasarlanabileceği konusunda önerilerde </a:t>
            </a:r>
            <a:r>
              <a:rPr lang="tr-TR" dirty="0" smtClean="0"/>
              <a:t>bulunur.</a:t>
            </a:r>
            <a:endParaRPr lang="tr-TR" dirty="0" smtClean="0"/>
          </a:p>
          <a:p>
            <a:r>
              <a:rPr lang="tr-TR" dirty="0"/>
              <a:t>M</a:t>
            </a:r>
            <a:r>
              <a:rPr lang="tr-TR" dirty="0" smtClean="0"/>
              <a:t>evcut </a:t>
            </a:r>
            <a:r>
              <a:rPr lang="tr-TR" dirty="0"/>
              <a:t>teknolojileri daha kullanılır hale getirmek için </a:t>
            </a:r>
            <a:r>
              <a:rPr lang="tr-TR" dirty="0" smtClean="0"/>
              <a:t>pratik </a:t>
            </a:r>
            <a:r>
              <a:rPr lang="tr-TR" dirty="0"/>
              <a:t>ve popüler </a:t>
            </a:r>
            <a:r>
              <a:rPr lang="tr-TR" dirty="0" smtClean="0"/>
              <a:t>çözümler.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/>
              <a:t>Bilgisayar arayüzlerini nasıl daha iyi tasarlayalım ki farklı özelliklere sahip kullanıcılar en rahat şekilde onları kullansınlar ve en yüksek performansı elde etsinler</a:t>
            </a:r>
            <a:r>
              <a:rPr lang="tr-TR" dirty="0" smtClean="0"/>
              <a:t>”.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5047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Lucy Suchman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81075"/>
            <a:ext cx="5638800" cy="3831352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</a:t>
            </a:r>
            <a:r>
              <a:rPr lang="tr-TR" dirty="0" smtClean="0"/>
              <a:t>tkileşim </a:t>
            </a:r>
            <a:r>
              <a:rPr lang="tr-TR" dirty="0"/>
              <a:t>sürecinin iletişim ve bağlam </a:t>
            </a:r>
            <a:r>
              <a:rPr lang="tr-TR" dirty="0" smtClean="0"/>
              <a:t>özellikleri </a:t>
            </a:r>
            <a:r>
              <a:rPr lang="tr-TR" dirty="0"/>
              <a:t>öne </a:t>
            </a:r>
            <a:r>
              <a:rPr lang="tr-TR" dirty="0" smtClean="0"/>
              <a:t>çıkarılmaktadır.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Konuşmaya </a:t>
            </a:r>
            <a:r>
              <a:rPr lang="tr-TR" dirty="0"/>
              <a:t>benzer, anlamlı bir İnsan-Bilgisayar </a:t>
            </a:r>
            <a:r>
              <a:rPr lang="tr-TR" dirty="0" smtClean="0"/>
              <a:t>diyaloğu 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Nasıl </a:t>
            </a:r>
            <a:r>
              <a:rPr lang="tr-TR" dirty="0"/>
              <a:t>yüzyüze konuşan iki kişi karşısındakinin o an içinde bulunduğu modu ya da eğitim durumunu anlayıp ona göre cevap veriyorsa, burada da benzer bir davranış </a:t>
            </a:r>
            <a:r>
              <a:rPr lang="tr-TR" dirty="0" smtClean="0"/>
              <a:t>sergilenmelidir.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i="1" dirty="0" smtClean="0"/>
              <a:t>İnsanların davranışları önceden planlı değildir, bulundukları duruma göre tepki verirler</a:t>
            </a:r>
            <a:r>
              <a:rPr lang="en-US" altLang="tr-TR" i="1" dirty="0" smtClean="0"/>
              <a:t> </a:t>
            </a:r>
            <a:r>
              <a:rPr lang="en-US" altLang="tr-TR" i="1" dirty="0"/>
              <a:t>(“situated action”)</a:t>
            </a:r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879102"/>
            <a:ext cx="80714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Suchman</a:t>
            </a:r>
            <a:r>
              <a:rPr lang="en-US" sz="1100" dirty="0" smtClean="0"/>
              <a:t>, L. (1987) Plans and situated actions : The Problem of Human-Machine Communication. Cambridge University Press, New York.</a:t>
            </a:r>
            <a:endParaRPr lang="tr-TR" sz="1100" dirty="0"/>
          </a:p>
        </p:txBody>
      </p:sp>
      <p:pic>
        <p:nvPicPr>
          <p:cNvPr id="2050" name="Picture 2" descr="Lucy Suchm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669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Suchman’a Göre Etkileşim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21370"/>
            <a:ext cx="8153400" cy="3704660"/>
          </a:xfrm>
        </p:spPr>
        <p:txBody>
          <a:bodyPr>
            <a:normAutofit/>
          </a:bodyPr>
          <a:lstStyle/>
          <a:p>
            <a:r>
              <a:rPr lang="tr-TR" dirty="0" smtClean="0"/>
              <a:t>Davranış bağlam ile </a:t>
            </a:r>
            <a:r>
              <a:rPr lang="tr-TR" dirty="0" smtClean="0"/>
              <a:t>ilişkilidir.</a:t>
            </a:r>
            <a:endParaRPr lang="tr-TR" dirty="0" smtClean="0"/>
          </a:p>
          <a:p>
            <a:r>
              <a:rPr lang="tr-TR" dirty="0" smtClean="0"/>
              <a:t>Planlar daima eksik ve </a:t>
            </a:r>
            <a:r>
              <a:rPr lang="tr-TR" dirty="0" smtClean="0"/>
              <a:t>değiştirilebilirdir.</a:t>
            </a:r>
            <a:endParaRPr lang="tr-TR" dirty="0" smtClean="0"/>
          </a:p>
          <a:p>
            <a:r>
              <a:rPr lang="tr-TR" dirty="0" smtClean="0"/>
              <a:t>Etkileşim bir nevi </a:t>
            </a:r>
            <a:r>
              <a:rPr lang="tr-TR" dirty="0" smtClean="0"/>
              <a:t>İletişimdir.</a:t>
            </a:r>
            <a:endParaRPr lang="tr-TR" dirty="0" smtClean="0"/>
          </a:p>
          <a:p>
            <a:r>
              <a:rPr lang="tr-TR" dirty="0" smtClean="0"/>
              <a:t>Bir eylem yapmadan önce tepki </a:t>
            </a:r>
            <a:r>
              <a:rPr lang="tr-TR" dirty="0" smtClean="0"/>
              <a:t>beklenir.</a:t>
            </a:r>
            <a:endParaRPr lang="tr-TR" dirty="0" smtClean="0"/>
          </a:p>
          <a:p>
            <a:r>
              <a:rPr lang="tr-TR" dirty="0" smtClean="0"/>
              <a:t>Sadece bilişsel modelleri temel alan tasarımın başarı şansı </a:t>
            </a:r>
            <a:r>
              <a:rPr lang="tr-TR" dirty="0" smtClean="0"/>
              <a:t>düşüktür.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713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Suchman ve Norman&amp;Shneiderman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47750"/>
            <a:ext cx="8153400" cy="3857060"/>
          </a:xfrm>
        </p:spPr>
        <p:txBody>
          <a:bodyPr>
            <a:normAutofit/>
          </a:bodyPr>
          <a:lstStyle/>
          <a:p>
            <a:r>
              <a:rPr lang="tr-TR" dirty="0" smtClean="0"/>
              <a:t>Suchman - Bilgisayar </a:t>
            </a:r>
            <a:r>
              <a:rPr lang="tr-TR" dirty="0"/>
              <a:t>kullanıcıyı anlamalı, ne yapmak istediğini sezip ona göre davranmalı</a:t>
            </a:r>
          </a:p>
          <a:p>
            <a:r>
              <a:rPr lang="tr-TR" dirty="0" smtClean="0"/>
              <a:t>N&amp;S - Etkileşim</a:t>
            </a:r>
            <a:r>
              <a:rPr lang="tr-TR" dirty="0"/>
              <a:t>, makinadan mesajların etkin şekilde kullanıcıya sunulması </a:t>
            </a:r>
            <a:endParaRPr lang="tr-TR" dirty="0" smtClean="0"/>
          </a:p>
          <a:p>
            <a:r>
              <a:rPr lang="tr-TR" dirty="0"/>
              <a:t>“İnsanlar bilgisayara ayak uyduracağına, bilgisayarlar insanlara ayak uydurmalı; bir başka deyişle, “insan okur-yazarlığı” olan bilgisayarlar yapılmalı”. </a:t>
            </a:r>
            <a:r>
              <a:rPr lang="tr-TR" dirty="0" smtClean="0"/>
              <a:t>(TÜBİTAK </a:t>
            </a:r>
            <a:r>
              <a:rPr lang="tr-TR" dirty="0"/>
              <a:t>Vizyon 2023 </a:t>
            </a:r>
            <a:r>
              <a:rPr lang="tr-TR" dirty="0" smtClean="0"/>
              <a:t>Raporu)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67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Görüş?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Bugünün İBE sorunları için </a:t>
            </a:r>
          </a:p>
          <a:p>
            <a:pPr lvl="1"/>
            <a:r>
              <a:rPr lang="tr-TR" dirty="0" smtClean="0"/>
              <a:t>Norman &amp; Shneiderman</a:t>
            </a:r>
          </a:p>
          <a:p>
            <a:r>
              <a:rPr lang="tr-TR" dirty="0" smtClean="0"/>
              <a:t>Geleceğin İBE sistemleri için</a:t>
            </a:r>
          </a:p>
          <a:p>
            <a:pPr lvl="1"/>
            <a:r>
              <a:rPr lang="tr-TR" dirty="0" smtClean="0"/>
              <a:t>Suchman, Licklider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36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Etkileşimin Fiziksel Boyutu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Arayüz</a:t>
            </a:r>
          </a:p>
          <a:p>
            <a:r>
              <a:rPr lang="tr-TR" dirty="0" smtClean="0"/>
              <a:t>TDK: Bilgisayar </a:t>
            </a:r>
            <a:r>
              <a:rPr lang="tr-TR" dirty="0"/>
              <a:t>yazılımlarının kullanıcı tarafından çalıştırılmasını sağlayan, çeşitli resimlerin, grafiklerin, yazıların yer aldığı ön </a:t>
            </a:r>
            <a:r>
              <a:rPr lang="tr-TR" dirty="0" smtClean="0"/>
              <a:t>sayfa</a:t>
            </a:r>
          </a:p>
          <a:p>
            <a:r>
              <a:rPr lang="tr-TR" dirty="0" smtClean="0"/>
              <a:t>Bilginin kullanıcı ile araç arasında aktarımını sağlayan iletişim kanalı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2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8583" y="1200149"/>
            <a:ext cx="7338060" cy="3704659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Etkileşime felsefi açıdan bakış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Norman, Shneiderman, Suchman, Landauer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Etkileşime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fiziksel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açıdan bakış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Metaforlar</a:t>
            </a:r>
          </a:p>
        </p:txBody>
      </p:sp>
    </p:spTree>
    <p:extLst>
      <p:ext uri="{BB962C8B-B14F-4D97-AF65-F5344CB8AC3E}">
        <p14:creationId xmlns:p14="http://schemas.microsoft.com/office/powerpoint/2010/main" val="42768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Arayüzler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00150"/>
            <a:ext cx="8004048" cy="370466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Fiziksel</a:t>
            </a:r>
          </a:p>
          <a:p>
            <a:pPr lvl="1"/>
            <a:r>
              <a:rPr lang="tr-TR" dirty="0" smtClean="0"/>
              <a:t>Klavye</a:t>
            </a:r>
          </a:p>
          <a:p>
            <a:pPr lvl="1"/>
            <a:r>
              <a:rPr lang="tr-TR" dirty="0" smtClean="0"/>
              <a:t>Fare</a:t>
            </a:r>
          </a:p>
          <a:p>
            <a:pPr lvl="1"/>
            <a:r>
              <a:rPr lang="tr-TR" dirty="0" smtClean="0"/>
              <a:t>Ekran</a:t>
            </a:r>
          </a:p>
          <a:p>
            <a:r>
              <a:rPr lang="tr-TR" dirty="0" smtClean="0"/>
              <a:t>Kavramsal (Metaforik)</a:t>
            </a:r>
          </a:p>
          <a:p>
            <a:pPr lvl="1"/>
            <a:r>
              <a:rPr lang="tr-TR" dirty="0" smtClean="0"/>
              <a:t>Masaüstü</a:t>
            </a:r>
          </a:p>
          <a:p>
            <a:pPr lvl="1"/>
            <a:r>
              <a:rPr lang="tr-TR" dirty="0" smtClean="0"/>
              <a:t>Çöp kutusu</a:t>
            </a:r>
          </a:p>
          <a:p>
            <a:pPr lvl="1"/>
            <a:r>
              <a:rPr lang="tr-TR" dirty="0" smtClean="0"/>
              <a:t>Dosya, klasör</a:t>
            </a:r>
          </a:p>
          <a:p>
            <a:pPr lvl="1"/>
            <a:endParaRPr lang="tr-TR" dirty="0"/>
          </a:p>
        </p:txBody>
      </p:sp>
      <p:pic>
        <p:nvPicPr>
          <p:cNvPr id="2050" name="Picture 2" descr="Image may contain: 1 per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31" y="1886047"/>
            <a:ext cx="1858466" cy="18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77" y="960768"/>
            <a:ext cx="1511973" cy="18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Arayüz Cihazları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50242"/>
              </p:ext>
            </p:extLst>
          </p:nvPr>
        </p:nvGraphicFramePr>
        <p:xfrm>
          <a:off x="612648" y="1119194"/>
          <a:ext cx="7693152" cy="37856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46576">
                  <a:extLst>
                    <a:ext uri="{9D8B030D-6E8A-4147-A177-3AD203B41FA5}">
                      <a16:colId xmlns:a16="http://schemas.microsoft.com/office/drawing/2014/main" xmlns="" val="1870176739"/>
                    </a:ext>
                  </a:extLst>
                </a:gridCol>
                <a:gridCol w="3846576">
                  <a:extLst>
                    <a:ext uri="{9D8B030D-6E8A-4147-A177-3AD203B41FA5}">
                      <a16:colId xmlns:a16="http://schemas.microsoft.com/office/drawing/2014/main" xmlns="" val="736508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</a:rPr>
                        <a:t>Giriş cihazları</a:t>
                      </a:r>
                      <a:endParaRPr lang="tr-T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</a:rPr>
                        <a:t>Çıkış cihazları</a:t>
                      </a:r>
                      <a:endParaRPr lang="tr-TR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07562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Klavye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>
                          <a:solidFill>
                            <a:schemeClr val="tx1"/>
                          </a:solidFill>
                          <a:effectLst/>
                        </a:rPr>
                        <a:t>Ekran</a:t>
                      </a:r>
                      <a:endParaRPr lang="tr-TR" sz="3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792462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Fare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>
                          <a:solidFill>
                            <a:schemeClr val="tx1"/>
                          </a:solidFill>
                          <a:effectLst/>
                        </a:rPr>
                        <a:t>Hoparlör</a:t>
                      </a:r>
                      <a:endParaRPr lang="tr-TR" sz="3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84250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Oyun çubuğu (joystick)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Yazıcı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38387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Dokunmatik ekran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Hareketli platform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37292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Çizim tahtası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Çizim tahtası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34053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>
                          <a:solidFill>
                            <a:schemeClr val="tx1"/>
                          </a:solidFill>
                          <a:effectLst/>
                        </a:rPr>
                        <a:t>Elektronik eldiven</a:t>
                      </a:r>
                      <a:endParaRPr lang="tr-TR" sz="3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Elektronik eldiven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68405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>
                          <a:solidFill>
                            <a:schemeClr val="tx1"/>
                          </a:solidFill>
                          <a:effectLst/>
                        </a:rPr>
                        <a:t>Mikrofon</a:t>
                      </a:r>
                      <a:endParaRPr lang="tr-TR" sz="3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Titreşimli cihazlar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3870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Tarayıcı (Scanner)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effectLst/>
                        </a:rPr>
                        <a:t>Fiziksel ortam (hologram)</a:t>
                      </a:r>
                      <a:endParaRPr lang="tr-TR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374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9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Gelecekte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3393" y="1631928"/>
            <a:ext cx="4189289" cy="235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05291"/>
            <a:ext cx="4507525" cy="2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Metaforlar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04950"/>
            <a:ext cx="1356919" cy="191073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550"/>
            <a:ext cx="497116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Metafor + Fiziksel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Multi-Touch-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0150"/>
            <a:ext cx="5986905" cy="379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3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Etkileşim Tipi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851648" cy="3990410"/>
          </a:xfrm>
        </p:spPr>
        <p:txBody>
          <a:bodyPr/>
          <a:lstStyle/>
          <a:p>
            <a:r>
              <a:rPr lang="tr-TR" dirty="0" smtClean="0"/>
              <a:t>Geleneksel</a:t>
            </a:r>
          </a:p>
          <a:p>
            <a:pPr lvl="1"/>
            <a:r>
              <a:rPr lang="tr-TR" dirty="0" smtClean="0"/>
              <a:t>Komutlar</a:t>
            </a:r>
          </a:p>
          <a:p>
            <a:pPr lvl="1"/>
            <a:r>
              <a:rPr lang="tr-TR" dirty="0" smtClean="0"/>
              <a:t>Menüler</a:t>
            </a:r>
          </a:p>
          <a:p>
            <a:pPr lvl="1"/>
            <a:r>
              <a:rPr lang="tr-TR" dirty="0" smtClean="0"/>
              <a:t>Formlar</a:t>
            </a:r>
          </a:p>
          <a:p>
            <a:r>
              <a:rPr lang="tr-TR" dirty="0" smtClean="0"/>
              <a:t>Yeni</a:t>
            </a:r>
          </a:p>
          <a:p>
            <a:pPr lvl="1"/>
            <a:r>
              <a:rPr lang="tr-TR" dirty="0" smtClean="0"/>
              <a:t>Doğal dil</a:t>
            </a:r>
          </a:p>
          <a:p>
            <a:pPr lvl="1"/>
            <a:r>
              <a:rPr lang="tr-TR" dirty="0" smtClean="0"/>
              <a:t>Duygular</a:t>
            </a:r>
          </a:p>
          <a:p>
            <a:pPr lvl="1"/>
            <a:r>
              <a:rPr lang="tr-TR" dirty="0" smtClean="0"/>
              <a:t>Beyin-Bilgisayar</a:t>
            </a:r>
            <a:endParaRPr lang="tr-TR" dirty="0"/>
          </a:p>
        </p:txBody>
      </p:sp>
      <p:pic>
        <p:nvPicPr>
          <p:cNvPr id="2050" name="Picture 2" descr="Affective Computing and Interaction: Psychological, Cognitive and Neuroscientific Perspectives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24" y="2901960"/>
            <a:ext cx="1497120" cy="20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320" y="2909605"/>
            <a:ext cx="3189916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Arayüz?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7829" y="1123950"/>
            <a:ext cx="4366935" cy="3704660"/>
          </a:xfrm>
        </p:spPr>
        <p:txBody>
          <a:bodyPr/>
          <a:lstStyle/>
          <a:p>
            <a:r>
              <a:rPr lang="tr-TR" dirty="0" smtClean="0"/>
              <a:t>İBE Bağlam Kuralı</a:t>
            </a:r>
          </a:p>
          <a:p>
            <a:pPr lvl="1"/>
            <a:r>
              <a:rPr lang="tr-TR" dirty="0" smtClean="0"/>
              <a:t>Kullanılabilirlik kullanıcı tipi, onların görevleri ve kullanımın gerçekleştiği ortama </a:t>
            </a:r>
            <a:r>
              <a:rPr lang="tr-TR" dirty="0" smtClean="0"/>
              <a:t>bağlıdır.</a:t>
            </a:r>
            <a:endParaRPr lang="tr-TR" dirty="0" smtClean="0"/>
          </a:p>
          <a:p>
            <a:endParaRPr lang="tr-TR" dirty="0"/>
          </a:p>
        </p:txBody>
      </p:sp>
      <p:grpSp>
        <p:nvGrpSpPr>
          <p:cNvPr id="4" name="Group 3"/>
          <p:cNvGrpSpPr/>
          <p:nvPr/>
        </p:nvGrpSpPr>
        <p:grpSpPr>
          <a:xfrm>
            <a:off x="4215375" y="915072"/>
            <a:ext cx="4548880" cy="3630031"/>
            <a:chOff x="2021495" y="1150853"/>
            <a:chExt cx="5346785" cy="3907928"/>
          </a:xfrm>
        </p:grpSpPr>
        <p:pic>
          <p:nvPicPr>
            <p:cNvPr id="5" name="Picture 33" descr="MCj0432570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942" y="1150853"/>
              <a:ext cx="1370128" cy="114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2" descr="MCj042461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495" y="3912411"/>
              <a:ext cx="1415885" cy="113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1" descr="MCj0295762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767" y="4081067"/>
              <a:ext cx="1315737" cy="97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30"/>
            <p:cNvSpPr>
              <a:spLocks noChangeArrowheads="1"/>
            </p:cNvSpPr>
            <p:nvPr/>
          </p:nvSpPr>
          <p:spPr bwMode="auto">
            <a:xfrm>
              <a:off x="3255797" y="2068134"/>
              <a:ext cx="3022568" cy="24280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160" dirty="0"/>
            </a:p>
          </p:txBody>
        </p:sp>
        <p:sp>
          <p:nvSpPr>
            <p:cNvPr id="9" name="AutoShape 29"/>
            <p:cNvSpPr>
              <a:spLocks noChangeArrowheads="1"/>
            </p:cNvSpPr>
            <p:nvPr/>
          </p:nvSpPr>
          <p:spPr bwMode="auto">
            <a:xfrm>
              <a:off x="3418106" y="1888275"/>
              <a:ext cx="2645286" cy="220291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160" dirty="0"/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2035231" y="3556888"/>
              <a:ext cx="1240626" cy="28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cs typeface="Times New Roman" pitchFamily="18" charset="0"/>
                </a:rPr>
                <a:t>Kullanıcı</a:t>
              </a:r>
              <a:endParaRPr lang="tr-TR" sz="3960" b="1" dirty="0"/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4916836" y="1559376"/>
              <a:ext cx="1641218" cy="3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Araç/Arayüz</a:t>
              </a:r>
              <a:endParaRPr lang="tr-TR" sz="396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4377578" y="2804591"/>
              <a:ext cx="1061914" cy="28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cs typeface="Times New Roman" pitchFamily="18" charset="0"/>
                </a:rPr>
                <a:t>Bağlam</a:t>
              </a:r>
              <a:endParaRPr lang="tr-TR" sz="3240" b="1" dirty="0"/>
            </a:p>
          </p:txBody>
        </p:sp>
        <p:pic>
          <p:nvPicPr>
            <p:cNvPr id="13" name="Picture 25" descr="MCj0286975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004" y="3115635"/>
              <a:ext cx="1349407" cy="102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6451409" y="3673472"/>
              <a:ext cx="916871" cy="28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cs typeface="Times New Roman" pitchFamily="18" charset="0"/>
                </a:rPr>
                <a:t>Görev</a:t>
              </a:r>
              <a:endParaRPr lang="tr-TR" sz="396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03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Norman’a Göre Kullanılabilir Arayüz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3990410"/>
          </a:xfrm>
        </p:spPr>
        <p:txBody>
          <a:bodyPr/>
          <a:lstStyle/>
          <a:p>
            <a:r>
              <a:rPr lang="tr-TR" dirty="0" smtClean="0"/>
              <a:t>Kullanıcı arayüz ile etkileşirken, ne kadar:</a:t>
            </a:r>
          </a:p>
          <a:p>
            <a:pPr lvl="1"/>
            <a:r>
              <a:rPr lang="tr-TR" dirty="0" smtClean="0"/>
              <a:t>Aracın fonksiyonlarını </a:t>
            </a:r>
            <a:r>
              <a:rPr lang="tr-TR" dirty="0" smtClean="0"/>
              <a:t>anlıyor.</a:t>
            </a:r>
            <a:endParaRPr lang="tr-TR" dirty="0" smtClean="0"/>
          </a:p>
          <a:p>
            <a:pPr lvl="1"/>
            <a:r>
              <a:rPr lang="tr-TR" dirty="0" smtClean="0"/>
              <a:t>Yapmak istedikleri ile fiziksel hareketi </a:t>
            </a:r>
            <a:r>
              <a:rPr lang="tr-TR" dirty="0" smtClean="0"/>
              <a:t>eşleştirebiliyor.</a:t>
            </a:r>
            <a:endParaRPr lang="tr-TR" dirty="0" smtClean="0"/>
          </a:p>
          <a:p>
            <a:pPr lvl="1"/>
            <a:r>
              <a:rPr lang="tr-TR" dirty="0"/>
              <a:t>Görevi </a:t>
            </a:r>
            <a:r>
              <a:rPr lang="tr-TR" dirty="0" smtClean="0"/>
              <a:t>gerçekleştiriyor.</a:t>
            </a:r>
            <a:endParaRPr lang="tr-TR" dirty="0"/>
          </a:p>
          <a:p>
            <a:pPr lvl="1"/>
            <a:r>
              <a:rPr lang="tr-TR" dirty="0" smtClean="0"/>
              <a:t>Sistemin bulunduğu durumu </a:t>
            </a:r>
            <a:r>
              <a:rPr lang="tr-TR" dirty="0" smtClean="0"/>
              <a:t>anlıyor.</a:t>
            </a:r>
            <a:endParaRPr lang="tr-TR" dirty="0" smtClean="0"/>
          </a:p>
          <a:p>
            <a:pPr lvl="1"/>
            <a:r>
              <a:rPr lang="tr-TR" dirty="0" smtClean="0"/>
              <a:t>Sistemin istenen durumda olduğunu </a:t>
            </a:r>
            <a:r>
              <a:rPr lang="tr-TR" dirty="0" smtClean="0"/>
              <a:t>söyleyebiliyor.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27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Norman’ın 4 Tasarım Prensibi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Görülebilirlik </a:t>
            </a:r>
          </a:p>
          <a:p>
            <a:r>
              <a:rPr lang="tr-TR" dirty="0" smtClean="0"/>
              <a:t>Kavramsal model </a:t>
            </a:r>
          </a:p>
          <a:p>
            <a:r>
              <a:rPr lang="tr-TR" dirty="0" smtClean="0"/>
              <a:t>Anlamlı eşleştirmeler</a:t>
            </a:r>
          </a:p>
          <a:p>
            <a:r>
              <a:rPr lang="tr-TR" dirty="0" smtClean="0"/>
              <a:t>Geribildirim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74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Tasarımcılar Arayüz Tipini Seçebilir mi?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429000"/>
          </a:xfrm>
        </p:spPr>
        <p:txBody>
          <a:bodyPr/>
          <a:lstStyle/>
          <a:p>
            <a:r>
              <a:rPr lang="tr-TR" dirty="0" smtClean="0"/>
              <a:t>81 arayüz tasarımcısı denek, 4 arayüz</a:t>
            </a:r>
          </a:p>
          <a:p>
            <a:pPr lvl="1"/>
            <a:r>
              <a:rPr lang="tr-TR" dirty="0" smtClean="0"/>
              <a:t>Deneklere 4 arayüzün demosu gösterildi, </a:t>
            </a:r>
            <a:r>
              <a:rPr lang="tr-TR" dirty="0" err="1" smtClean="0"/>
              <a:t>degerlendirmeleri</a:t>
            </a:r>
            <a:r>
              <a:rPr lang="tr-TR" dirty="0" smtClean="0"/>
              <a:t> </a:t>
            </a:r>
            <a:r>
              <a:rPr lang="tr-TR" dirty="0" smtClean="0"/>
              <a:t>istendi.</a:t>
            </a:r>
            <a:endParaRPr lang="tr-TR" dirty="0" smtClean="0"/>
          </a:p>
          <a:p>
            <a:pPr lvl="1"/>
            <a:r>
              <a:rPr lang="tr-TR" dirty="0" smtClean="0"/>
              <a:t>Sonra denekler kısaca test ettiler ve </a:t>
            </a:r>
            <a:r>
              <a:rPr lang="tr-TR" dirty="0" smtClean="0"/>
              <a:t>değerlendirdiler.</a:t>
            </a:r>
            <a:endParaRPr lang="tr-TR" dirty="0" smtClean="0"/>
          </a:p>
          <a:p>
            <a:pPr lvl="1"/>
            <a:r>
              <a:rPr lang="tr-TR" dirty="0" smtClean="0"/>
              <a:t>Denekler gerçek görevlerle her </a:t>
            </a:r>
            <a:r>
              <a:rPr lang="tr-TR" dirty="0" err="1" smtClean="0"/>
              <a:t>arayüzü</a:t>
            </a:r>
            <a:r>
              <a:rPr lang="tr-TR" dirty="0" smtClean="0"/>
              <a:t> </a:t>
            </a:r>
            <a:r>
              <a:rPr lang="tr-TR" dirty="0" smtClean="0"/>
              <a:t>kullandılar.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680645" y="4743390"/>
            <a:ext cx="546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Bailey, S. (1993). Iterative methodology and Designer Training in Human Computer Interface design. </a:t>
            </a:r>
            <a:endParaRPr lang="tr-TR" sz="1000" dirty="0" smtClean="0"/>
          </a:p>
          <a:p>
            <a:r>
              <a:rPr lang="en-US" sz="1000" dirty="0" smtClean="0"/>
              <a:t>Proceedings </a:t>
            </a:r>
            <a:r>
              <a:rPr lang="en-US" sz="1000" dirty="0"/>
              <a:t>of ACM INTERCHI'93 Conference on Human Factors in Computing Systems, 198-205. 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079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7733995" cy="3990409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Tasarım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günlüğü için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Çevrenden 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kullanılabilirlik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problemi sapta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Problemi </a:t>
            </a:r>
            <a:r>
              <a:rPr lang="en-US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Suchman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-Norman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-Shneiderman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bakış açısı ile değerlendir</a:t>
            </a:r>
            <a:endParaRPr lang="en-US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23525"/>
            <a:ext cx="3121927" cy="2081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193" y="4882136"/>
            <a:ext cx="383951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80" dirty="0"/>
              <a:t>https://pixabay.com/en/pen-office-diary-notebook-work-1974727/</a:t>
            </a:r>
          </a:p>
        </p:txBody>
      </p:sp>
    </p:spTree>
    <p:extLst>
      <p:ext uri="{BB962C8B-B14F-4D97-AF65-F5344CB8AC3E}">
        <p14:creationId xmlns:p14="http://schemas.microsoft.com/office/powerpoint/2010/main" val="37728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Tasarımcılar Arayüz Tipini Seçebilir mi? </a:t>
            </a:r>
            <a:endParaRPr lang="tr-T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1105718"/>
              </p:ext>
            </p:extLst>
          </p:nvPr>
        </p:nvGraphicFramePr>
        <p:xfrm>
          <a:off x="612775" y="1200150"/>
          <a:ext cx="7693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425">
                  <a:extLst>
                    <a:ext uri="{9D8B030D-6E8A-4147-A177-3AD203B41FA5}">
                      <a16:colId xmlns:a16="http://schemas.microsoft.com/office/drawing/2014/main" xmlns="" val="38496649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81158662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64729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Arayüz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Değerlendirme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Performans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35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Yazı ile giriş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seviyeli menü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38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seviyeli menü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736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Çoklu menüler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54896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80645" y="4743390"/>
            <a:ext cx="546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Bailey, S. (1993). Iterative methodology and Designer Training in Human Computer Interface design. </a:t>
            </a:r>
            <a:endParaRPr lang="tr-TR" sz="1000" dirty="0" smtClean="0"/>
          </a:p>
          <a:p>
            <a:r>
              <a:rPr lang="en-US" sz="1000" dirty="0" smtClean="0"/>
              <a:t>Proceedings </a:t>
            </a:r>
            <a:r>
              <a:rPr lang="en-US" sz="1000" dirty="0"/>
              <a:t>of ACM INTERCHI'93 Conference on Human Factors in Computing Systems, 198-205. </a:t>
            </a:r>
            <a:endParaRPr lang="tr-T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483371"/>
            <a:ext cx="662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Tasarımcıların %95’i yüksek performans gösterdikleri arayüzü değil diğerini </a:t>
            </a:r>
            <a:r>
              <a:rPr lang="tr-TR" dirty="0" smtClean="0"/>
              <a:t>seçti.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1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sonu sorusu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2476"/>
            <a:ext cx="6172200" cy="3704660"/>
          </a:xfrm>
        </p:spPr>
        <p:txBody>
          <a:bodyPr/>
          <a:lstStyle/>
          <a:p>
            <a:r>
              <a:rPr lang="tr-TR" dirty="0" smtClean="0"/>
              <a:t>Metaforlarda gerçekçi resim mi kullanılmalı yoksa çizim mi?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Shneiderman’ın 8 Altın </a:t>
            </a:r>
            <a:r>
              <a:rPr lang="tr-TR" dirty="0" smtClean="0"/>
              <a:t>Kuralını kullanarak alışveriş sitesi analizi </a:t>
            </a:r>
            <a:r>
              <a:rPr lang="tr-TR" dirty="0" smtClean="0"/>
              <a:t>yapın. </a:t>
            </a:r>
            <a:endParaRPr lang="tr-T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1937"/>
            <a:ext cx="133255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27" y="2424112"/>
            <a:ext cx="1485900" cy="2228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904810"/>
            <a:ext cx="4388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https://pixabay.com/en/garbage-can-dustbin-waste-garbage-231881/</a:t>
            </a:r>
          </a:p>
        </p:txBody>
      </p:sp>
    </p:spTree>
    <p:extLst>
      <p:ext uri="{BB962C8B-B14F-4D97-AF65-F5344CB8AC3E}">
        <p14:creationId xmlns:p14="http://schemas.microsoft.com/office/powerpoint/2010/main" val="1537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Gelecek ders-3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Norman ve Körfez yaklaşımı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7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Etkileşim – Sözlük Anlamı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“</a:t>
            </a:r>
            <a:r>
              <a:rPr lang="tr-TR" i="1" dirty="0"/>
              <a:t>Toplum yaşamında her şeyin hem kendisinin bağlı olduğu, hem de kendisine bağlı olan bir </a:t>
            </a:r>
            <a:r>
              <a:rPr lang="tr-TR" i="1" u="sng" dirty="0"/>
              <a:t>karşılıklı etkiler bütünlüğü</a:t>
            </a:r>
            <a:r>
              <a:rPr lang="tr-TR" i="1" dirty="0"/>
              <a:t> içinde bulunması; neden ile sonucun birbirinden ayrı değil, sıkı sıkıya birbirine bağlı olması ve durmadan birbiriyle yer değiştirmesi</a:t>
            </a:r>
            <a:r>
              <a:rPr lang="tr-TR" dirty="0"/>
              <a:t>” </a:t>
            </a:r>
            <a:endParaRPr lang="tr-TR" dirty="0" smtClean="0"/>
          </a:p>
          <a:p>
            <a:r>
              <a:rPr lang="tr-TR" dirty="0"/>
              <a:t>Türk Dil Kurumu </a:t>
            </a:r>
            <a:r>
              <a:rPr lang="tr-TR" dirty="0" smtClean="0"/>
              <a:t>sözlüğü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96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87" y="189314"/>
            <a:ext cx="7338060" cy="742950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İBE’nin Temel Bileşenleri</a:t>
            </a:r>
          </a:p>
        </p:txBody>
      </p:sp>
      <p:sp>
        <p:nvSpPr>
          <p:cNvPr id="9220" name="Rectangle 35"/>
          <p:cNvSpPr>
            <a:spLocks noChangeArrowheads="1"/>
          </p:cNvSpPr>
          <p:nvPr/>
        </p:nvSpPr>
        <p:spPr bwMode="auto">
          <a:xfrm>
            <a:off x="594360" y="-98066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grpSp>
        <p:nvGrpSpPr>
          <p:cNvPr id="3" name="Group 2"/>
          <p:cNvGrpSpPr/>
          <p:nvPr/>
        </p:nvGrpSpPr>
        <p:grpSpPr>
          <a:xfrm>
            <a:off x="2021495" y="1150853"/>
            <a:ext cx="5346785" cy="3907928"/>
            <a:chOff x="2021495" y="1150853"/>
            <a:chExt cx="5346785" cy="3907928"/>
          </a:xfrm>
        </p:grpSpPr>
        <p:pic>
          <p:nvPicPr>
            <p:cNvPr id="9223" name="Picture 33" descr="MCj0432570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942" y="1150853"/>
              <a:ext cx="1370128" cy="114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32" descr="MCj0424616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495" y="3912411"/>
              <a:ext cx="1415885" cy="113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31" descr="MCj0295762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767" y="4081067"/>
              <a:ext cx="1315737" cy="97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Oval 30"/>
            <p:cNvSpPr>
              <a:spLocks noChangeArrowheads="1"/>
            </p:cNvSpPr>
            <p:nvPr/>
          </p:nvSpPr>
          <p:spPr bwMode="auto">
            <a:xfrm>
              <a:off x="3255797" y="2068134"/>
              <a:ext cx="3022568" cy="24280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160" dirty="0"/>
            </a:p>
          </p:txBody>
        </p:sp>
        <p:sp>
          <p:nvSpPr>
            <p:cNvPr id="9227" name="AutoShape 29"/>
            <p:cNvSpPr>
              <a:spLocks noChangeArrowheads="1"/>
            </p:cNvSpPr>
            <p:nvPr/>
          </p:nvSpPr>
          <p:spPr bwMode="auto">
            <a:xfrm>
              <a:off x="3418106" y="1888275"/>
              <a:ext cx="2645286" cy="220291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160" dirty="0"/>
            </a:p>
          </p:txBody>
        </p:sp>
        <p:sp>
          <p:nvSpPr>
            <p:cNvPr id="9228" name="Text Box 28"/>
            <p:cNvSpPr txBox="1">
              <a:spLocks noChangeArrowheads="1"/>
            </p:cNvSpPr>
            <p:nvPr/>
          </p:nvSpPr>
          <p:spPr bwMode="auto">
            <a:xfrm>
              <a:off x="2035231" y="3556888"/>
              <a:ext cx="1240626" cy="28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cs typeface="Times New Roman" pitchFamily="18" charset="0"/>
                </a:rPr>
                <a:t>Kullanıcı</a:t>
              </a:r>
              <a:endParaRPr lang="tr-TR" sz="3960" b="1" dirty="0"/>
            </a:p>
          </p:txBody>
        </p:sp>
        <p:sp>
          <p:nvSpPr>
            <p:cNvPr id="9229" name="Text Box 27"/>
            <p:cNvSpPr txBox="1">
              <a:spLocks noChangeArrowheads="1"/>
            </p:cNvSpPr>
            <p:nvPr/>
          </p:nvSpPr>
          <p:spPr bwMode="auto">
            <a:xfrm>
              <a:off x="4916836" y="1559376"/>
              <a:ext cx="1641218" cy="3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Araç/Arayüz</a:t>
              </a:r>
              <a:endParaRPr lang="tr-TR" sz="396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0" name="Text Box 26"/>
            <p:cNvSpPr txBox="1">
              <a:spLocks noChangeArrowheads="1"/>
            </p:cNvSpPr>
            <p:nvPr/>
          </p:nvSpPr>
          <p:spPr bwMode="auto">
            <a:xfrm>
              <a:off x="4377578" y="2804591"/>
              <a:ext cx="1061914" cy="28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cs typeface="Times New Roman" pitchFamily="18" charset="0"/>
                </a:rPr>
                <a:t>Bağlam</a:t>
              </a:r>
              <a:endParaRPr lang="tr-TR" sz="3240" b="1" dirty="0"/>
            </a:p>
          </p:txBody>
        </p:sp>
        <p:pic>
          <p:nvPicPr>
            <p:cNvPr id="9231" name="Picture 25" descr="MCj0286975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004" y="3115635"/>
              <a:ext cx="1349407" cy="102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24"/>
            <p:cNvSpPr txBox="1">
              <a:spLocks noChangeArrowheads="1"/>
            </p:cNvSpPr>
            <p:nvPr/>
          </p:nvSpPr>
          <p:spPr bwMode="auto">
            <a:xfrm>
              <a:off x="6451409" y="3673472"/>
              <a:ext cx="916871" cy="28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510" tIns="22755" rIns="45510" bIns="22755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tr-TR" sz="1800" b="1" dirty="0">
                  <a:solidFill>
                    <a:srgbClr val="000000"/>
                  </a:solidFill>
                  <a:cs typeface="Times New Roman" pitchFamily="18" charset="0"/>
                </a:rPr>
                <a:t>Görev</a:t>
              </a:r>
              <a:endParaRPr lang="tr-TR" sz="396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455" y="1043921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u="sng" dirty="0"/>
              <a:t>karşılıklı etkiler bütünlüğü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44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Üretkenlik </a:t>
            </a:r>
            <a:r>
              <a:rPr lang="tr-TR" dirty="0" smtClean="0"/>
              <a:t>İkilemi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47750"/>
            <a:ext cx="8153400" cy="380999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Bilişim </a:t>
            </a:r>
            <a:r>
              <a:rPr lang="tr-TR" dirty="0"/>
              <a:t>teknolojilerine yapılan </a:t>
            </a:r>
            <a:r>
              <a:rPr lang="tr-TR" dirty="0" smtClean="0"/>
              <a:t>yatırımlar </a:t>
            </a:r>
            <a:r>
              <a:rPr lang="tr-TR" dirty="0"/>
              <a:t>çok hızlı bir şekilde artmasına rağmen, </a:t>
            </a:r>
            <a:r>
              <a:rPr lang="tr-TR" dirty="0" smtClean="0"/>
              <a:t>ekonomik üretkenliğin </a:t>
            </a:r>
            <a:r>
              <a:rPr lang="tr-TR" dirty="0"/>
              <a:t>artışı yavaş </a:t>
            </a:r>
            <a:r>
              <a:rPr lang="tr-TR" dirty="0" smtClean="0"/>
              <a:t>kalmaktadır.</a:t>
            </a:r>
            <a:endParaRPr lang="tr-TR" dirty="0" smtClean="0"/>
          </a:p>
          <a:p>
            <a:r>
              <a:rPr lang="tr-TR" dirty="0" smtClean="0"/>
              <a:t>Ama?</a:t>
            </a:r>
          </a:p>
          <a:p>
            <a:pPr lvl="1"/>
            <a:r>
              <a:rPr lang="tr-TR" dirty="0"/>
              <a:t>B</a:t>
            </a:r>
            <a:r>
              <a:rPr lang="tr-TR" dirty="0" smtClean="0"/>
              <a:t>ankacılık sistemleri</a:t>
            </a:r>
          </a:p>
          <a:p>
            <a:pPr lvl="1"/>
            <a:r>
              <a:rPr lang="tr-TR" dirty="0" smtClean="0"/>
              <a:t>Çevrimiçi alışveriş</a:t>
            </a:r>
          </a:p>
          <a:p>
            <a:pPr lvl="1"/>
            <a:r>
              <a:rPr lang="tr-TR" dirty="0" smtClean="0"/>
              <a:t>E-devlet</a:t>
            </a:r>
          </a:p>
          <a:p>
            <a:pPr lvl="1"/>
            <a:r>
              <a:rPr lang="tr-TR" dirty="0" smtClean="0"/>
              <a:t>E-posta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5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Landauer (1995)</a:t>
            </a:r>
            <a:endParaRPr lang="tr-TR" dirty="0"/>
          </a:p>
        </p:txBody>
      </p:sp>
      <p:pic>
        <p:nvPicPr>
          <p:cNvPr id="4" name="Picture 2" descr="http://www.measuringu.com/images/landauer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20129"/>
            <a:ext cx="3886200" cy="36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00150"/>
            <a:ext cx="5676900" cy="3704660"/>
          </a:xfrm>
        </p:spPr>
        <p:txBody>
          <a:bodyPr/>
          <a:lstStyle/>
          <a:p>
            <a:r>
              <a:rPr lang="tr-TR" dirty="0" smtClean="0"/>
              <a:t>Üretkenlik ile Bilişim Teknolojisi verisi negatif ilişkili</a:t>
            </a:r>
          </a:p>
          <a:p>
            <a:r>
              <a:rPr lang="tr-TR" dirty="0" smtClean="0"/>
              <a:t>Karşı fikirlerin temeli zayıf</a:t>
            </a:r>
          </a:p>
          <a:p>
            <a:pPr lvl="1"/>
            <a:r>
              <a:rPr lang="tr-TR" dirty="0" smtClean="0"/>
              <a:t>Zaman içinde etkisi görülecek</a:t>
            </a:r>
          </a:p>
          <a:p>
            <a:pPr lvl="1"/>
            <a:r>
              <a:rPr lang="tr-TR" dirty="0" smtClean="0"/>
              <a:t>Satış rakkamları olumlu</a:t>
            </a:r>
          </a:p>
          <a:p>
            <a:pPr lvl="1"/>
            <a:r>
              <a:rPr lang="tr-TR" dirty="0" smtClean="0"/>
              <a:t>İnsanlar öyle söylüyor</a:t>
            </a:r>
          </a:p>
          <a:p>
            <a:pPr lvl="1"/>
            <a:r>
              <a:rPr lang="tr-TR" dirty="0" smtClean="0"/>
              <a:t>Ölçme problemleri</a:t>
            </a:r>
          </a:p>
        </p:txBody>
      </p:sp>
    </p:spTree>
    <p:extLst>
      <p:ext uri="{BB962C8B-B14F-4D97-AF65-F5344CB8AC3E}">
        <p14:creationId xmlns:p14="http://schemas.microsoft.com/office/powerpoint/2010/main" val="16731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2014 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81800" y="1047750"/>
            <a:ext cx="2133600" cy="3117892"/>
          </a:xfrm>
        </p:spPr>
        <p:txBody>
          <a:bodyPr>
            <a:normAutofit/>
          </a:bodyPr>
          <a:lstStyle/>
          <a:p>
            <a:r>
              <a:rPr lang="en-US" sz="1400" dirty="0" err="1"/>
              <a:t>Acemoglu</a:t>
            </a:r>
            <a:r>
              <a:rPr lang="en-US" sz="1400" dirty="0"/>
              <a:t>, Daron; </a:t>
            </a:r>
            <a:r>
              <a:rPr lang="en-US" sz="1400" dirty="0" err="1"/>
              <a:t>Autor</a:t>
            </a:r>
            <a:r>
              <a:rPr lang="en-US" sz="1400" dirty="0"/>
              <a:t>, David; Dorn, David; Hanson, Gordon; Price, Brendan (May 2014). "Return of the Solow Paradox? IT, Productivity, and Employment in US Manufacturing". American Economic Review. 104 (No. 5): 394–99. </a:t>
            </a:r>
            <a:endParaRPr lang="tr-T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9149"/>
            <a:ext cx="5867400" cy="41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18" y="347023"/>
            <a:ext cx="6693694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0181" y="4835723"/>
            <a:ext cx="699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https://www.brookings.edu/wp-content/uploads/2016/08/productivity-measurement-debate.pdf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71450"/>
            <a:ext cx="2116218" cy="35433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dirty="0" smtClean="0"/>
              <a:t>2016</a:t>
            </a:r>
          </a:p>
          <a:p>
            <a:pPr fontAlgn="auto">
              <a:spcAft>
                <a:spcPts val="0"/>
              </a:spcAft>
            </a:pPr>
            <a:endParaRPr lang="tr-TR" dirty="0" smtClean="0"/>
          </a:p>
          <a:p>
            <a:pPr fontAlgn="auto">
              <a:spcAft>
                <a:spcPts val="0"/>
              </a:spcAft>
            </a:pPr>
            <a:r>
              <a:rPr lang="tr-TR" sz="2800" dirty="0" smtClean="0"/>
              <a:t>Productivity Slump.</a:t>
            </a:r>
          </a:p>
          <a:p>
            <a:pPr fontAlgn="auto">
              <a:spcAft>
                <a:spcPts val="0"/>
              </a:spcAft>
            </a:pPr>
            <a:endParaRPr lang="tr-TR" sz="2800" dirty="0" smtClean="0"/>
          </a:p>
          <a:p>
            <a:pPr fontAlgn="auto">
              <a:spcAft>
                <a:spcPts val="0"/>
              </a:spcAft>
            </a:pPr>
            <a:r>
              <a:rPr lang="tr-TR" sz="2800" dirty="0" smtClean="0"/>
              <a:t>Derviş &amp; Qureshi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735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10467</TotalTime>
  <Words>1125</Words>
  <Application>Microsoft Office PowerPoint</Application>
  <PresentationFormat>Ekran Gösterisi (16:9)</PresentationFormat>
  <Paragraphs>200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AcademicPresentation3</vt:lpstr>
      <vt:lpstr>İNSAN BİLGİSAYAR ETKİLEŞİMİ 2. hafta teorİler yaklaşImlar-1   PROF. DR. KÜRŞAT ÇAĞILTAY odtü  </vt:lpstr>
      <vt:lpstr>Amaçları</vt:lpstr>
      <vt:lpstr>Etkinlikler</vt:lpstr>
      <vt:lpstr>Etkileşim – Sözlük Anlamı</vt:lpstr>
      <vt:lpstr>İBE’nin Temel Bileşenleri</vt:lpstr>
      <vt:lpstr>Üretkenlik İkilemi </vt:lpstr>
      <vt:lpstr>Landauer (1995)</vt:lpstr>
      <vt:lpstr>2014  </vt:lpstr>
      <vt:lpstr>PowerPoint Sunusu</vt:lpstr>
      <vt:lpstr>Landauer (1995)’a Göre Sebepler</vt:lpstr>
      <vt:lpstr>Shneiderman (1992, 2016)</vt:lpstr>
      <vt:lpstr>Shneiderman’ın 8 Altın Kuralı</vt:lpstr>
      <vt:lpstr>Etkileşim ve Norman (1988, 2013) </vt:lpstr>
      <vt:lpstr>Norman ve Shneiderman</vt:lpstr>
      <vt:lpstr>Lucy Suchman</vt:lpstr>
      <vt:lpstr>Suchman’a Göre Etkileşim</vt:lpstr>
      <vt:lpstr>Suchman ve Norman&amp;Shneiderman</vt:lpstr>
      <vt:lpstr>Hangi Görüş?</vt:lpstr>
      <vt:lpstr>Etkileşimin Fiziksel Boyutu</vt:lpstr>
      <vt:lpstr>Arayüzler</vt:lpstr>
      <vt:lpstr>Arayüz Cihazları</vt:lpstr>
      <vt:lpstr>Gelecekte</vt:lpstr>
      <vt:lpstr>Metaforlar</vt:lpstr>
      <vt:lpstr>Metafor + Fiziksel</vt:lpstr>
      <vt:lpstr>Etkileşim Tipi</vt:lpstr>
      <vt:lpstr>Hangi Arayüz?</vt:lpstr>
      <vt:lpstr>Norman’a Göre Kullanılabilir Arayüz</vt:lpstr>
      <vt:lpstr>Norman’ın 4 Tasarım Prensibi</vt:lpstr>
      <vt:lpstr>Tasarımcılar Arayüz Tipini Seçebilir mi? </vt:lpstr>
      <vt:lpstr>Tasarımcılar Arayüz Tipini Seçebilir mi? </vt:lpstr>
      <vt:lpstr>Bölüm sonu sorusu</vt:lpstr>
      <vt:lpstr>Gelecek ders-3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6</dc:title>
  <dc:creator>Tel_Lab</dc:creator>
  <cp:lastModifiedBy>Lost</cp:lastModifiedBy>
  <cp:revision>338</cp:revision>
  <dcterms:created xsi:type="dcterms:W3CDTF">2002-09-12T02:51:06Z</dcterms:created>
  <dcterms:modified xsi:type="dcterms:W3CDTF">2017-02-14T11:54:43Z</dcterms:modified>
</cp:coreProperties>
</file>