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23" r:id="rId1"/>
  </p:sldMasterIdLst>
  <p:notesMasterIdLst>
    <p:notesMasterId r:id="rId41"/>
  </p:notesMasterIdLst>
  <p:sldIdLst>
    <p:sldId id="256" r:id="rId2"/>
    <p:sldId id="378" r:id="rId3"/>
    <p:sldId id="323" r:id="rId4"/>
    <p:sldId id="415" r:id="rId5"/>
    <p:sldId id="426" r:id="rId6"/>
    <p:sldId id="374" r:id="rId7"/>
    <p:sldId id="420" r:id="rId8"/>
    <p:sldId id="454" r:id="rId9"/>
    <p:sldId id="428" r:id="rId10"/>
    <p:sldId id="418" r:id="rId11"/>
    <p:sldId id="419" r:id="rId12"/>
    <p:sldId id="455" r:id="rId13"/>
    <p:sldId id="452" r:id="rId14"/>
    <p:sldId id="456" r:id="rId15"/>
    <p:sldId id="421" r:id="rId16"/>
    <p:sldId id="457" r:id="rId17"/>
    <p:sldId id="458" r:id="rId18"/>
    <p:sldId id="459" r:id="rId19"/>
    <p:sldId id="460" r:id="rId20"/>
    <p:sldId id="427" r:id="rId21"/>
    <p:sldId id="461" r:id="rId22"/>
    <p:sldId id="432" r:id="rId23"/>
    <p:sldId id="434" r:id="rId24"/>
    <p:sldId id="464" r:id="rId25"/>
    <p:sldId id="435" r:id="rId26"/>
    <p:sldId id="463" r:id="rId27"/>
    <p:sldId id="462" r:id="rId28"/>
    <p:sldId id="436" r:id="rId29"/>
    <p:sldId id="450" r:id="rId30"/>
    <p:sldId id="447" r:id="rId31"/>
    <p:sldId id="446" r:id="rId32"/>
    <p:sldId id="445" r:id="rId33"/>
    <p:sldId id="442" r:id="rId34"/>
    <p:sldId id="441" r:id="rId35"/>
    <p:sldId id="451" r:id="rId36"/>
    <p:sldId id="413" r:id="rId37"/>
    <p:sldId id="414" r:id="rId38"/>
    <p:sldId id="380" r:id="rId39"/>
    <p:sldId id="327" r:id="rId4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tin Özlü" initials="MÖ" lastIdx="1" clrIdx="0">
    <p:extLst>
      <p:ext uri="{19B8F6BF-5375-455C-9EA6-DF929625EA0E}">
        <p15:presenceInfo xmlns:p15="http://schemas.microsoft.com/office/powerpoint/2012/main" userId="aa591527d363b8e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1"/>
    <a:srgbClr val="FFFFE7"/>
    <a:srgbClr val="FFF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83577" autoAdjust="0"/>
  </p:normalViewPr>
  <p:slideViewPr>
    <p:cSldViewPr snapToGrid="0">
      <p:cViewPr varScale="1">
        <p:scale>
          <a:sx n="82" d="100"/>
          <a:sy n="82" d="100"/>
        </p:scale>
        <p:origin x="108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6F4EF-171A-4C71-9A9B-475D227FEFE2}" type="datetimeFigureOut">
              <a:rPr lang="tr-TR" smtClean="0"/>
              <a:t>29.12.2017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8F580-E4BB-4254-8E42-27FBE84758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7314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noProof="0" dirty="0" smtClean="0"/>
              <a:t>Kazanımların önemini vurgulayalım. Niye paylaşmaya değer görüyoruz.</a:t>
            </a:r>
            <a:br>
              <a:rPr lang="tr-TR" noProof="0" dirty="0" smtClean="0"/>
            </a:br>
            <a:endParaRPr lang="tr-TR" noProof="0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5922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Mıknatıs-demir tozu </a:t>
            </a:r>
            <a:r>
              <a:rPr lang="tr-TR" dirty="0" err="1" smtClean="0"/>
              <a:t>demosunu</a:t>
            </a:r>
            <a:r>
              <a:rPr lang="tr-TR" dirty="0" smtClean="0"/>
              <a:t> çoğu öğrenci ortaokulda görüyor.</a:t>
            </a:r>
            <a:r>
              <a:rPr lang="tr-TR" baseline="0" dirty="0" smtClean="0"/>
              <a:t> Hatırlatmak amacıyla bu slayttaki fotoğraflar yeterli olacaktır.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0578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5988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0578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5988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933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3015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İki</a:t>
            </a:r>
            <a:r>
              <a:rPr lang="tr-TR" baseline="0" dirty="0" smtClean="0"/>
              <a:t> mıknatıs arasındaki manyetik alan, mıknatısların birbirlerini itmesini veya çekmesini sağlar.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2321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tr-T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dirty="0" smtClean="0"/>
                  <a:t>Bu kuvvetlerin</a:t>
                </a:r>
                <a:r>
                  <a:rPr lang="tr-TR" baseline="0" dirty="0" smtClean="0"/>
                  <a:t> büyüklükleri birbirine eşit, yönleri birbirine zıttır. (Etki-tepki kuvvetleri)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tr-TR" dirty="0" smtClean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=−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</a:t>
                </a:r>
                <a:r>
                  <a:rPr lang="tr-TR" sz="1200" b="0" i="0">
                    <a:latin typeface="Cambria Math" panose="02040503050406030204" pitchFamily="18" charset="0"/>
                  </a:rPr>
                  <a:t>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aseline="0" dirty="0" smtClean="0"/>
                  <a:t>      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aseline="0" dirty="0" smtClean="0"/>
                  <a:t>       yazalım mı? (Vektörleri daha görmediler.)</a:t>
                </a:r>
                <a:endParaRPr lang="en-US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/>
              </a:p>
              <a:p>
                <a:endParaRPr lang="tr-T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411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tr-T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dirty="0" smtClean="0"/>
                  <a:t>Bu kuvvetlerin</a:t>
                </a:r>
                <a:r>
                  <a:rPr lang="tr-TR" baseline="0" dirty="0" smtClean="0"/>
                  <a:t> büyüklükleri birbirine eşit, yönleri birbirine zıttır. (Etki-tepki kuvvetleri)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tr-TR" dirty="0" smtClean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=−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</a:t>
                </a:r>
                <a:r>
                  <a:rPr lang="tr-TR" sz="1200" b="0" i="0">
                    <a:latin typeface="Cambria Math" panose="02040503050406030204" pitchFamily="18" charset="0"/>
                  </a:rPr>
                  <a:t>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aseline="0" dirty="0" smtClean="0"/>
                  <a:t>      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aseline="0" dirty="0" smtClean="0"/>
                  <a:t>       yazalım mı? (Vektörleri daha görmediler.)</a:t>
                </a:r>
                <a:endParaRPr lang="en-US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/>
              </a:p>
              <a:p>
                <a:endParaRPr lang="tr-T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6105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dirty="0" smtClean="0"/>
                  <a:t>Bu kuvvetlerin</a:t>
                </a:r>
                <a:r>
                  <a:rPr lang="tr-TR" baseline="0" dirty="0" smtClean="0"/>
                  <a:t> büyüklükleri birbirine eşit, yönleri birbirine zıttır. (Etki-tepki kuvvetleri)</a:t>
                </a:r>
                <a:endParaRPr lang="tr-TR" dirty="0" smtClean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12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tr-TR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tr-TR" sz="1200" b="0" i="0" smtClean="0"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12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tr-TR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tr-TR" sz="1200" baseline="0" dirty="0" smtClean="0"/>
                  <a:t>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tr-TR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tr-TR" sz="12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tr-TR" sz="1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tr-TR" sz="12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tr-TR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tr-TR" sz="12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tr-TR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endParaRPr lang="en-US" sz="1200" dirty="0"/>
              </a:p>
              <a:p>
                <a:endParaRPr lang="tr-T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dirty="0" smtClean="0"/>
                  <a:t>Bu kuvvetlerin</a:t>
                </a:r>
                <a:r>
                  <a:rPr lang="tr-TR" baseline="0" dirty="0" smtClean="0"/>
                  <a:t> büyüklükleri birbirine eşit, yönleri birbirine zıttır. (Etki-tepki kuvvetleri)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tr-TR" dirty="0" smtClean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=−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</a:t>
                </a:r>
                <a:r>
                  <a:rPr lang="tr-TR" sz="1200" b="0" i="0">
                    <a:latin typeface="Cambria Math" panose="02040503050406030204" pitchFamily="18" charset="0"/>
                  </a:rPr>
                  <a:t>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aseline="0" dirty="0" smtClean="0"/>
                  <a:t>      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aseline="0" dirty="0" smtClean="0"/>
                  <a:t>       yazalım mı? (Vektörleri daha görmediler.)</a:t>
                </a:r>
                <a:endParaRPr lang="en-US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/>
              </a:p>
              <a:p>
                <a:endParaRPr lang="tr-T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0558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İzlence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4110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sz="1200" baseline="0" dirty="0" smtClean="0"/>
                  <a:t>Manyetik kuvvet formülü ile kütle çekim ve elektriksel kuvvet formüllerinin benzerlikleri konuşulabilir.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r-TR" dirty="0" smtClean="0"/>
                  <a:t>Bu kuvvetlerin</a:t>
                </a:r>
                <a:r>
                  <a:rPr lang="tr-TR" baseline="0" dirty="0" smtClean="0"/>
                  <a:t> büyüklükleri birbirine eşit, yönleri birbirine zıttır. (Etki-tepki kuvvetleri)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tr-TR" dirty="0" smtClean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=−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</a:t>
                </a:r>
                <a:r>
                  <a:rPr lang="tr-TR" sz="1200" b="0" i="0">
                    <a:latin typeface="Cambria Math" panose="02040503050406030204" pitchFamily="18" charset="0"/>
                  </a:rPr>
                  <a:t>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aseline="0" dirty="0" smtClean="0"/>
                  <a:t>      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i="0">
                    <a:latin typeface="Cambria Math" panose="02040503050406030204" pitchFamily="18" charset="0"/>
                  </a:rPr>
                  <a:t>1 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=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en-US" sz="1200" i="0" smtClean="0">
                    <a:latin typeface="Cambria Math" panose="02040503050406030204" pitchFamily="18" charset="0"/>
                  </a:rPr>
                  <a:t>(</a:t>
                </a:r>
                <a:r>
                  <a:rPr lang="tr-TR" sz="1200" i="0">
                    <a:latin typeface="Cambria Math" panose="02040503050406030204" pitchFamily="18" charset="0"/>
                  </a:rPr>
                  <a:t>𝐹</a:t>
                </a:r>
                <a:r>
                  <a:rPr lang="en-US" sz="1200" i="0">
                    <a:latin typeface="Cambria Math" panose="02040503050406030204" pitchFamily="18" charset="0"/>
                  </a:rPr>
                  <a:t>_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2 </a:t>
                </a:r>
                <a:r>
                  <a:rPr lang="en-US" sz="1200" b="0" i="0" smtClean="0">
                    <a:latin typeface="Cambria Math" panose="02040503050406030204" pitchFamily="18" charset="0"/>
                  </a:rPr>
                  <a:t>) ⃗</a:t>
                </a:r>
                <a:r>
                  <a:rPr lang="tr-TR" sz="1200" b="0" i="0" smtClean="0">
                    <a:latin typeface="Cambria Math" panose="02040503050406030204" pitchFamily="18" charset="0"/>
                  </a:rPr>
                  <a:t>|</a:t>
                </a:r>
                <a:r>
                  <a:rPr lang="tr-TR" sz="1200" baseline="0" dirty="0" smtClean="0"/>
                  <a:t>       yazalım mı? (Vektörleri daha görmediler.)</a:t>
                </a:r>
                <a:endParaRPr lang="en-US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/>
              </a:p>
              <a:p>
                <a:endParaRPr lang="tr-T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0558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0745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8363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89317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Ferromanyetik</a:t>
            </a:r>
            <a:r>
              <a:rPr lang="tr-TR" dirty="0" smtClean="0"/>
              <a:t> maddeler, manyetik alan çizgilerini çok sıklaştırır.</a:t>
            </a:r>
          </a:p>
          <a:p>
            <a:r>
              <a:rPr lang="tr-TR" dirty="0" err="1" smtClean="0"/>
              <a:t>Paramanyetik</a:t>
            </a:r>
            <a:r>
              <a:rPr lang="tr-TR" baseline="0" dirty="0" smtClean="0"/>
              <a:t> maddeler, manyetik alan çizgilerini az sıklaştırır.</a:t>
            </a:r>
            <a:endParaRPr lang="tr-TR" dirty="0" smtClean="0"/>
          </a:p>
          <a:p>
            <a:r>
              <a:rPr lang="tr-TR" dirty="0" err="1" smtClean="0"/>
              <a:t>Diyamanyetik</a:t>
            </a:r>
            <a:r>
              <a:rPr lang="tr-TR" dirty="0" smtClean="0"/>
              <a:t> maddeler, manyetik alan</a:t>
            </a:r>
            <a:r>
              <a:rPr lang="tr-TR" baseline="0" dirty="0" smtClean="0"/>
              <a:t> çizgilerini seyrekleştirir.</a:t>
            </a:r>
          </a:p>
          <a:p>
            <a:endParaRPr lang="tr-TR" baseline="0" dirty="0" smtClean="0"/>
          </a:p>
          <a:p>
            <a:r>
              <a:rPr lang="tr-TR" baseline="0" dirty="0" smtClean="0"/>
              <a:t>Atom etrafında dönen elektronların oluşturduğu manyetik alan(cık)</a:t>
            </a:r>
            <a:r>
              <a:rPr lang="tr-TR" baseline="0" dirty="0" err="1" smtClean="0"/>
              <a:t>lar</a:t>
            </a:r>
            <a:r>
              <a:rPr lang="tr-TR" baseline="0" dirty="0" smtClean="0"/>
              <a:t>, maddeyi oluşturan atomların mini mıknatıslar (</a:t>
            </a:r>
            <a:r>
              <a:rPr lang="tr-TR" baseline="0" dirty="0" err="1" smtClean="0"/>
              <a:t>mıknatıscıklar</a:t>
            </a:r>
            <a:r>
              <a:rPr lang="tr-TR" baseline="0" dirty="0" smtClean="0"/>
              <a:t>) gibi davranmasına sebep olur. </a:t>
            </a:r>
          </a:p>
          <a:p>
            <a:r>
              <a:rPr lang="tr-TR" baseline="0" dirty="0" smtClean="0"/>
              <a:t>Bu </a:t>
            </a:r>
            <a:r>
              <a:rPr lang="tr-TR" baseline="0" dirty="0" err="1" smtClean="0"/>
              <a:t>mıknatıscıkların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kutuplanması</a:t>
            </a:r>
            <a:r>
              <a:rPr lang="tr-TR" baseline="0" dirty="0" smtClean="0"/>
              <a:t> farklı yönlerde ise madde manyetik özellik göstermezken; </a:t>
            </a:r>
            <a:r>
              <a:rPr lang="tr-TR" baseline="0" dirty="0" err="1" smtClean="0"/>
              <a:t>mıknatıscıkların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kutuplanması</a:t>
            </a:r>
            <a:r>
              <a:rPr lang="tr-TR" baseline="0" dirty="0" smtClean="0"/>
              <a:t> aynı yönde olan maddeler ise manyetik özellik gösterirler.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4965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Ferromanyetik</a:t>
            </a:r>
            <a:r>
              <a:rPr lang="tr-TR" dirty="0" smtClean="0"/>
              <a:t> maddeler, manyetik alan çizgilerini sıklaştırırken;</a:t>
            </a:r>
          </a:p>
          <a:p>
            <a:r>
              <a:rPr lang="tr-TR" dirty="0" err="1" smtClean="0"/>
              <a:t>Diyamanyetik</a:t>
            </a:r>
            <a:r>
              <a:rPr lang="tr-TR" dirty="0" smtClean="0"/>
              <a:t> maddeler, manyetik alan</a:t>
            </a:r>
            <a:r>
              <a:rPr lang="tr-TR" baseline="0" dirty="0" smtClean="0"/>
              <a:t> çizgilerini seyrekleştirir.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4394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yu</a:t>
            </a:r>
            <a:r>
              <a:rPr lang="en-US" dirty="0" smtClean="0"/>
              <a:t> </a:t>
            </a:r>
            <a:r>
              <a:rPr lang="en-US" dirty="0" err="1" smtClean="0"/>
              <a:t>seyrettirelim</a:t>
            </a:r>
            <a:r>
              <a:rPr lang="en-US" dirty="0" smtClean="0"/>
              <a:t>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9718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7324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19317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5146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53287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32608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98328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 Yer Tutucusu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2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Not Yer Tutucusu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tr-TR" sz="1200" b="0" i="0" smtClean="0">
                    <a:latin typeface="+mn-lt"/>
                  </a:rPr>
                  <a:t>𝑇</a:t>
                </a:r>
                <a:r>
                  <a:rPr lang="tr-TR" sz="1200" b="0" i="0" smtClean="0">
                    <a:latin typeface="+mn-lt"/>
                  </a:rPr>
                  <a:t>_𝑦</a:t>
                </a:r>
                <a:r>
                  <a:rPr lang="tr-TR" sz="1200" dirty="0" smtClean="0">
                    <a:latin typeface="+mn-lt"/>
                  </a:rPr>
                  <a:t> gerilmesini</a:t>
                </a:r>
                <a:r>
                  <a:rPr lang="tr-TR" sz="1200" baseline="0" dirty="0" smtClean="0">
                    <a:latin typeface="+mn-lt"/>
                  </a:rPr>
                  <a:t> yapabilirler ama</a:t>
                </a:r>
                <a:r>
                  <a:rPr lang="tr-TR" sz="1200" dirty="0" smtClean="0">
                    <a:latin typeface="+mn-lt"/>
                  </a:rPr>
                  <a:t> </a:t>
                </a:r>
                <a:r>
                  <a:rPr lang="tr-TR" sz="1200" b="0" i="0" smtClean="0">
                    <a:latin typeface="+mn-lt"/>
                  </a:rPr>
                  <a:t>𝑇_𝑋</a:t>
                </a:r>
                <a:r>
                  <a:rPr lang="tr-TR" sz="1200" dirty="0" smtClean="0">
                    <a:latin typeface="+mn-lt"/>
                  </a:rPr>
                  <a:t> gerilmesini</a:t>
                </a:r>
                <a:r>
                  <a:rPr lang="tr-TR" sz="1200" baseline="0" dirty="0" smtClean="0">
                    <a:latin typeface="+mn-lt"/>
                  </a:rPr>
                  <a:t> yapabilirler mi emin değilim.</a:t>
                </a:r>
                <a:endParaRPr lang="en-US" sz="1200" dirty="0">
                  <a:latin typeface="+mn-lt"/>
                </a:endParaRPr>
              </a:p>
            </p:txBody>
          </p:sp>
        </mc:Fallback>
      </mc:AlternateContent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38882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19317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noProof="0" dirty="0" smtClean="0"/>
              <a:t>Kazanımların önemini vurgulayalım. Niye paylaşmaya değer görüyoruz.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61056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noProof="0" dirty="0" smtClean="0"/>
              <a:t>Kazanımların önemini vurgulayalım. </a:t>
            </a:r>
            <a:r>
              <a:rPr lang="tr-TR" noProof="0" smtClean="0"/>
              <a:t>Niye paylaşmaya değer görüyoruz.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F580-E4BB-4254-8E42-27FBE8475810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11550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7634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9718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Öğrencilerin</a:t>
            </a:r>
            <a:r>
              <a:rPr lang="tr-TR" baseline="0" dirty="0" smtClean="0"/>
              <a:t> ilgisini çekebilmek adına m</a:t>
            </a:r>
            <a:r>
              <a:rPr lang="tr-TR" dirty="0" smtClean="0"/>
              <a:t>ıknatısın tarihçesinden bahsedilebilir.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330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tr-TR" sz="1200" dirty="0" smtClean="0">
                <a:latin typeface="Bookman Old Style" panose="02050604050505020204" pitchFamily="18" charset="0"/>
              </a:rPr>
              <a:t>Tek kutuplu mıknatısın elde edilemeyeceği öğrencilere hatırlatılır.</a:t>
            </a:r>
          </a:p>
          <a:p>
            <a:pPr marL="0" indent="0">
              <a:buFont typeface="Arial" pitchFamily="34" charset="0"/>
              <a:buNone/>
            </a:pPr>
            <a:endParaRPr lang="tr-TR" sz="1200" dirty="0" smtClean="0">
              <a:latin typeface="Bookman Old Style" panose="020506040505050202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tr-TR" sz="1200" dirty="0" smtClean="0">
                <a:latin typeface="Bookman Old Style" panose="02050604050505020204" pitchFamily="18" charset="0"/>
              </a:rPr>
              <a:t>Hoparlörlerde, elektrik ölçüm aletlerinde, elektrik motorlarında, manyetik</a:t>
            </a:r>
            <a:r>
              <a:rPr lang="tr-TR" sz="1200" baseline="0" dirty="0" smtClean="0">
                <a:latin typeface="Bookman Old Style" panose="02050604050505020204" pitchFamily="18" charset="0"/>
              </a:rPr>
              <a:t> başlıklı tornavidalarda, manyetik </a:t>
            </a:r>
            <a:r>
              <a:rPr lang="tr-TR" sz="1200" baseline="0" dirty="0" err="1" smtClean="0">
                <a:latin typeface="Bookman Old Style" panose="02050604050505020204" pitchFamily="18" charset="0"/>
              </a:rPr>
              <a:t>bıçaklıklarda</a:t>
            </a:r>
            <a:r>
              <a:rPr lang="tr-TR" sz="1200" baseline="0" dirty="0" smtClean="0">
                <a:latin typeface="Bookman Old Style" panose="02050604050505020204" pitchFamily="18" charset="0"/>
              </a:rPr>
              <a:t> ve buzdolabının kapılarında (kapının kapanmasına yardımcı olmak için) </a:t>
            </a:r>
            <a:r>
              <a:rPr lang="tr-TR" sz="1200" dirty="0" smtClean="0">
                <a:latin typeface="Bookman Old Style" panose="02050604050505020204" pitchFamily="18" charset="0"/>
              </a:rPr>
              <a:t>mıknatıslardan faydalanılır.</a:t>
            </a:r>
            <a:endParaRPr lang="tr-TR" sz="1400" dirty="0" smtClean="0">
              <a:latin typeface="Bookman Old Style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6124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aseline="0" dirty="0" smtClean="0"/>
              <a:t>Atom etrafında dönen elektronların oluşturduğu manyetik alan(cık)</a:t>
            </a:r>
            <a:r>
              <a:rPr lang="tr-TR" baseline="0" dirty="0" err="1" smtClean="0"/>
              <a:t>lar</a:t>
            </a:r>
            <a:r>
              <a:rPr lang="tr-TR" baseline="0" dirty="0" smtClean="0"/>
              <a:t>, maddeyi oluşturan atomların mini mıknatıslar (</a:t>
            </a:r>
            <a:r>
              <a:rPr lang="tr-TR" baseline="0" dirty="0" err="1" smtClean="0"/>
              <a:t>mıknatıscıklar</a:t>
            </a:r>
            <a:r>
              <a:rPr lang="tr-TR" baseline="0" dirty="0" smtClean="0"/>
              <a:t>) gibi davranmasına sebep olur. </a:t>
            </a:r>
          </a:p>
          <a:p>
            <a:r>
              <a:rPr lang="tr-TR" baseline="0" dirty="0" smtClean="0"/>
              <a:t>Bu </a:t>
            </a:r>
            <a:r>
              <a:rPr lang="tr-TR" baseline="0" dirty="0" err="1" smtClean="0"/>
              <a:t>mıknatıscıkların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kutuplanması</a:t>
            </a:r>
            <a:r>
              <a:rPr lang="tr-TR" baseline="0" dirty="0" smtClean="0"/>
              <a:t> farklı yönlerde ise madde manyetik özellik göstermezken; </a:t>
            </a:r>
            <a:r>
              <a:rPr lang="tr-TR" baseline="0" dirty="0" err="1" smtClean="0"/>
              <a:t>mıknatıscıkların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kutuplanması</a:t>
            </a:r>
            <a:r>
              <a:rPr lang="tr-TR" baseline="0" dirty="0" smtClean="0"/>
              <a:t> aynı yönde olan maddeler ise manyetik özellik gösterirler.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3115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Eğer çubuk</a:t>
            </a:r>
            <a:r>
              <a:rPr lang="tr-TR" baseline="0" dirty="0" smtClean="0"/>
              <a:t> mıknatıs manyetik özelliğini kaybetmişse, pusula ibresinin hareketi tam olarak gözlenemiyor. </a:t>
            </a:r>
          </a:p>
          <a:p>
            <a:endParaRPr lang="tr-TR" baseline="0" dirty="0" smtClean="0"/>
          </a:p>
          <a:p>
            <a:r>
              <a:rPr lang="tr-TR" baseline="0" dirty="0" err="1" smtClean="0"/>
              <a:t>PhET</a:t>
            </a:r>
            <a:r>
              <a:rPr lang="tr-TR" baseline="0" dirty="0" smtClean="0"/>
              <a:t> Simülasyon:</a:t>
            </a:r>
          </a:p>
          <a:p>
            <a:r>
              <a:rPr lang="tr-TR" dirty="0" smtClean="0"/>
              <a:t>https://phet.colorado.edu/tr/simulation/magnets-and-electromagnets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3001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6671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 Üçgen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tıklayın</a:t>
            </a:r>
            <a:endParaRPr kumimoji="0" lang="en-US"/>
          </a:p>
        </p:txBody>
      </p:sp>
      <p:grpSp>
        <p:nvGrpSpPr>
          <p:cNvPr id="2" name="1 Grup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6 Serbest Form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7 Serbest Form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10 Serbest Form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Düz Bağlayıcı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E700B27-DE4C-4B9E-BB11-B9027034A00F}" type="datetimeFigureOut">
              <a:rPr lang="en-US" smtClean="0"/>
              <a:pPr/>
              <a:t>29-Dec-17</a:t>
            </a:fld>
            <a:endParaRPr lang="en-US" dirty="0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64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29-Dec-17</a:t>
            </a:fld>
            <a:endParaRPr lang="en-US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48739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29-Dec-17</a:t>
            </a:fld>
            <a:endParaRPr lang="en-US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71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29-Dec-17</a:t>
            </a:fld>
            <a:endParaRPr lang="en-US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85793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29-Dec-17</a:t>
            </a:fld>
            <a:endParaRPr lang="en-US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6 Köşeli Çift Ayraç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7 Köşeli Çift Ayraç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25750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29-Dec-17</a:t>
            </a:fld>
            <a:endParaRPr lang="en-US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7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78466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29-Dec-17</a:t>
            </a:fld>
            <a:endParaRPr lang="en-US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503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29-Dec-17</a:t>
            </a:fld>
            <a:endParaRPr lang="en-US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0659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29-Dec-17</a:t>
            </a:fld>
            <a:endParaRPr lang="en-US" dirty="0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45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8E665CEB-0076-4E37-B880-BCEA9784DE0A}" type="datetimeFigureOut">
              <a:rPr lang="en-US" smtClean="0"/>
              <a:t>29-Dec-17</a:t>
            </a:fld>
            <a:endParaRPr lang="en-US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590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6149E5E-3896-4118-99A7-7B85668F1C5E}" type="datetimeFigureOut">
              <a:rPr lang="en-US" smtClean="0"/>
              <a:t>29-Dec-17</a:t>
            </a:fld>
            <a:endParaRPr lang="en-US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Serbest Form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Dik Üçgen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10 Düz Bağlayıcı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Köşeli Çift Ayraç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12 Köşeli Çift Ayraç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01636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Serbest Form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Serbest Form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Dik Üçgen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14 Düz Bağlayıcı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E0D914D-B099-4142-A885-11F276715148}" type="datetimeFigureOut">
              <a:rPr lang="en-US" smtClean="0"/>
              <a:t>29-Dec-17</a:t>
            </a:fld>
            <a:endParaRPr lang="en-US" dirty="0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95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6.png"/><Relationship Id="rId7" Type="http://schemas.openxmlformats.org/officeDocument/2006/relationships/image" Target="../media/image410.png"/><Relationship Id="rId12" Type="http://schemas.openxmlformats.org/officeDocument/2006/relationships/image" Target="../media/image4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11" Type="http://schemas.openxmlformats.org/officeDocument/2006/relationships/image" Target="../media/image431.png"/><Relationship Id="rId5" Type="http://schemas.openxmlformats.org/officeDocument/2006/relationships/image" Target="../media/image390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Vfz3hLx4Tk" TargetMode="External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5.png"/><Relationship Id="rId3" Type="http://schemas.openxmlformats.org/officeDocument/2006/relationships/image" Target="../media/image28.png"/><Relationship Id="rId7" Type="http://schemas.openxmlformats.org/officeDocument/2006/relationships/image" Target="../media/image33.jp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76.png"/><Relationship Id="rId5" Type="http://schemas.openxmlformats.org/officeDocument/2006/relationships/image" Target="../media/image740.png"/><Relationship Id="rId10" Type="http://schemas.openxmlformats.org/officeDocument/2006/relationships/image" Target="../media/image750.png"/><Relationship Id="rId4" Type="http://schemas.openxmlformats.org/officeDocument/2006/relationships/image" Target="../media/image29.pn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tr/simulation/magnets-and-electromagnet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09862" y="419725"/>
            <a:ext cx="11842229" cy="2578308"/>
          </a:xfrm>
        </p:spPr>
        <p:txBody>
          <a:bodyPr>
            <a:normAutofit/>
          </a:bodyPr>
          <a:lstStyle/>
          <a:p>
            <a:pPr algn="ctr"/>
            <a:r>
              <a:rPr lang="tr-TR" sz="4400" dirty="0" smtClean="0">
                <a:latin typeface="Bookman Old Style" panose="02050604050505020204" pitchFamily="18" charset="0"/>
              </a:rPr>
              <a:t>10. SINIF </a:t>
            </a:r>
            <a:br>
              <a:rPr lang="tr-TR" sz="4400" dirty="0" smtClean="0">
                <a:latin typeface="Bookman Old Style" panose="02050604050505020204" pitchFamily="18" charset="0"/>
              </a:rPr>
            </a:br>
            <a:r>
              <a:rPr lang="tr-TR" sz="4400" dirty="0">
                <a:latin typeface="Bookman Old Style" panose="02050604050505020204" pitchFamily="18" charset="0"/>
              </a:rPr>
              <a:t/>
            </a:r>
            <a:br>
              <a:rPr lang="tr-TR" sz="4400" dirty="0">
                <a:latin typeface="Bookman Old Style" panose="02050604050505020204" pitchFamily="18" charset="0"/>
              </a:rPr>
            </a:br>
            <a:r>
              <a:rPr lang="tr-TR" sz="4400" dirty="0" smtClean="0">
                <a:latin typeface="Bookman Old Style" panose="02050604050505020204" pitchFamily="18" charset="0"/>
              </a:rPr>
              <a:t>2. ÜNİTE:</a:t>
            </a:r>
            <a:r>
              <a:rPr lang="tr-TR" sz="4400" dirty="0">
                <a:latin typeface="Bookman Old Style" panose="02050604050505020204" pitchFamily="18" charset="0"/>
              </a:rPr>
              <a:t> </a:t>
            </a:r>
            <a:r>
              <a:rPr lang="tr-TR" sz="4400" dirty="0" smtClean="0">
                <a:latin typeface="Bookman Old Style" panose="02050604050505020204" pitchFamily="18" charset="0"/>
              </a:rPr>
              <a:t>ELEKTRİK VE MANYETİZMA</a:t>
            </a:r>
            <a:endParaRPr lang="tr-TR" sz="4400" dirty="0">
              <a:latin typeface="Bookman Old Style" panose="02050604050505020204" pitchFamily="18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8408952" y="4165357"/>
            <a:ext cx="3643139" cy="849835"/>
          </a:xfrm>
        </p:spPr>
        <p:txBody>
          <a:bodyPr>
            <a:noAutofit/>
          </a:bodyPr>
          <a:lstStyle/>
          <a:p>
            <a:pPr algn="ctr"/>
            <a:r>
              <a:rPr lang="tr-TR" sz="2400" b="1" dirty="0" smtClean="0">
                <a:latin typeface="Bookman Old Style" panose="02050604050505020204" pitchFamily="18" charset="0"/>
                <a:cs typeface="Calibri" pitchFamily="34" charset="0"/>
              </a:rPr>
              <a:t>Metin ÖZLÜ</a:t>
            </a:r>
          </a:p>
          <a:p>
            <a:pPr algn="ctr"/>
            <a:r>
              <a:rPr lang="tr-TR" sz="2400" b="1" dirty="0" smtClean="0">
                <a:latin typeface="Bookman Old Style" panose="02050604050505020204" pitchFamily="18" charset="0"/>
                <a:cs typeface="Calibri" pitchFamily="34" charset="0"/>
              </a:rPr>
              <a:t>Doktora Öğrencisi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11015" y="1587049"/>
            <a:ext cx="9435645" cy="2406549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tr-TR" sz="4000" dirty="0" smtClean="0">
                <a:latin typeface="Bookman Old Style" panose="02050604050505020204" pitchFamily="18" charset="0"/>
                <a:cs typeface="Calibri" pitchFamily="34" charset="0"/>
              </a:rPr>
              <a:t>Mıknatıslar</a:t>
            </a:r>
            <a:endParaRPr lang="tr-TR" sz="4000" dirty="0">
              <a:latin typeface="Bookman Old Style" panose="02050604050505020204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36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84579" y="1705627"/>
                <a:ext cx="8056761" cy="2660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tr-TR" sz="2000" dirty="0" smtClean="0">
                    <a:latin typeface="Bookman Old Style" panose="02050604050505020204" pitchFamily="18" charset="0"/>
                  </a:rPr>
                  <a:t>Manyetik özellik gösteren maddelerin çevrelerinde oluşturdukları etki alanına </a:t>
                </a:r>
                <a:r>
                  <a:rPr lang="tr-TR" sz="2000" b="1" dirty="0" smtClean="0">
                    <a:solidFill>
                      <a:srgbClr val="C00000"/>
                    </a:solidFill>
                    <a:latin typeface="Bookman Old Style" panose="02050604050505020204" pitchFamily="18" charset="0"/>
                  </a:rPr>
                  <a:t>manyetik alan </a:t>
                </a:r>
                <a:r>
                  <a:rPr lang="tr-TR" sz="2000" dirty="0" smtClean="0">
                    <a:latin typeface="Bookman Old Style" panose="02050604050505020204" pitchFamily="18" charset="0"/>
                  </a:rPr>
                  <a:t>denir.</a:t>
                </a:r>
              </a:p>
              <a:p>
                <a:endParaRPr lang="tr-TR" sz="2000" dirty="0" smtClean="0">
                  <a:latin typeface="Bookman Old Style" panose="02050604050505020204" pitchFamily="18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tr-TR" sz="2000" dirty="0" smtClean="0">
                    <a:latin typeface="Bookman Old Style" pitchFamily="18" charset="0"/>
                  </a:rPr>
                  <a:t> ile gösterilir.</a:t>
                </a:r>
              </a:p>
              <a:p>
                <a:endParaRPr lang="tr-TR" sz="2000" dirty="0" smtClean="0">
                  <a:latin typeface="Bookman Old Style" pitchFamily="18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tr-TR" sz="2000" dirty="0" err="1" smtClean="0">
                    <a:latin typeface="Bookman Old Style" pitchFamily="18" charset="0"/>
                  </a:rPr>
                  <a:t>Vektörel</a:t>
                </a:r>
                <a:r>
                  <a:rPr lang="tr-TR" sz="2000" dirty="0" smtClean="0">
                    <a:latin typeface="Bookman Old Style" pitchFamily="18" charset="0"/>
                  </a:rPr>
                  <a:t> ve türetilmiş bir büyüklüktür.</a:t>
                </a:r>
              </a:p>
              <a:p>
                <a:endParaRPr lang="tr-TR" sz="2000" dirty="0" smtClean="0">
                  <a:latin typeface="Bookman Old Style" pitchFamily="18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tr-TR" sz="2000" dirty="0" smtClean="0">
                    <a:latin typeface="Bookman Old Style" pitchFamily="18" charset="0"/>
                  </a:rPr>
                  <a:t>Birimi </a:t>
                </a:r>
                <a:r>
                  <a:rPr lang="tr-TR" sz="2000" i="1" dirty="0" err="1" smtClean="0">
                    <a:latin typeface="Bookman Old Style" pitchFamily="18" charset="0"/>
                  </a:rPr>
                  <a:t>Tesla</a:t>
                </a:r>
                <a:r>
                  <a:rPr lang="tr-TR" sz="2000" i="1" dirty="0" smtClean="0">
                    <a:latin typeface="Bookman Old Style" pitchFamily="18" charset="0"/>
                  </a:rPr>
                  <a:t> (T)</a:t>
                </a:r>
                <a:r>
                  <a:rPr lang="tr-TR" sz="2000" dirty="0" smtClean="0">
                    <a:latin typeface="Bookman Old Style" pitchFamily="18" charset="0"/>
                  </a:rPr>
                  <a:t> </a:t>
                </a:r>
                <a:r>
                  <a:rPr lang="tr-TR" sz="2000" dirty="0" err="1" smtClean="0">
                    <a:latin typeface="Bookman Old Style" pitchFamily="18" charset="0"/>
                  </a:rPr>
                  <a:t>dır</a:t>
                </a:r>
                <a:r>
                  <a:rPr lang="tr-TR" sz="2000" dirty="0" smtClean="0">
                    <a:latin typeface="Bookman Old Style" pitchFamily="18" charset="0"/>
                  </a:rPr>
                  <a:t>.</a:t>
                </a:r>
                <a:endParaRPr lang="tr-TR" sz="2000" dirty="0">
                  <a:latin typeface="Bookman Old Style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579" y="1705627"/>
                <a:ext cx="8056761" cy="2660857"/>
              </a:xfrm>
              <a:prstGeom prst="rect">
                <a:avLst/>
              </a:prstGeom>
              <a:blipFill>
                <a:blip r:embed="rId3"/>
                <a:stretch>
                  <a:fillRect l="-681" t="-1376" b="-3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Manyetik Alan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İlgili res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4" y="3911600"/>
            <a:ext cx="32766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06270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Manyetik Alan Çizgileri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5372101" y="5523020"/>
            <a:ext cx="4210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Bookman Old Style" pitchFamily="18" charset="0"/>
              </a:rPr>
              <a:t>Çubuk Mıknatıs - Demir Tozu</a:t>
            </a:r>
            <a:endParaRPr lang="en-US" sz="2000" dirty="0">
              <a:latin typeface="Bookman Old Style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699" y="1504698"/>
            <a:ext cx="4650149" cy="350201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848" y="1618937"/>
            <a:ext cx="4187264" cy="3387778"/>
          </a:xfrm>
          <a:prstGeom prst="rect">
            <a:avLst/>
          </a:prstGeom>
        </p:spPr>
      </p:pic>
      <p:sp>
        <p:nvSpPr>
          <p:cNvPr id="6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5570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Manyetik Alan Çizgileri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384579" y="1376533"/>
            <a:ext cx="81978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dirty="0" smtClean="0">
                <a:latin typeface="Bookman Old Style" panose="02050604050505020204" pitchFamily="18" charset="0"/>
              </a:rPr>
              <a:t>Manyetik alan çizgileri, 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b="1" dirty="0">
                <a:latin typeface="Bookman Old Style" panose="02050604050505020204" pitchFamily="18" charset="0"/>
              </a:rPr>
              <a:t>M</a:t>
            </a:r>
            <a:r>
              <a:rPr lang="tr-TR" b="1" dirty="0" smtClean="0">
                <a:latin typeface="Bookman Old Style" panose="02050604050505020204" pitchFamily="18" charset="0"/>
              </a:rPr>
              <a:t>ıknatısın dışında </a:t>
            </a:r>
            <a:r>
              <a:rPr lang="tr-TR" dirty="0" smtClean="0">
                <a:latin typeface="Bookman Old Style" panose="02050604050505020204" pitchFamily="18" charset="0"/>
              </a:rPr>
              <a:t>N kutbundan S kutbuna,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b="1" dirty="0" smtClean="0">
                <a:latin typeface="Bookman Old Style" panose="02050604050505020204" pitchFamily="18" charset="0"/>
              </a:rPr>
              <a:t>Mıknatısın içinde </a:t>
            </a:r>
            <a:r>
              <a:rPr lang="tr-TR" dirty="0" smtClean="0">
                <a:latin typeface="Bookman Old Style" panose="02050604050505020204" pitchFamily="18" charset="0"/>
              </a:rPr>
              <a:t>ise S kutbundan N kutbuna doğru olacak şekilde modellenmiştir.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Bookman Old Style" panose="02050604050505020204" pitchFamily="18" charset="0"/>
              </a:rPr>
              <a:t>Manyetik alan </a:t>
            </a:r>
            <a:r>
              <a:rPr lang="tr-TR" dirty="0" smtClean="0">
                <a:latin typeface="Bookman Old Style" panose="02050604050505020204" pitchFamily="18" charset="0"/>
              </a:rPr>
              <a:t>çizgileri, </a:t>
            </a:r>
            <a:r>
              <a:rPr lang="tr-TR" dirty="0">
                <a:latin typeface="Bookman Old Style" panose="02050604050505020204" pitchFamily="18" charset="0"/>
              </a:rPr>
              <a:t>birbirine yakın olduğu zaman manyetik alanının </a:t>
            </a:r>
            <a:r>
              <a:rPr lang="tr-TR" dirty="0" smtClean="0">
                <a:latin typeface="Bookman Old Style" panose="02050604050505020204" pitchFamily="18" charset="0"/>
              </a:rPr>
              <a:t>büyüdüğünün; </a:t>
            </a:r>
            <a:r>
              <a:rPr lang="tr-TR" dirty="0">
                <a:latin typeface="Bookman Old Style" panose="02050604050505020204" pitchFamily="18" charset="0"/>
              </a:rPr>
              <a:t>uzak olduğu zaman küçüldüğünün göstergesidir.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tr-TR" dirty="0">
              <a:latin typeface="Bookman Old Style" panose="02050604050505020204" pitchFamily="18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88" y="4051300"/>
            <a:ext cx="3534249" cy="2692400"/>
          </a:xfrm>
          <a:prstGeom prst="rect">
            <a:avLst/>
          </a:prstGeom>
        </p:spPr>
      </p:pic>
      <p:sp>
        <p:nvSpPr>
          <p:cNvPr id="5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2048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Manyetik Alan Çizgileri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26" y="1450973"/>
            <a:ext cx="2987609" cy="393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5546418" y="5523020"/>
            <a:ext cx="3250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latin typeface="Bookman Old Style" pitchFamily="18" charset="0"/>
              </a:rPr>
              <a:t>U Mıknatıs - Demir Tozu</a:t>
            </a:r>
            <a:endParaRPr lang="en-US" sz="2000" dirty="0">
              <a:latin typeface="Bookman Old Style" pitchFamily="18" charset="0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425447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093" y="1778299"/>
            <a:ext cx="343852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Manyetik Alan Çizgileri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4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58965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4578" y="4904865"/>
            <a:ext cx="836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tr-TR" sz="2000" dirty="0" smtClean="0">
                <a:latin typeface="Bookman Old Style" panose="02050604050505020204" pitchFamily="18" charset="0"/>
              </a:rPr>
              <a:t>Manyetik özellik gösteren maddelerin bu özelliklerinden dolayı birbirlerine uyguladıkları itme ya da çekme kuvvetine </a:t>
            </a:r>
            <a:r>
              <a:rPr lang="tr-TR" sz="20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manyetik kuvvet </a:t>
            </a:r>
            <a:r>
              <a:rPr lang="tr-TR" sz="2000" dirty="0" smtClean="0">
                <a:latin typeface="Bookman Old Style" panose="02050604050505020204" pitchFamily="18" charset="0"/>
              </a:rPr>
              <a:t>denir.</a:t>
            </a:r>
            <a:endParaRPr lang="tr-TR" sz="2000" dirty="0">
              <a:latin typeface="Bookman Old Style" pitchFamily="18" charset="0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3384578" y="751520"/>
            <a:ext cx="805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Mıknatıslar Arasındaki İtme ve Çekme Kuvveti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866" y="1705627"/>
            <a:ext cx="3095625" cy="2984092"/>
          </a:xfrm>
          <a:prstGeom prst="rect">
            <a:avLst/>
          </a:prstGeom>
        </p:spPr>
      </p:pic>
      <p:sp>
        <p:nvSpPr>
          <p:cNvPr id="5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42367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2075026"/>
            <a:ext cx="8912184" cy="3678044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3384578" y="751520"/>
            <a:ext cx="805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Mıknatıslar Arasındaki İtme ve Çekme Kuvveti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4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86703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996" y="4022784"/>
            <a:ext cx="44005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997" y="1274740"/>
            <a:ext cx="4400550" cy="260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Düz Ok Bağlayıcısı 5"/>
          <p:cNvCxnSpPr/>
          <p:nvPr/>
        </p:nvCxnSpPr>
        <p:spPr>
          <a:xfrm>
            <a:off x="5887195" y="2113932"/>
            <a:ext cx="76449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Düz Ok Bağlayıcısı 6"/>
          <p:cNvCxnSpPr/>
          <p:nvPr/>
        </p:nvCxnSpPr>
        <p:spPr>
          <a:xfrm flipH="1">
            <a:off x="6934906" y="2108547"/>
            <a:ext cx="76449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Düz Ok Bağlayıcısı 7"/>
          <p:cNvCxnSpPr/>
          <p:nvPr/>
        </p:nvCxnSpPr>
        <p:spPr>
          <a:xfrm>
            <a:off x="7171731" y="4836885"/>
            <a:ext cx="76449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Düz Ok Bağlayıcısı 8"/>
          <p:cNvCxnSpPr/>
          <p:nvPr/>
        </p:nvCxnSpPr>
        <p:spPr>
          <a:xfrm flipH="1">
            <a:off x="5654239" y="4836885"/>
            <a:ext cx="76449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3525599" y="320633"/>
            <a:ext cx="805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Mıknatıslar Arasındaki İtme ve Çekme Kuvveti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78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433" y="1228573"/>
            <a:ext cx="1761797" cy="17617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4578" y="1684054"/>
            <a:ext cx="83677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Bookman Old Style" panose="02050604050505020204" pitchFamily="18" charset="0"/>
              </a:rPr>
              <a:t>2 adet </a:t>
            </a:r>
            <a:r>
              <a:rPr lang="tr-TR" sz="2000" dirty="0" err="1" smtClean="0">
                <a:latin typeface="Bookman Old Style" panose="02050604050505020204" pitchFamily="18" charset="0"/>
              </a:rPr>
              <a:t>neodyum</a:t>
            </a:r>
            <a:r>
              <a:rPr lang="tr-TR" sz="2000" dirty="0" smtClean="0">
                <a:latin typeface="Bookman Old Style" panose="02050604050505020204" pitchFamily="18" charset="0"/>
              </a:rPr>
              <a:t> mıknatıs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Bookman Old Style" panose="02050604050505020204" pitchFamily="18" charset="0"/>
              </a:rPr>
              <a:t>2 adet karbon mıknatıs</a:t>
            </a:r>
          </a:p>
          <a:p>
            <a:endParaRPr lang="tr-T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Bookman Old Style" panose="02050604050505020204" pitchFamily="18" charset="0"/>
              </a:rPr>
              <a:t>Önce iki neodyum mıknatısı alıp aralarındaki uzaklığı artırıp azaltalım. </a:t>
            </a:r>
          </a:p>
          <a:p>
            <a:endParaRPr lang="tr-T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Bookman Old Style" panose="02050604050505020204" pitchFamily="18" charset="0"/>
              </a:rPr>
              <a:t>Mıknatıslar arasındaki itme ve çekme kuvvetinin büyüklüğü nasıl değişti?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Bookman Old Style" panose="02050604050505020204" pitchFamily="18" charset="0"/>
              </a:rPr>
              <a:t>Sonra iki adet karbon mıknatısı alıp aralarındaki uzaklığı artırıp azaltalım.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 smtClean="0">
                <a:latin typeface="Bookman Old Style" panose="02050604050505020204" pitchFamily="18" charset="0"/>
              </a:rPr>
              <a:t>Neodyum</a:t>
            </a:r>
            <a:r>
              <a:rPr lang="tr-TR" sz="2000" dirty="0" smtClean="0">
                <a:latin typeface="Bookman Old Style" panose="02050604050505020204" pitchFamily="18" charset="0"/>
              </a:rPr>
              <a:t> mıknatıslar ile karbon mıknatıslar arasındaki itme ve çekme kuvvetlerinin büyüklüklerini karşılaştıralım.</a:t>
            </a:r>
            <a:endParaRPr lang="tr-T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 smtClean="0">
              <a:latin typeface="Bookman Old Style" panose="02050604050505020204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312" y="1443695"/>
            <a:ext cx="2765301" cy="1434826"/>
          </a:xfrm>
          <a:prstGeom prst="rect">
            <a:avLst/>
          </a:prstGeom>
        </p:spPr>
      </p:pic>
      <p:sp>
        <p:nvSpPr>
          <p:cNvPr id="8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3525599" y="320633"/>
            <a:ext cx="805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Mıknatıslar Arasındaki İtme ve Çekme Kuvveti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22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64" y="2783882"/>
            <a:ext cx="2361293" cy="23612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4578" y="1425371"/>
            <a:ext cx="83677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latin typeface="Bookman Old Style" panose="02050604050505020204" pitchFamily="18" charset="0"/>
              </a:rPr>
              <a:t>2 adet </a:t>
            </a:r>
            <a:r>
              <a:rPr lang="tr-TR" dirty="0" smtClean="0">
                <a:latin typeface="Bookman Old Style" panose="02050604050505020204" pitchFamily="18" charset="0"/>
              </a:rPr>
              <a:t>çubuk mıknatıs</a:t>
            </a:r>
            <a:endParaRPr lang="tr-TR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dirty="0" smtClean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Bir önceki deneyi, çubuk </a:t>
            </a:r>
            <a:br>
              <a:rPr lang="tr-TR" dirty="0" smtClean="0">
                <a:latin typeface="Bookman Old Style" panose="02050604050505020204" pitchFamily="18" charset="0"/>
              </a:rPr>
            </a:br>
            <a:r>
              <a:rPr lang="tr-TR" dirty="0" smtClean="0">
                <a:latin typeface="Bookman Old Style" panose="02050604050505020204" pitchFamily="18" charset="0"/>
              </a:rPr>
              <a:t>mıknatıslarla da deneyelim.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dirty="0" smtClean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latin typeface="Bookman Old Style" panose="02050604050505020204" pitchFamily="18" charset="0"/>
              </a:rPr>
              <a:t>4 adet halka mıknatıs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latin typeface="Bookman Old Style" panose="02050604050505020204" pitchFamily="18" charset="0"/>
              </a:rPr>
              <a:t>1 adet tahta çubuk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dirty="0" smtClean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Önce bir adet halka mıknatısı</a:t>
            </a:r>
            <a:br>
              <a:rPr lang="tr-TR" dirty="0" smtClean="0">
                <a:latin typeface="Bookman Old Style" panose="02050604050505020204" pitchFamily="18" charset="0"/>
              </a:rPr>
            </a:br>
            <a:r>
              <a:rPr lang="tr-TR" dirty="0" smtClean="0">
                <a:latin typeface="Bookman Old Style" panose="02050604050505020204" pitchFamily="18" charset="0"/>
              </a:rPr>
              <a:t>yandaki şekilde gösterildiği gibi </a:t>
            </a:r>
            <a:br>
              <a:rPr lang="tr-TR" dirty="0" smtClean="0">
                <a:latin typeface="Bookman Old Style" panose="02050604050505020204" pitchFamily="18" charset="0"/>
              </a:rPr>
            </a:br>
            <a:r>
              <a:rPr lang="tr-TR" dirty="0" smtClean="0">
                <a:latin typeface="Bookman Old Style" panose="02050604050505020204" pitchFamily="18" charset="0"/>
              </a:rPr>
              <a:t>tahta çubuğa geçirelim ve üzerine </a:t>
            </a:r>
            <a:br>
              <a:rPr lang="tr-TR" dirty="0" smtClean="0">
                <a:latin typeface="Bookman Old Style" panose="02050604050505020204" pitchFamily="18" charset="0"/>
              </a:rPr>
            </a:br>
            <a:r>
              <a:rPr lang="tr-TR" dirty="0" smtClean="0">
                <a:latin typeface="Bookman Old Style" panose="02050604050505020204" pitchFamily="18" charset="0"/>
              </a:rPr>
              <a:t>başka bir halka mıknatısı birbirini </a:t>
            </a:r>
            <a:br>
              <a:rPr lang="tr-TR" dirty="0" smtClean="0">
                <a:latin typeface="Bookman Old Style" panose="02050604050505020204" pitchFamily="18" charset="0"/>
              </a:rPr>
            </a:br>
            <a:r>
              <a:rPr lang="tr-TR" dirty="0" smtClean="0">
                <a:latin typeface="Bookman Old Style" panose="02050604050505020204" pitchFamily="18" charset="0"/>
              </a:rPr>
              <a:t>itecek şekilde koyalım.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Altta takılı olan halka mıknatıs sayısını artırarak </a:t>
            </a:r>
            <a:br>
              <a:rPr lang="tr-TR" dirty="0" smtClean="0">
                <a:latin typeface="Bookman Old Style" panose="02050604050505020204" pitchFamily="18" charset="0"/>
              </a:rPr>
            </a:br>
            <a:r>
              <a:rPr lang="tr-TR" dirty="0" smtClean="0">
                <a:latin typeface="Bookman Old Style" panose="02050604050505020204" pitchFamily="18" charset="0"/>
              </a:rPr>
              <a:t>deneyi tekrarlayalım.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Altta takılı olan mıknatıs sayısı arttıkça, ne değişti? Neden?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3384578" y="321255"/>
            <a:ext cx="805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Mıknatıslar Arasındaki İtme ve Çekme Kuvveti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414" y="1148717"/>
            <a:ext cx="2835580" cy="203714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969" y="1228572"/>
            <a:ext cx="2087632" cy="4555769"/>
          </a:xfrm>
          <a:prstGeom prst="rect">
            <a:avLst/>
          </a:prstGeom>
        </p:spPr>
      </p:pic>
      <p:sp>
        <p:nvSpPr>
          <p:cNvPr id="8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51812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7210" y="629587"/>
            <a:ext cx="679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Ne Öğreneceğiz: KAZANIMLAR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897210" y="1152807"/>
            <a:ext cx="1070457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10.2.4 Mıknatıslar</a:t>
            </a:r>
          </a:p>
          <a:p>
            <a:endParaRPr lang="tr-TR" sz="2000" b="1" dirty="0" smtClean="0">
              <a:latin typeface="Bookman Old Style" panose="02050604050505020204" pitchFamily="18" charset="0"/>
            </a:endParaRPr>
          </a:p>
          <a:p>
            <a:r>
              <a:rPr lang="tr-TR" sz="2000" b="1" dirty="0" smtClean="0">
                <a:latin typeface="Bookman Old Style" panose="02050604050505020204" pitchFamily="18" charset="0"/>
              </a:rPr>
              <a:t>10.2.4.1</a:t>
            </a:r>
            <a:r>
              <a:rPr lang="tr-TR" sz="2000" b="1" dirty="0">
                <a:latin typeface="Bookman Old Style" panose="02050604050505020204" pitchFamily="18" charset="0"/>
              </a:rPr>
              <a:t>. Mıknatısların manyetik özelliklerinin nedenlerini açıklar ve </a:t>
            </a:r>
            <a:r>
              <a:rPr lang="tr-TR" sz="2000" b="1" dirty="0" smtClean="0">
                <a:latin typeface="Bookman Old Style" panose="02050604050505020204" pitchFamily="18" charset="0"/>
              </a:rPr>
              <a:t>	    </a:t>
            </a:r>
            <a:br>
              <a:rPr lang="tr-TR" sz="2000" b="1" dirty="0" smtClean="0">
                <a:latin typeface="Bookman Old Style" panose="02050604050505020204" pitchFamily="18" charset="0"/>
              </a:rPr>
            </a:br>
            <a:r>
              <a:rPr lang="tr-TR" sz="2000" b="1" dirty="0" smtClean="0">
                <a:latin typeface="Bookman Old Style" panose="02050604050505020204" pitchFamily="18" charset="0"/>
              </a:rPr>
              <a:t>              maddeleri </a:t>
            </a:r>
            <a:r>
              <a:rPr lang="tr-TR" sz="2000" b="1" dirty="0">
                <a:latin typeface="Bookman Old Style" panose="02050604050505020204" pitchFamily="18" charset="0"/>
              </a:rPr>
              <a:t>manyetik özelliklerine göre sınıflandırır</a:t>
            </a:r>
            <a:r>
              <a:rPr lang="tr-TR" sz="2000" b="1" dirty="0" smtClean="0">
                <a:latin typeface="Bookman Old Style" panose="02050604050505020204" pitchFamily="18" charset="0"/>
              </a:rPr>
              <a:t>.</a:t>
            </a:r>
            <a:endParaRPr lang="tr-TR" sz="2000" dirty="0">
              <a:latin typeface="Bookman Old Style" panose="02050604050505020204" pitchFamily="18" charset="0"/>
            </a:endParaRPr>
          </a:p>
          <a:p>
            <a:r>
              <a:rPr lang="tr-TR" sz="2000" dirty="0" smtClean="0">
                <a:latin typeface="Bookman Old Style" panose="02050604050505020204" pitchFamily="18" charset="0"/>
              </a:rPr>
              <a:t>            </a:t>
            </a:r>
            <a:r>
              <a:rPr lang="tr-TR" sz="2000" b="1" dirty="0" smtClean="0">
                <a:latin typeface="Bookman Old Style" panose="02050604050505020204" pitchFamily="18" charset="0"/>
              </a:rPr>
              <a:t>a</a:t>
            </a:r>
            <a:r>
              <a:rPr lang="tr-TR" sz="2000" b="1" dirty="0">
                <a:latin typeface="Bookman Old Style" panose="02050604050505020204" pitchFamily="18" charset="0"/>
              </a:rPr>
              <a:t>. </a:t>
            </a:r>
            <a:r>
              <a:rPr lang="tr-TR" sz="2000" dirty="0">
                <a:latin typeface="Bookman Old Style" panose="02050604050505020204" pitchFamily="18" charset="0"/>
              </a:rPr>
              <a:t>Öğrencilerin deneyler yaparak ve simülasyonlar kullanarak manyetik </a:t>
            </a:r>
            <a:r>
              <a:rPr lang="tr-TR" sz="2000" dirty="0" smtClean="0">
                <a:latin typeface="Bookman Old Style" panose="02050604050505020204" pitchFamily="18" charset="0"/>
              </a:rPr>
              <a:t/>
            </a:r>
            <a:br>
              <a:rPr lang="tr-TR" sz="2000" dirty="0" smtClean="0">
                <a:latin typeface="Bookman Old Style" panose="02050604050505020204" pitchFamily="18" charset="0"/>
              </a:rPr>
            </a:br>
            <a:r>
              <a:rPr lang="tr-TR" sz="2000" dirty="0" smtClean="0">
                <a:latin typeface="Bookman Old Style" panose="02050604050505020204" pitchFamily="18" charset="0"/>
              </a:rPr>
              <a:t>               alan </a:t>
            </a:r>
            <a:r>
              <a:rPr lang="tr-TR" sz="2000" dirty="0">
                <a:latin typeface="Bookman Old Style" panose="02050604050505020204" pitchFamily="18" charset="0"/>
              </a:rPr>
              <a:t>kavramını açıklamaları sağlanır.</a:t>
            </a:r>
          </a:p>
          <a:p>
            <a:r>
              <a:rPr lang="tr-TR" sz="2000" dirty="0" smtClean="0">
                <a:latin typeface="Bookman Old Style" panose="02050604050505020204" pitchFamily="18" charset="0"/>
              </a:rPr>
              <a:t>            </a:t>
            </a:r>
            <a:r>
              <a:rPr lang="tr-TR" sz="2000" b="1" dirty="0" smtClean="0">
                <a:latin typeface="Bookman Old Style" panose="02050604050505020204" pitchFamily="18" charset="0"/>
              </a:rPr>
              <a:t>b</a:t>
            </a:r>
            <a:r>
              <a:rPr lang="tr-TR" sz="2000" b="1" dirty="0">
                <a:latin typeface="Bookman Old Style" panose="02050604050505020204" pitchFamily="18" charset="0"/>
              </a:rPr>
              <a:t>. </a:t>
            </a:r>
            <a:r>
              <a:rPr lang="tr-TR" sz="2000" dirty="0">
                <a:latin typeface="Bookman Old Style" panose="02050604050505020204" pitchFamily="18" charset="0"/>
              </a:rPr>
              <a:t>Öğrencilerin bir mıknatısın manyetik alan kuvvet çizgilerinin mıknatısın </a:t>
            </a:r>
            <a:r>
              <a:rPr lang="tr-TR" sz="2000" dirty="0" smtClean="0">
                <a:latin typeface="Bookman Old Style" panose="02050604050505020204" pitchFamily="18" charset="0"/>
              </a:rPr>
              <a:t/>
            </a:r>
            <a:br>
              <a:rPr lang="tr-TR" sz="2000" dirty="0" smtClean="0">
                <a:latin typeface="Bookman Old Style" panose="02050604050505020204" pitchFamily="18" charset="0"/>
              </a:rPr>
            </a:br>
            <a:r>
              <a:rPr lang="tr-TR" sz="2000" dirty="0" smtClean="0">
                <a:latin typeface="Bookman Old Style" panose="02050604050505020204" pitchFamily="18" charset="0"/>
              </a:rPr>
              <a:t>               farklı </a:t>
            </a:r>
            <a:r>
              <a:rPr lang="tr-TR" sz="2000" dirty="0">
                <a:latin typeface="Bookman Old Style" panose="02050604050505020204" pitchFamily="18" charset="0"/>
              </a:rPr>
              <a:t>noktalarında nasıl değiştiğini görmeleri sağlanır.</a:t>
            </a:r>
          </a:p>
          <a:p>
            <a:r>
              <a:rPr lang="tr-TR" sz="2000" dirty="0">
                <a:latin typeface="Bookman Old Style" panose="02050604050505020204" pitchFamily="18" charset="0"/>
              </a:rPr>
              <a:t> </a:t>
            </a:r>
          </a:p>
          <a:p>
            <a:r>
              <a:rPr lang="tr-TR" sz="2000" b="1" dirty="0">
                <a:latin typeface="Bookman Old Style" panose="02050604050505020204" pitchFamily="18" charset="0"/>
              </a:rPr>
              <a:t>10.2.4.2. Mıknatıslar arasındaki itme ve çekme kuvvetini manyetik alan </a:t>
            </a:r>
            <a:r>
              <a:rPr lang="tr-TR" sz="2000" b="1" dirty="0" smtClean="0">
                <a:latin typeface="Bookman Old Style" panose="02050604050505020204" pitchFamily="18" charset="0"/>
              </a:rPr>
              <a:t> </a:t>
            </a:r>
            <a:br>
              <a:rPr lang="tr-TR" sz="2000" b="1" dirty="0" smtClean="0">
                <a:latin typeface="Bookman Old Style" panose="02050604050505020204" pitchFamily="18" charset="0"/>
              </a:rPr>
            </a:br>
            <a:r>
              <a:rPr lang="tr-TR" sz="2000" b="1" dirty="0" smtClean="0">
                <a:latin typeface="Bookman Old Style" panose="02050604050505020204" pitchFamily="18" charset="0"/>
              </a:rPr>
              <a:t>              kavramını </a:t>
            </a:r>
            <a:r>
              <a:rPr lang="tr-TR" sz="2000" b="1" dirty="0">
                <a:latin typeface="Bookman Old Style" panose="02050604050505020204" pitchFamily="18" charset="0"/>
              </a:rPr>
              <a:t>kullanarak açıklar ve bu kuvvetin bağlı olduğu değişkenleri </a:t>
            </a:r>
            <a:r>
              <a:rPr lang="tr-TR" sz="2000" b="1" dirty="0" smtClean="0">
                <a:latin typeface="Bookman Old Style" panose="02050604050505020204" pitchFamily="18" charset="0"/>
              </a:rPr>
              <a:t/>
            </a:r>
            <a:br>
              <a:rPr lang="tr-TR" sz="2000" b="1" dirty="0" smtClean="0">
                <a:latin typeface="Bookman Old Style" panose="02050604050505020204" pitchFamily="18" charset="0"/>
              </a:rPr>
            </a:br>
            <a:r>
              <a:rPr lang="tr-TR" sz="2000" b="1" dirty="0" smtClean="0">
                <a:latin typeface="Bookman Old Style" panose="02050604050505020204" pitchFamily="18" charset="0"/>
              </a:rPr>
              <a:t>              analiz </a:t>
            </a:r>
            <a:r>
              <a:rPr lang="tr-TR" sz="2000" b="1" dirty="0">
                <a:latin typeface="Bookman Old Style" panose="02050604050505020204" pitchFamily="18" charset="0"/>
              </a:rPr>
              <a:t>eder</a:t>
            </a:r>
            <a:r>
              <a:rPr lang="tr-TR" sz="2000" b="1" dirty="0" smtClean="0">
                <a:latin typeface="Bookman Old Style" panose="02050604050505020204" pitchFamily="18" charset="0"/>
              </a:rPr>
              <a:t>.</a:t>
            </a:r>
            <a:endParaRPr lang="tr-TR" sz="2000" dirty="0">
              <a:latin typeface="Bookman Old Style" panose="02050604050505020204" pitchFamily="18" charset="0"/>
            </a:endParaRPr>
          </a:p>
          <a:p>
            <a:r>
              <a:rPr lang="tr-TR" sz="2000" dirty="0" smtClean="0">
                <a:latin typeface="Bookman Old Style" panose="02050604050505020204" pitchFamily="18" charset="0"/>
              </a:rPr>
              <a:t>            </a:t>
            </a:r>
            <a:r>
              <a:rPr lang="tr-TR" sz="2000" b="1" dirty="0" smtClean="0">
                <a:latin typeface="Bookman Old Style" panose="02050604050505020204" pitchFamily="18" charset="0"/>
              </a:rPr>
              <a:t>a</a:t>
            </a:r>
            <a:r>
              <a:rPr lang="tr-TR" sz="2000" b="1" dirty="0">
                <a:latin typeface="Bookman Old Style" panose="02050604050505020204" pitchFamily="18" charset="0"/>
              </a:rPr>
              <a:t>. </a:t>
            </a:r>
            <a:r>
              <a:rPr lang="tr-TR" sz="2000" dirty="0">
                <a:latin typeface="Bookman Old Style" panose="02050604050505020204" pitchFamily="18" charset="0"/>
              </a:rPr>
              <a:t>Mıknatısların itme-çekme kuvvetleri ile ilgili matematiksel işlemlere </a:t>
            </a:r>
            <a:r>
              <a:rPr lang="tr-TR" sz="2000" dirty="0" smtClean="0">
                <a:latin typeface="Bookman Old Style" panose="02050604050505020204" pitchFamily="18" charset="0"/>
              </a:rPr>
              <a:t/>
            </a:r>
            <a:br>
              <a:rPr lang="tr-TR" sz="2000" dirty="0" smtClean="0">
                <a:latin typeface="Bookman Old Style" panose="02050604050505020204" pitchFamily="18" charset="0"/>
              </a:rPr>
            </a:br>
            <a:r>
              <a:rPr lang="tr-TR" sz="2000" dirty="0" smtClean="0">
                <a:latin typeface="Bookman Old Style" panose="02050604050505020204" pitchFamily="18" charset="0"/>
              </a:rPr>
              <a:t>              girilmez</a:t>
            </a:r>
            <a:r>
              <a:rPr lang="tr-TR" sz="2000" dirty="0">
                <a:latin typeface="Bookman Old Style" panose="02050604050505020204" pitchFamily="18" charset="0"/>
              </a:rPr>
              <a:t>.</a:t>
            </a:r>
          </a:p>
          <a:p>
            <a:r>
              <a:rPr lang="tr-TR" sz="2000" dirty="0" smtClean="0">
                <a:latin typeface="Bookman Old Style" panose="02050604050505020204" pitchFamily="18" charset="0"/>
              </a:rPr>
              <a:t>            </a:t>
            </a:r>
            <a:r>
              <a:rPr lang="tr-TR" sz="2000" b="1" dirty="0" smtClean="0">
                <a:latin typeface="Bookman Old Style" panose="02050604050505020204" pitchFamily="18" charset="0"/>
              </a:rPr>
              <a:t>b</a:t>
            </a:r>
            <a:r>
              <a:rPr lang="tr-TR" sz="2000" b="1" dirty="0">
                <a:latin typeface="Bookman Old Style" panose="02050604050505020204" pitchFamily="18" charset="0"/>
              </a:rPr>
              <a:t>. </a:t>
            </a:r>
            <a:r>
              <a:rPr lang="tr-TR" sz="2000" dirty="0">
                <a:latin typeface="Bookman Old Style" panose="02050604050505020204" pitchFamily="18" charset="0"/>
              </a:rPr>
              <a:t>Öğrenciler mıknatısları kullanarak günlük hayatta belirledikleri bir </a:t>
            </a:r>
            <a:r>
              <a:rPr lang="tr-TR" sz="2000" dirty="0" smtClean="0">
                <a:latin typeface="Bookman Old Style" panose="02050604050505020204" pitchFamily="18" charset="0"/>
              </a:rPr>
              <a:t/>
            </a:r>
            <a:br>
              <a:rPr lang="tr-TR" sz="2000" dirty="0" smtClean="0">
                <a:latin typeface="Bookman Old Style" panose="02050604050505020204" pitchFamily="18" charset="0"/>
              </a:rPr>
            </a:br>
            <a:r>
              <a:rPr lang="tr-TR" sz="2000" dirty="0" smtClean="0">
                <a:latin typeface="Bookman Old Style" panose="02050604050505020204" pitchFamily="18" charset="0"/>
              </a:rPr>
              <a:t>              probleme </a:t>
            </a:r>
            <a:r>
              <a:rPr lang="tr-TR" sz="2000" dirty="0">
                <a:latin typeface="Bookman Old Style" panose="02050604050505020204" pitchFamily="18" charset="0"/>
              </a:rPr>
              <a:t>çözüm önerisi üretmeleri sağlanır.</a:t>
            </a:r>
            <a:endParaRPr lang="tr-TR" sz="2000" dirty="0"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84578" y="3764579"/>
                <a:ext cx="836771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dirty="0" smtClean="0">
                    <a:latin typeface="Bookman Old Style" panose="02050604050505020204" pitchFamily="18" charset="0"/>
                  </a:rPr>
                  <a:t>Mıknatıslar arasındaki itme ve çekme kuvvetinin büyüklüğü;</a:t>
                </a:r>
                <a:br>
                  <a:rPr lang="tr-TR" dirty="0" smtClean="0">
                    <a:latin typeface="Bookman Old Style" panose="02050604050505020204" pitchFamily="18" charset="0"/>
                  </a:rPr>
                </a:br>
                <a:endParaRPr lang="tr-TR" dirty="0" smtClean="0">
                  <a:latin typeface="Bookman Old Style" panose="02050604050505020204" pitchFamily="18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Mıknatısların kutup şiddetlerinin çarpımı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tr-TR" b="0" i="1" smtClean="0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tr-T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tr-TR" dirty="0" smtClean="0">
                    <a:latin typeface="Bookman Old Style" panose="02050604050505020204" pitchFamily="18" charset="0"/>
                  </a:rPr>
                  <a:t>) ile doğru,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Mıknatıslar arasındaki uzaklığın karesi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tr-TR" dirty="0" smtClean="0">
                    <a:latin typeface="Bookman Old Style" panose="02050604050505020204" pitchFamily="18" charset="0"/>
                  </a:rPr>
                  <a:t>) ile ters orantılıdır.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tr-TR" dirty="0" smtClean="0">
                    <a:latin typeface="Bookman Old Style" panose="02050604050505020204" pitchFamily="18" charset="0"/>
                  </a:rPr>
                  <a:t>Mıknatısların bulunduğu ortamın manyetik alan katsayısına (K) da bağlıdır.</a:t>
                </a:r>
                <a:endParaRPr lang="tr-TR" dirty="0">
                  <a:latin typeface="Bookman Old Style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578" y="3764579"/>
                <a:ext cx="8367711" cy="1754326"/>
              </a:xfrm>
              <a:prstGeom prst="rect">
                <a:avLst/>
              </a:prstGeom>
              <a:blipFill>
                <a:blip r:embed="rId3"/>
                <a:stretch>
                  <a:fillRect l="-583" t="-1742" b="-5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3"/>
          <p:cNvSpPr txBox="1"/>
          <p:nvPr/>
        </p:nvSpPr>
        <p:spPr>
          <a:xfrm>
            <a:off x="3384578" y="751520"/>
            <a:ext cx="805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Mıknatıslar Arasındaki İtme ve Çekme Kuvveti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069" y="2192107"/>
            <a:ext cx="2828925" cy="59055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216" y="2192107"/>
            <a:ext cx="2828925" cy="590550"/>
          </a:xfrm>
          <a:prstGeom prst="rect">
            <a:avLst/>
          </a:prstGeom>
        </p:spPr>
      </p:pic>
      <p:cxnSp>
        <p:nvCxnSpPr>
          <p:cNvPr id="9" name="Düz Ok Bağlayıcısı 8"/>
          <p:cNvCxnSpPr/>
          <p:nvPr/>
        </p:nvCxnSpPr>
        <p:spPr>
          <a:xfrm>
            <a:off x="6535712" y="2493186"/>
            <a:ext cx="76449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Düz Ok Bağlayıcısı 11"/>
          <p:cNvCxnSpPr/>
          <p:nvPr/>
        </p:nvCxnSpPr>
        <p:spPr>
          <a:xfrm flipH="1">
            <a:off x="7583423" y="2487801"/>
            <a:ext cx="76449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Dikdörtgen 12"/>
              <p:cNvSpPr/>
              <p:nvPr/>
            </p:nvSpPr>
            <p:spPr>
              <a:xfrm>
                <a:off x="6742023" y="1703769"/>
                <a:ext cx="622286" cy="506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Dikdörtgen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023" y="1703769"/>
                <a:ext cx="622286" cy="5064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Dikdörtgen 13"/>
              <p:cNvSpPr/>
              <p:nvPr/>
            </p:nvSpPr>
            <p:spPr>
              <a:xfrm>
                <a:off x="7596930" y="1703769"/>
                <a:ext cx="622286" cy="506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Dikdörtgen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930" y="1703769"/>
                <a:ext cx="622286" cy="5064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ağ Ayraç 14"/>
          <p:cNvSpPr/>
          <p:nvPr/>
        </p:nvSpPr>
        <p:spPr>
          <a:xfrm rot="5400000">
            <a:off x="7165493" y="1413581"/>
            <a:ext cx="479686" cy="3027622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Dikdörtgen 15"/>
              <p:cNvSpPr/>
              <p:nvPr/>
            </p:nvSpPr>
            <p:spPr>
              <a:xfrm>
                <a:off x="7153816" y="3162439"/>
                <a:ext cx="5182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800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Dikdörtgen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816" y="3162439"/>
                <a:ext cx="51828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Dikdörtgen 16"/>
              <p:cNvSpPr/>
              <p:nvPr/>
            </p:nvSpPr>
            <p:spPr>
              <a:xfrm>
                <a:off x="5014501" y="1911523"/>
                <a:ext cx="58310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Dikdörtgen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501" y="1911523"/>
                <a:ext cx="583108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Dikdörtgen 17"/>
              <p:cNvSpPr/>
              <p:nvPr/>
            </p:nvSpPr>
            <p:spPr>
              <a:xfrm>
                <a:off x="9386050" y="1884596"/>
                <a:ext cx="58907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Dikdörtgen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6050" y="1884596"/>
                <a:ext cx="589071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Metin kutusu 18"/>
              <p:cNvSpPr txBox="1"/>
              <p:nvPr/>
            </p:nvSpPr>
            <p:spPr>
              <a:xfrm>
                <a:off x="5056465" y="5504722"/>
                <a:ext cx="2239139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tr-T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8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tr-TR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tr-T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tr-TR" sz="2800" i="1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tr-T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tr-TR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Metin kutusu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465" y="5504722"/>
                <a:ext cx="2239139" cy="8066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Dikdörtgen 2"/>
              <p:cNvSpPr/>
              <p:nvPr/>
            </p:nvSpPr>
            <p:spPr>
              <a:xfrm>
                <a:off x="10156244" y="5874160"/>
                <a:ext cx="1285095" cy="437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tr-TR" sz="2000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tr-TR" sz="2000" dirty="0"/>
              </a:p>
            </p:txBody>
          </p:sp>
        </mc:Choice>
        <mc:Fallback xmlns="">
          <p:sp>
            <p:nvSpPr>
              <p:cNvPr id="3" name="Dikdörtgen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6244" y="5874160"/>
                <a:ext cx="1285095" cy="43749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Dikdörtgen 4"/>
              <p:cNvSpPr/>
              <p:nvPr/>
            </p:nvSpPr>
            <p:spPr>
              <a:xfrm>
                <a:off x="8260837" y="5874160"/>
                <a:ext cx="1419748" cy="437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000">
                          <a:latin typeface="Cambria Math" panose="02040503050406030204" pitchFamily="18" charset="0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tr-TR" sz="20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tr-TR" sz="2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tr-TR" sz="2000" i="1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tr-TR" sz="2000" dirty="0"/>
              </a:p>
            </p:txBody>
          </p:sp>
        </mc:Choice>
        <mc:Fallback xmlns="">
          <p:sp>
            <p:nvSpPr>
              <p:cNvPr id="5" name="Dikdörtgen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837" y="5874160"/>
                <a:ext cx="1419748" cy="437492"/>
              </a:xfrm>
              <a:prstGeom prst="rect">
                <a:avLst/>
              </a:prstGeom>
              <a:blipFill rotWithShape="1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ikdörtgen 5"/>
          <p:cNvSpPr/>
          <p:nvPr/>
        </p:nvSpPr>
        <p:spPr>
          <a:xfrm>
            <a:off x="8445713" y="5504828"/>
            <a:ext cx="2789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Etki-Tepki Kuvvetleri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27056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Resim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77" y="3405254"/>
            <a:ext cx="625061" cy="625061"/>
          </a:xfrm>
          <a:prstGeom prst="rect">
            <a:avLst/>
          </a:prstGeom>
        </p:spPr>
      </p:pic>
      <p:pic>
        <p:nvPicPr>
          <p:cNvPr id="54" name="Resim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05" y="3414588"/>
            <a:ext cx="625061" cy="625061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21" y="5110396"/>
            <a:ext cx="719029" cy="700335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72" y="4937700"/>
            <a:ext cx="927607" cy="924209"/>
          </a:xfrm>
          <a:prstGeom prst="rect">
            <a:avLst/>
          </a:prstGeom>
        </p:spPr>
      </p:pic>
      <p:sp>
        <p:nvSpPr>
          <p:cNvPr id="11" name="TextBox 3"/>
          <p:cNvSpPr txBox="1"/>
          <p:nvPr/>
        </p:nvSpPr>
        <p:spPr>
          <a:xfrm>
            <a:off x="3384578" y="336887"/>
            <a:ext cx="805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Mıknatıslar Arasındaki İtme ve Çekme Kuvveti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Metin kutusu 18"/>
              <p:cNvSpPr txBox="1"/>
              <p:nvPr/>
            </p:nvSpPr>
            <p:spPr>
              <a:xfrm>
                <a:off x="9013514" y="1817366"/>
                <a:ext cx="1913921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tr-T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Metin kutusu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514" y="1817366"/>
                <a:ext cx="1913921" cy="6914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Metin kutusu 19"/>
              <p:cNvSpPr txBox="1"/>
              <p:nvPr/>
            </p:nvSpPr>
            <p:spPr>
              <a:xfrm>
                <a:off x="9013514" y="3358529"/>
                <a:ext cx="1700402" cy="632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 b="0" i="1" smtClean="0">
                          <a:latin typeface="Cambria Math"/>
                        </a:rPr>
                        <m:t>𝑘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tr-T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Metin kutus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514" y="3358529"/>
                <a:ext cx="1700402" cy="6324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Metin kutusu 20"/>
              <p:cNvSpPr txBox="1"/>
              <p:nvPr/>
            </p:nvSpPr>
            <p:spPr>
              <a:xfrm>
                <a:off x="9000242" y="5151908"/>
                <a:ext cx="1926938" cy="632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 b="0" i="1" smtClean="0">
                          <a:latin typeface="Cambria Math"/>
                        </a:rPr>
                        <m:t>𝐺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tr-T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Metin kutusu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242" y="5151908"/>
                <a:ext cx="1926938" cy="6324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esim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578" y="1625370"/>
            <a:ext cx="4781550" cy="1190625"/>
          </a:xfrm>
          <a:prstGeom prst="rect">
            <a:avLst/>
          </a:prstGeom>
        </p:spPr>
      </p:pic>
      <p:sp>
        <p:nvSpPr>
          <p:cNvPr id="23" name="Sağ Ayraç 22"/>
          <p:cNvSpPr/>
          <p:nvPr/>
        </p:nvSpPr>
        <p:spPr>
          <a:xfrm rot="5400000">
            <a:off x="5554485" y="3220443"/>
            <a:ext cx="286778" cy="2092669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Dikdörtgen 23"/>
              <p:cNvSpPr/>
              <p:nvPr/>
            </p:nvSpPr>
            <p:spPr>
              <a:xfrm>
                <a:off x="5486932" y="4439195"/>
                <a:ext cx="39876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Dikdörtgen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932" y="4439195"/>
                <a:ext cx="39876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Düz Bağlayıcı 9"/>
          <p:cNvCxnSpPr>
            <a:endCxn id="23" idx="2"/>
          </p:cNvCxnSpPr>
          <p:nvPr/>
        </p:nvCxnSpPr>
        <p:spPr>
          <a:xfrm>
            <a:off x="4651539" y="3727509"/>
            <a:ext cx="1" cy="39588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Düz Bağlayıcı 27"/>
          <p:cNvCxnSpPr/>
          <p:nvPr/>
        </p:nvCxnSpPr>
        <p:spPr>
          <a:xfrm>
            <a:off x="6744208" y="3727509"/>
            <a:ext cx="1" cy="39588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Düz Ok Bağlayıcısı 28"/>
          <p:cNvCxnSpPr/>
          <p:nvPr/>
        </p:nvCxnSpPr>
        <p:spPr>
          <a:xfrm flipV="1">
            <a:off x="4953739" y="3722289"/>
            <a:ext cx="684894" cy="1232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Düz Ok Bağlayıcısı 29"/>
          <p:cNvCxnSpPr/>
          <p:nvPr/>
        </p:nvCxnSpPr>
        <p:spPr>
          <a:xfrm flipH="1" flipV="1">
            <a:off x="5806717" y="3726695"/>
            <a:ext cx="635793" cy="53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Dikdörtgen 30"/>
              <p:cNvSpPr/>
              <p:nvPr/>
            </p:nvSpPr>
            <p:spPr>
              <a:xfrm>
                <a:off x="4956918" y="3203689"/>
                <a:ext cx="622286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Dikdörtgen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918" y="3203689"/>
                <a:ext cx="622286" cy="4029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Dikdörtgen 31"/>
              <p:cNvSpPr/>
              <p:nvPr/>
            </p:nvSpPr>
            <p:spPr>
              <a:xfrm>
                <a:off x="5811825" y="3203689"/>
                <a:ext cx="622286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Dikdörtgen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825" y="3203689"/>
                <a:ext cx="622286" cy="4029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Dikdörtgen 34"/>
              <p:cNvSpPr/>
              <p:nvPr/>
            </p:nvSpPr>
            <p:spPr>
              <a:xfrm>
                <a:off x="3969482" y="3289425"/>
                <a:ext cx="51296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Dikdörtgen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482" y="3289425"/>
                <a:ext cx="512961" cy="400110"/>
              </a:xfrm>
              <a:prstGeom prst="rect">
                <a:avLst/>
              </a:prstGeom>
              <a:blipFill>
                <a:blip r:embed="rId1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Dikdörtgen 35"/>
              <p:cNvSpPr/>
              <p:nvPr/>
            </p:nvSpPr>
            <p:spPr>
              <a:xfrm>
                <a:off x="6923642" y="3289425"/>
                <a:ext cx="51892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6" name="Dikdörtgen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642" y="3289425"/>
                <a:ext cx="518924" cy="400110"/>
              </a:xfrm>
              <a:prstGeom prst="rect">
                <a:avLst/>
              </a:prstGeom>
              <a:blipFill>
                <a:blip r:embed="rId1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ağ Ayraç 38"/>
          <p:cNvSpPr/>
          <p:nvPr/>
        </p:nvSpPr>
        <p:spPr>
          <a:xfrm rot="5400000">
            <a:off x="5541213" y="4967196"/>
            <a:ext cx="286778" cy="2092669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Dikdörtgen 39"/>
              <p:cNvSpPr/>
              <p:nvPr/>
            </p:nvSpPr>
            <p:spPr>
              <a:xfrm>
                <a:off x="5473660" y="6185948"/>
                <a:ext cx="39876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b="0" i="1" dirty="0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Dikdörtgen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660" y="6185948"/>
                <a:ext cx="39876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Düz Bağlayıcı 40"/>
          <p:cNvCxnSpPr>
            <a:endCxn id="39" idx="2"/>
          </p:cNvCxnSpPr>
          <p:nvPr/>
        </p:nvCxnSpPr>
        <p:spPr>
          <a:xfrm>
            <a:off x="4638267" y="5474262"/>
            <a:ext cx="1" cy="395880"/>
          </a:xfrm>
          <a:prstGeom prst="line">
            <a:avLst/>
          </a:prstGeom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Düz Bağlayıcı 41"/>
          <p:cNvCxnSpPr/>
          <p:nvPr/>
        </p:nvCxnSpPr>
        <p:spPr>
          <a:xfrm>
            <a:off x="6730936" y="5474262"/>
            <a:ext cx="1" cy="395880"/>
          </a:xfrm>
          <a:prstGeom prst="line">
            <a:avLst/>
          </a:prstGeom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Düz Ok Bağlayıcısı 42"/>
          <p:cNvCxnSpPr/>
          <p:nvPr/>
        </p:nvCxnSpPr>
        <p:spPr>
          <a:xfrm>
            <a:off x="5090459" y="5454636"/>
            <a:ext cx="488000" cy="191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Dikdörtgen 44"/>
              <p:cNvSpPr/>
              <p:nvPr/>
            </p:nvSpPr>
            <p:spPr>
              <a:xfrm>
                <a:off x="4943646" y="4950442"/>
                <a:ext cx="622286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Dikdörtgen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646" y="4950442"/>
                <a:ext cx="622286" cy="4029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Dikdörtgen 45"/>
              <p:cNvSpPr/>
              <p:nvPr/>
            </p:nvSpPr>
            <p:spPr>
              <a:xfrm>
                <a:off x="5918324" y="4954192"/>
                <a:ext cx="622286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Dikdörtgen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324" y="4954192"/>
                <a:ext cx="622286" cy="40293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Dikdörtgen 46"/>
              <p:cNvSpPr/>
              <p:nvPr/>
            </p:nvSpPr>
            <p:spPr>
              <a:xfrm>
                <a:off x="3634451" y="4958880"/>
                <a:ext cx="61574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" name="Dikdörtgen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451" y="4958880"/>
                <a:ext cx="615746" cy="4001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Dikdörtgen 47"/>
              <p:cNvSpPr/>
              <p:nvPr/>
            </p:nvSpPr>
            <p:spPr>
              <a:xfrm>
                <a:off x="6941150" y="4910341"/>
                <a:ext cx="62170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tr-T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8" name="Dikdörtgen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150" y="4910341"/>
                <a:ext cx="621709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Düz Ok Bağlayıcısı 51"/>
          <p:cNvCxnSpPr/>
          <p:nvPr/>
        </p:nvCxnSpPr>
        <p:spPr>
          <a:xfrm flipH="1">
            <a:off x="5928464" y="5454636"/>
            <a:ext cx="488000" cy="191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Dikdörtgen 55"/>
          <p:cNvSpPr/>
          <p:nvPr/>
        </p:nvSpPr>
        <p:spPr>
          <a:xfrm>
            <a:off x="9000242" y="1336205"/>
            <a:ext cx="22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Manyetik Kuvvet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7" name="Dikdörtgen 56"/>
          <p:cNvSpPr/>
          <p:nvPr/>
        </p:nvSpPr>
        <p:spPr>
          <a:xfrm>
            <a:off x="8867727" y="2961368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Elektriksel Kuvvet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8" name="Dikdörtgen 57"/>
          <p:cNvSpPr/>
          <p:nvPr/>
        </p:nvSpPr>
        <p:spPr>
          <a:xfrm>
            <a:off x="8867727" y="4741064"/>
            <a:ext cx="2706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Kütle Çekim Kuvveti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9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7724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84578" y="1765607"/>
                <a:ext cx="8367711" cy="4297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tr-TR" sz="2000" dirty="0">
                    <a:latin typeface="Bookman Old Style" pitchFamily="18" charset="0"/>
                  </a:rPr>
                  <a:t>Manyetik alan </a:t>
                </a:r>
                <a:r>
                  <a:rPr lang="tr-TR" sz="2000" dirty="0" smtClean="0">
                    <a:latin typeface="Bookman Old Style" pitchFamily="18" charset="0"/>
                  </a:rPr>
                  <a:t>katsayısı (</a:t>
                </a:r>
                <a:r>
                  <a:rPr lang="tr-TR" sz="2000" i="1" dirty="0" smtClean="0">
                    <a:latin typeface="Bookman Old Style" pitchFamily="18" charset="0"/>
                  </a:rPr>
                  <a:t>K</a:t>
                </a:r>
                <a:r>
                  <a:rPr lang="tr-TR" sz="2000" dirty="0" smtClean="0">
                    <a:latin typeface="Bookman Old Style" pitchFamily="18" charset="0"/>
                  </a:rPr>
                  <a:t>), ortamın </a:t>
                </a:r>
                <a:r>
                  <a:rPr lang="tr-TR" sz="2000" dirty="0">
                    <a:latin typeface="Bookman Old Style" pitchFamily="18" charset="0"/>
                  </a:rPr>
                  <a:t>manyetik geçirgenliğine (</a:t>
                </a:r>
                <a14:m>
                  <m:oMath xmlns:m="http://schemas.openxmlformats.org/officeDocument/2006/math">
                    <m:r>
                      <a:rPr lang="tr-T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tr-TR" sz="2000" dirty="0">
                    <a:latin typeface="Bookman Old Style" pitchFamily="18" charset="0"/>
                  </a:rPr>
                  <a:t>) bağlıdır.</a:t>
                </a:r>
              </a:p>
              <a:p>
                <a:r>
                  <a:rPr lang="tr-TR" sz="2800" dirty="0"/>
                  <a:t>                      </a:t>
                </a:r>
                <a14:m>
                  <m:oMath xmlns:m="http://schemas.openxmlformats.org/officeDocument/2006/math">
                    <m:r>
                      <a:rPr lang="tr-TR" sz="28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tr-TR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tr-T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tr-TR" sz="28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tr-T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tr-TR" sz="2800" dirty="0"/>
                  <a:t> </a:t>
                </a:r>
                <a:endParaRPr lang="tr-TR" sz="2800" dirty="0">
                  <a:latin typeface="Bookman Old Style" pitchFamily="18" charset="0"/>
                </a:endParaRPr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tr-TR" sz="2000" dirty="0" smtClean="0">
                    <a:latin typeface="Bookman Old Style" pitchFamily="18" charset="0"/>
                  </a:rPr>
                  <a:t> Boşluğun manyetik geçirgenliği;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tr-TR" sz="2000" dirty="0" smtClean="0">
                  <a:latin typeface="Bookman Old Style" pitchFamily="18" charset="0"/>
                </a:endParaRPr>
              </a:p>
              <a:p>
                <a:r>
                  <a:rPr lang="tr-TR" sz="2400" dirty="0" smtClean="0"/>
                  <a:t>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tr-TR" sz="2400" b="0" i="1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tr-T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tr-T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tr-TR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tr-TR" sz="24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tr-TR" sz="2400" dirty="0">
                        <a:latin typeface="Bookman Old Style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tr-TR" sz="2400" dirty="0">
                        <a:latin typeface="Bookman Old Style" pitchFamily="18" charset="0"/>
                      </a:rPr>
                      <m:t>veya</m:t>
                    </m:r>
                    <m:r>
                      <m:rPr>
                        <m:nor/>
                      </m:rPr>
                      <a:rPr lang="tr-TR" sz="2400" dirty="0">
                        <a:latin typeface="Bookman Old Style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tr-TR" sz="2400" dirty="0">
                        <a:latin typeface="Bookman Old Style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tr-TR" sz="2400" dirty="0">
                        <a:latin typeface="Bookman Old Style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tr-TR" sz="2400" dirty="0">
                        <a:latin typeface="Bookman Old Style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tr-TR" sz="2400" dirty="0">
                        <a:latin typeface="Bookman Old Style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tr-TR" sz="2400" dirty="0">
                        <a:latin typeface="Bookman Old Style" pitchFamily="18" charset="0"/>
                      </a:rPr>
                      <m:t>A</m:t>
                    </m:r>
                  </m:oMath>
                </a14:m>
                <a:endParaRPr lang="tr-TR" sz="2400" dirty="0" smtClean="0">
                  <a:latin typeface="Bookman Old Style" pitchFamily="18" charset="0"/>
                </a:endParaRPr>
              </a:p>
              <a:p>
                <a:endParaRPr lang="tr-TR" sz="2400" dirty="0">
                  <a:latin typeface="Bookman Old Style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tr-TR" sz="2000" dirty="0">
                    <a:latin typeface="Bookman Old Style" pitchFamily="18" charset="0"/>
                  </a:rPr>
                  <a:t>Boşluğun manyetik alan katsayısı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tr-TR" sz="20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tr-TR" sz="2000" dirty="0">
                    <a:latin typeface="Bookman Old Style" panose="02050604050505020204" pitchFamily="18" charset="0"/>
                  </a:rPr>
                  <a:t>);</a:t>
                </a:r>
              </a:p>
              <a:p>
                <a:endParaRPr lang="tr-TR" sz="2400" dirty="0">
                  <a:latin typeface="Bookman Old Style" panose="02050604050505020204" pitchFamily="18" charset="0"/>
                </a:endParaRPr>
              </a:p>
              <a:p>
                <a:r>
                  <a:rPr lang="tr-TR" sz="2400" dirty="0"/>
                  <a:t>		 </a:t>
                </a:r>
                <a:r>
                  <a:rPr lang="tr-TR" sz="2400" dirty="0" smtClean="0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tr-TR" sz="2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tr-TR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tr-TR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tr-TR" sz="240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tr-TR" sz="2400" dirty="0">
                    <a:latin typeface="Bookman Old Style" pitchFamily="18" charset="0"/>
                  </a:rPr>
                  <a:t> veya </a:t>
                </a:r>
                <a:r>
                  <a:rPr lang="tr-TR" sz="2400" dirty="0" smtClean="0">
                    <a:latin typeface="Bookman Old Style" pitchFamily="18" charset="0"/>
                  </a:rPr>
                  <a:t>T.m/A</a:t>
                </a:r>
                <a:endParaRPr lang="tr-TR" sz="2400" dirty="0">
                  <a:latin typeface="Bookman Old Style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tr-TR" sz="2000" dirty="0">
                  <a:latin typeface="Bookman Old Style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578" y="1765607"/>
                <a:ext cx="8367711" cy="4297908"/>
              </a:xfrm>
              <a:prstGeom prst="rect">
                <a:avLst/>
              </a:prstGeom>
              <a:blipFill>
                <a:blip r:embed="rId3"/>
                <a:stretch>
                  <a:fillRect l="-655" t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3"/>
          <p:cNvSpPr txBox="1"/>
          <p:nvPr/>
        </p:nvSpPr>
        <p:spPr>
          <a:xfrm>
            <a:off x="3384578" y="499272"/>
            <a:ext cx="805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Mıknatıslar Arasındaki İtme ve Çekme Kuvveti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4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9981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2943145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Maddelerin Manyetik Özellikleri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Dikdörtgen 6"/>
              <p:cNvSpPr/>
              <p:nvPr/>
            </p:nvSpPr>
            <p:spPr>
              <a:xfrm>
                <a:off x="2943145" y="1274740"/>
                <a:ext cx="7574304" cy="5151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r-TR" sz="2400" dirty="0" smtClean="0">
                    <a:latin typeface="Bookman Old Style" panose="02050604050505020204" pitchFamily="18" charset="0"/>
                  </a:rPr>
                  <a:t>Bağıl manyetik geçirgenlik katsayısı:     </a:t>
                </a:r>
              </a:p>
              <a:p>
                <a:r>
                  <a:rPr lang="tr-TR" sz="2800" dirty="0" smtClean="0"/>
                  <a:t>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tr-TR" sz="28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tr-TR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tr-T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sSub>
                          <m:sSubPr>
                            <m:ctrlPr>
                              <a:rPr lang="tr-TR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tr-TR" sz="2800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tr-TR" sz="2400" dirty="0" smtClean="0"/>
                  <a:t> </a:t>
                </a:r>
              </a:p>
              <a:p>
                <a:pPr marL="457200" indent="-457200">
                  <a:buFont typeface="+mj-lt"/>
                  <a:buAutoNum type="arabicParenR"/>
                </a:pPr>
                <a:r>
                  <a:rPr lang="tr-TR" sz="2400" b="1" u="sng" dirty="0" err="1" smtClean="0">
                    <a:latin typeface="Bookman Old Style" panose="02050604050505020204" pitchFamily="18" charset="0"/>
                  </a:rPr>
                  <a:t>Diyamanyetik</a:t>
                </a:r>
                <a:r>
                  <a:rPr lang="tr-TR" sz="2400" b="1" u="sng" dirty="0" smtClean="0">
                    <a:latin typeface="Bookman Old Style" panose="02050604050505020204" pitchFamily="18" charset="0"/>
                  </a:rPr>
                  <a:t> </a:t>
                </a:r>
                <a:r>
                  <a:rPr lang="tr-TR" sz="2400" b="1" u="sng" dirty="0">
                    <a:latin typeface="Bookman Old Style" panose="02050604050505020204" pitchFamily="18" charset="0"/>
                  </a:rPr>
                  <a:t>Maddeler:</a:t>
                </a:r>
                <a:r>
                  <a:rPr lang="tr-TR" sz="2400" dirty="0">
                    <a:latin typeface="Bookman Old Style" panose="02050604050505020204" pitchFamily="18" charset="0"/>
                  </a:rPr>
                  <a:t>  </a:t>
                </a:r>
              </a:p>
              <a:p>
                <a:r>
                  <a:rPr lang="tr-TR" sz="2400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tr-TR" sz="24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tr-T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tr-TR" sz="2400" b="1" u="sng" dirty="0" smtClean="0">
                    <a:latin typeface="Bookman Old Style" panose="02050604050505020204" pitchFamily="18" charset="0"/>
                  </a:rPr>
                  <a:t/>
                </a:r>
                <a:br>
                  <a:rPr lang="tr-TR" sz="2400" b="1" u="sng" dirty="0" smtClean="0">
                    <a:latin typeface="Bookman Old Style" panose="02050604050505020204" pitchFamily="18" charset="0"/>
                  </a:rPr>
                </a:br>
                <a:r>
                  <a:rPr lang="tr-TR" sz="2000" dirty="0" smtClean="0">
                    <a:latin typeface="Bookman Old Style" panose="02050604050505020204" pitchFamily="18" charset="0"/>
                  </a:rPr>
                  <a:t>      Bakır, gümüş, azot, bizmut, karbon</a:t>
                </a:r>
              </a:p>
              <a:p>
                <a:endParaRPr lang="tr-TR" sz="2400" b="1" u="sng" dirty="0" smtClean="0">
                  <a:latin typeface="Bookman Old Style" panose="02050604050505020204" pitchFamily="18" charset="0"/>
                </a:endParaRPr>
              </a:p>
              <a:p>
                <a:pPr marL="457200" indent="-457200">
                  <a:buFont typeface="+mj-lt"/>
                  <a:buAutoNum type="arabicParenR" startAt="2"/>
                </a:pPr>
                <a:r>
                  <a:rPr lang="tr-TR" sz="2400" b="1" u="sng" dirty="0">
                    <a:latin typeface="Bookman Old Style" panose="02050604050505020204" pitchFamily="18" charset="0"/>
                  </a:rPr>
                  <a:t>Paramanyetik Maddeler:</a:t>
                </a:r>
                <a:r>
                  <a:rPr lang="tr-TR" sz="2400" dirty="0">
                    <a:latin typeface="Bookman Old Style" panose="02050604050505020204" pitchFamily="18" charset="0"/>
                  </a:rPr>
                  <a:t>  </a:t>
                </a:r>
              </a:p>
              <a:p>
                <a:r>
                  <a:rPr lang="tr-TR" sz="2400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tr-T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tr-TR" sz="2400" dirty="0">
                    <a:latin typeface="Bookman Old Style" panose="02050604050505020204" pitchFamily="18" charset="0"/>
                  </a:rPr>
                  <a:t> </a:t>
                </a:r>
              </a:p>
              <a:p>
                <a:r>
                  <a:rPr lang="tr-TR" sz="2400" dirty="0">
                    <a:latin typeface="Bookman Old Style" panose="02050604050505020204" pitchFamily="18" charset="0"/>
                  </a:rPr>
                  <a:t>     </a:t>
                </a:r>
                <a:r>
                  <a:rPr lang="tr-TR" sz="2000" dirty="0">
                    <a:latin typeface="Bookman Old Style" panose="02050604050505020204" pitchFamily="18" charset="0"/>
                  </a:rPr>
                  <a:t>Alüminyum, magnezyum, oksijen, hava</a:t>
                </a:r>
              </a:p>
              <a:p>
                <a:endParaRPr lang="tr-TR" sz="2400" b="1" u="sng" dirty="0" smtClean="0">
                  <a:latin typeface="Bookman Old Style" panose="02050604050505020204" pitchFamily="18" charset="0"/>
                </a:endParaRPr>
              </a:p>
              <a:p>
                <a:pPr marL="457200" indent="-457200">
                  <a:buFont typeface="+mj-lt"/>
                  <a:buAutoNum type="arabicParenR" startAt="3"/>
                </a:pPr>
                <a:r>
                  <a:rPr lang="tr-TR" sz="2400" b="1" u="sng" dirty="0" err="1" smtClean="0">
                    <a:latin typeface="Bookman Old Style" panose="02050604050505020204" pitchFamily="18" charset="0"/>
                  </a:rPr>
                  <a:t>Ferromanyetik</a:t>
                </a:r>
                <a:r>
                  <a:rPr lang="tr-TR" sz="2400" b="1" u="sng" dirty="0" smtClean="0">
                    <a:latin typeface="Bookman Old Style" panose="02050604050505020204" pitchFamily="18" charset="0"/>
                  </a:rPr>
                  <a:t> Maddeler:</a:t>
                </a:r>
                <a:r>
                  <a:rPr lang="tr-TR" sz="2400" dirty="0" smtClean="0">
                    <a:latin typeface="Bookman Old Style" panose="02050604050505020204" pitchFamily="18" charset="0"/>
                  </a:rPr>
                  <a:t>  </a:t>
                </a:r>
              </a:p>
              <a:p>
                <a:r>
                  <a:rPr lang="tr-TR" sz="2400" dirty="0" smtClean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tr-T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tr-T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tr-TR" sz="2400" dirty="0" smtClean="0">
                    <a:latin typeface="Bookman Old Style" panose="02050604050505020204" pitchFamily="18" charset="0"/>
                  </a:rPr>
                  <a:t> </a:t>
                </a:r>
              </a:p>
              <a:p>
                <a:r>
                  <a:rPr lang="tr-TR" sz="2000" dirty="0" smtClean="0">
                    <a:latin typeface="Bookman Old Style" panose="02050604050505020204" pitchFamily="18" charset="0"/>
                  </a:rPr>
                  <a:t>      Kobalt, nikel, çelik, demir</a:t>
                </a:r>
              </a:p>
            </p:txBody>
          </p:sp>
        </mc:Choice>
        <mc:Fallback xmlns="">
          <p:sp>
            <p:nvSpPr>
              <p:cNvPr id="7" name="Dikdörtgen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145" y="1274740"/>
                <a:ext cx="7574304" cy="5151410"/>
              </a:xfrm>
              <a:prstGeom prst="rect">
                <a:avLst/>
              </a:prstGeom>
              <a:blipFill>
                <a:blip r:embed="rId3"/>
                <a:stretch>
                  <a:fillRect l="-1288" t="-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Resi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738" y="1403131"/>
            <a:ext cx="3497401" cy="4713889"/>
          </a:xfrm>
          <a:prstGeom prst="rect">
            <a:avLst/>
          </a:prstGeom>
        </p:spPr>
      </p:pic>
      <p:sp>
        <p:nvSpPr>
          <p:cNvPr id="5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401826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2943145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Mıknatıslar Tüm Metalleri Çeker mi?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5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83823" y="4800135"/>
            <a:ext cx="92488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tr-TR" sz="2400" b="1" dirty="0" smtClean="0">
                <a:latin typeface="Bookman Old Style" panose="02050604050505020204" pitchFamily="18" charset="0"/>
              </a:rPr>
              <a:t>Mıknatıslar yalnızca </a:t>
            </a:r>
            <a:r>
              <a:rPr lang="tr-TR" sz="2400" b="1" dirty="0" err="1" smtClean="0">
                <a:latin typeface="Bookman Old Style" panose="02050604050505020204" pitchFamily="18" charset="0"/>
              </a:rPr>
              <a:t>ferromanyetik</a:t>
            </a:r>
            <a:r>
              <a:rPr lang="tr-TR" sz="2400" b="1" dirty="0" smtClean="0">
                <a:latin typeface="Bookman Old Style" panose="02050604050505020204" pitchFamily="18" charset="0"/>
              </a:rPr>
              <a:t> maddeleri çekerler.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2400" b="1" dirty="0" smtClean="0">
              <a:latin typeface="Bookman Old Style" panose="02050604050505020204" pitchFamily="18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endParaRPr lang="tr-TR" sz="2400" b="1" dirty="0" smtClean="0">
              <a:latin typeface="Bookman Old Style" panose="02050604050505020204" pitchFamily="18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tr-TR" sz="2400" b="1" dirty="0" smtClean="0">
                <a:latin typeface="Bookman Old Style" panose="02050604050505020204" pitchFamily="18" charset="0"/>
              </a:rPr>
              <a:t>Diğerleri ile etkileşime girmezler. </a:t>
            </a:r>
          </a:p>
          <a:p>
            <a:endParaRPr lang="tr-TR" sz="2400" b="1" dirty="0">
              <a:latin typeface="Bookman Old Style" panose="02050604050505020204" pitchFamily="18" charset="0"/>
            </a:endParaRPr>
          </a:p>
        </p:txBody>
      </p:sp>
      <p:sp>
        <p:nvSpPr>
          <p:cNvPr id="8" name="Dikdörtgen 6"/>
          <p:cNvSpPr/>
          <p:nvPr/>
        </p:nvSpPr>
        <p:spPr>
          <a:xfrm>
            <a:off x="3482407" y="1664892"/>
            <a:ext cx="75743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tr-TR" sz="2400" b="1" u="sng" dirty="0" err="1" smtClean="0">
                <a:latin typeface="Bookman Old Style" panose="02050604050505020204" pitchFamily="18" charset="0"/>
              </a:rPr>
              <a:t>Diyamanyetik</a:t>
            </a:r>
            <a:r>
              <a:rPr lang="tr-TR" sz="2400" b="1" u="sng" dirty="0" smtClean="0">
                <a:latin typeface="Bookman Old Style" panose="02050604050505020204" pitchFamily="18" charset="0"/>
              </a:rPr>
              <a:t> </a:t>
            </a:r>
            <a:r>
              <a:rPr lang="tr-TR" sz="2400" b="1" u="sng" dirty="0">
                <a:latin typeface="Bookman Old Style" panose="02050604050505020204" pitchFamily="18" charset="0"/>
              </a:rPr>
              <a:t>Maddeler:</a:t>
            </a:r>
            <a:r>
              <a:rPr lang="tr-TR" sz="2400" dirty="0">
                <a:latin typeface="Bookman Old Style" panose="02050604050505020204" pitchFamily="18" charset="0"/>
              </a:rPr>
              <a:t>  </a:t>
            </a:r>
          </a:p>
          <a:p>
            <a:r>
              <a:rPr lang="tr-TR" sz="2000" dirty="0" smtClean="0">
                <a:latin typeface="Bookman Old Style" panose="02050604050505020204" pitchFamily="18" charset="0"/>
              </a:rPr>
              <a:t>Bakır</a:t>
            </a:r>
            <a:r>
              <a:rPr lang="tr-TR" sz="2000" dirty="0" smtClean="0">
                <a:latin typeface="Bookman Old Style" panose="02050604050505020204" pitchFamily="18" charset="0"/>
              </a:rPr>
              <a:t>, gümüş, azot, bizmut, karbon</a:t>
            </a:r>
          </a:p>
          <a:p>
            <a:endParaRPr lang="tr-TR" sz="2400" b="1" u="sng" dirty="0" smtClean="0">
              <a:latin typeface="Bookman Old Style" panose="02050604050505020204" pitchFamily="18" charset="0"/>
            </a:endParaRPr>
          </a:p>
          <a:p>
            <a:pPr marL="457200" indent="-457200">
              <a:buFont typeface="+mj-lt"/>
              <a:buAutoNum type="arabicParenR" startAt="2"/>
            </a:pPr>
            <a:r>
              <a:rPr lang="tr-TR" sz="2400" b="1" u="sng" dirty="0">
                <a:latin typeface="Bookman Old Style" panose="02050604050505020204" pitchFamily="18" charset="0"/>
              </a:rPr>
              <a:t>Paramanyetik Maddeler:</a:t>
            </a:r>
            <a:r>
              <a:rPr lang="tr-TR" sz="2400" dirty="0">
                <a:latin typeface="Bookman Old Style" panose="02050604050505020204" pitchFamily="18" charset="0"/>
              </a:rPr>
              <a:t>  </a:t>
            </a:r>
          </a:p>
          <a:p>
            <a:r>
              <a:rPr lang="tr-TR" sz="2000" dirty="0" smtClean="0">
                <a:latin typeface="Bookman Old Style" panose="02050604050505020204" pitchFamily="18" charset="0"/>
              </a:rPr>
              <a:t>Alüminyum</a:t>
            </a:r>
            <a:r>
              <a:rPr lang="tr-TR" sz="2000" dirty="0">
                <a:latin typeface="Bookman Old Style" panose="02050604050505020204" pitchFamily="18" charset="0"/>
              </a:rPr>
              <a:t>, magnezyum, oksijen, hava</a:t>
            </a:r>
          </a:p>
          <a:p>
            <a:endParaRPr lang="tr-TR" sz="2400" b="1" u="sng" dirty="0" smtClean="0">
              <a:latin typeface="Bookman Old Style" panose="02050604050505020204" pitchFamily="18" charset="0"/>
            </a:endParaRPr>
          </a:p>
          <a:p>
            <a:pPr marL="457200" indent="-457200">
              <a:buFont typeface="+mj-lt"/>
              <a:buAutoNum type="arabicParenR" startAt="3"/>
            </a:pPr>
            <a:r>
              <a:rPr lang="tr-TR" sz="2400" b="1" u="sng" dirty="0" err="1" smtClean="0">
                <a:latin typeface="Bookman Old Style" panose="02050604050505020204" pitchFamily="18" charset="0"/>
              </a:rPr>
              <a:t>Ferromanyetik</a:t>
            </a:r>
            <a:r>
              <a:rPr lang="tr-TR" sz="2400" b="1" u="sng" dirty="0" smtClean="0">
                <a:latin typeface="Bookman Old Style" panose="02050604050505020204" pitchFamily="18" charset="0"/>
              </a:rPr>
              <a:t> Maddeler:</a:t>
            </a:r>
            <a:r>
              <a:rPr lang="tr-TR" sz="2400" dirty="0" smtClean="0">
                <a:latin typeface="Bookman Old Style" panose="02050604050505020204" pitchFamily="18" charset="0"/>
              </a:rPr>
              <a:t>  </a:t>
            </a:r>
          </a:p>
          <a:p>
            <a:r>
              <a:rPr lang="tr-TR" sz="2000" dirty="0" smtClean="0">
                <a:latin typeface="Bookman Old Style" panose="02050604050505020204" pitchFamily="18" charset="0"/>
              </a:rPr>
              <a:t>Kobalt</a:t>
            </a:r>
            <a:r>
              <a:rPr lang="tr-TR" sz="2000" dirty="0" smtClean="0">
                <a:latin typeface="Bookman Old Style" panose="02050604050505020204" pitchFamily="18" charset="0"/>
              </a:rPr>
              <a:t>, nikel, çelik, demir</a:t>
            </a:r>
          </a:p>
        </p:txBody>
      </p:sp>
    </p:spTree>
    <p:extLst>
      <p:ext uri="{BB962C8B-B14F-4D97-AF65-F5344CB8AC3E}">
        <p14:creationId xmlns:p14="http://schemas.microsoft.com/office/powerpoint/2010/main" val="244987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835" y="1156962"/>
            <a:ext cx="2976961" cy="204343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403" y="1156962"/>
            <a:ext cx="2815789" cy="2048298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2900182" y="389595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Maddelerin Manyetik Özellikleri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95" y="1156962"/>
            <a:ext cx="2649036" cy="204343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403" y="3941723"/>
            <a:ext cx="2815789" cy="226168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4835" y="3941723"/>
            <a:ext cx="2976962" cy="225632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8995" y="3941723"/>
            <a:ext cx="2649036" cy="2236697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3428289" y="3295392"/>
            <a:ext cx="1972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Ferromanyetik</a:t>
            </a:r>
            <a:endParaRPr lang="tr-TR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tr-TR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Madde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6516816" y="3295391"/>
            <a:ext cx="1853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Paramanyetik</a:t>
            </a:r>
            <a:endParaRPr lang="tr-TR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tr-TR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Madde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9620207" y="3295390"/>
            <a:ext cx="1866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Diyamanyetik</a:t>
            </a:r>
            <a:endParaRPr lang="tr-TR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tr-TR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Madde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7149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/>
          <p:nvPr/>
        </p:nvSpPr>
        <p:spPr>
          <a:xfrm>
            <a:off x="2900182" y="1209402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Maddelerin Manyetik Özellikleri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306" y="2739637"/>
            <a:ext cx="8923956" cy="181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9361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8" y="751520"/>
            <a:ext cx="8743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Bookman Old Style" pitchFamily="18" charset="0"/>
              </a:rPr>
              <a:t>Mağazalarda elbiselere takılan güvenlik </a:t>
            </a:r>
            <a:r>
              <a:rPr lang="tr-TR" sz="2800" dirty="0" smtClean="0">
                <a:latin typeface="Bookman Old Style" pitchFamily="18" charset="0"/>
              </a:rPr>
              <a:t>alarmları, kasiyerler tarafından nasıl çıkarılıyor? 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İlgili resi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78" y="2314574"/>
            <a:ext cx="2628922" cy="273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79" y="2076027"/>
            <a:ext cx="4353569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  <p:pic>
        <p:nvPicPr>
          <p:cNvPr id="2" name="Resim 1">
            <a:hlinkClick r:id="rId3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881" y="4572000"/>
            <a:ext cx="2237778" cy="1823789"/>
          </a:xfrm>
          <a:prstGeom prst="rect">
            <a:avLst/>
          </a:prstGeom>
        </p:spPr>
      </p:pic>
      <p:pic>
        <p:nvPicPr>
          <p:cNvPr id="3" name="Resim 2">
            <a:hlinkClick r:id="rId3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7826" y="4572000"/>
            <a:ext cx="2335831" cy="182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2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9" y="344582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Günün Özeti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537" y="1079309"/>
            <a:ext cx="1237476" cy="108606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65" y="1079309"/>
            <a:ext cx="926190" cy="1086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Dikdörtgen 1"/>
              <p:cNvSpPr/>
              <p:nvPr/>
            </p:nvSpPr>
            <p:spPr>
              <a:xfrm>
                <a:off x="6008958" y="1337498"/>
                <a:ext cx="594842" cy="644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tr-TR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tr-TR" sz="32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Dikdörtgen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958" y="1337498"/>
                <a:ext cx="594842" cy="644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ikdörtgen 5"/>
          <p:cNvSpPr/>
          <p:nvPr/>
        </p:nvSpPr>
        <p:spPr>
          <a:xfrm>
            <a:off x="6603800" y="1428997"/>
            <a:ext cx="1430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i="1" dirty="0" err="1">
                <a:latin typeface="Bookman Old Style" pitchFamily="18" charset="0"/>
              </a:rPr>
              <a:t>Tesla</a:t>
            </a:r>
            <a:r>
              <a:rPr lang="tr-TR" sz="2400" i="1" dirty="0">
                <a:latin typeface="Bookman Old Style" pitchFamily="18" charset="0"/>
              </a:rPr>
              <a:t> (T)</a:t>
            </a:r>
            <a:endParaRPr lang="en-US" sz="24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841" y="867802"/>
            <a:ext cx="1975697" cy="148789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069" y="871379"/>
            <a:ext cx="1948427" cy="1484317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4579" y="2493099"/>
            <a:ext cx="1994881" cy="1923007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2555" y="2538911"/>
            <a:ext cx="4088276" cy="1017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Metin kutusu 13"/>
              <p:cNvSpPr txBox="1"/>
              <p:nvPr/>
            </p:nvSpPr>
            <p:spPr>
              <a:xfrm>
                <a:off x="6791491" y="3724698"/>
                <a:ext cx="1913921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tr-T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tr-TR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tr-T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tr-TR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Metin kutusu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491" y="3724698"/>
                <a:ext cx="1913921" cy="6914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Dikdörtgen 14"/>
              <p:cNvSpPr/>
              <p:nvPr/>
            </p:nvSpPr>
            <p:spPr>
              <a:xfrm>
                <a:off x="9919221" y="4058546"/>
                <a:ext cx="1285095" cy="437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tr-TR" sz="2000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tr-TR" sz="2000" dirty="0"/>
              </a:p>
            </p:txBody>
          </p:sp>
        </mc:Choice>
        <mc:Fallback xmlns="">
          <p:sp>
            <p:nvSpPr>
              <p:cNvPr id="15" name="Dikdörtgen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9221" y="4058546"/>
                <a:ext cx="1285095" cy="43749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Dikdörtgen 15"/>
              <p:cNvSpPr/>
              <p:nvPr/>
            </p:nvSpPr>
            <p:spPr>
              <a:xfrm>
                <a:off x="9735423" y="3478041"/>
                <a:ext cx="1419748" cy="437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000">
                          <a:latin typeface="Cambria Math" panose="02040503050406030204" pitchFamily="18" charset="0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tr-TR" sz="20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tr-TR" sz="2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2000" i="1">
                          <a:latin typeface="Cambria Math" panose="02040503050406030204" pitchFamily="18" charset="0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tr-T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tr-TR" sz="2000" i="1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tr-TR" sz="2000" dirty="0"/>
              </a:p>
            </p:txBody>
          </p:sp>
        </mc:Choice>
        <mc:Fallback xmlns="">
          <p:sp>
            <p:nvSpPr>
              <p:cNvPr id="16" name="Dikdörtgen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5423" y="3478041"/>
                <a:ext cx="1419748" cy="437492"/>
              </a:xfrm>
              <a:prstGeom prst="rect">
                <a:avLst/>
              </a:prstGeom>
              <a:blipFill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Resim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6716" y="4743828"/>
            <a:ext cx="6160470" cy="1982883"/>
          </a:xfrm>
          <a:prstGeom prst="rect">
            <a:avLst/>
          </a:prstGeom>
        </p:spPr>
      </p:pic>
      <p:sp>
        <p:nvSpPr>
          <p:cNvPr id="24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64422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/>
          <p:cNvSpPr txBox="1"/>
          <p:nvPr/>
        </p:nvSpPr>
        <p:spPr>
          <a:xfrm>
            <a:off x="3305732" y="310086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Soru Çözümü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01524"/>
            <a:ext cx="4902200" cy="624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6191060" y="5036365"/>
            <a:ext cx="474405" cy="48713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extBox 3"/>
          <p:cNvSpPr txBox="1"/>
          <p:nvPr/>
        </p:nvSpPr>
        <p:spPr>
          <a:xfrm>
            <a:off x="10471963" y="6342153"/>
            <a:ext cx="1720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(ÖSS 1998)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2970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648" y="1065310"/>
            <a:ext cx="5143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Bugün Neler Öğreneceğiz?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36648" y="1588530"/>
            <a:ext cx="756084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Bookman Old Style" panose="02050604050505020204" pitchFamily="18" charset="0"/>
              </a:rPr>
              <a:t>Mağazalarda </a:t>
            </a:r>
            <a:r>
              <a:rPr lang="tr-TR" dirty="0" smtClean="0">
                <a:latin typeface="Bookman Old Style" panose="02050604050505020204" pitchFamily="18" charset="0"/>
              </a:rPr>
              <a:t>Elbiselere </a:t>
            </a:r>
            <a:r>
              <a:rPr lang="tr-TR" dirty="0">
                <a:latin typeface="Bookman Old Style" panose="02050604050505020204" pitchFamily="18" charset="0"/>
              </a:rPr>
              <a:t>T</a:t>
            </a:r>
            <a:r>
              <a:rPr lang="tr-TR" dirty="0" smtClean="0">
                <a:latin typeface="Bookman Old Style" panose="02050604050505020204" pitchFamily="18" charset="0"/>
              </a:rPr>
              <a:t>akılan </a:t>
            </a:r>
            <a:r>
              <a:rPr lang="tr-TR" dirty="0">
                <a:latin typeface="Bookman Old Style" panose="02050604050505020204" pitchFamily="18" charset="0"/>
              </a:rPr>
              <a:t>G</a:t>
            </a:r>
            <a:r>
              <a:rPr lang="tr-TR" dirty="0" smtClean="0">
                <a:latin typeface="Bookman Old Style" panose="02050604050505020204" pitchFamily="18" charset="0"/>
              </a:rPr>
              <a:t>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Bookman Old Style" panose="02050604050505020204" pitchFamily="18" charset="0"/>
              </a:rPr>
              <a:t>Soru Çözümü</a:t>
            </a:r>
            <a:endParaRPr lang="tr-T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821" y="250319"/>
            <a:ext cx="4293247" cy="6491944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3305732" y="310086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Soru Çözümü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0471963" y="6342153"/>
            <a:ext cx="1720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(ÖSS 2000)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52203" y="6181791"/>
            <a:ext cx="474405" cy="48713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92492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732" y="833306"/>
            <a:ext cx="4482434" cy="5863576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3305732" y="310086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Soru Çözümü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8622142" y="6017740"/>
            <a:ext cx="2623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(ÖSS 2002)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07683" y="5322464"/>
            <a:ext cx="474405" cy="48713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5475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Soru Çözümü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886" y="185477"/>
            <a:ext cx="4293948" cy="6516152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9568073" y="6301519"/>
            <a:ext cx="2623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(ÖSS 2004)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127056" y="6057952"/>
            <a:ext cx="474405" cy="48713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72617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Soru Çözümü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089" y="101657"/>
            <a:ext cx="3914855" cy="6599972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9568073" y="6301519"/>
            <a:ext cx="2623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(ÖSS 2006 Fen-1)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308626" y="6278555"/>
            <a:ext cx="474405" cy="48713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40452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/>
          <p:nvPr/>
        </p:nvSpPr>
        <p:spPr>
          <a:xfrm>
            <a:off x="9305327" y="6139062"/>
            <a:ext cx="2623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(ÖSS 2008 Fen-1)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Soru Çözümü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79" y="1273264"/>
            <a:ext cx="5224688" cy="526590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522518" y="5895495"/>
            <a:ext cx="474405" cy="48713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36453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/>
          <p:cNvSpPr txBox="1"/>
          <p:nvPr/>
        </p:nvSpPr>
        <p:spPr>
          <a:xfrm>
            <a:off x="3305732" y="310086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Soru Çözümü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0020017" y="6142098"/>
            <a:ext cx="1720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(YGS 2012)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1" y="1047750"/>
            <a:ext cx="5892809" cy="509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6492148" y="5229291"/>
            <a:ext cx="474405" cy="48713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93973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152" y="95290"/>
            <a:ext cx="4610500" cy="6530906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8167131" y="345771"/>
            <a:ext cx="318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Soru Çözümü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0180062" y="6139062"/>
            <a:ext cx="1749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(YGS 2013)</a:t>
            </a:r>
            <a:endParaRPr lang="tr-TR" sz="2000" b="1" dirty="0">
              <a:latin typeface="Bookman Old Style" panose="020506040505050202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407" y="1274164"/>
            <a:ext cx="4407494" cy="344773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752094" y="4268791"/>
            <a:ext cx="474405" cy="48713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949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/>
        </p:nvSpPr>
        <p:spPr>
          <a:xfrm>
            <a:off x="897210" y="1152807"/>
            <a:ext cx="1070457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10.2.4 Mıknatıslar</a:t>
            </a:r>
          </a:p>
          <a:p>
            <a:endParaRPr lang="tr-TR" sz="2000" b="1" dirty="0" smtClean="0">
              <a:latin typeface="Bookman Old Style" panose="02050604050505020204" pitchFamily="18" charset="0"/>
            </a:endParaRPr>
          </a:p>
          <a:p>
            <a:r>
              <a:rPr lang="tr-TR" sz="2000" b="1" dirty="0" smtClean="0">
                <a:latin typeface="Bookman Old Style" panose="02050604050505020204" pitchFamily="18" charset="0"/>
              </a:rPr>
              <a:t>10.2.4.1</a:t>
            </a:r>
            <a:r>
              <a:rPr lang="tr-TR" sz="2000" b="1" dirty="0">
                <a:latin typeface="Bookman Old Style" panose="02050604050505020204" pitchFamily="18" charset="0"/>
              </a:rPr>
              <a:t>. Mıknatısların manyetik özelliklerinin nedenlerini açıklar ve </a:t>
            </a:r>
            <a:r>
              <a:rPr lang="tr-TR" sz="2000" b="1" dirty="0" smtClean="0">
                <a:latin typeface="Bookman Old Style" panose="02050604050505020204" pitchFamily="18" charset="0"/>
              </a:rPr>
              <a:t>	    </a:t>
            </a:r>
            <a:br>
              <a:rPr lang="tr-TR" sz="2000" b="1" dirty="0" smtClean="0">
                <a:latin typeface="Bookman Old Style" panose="02050604050505020204" pitchFamily="18" charset="0"/>
              </a:rPr>
            </a:br>
            <a:r>
              <a:rPr lang="tr-TR" sz="2000" b="1" dirty="0" smtClean="0">
                <a:latin typeface="Bookman Old Style" panose="02050604050505020204" pitchFamily="18" charset="0"/>
              </a:rPr>
              <a:t>              maddeleri </a:t>
            </a:r>
            <a:r>
              <a:rPr lang="tr-TR" sz="2000" b="1" dirty="0">
                <a:latin typeface="Bookman Old Style" panose="02050604050505020204" pitchFamily="18" charset="0"/>
              </a:rPr>
              <a:t>manyetik özelliklerine göre sınıflandırır</a:t>
            </a:r>
            <a:r>
              <a:rPr lang="tr-TR" sz="2000" b="1" dirty="0" smtClean="0">
                <a:latin typeface="Bookman Old Style" panose="02050604050505020204" pitchFamily="18" charset="0"/>
              </a:rPr>
              <a:t>.</a:t>
            </a:r>
            <a:endParaRPr lang="tr-TR" sz="2000" dirty="0">
              <a:latin typeface="Bookman Old Style" panose="02050604050505020204" pitchFamily="18" charset="0"/>
            </a:endParaRPr>
          </a:p>
          <a:p>
            <a:r>
              <a:rPr lang="tr-TR" sz="2000" dirty="0" smtClean="0">
                <a:latin typeface="Bookman Old Style" panose="02050604050505020204" pitchFamily="18" charset="0"/>
              </a:rPr>
              <a:t>            </a:t>
            </a:r>
            <a:r>
              <a:rPr lang="tr-TR" sz="2000" b="1" dirty="0" smtClean="0">
                <a:latin typeface="Bookman Old Style" panose="02050604050505020204" pitchFamily="18" charset="0"/>
              </a:rPr>
              <a:t>a</a:t>
            </a:r>
            <a:r>
              <a:rPr lang="tr-TR" sz="2000" b="1" dirty="0">
                <a:latin typeface="Bookman Old Style" panose="02050604050505020204" pitchFamily="18" charset="0"/>
              </a:rPr>
              <a:t>. </a:t>
            </a:r>
            <a:r>
              <a:rPr lang="tr-TR" sz="2000" dirty="0">
                <a:latin typeface="Bookman Old Style" panose="02050604050505020204" pitchFamily="18" charset="0"/>
              </a:rPr>
              <a:t>Öğrencilerin deneyler yaparak ve simülasyonlar kullanarak manyetik </a:t>
            </a:r>
            <a:r>
              <a:rPr lang="tr-TR" sz="2000" dirty="0" smtClean="0">
                <a:latin typeface="Bookman Old Style" panose="02050604050505020204" pitchFamily="18" charset="0"/>
              </a:rPr>
              <a:t/>
            </a:r>
            <a:br>
              <a:rPr lang="tr-TR" sz="2000" dirty="0" smtClean="0">
                <a:latin typeface="Bookman Old Style" panose="02050604050505020204" pitchFamily="18" charset="0"/>
              </a:rPr>
            </a:br>
            <a:r>
              <a:rPr lang="tr-TR" sz="2000" dirty="0" smtClean="0">
                <a:latin typeface="Bookman Old Style" panose="02050604050505020204" pitchFamily="18" charset="0"/>
              </a:rPr>
              <a:t>               alan </a:t>
            </a:r>
            <a:r>
              <a:rPr lang="tr-TR" sz="2000" dirty="0">
                <a:latin typeface="Bookman Old Style" panose="02050604050505020204" pitchFamily="18" charset="0"/>
              </a:rPr>
              <a:t>kavramını açıklamaları sağlanır.</a:t>
            </a:r>
          </a:p>
          <a:p>
            <a:r>
              <a:rPr lang="tr-TR" sz="2000" dirty="0" smtClean="0">
                <a:latin typeface="Bookman Old Style" panose="02050604050505020204" pitchFamily="18" charset="0"/>
              </a:rPr>
              <a:t>            </a:t>
            </a:r>
            <a:r>
              <a:rPr lang="tr-TR" sz="2000" b="1" dirty="0" smtClean="0">
                <a:latin typeface="Bookman Old Style" panose="02050604050505020204" pitchFamily="18" charset="0"/>
              </a:rPr>
              <a:t>b</a:t>
            </a:r>
            <a:r>
              <a:rPr lang="tr-TR" sz="2000" b="1" dirty="0">
                <a:latin typeface="Bookman Old Style" panose="02050604050505020204" pitchFamily="18" charset="0"/>
              </a:rPr>
              <a:t>. </a:t>
            </a:r>
            <a:r>
              <a:rPr lang="tr-TR" sz="2000" dirty="0">
                <a:latin typeface="Bookman Old Style" panose="02050604050505020204" pitchFamily="18" charset="0"/>
              </a:rPr>
              <a:t>Öğrencilerin bir mıknatısın manyetik alan kuvvet çizgilerinin mıknatısın </a:t>
            </a:r>
            <a:r>
              <a:rPr lang="tr-TR" sz="2000" dirty="0" smtClean="0">
                <a:latin typeface="Bookman Old Style" panose="02050604050505020204" pitchFamily="18" charset="0"/>
              </a:rPr>
              <a:t/>
            </a:r>
            <a:br>
              <a:rPr lang="tr-TR" sz="2000" dirty="0" smtClean="0">
                <a:latin typeface="Bookman Old Style" panose="02050604050505020204" pitchFamily="18" charset="0"/>
              </a:rPr>
            </a:br>
            <a:r>
              <a:rPr lang="tr-TR" sz="2000" dirty="0" smtClean="0">
                <a:latin typeface="Bookman Old Style" panose="02050604050505020204" pitchFamily="18" charset="0"/>
              </a:rPr>
              <a:t>               farklı </a:t>
            </a:r>
            <a:r>
              <a:rPr lang="tr-TR" sz="2000" dirty="0">
                <a:latin typeface="Bookman Old Style" panose="02050604050505020204" pitchFamily="18" charset="0"/>
              </a:rPr>
              <a:t>noktalarında nasıl değiştiğini görmeleri sağlanır.</a:t>
            </a:r>
          </a:p>
          <a:p>
            <a:r>
              <a:rPr lang="tr-TR" sz="2000" dirty="0">
                <a:latin typeface="Bookman Old Style" panose="02050604050505020204" pitchFamily="18" charset="0"/>
              </a:rPr>
              <a:t> </a:t>
            </a:r>
          </a:p>
          <a:p>
            <a:r>
              <a:rPr lang="tr-TR" sz="2000" b="1" dirty="0">
                <a:latin typeface="Bookman Old Style" panose="02050604050505020204" pitchFamily="18" charset="0"/>
              </a:rPr>
              <a:t>10.2.4.2. Mıknatıslar arasındaki itme ve çekme kuvvetini manyetik alan </a:t>
            </a:r>
            <a:r>
              <a:rPr lang="tr-TR" sz="2000" b="1" dirty="0" smtClean="0">
                <a:latin typeface="Bookman Old Style" panose="02050604050505020204" pitchFamily="18" charset="0"/>
              </a:rPr>
              <a:t> </a:t>
            </a:r>
            <a:br>
              <a:rPr lang="tr-TR" sz="2000" b="1" dirty="0" smtClean="0">
                <a:latin typeface="Bookman Old Style" panose="02050604050505020204" pitchFamily="18" charset="0"/>
              </a:rPr>
            </a:br>
            <a:r>
              <a:rPr lang="tr-TR" sz="2000" b="1" dirty="0" smtClean="0">
                <a:latin typeface="Bookman Old Style" panose="02050604050505020204" pitchFamily="18" charset="0"/>
              </a:rPr>
              <a:t>              kavramını </a:t>
            </a:r>
            <a:r>
              <a:rPr lang="tr-TR" sz="2000" b="1" dirty="0">
                <a:latin typeface="Bookman Old Style" panose="02050604050505020204" pitchFamily="18" charset="0"/>
              </a:rPr>
              <a:t>kullanarak açıklar ve bu kuvvetin bağlı olduğu değişkenleri </a:t>
            </a:r>
            <a:r>
              <a:rPr lang="tr-TR" sz="2000" b="1" dirty="0" smtClean="0">
                <a:latin typeface="Bookman Old Style" panose="02050604050505020204" pitchFamily="18" charset="0"/>
              </a:rPr>
              <a:t/>
            </a:r>
            <a:br>
              <a:rPr lang="tr-TR" sz="2000" b="1" dirty="0" smtClean="0">
                <a:latin typeface="Bookman Old Style" panose="02050604050505020204" pitchFamily="18" charset="0"/>
              </a:rPr>
            </a:br>
            <a:r>
              <a:rPr lang="tr-TR" sz="2000" b="1" dirty="0" smtClean="0">
                <a:latin typeface="Bookman Old Style" panose="02050604050505020204" pitchFamily="18" charset="0"/>
              </a:rPr>
              <a:t>              analiz </a:t>
            </a:r>
            <a:r>
              <a:rPr lang="tr-TR" sz="2000" b="1" dirty="0">
                <a:latin typeface="Bookman Old Style" panose="02050604050505020204" pitchFamily="18" charset="0"/>
              </a:rPr>
              <a:t>eder</a:t>
            </a:r>
            <a:r>
              <a:rPr lang="tr-TR" sz="2000" b="1" dirty="0" smtClean="0">
                <a:latin typeface="Bookman Old Style" panose="02050604050505020204" pitchFamily="18" charset="0"/>
              </a:rPr>
              <a:t>.</a:t>
            </a:r>
            <a:endParaRPr lang="tr-TR" sz="2000" dirty="0">
              <a:latin typeface="Bookman Old Style" panose="02050604050505020204" pitchFamily="18" charset="0"/>
            </a:endParaRPr>
          </a:p>
          <a:p>
            <a:r>
              <a:rPr lang="tr-TR" sz="2000" dirty="0" smtClean="0">
                <a:latin typeface="Bookman Old Style" panose="02050604050505020204" pitchFamily="18" charset="0"/>
              </a:rPr>
              <a:t>            </a:t>
            </a:r>
            <a:r>
              <a:rPr lang="tr-TR" sz="2000" b="1" dirty="0" smtClean="0">
                <a:latin typeface="Bookman Old Style" panose="02050604050505020204" pitchFamily="18" charset="0"/>
              </a:rPr>
              <a:t>a</a:t>
            </a:r>
            <a:r>
              <a:rPr lang="tr-TR" sz="2000" b="1" dirty="0">
                <a:latin typeface="Bookman Old Style" panose="02050604050505020204" pitchFamily="18" charset="0"/>
              </a:rPr>
              <a:t>. </a:t>
            </a:r>
            <a:r>
              <a:rPr lang="tr-TR" sz="2000" dirty="0">
                <a:latin typeface="Bookman Old Style" panose="02050604050505020204" pitchFamily="18" charset="0"/>
              </a:rPr>
              <a:t>Mıknatısların itme-çekme kuvvetleri ile ilgili matematiksel işlemlere </a:t>
            </a:r>
            <a:r>
              <a:rPr lang="tr-TR" sz="2000" dirty="0" smtClean="0">
                <a:latin typeface="Bookman Old Style" panose="02050604050505020204" pitchFamily="18" charset="0"/>
              </a:rPr>
              <a:t/>
            </a:r>
            <a:br>
              <a:rPr lang="tr-TR" sz="2000" dirty="0" smtClean="0">
                <a:latin typeface="Bookman Old Style" panose="02050604050505020204" pitchFamily="18" charset="0"/>
              </a:rPr>
            </a:br>
            <a:r>
              <a:rPr lang="tr-TR" sz="2000" dirty="0" smtClean="0">
                <a:latin typeface="Bookman Old Style" panose="02050604050505020204" pitchFamily="18" charset="0"/>
              </a:rPr>
              <a:t>              girilmez</a:t>
            </a:r>
            <a:r>
              <a:rPr lang="tr-TR" sz="2000" dirty="0">
                <a:latin typeface="Bookman Old Style" panose="02050604050505020204" pitchFamily="18" charset="0"/>
              </a:rPr>
              <a:t>.</a:t>
            </a:r>
          </a:p>
          <a:p>
            <a:r>
              <a:rPr lang="tr-TR" sz="2000" dirty="0" smtClean="0">
                <a:latin typeface="Bookman Old Style" panose="02050604050505020204" pitchFamily="18" charset="0"/>
              </a:rPr>
              <a:t>            </a:t>
            </a:r>
            <a:r>
              <a:rPr lang="tr-TR" sz="2000" b="1" dirty="0" smtClean="0">
                <a:latin typeface="Bookman Old Style" panose="02050604050505020204" pitchFamily="18" charset="0"/>
              </a:rPr>
              <a:t>b</a:t>
            </a:r>
            <a:r>
              <a:rPr lang="tr-TR" sz="2000" b="1" dirty="0">
                <a:latin typeface="Bookman Old Style" panose="02050604050505020204" pitchFamily="18" charset="0"/>
              </a:rPr>
              <a:t>. </a:t>
            </a:r>
            <a:r>
              <a:rPr lang="tr-TR" sz="2000" dirty="0">
                <a:latin typeface="Bookman Old Style" panose="02050604050505020204" pitchFamily="18" charset="0"/>
              </a:rPr>
              <a:t>Öğrenciler mıknatısları kullanarak günlük hayatta belirledikleri bir </a:t>
            </a:r>
            <a:r>
              <a:rPr lang="tr-TR" sz="2000" dirty="0" smtClean="0">
                <a:latin typeface="Bookman Old Style" panose="02050604050505020204" pitchFamily="18" charset="0"/>
              </a:rPr>
              <a:t/>
            </a:r>
            <a:br>
              <a:rPr lang="tr-TR" sz="2000" dirty="0" smtClean="0">
                <a:latin typeface="Bookman Old Style" panose="02050604050505020204" pitchFamily="18" charset="0"/>
              </a:rPr>
            </a:br>
            <a:r>
              <a:rPr lang="tr-TR" sz="2000" dirty="0" smtClean="0">
                <a:latin typeface="Bookman Old Style" panose="02050604050505020204" pitchFamily="18" charset="0"/>
              </a:rPr>
              <a:t>              probleme </a:t>
            </a:r>
            <a:r>
              <a:rPr lang="tr-TR" sz="2000" dirty="0">
                <a:latin typeface="Bookman Old Style" panose="02050604050505020204" pitchFamily="18" charset="0"/>
              </a:rPr>
              <a:t>çözüm önerisi üretmeleri sağlanır.</a:t>
            </a:r>
            <a:endParaRPr lang="tr-TR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897210" y="629587"/>
            <a:ext cx="679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Bugün Neler Öğrendik?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7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7269" y="703101"/>
            <a:ext cx="1070457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latin typeface="Bookman Old Style" panose="02050604050505020204" pitchFamily="18" charset="0"/>
              </a:rPr>
              <a:t>10.2.5</a:t>
            </a:r>
            <a:r>
              <a:rPr lang="tr-TR" sz="2000" b="1" dirty="0">
                <a:latin typeface="Bookman Old Style" panose="02050604050505020204" pitchFamily="18" charset="0"/>
              </a:rPr>
              <a:t>. Akım ve Manyetik Alan İlişkisi</a:t>
            </a:r>
          </a:p>
          <a:p>
            <a:endParaRPr lang="tr-TR" dirty="0">
              <a:latin typeface="Bookman Old Style" panose="02050604050505020204" pitchFamily="18" charset="0"/>
            </a:endParaRPr>
          </a:p>
          <a:p>
            <a:r>
              <a:rPr lang="tr-TR" sz="2000" b="1" dirty="0">
                <a:latin typeface="Bookman Old Style" panose="02050604050505020204" pitchFamily="18" charset="0"/>
              </a:rPr>
              <a:t>10.2.5.1. Üzerinden akım geçen düz bir iletkenin oluşturduğu manyetik alanı </a:t>
            </a:r>
            <a:r>
              <a:rPr lang="tr-TR" sz="2000" b="1" dirty="0" smtClean="0">
                <a:latin typeface="Bookman Old Style" panose="02050604050505020204" pitchFamily="18" charset="0"/>
              </a:rPr>
              <a:t> </a:t>
            </a:r>
            <a:br>
              <a:rPr lang="tr-TR" sz="2000" b="1" dirty="0" smtClean="0">
                <a:latin typeface="Bookman Old Style" panose="02050604050505020204" pitchFamily="18" charset="0"/>
              </a:rPr>
            </a:br>
            <a:r>
              <a:rPr lang="tr-TR" sz="2000" b="1" dirty="0" smtClean="0">
                <a:latin typeface="Bookman Old Style" panose="02050604050505020204" pitchFamily="18" charset="0"/>
              </a:rPr>
              <a:t>               etkileyen </a:t>
            </a:r>
            <a:r>
              <a:rPr lang="tr-TR" sz="2000" b="1" dirty="0">
                <a:latin typeface="Bookman Old Style" panose="02050604050505020204" pitchFamily="18" charset="0"/>
              </a:rPr>
              <a:t>değişkenleri analiz eder.</a:t>
            </a:r>
            <a:endParaRPr lang="tr-TR" sz="2000" dirty="0">
              <a:latin typeface="Bookman Old Style" panose="02050604050505020204" pitchFamily="18" charset="0"/>
            </a:endParaRPr>
          </a:p>
          <a:p>
            <a:r>
              <a:rPr lang="tr-TR" sz="2000" dirty="0" smtClean="0">
                <a:latin typeface="Bookman Old Style" panose="02050604050505020204" pitchFamily="18" charset="0"/>
              </a:rPr>
              <a:t>             </a:t>
            </a:r>
            <a:r>
              <a:rPr lang="tr-TR" sz="2000" b="1" dirty="0" smtClean="0">
                <a:latin typeface="Bookman Old Style" panose="02050604050505020204" pitchFamily="18" charset="0"/>
              </a:rPr>
              <a:t>a</a:t>
            </a:r>
            <a:r>
              <a:rPr lang="tr-TR" sz="2000" b="1" dirty="0">
                <a:latin typeface="Bookman Old Style" panose="02050604050505020204" pitchFamily="18" charset="0"/>
              </a:rPr>
              <a:t>. </a:t>
            </a:r>
            <a:r>
              <a:rPr lang="tr-TR" sz="2000" dirty="0">
                <a:latin typeface="Bookman Old Style" panose="02050604050505020204" pitchFamily="18" charset="0"/>
              </a:rPr>
              <a:t>Öğrencilerin deneyler yaparak ve simülasyonlar kullanarak değişkenleri </a:t>
            </a:r>
            <a:r>
              <a:rPr lang="tr-TR" sz="2000" dirty="0" smtClean="0">
                <a:latin typeface="Bookman Old Style" panose="02050604050505020204" pitchFamily="18" charset="0"/>
              </a:rPr>
              <a:t/>
            </a:r>
            <a:br>
              <a:rPr lang="tr-TR" sz="2000" dirty="0" smtClean="0">
                <a:latin typeface="Bookman Old Style" panose="02050604050505020204" pitchFamily="18" charset="0"/>
              </a:rPr>
            </a:br>
            <a:r>
              <a:rPr lang="tr-TR" sz="2000" dirty="0" smtClean="0">
                <a:latin typeface="Bookman Old Style" panose="02050604050505020204" pitchFamily="18" charset="0"/>
              </a:rPr>
              <a:t>                belirleyebilmeleri </a:t>
            </a:r>
            <a:r>
              <a:rPr lang="tr-TR" sz="2000" dirty="0">
                <a:latin typeface="Bookman Old Style" panose="02050604050505020204" pitchFamily="18" charset="0"/>
              </a:rPr>
              <a:t>için ortam hazırlanır.</a:t>
            </a:r>
          </a:p>
          <a:p>
            <a:r>
              <a:rPr lang="tr-TR" sz="2000" dirty="0" smtClean="0">
                <a:latin typeface="Bookman Old Style" panose="02050604050505020204" pitchFamily="18" charset="0"/>
              </a:rPr>
              <a:t>             </a:t>
            </a:r>
            <a:r>
              <a:rPr lang="tr-TR" sz="2000" b="1" dirty="0" smtClean="0">
                <a:latin typeface="Bookman Old Style" panose="02050604050505020204" pitchFamily="18" charset="0"/>
              </a:rPr>
              <a:t>b</a:t>
            </a:r>
            <a:r>
              <a:rPr lang="tr-TR" sz="2000" b="1" dirty="0">
                <a:latin typeface="Bookman Old Style" panose="02050604050505020204" pitchFamily="18" charset="0"/>
              </a:rPr>
              <a:t>. </a:t>
            </a:r>
            <a:r>
              <a:rPr lang="tr-TR" sz="2000" dirty="0">
                <a:latin typeface="Bookman Old Style" panose="02050604050505020204" pitchFamily="18" charset="0"/>
              </a:rPr>
              <a:t>Öğrencilerin elektromıknatısların kullanım alanlarına örnekler vermeleri </a:t>
            </a:r>
            <a:r>
              <a:rPr lang="tr-TR" sz="2000" dirty="0" smtClean="0">
                <a:latin typeface="Bookman Old Style" panose="02050604050505020204" pitchFamily="18" charset="0"/>
              </a:rPr>
              <a:t/>
            </a:r>
            <a:br>
              <a:rPr lang="tr-TR" sz="2000" dirty="0" smtClean="0">
                <a:latin typeface="Bookman Old Style" panose="02050604050505020204" pitchFamily="18" charset="0"/>
              </a:rPr>
            </a:br>
            <a:r>
              <a:rPr lang="tr-TR" sz="2000" dirty="0" smtClean="0">
                <a:latin typeface="Bookman Old Style" panose="02050604050505020204" pitchFamily="18" charset="0"/>
              </a:rPr>
              <a:t>                sağlanır</a:t>
            </a:r>
            <a:r>
              <a:rPr lang="tr-TR" sz="2000" dirty="0">
                <a:latin typeface="Bookman Old Style" panose="02050604050505020204" pitchFamily="18" charset="0"/>
              </a:rPr>
              <a:t>.</a:t>
            </a:r>
          </a:p>
          <a:p>
            <a:r>
              <a:rPr lang="tr-TR" sz="2000" dirty="0">
                <a:latin typeface="Bookman Old Style" panose="02050604050505020204" pitchFamily="18" charset="0"/>
              </a:rPr>
              <a:t> </a:t>
            </a:r>
            <a:r>
              <a:rPr lang="tr-TR" sz="2000" dirty="0" smtClean="0">
                <a:latin typeface="Bookman Old Style" panose="02050604050505020204" pitchFamily="18" charset="0"/>
              </a:rPr>
              <a:t>            </a:t>
            </a:r>
            <a:r>
              <a:rPr lang="tr-TR" sz="2000" b="1" dirty="0" smtClean="0">
                <a:latin typeface="Bookman Old Style" panose="02050604050505020204" pitchFamily="18" charset="0"/>
              </a:rPr>
              <a:t>c</a:t>
            </a:r>
            <a:r>
              <a:rPr lang="tr-TR" sz="2000" b="1" dirty="0">
                <a:latin typeface="Bookman Old Style" panose="02050604050505020204" pitchFamily="18" charset="0"/>
              </a:rPr>
              <a:t>. </a:t>
            </a:r>
            <a:r>
              <a:rPr lang="tr-TR" sz="2000" dirty="0">
                <a:latin typeface="Bookman Old Style" panose="02050604050505020204" pitchFamily="18" charset="0"/>
              </a:rPr>
              <a:t>Manyetik alan şiddeti ile ilgili matematiksel işlemlere girilmez.</a:t>
            </a:r>
          </a:p>
          <a:p>
            <a:r>
              <a:rPr lang="tr-TR" sz="2000" dirty="0">
                <a:latin typeface="Bookman Old Style" panose="02050604050505020204" pitchFamily="18" charset="0"/>
              </a:rPr>
              <a:t> </a:t>
            </a:r>
          </a:p>
          <a:p>
            <a:r>
              <a:rPr lang="tr-TR" sz="2000" b="1" dirty="0">
                <a:latin typeface="Bookman Old Style" panose="02050604050505020204" pitchFamily="18" charset="0"/>
              </a:rPr>
              <a:t>10.2.5.2. Dünyanın oluşturduğu manyetik alanının sebeplerini ve sonuçlarını </a:t>
            </a:r>
            <a:r>
              <a:rPr lang="tr-TR" sz="2000" b="1" dirty="0" smtClean="0">
                <a:latin typeface="Bookman Old Style" panose="02050604050505020204" pitchFamily="18" charset="0"/>
              </a:rPr>
              <a:t/>
            </a:r>
            <a:br>
              <a:rPr lang="tr-TR" sz="2000" b="1" dirty="0" smtClean="0">
                <a:latin typeface="Bookman Old Style" panose="02050604050505020204" pitchFamily="18" charset="0"/>
              </a:rPr>
            </a:br>
            <a:r>
              <a:rPr lang="tr-TR" sz="2000" b="1" dirty="0" smtClean="0">
                <a:latin typeface="Bookman Old Style" panose="02050604050505020204" pitchFamily="18" charset="0"/>
              </a:rPr>
              <a:t>              tartışır</a:t>
            </a:r>
            <a:r>
              <a:rPr lang="tr-TR" sz="2000" b="1" dirty="0">
                <a:latin typeface="Bookman Old Style" panose="02050604050505020204" pitchFamily="18" charset="0"/>
              </a:rPr>
              <a:t>.</a:t>
            </a:r>
            <a:endParaRPr lang="tr-TR" sz="2000" dirty="0">
              <a:latin typeface="Bookman Old Style" panose="02050604050505020204" pitchFamily="18" charset="0"/>
            </a:endParaRPr>
          </a:p>
          <a:p>
            <a:r>
              <a:rPr lang="tr-TR" sz="2000" dirty="0">
                <a:latin typeface="Bookman Old Style" panose="02050604050505020204" pitchFamily="18" charset="0"/>
              </a:rPr>
              <a:t> </a:t>
            </a:r>
            <a:r>
              <a:rPr lang="tr-TR" sz="2000" dirty="0" smtClean="0">
                <a:latin typeface="Bookman Old Style" panose="02050604050505020204" pitchFamily="18" charset="0"/>
              </a:rPr>
              <a:t>            </a:t>
            </a:r>
            <a:r>
              <a:rPr lang="tr-TR" sz="2000" b="1" dirty="0" smtClean="0">
                <a:latin typeface="Bookman Old Style" panose="02050604050505020204" pitchFamily="18" charset="0"/>
              </a:rPr>
              <a:t>a</a:t>
            </a:r>
            <a:r>
              <a:rPr lang="tr-TR" sz="2000" b="1" dirty="0">
                <a:latin typeface="Bookman Old Style" panose="02050604050505020204" pitchFamily="18" charset="0"/>
              </a:rPr>
              <a:t>. </a:t>
            </a:r>
            <a:r>
              <a:rPr lang="tr-TR" sz="2000" dirty="0">
                <a:latin typeface="Bookman Old Style" panose="02050604050505020204" pitchFamily="18" charset="0"/>
              </a:rPr>
              <a:t>Öğrencilerin ilgi alanlarındaki farklılıklar göz önünde bulundurularak </a:t>
            </a:r>
            <a:r>
              <a:rPr lang="tr-TR" sz="2000" dirty="0" smtClean="0">
                <a:latin typeface="Bookman Old Style" panose="02050604050505020204" pitchFamily="18" charset="0"/>
              </a:rPr>
              <a:t/>
            </a:r>
            <a:br>
              <a:rPr lang="tr-TR" sz="2000" dirty="0" smtClean="0">
                <a:latin typeface="Bookman Old Style" panose="02050604050505020204" pitchFamily="18" charset="0"/>
              </a:rPr>
            </a:br>
            <a:r>
              <a:rPr lang="tr-TR" sz="2000" dirty="0" smtClean="0">
                <a:latin typeface="Bookman Old Style" panose="02050604050505020204" pitchFamily="18" charset="0"/>
              </a:rPr>
              <a:t>               araştırma </a:t>
            </a:r>
            <a:r>
              <a:rPr lang="tr-TR" sz="2000" dirty="0">
                <a:latin typeface="Bookman Old Style" panose="02050604050505020204" pitchFamily="18" charset="0"/>
              </a:rPr>
              <a:t>yapmaları sağlanır.</a:t>
            </a:r>
          </a:p>
          <a:p>
            <a:r>
              <a:rPr lang="tr-TR" sz="2000" dirty="0">
                <a:latin typeface="Bookman Old Style" panose="02050604050505020204" pitchFamily="18" charset="0"/>
              </a:rPr>
              <a:t> </a:t>
            </a:r>
            <a:r>
              <a:rPr lang="tr-TR" sz="2000" dirty="0" smtClean="0">
                <a:latin typeface="Bookman Old Style" panose="02050604050505020204" pitchFamily="18" charset="0"/>
              </a:rPr>
              <a:t>            </a:t>
            </a:r>
            <a:r>
              <a:rPr lang="tr-TR" sz="2000" b="1" dirty="0" smtClean="0">
                <a:latin typeface="Bookman Old Style" panose="02050604050505020204" pitchFamily="18" charset="0"/>
              </a:rPr>
              <a:t>b</a:t>
            </a:r>
            <a:r>
              <a:rPr lang="tr-TR" sz="2000" b="1" dirty="0">
                <a:latin typeface="Bookman Old Style" panose="02050604050505020204" pitchFamily="18" charset="0"/>
              </a:rPr>
              <a:t>. </a:t>
            </a:r>
            <a:r>
              <a:rPr lang="tr-TR" sz="2000" dirty="0">
                <a:latin typeface="Bookman Old Style" panose="02050604050505020204" pitchFamily="18" charset="0"/>
              </a:rPr>
              <a:t>Öğrencilerin manyetik kuzey ile coğrafi kuzey arasındaki farkı </a:t>
            </a:r>
            <a:r>
              <a:rPr lang="tr-TR" sz="2000" dirty="0" smtClean="0">
                <a:latin typeface="Bookman Old Style" panose="02050604050505020204" pitchFamily="18" charset="0"/>
              </a:rPr>
              <a:t/>
            </a:r>
            <a:br>
              <a:rPr lang="tr-TR" sz="2000" dirty="0" smtClean="0">
                <a:latin typeface="Bookman Old Style" panose="02050604050505020204" pitchFamily="18" charset="0"/>
              </a:rPr>
            </a:br>
            <a:r>
              <a:rPr lang="tr-TR" sz="2000" dirty="0" smtClean="0">
                <a:latin typeface="Bookman Old Style" panose="02050604050505020204" pitchFamily="18" charset="0"/>
              </a:rPr>
              <a:t>               açıklamaları </a:t>
            </a:r>
            <a:r>
              <a:rPr lang="tr-TR" sz="2000" dirty="0">
                <a:latin typeface="Bookman Old Style" panose="02050604050505020204" pitchFamily="18" charset="0"/>
              </a:rPr>
              <a:t>sağlanır.</a:t>
            </a:r>
          </a:p>
          <a:p>
            <a:r>
              <a:rPr lang="tr-TR" sz="2000" dirty="0" smtClean="0">
                <a:latin typeface="Bookman Old Style" panose="02050604050505020204" pitchFamily="18" charset="0"/>
              </a:rPr>
              <a:t>             </a:t>
            </a:r>
            <a:r>
              <a:rPr lang="tr-TR" sz="2000" b="1" dirty="0" smtClean="0">
                <a:latin typeface="Bookman Old Style" panose="02050604050505020204" pitchFamily="18" charset="0"/>
              </a:rPr>
              <a:t>c. </a:t>
            </a:r>
            <a:r>
              <a:rPr lang="tr-TR" sz="2000" dirty="0">
                <a:latin typeface="Bookman Old Style" panose="02050604050505020204" pitchFamily="18" charset="0"/>
              </a:rPr>
              <a:t>Öğrencilerin yüksek gerilim hatlarının geçtiği alanlarda oluşan manyetik </a:t>
            </a:r>
            <a:r>
              <a:rPr lang="tr-TR" sz="2000" dirty="0" smtClean="0">
                <a:latin typeface="Bookman Old Style" panose="02050604050505020204" pitchFamily="18" charset="0"/>
              </a:rPr>
              <a:t/>
            </a:r>
            <a:br>
              <a:rPr lang="tr-TR" sz="2000" dirty="0" smtClean="0">
                <a:latin typeface="Bookman Old Style" panose="02050604050505020204" pitchFamily="18" charset="0"/>
              </a:rPr>
            </a:br>
            <a:r>
              <a:rPr lang="tr-TR" sz="2000" dirty="0" smtClean="0">
                <a:latin typeface="Bookman Old Style" panose="02050604050505020204" pitchFamily="18" charset="0"/>
              </a:rPr>
              <a:t>               alanın </a:t>
            </a:r>
            <a:r>
              <a:rPr lang="tr-TR" sz="2000" dirty="0">
                <a:latin typeface="Bookman Old Style" panose="02050604050505020204" pitchFamily="18" charset="0"/>
              </a:rPr>
              <a:t>canlılar üzerine etkilerini tartışmaları sağlanır.</a:t>
            </a:r>
            <a:endParaRPr lang="tr-TR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269" y="179881"/>
            <a:ext cx="8704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ÖNÜMÜZDEKİ HAFTA NE ÖĞRENECEĞİZ?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3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654" y="1357298"/>
            <a:ext cx="9717024" cy="14206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 smtClean="0"/>
          </a:p>
          <a:p>
            <a:pPr marL="0" indent="0" algn="ctr">
              <a:buNone/>
            </a:pPr>
            <a:r>
              <a:rPr lang="tr-TR" sz="4800" dirty="0" smtClean="0">
                <a:latin typeface="Bookman Old Style" panose="02050604050505020204" pitchFamily="18" charset="0"/>
              </a:rPr>
              <a:t>Önümüzdeki Hafta Görüşürüz</a:t>
            </a:r>
            <a:endParaRPr lang="tr-TR" sz="4800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0704" y="2985348"/>
            <a:ext cx="9717024" cy="142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tr-TR" sz="4800" dirty="0" smtClean="0">
                <a:latin typeface="Bookman Old Style" panose="02050604050505020204" pitchFamily="18" charset="0"/>
              </a:rPr>
              <a:t>Düzenli Çalışalım ve </a:t>
            </a:r>
            <a:r>
              <a:rPr lang="tr-TR" sz="4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</a:t>
            </a:r>
            <a:endParaRPr lang="tr-TR" sz="4800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4 Gülen Yüz"/>
          <p:cNvSpPr/>
          <p:nvPr/>
        </p:nvSpPr>
        <p:spPr>
          <a:xfrm>
            <a:off x="8832304" y="3040560"/>
            <a:ext cx="1573092" cy="136543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707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şin prizden çekilmesi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5589240"/>
            <a:ext cx="157446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5556126"/>
            <a:ext cx="2249730" cy="1301874"/>
          </a:xfrm>
          <a:prstGeom prst="rect">
            <a:avLst/>
          </a:prstGeom>
        </p:spPr>
      </p:pic>
      <p:pic>
        <p:nvPicPr>
          <p:cNvPr id="7" name="Picture 2" descr="elektrik çarpması ile ilgili görsel sonuc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0" y="4883561"/>
            <a:ext cx="1008112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İlgili resi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231" y="5465842"/>
            <a:ext cx="1409578" cy="125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encrypted-tbn0.gstatic.com/images?q=tbn:ANd9GcQctqVJFsJUKiL-szhC7QOGhclK1y3mWzjNaYJCtj06_lahPPe3GkbQvYKj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025" y="3460144"/>
            <a:ext cx="29908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İlgili resi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48" y="3486028"/>
            <a:ext cx="200502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İçerik Yer Tutucusu 3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9491635" y="1436950"/>
            <a:ext cx="2160240" cy="165910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4297" y="1396524"/>
            <a:ext cx="3793709" cy="1595974"/>
          </a:xfrm>
          <a:prstGeom prst="rect">
            <a:avLst/>
          </a:prstGeom>
        </p:spPr>
      </p:pic>
      <p:pic>
        <p:nvPicPr>
          <p:cNvPr id="13" name="Picture 2" descr="elektrik faturası ile ilgili görsel sonuc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3" y="1440465"/>
            <a:ext cx="1210699" cy="204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3"/>
          <p:cNvSpPr txBox="1"/>
          <p:nvPr/>
        </p:nvSpPr>
        <p:spPr>
          <a:xfrm>
            <a:off x="3354108" y="751520"/>
            <a:ext cx="6910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Geçen Hafta Neler Öğrendik?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95789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8" y="751520"/>
            <a:ext cx="8743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Bookman Old Style" pitchFamily="18" charset="0"/>
              </a:rPr>
              <a:t>Mağazalarda </a:t>
            </a:r>
            <a:r>
              <a:rPr lang="tr-TR" sz="2800" dirty="0" smtClean="0">
                <a:latin typeface="Bookman Old Style" pitchFamily="18" charset="0"/>
              </a:rPr>
              <a:t>elbiselere takılan güvenlik alarmları, kasiyerler tarafından nasıl çıkarılıyor? 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İlgili res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78" y="2314574"/>
            <a:ext cx="2628922" cy="273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79" y="2076027"/>
            <a:ext cx="4353569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mağaza kıyafet alarmı ile ilgili g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4756302"/>
            <a:ext cx="5086328" cy="149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60625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123" y="3670994"/>
            <a:ext cx="5843671" cy="24954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4579" y="1357798"/>
            <a:ext cx="85775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tr-TR" sz="2000" dirty="0">
                <a:latin typeface="Bookman Old Style" panose="02050604050505020204" pitchFamily="18" charset="0"/>
              </a:rPr>
              <a:t>M.Ö. 2500, </a:t>
            </a:r>
            <a:r>
              <a:rPr lang="tr-TR" sz="2000" dirty="0" err="1">
                <a:latin typeface="Bookman Old Style" panose="02050604050505020204" pitchFamily="18" charset="0"/>
              </a:rPr>
              <a:t>Magnezia</a:t>
            </a:r>
            <a:r>
              <a:rPr lang="tr-TR" sz="2000" dirty="0">
                <a:latin typeface="Bookman Old Style" panose="02050604050505020204" pitchFamily="18" charset="0"/>
              </a:rPr>
              <a:t> (</a:t>
            </a:r>
            <a:r>
              <a:rPr lang="tr-TR" sz="2000" dirty="0" smtClean="0">
                <a:latin typeface="Bookman Old Style" panose="02050604050505020204" pitchFamily="18" charset="0"/>
              </a:rPr>
              <a:t>Manisa)</a:t>
            </a:r>
            <a:br>
              <a:rPr lang="tr-TR" sz="2000" dirty="0" smtClean="0">
                <a:latin typeface="Bookman Old Style" panose="02050604050505020204" pitchFamily="18" charset="0"/>
              </a:rPr>
            </a:br>
            <a:r>
              <a:rPr lang="tr-TR" sz="2000" dirty="0" smtClean="0">
                <a:latin typeface="Bookman Old Style" panose="02050604050505020204" pitchFamily="18" charset="0"/>
              </a:rPr>
              <a:t>                  doğal mıknatıslar (manyetit taşı)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000" dirty="0" smtClean="0">
                <a:latin typeface="Bookman Old Style" panose="02050604050505020204" pitchFamily="18" charset="0"/>
              </a:rPr>
              <a:t>M.Ö. 1300, Çin – Pusula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2000" dirty="0" smtClean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2000" dirty="0" smtClean="0">
                <a:latin typeface="Bookman Old Style" panose="02050604050505020204" pitchFamily="18" charset="0"/>
              </a:rPr>
              <a:t>Demir, nikel, kobalt ve bu maddelerin bulundukları alaşımları çeken maddelere </a:t>
            </a:r>
            <a:r>
              <a:rPr lang="tr-TR" sz="20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mıknatıs</a:t>
            </a:r>
            <a:r>
              <a:rPr lang="tr-TR" sz="2000" dirty="0" smtClean="0">
                <a:latin typeface="Bookman Old Style" panose="02050604050505020204" pitchFamily="18" charset="0"/>
              </a:rPr>
              <a:t> denir. 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2000" dirty="0">
              <a:latin typeface="Bookman Old Style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2000" dirty="0" smtClean="0">
                <a:latin typeface="Bookman Old Style" pitchFamily="18" charset="0"/>
              </a:rPr>
              <a:t>Kuzey (North) kutbu: 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r-TR" sz="2000" dirty="0" smtClean="0">
                <a:latin typeface="Bookman Old Style" pitchFamily="18" charset="0"/>
              </a:rPr>
              <a:t>Güney (South) kutbu: S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2000" dirty="0">
              <a:latin typeface="Bookman Old Style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tr-TR" sz="2000" dirty="0">
              <a:latin typeface="Bookman Old Style" pitchFamily="18" charset="0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Mıknatıslar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5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97361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4580" y="1617515"/>
            <a:ext cx="6209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tr-TR" sz="2000" dirty="0" smtClean="0">
                <a:latin typeface="Bookman Old Style" pitchFamily="18" charset="0"/>
              </a:rPr>
              <a:t>Bir çubuk mıknatısı ikiye bölersek ne olur?</a:t>
            </a:r>
            <a:endParaRPr lang="tr-TR" sz="2000" dirty="0">
              <a:latin typeface="Bookman Old Style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tr-TR" sz="2000" dirty="0" smtClean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tr-TR" sz="2000" dirty="0" smtClean="0">
              <a:latin typeface="Bookman Old Style" panose="02050604050505020204" pitchFamily="18" charset="0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Mıknatıslar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59" y="2323476"/>
            <a:ext cx="2184825" cy="191955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098" y="2182151"/>
            <a:ext cx="2079463" cy="227412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714" y="2252814"/>
            <a:ext cx="2132169" cy="2060881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327" y="474913"/>
            <a:ext cx="1883086" cy="1848563"/>
          </a:xfrm>
          <a:prstGeom prst="rect">
            <a:avLst/>
          </a:prstGeom>
        </p:spPr>
      </p:pic>
      <p:pic>
        <p:nvPicPr>
          <p:cNvPr id="2050" name="Picture 2" descr="manyetikli bıçaklık ile ilgili görsel sonuc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98" y="4622799"/>
            <a:ext cx="2079463" cy="20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259" y="4622798"/>
            <a:ext cx="2025656" cy="20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İlgili resi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714" y="4622798"/>
            <a:ext cx="2132169" cy="20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422167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Mıknatısların Manyetik Özellikleri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154" y="2495525"/>
            <a:ext cx="2590063" cy="148871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804" y="3239883"/>
            <a:ext cx="2014925" cy="118419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018" y="3239882"/>
            <a:ext cx="1993311" cy="11841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05" y="1378232"/>
            <a:ext cx="2014924" cy="161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752" y="1378233"/>
            <a:ext cx="2033577" cy="161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263552" y="4752251"/>
            <a:ext cx="80454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r-TR" dirty="0" err="1" smtClean="0">
                <a:latin typeface="Bookman Old Style" pitchFamily="18" charset="0"/>
              </a:rPr>
              <a:t>Mıknatıscıkların</a:t>
            </a:r>
            <a:r>
              <a:rPr lang="tr-TR" dirty="0" smtClean="0">
                <a:latin typeface="Bookman Old Style" pitchFamily="18" charset="0"/>
              </a:rPr>
              <a:t> </a:t>
            </a:r>
            <a:r>
              <a:rPr lang="tr-TR" dirty="0" err="1">
                <a:latin typeface="Bookman Old Style" pitchFamily="18" charset="0"/>
              </a:rPr>
              <a:t>kutuplanması</a:t>
            </a:r>
            <a:r>
              <a:rPr lang="tr-TR" dirty="0">
                <a:latin typeface="Bookman Old Style" pitchFamily="18" charset="0"/>
              </a:rPr>
              <a:t> farklı yönlerde </a:t>
            </a:r>
            <a:r>
              <a:rPr lang="tr-TR" dirty="0" smtClean="0">
                <a:latin typeface="Bookman Old Style" pitchFamily="18" charset="0"/>
              </a:rPr>
              <a:t>olan maddeler </a:t>
            </a:r>
            <a:r>
              <a:rPr lang="tr-TR" dirty="0">
                <a:latin typeface="Bookman Old Style" pitchFamily="18" charset="0"/>
              </a:rPr>
              <a:t>manyetik özellik göstermezken; </a:t>
            </a:r>
            <a:endParaRPr lang="tr-TR" dirty="0" smtClean="0">
              <a:latin typeface="Bookman Old Style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tr-TR" dirty="0" smtClean="0">
              <a:latin typeface="Bookman Old Style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r-TR" dirty="0" err="1">
                <a:latin typeface="Bookman Old Style" pitchFamily="18" charset="0"/>
              </a:rPr>
              <a:t>M</a:t>
            </a:r>
            <a:r>
              <a:rPr lang="tr-TR" dirty="0" err="1" smtClean="0">
                <a:latin typeface="Bookman Old Style" pitchFamily="18" charset="0"/>
              </a:rPr>
              <a:t>ıknatıscıkların</a:t>
            </a:r>
            <a:r>
              <a:rPr lang="tr-TR" dirty="0" smtClean="0">
                <a:latin typeface="Bookman Old Style" pitchFamily="18" charset="0"/>
              </a:rPr>
              <a:t> </a:t>
            </a:r>
            <a:r>
              <a:rPr lang="tr-TR" dirty="0" err="1">
                <a:latin typeface="Bookman Old Style" pitchFamily="18" charset="0"/>
              </a:rPr>
              <a:t>kutuplanması</a:t>
            </a:r>
            <a:r>
              <a:rPr lang="tr-TR" dirty="0">
                <a:latin typeface="Bookman Old Style" pitchFamily="18" charset="0"/>
              </a:rPr>
              <a:t> aynı yönde olan maddeler ise manyetik özellik gösterirler. </a:t>
            </a:r>
          </a:p>
        </p:txBody>
      </p:sp>
      <p:sp>
        <p:nvSpPr>
          <p:cNvPr id="12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73553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4579" y="1705627"/>
            <a:ext cx="8056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tr-TR" sz="2000" dirty="0" smtClean="0">
                <a:latin typeface="Bookman Old Style" panose="02050604050505020204" pitchFamily="18" charset="0"/>
              </a:rPr>
              <a:t>Mıknatıs – Pusula Demo Gösterimi</a:t>
            </a:r>
          </a:p>
          <a:p>
            <a:pPr marL="342900" indent="-342900">
              <a:buFont typeface="Arial" pitchFamily="34" charset="0"/>
              <a:buChar char="•"/>
            </a:pPr>
            <a:endParaRPr lang="tr-T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tr-TR" sz="2000" dirty="0" smtClean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r-TR" sz="2000" dirty="0" err="1" smtClean="0">
                <a:latin typeface="Bookman Old Style" panose="02050604050505020204" pitchFamily="18" charset="0"/>
                <a:hlinkClick r:id="rId3"/>
              </a:rPr>
              <a:t>PhET</a:t>
            </a:r>
            <a:r>
              <a:rPr lang="tr-TR" sz="2000" dirty="0" smtClean="0">
                <a:latin typeface="Bookman Old Style" panose="02050604050505020204" pitchFamily="18" charset="0"/>
                <a:hlinkClick r:id="rId3"/>
              </a:rPr>
              <a:t> Simülasyon</a:t>
            </a:r>
            <a:endParaRPr lang="tr-TR" sz="2000" dirty="0">
              <a:latin typeface="Bookman Old Style" pitchFamily="18" charset="0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3384579" y="751520"/>
            <a:ext cx="757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Manyetik Alan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033" y="3314335"/>
            <a:ext cx="4231071" cy="262970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510" y="3693364"/>
            <a:ext cx="2132565" cy="187164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770" y="3693364"/>
            <a:ext cx="1600200" cy="1876425"/>
          </a:xfrm>
          <a:prstGeom prst="rect">
            <a:avLst/>
          </a:prstGeom>
        </p:spPr>
      </p:pic>
      <p:sp>
        <p:nvSpPr>
          <p:cNvPr id="8" name="TextBox 19"/>
          <p:cNvSpPr txBox="1"/>
          <p:nvPr/>
        </p:nvSpPr>
        <p:spPr>
          <a:xfrm>
            <a:off x="0" y="321255"/>
            <a:ext cx="2900111" cy="55495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Mıknatısların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B050"/>
                </a:solidFill>
                <a:latin typeface="Bookman Old Style" panose="02050604050505020204" pitchFamily="18" charset="0"/>
              </a:rPr>
              <a:t>Manyetik Alan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Manyetik Alan Çizgileri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Mıknatıslar Arasındaki İtme ve Çekme Kuvveti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Maddelerin Manyetik Özellikleri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Mağazalarda Elbiselere Takılan Güvenlik Alarmları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Günün 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FFC000"/>
                </a:solidFill>
                <a:latin typeface="Bookman Old Style" panose="02050604050505020204" pitchFamily="18" charset="0"/>
              </a:rPr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6296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izik Sanhesi Tema">
  <a:themeElements>
    <a:clrScheme name="Kalabalı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Kalabalı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Kalabalı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zik Sanhesi Tema" id="{744D27C4-9976-4F80-9FA3-0EEDFDECCA9F}" vid="{0CC4E0C0-C9E3-4536-B93C-DF5ADA63A6DC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Fizik Sanhesi Tema</Template>
  <TotalTime>6313</TotalTime>
  <Words>2118</Words>
  <Application>Microsoft Office PowerPoint</Application>
  <PresentationFormat>Widescreen</PresentationFormat>
  <Paragraphs>646</Paragraphs>
  <Slides>39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Bookman Old Style</vt:lpstr>
      <vt:lpstr>Calibri</vt:lpstr>
      <vt:lpstr>Cambria Math</vt:lpstr>
      <vt:lpstr>Lucida Sans Unicode</vt:lpstr>
      <vt:lpstr>Verdana</vt:lpstr>
      <vt:lpstr>Wingdings</vt:lpstr>
      <vt:lpstr>Wingdings 2</vt:lpstr>
      <vt:lpstr>Wingdings 3</vt:lpstr>
      <vt:lpstr>Fizik Sanhesi Tema</vt:lpstr>
      <vt:lpstr>10. SINIF   2. ÜNİTE: ELEKTRİK VE MANYETİZMA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OptimusPrime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 SINIF – FİZİK  FİZİK BİLİMİNE GİRİŞ</dc:title>
  <dc:creator>Metin Özlü</dc:creator>
  <cp:lastModifiedBy>Ali Eryılmaz</cp:lastModifiedBy>
  <cp:revision>462</cp:revision>
  <dcterms:created xsi:type="dcterms:W3CDTF">2013-09-15T13:36:09Z</dcterms:created>
  <dcterms:modified xsi:type="dcterms:W3CDTF">2017-12-29T17:12:19Z</dcterms:modified>
</cp:coreProperties>
</file>