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notesMasterIdLst>
    <p:notesMasterId r:id="rId35"/>
  </p:notesMasterIdLst>
  <p:sldIdLst>
    <p:sldId id="256" r:id="rId2"/>
    <p:sldId id="268" r:id="rId3"/>
    <p:sldId id="270" r:id="rId4"/>
    <p:sldId id="269" r:id="rId5"/>
    <p:sldId id="346" r:id="rId6"/>
    <p:sldId id="357" r:id="rId7"/>
    <p:sldId id="329" r:id="rId8"/>
    <p:sldId id="351" r:id="rId9"/>
    <p:sldId id="335" r:id="rId10"/>
    <p:sldId id="350" r:id="rId11"/>
    <p:sldId id="345" r:id="rId12"/>
    <p:sldId id="336" r:id="rId13"/>
    <p:sldId id="354" r:id="rId14"/>
    <p:sldId id="338" r:id="rId15"/>
    <p:sldId id="363" r:id="rId16"/>
    <p:sldId id="365" r:id="rId17"/>
    <p:sldId id="340" r:id="rId18"/>
    <p:sldId id="337" r:id="rId19"/>
    <p:sldId id="341" r:id="rId20"/>
    <p:sldId id="356" r:id="rId21"/>
    <p:sldId id="362" r:id="rId22"/>
    <p:sldId id="359" r:id="rId23"/>
    <p:sldId id="369" r:id="rId24"/>
    <p:sldId id="370" r:id="rId25"/>
    <p:sldId id="374" r:id="rId26"/>
    <p:sldId id="366" r:id="rId27"/>
    <p:sldId id="367" r:id="rId28"/>
    <p:sldId id="368" r:id="rId29"/>
    <p:sldId id="371" r:id="rId30"/>
    <p:sldId id="372" r:id="rId31"/>
    <p:sldId id="375" r:id="rId32"/>
    <p:sldId id="279" r:id="rId33"/>
    <p:sldId id="328"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autoAdjust="0"/>
    <p:restoredTop sz="83149" autoAdjust="0"/>
  </p:normalViewPr>
  <p:slideViewPr>
    <p:cSldViewPr snapToGrid="0">
      <p:cViewPr varScale="1">
        <p:scale>
          <a:sx n="93" d="100"/>
          <a:sy n="93" d="100"/>
        </p:scale>
        <p:origin x="48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686DB-78C6-4BCA-A6DA-22CA1967EC71}" type="datetimeFigureOut">
              <a:rPr lang="tr-TR" smtClean="0"/>
              <a:pPr/>
              <a:t>17.12.2016</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65F1F-1A01-4468-863F-1524A63BAE32}" type="slidenum">
              <a:rPr lang="tr-TR" smtClean="0"/>
              <a:pPr/>
              <a:t>‹#›</a:t>
            </a:fld>
            <a:endParaRPr lang="tr-TR"/>
          </a:p>
        </p:txBody>
      </p:sp>
    </p:spTree>
    <p:extLst>
      <p:ext uri="{BB962C8B-B14F-4D97-AF65-F5344CB8AC3E}">
        <p14:creationId xmlns:p14="http://schemas.microsoft.com/office/powerpoint/2010/main" val="119792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yUpiV2I_IR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yUpiV2I_IRI"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Oyuncak araba rolü için 1 kişi</a:t>
            </a:r>
          </a:p>
          <a:p>
            <a:r>
              <a:rPr lang="tr-TR" dirty="0" smtClean="0"/>
              <a:t>Tren rolü için 10 kişi</a:t>
            </a:r>
          </a:p>
          <a:p>
            <a:r>
              <a:rPr lang="tr-TR" dirty="0" smtClean="0"/>
              <a:t>Engel için 1 kişi</a:t>
            </a:r>
          </a:p>
          <a:p>
            <a:r>
              <a:rPr lang="tr-TR" dirty="0" smtClean="0"/>
              <a:t>Oyuncak ve tren rolunde ki arkadaşlar aynı hızla engel rolundeki arkadaşa doğru ilerlesin ve çarpsın. </a:t>
            </a:r>
          </a:p>
          <a:p>
            <a:r>
              <a:rPr lang="tr-TR" dirty="0" smtClean="0"/>
              <a:t>Sonuçları tartışalım. </a:t>
            </a:r>
          </a:p>
          <a:p>
            <a:r>
              <a:rPr lang="tr-TR" dirty="0" smtClean="0"/>
              <a:t> </a:t>
            </a:r>
          </a:p>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7</a:t>
            </a:fld>
            <a:endParaRPr lang="tr-TR"/>
          </a:p>
        </p:txBody>
      </p:sp>
    </p:spTree>
    <p:extLst>
      <p:ext uri="{BB962C8B-B14F-4D97-AF65-F5344CB8AC3E}">
        <p14:creationId xmlns:p14="http://schemas.microsoft.com/office/powerpoint/2010/main" val="2227753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25</a:t>
            </a:fld>
            <a:endParaRPr lang="tr-TR"/>
          </a:p>
        </p:txBody>
      </p:sp>
    </p:spTree>
    <p:extLst>
      <p:ext uri="{BB962C8B-B14F-4D97-AF65-F5344CB8AC3E}">
        <p14:creationId xmlns:p14="http://schemas.microsoft.com/office/powerpoint/2010/main" val="3143431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c</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26</a:t>
            </a:fld>
            <a:endParaRPr lang="tr-TR"/>
          </a:p>
        </p:txBody>
      </p:sp>
    </p:spTree>
    <p:extLst>
      <p:ext uri="{BB962C8B-B14F-4D97-AF65-F5344CB8AC3E}">
        <p14:creationId xmlns:p14="http://schemas.microsoft.com/office/powerpoint/2010/main" val="102377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c</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32</a:t>
            </a:fld>
            <a:endParaRPr lang="tr-TR"/>
          </a:p>
        </p:txBody>
      </p:sp>
    </p:spTree>
    <p:extLst>
      <p:ext uri="{BB962C8B-B14F-4D97-AF65-F5344CB8AC3E}">
        <p14:creationId xmlns:p14="http://schemas.microsoft.com/office/powerpoint/2010/main" val="66213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Alışveriş arabası için bir kaç kişi</a:t>
            </a:r>
          </a:p>
          <a:p>
            <a:r>
              <a:rPr lang="tr-TR" dirty="0" smtClean="0"/>
              <a:t>Engel için 1 kişi</a:t>
            </a:r>
          </a:p>
          <a:p>
            <a:r>
              <a:rPr lang="tr-TR" dirty="0" smtClean="0"/>
              <a:t>Araba rolündeki arkadaşlar ilk önce yavaş yavaş engele doğru hareket etsin, daha sonra hızlıca.</a:t>
            </a:r>
          </a:p>
          <a:p>
            <a:r>
              <a:rPr lang="tr-TR" dirty="0" smtClean="0"/>
              <a:t>Hızı büyük olanı durdurmak daha zordur. hızı daha büyük olanın hareketini devam ettirme isteği daha fazladır. Yani hızı büyük olanın momentumu daha fazladır. </a:t>
            </a:r>
          </a:p>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8</a:t>
            </a:fld>
            <a:endParaRPr lang="tr-TR"/>
          </a:p>
        </p:txBody>
      </p:sp>
    </p:spTree>
    <p:extLst>
      <p:ext uri="{BB962C8B-B14F-4D97-AF65-F5344CB8AC3E}">
        <p14:creationId xmlns:p14="http://schemas.microsoft.com/office/powerpoint/2010/main" val="412862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Aktivitelere tekrar dönelim. </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9</a:t>
            </a:fld>
            <a:endParaRPr lang="tr-TR"/>
          </a:p>
        </p:txBody>
      </p:sp>
    </p:spTree>
    <p:extLst>
      <p:ext uri="{BB962C8B-B14F-4D97-AF65-F5344CB8AC3E}">
        <p14:creationId xmlns:p14="http://schemas.microsoft.com/office/powerpoint/2010/main" val="41158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a/b</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12</a:t>
            </a:fld>
            <a:endParaRPr lang="tr-TR"/>
          </a:p>
        </p:txBody>
      </p:sp>
    </p:spTree>
    <p:extLst>
      <p:ext uri="{BB962C8B-B14F-4D97-AF65-F5344CB8AC3E}">
        <p14:creationId xmlns:p14="http://schemas.microsoft.com/office/powerpoint/2010/main" val="84237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hlinkClick r:id="rId3"/>
              </a:rPr>
              <a:t>https://www.youtube.com/watch?v=yUpiV2I_IRI</a:t>
            </a:r>
            <a:endParaRPr lang="tr-TR" dirty="0" smtClean="0"/>
          </a:p>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13</a:t>
            </a:fld>
            <a:endParaRPr lang="tr-TR"/>
          </a:p>
        </p:txBody>
      </p:sp>
    </p:spTree>
    <p:extLst>
      <p:ext uri="{BB962C8B-B14F-4D97-AF65-F5344CB8AC3E}">
        <p14:creationId xmlns:p14="http://schemas.microsoft.com/office/powerpoint/2010/main" val="1251321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Newton’un 2. yasası ile ilişkisini kur. </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15</a:t>
            </a:fld>
            <a:endParaRPr lang="tr-TR"/>
          </a:p>
        </p:txBody>
      </p:sp>
    </p:spTree>
    <p:extLst>
      <p:ext uri="{BB962C8B-B14F-4D97-AF65-F5344CB8AC3E}">
        <p14:creationId xmlns:p14="http://schemas.microsoft.com/office/powerpoint/2010/main" val="4283976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hlinkClick r:id="rId3"/>
              </a:rPr>
              <a:t>https://www.youtube.com/watch?v=yUpiV2I_IRI</a:t>
            </a:r>
            <a:endParaRPr lang="tr-TR" dirty="0" smtClean="0"/>
          </a:p>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16</a:t>
            </a:fld>
            <a:endParaRPr lang="tr-TR"/>
          </a:p>
        </p:txBody>
      </p:sp>
    </p:spTree>
    <p:extLst>
      <p:ext uri="{BB962C8B-B14F-4D97-AF65-F5344CB8AC3E}">
        <p14:creationId xmlns:p14="http://schemas.microsoft.com/office/powerpoint/2010/main" val="1116120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Newton’un ikinci yasası ile ilişkisini kur. </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21</a:t>
            </a:fld>
            <a:endParaRPr lang="tr-TR"/>
          </a:p>
        </p:txBody>
      </p:sp>
    </p:spTree>
    <p:extLst>
      <p:ext uri="{BB962C8B-B14F-4D97-AF65-F5344CB8AC3E}">
        <p14:creationId xmlns:p14="http://schemas.microsoft.com/office/powerpoint/2010/main" val="310256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Elimize düşen bir topu</a:t>
            </a:r>
            <a:r>
              <a:rPr lang="tr-TR" baseline="0" dirty="0" smtClean="0"/>
              <a:t> tuttuğumuzda momentumu sıfırlanır. Elimizde tekrar havaya zıplattığımızda, biz topa yeniden itme sağlamış oluruz ve yeniden momentuma sahip olur. O yüzden elimizde zıpladığında itme daha büyük olur. </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22</a:t>
            </a:fld>
            <a:endParaRPr lang="tr-TR"/>
          </a:p>
        </p:txBody>
      </p:sp>
    </p:spTree>
    <p:extLst>
      <p:ext uri="{BB962C8B-B14F-4D97-AF65-F5344CB8AC3E}">
        <p14:creationId xmlns:p14="http://schemas.microsoft.com/office/powerpoint/2010/main" val="263777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07EB9FAA-32F8-4992-8778-90ADB1E390F8}" type="datetimeFigureOut">
              <a:rPr lang="tr-TR" smtClean="0"/>
              <a:pPr/>
              <a:t>17.12.2016</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A8D18B22-9176-466C-BA83-6E4F6514F2E1}" type="slidenum">
              <a:rPr lang="tr-TR" smtClean="0"/>
              <a:pPr/>
              <a:t>‹#›</a:t>
            </a:fld>
            <a:endParaRPr lang="tr-TR"/>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65304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17.12.2016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8786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17.12.2016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581877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17.12.2016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278877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B9FAA-32F8-4992-8778-90ADB1E390F8}" type="datetimeFigureOut">
              <a:rPr lang="tr-TR" smtClean="0"/>
              <a:pPr/>
              <a:t>17.12.2016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537538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EB9FAA-32F8-4992-8778-90ADB1E390F8}" type="datetimeFigureOut">
              <a:rPr lang="tr-TR" smtClean="0"/>
              <a:pPr/>
              <a:t>17.12.2016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392095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EB9FAA-32F8-4992-8778-90ADB1E390F8}" type="datetimeFigureOut">
              <a:rPr lang="tr-TR" smtClean="0"/>
              <a:pPr/>
              <a:t>17.12.2016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170979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EB9FAA-32F8-4992-8778-90ADB1E390F8}" type="datetimeFigureOut">
              <a:rPr lang="tr-TR" smtClean="0"/>
              <a:pPr/>
              <a:t>17.12.2016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41602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B9FAA-32F8-4992-8778-90ADB1E390F8}" type="datetimeFigureOut">
              <a:rPr lang="tr-TR" smtClean="0"/>
              <a:pPr/>
              <a:t>17.12.2016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204950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B9FAA-32F8-4992-8778-90ADB1E390F8}" type="datetimeFigureOut">
              <a:rPr lang="tr-TR" smtClean="0"/>
              <a:pPr/>
              <a:t>17.12.2016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389008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B9FAA-32F8-4992-8778-90ADB1E390F8}" type="datetimeFigureOut">
              <a:rPr lang="tr-TR" smtClean="0"/>
              <a:pPr/>
              <a:t>17.12.2016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61153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07EB9FAA-32F8-4992-8778-90ADB1E390F8}" type="datetimeFigureOut">
              <a:rPr lang="tr-TR" smtClean="0"/>
              <a:pPr/>
              <a:t>17.12.2016</a:t>
            </a:fld>
            <a:endParaRPr lang="tr-T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tr-T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A8D18B22-9176-466C-BA83-6E4F6514F2E1}" type="slidenum">
              <a:rPr lang="tr-TR" smtClean="0"/>
              <a:pPr/>
              <a:t>‹#›</a:t>
            </a:fld>
            <a:endParaRPr lang="tr-TR"/>
          </a:p>
        </p:txBody>
      </p:sp>
    </p:spTree>
    <p:extLst>
      <p:ext uri="{BB962C8B-B14F-4D97-AF65-F5344CB8AC3E}">
        <p14:creationId xmlns:p14="http://schemas.microsoft.com/office/powerpoint/2010/main" val="4170069055"/>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1077238"/>
            <a:ext cx="9418320" cy="3723362"/>
          </a:xfrm>
        </p:spPr>
        <p:txBody>
          <a:bodyPr>
            <a:normAutofit fontScale="90000"/>
          </a:bodyPr>
          <a:lstStyle/>
          <a:p>
            <a:r>
              <a:rPr lang="tr-TR" sz="6000" b="1" dirty="0" smtClean="0"/>
              <a:t/>
            </a:r>
            <a:br>
              <a:rPr lang="tr-TR" sz="6000" b="1" dirty="0" smtClean="0"/>
            </a:br>
            <a:r>
              <a:rPr lang="tr-TR" sz="6000" b="1" dirty="0"/>
              <a:t/>
            </a:r>
            <a:br>
              <a:rPr lang="tr-TR" sz="6000" b="1" dirty="0"/>
            </a:br>
            <a:r>
              <a:rPr lang="tr-TR" sz="6000" b="1" dirty="0" smtClean="0"/>
              <a:t/>
            </a:r>
            <a:br>
              <a:rPr lang="tr-TR" sz="6000" b="1" dirty="0" smtClean="0"/>
            </a:br>
            <a:r>
              <a:rPr lang="tr-TR" sz="6000" b="1" dirty="0"/>
              <a:t/>
            </a:r>
            <a:br>
              <a:rPr lang="tr-TR" sz="6000" b="1" dirty="0"/>
            </a:br>
            <a:r>
              <a:rPr lang="tr-TR" sz="6000" b="1" dirty="0" smtClean="0"/>
              <a:t/>
            </a:r>
            <a:br>
              <a:rPr lang="tr-TR" sz="6000" b="1" dirty="0" smtClean="0"/>
            </a:br>
            <a:r>
              <a:rPr lang="tr-TR" sz="6000" b="1" dirty="0" smtClean="0"/>
              <a:t/>
            </a:r>
            <a:br>
              <a:rPr lang="tr-TR" sz="6000" b="1" dirty="0" smtClean="0"/>
            </a:br>
            <a:r>
              <a:rPr lang="tr-TR" sz="6000" b="1"/>
              <a:t/>
            </a:r>
            <a:br>
              <a:rPr lang="tr-TR" sz="6000" b="1"/>
            </a:br>
            <a:r>
              <a:rPr lang="tr-TR" sz="6000" b="1" smtClean="0"/>
              <a:t>İtme-Momentum</a:t>
            </a:r>
            <a:r>
              <a:rPr lang="tr-TR" dirty="0"/>
              <a:t/>
            </a:r>
            <a:br>
              <a:rPr lang="tr-TR" dirty="0"/>
            </a:br>
            <a:endParaRPr lang="tr-TR" dirty="0"/>
          </a:p>
        </p:txBody>
      </p:sp>
      <p:sp>
        <p:nvSpPr>
          <p:cNvPr id="3" name="Subtitle 2"/>
          <p:cNvSpPr>
            <a:spLocks noGrp="1"/>
          </p:cNvSpPr>
          <p:nvPr>
            <p:ph type="subTitle" idx="1"/>
          </p:nvPr>
        </p:nvSpPr>
        <p:spPr>
          <a:xfrm>
            <a:off x="6889242" y="6352540"/>
            <a:ext cx="4354548" cy="505460"/>
          </a:xfrm>
        </p:spPr>
        <p:txBody>
          <a:bodyPr>
            <a:normAutofit/>
          </a:bodyPr>
          <a:lstStyle/>
          <a:p>
            <a:pPr algn="r"/>
            <a:r>
              <a:rPr lang="tr-TR" dirty="0" smtClean="0"/>
              <a:t>Arş. Gör. Dilber Demirtaş</a:t>
            </a:r>
          </a:p>
        </p:txBody>
      </p:sp>
    </p:spTree>
    <p:extLst>
      <p:ext uri="{BB962C8B-B14F-4D97-AF65-F5344CB8AC3E}">
        <p14:creationId xmlns:p14="http://schemas.microsoft.com/office/powerpoint/2010/main" val="2351574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731519"/>
          </a:xfrm>
        </p:spPr>
        <p:txBody>
          <a:bodyPr/>
          <a:lstStyle/>
          <a:p>
            <a:r>
              <a:rPr lang="tr-TR" dirty="0" smtClean="0"/>
              <a:t>Örnek Soru</a:t>
            </a:r>
            <a:endParaRPr lang="tr-T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3437" y="1303795"/>
            <a:ext cx="3829050" cy="3063240"/>
          </a:xfrm>
        </p:spPr>
      </p:pic>
      <p:sp>
        <p:nvSpPr>
          <p:cNvPr id="5" name="TextBox 4"/>
          <p:cNvSpPr txBox="1"/>
          <p:nvPr/>
        </p:nvSpPr>
        <p:spPr>
          <a:xfrm>
            <a:off x="0" y="731520"/>
            <a:ext cx="6858000" cy="525780"/>
          </a:xfrm>
          <a:prstGeom prst="rect">
            <a:avLst/>
          </a:prstGeom>
          <a:solidFill>
            <a:schemeClr val="bg1"/>
          </a:solidFill>
          <a:ln w="28575">
            <a:noFill/>
          </a:ln>
        </p:spPr>
        <p:txBody>
          <a:bodyPr vert="horz" wrap="square" lIns="91440" tIns="45720" rIns="91440" bIns="45720" rtlCol="0">
            <a:normAutofit/>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000" b="0" i="0" u="none" strike="noStrike" kern="1200" cap="none" spc="10" normalizeH="0" baseline="0" noProof="0" dirty="0" smtClean="0">
                <a:effectLst/>
                <a:uLnTx/>
                <a:uFillTx/>
                <a:latin typeface="+mn-lt"/>
                <a:ea typeface="+mn-ea"/>
                <a:cs typeface="+mn-cs"/>
              </a:rPr>
              <a:t>Hızlı giden araba da aniden fren yaparsak ne olur?</a:t>
            </a:r>
          </a:p>
        </p:txBody>
      </p:sp>
      <p:sp>
        <p:nvSpPr>
          <p:cNvPr id="3" name="TextBox 2"/>
          <p:cNvSpPr txBox="1"/>
          <p:nvPr/>
        </p:nvSpPr>
        <p:spPr>
          <a:xfrm>
            <a:off x="0" y="4743450"/>
            <a:ext cx="6069330" cy="891540"/>
          </a:xfrm>
          <a:prstGeom prst="rect">
            <a:avLst/>
          </a:prstGeom>
          <a:solidFill>
            <a:schemeClr val="bg1"/>
          </a:solidFill>
          <a:ln w="28575">
            <a:noFill/>
          </a:ln>
        </p:spPr>
        <p:txBody>
          <a:bodyPr vert="horz" wrap="square" lIns="91440" tIns="45720" rIns="91440" bIns="45720" rtlCol="0">
            <a:normAutofit fontScale="62500" lnSpcReduction="2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Araba hareketli iken arabanın içindekilerde aynı momentuma sahip olur. Araba aniden durduğunda biz sahip olduğumuz momentumla kendimizi aniden durduramayarak camdan fırlarız.</a:t>
            </a:r>
            <a:r>
              <a:rPr kumimoji="0" lang="tr-TR" sz="2600" b="0" i="0" u="none" strike="noStrike" kern="1200" cap="none" spc="10" normalizeH="0" baseline="0" noProof="0" dirty="0" smtClean="0">
                <a:ln>
                  <a:noFill/>
                </a:ln>
                <a:effectLst/>
                <a:uLnTx/>
                <a:uFillTx/>
                <a:latin typeface="+mn-lt"/>
                <a:ea typeface="+mn-ea"/>
                <a:cs typeface="+mn-cs"/>
              </a:rPr>
              <a:t> </a:t>
            </a:r>
          </a:p>
        </p:txBody>
      </p:sp>
      <p:sp>
        <p:nvSpPr>
          <p:cNvPr id="6" name="TextBox 5"/>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67806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734067"/>
            <a:ext cx="3922394" cy="2819221"/>
          </a:xfrm>
        </p:spPr>
      </p:pic>
      <p:sp>
        <p:nvSpPr>
          <p:cNvPr id="5" name="TextBox 4"/>
          <p:cNvSpPr txBox="1"/>
          <p:nvPr/>
        </p:nvSpPr>
        <p:spPr>
          <a:xfrm>
            <a:off x="-6310" y="731520"/>
            <a:ext cx="6996046" cy="971550"/>
          </a:xfrm>
          <a:prstGeom prst="rect">
            <a:avLst/>
          </a:prstGeom>
          <a:solidFill>
            <a:schemeClr val="bg1"/>
          </a:solidFill>
          <a:ln w="28575">
            <a:noFill/>
          </a:ln>
        </p:spPr>
        <p:txBody>
          <a:bodyPr vert="horz" wrap="square" lIns="91440" tIns="45720" rIns="91440" bIns="45720" rtlCol="0">
            <a:normAutofit fontScale="92500" lnSpcReduction="2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Süpertankerleri durdurmak için limana</a:t>
            </a:r>
            <a:r>
              <a:rPr kumimoji="0" lang="tr-TR" sz="2600" b="0" i="0" u="none" strike="noStrike" kern="1200" cap="none" spc="10" normalizeH="0" noProof="0" dirty="0" smtClean="0">
                <a:ln>
                  <a:noFill/>
                </a:ln>
                <a:effectLst/>
                <a:uLnTx/>
                <a:uFillTx/>
                <a:latin typeface="+mn-lt"/>
                <a:ea typeface="+mn-ea"/>
                <a:cs typeface="+mn-cs"/>
              </a:rPr>
              <a:t> yaklaşmadan 25 km önce hızını kesmek gerekir. Neden? </a:t>
            </a:r>
            <a:endParaRPr kumimoji="0" lang="tr-TR" sz="2600" b="0" i="0" u="none" strike="noStrike" kern="1200" cap="none" spc="10" normalizeH="0" baseline="0" noProof="0" dirty="0" smtClean="0">
              <a:ln>
                <a:noFill/>
              </a:ln>
              <a:effectLst/>
              <a:uLnTx/>
              <a:uFillTx/>
              <a:latin typeface="+mn-lt"/>
              <a:ea typeface="+mn-ea"/>
              <a:cs typeface="+mn-cs"/>
            </a:endParaRPr>
          </a:p>
        </p:txBody>
      </p:sp>
      <p:sp>
        <p:nvSpPr>
          <p:cNvPr id="6" name="Title 1"/>
          <p:cNvSpPr txBox="1">
            <a:spLocks/>
          </p:cNvSpPr>
          <p:nvPr/>
        </p:nvSpPr>
        <p:spPr>
          <a:xfrm>
            <a:off x="0" y="1"/>
            <a:ext cx="9692640" cy="731519"/>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smtClean="0"/>
              <a:t>Örnek Soru</a:t>
            </a:r>
            <a:endParaRPr lang="tr-TR" dirty="0"/>
          </a:p>
        </p:txBody>
      </p:sp>
      <p:sp>
        <p:nvSpPr>
          <p:cNvPr id="3" name="TextBox 2"/>
          <p:cNvSpPr txBox="1"/>
          <p:nvPr/>
        </p:nvSpPr>
        <p:spPr>
          <a:xfrm>
            <a:off x="0" y="4834890"/>
            <a:ext cx="6586780" cy="1280160"/>
          </a:xfrm>
          <a:prstGeom prst="rect">
            <a:avLst/>
          </a:prstGeom>
          <a:solidFill>
            <a:schemeClr val="bg1"/>
          </a:solidFill>
          <a:ln w="28575">
            <a:noFill/>
          </a:ln>
        </p:spPr>
        <p:txBody>
          <a:bodyPr vert="horz" wrap="square" lIns="91440" tIns="45720" rIns="91440" bIns="45720" rtlCol="0">
            <a:normAutofit fontScale="92500" lnSpcReduction="2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Kütleleri çok büyük olduğu için hızı kesildikten</a:t>
            </a:r>
            <a:r>
              <a:rPr kumimoji="0" lang="tr-TR" sz="2600" b="0" i="0" u="none" strike="noStrike" kern="1200" cap="none" spc="10" normalizeH="0" noProof="0" dirty="0" smtClean="0">
                <a:ln>
                  <a:noFill/>
                </a:ln>
                <a:effectLst/>
                <a:uLnTx/>
                <a:uFillTx/>
                <a:latin typeface="+mn-lt"/>
                <a:ea typeface="+mn-ea"/>
                <a:cs typeface="+mn-cs"/>
              </a:rPr>
              <a:t> sonra sahip oldukları momentum tankerlerin bir süre daha ilerlemesine sebep olur.</a:t>
            </a:r>
            <a:endParaRPr kumimoji="0" lang="tr-TR" sz="2600" b="0" i="0" u="none" strike="noStrike" kern="1200" cap="none" spc="10" normalizeH="0" baseline="0" noProof="0" dirty="0" smtClean="0">
              <a:ln>
                <a:noFill/>
              </a:ln>
              <a:effectLst/>
              <a:uLnTx/>
              <a:uFillTx/>
              <a:latin typeface="+mn-lt"/>
              <a:ea typeface="+mn-ea"/>
              <a:cs typeface="+mn-cs"/>
            </a:endParaRPr>
          </a:p>
        </p:txBody>
      </p:sp>
      <p:sp>
        <p:nvSpPr>
          <p:cNvPr id="7" name="TextBox 6"/>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280839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91540"/>
          </a:xfrm>
        </p:spPr>
        <p:txBody>
          <a:bodyPr/>
          <a:lstStyle/>
          <a:p>
            <a:r>
              <a:rPr lang="tr-TR" dirty="0" smtClean="0"/>
              <a:t>Örnek soru</a:t>
            </a:r>
            <a:endParaRPr lang="tr-TR" dirty="0"/>
          </a:p>
        </p:txBody>
      </p:sp>
      <p:sp>
        <p:nvSpPr>
          <p:cNvPr id="3" name="Content Placeholder 2"/>
          <p:cNvSpPr>
            <a:spLocks noGrp="1"/>
          </p:cNvSpPr>
          <p:nvPr>
            <p:ph idx="1"/>
          </p:nvPr>
        </p:nvSpPr>
        <p:spPr>
          <a:xfrm>
            <a:off x="1" y="1040130"/>
            <a:ext cx="7020732" cy="4351337"/>
          </a:xfrm>
        </p:spPr>
        <p:txBody>
          <a:bodyPr/>
          <a:lstStyle/>
          <a:p>
            <a:pPr lvl="0"/>
            <a:r>
              <a:rPr lang="tr-TR" dirty="0" smtClean="0">
                <a:solidFill>
                  <a:schemeClr val="tx1"/>
                </a:solidFill>
              </a:rPr>
              <a:t>Aşağıdakilerden hangisinin kütlesi daha yüksektir?</a:t>
            </a:r>
          </a:p>
          <a:p>
            <a:pPr marL="457200" lvl="0" indent="-457200">
              <a:buAutoNum type="alphaLcParenR"/>
            </a:pPr>
            <a:r>
              <a:rPr lang="tr-TR" dirty="0" smtClean="0">
                <a:solidFill>
                  <a:schemeClr val="tx1"/>
                </a:solidFill>
              </a:rPr>
              <a:t>Durmakta olan traktör</a:t>
            </a:r>
          </a:p>
          <a:p>
            <a:pPr marL="457200" lvl="0" indent="-457200">
              <a:buAutoNum type="alphaLcParenR"/>
            </a:pPr>
            <a:r>
              <a:rPr lang="tr-TR" dirty="0" smtClean="0">
                <a:solidFill>
                  <a:schemeClr val="tx1"/>
                </a:solidFill>
              </a:rPr>
              <a:t>Hareketli bir kaykay</a:t>
            </a:r>
          </a:p>
          <a:p>
            <a:pPr lvl="0"/>
            <a:r>
              <a:rPr lang="tr-TR" dirty="0" smtClean="0">
                <a:solidFill>
                  <a:schemeClr val="tx1"/>
                </a:solidFill>
              </a:rPr>
              <a:t>Aşağıdakilerden hangisinin momentumu daha yüksektir?</a:t>
            </a:r>
          </a:p>
          <a:p>
            <a:pPr marL="457200" lvl="0" indent="-457200">
              <a:buAutoNum type="alphaLcParenR"/>
            </a:pPr>
            <a:r>
              <a:rPr lang="tr-TR" dirty="0">
                <a:solidFill>
                  <a:schemeClr val="tx1"/>
                </a:solidFill>
              </a:rPr>
              <a:t>Durmakta olan traktör</a:t>
            </a:r>
          </a:p>
          <a:p>
            <a:pPr marL="457200" lvl="0" indent="-457200">
              <a:buAutoNum type="alphaLcParenR"/>
            </a:pPr>
            <a:r>
              <a:rPr lang="tr-TR" dirty="0">
                <a:solidFill>
                  <a:schemeClr val="tx1"/>
                </a:solidFill>
              </a:rPr>
              <a:t>Hareketli bir kaykay</a:t>
            </a:r>
          </a:p>
          <a:p>
            <a:pPr lvl="0"/>
            <a:endParaRPr lang="tr-TR" dirty="0" smtClean="0"/>
          </a:p>
          <a:p>
            <a:pPr marL="0" indent="0">
              <a:buNone/>
            </a:pPr>
            <a:endParaRPr lang="tr-TR" dirty="0"/>
          </a:p>
        </p:txBody>
      </p:sp>
      <p:sp>
        <p:nvSpPr>
          <p:cNvPr id="4" name="TextBox 3"/>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3154261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57250"/>
          </a:xfrm>
        </p:spPr>
        <p:txBody>
          <a:bodyPr>
            <a:normAutofit fontScale="90000"/>
          </a:bodyPr>
          <a:lstStyle/>
          <a:p>
            <a:r>
              <a:rPr lang="tr-TR" dirty="0" smtClean="0"/>
              <a:t>Aktivite2: Yumurta neden kırılmadı?</a:t>
            </a:r>
            <a:endParaRPr lang="tr-TR" dirty="0"/>
          </a:p>
        </p:txBody>
      </p:sp>
      <p:sp>
        <p:nvSpPr>
          <p:cNvPr id="3" name="Content Placeholder 2"/>
          <p:cNvSpPr>
            <a:spLocks noGrp="1"/>
          </p:cNvSpPr>
          <p:nvPr>
            <p:ph idx="1"/>
          </p:nvPr>
        </p:nvSpPr>
        <p:spPr>
          <a:xfrm>
            <a:off x="0" y="1040130"/>
            <a:ext cx="7036231" cy="5052059"/>
          </a:xfrm>
        </p:spPr>
        <p:txBody>
          <a:bodyPr>
            <a:normAutofit fontScale="85000" lnSpcReduction="20000"/>
          </a:bodyPr>
          <a:lstStyle/>
          <a:p>
            <a:r>
              <a:rPr lang="tr-TR" dirty="0" smtClean="0">
                <a:solidFill>
                  <a:schemeClr val="tx1"/>
                </a:solidFill>
              </a:rPr>
              <a:t>Elimizde ki iki yumurtadan birini zemine, diğerini çarşafa bırakalım. </a:t>
            </a:r>
          </a:p>
          <a:p>
            <a:endParaRPr lang="tr-TR" dirty="0"/>
          </a:p>
          <a:p>
            <a:endParaRPr lang="tr-TR" dirty="0" smtClean="0"/>
          </a:p>
          <a:p>
            <a:endParaRPr lang="tr-TR" dirty="0"/>
          </a:p>
          <a:p>
            <a:endParaRPr lang="tr-TR" dirty="0" smtClean="0"/>
          </a:p>
          <a:p>
            <a:endParaRPr lang="tr-TR" dirty="0" smtClean="0"/>
          </a:p>
          <a:p>
            <a:endParaRPr lang="tr-TR" dirty="0"/>
          </a:p>
          <a:p>
            <a:endParaRPr lang="tr-TR" dirty="0"/>
          </a:p>
          <a:p>
            <a:endParaRPr lang="tr-TR" dirty="0" smtClean="0"/>
          </a:p>
          <a:p>
            <a:endParaRPr lang="tr-TR" dirty="0"/>
          </a:p>
          <a:p>
            <a:endParaRPr lang="tr-TR" dirty="0" smtClean="0"/>
          </a:p>
          <a:p>
            <a:pPr marL="182880" lvl="1">
              <a:lnSpc>
                <a:spcPct val="95000"/>
              </a:lnSpc>
              <a:spcBef>
                <a:spcPts val="1400"/>
              </a:spcBef>
              <a:spcAft>
                <a:spcPts val="200"/>
              </a:spcAft>
              <a:buSzPct val="80000"/>
              <a:buFont typeface="Arial" pitchFamily="34" charset="0"/>
              <a:buChar char="•"/>
            </a:pPr>
            <a:r>
              <a:rPr lang="tr-TR" dirty="0">
                <a:solidFill>
                  <a:schemeClr val="tx1"/>
                </a:solidFill>
              </a:rPr>
              <a:t>Yumurtaların biri kırılıyorken diğeri neden kırılmadı? İki durum arasında ki fark nedir?</a:t>
            </a:r>
          </a:p>
          <a:p>
            <a:endParaRPr lang="tr-TR" dirty="0" smtClean="0"/>
          </a:p>
        </p:txBody>
      </p:sp>
      <p:pic>
        <p:nvPicPr>
          <p:cNvPr id="4" name="Picture 3"/>
          <p:cNvPicPr>
            <a:picLocks noChangeAspect="1"/>
          </p:cNvPicPr>
          <p:nvPr/>
        </p:nvPicPr>
        <p:blipFill rotWithShape="1">
          <a:blip r:embed="rId3" cstate="print"/>
          <a:srcRect l="15425" t="14883" r="52281" b="54818"/>
          <a:stretch/>
        </p:blipFill>
        <p:spPr>
          <a:xfrm>
            <a:off x="743918" y="1644315"/>
            <a:ext cx="4642410" cy="3484462"/>
          </a:xfrm>
          <a:prstGeom prst="rect">
            <a:avLst/>
          </a:prstGeom>
        </p:spPr>
      </p:pic>
      <p:sp>
        <p:nvSpPr>
          <p:cNvPr id="5" name="TextBox 4"/>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accent1">
                    <a:lumMod val="75000"/>
                  </a:schemeClr>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accent1">
                    <a:lumMod val="75000"/>
                  </a:schemeClr>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388548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91540"/>
          </a:xfrm>
        </p:spPr>
        <p:txBody>
          <a:bodyPr/>
          <a:lstStyle/>
          <a:p>
            <a:r>
              <a:rPr lang="tr-TR" dirty="0" smtClean="0"/>
              <a:t>İtme-</a:t>
            </a:r>
            <a:r>
              <a:rPr lang="tr-TR" sz="2800" dirty="0" smtClean="0"/>
              <a:t>Kuvvetin Etkisi</a:t>
            </a:r>
            <a:endParaRPr lang="tr-TR" dirty="0"/>
          </a:p>
        </p:txBody>
      </p:sp>
      <p:sp>
        <p:nvSpPr>
          <p:cNvPr id="3" name="Content Placeholder 2"/>
          <p:cNvSpPr>
            <a:spLocks noGrp="1"/>
          </p:cNvSpPr>
          <p:nvPr>
            <p:ph idx="1"/>
          </p:nvPr>
        </p:nvSpPr>
        <p:spPr>
          <a:xfrm>
            <a:off x="0" y="1017270"/>
            <a:ext cx="6865749" cy="5292090"/>
          </a:xfrm>
        </p:spPr>
        <p:txBody>
          <a:bodyPr>
            <a:normAutofit/>
          </a:bodyPr>
          <a:lstStyle/>
          <a:p>
            <a:r>
              <a:rPr lang="tr-TR" dirty="0" smtClean="0">
                <a:solidFill>
                  <a:schemeClr val="tx1"/>
                </a:solidFill>
              </a:rPr>
              <a:t>İtme momentum değişimidir.</a:t>
            </a:r>
          </a:p>
          <a:p>
            <a:r>
              <a:rPr lang="tr-TR" dirty="0" smtClean="0">
                <a:solidFill>
                  <a:schemeClr val="tx1"/>
                </a:solidFill>
              </a:rPr>
              <a:t>J=    P=    </a:t>
            </a:r>
            <a:r>
              <a:rPr lang="en-US" dirty="0" smtClean="0">
                <a:solidFill>
                  <a:schemeClr val="tx1"/>
                </a:solidFill>
              </a:rPr>
              <a:t>(</a:t>
            </a:r>
            <a:r>
              <a:rPr lang="tr-TR" dirty="0" err="1" smtClean="0">
                <a:solidFill>
                  <a:schemeClr val="tx1"/>
                </a:solidFill>
              </a:rPr>
              <a:t>m.v</a:t>
            </a:r>
            <a:r>
              <a:rPr lang="en-US" dirty="0" smtClean="0">
                <a:solidFill>
                  <a:schemeClr val="tx1"/>
                </a:solidFill>
              </a:rPr>
              <a:t>)</a:t>
            </a:r>
            <a:endParaRPr lang="tr-TR" dirty="0" smtClean="0">
              <a:solidFill>
                <a:schemeClr val="tx1"/>
              </a:solidFill>
            </a:endParaRPr>
          </a:p>
          <a:p>
            <a:pPr>
              <a:buNone/>
            </a:pPr>
            <a:endParaRPr lang="tr-TR" dirty="0" smtClean="0">
              <a:solidFill>
                <a:schemeClr val="tx1"/>
              </a:solidFill>
            </a:endParaRPr>
          </a:p>
          <a:p>
            <a:pPr lvl="1"/>
            <a:r>
              <a:rPr lang="tr-TR" dirty="0" smtClean="0">
                <a:solidFill>
                  <a:schemeClr val="tx1"/>
                </a:solidFill>
              </a:rPr>
              <a:t>Bir cismin momentumunu değiştirmek için ya _________ değiştirmeliyiz ya _________ değiştirmeliyiz, ya da ____________değiştirmeliyiz. </a:t>
            </a:r>
          </a:p>
          <a:p>
            <a:pPr lvl="1"/>
            <a:endParaRPr lang="tr-TR" dirty="0" smtClean="0">
              <a:solidFill>
                <a:schemeClr val="tx1"/>
              </a:solidFill>
            </a:endParaRPr>
          </a:p>
          <a:p>
            <a:pPr lvl="1"/>
            <a:r>
              <a:rPr lang="tr-TR" dirty="0" smtClean="0">
                <a:solidFill>
                  <a:schemeClr val="tx1"/>
                </a:solidFill>
              </a:rPr>
              <a:t>Kütleyi değiştirmediğimiz durumda, momentumu değiştirmek için hızı değiştiririz, yani ivmelendiririz. Bir cismi nasıl ivmelendirebiliriz? </a:t>
            </a:r>
          </a:p>
          <a:p>
            <a:pPr marL="822960" lvl="3" indent="0">
              <a:buNone/>
            </a:pPr>
            <a:r>
              <a:rPr lang="tr-TR" dirty="0" smtClean="0">
                <a:solidFill>
                  <a:schemeClr val="tx1"/>
                </a:solidFill>
              </a:rPr>
              <a:t>Newtonun ikinci yasası: Eğer cismin üzerine etkiyen net kuvvet sıfırdan farklıysa, cisim ivmeli hareket yapar. </a:t>
            </a:r>
          </a:p>
          <a:p>
            <a:pPr lvl="1"/>
            <a:r>
              <a:rPr lang="tr-TR" dirty="0" smtClean="0">
                <a:solidFill>
                  <a:schemeClr val="tx1"/>
                </a:solidFill>
              </a:rPr>
              <a:t>Bir cisme kuvvet uygularsak, cismi ivmelendiririz, hızını değiştiririz yani momentumunu değiştiririz.</a:t>
            </a:r>
          </a:p>
          <a:p>
            <a:endParaRPr lang="tr-TR" dirty="0"/>
          </a:p>
        </p:txBody>
      </p:sp>
      <p:sp>
        <p:nvSpPr>
          <p:cNvPr id="4" name="Isosceles Triangle 3"/>
          <p:cNvSpPr/>
          <p:nvPr/>
        </p:nvSpPr>
        <p:spPr>
          <a:xfrm>
            <a:off x="654028" y="1545763"/>
            <a:ext cx="148590" cy="24003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5" name="Isosceles Triangle 4"/>
          <p:cNvSpPr/>
          <p:nvPr/>
        </p:nvSpPr>
        <p:spPr>
          <a:xfrm>
            <a:off x="1227465" y="1561261"/>
            <a:ext cx="148590" cy="24003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cxnSp>
        <p:nvCxnSpPr>
          <p:cNvPr id="6" name="Straight Arrow Connector 5"/>
          <p:cNvCxnSpPr/>
          <p:nvPr/>
        </p:nvCxnSpPr>
        <p:spPr>
          <a:xfrm>
            <a:off x="1710044" y="1545762"/>
            <a:ext cx="171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70552" y="1481186"/>
            <a:ext cx="171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79034" y="1487837"/>
            <a:ext cx="185915" cy="6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73000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20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68680"/>
          </a:xfrm>
        </p:spPr>
        <p:txBody>
          <a:bodyPr/>
          <a:lstStyle/>
          <a:p>
            <a:r>
              <a:rPr lang="tr-TR" dirty="0" smtClean="0"/>
              <a:t>İtme-</a:t>
            </a:r>
            <a:r>
              <a:rPr lang="tr-TR" sz="3200" dirty="0" smtClean="0"/>
              <a:t>Zamanın Etkisi</a:t>
            </a:r>
            <a:endParaRPr lang="tr-TR" dirty="0"/>
          </a:p>
        </p:txBody>
      </p:sp>
      <p:sp>
        <p:nvSpPr>
          <p:cNvPr id="3" name="Content Placeholder 2"/>
          <p:cNvSpPr>
            <a:spLocks noGrp="1"/>
          </p:cNvSpPr>
          <p:nvPr>
            <p:ph idx="1"/>
          </p:nvPr>
        </p:nvSpPr>
        <p:spPr>
          <a:xfrm>
            <a:off x="0" y="777240"/>
            <a:ext cx="7541231" cy="4351337"/>
          </a:xfrm>
        </p:spPr>
        <p:txBody>
          <a:bodyPr/>
          <a:lstStyle/>
          <a:p>
            <a:pPr marL="0" indent="0">
              <a:buNone/>
            </a:pPr>
            <a:r>
              <a:rPr lang="tr-TR" dirty="0" smtClean="0">
                <a:solidFill>
                  <a:schemeClr val="tx1"/>
                </a:solidFill>
              </a:rPr>
              <a:t>Peki </a:t>
            </a:r>
            <a:r>
              <a:rPr lang="tr-TR" dirty="0">
                <a:solidFill>
                  <a:schemeClr val="tx1"/>
                </a:solidFill>
              </a:rPr>
              <a:t>kuvveti ne </a:t>
            </a:r>
            <a:r>
              <a:rPr lang="tr-TR" dirty="0" smtClean="0">
                <a:solidFill>
                  <a:schemeClr val="tx1"/>
                </a:solidFill>
              </a:rPr>
              <a:t>kadar süre </a:t>
            </a:r>
            <a:r>
              <a:rPr lang="tr-TR" dirty="0">
                <a:solidFill>
                  <a:schemeClr val="tx1"/>
                </a:solidFill>
              </a:rPr>
              <a:t>uyguladığımız önemli mi? </a:t>
            </a:r>
            <a:endParaRPr lang="tr-TR" dirty="0" smtClean="0">
              <a:solidFill>
                <a:schemeClr val="tx1"/>
              </a:solidFill>
            </a:endParaRPr>
          </a:p>
          <a:p>
            <a:pPr marL="0" indent="0">
              <a:buNone/>
            </a:pPr>
            <a:endParaRPr lang="tr-TR" dirty="0">
              <a:solidFill>
                <a:schemeClr val="tx1"/>
              </a:solidFill>
            </a:endParaRPr>
          </a:p>
          <a:p>
            <a:pPr marL="274320" lvl="1" indent="0">
              <a:buNone/>
            </a:pPr>
            <a:r>
              <a:rPr lang="tr-TR" dirty="0">
                <a:solidFill>
                  <a:schemeClr val="tx1"/>
                </a:solidFill>
              </a:rPr>
              <a:t>Durmakta olan bir topa vurduğumuzda momentumu </a:t>
            </a:r>
            <a:r>
              <a:rPr lang="tr-TR" dirty="0" smtClean="0">
                <a:solidFill>
                  <a:schemeClr val="tx1"/>
                </a:solidFill>
              </a:rPr>
              <a:t>değişir</a:t>
            </a:r>
            <a:r>
              <a:rPr lang="tr-TR" dirty="0">
                <a:solidFill>
                  <a:schemeClr val="tx1"/>
                </a:solidFill>
              </a:rPr>
              <a:t> </a:t>
            </a:r>
            <a:r>
              <a:rPr lang="tr-TR" dirty="0" smtClean="0">
                <a:solidFill>
                  <a:schemeClr val="tx1"/>
                </a:solidFill>
              </a:rPr>
              <a:t>mi? </a:t>
            </a:r>
            <a:endParaRPr lang="tr-TR" dirty="0">
              <a:solidFill>
                <a:schemeClr val="tx1"/>
              </a:solidFill>
            </a:endParaRPr>
          </a:p>
          <a:p>
            <a:pPr marL="274320" lvl="1" indent="0">
              <a:buNone/>
            </a:pPr>
            <a:r>
              <a:rPr lang="tr-TR" dirty="0" smtClean="0">
                <a:solidFill>
                  <a:schemeClr val="tx1"/>
                </a:solidFill>
              </a:rPr>
              <a:t>Peki, durmakta </a:t>
            </a:r>
            <a:r>
              <a:rPr lang="tr-TR" dirty="0">
                <a:solidFill>
                  <a:schemeClr val="tx1"/>
                </a:solidFill>
              </a:rPr>
              <a:t>olan bir topu kucağımıza alarak, hızlanarak hareket ettiğimizde momentumu </a:t>
            </a:r>
            <a:r>
              <a:rPr lang="tr-TR" dirty="0" smtClean="0">
                <a:solidFill>
                  <a:schemeClr val="tx1"/>
                </a:solidFill>
              </a:rPr>
              <a:t>değişir mi?</a:t>
            </a:r>
            <a:endParaRPr lang="tr-TR" dirty="0">
              <a:solidFill>
                <a:schemeClr val="tx1"/>
              </a:solidFill>
            </a:endParaRPr>
          </a:p>
          <a:p>
            <a:pPr marL="0" indent="0">
              <a:buNone/>
            </a:pPr>
            <a:endParaRPr lang="tr-TR" dirty="0">
              <a:solidFill>
                <a:schemeClr val="tx1"/>
              </a:solidFill>
            </a:endParaRPr>
          </a:p>
          <a:p>
            <a:pPr marL="274320" lvl="1" indent="0">
              <a:buNone/>
            </a:pPr>
            <a:r>
              <a:rPr lang="tr-TR" dirty="0">
                <a:solidFill>
                  <a:schemeClr val="tx1"/>
                </a:solidFill>
              </a:rPr>
              <a:t>Ne kadar uzun süre kuvvet uygularsak momentum o kadar artar.  </a:t>
            </a:r>
            <a:endParaRPr lang="tr-TR" dirty="0" smtClean="0">
              <a:solidFill>
                <a:schemeClr val="tx1"/>
              </a:solidFill>
            </a:endParaRPr>
          </a:p>
          <a:p>
            <a:pPr marL="274320" lvl="1" indent="0">
              <a:buNone/>
            </a:pPr>
            <a:endParaRPr lang="tr-TR" dirty="0">
              <a:solidFill>
                <a:schemeClr val="tx1"/>
              </a:solidFill>
            </a:endParaRPr>
          </a:p>
          <a:p>
            <a:pPr marL="274320" lvl="1" indent="0">
              <a:buNone/>
            </a:pPr>
            <a:r>
              <a:rPr lang="tr-TR" dirty="0" smtClean="0">
                <a:solidFill>
                  <a:schemeClr val="tx1"/>
                </a:solidFill>
              </a:rPr>
              <a:t>J=F.t=    P=    m.v</a:t>
            </a:r>
          </a:p>
          <a:p>
            <a:pPr marL="274320" lvl="1" indent="0">
              <a:buNone/>
            </a:pPr>
            <a:endParaRPr lang="tr-TR" dirty="0">
              <a:solidFill>
                <a:schemeClr val="tx1"/>
              </a:solidFill>
            </a:endParaRPr>
          </a:p>
          <a:p>
            <a:pPr marL="274320" lvl="1" indent="0">
              <a:buNone/>
            </a:pPr>
            <a:endParaRPr lang="tr-TR" dirty="0" smtClean="0">
              <a:solidFill>
                <a:schemeClr val="tx1"/>
              </a:solidFill>
            </a:endParaRPr>
          </a:p>
          <a:p>
            <a:pPr lvl="1"/>
            <a:endParaRPr lang="tr-TR" dirty="0">
              <a:solidFill>
                <a:schemeClr val="tx1"/>
              </a:solidFill>
            </a:endParaRPr>
          </a:p>
        </p:txBody>
      </p:sp>
      <p:sp>
        <p:nvSpPr>
          <p:cNvPr id="4" name="Isosceles Triangle 3"/>
          <p:cNvSpPr/>
          <p:nvPr/>
        </p:nvSpPr>
        <p:spPr>
          <a:xfrm>
            <a:off x="1097280" y="3669030"/>
            <a:ext cx="148590" cy="24003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5" name="Isosceles Triangle 4"/>
          <p:cNvSpPr/>
          <p:nvPr/>
        </p:nvSpPr>
        <p:spPr>
          <a:xfrm>
            <a:off x="1645920" y="3669030"/>
            <a:ext cx="148590" cy="24003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cxnSp>
        <p:nvCxnSpPr>
          <p:cNvPr id="7" name="Straight Arrow Connector 6"/>
          <p:cNvCxnSpPr/>
          <p:nvPr/>
        </p:nvCxnSpPr>
        <p:spPr>
          <a:xfrm>
            <a:off x="377190" y="3669030"/>
            <a:ext cx="171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55320" y="3661410"/>
            <a:ext cx="171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41120" y="3695700"/>
            <a:ext cx="171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29790" y="3710940"/>
            <a:ext cx="171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4602997"/>
            <a:ext cx="4045058" cy="387457"/>
          </a:xfrm>
          <a:prstGeom prst="rect">
            <a:avLst/>
          </a:prstGeom>
          <a:solidFill>
            <a:schemeClr val="bg1"/>
          </a:solidFill>
          <a:ln w="28575">
            <a:noFill/>
          </a:ln>
        </p:spPr>
        <p:txBody>
          <a:bodyPr vert="horz" wrap="square" lIns="91440" tIns="45720" rIns="91440" bIns="45720" rtlCol="0">
            <a:normAutofit fontScale="92500" lnSpcReduction="2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Newton’un</a:t>
            </a:r>
            <a:r>
              <a:rPr kumimoji="0" lang="tr-TR" sz="2600" b="0" i="0" u="none" strike="noStrike" kern="1200" cap="none" spc="10" normalizeH="0" noProof="0" dirty="0" smtClean="0">
                <a:ln>
                  <a:noFill/>
                </a:ln>
                <a:effectLst/>
                <a:uLnTx/>
                <a:uFillTx/>
                <a:latin typeface="+mn-lt"/>
                <a:ea typeface="+mn-ea"/>
                <a:cs typeface="+mn-cs"/>
              </a:rPr>
              <a:t> 2. </a:t>
            </a:r>
            <a:r>
              <a:rPr lang="tr-TR" sz="2600" spc="10" dirty="0" smtClean="0"/>
              <a:t>Yasası?</a:t>
            </a:r>
            <a:endParaRPr kumimoji="0" lang="tr-TR" sz="2600" b="0" i="0" u="none" strike="noStrike" kern="1200" cap="none" spc="10" normalizeH="0" baseline="0" noProof="0" dirty="0" smtClean="0">
              <a:ln>
                <a:noFill/>
              </a:ln>
              <a:effectLst/>
              <a:uLnTx/>
              <a:uFillTx/>
              <a:latin typeface="+mn-lt"/>
              <a:ea typeface="+mn-ea"/>
              <a:cs typeface="+mn-cs"/>
            </a:endParaRPr>
          </a:p>
        </p:txBody>
      </p:sp>
      <p:sp>
        <p:nvSpPr>
          <p:cNvPr id="13" name="TextBox 12"/>
          <p:cNvSpPr txBox="1"/>
          <p:nvPr/>
        </p:nvSpPr>
        <p:spPr>
          <a:xfrm>
            <a:off x="7376845" y="984143"/>
            <a:ext cx="3890424"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2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8313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20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bg/>
                                          </p:spTgt>
                                        </p:tgtEl>
                                        <p:attrNameLst>
                                          <p:attrName>style.visibility</p:attrName>
                                        </p:attrNameLst>
                                      </p:cBhvr>
                                      <p:to>
                                        <p:strVal val="visible"/>
                                      </p:to>
                                    </p:set>
                                    <p:animEffect transition="in" filter="fade">
                                      <p:cBhvr>
                                        <p:cTn id="24" dur="2000"/>
                                        <p:tgtEl>
                                          <p:spTgt spid="12">
                                            <p:bg/>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57250"/>
          </a:xfrm>
        </p:spPr>
        <p:txBody>
          <a:bodyPr>
            <a:normAutofit fontScale="90000"/>
          </a:bodyPr>
          <a:lstStyle/>
          <a:p>
            <a:r>
              <a:rPr lang="tr-TR" dirty="0" smtClean="0"/>
              <a:t>Aktivite: Yumurta neden kırılmadı?</a:t>
            </a:r>
            <a:endParaRPr lang="tr-TR" dirty="0"/>
          </a:p>
        </p:txBody>
      </p:sp>
      <p:sp>
        <p:nvSpPr>
          <p:cNvPr id="3" name="Content Placeholder 2"/>
          <p:cNvSpPr>
            <a:spLocks noGrp="1"/>
          </p:cNvSpPr>
          <p:nvPr>
            <p:ph idx="1"/>
          </p:nvPr>
        </p:nvSpPr>
        <p:spPr>
          <a:xfrm>
            <a:off x="0" y="1040130"/>
            <a:ext cx="6881247" cy="5052059"/>
          </a:xfrm>
        </p:spPr>
        <p:txBody>
          <a:bodyPr>
            <a:normAutofit fontScale="62500" lnSpcReduction="20000"/>
          </a:bodyPr>
          <a:lstStyle/>
          <a:p>
            <a:r>
              <a:rPr lang="tr-TR" dirty="0" smtClean="0">
                <a:solidFill>
                  <a:schemeClr val="tx1"/>
                </a:solidFill>
              </a:rPr>
              <a:t>Elimizde ki iki yumurtadan birini zemine, diğerini çarşafa bırakalım. </a:t>
            </a:r>
          </a:p>
          <a:p>
            <a:endParaRPr lang="tr-TR" dirty="0">
              <a:solidFill>
                <a:schemeClr val="tx1"/>
              </a:solidFill>
            </a:endParaRPr>
          </a:p>
          <a:p>
            <a:endParaRPr lang="tr-TR" dirty="0" smtClean="0">
              <a:solidFill>
                <a:schemeClr val="tx1"/>
              </a:solidFill>
            </a:endParaRPr>
          </a:p>
          <a:p>
            <a:endParaRPr lang="tr-TR" dirty="0">
              <a:solidFill>
                <a:schemeClr val="tx1"/>
              </a:solidFill>
            </a:endParaRPr>
          </a:p>
          <a:p>
            <a:endParaRPr lang="tr-TR" dirty="0" smtClean="0">
              <a:solidFill>
                <a:schemeClr val="tx1"/>
              </a:solidFill>
            </a:endParaRPr>
          </a:p>
          <a:p>
            <a:endParaRPr lang="tr-TR" dirty="0" smtClean="0">
              <a:solidFill>
                <a:schemeClr val="tx1"/>
              </a:solidFill>
            </a:endParaRPr>
          </a:p>
          <a:p>
            <a:endParaRPr lang="tr-TR" dirty="0">
              <a:solidFill>
                <a:schemeClr val="tx1"/>
              </a:solidFill>
            </a:endParaRPr>
          </a:p>
          <a:p>
            <a:endParaRPr lang="tr-TR" dirty="0">
              <a:solidFill>
                <a:schemeClr val="tx1"/>
              </a:solidFill>
            </a:endParaRPr>
          </a:p>
          <a:p>
            <a:endParaRPr lang="tr-TR" dirty="0" smtClean="0">
              <a:solidFill>
                <a:schemeClr val="tx1"/>
              </a:solidFill>
            </a:endParaRPr>
          </a:p>
          <a:p>
            <a:endParaRPr lang="tr-TR" dirty="0">
              <a:solidFill>
                <a:schemeClr val="tx1"/>
              </a:solidFill>
            </a:endParaRPr>
          </a:p>
          <a:p>
            <a:endParaRPr lang="tr-TR" dirty="0" smtClean="0">
              <a:solidFill>
                <a:schemeClr val="tx1"/>
              </a:solidFill>
            </a:endParaRPr>
          </a:p>
          <a:p>
            <a:pPr marL="182880" lvl="1">
              <a:lnSpc>
                <a:spcPct val="95000"/>
              </a:lnSpc>
              <a:spcBef>
                <a:spcPts val="1400"/>
              </a:spcBef>
              <a:spcAft>
                <a:spcPts val="200"/>
              </a:spcAft>
              <a:buSzPct val="80000"/>
              <a:buFont typeface="Arial" pitchFamily="34" charset="0"/>
              <a:buChar char="•"/>
            </a:pPr>
            <a:r>
              <a:rPr lang="tr-TR" dirty="0">
                <a:solidFill>
                  <a:schemeClr val="tx1"/>
                </a:solidFill>
              </a:rPr>
              <a:t>Yumurtaların biri kırılıyorken diğeri neden kırılmadı? İki durum arasında ki fark nedir?</a:t>
            </a:r>
          </a:p>
          <a:p>
            <a:r>
              <a:rPr lang="tr-TR" dirty="0" smtClean="0">
                <a:solidFill>
                  <a:schemeClr val="tx1"/>
                </a:solidFill>
              </a:rPr>
              <a:t>Zemine çarptıkları anda momentumları aynıydı ve ikisi de sonuç olarak durdu. Yani momentum değişimleri aynı. Farklı olan etki süreleri. Süre arttıkça kuvvet azaldı ve çarşafa düşen kırılmadı. </a:t>
            </a:r>
          </a:p>
        </p:txBody>
      </p:sp>
      <p:pic>
        <p:nvPicPr>
          <p:cNvPr id="4" name="Picture 3"/>
          <p:cNvPicPr>
            <a:picLocks noChangeAspect="1"/>
          </p:cNvPicPr>
          <p:nvPr/>
        </p:nvPicPr>
        <p:blipFill rotWithShape="1">
          <a:blip r:embed="rId3" cstate="print"/>
          <a:srcRect l="15425" t="14883" r="52281" b="54818"/>
          <a:stretch/>
        </p:blipFill>
        <p:spPr>
          <a:xfrm>
            <a:off x="712922" y="1442837"/>
            <a:ext cx="4642410" cy="3484462"/>
          </a:xfrm>
          <a:prstGeom prst="rect">
            <a:avLst/>
          </a:prstGeom>
        </p:spPr>
      </p:pic>
      <p:sp>
        <p:nvSpPr>
          <p:cNvPr id="5" name="TextBox 4"/>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389435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1" end="11"/>
                                            </p:txEl>
                                          </p:spTgt>
                                        </p:tgtEl>
                                        <p:attrNameLst>
                                          <p:attrName>style.visibility</p:attrName>
                                        </p:attrNameLst>
                                      </p:cBhvr>
                                      <p:to>
                                        <p:strVal val="visible"/>
                                      </p:to>
                                    </p:set>
                                    <p:animEffect transition="in" filter="fade">
                                      <p:cBhvr>
                                        <p:cTn id="10" dur="2000"/>
                                        <p:tgtEl>
                                          <p:spTgt spid="3">
                                            <p:txEl>
                                              <p:pRg st="11" end="1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animEffect transition="in" filter="fade">
                                      <p:cBhvr>
                                        <p:cTn id="15"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902970"/>
          </a:xfrm>
        </p:spPr>
        <p:txBody>
          <a:bodyPr/>
          <a:lstStyle/>
          <a:p>
            <a:r>
              <a:rPr lang="tr-TR" dirty="0" smtClean="0"/>
              <a:t>Örnek-</a:t>
            </a:r>
            <a:r>
              <a:rPr lang="tr-TR" sz="3200" dirty="0" smtClean="0"/>
              <a:t>Etki Süresi </a:t>
            </a:r>
            <a:endParaRPr lang="tr-TR" dirty="0"/>
          </a:p>
        </p:txBody>
      </p:sp>
      <p:pic>
        <p:nvPicPr>
          <p:cNvPr id="4" name="Picture 3" descr="http://onlinephys.com/cut5.jpg"/>
          <p:cNvPicPr/>
          <p:nvPr/>
        </p:nvPicPr>
        <p:blipFill>
          <a:blip r:embed="rId2" cstate="print"/>
          <a:srcRect/>
          <a:stretch>
            <a:fillRect/>
          </a:stretch>
        </p:blipFill>
        <p:spPr bwMode="auto">
          <a:xfrm>
            <a:off x="0" y="1280160"/>
            <a:ext cx="5749290" cy="1842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5720" y="3502025"/>
            <a:ext cx="6183630" cy="1165860"/>
          </a:xfrm>
          <a:prstGeom prst="rect">
            <a:avLst/>
          </a:prstGeom>
          <a:solidFill>
            <a:schemeClr val="bg1"/>
          </a:solidFill>
          <a:ln w="28575">
            <a:noFill/>
          </a:ln>
        </p:spPr>
        <p:txBody>
          <a:bodyPr vert="horz" wrap="square" lIns="91440" tIns="45720" rIns="91440" bIns="45720" rtlCol="0">
            <a:normAutofit fontScale="85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kumimoji="0" lang="tr-TR" sz="2600" b="0" i="0" u="none" strike="noStrike" kern="1200" cap="none" spc="10" normalizeH="0" baseline="0" noProof="0" dirty="0" smtClean="0">
                <a:ln>
                  <a:noFill/>
                </a:ln>
                <a:effectLst/>
                <a:uLnTx/>
                <a:uFillTx/>
                <a:latin typeface="+mn-lt"/>
                <a:ea typeface="+mn-ea"/>
                <a:cs typeface="+mn-cs"/>
              </a:rPr>
              <a:t>Soldaki </a:t>
            </a:r>
            <a:r>
              <a:rPr kumimoji="0" lang="tr-TR" sz="2600" b="0" i="0" u="none" strike="noStrike" kern="1200" cap="none" spc="10" normalizeH="0" baseline="0" noProof="0" dirty="0" smtClean="0">
                <a:ln>
                  <a:noFill/>
                </a:ln>
                <a:effectLst/>
                <a:uLnTx/>
                <a:uFillTx/>
                <a:latin typeface="+mn-lt"/>
                <a:ea typeface="+mn-ea"/>
                <a:cs typeface="+mn-cs"/>
              </a:rPr>
              <a:t>şekilde </a:t>
            </a:r>
            <a:r>
              <a:rPr kumimoji="0" lang="en-US" sz="2600" b="0" i="0" u="none" strike="noStrike" kern="1200" cap="none" spc="10" normalizeH="0" baseline="0" noProof="0" dirty="0" smtClean="0">
                <a:ln>
                  <a:noFill/>
                </a:ln>
                <a:effectLst/>
                <a:uLnTx/>
                <a:uFillTx/>
                <a:latin typeface="+mn-lt"/>
                <a:ea typeface="+mn-ea"/>
                <a:cs typeface="+mn-cs"/>
              </a:rPr>
              <a:t> </a:t>
            </a:r>
            <a:r>
              <a:rPr kumimoji="0" lang="tr-TR" sz="2600" b="0" i="0" u="none" strike="noStrike" kern="1200" cap="none" spc="10" normalizeH="0" baseline="0" noProof="0" dirty="0" smtClean="0">
                <a:ln>
                  <a:noFill/>
                </a:ln>
                <a:effectLst/>
                <a:uLnTx/>
                <a:uFillTx/>
                <a:latin typeface="+mn-lt"/>
                <a:ea typeface="+mn-ea"/>
                <a:cs typeface="+mn-cs"/>
              </a:rPr>
              <a:t> </a:t>
            </a:r>
            <a:r>
              <a:rPr kumimoji="0" lang="en-US" sz="2600" b="0" i="0" u="none" strike="noStrike" kern="1200" cap="none" spc="10" normalizeH="0" baseline="0" noProof="0" dirty="0" smtClean="0">
                <a:ln>
                  <a:noFill/>
                </a:ln>
                <a:effectLst/>
                <a:uLnTx/>
                <a:uFillTx/>
                <a:latin typeface="+mn-lt"/>
                <a:ea typeface="+mn-ea"/>
                <a:cs typeface="+mn-cs"/>
              </a:rPr>
              <a:t>(</a:t>
            </a:r>
            <a:r>
              <a:rPr lang="en-US" sz="2800" dirty="0" smtClean="0"/>
              <a:t>mv) </a:t>
            </a:r>
            <a:r>
              <a:rPr lang="en-US" sz="2800" dirty="0"/>
              <a:t>= </a:t>
            </a:r>
            <a:r>
              <a:rPr lang="en-US" sz="1700" dirty="0" smtClean="0"/>
              <a:t>F</a:t>
            </a:r>
            <a:r>
              <a:rPr lang="en-US" sz="4300" dirty="0" smtClean="0"/>
              <a:t>t</a:t>
            </a:r>
            <a:r>
              <a:rPr lang="tr-TR" sz="2800" dirty="0" smtClean="0"/>
              <a:t> </a:t>
            </a:r>
          </a:p>
          <a:p>
            <a:pPr marL="182880" indent="-182880">
              <a:lnSpc>
                <a:spcPct val="95000"/>
              </a:lnSpc>
              <a:spcBef>
                <a:spcPts val="1400"/>
              </a:spcBef>
              <a:spcAft>
                <a:spcPts val="200"/>
              </a:spcAft>
              <a:buClr>
                <a:schemeClr val="accent1"/>
              </a:buClr>
              <a:buSzPct val="80000"/>
              <a:buFont typeface="Arial" pitchFamily="34" charset="0"/>
              <a:buChar char="•"/>
            </a:pPr>
            <a:r>
              <a:rPr kumimoji="0" lang="tr-TR" sz="2800" b="0" i="0" u="none" strike="noStrike" kern="1200" cap="none" spc="10" normalizeH="0" baseline="0" noProof="0" dirty="0" smtClean="0">
                <a:ln>
                  <a:noFill/>
                </a:ln>
                <a:effectLst/>
                <a:uLnTx/>
                <a:uFillTx/>
                <a:latin typeface="+mn-lt"/>
                <a:ea typeface="+mn-ea"/>
                <a:cs typeface="+mn-cs"/>
              </a:rPr>
              <a:t>Sağdaki şekilde</a:t>
            </a:r>
            <a:r>
              <a:rPr kumimoji="0" lang="en-US" sz="2800" b="0" i="0" u="none" strike="noStrike" kern="1200" cap="none" spc="10" normalizeH="0" baseline="0" noProof="0" dirty="0" smtClean="0">
                <a:ln>
                  <a:noFill/>
                </a:ln>
                <a:effectLst/>
                <a:uLnTx/>
                <a:uFillTx/>
                <a:latin typeface="+mn-lt"/>
                <a:ea typeface="+mn-ea"/>
                <a:cs typeface="+mn-cs"/>
              </a:rPr>
              <a:t> </a:t>
            </a:r>
            <a:r>
              <a:rPr kumimoji="0" lang="tr-TR" sz="2800" b="0" i="0" u="none" strike="noStrike" kern="1200" cap="none" spc="10" normalizeH="0" baseline="0" noProof="0" dirty="0" smtClean="0">
                <a:ln>
                  <a:noFill/>
                </a:ln>
                <a:effectLst/>
                <a:uLnTx/>
                <a:uFillTx/>
                <a:latin typeface="+mn-lt"/>
                <a:ea typeface="+mn-ea"/>
                <a:cs typeface="+mn-cs"/>
              </a:rPr>
              <a:t>   </a:t>
            </a:r>
            <a:r>
              <a:rPr kumimoji="0" lang="en-US" sz="2800" b="0" i="0" u="none" strike="noStrike" kern="1200" cap="none" spc="10" normalizeH="0" baseline="0" noProof="0" dirty="0" smtClean="0">
                <a:ln>
                  <a:noFill/>
                </a:ln>
                <a:effectLst/>
                <a:uLnTx/>
                <a:uFillTx/>
                <a:latin typeface="+mn-lt"/>
                <a:ea typeface="+mn-ea"/>
                <a:cs typeface="+mn-cs"/>
              </a:rPr>
              <a:t>(</a:t>
            </a:r>
            <a:r>
              <a:rPr lang="en-US" sz="2800" dirty="0" smtClean="0"/>
              <a:t>mv) </a:t>
            </a:r>
            <a:r>
              <a:rPr lang="en-US" sz="2800" dirty="0"/>
              <a:t>= </a:t>
            </a:r>
            <a:r>
              <a:rPr lang="en-US" sz="4300" dirty="0"/>
              <a:t>F</a:t>
            </a:r>
            <a:r>
              <a:rPr lang="en-US" sz="2100" dirty="0"/>
              <a:t>t</a:t>
            </a:r>
            <a:r>
              <a:rPr kumimoji="0" lang="tr-TR" sz="2600" b="0" i="0" u="none" strike="noStrike" kern="1200" cap="none" spc="10" normalizeH="0" baseline="0" noProof="0" dirty="0" smtClean="0">
                <a:ln>
                  <a:noFill/>
                </a:ln>
                <a:effectLst/>
                <a:uLnTx/>
                <a:uFillTx/>
                <a:latin typeface="+mn-lt"/>
                <a:ea typeface="+mn-ea"/>
                <a:cs typeface="+mn-cs"/>
              </a:rPr>
              <a:t> </a:t>
            </a:r>
          </a:p>
        </p:txBody>
      </p:sp>
      <p:cxnSp>
        <p:nvCxnSpPr>
          <p:cNvPr id="7" name="Straight Arrow Connector 6"/>
          <p:cNvCxnSpPr/>
          <p:nvPr/>
        </p:nvCxnSpPr>
        <p:spPr>
          <a:xfrm>
            <a:off x="2773641" y="3609943"/>
            <a:ext cx="2400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364745" y="3640764"/>
            <a:ext cx="2400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57682" y="4244159"/>
            <a:ext cx="2400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16410" y="4076054"/>
            <a:ext cx="294468" cy="15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a:off x="2306147" y="3638034"/>
            <a:ext cx="148590" cy="24003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12" name="Isosceles Triangle 11"/>
          <p:cNvSpPr/>
          <p:nvPr/>
        </p:nvSpPr>
        <p:spPr>
          <a:xfrm>
            <a:off x="2631612" y="4242467"/>
            <a:ext cx="148590" cy="24003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16" name="TextBox 15"/>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1498478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ce Princess (2005)\Ice.Princess.2005.avi_000966800.jpg"/>
          <p:cNvPicPr>
            <a:picLocks noGrp="1"/>
          </p:cNvPicPr>
          <p:nvPr>
            <p:ph idx="1"/>
          </p:nvPr>
        </p:nvPicPr>
        <p:blipFill>
          <a:blip r:embed="rId2" cstate="print"/>
          <a:srcRect/>
          <a:stretch>
            <a:fillRect/>
          </a:stretch>
        </p:blipFill>
        <p:spPr bwMode="auto">
          <a:xfrm>
            <a:off x="0" y="2297430"/>
            <a:ext cx="5791200" cy="30480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0" y="891541"/>
            <a:ext cx="7360920" cy="1405889"/>
          </a:xfrm>
          <a:prstGeom prst="rect">
            <a:avLst/>
          </a:prstGeom>
          <a:solidFill>
            <a:schemeClr val="bg1"/>
          </a:solidFill>
          <a:ln w="28575">
            <a:noFill/>
          </a:ln>
        </p:spPr>
        <p:txBody>
          <a:bodyPr vert="horz" wrap="square" lIns="91440" tIns="45720" rIns="91440" bIns="45720" rtlCol="0">
            <a:normAutofit fontScale="92500" lnSpcReduction="1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Buz patenine yeni başlayan kişilere etrafı süngerlerle çevrili taytlar giydirilir. Bu taytlar, düşme esnasında yaralanma riskini azaltmaktadır.  Tayt bu riski nasıl azaltabilir?</a:t>
            </a:r>
            <a:endParaRPr kumimoji="0" lang="tr-TR" sz="2600" b="0" i="0" u="none" strike="noStrike" kern="1200" cap="none" spc="10" normalizeH="0" baseline="0" noProof="0" dirty="0" smtClean="0">
              <a:ln>
                <a:noFill/>
              </a:ln>
              <a:effectLst/>
              <a:uLnTx/>
              <a:uFillTx/>
              <a:latin typeface="+mn-lt"/>
              <a:ea typeface="+mn-ea"/>
              <a:cs typeface="+mn-cs"/>
            </a:endParaRPr>
          </a:p>
        </p:txBody>
      </p:sp>
      <p:sp>
        <p:nvSpPr>
          <p:cNvPr id="6" name="Title 1"/>
          <p:cNvSpPr>
            <a:spLocks noGrp="1"/>
          </p:cNvSpPr>
          <p:nvPr>
            <p:ph type="title"/>
          </p:nvPr>
        </p:nvSpPr>
        <p:spPr>
          <a:xfrm>
            <a:off x="0" y="1"/>
            <a:ext cx="9692640" cy="891540"/>
          </a:xfrm>
        </p:spPr>
        <p:txBody>
          <a:bodyPr/>
          <a:lstStyle/>
          <a:p>
            <a:r>
              <a:rPr lang="tr-TR" dirty="0" smtClean="0"/>
              <a:t>Örnek Soru</a:t>
            </a:r>
            <a:r>
              <a:rPr lang="tr-TR" sz="3200" dirty="0" smtClean="0"/>
              <a:t>: Buz Pateni</a:t>
            </a:r>
            <a:endParaRPr lang="tr-TR" dirty="0"/>
          </a:p>
        </p:txBody>
      </p:sp>
      <p:sp>
        <p:nvSpPr>
          <p:cNvPr id="3" name="TextBox 2"/>
          <p:cNvSpPr txBox="1"/>
          <p:nvPr/>
        </p:nvSpPr>
        <p:spPr>
          <a:xfrm>
            <a:off x="0" y="5463540"/>
            <a:ext cx="5791200" cy="800100"/>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effectLst/>
                <a:uLnTx/>
                <a:uFillTx/>
                <a:latin typeface="+mn-lt"/>
                <a:ea typeface="+mn-ea"/>
                <a:cs typeface="+mn-cs"/>
              </a:rPr>
              <a:t>Etki süresini azaltarak.</a:t>
            </a:r>
          </a:p>
        </p:txBody>
      </p:sp>
      <p:sp>
        <p:nvSpPr>
          <p:cNvPr id="7" name="TextBox 6"/>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192892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57250"/>
          </a:xfrm>
        </p:spPr>
        <p:txBody>
          <a:bodyPr/>
          <a:lstStyle/>
          <a:p>
            <a:r>
              <a:rPr lang="tr-TR" dirty="0" smtClean="0"/>
              <a:t>Örnek Soru</a:t>
            </a:r>
            <a:endParaRPr lang="tr-TR" dirty="0"/>
          </a:p>
        </p:txBody>
      </p:sp>
      <p:pic>
        <p:nvPicPr>
          <p:cNvPr id="4" name="Content Placeholder 3" descr="http://onlinephys.com/cut6.jpg"/>
          <p:cNvPicPr>
            <a:picLocks noGrp="1"/>
          </p:cNvPicPr>
          <p:nvPr>
            <p:ph idx="1"/>
          </p:nvPr>
        </p:nvPicPr>
        <p:blipFill>
          <a:blip r:embed="rId2" cstate="print"/>
          <a:srcRect/>
          <a:stretch>
            <a:fillRect/>
          </a:stretch>
        </p:blipFill>
        <p:spPr bwMode="auto">
          <a:xfrm>
            <a:off x="343420" y="2768293"/>
            <a:ext cx="2576945" cy="868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http://onlinephys.com/cut8.jpg"/>
          <p:cNvPicPr/>
          <p:nvPr/>
        </p:nvPicPr>
        <p:blipFill>
          <a:blip r:embed="rId3" cstate="print"/>
          <a:srcRect/>
          <a:stretch>
            <a:fillRect/>
          </a:stretch>
        </p:blipFill>
        <p:spPr bwMode="auto">
          <a:xfrm>
            <a:off x="3494087" y="2768293"/>
            <a:ext cx="2704465" cy="87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0" y="885974"/>
            <a:ext cx="5840730" cy="1474291"/>
          </a:xfrm>
          <a:prstGeom prst="rect">
            <a:avLst/>
          </a:prstGeom>
          <a:solidFill>
            <a:schemeClr val="bg1"/>
          </a:solidFill>
          <a:ln w="28575">
            <a:noFill/>
          </a:ln>
        </p:spPr>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Arabanızın freni tutmadığı durumda nasıl durdurmak isterdiniz?</a:t>
            </a:r>
            <a:r>
              <a:rPr kumimoji="0" lang="tr-TR" sz="26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Duvara çarparak mı? Saman yığınına çarparak mı?</a:t>
            </a: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 </a:t>
            </a:r>
          </a:p>
        </p:txBody>
      </p:sp>
      <p:sp>
        <p:nvSpPr>
          <p:cNvPr id="8" name="TextBox 7"/>
          <p:cNvSpPr txBox="1"/>
          <p:nvPr/>
        </p:nvSpPr>
        <p:spPr>
          <a:xfrm>
            <a:off x="0" y="3953024"/>
            <a:ext cx="5840730" cy="1474291"/>
          </a:xfrm>
          <a:prstGeom prst="rect">
            <a:avLst/>
          </a:prstGeom>
          <a:solidFill>
            <a:schemeClr val="bg1"/>
          </a:solidFill>
          <a:ln w="28575">
            <a:noFill/>
          </a:ln>
        </p:spPr>
        <p:txBody>
          <a:bodyPr vert="horz" wrap="square" lIns="91440" tIns="45720" rIns="91440" bIns="45720" rtlCol="0">
            <a:normAutofit/>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Samana çarptığınızda etki süresi</a:t>
            </a:r>
            <a:r>
              <a:rPr kumimoji="0" lang="tr-TR" sz="2600" b="0" i="0" u="none" strike="noStrike" kern="1200" cap="none" spc="10" normalizeH="0" noProof="0" dirty="0" smtClean="0">
                <a:ln>
                  <a:noFill/>
                </a:ln>
                <a:effectLst/>
                <a:uLnTx/>
                <a:uFillTx/>
                <a:latin typeface="+mn-lt"/>
                <a:ea typeface="+mn-ea"/>
                <a:cs typeface="+mn-cs"/>
              </a:rPr>
              <a:t> artar. </a:t>
            </a:r>
            <a:endParaRPr kumimoji="0" lang="tr-TR" sz="2600" b="0" i="0" u="none" strike="noStrike" kern="1200" cap="none" spc="10" normalizeH="0" baseline="0" noProof="0" dirty="0" smtClean="0">
              <a:ln>
                <a:noFill/>
              </a:ln>
              <a:effectLst/>
              <a:uLnTx/>
              <a:uFillTx/>
              <a:latin typeface="+mn-lt"/>
              <a:ea typeface="+mn-ea"/>
              <a:cs typeface="+mn-cs"/>
            </a:endParaRPr>
          </a:p>
        </p:txBody>
      </p:sp>
      <p:sp>
        <p:nvSpPr>
          <p:cNvPr id="7" name="TextBox 6"/>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32152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fade">
                                      <p:cBhvr>
                                        <p:cTn id="17" dur="2000"/>
                                        <p:tgtEl>
                                          <p:spTgt spid="8">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17252" cy="868983"/>
          </a:xfrm>
        </p:spPr>
        <p:txBody>
          <a:bodyPr/>
          <a:lstStyle/>
          <a:p>
            <a:r>
              <a:rPr lang="tr-TR" dirty="0" smtClean="0"/>
              <a:t>Kazanımlar</a:t>
            </a:r>
            <a:endParaRPr lang="tr-TR" dirty="0"/>
          </a:p>
        </p:txBody>
      </p:sp>
      <p:sp>
        <p:nvSpPr>
          <p:cNvPr id="3" name="Content Placeholder 2"/>
          <p:cNvSpPr>
            <a:spLocks noGrp="1"/>
          </p:cNvSpPr>
          <p:nvPr>
            <p:ph idx="1"/>
          </p:nvPr>
        </p:nvSpPr>
        <p:spPr>
          <a:xfrm>
            <a:off x="0" y="1055240"/>
            <a:ext cx="9208008" cy="3745547"/>
          </a:xfrm>
        </p:spPr>
        <p:txBody>
          <a:bodyPr/>
          <a:lstStyle/>
          <a:p>
            <a:pPr marL="82296" indent="0">
              <a:buNone/>
            </a:pPr>
            <a:r>
              <a:rPr lang="tr-TR" dirty="0" smtClean="0">
                <a:solidFill>
                  <a:schemeClr val="tx1"/>
                </a:solidFill>
              </a:rPr>
              <a:t>11.1.7.1. İtme ve momentum kavramlarını açıklar.</a:t>
            </a:r>
            <a:endParaRPr lang="tr-TR" dirty="0">
              <a:solidFill>
                <a:schemeClr val="tx1"/>
              </a:solidFill>
            </a:endParaRPr>
          </a:p>
          <a:p>
            <a:pPr marL="82296" indent="0">
              <a:buNone/>
            </a:pPr>
            <a:r>
              <a:rPr lang="tr-TR" dirty="0" smtClean="0">
                <a:solidFill>
                  <a:schemeClr val="tx1"/>
                </a:solidFill>
              </a:rPr>
              <a:t>11.1.7.2. İtme ve momentum değişimi arasında ilişki kurar.</a:t>
            </a:r>
          </a:p>
          <a:p>
            <a:pPr marL="82296" indent="0">
              <a:buNone/>
            </a:pPr>
            <a:r>
              <a:rPr lang="tr-TR" dirty="0">
                <a:solidFill>
                  <a:schemeClr val="tx1"/>
                </a:solidFill>
              </a:rPr>
              <a:t>	</a:t>
            </a:r>
            <a:r>
              <a:rPr lang="tr-TR" dirty="0" smtClean="0">
                <a:solidFill>
                  <a:schemeClr val="tx1"/>
                </a:solidFill>
              </a:rPr>
              <a:t>a)Öğrencilerin Newton’un ikinci hareket yasasını kullanarak itme 	ve momentum arasındaki bağlantıyı çıkarmaları sağlanır.</a:t>
            </a:r>
          </a:p>
          <a:p>
            <a:pPr marL="82296" indent="0">
              <a:buNone/>
            </a:pPr>
            <a:r>
              <a:rPr lang="tr-TR" dirty="0">
                <a:solidFill>
                  <a:schemeClr val="tx1"/>
                </a:solidFill>
              </a:rPr>
              <a:t>	</a:t>
            </a:r>
            <a:r>
              <a:rPr lang="tr-TR" dirty="0" smtClean="0">
                <a:solidFill>
                  <a:schemeClr val="tx1"/>
                </a:solidFill>
              </a:rPr>
              <a:t>b)Öğrencilerin günlük hayat örnekleri ile itme ve momentum 	arasındaki ilişkiyi tartışmaları sağlanır.</a:t>
            </a:r>
          </a:p>
          <a:p>
            <a:pPr marL="82296" indent="0">
              <a:buNone/>
            </a:pPr>
            <a:r>
              <a:rPr lang="tr-TR" dirty="0" smtClean="0">
                <a:solidFill>
                  <a:schemeClr val="tx1"/>
                </a:solidFill>
              </a:rPr>
              <a:t>11.1.7.3. Momentum korunumunu iç ve dış kuvvetleri analiz ederek sorgular.</a:t>
            </a:r>
            <a:endParaRPr lang="tr-TR" dirty="0">
              <a:solidFill>
                <a:schemeClr val="tx1"/>
              </a:solidFill>
            </a:endParaRPr>
          </a:p>
        </p:txBody>
      </p:sp>
    </p:spTree>
    <p:extLst>
      <p:ext uri="{BB962C8B-B14F-4D97-AF65-F5344CB8AC3E}">
        <p14:creationId xmlns:p14="http://schemas.microsoft.com/office/powerpoint/2010/main" val="1435403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914897"/>
          </a:xfrm>
        </p:spPr>
        <p:txBody>
          <a:bodyPr/>
          <a:lstStyle/>
          <a:p>
            <a:r>
              <a:rPr lang="tr-TR" dirty="0" smtClean="0"/>
              <a:t>Örnek Soru</a:t>
            </a:r>
            <a:endParaRPr lang="tr-TR" dirty="0"/>
          </a:p>
        </p:txBody>
      </p:sp>
      <p:sp>
        <p:nvSpPr>
          <p:cNvPr id="3" name="Content Placeholder 2"/>
          <p:cNvSpPr>
            <a:spLocks noGrp="1"/>
          </p:cNvSpPr>
          <p:nvPr>
            <p:ph idx="1"/>
          </p:nvPr>
        </p:nvSpPr>
        <p:spPr>
          <a:xfrm>
            <a:off x="0" y="914897"/>
            <a:ext cx="7086600" cy="4351337"/>
          </a:xfrm>
        </p:spPr>
        <p:txBody>
          <a:bodyPr/>
          <a:lstStyle/>
          <a:p>
            <a:r>
              <a:rPr lang="tr-TR" dirty="0" smtClean="0">
                <a:solidFill>
                  <a:schemeClr val="tx1"/>
                </a:solidFill>
              </a:rPr>
              <a:t>Aşağıdaki örneklerden hangisi/hangileri doğrudur?</a:t>
            </a:r>
          </a:p>
          <a:p>
            <a:pPr marL="457200" indent="-457200">
              <a:buAutoNum type="alphaLcParenR"/>
            </a:pPr>
            <a:r>
              <a:rPr lang="tr-TR" dirty="0" smtClean="0">
                <a:solidFill>
                  <a:schemeClr val="tx1"/>
                </a:solidFill>
              </a:rPr>
              <a:t>Durmakta olan bir topa vurduğumuzda momentumu değişir. </a:t>
            </a:r>
          </a:p>
          <a:p>
            <a:pPr marL="457200" indent="-457200">
              <a:buAutoNum type="alphaLcParenR"/>
            </a:pPr>
            <a:r>
              <a:rPr lang="tr-TR" dirty="0" smtClean="0">
                <a:solidFill>
                  <a:schemeClr val="tx1"/>
                </a:solidFill>
              </a:rPr>
              <a:t>Durmakta olan bir topu kucağımıza alarak, hızlanarak hareket ettiğimizde momentumu değişir.</a:t>
            </a:r>
          </a:p>
          <a:p>
            <a:pPr marL="457200" indent="-457200">
              <a:buAutoNum type="alphaLcParenR"/>
            </a:pPr>
            <a:r>
              <a:rPr lang="tr-TR" dirty="0" smtClean="0">
                <a:solidFill>
                  <a:schemeClr val="tx1"/>
                </a:solidFill>
              </a:rPr>
              <a:t>Durmakta olan bir topu kucağımıza alarak sabit hızla hareket ettiğimizde momentumu değişir. </a:t>
            </a:r>
          </a:p>
          <a:p>
            <a:pPr marL="457200" indent="-457200">
              <a:buAutoNum type="alphaLcParenR"/>
            </a:pPr>
            <a:r>
              <a:rPr lang="tr-TR" dirty="0" smtClean="0">
                <a:solidFill>
                  <a:schemeClr val="tx1"/>
                </a:solidFill>
              </a:rPr>
              <a:t>Durmakta olan bir topu kucağımıza alarak yavaşlayarak hareket ettiğimizde momentumu değişir.</a:t>
            </a:r>
          </a:p>
          <a:p>
            <a:pPr marL="457200" indent="-457200">
              <a:buAutoNum type="alphaLcParenR"/>
            </a:pPr>
            <a:endParaRPr lang="tr-TR" dirty="0"/>
          </a:p>
        </p:txBody>
      </p:sp>
      <p:sp>
        <p:nvSpPr>
          <p:cNvPr id="4" name="TextBox 3"/>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32742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914400"/>
          </a:xfrm>
        </p:spPr>
        <p:txBody>
          <a:bodyPr/>
          <a:lstStyle/>
          <a:p>
            <a:r>
              <a:rPr lang="tr-TR" dirty="0" smtClean="0"/>
              <a:t>Momentum Korunumu</a:t>
            </a:r>
            <a:endParaRPr lang="tr-TR"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31" y="2063274"/>
            <a:ext cx="3265783" cy="2337276"/>
          </a:xfrm>
        </p:spPr>
      </p:pic>
      <p:sp>
        <p:nvSpPr>
          <p:cNvPr id="5" name="TextBox 4"/>
          <p:cNvSpPr txBox="1"/>
          <p:nvPr/>
        </p:nvSpPr>
        <p:spPr>
          <a:xfrm>
            <a:off x="0" y="1176972"/>
            <a:ext cx="4761738" cy="754698"/>
          </a:xfrm>
          <a:prstGeom prst="rect">
            <a:avLst/>
          </a:prstGeom>
          <a:solidFill>
            <a:schemeClr val="bg1"/>
          </a:solidFill>
          <a:ln w="28575">
            <a:noFill/>
          </a:ln>
        </p:spPr>
        <p:txBody>
          <a:bodyPr vert="horz" wrap="square" lIns="91440" tIns="45720" rIns="91440" bIns="45720" rtlCol="0">
            <a:normAutofit/>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t>Momentum korunur mu?</a:t>
            </a:r>
            <a:endParaRPr kumimoji="0" lang="tr-TR" sz="2600" b="0" i="0" u="none" strike="noStrike" kern="1200" cap="none" spc="10" normalizeH="0" baseline="0" noProof="0" dirty="0" smtClean="0">
              <a:ln>
                <a:noFill/>
              </a:ln>
              <a:effectLst/>
              <a:uLnTx/>
              <a:uFillTx/>
              <a:latin typeface="+mn-lt"/>
              <a:ea typeface="+mn-ea"/>
              <a:cs typeface="+mn-cs"/>
            </a:endParaRPr>
          </a:p>
        </p:txBody>
      </p:sp>
      <p:sp>
        <p:nvSpPr>
          <p:cNvPr id="6" name="TextBox 5"/>
          <p:cNvSpPr txBox="1"/>
          <p:nvPr/>
        </p:nvSpPr>
        <p:spPr>
          <a:xfrm>
            <a:off x="-19431" y="4555014"/>
            <a:ext cx="5977890" cy="1165860"/>
          </a:xfrm>
          <a:prstGeom prst="rect">
            <a:avLst/>
          </a:prstGeom>
          <a:solidFill>
            <a:schemeClr val="bg1"/>
          </a:solidFill>
          <a:ln w="28575">
            <a:noFill/>
          </a:ln>
        </p:spPr>
        <p:txBody>
          <a:bodyPr vert="horz" wrap="square" lIns="91440" tIns="45720" rIns="91440" bIns="45720" rtlCol="0">
            <a:normAutofit fontScale="55000" lnSpcReduction="2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t>Durmakta olan tüfeği ateşlediğimizde hem tüfek hemde mermi zıt yönlerde hareket eder ve momentum kazanırlar. Tek tek baktığımızda momentum korunmaz ama sistem olarak baktığımızda momentum korunur.</a:t>
            </a:r>
            <a:endParaRPr kumimoji="0" lang="tr-TR" sz="2600" b="0" i="0" u="none" strike="noStrike" kern="1200" cap="none" spc="10" normalizeH="0" baseline="0" noProof="0" dirty="0" smtClean="0">
              <a:ln>
                <a:noFill/>
              </a:ln>
              <a:effectLst/>
              <a:uLnTx/>
              <a:uFillTx/>
              <a:latin typeface="+mn-lt"/>
              <a:ea typeface="+mn-ea"/>
              <a:cs typeface="+mn-cs"/>
            </a:endParaRP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Sisteme uygulanan net kuvvet sıfır ise momentum korunur. </a:t>
            </a:r>
          </a:p>
        </p:txBody>
      </p:sp>
      <p:sp>
        <p:nvSpPr>
          <p:cNvPr id="7" name="TextBox 6"/>
          <p:cNvSpPr txBox="1"/>
          <p:nvPr/>
        </p:nvSpPr>
        <p:spPr>
          <a:xfrm>
            <a:off x="0" y="5858360"/>
            <a:ext cx="4045058" cy="387457"/>
          </a:xfrm>
          <a:prstGeom prst="rect">
            <a:avLst/>
          </a:prstGeom>
          <a:solidFill>
            <a:schemeClr val="bg1"/>
          </a:solidFill>
          <a:ln w="28575">
            <a:noFill/>
          </a:ln>
        </p:spPr>
        <p:txBody>
          <a:bodyPr vert="horz" wrap="square" lIns="91440" tIns="45720" rIns="91440" bIns="45720" rtlCol="0">
            <a:normAutofit fontScale="92500" lnSpcReduction="2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Newton’un</a:t>
            </a:r>
            <a:r>
              <a:rPr kumimoji="0" lang="tr-TR" sz="2600" b="0" i="0" u="none" strike="noStrike" kern="1200" cap="none" spc="10" normalizeH="0" noProof="0" dirty="0" smtClean="0">
                <a:ln>
                  <a:noFill/>
                </a:ln>
                <a:effectLst/>
                <a:uLnTx/>
                <a:uFillTx/>
                <a:latin typeface="+mn-lt"/>
                <a:ea typeface="+mn-ea"/>
                <a:cs typeface="+mn-cs"/>
              </a:rPr>
              <a:t> 2. </a:t>
            </a:r>
            <a:r>
              <a:rPr lang="tr-TR" sz="2600" spc="10" dirty="0" smtClean="0"/>
              <a:t>Yasası?</a:t>
            </a:r>
            <a:endParaRPr kumimoji="0" lang="tr-TR" sz="2600" b="0" i="0" u="none" strike="noStrike" kern="1200" cap="none" spc="10" normalizeH="0" baseline="0" noProof="0" dirty="0" smtClean="0">
              <a:ln>
                <a:noFill/>
              </a:ln>
              <a:effectLst/>
              <a:uLnTx/>
              <a:uFillTx/>
              <a:latin typeface="+mn-lt"/>
              <a:ea typeface="+mn-ea"/>
              <a:cs typeface="+mn-cs"/>
            </a:endParaRPr>
          </a:p>
        </p:txBody>
      </p:sp>
      <p:sp>
        <p:nvSpPr>
          <p:cNvPr id="8" name="TextBox 7"/>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accent1">
                    <a:lumMod val="75000"/>
                  </a:schemeClr>
                </a:solidFill>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196865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789167"/>
          </a:xfrm>
        </p:spPr>
        <p:txBody>
          <a:bodyPr/>
          <a:lstStyle/>
          <a:p>
            <a:r>
              <a:rPr lang="tr-TR" dirty="0" smtClean="0"/>
              <a:t>Su değirmeni</a:t>
            </a:r>
            <a:endParaRPr lang="tr-TR" dirty="0"/>
          </a:p>
        </p:txBody>
      </p:sp>
      <p:pic>
        <p:nvPicPr>
          <p:cNvPr id="4" name="Content Placeholder 3"/>
          <p:cNvPicPr>
            <a:picLocks noGrp="1" noChangeAspect="1"/>
          </p:cNvPicPr>
          <p:nvPr>
            <p:ph idx="1"/>
          </p:nvPr>
        </p:nvPicPr>
        <p:blipFill rotWithShape="1">
          <a:blip r:embed="rId3" cstate="print"/>
          <a:srcRect l="64627" t="46494" r="14358" b="21197"/>
          <a:stretch/>
        </p:blipFill>
        <p:spPr>
          <a:xfrm>
            <a:off x="3154679" y="932412"/>
            <a:ext cx="2286001" cy="281177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6608" r="11486"/>
          <a:stretch/>
        </p:blipFill>
        <p:spPr>
          <a:xfrm>
            <a:off x="0" y="927562"/>
            <a:ext cx="2948939" cy="2774026"/>
          </a:xfrm>
          <a:prstGeom prst="rect">
            <a:avLst/>
          </a:prstGeom>
        </p:spPr>
      </p:pic>
      <p:sp>
        <p:nvSpPr>
          <p:cNvPr id="6" name="TextBox 5"/>
          <p:cNvSpPr txBox="1"/>
          <p:nvPr/>
        </p:nvSpPr>
        <p:spPr>
          <a:xfrm>
            <a:off x="0" y="4023360"/>
            <a:ext cx="6800849" cy="640080"/>
          </a:xfrm>
          <a:prstGeom prst="rect">
            <a:avLst/>
          </a:prstGeom>
          <a:solidFill>
            <a:schemeClr val="bg1"/>
          </a:solidFill>
          <a:ln w="28575">
            <a:noFill/>
          </a:ln>
        </p:spPr>
        <p:txBody>
          <a:bodyPr vert="horz" wrap="square" lIns="91440" tIns="45720" rIns="91440" bIns="45720" rtlCol="0">
            <a:normAutofit/>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Kavisli olanda itme daha büyüktür</a:t>
            </a: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 </a:t>
            </a:r>
          </a:p>
        </p:txBody>
      </p:sp>
      <p:sp>
        <p:nvSpPr>
          <p:cNvPr id="7" name="TextBox 6"/>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128037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1450258"/>
            <a:ext cx="6896831" cy="3602189"/>
          </a:xfrm>
          <a:prstGeom prst="rect">
            <a:avLst/>
          </a:prstGeom>
        </p:spPr>
      </p:pic>
      <p:sp>
        <p:nvSpPr>
          <p:cNvPr id="5" name="Oval 4"/>
          <p:cNvSpPr/>
          <p:nvPr/>
        </p:nvSpPr>
        <p:spPr>
          <a:xfrm>
            <a:off x="3881734" y="3734824"/>
            <a:ext cx="477469" cy="44143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itle 1"/>
          <p:cNvSpPr>
            <a:spLocks noGrp="1"/>
          </p:cNvSpPr>
          <p:nvPr>
            <p:ph type="title"/>
          </p:nvPr>
        </p:nvSpPr>
        <p:spPr>
          <a:xfrm>
            <a:off x="0" y="1"/>
            <a:ext cx="9692640" cy="914400"/>
          </a:xfrm>
        </p:spPr>
        <p:txBody>
          <a:bodyPr/>
          <a:lstStyle/>
          <a:p>
            <a:r>
              <a:rPr lang="tr-TR" dirty="0" smtClean="0"/>
              <a:t>Soru Çözümü</a:t>
            </a:r>
            <a:endParaRPr lang="tr-TR" dirty="0"/>
          </a:p>
        </p:txBody>
      </p:sp>
      <p:sp>
        <p:nvSpPr>
          <p:cNvPr id="7" name="TextBox 6"/>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Soru</a:t>
            </a:r>
            <a:r>
              <a:rPr lang="tr-TR" sz="2600" spc="10" dirty="0" smtClean="0">
                <a:solidFill>
                  <a:schemeClr val="accent1">
                    <a:lumMod val="75000"/>
                  </a:schemeClr>
                </a:solidFill>
              </a:rPr>
              <a:t> Çözümü</a:t>
            </a:r>
            <a:endParaRPr kumimoji="0" lang="tr-TR" sz="2600" b="0" i="0" u="none" strike="noStrike" kern="1200" cap="none" spc="10" normalizeH="0" baseline="0" noProof="0" dirty="0" smtClean="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344502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98543" y="999371"/>
            <a:ext cx="4703127" cy="5206290"/>
          </a:xfrm>
          <a:prstGeom prst="rect">
            <a:avLst/>
          </a:prstGeom>
        </p:spPr>
      </p:pic>
      <p:sp>
        <p:nvSpPr>
          <p:cNvPr id="5" name="Oval 4"/>
          <p:cNvSpPr/>
          <p:nvPr/>
        </p:nvSpPr>
        <p:spPr>
          <a:xfrm>
            <a:off x="2512946" y="4340766"/>
            <a:ext cx="477469" cy="44143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itle 1"/>
          <p:cNvSpPr>
            <a:spLocks noGrp="1"/>
          </p:cNvSpPr>
          <p:nvPr>
            <p:ph type="title"/>
          </p:nvPr>
        </p:nvSpPr>
        <p:spPr>
          <a:xfrm>
            <a:off x="0" y="1"/>
            <a:ext cx="9692640" cy="914400"/>
          </a:xfrm>
        </p:spPr>
        <p:txBody>
          <a:bodyPr/>
          <a:lstStyle/>
          <a:p>
            <a:r>
              <a:rPr lang="tr-TR" dirty="0" smtClean="0"/>
              <a:t>Soru Çözümü</a:t>
            </a:r>
            <a:endParaRPr lang="tr-TR" dirty="0"/>
          </a:p>
        </p:txBody>
      </p:sp>
      <p:sp>
        <p:nvSpPr>
          <p:cNvPr id="7" name="TextBox 6"/>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Soru</a:t>
            </a:r>
            <a:r>
              <a:rPr lang="tr-TR" sz="2600" spc="10" dirty="0" smtClean="0">
                <a:solidFill>
                  <a:schemeClr val="accent1">
                    <a:lumMod val="75000"/>
                  </a:schemeClr>
                </a:solidFill>
              </a:rPr>
              <a:t> Çözümü</a:t>
            </a:r>
            <a:endParaRPr kumimoji="0" lang="tr-TR" sz="2600" b="0" i="0" u="none" strike="noStrike" kern="1200" cap="none" spc="10" normalizeH="0" baseline="0" noProof="0" dirty="0" smtClean="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59580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580827"/>
            <a:ext cx="5291642" cy="4351338"/>
          </a:xfrm>
          <a:prstGeom prst="rect">
            <a:avLst/>
          </a:prstGeom>
        </p:spPr>
      </p:pic>
      <p:sp>
        <p:nvSpPr>
          <p:cNvPr id="5" name="Oval 4"/>
          <p:cNvSpPr/>
          <p:nvPr/>
        </p:nvSpPr>
        <p:spPr>
          <a:xfrm>
            <a:off x="0" y="4624633"/>
            <a:ext cx="477469" cy="44143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itle 1"/>
          <p:cNvSpPr>
            <a:spLocks noGrp="1"/>
          </p:cNvSpPr>
          <p:nvPr>
            <p:ph type="title"/>
          </p:nvPr>
        </p:nvSpPr>
        <p:spPr>
          <a:xfrm>
            <a:off x="0" y="1"/>
            <a:ext cx="9692640" cy="914400"/>
          </a:xfrm>
        </p:spPr>
        <p:txBody>
          <a:bodyPr/>
          <a:lstStyle/>
          <a:p>
            <a:r>
              <a:rPr lang="tr-TR" dirty="0" smtClean="0"/>
              <a:t>Soru Çözümü</a:t>
            </a:r>
            <a:endParaRPr lang="tr-TR" dirty="0"/>
          </a:p>
        </p:txBody>
      </p:sp>
      <p:sp>
        <p:nvSpPr>
          <p:cNvPr id="7" name="TextBox 6"/>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Soru</a:t>
            </a:r>
            <a:r>
              <a:rPr lang="tr-TR" sz="2600" spc="10" dirty="0" smtClean="0">
                <a:solidFill>
                  <a:schemeClr val="accent1">
                    <a:lumMod val="75000"/>
                  </a:schemeClr>
                </a:solidFill>
              </a:rPr>
              <a:t> Çözümü</a:t>
            </a:r>
            <a:endParaRPr kumimoji="0" lang="tr-TR" sz="2600" b="0" i="0" u="none" strike="noStrike" kern="1200" cap="none" spc="10" normalizeH="0" baseline="0" noProof="0" dirty="0" smtClean="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317183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1479" y="1301858"/>
            <a:ext cx="4905012" cy="5052447"/>
          </a:xfrm>
        </p:spPr>
      </p:pic>
      <p:sp>
        <p:nvSpPr>
          <p:cNvPr id="5" name="Title 1"/>
          <p:cNvSpPr>
            <a:spLocks noGrp="1"/>
          </p:cNvSpPr>
          <p:nvPr>
            <p:ph type="title"/>
          </p:nvPr>
        </p:nvSpPr>
        <p:spPr>
          <a:xfrm>
            <a:off x="0" y="1"/>
            <a:ext cx="9692640" cy="914400"/>
          </a:xfrm>
        </p:spPr>
        <p:txBody>
          <a:bodyPr/>
          <a:lstStyle/>
          <a:p>
            <a:r>
              <a:rPr lang="tr-TR" dirty="0" smtClean="0"/>
              <a:t>Soru Çözümü</a:t>
            </a:r>
            <a:endParaRPr lang="tr-TR" dirty="0"/>
          </a:p>
        </p:txBody>
      </p:sp>
      <p:sp>
        <p:nvSpPr>
          <p:cNvPr id="6" name="Oval 5"/>
          <p:cNvSpPr/>
          <p:nvPr/>
        </p:nvSpPr>
        <p:spPr>
          <a:xfrm>
            <a:off x="2052609" y="5446043"/>
            <a:ext cx="477469" cy="5053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Soru</a:t>
            </a:r>
            <a:r>
              <a:rPr lang="tr-TR" sz="2600" spc="10" dirty="0" smtClean="0">
                <a:solidFill>
                  <a:schemeClr val="accent1">
                    <a:lumMod val="75000"/>
                  </a:schemeClr>
                </a:solidFill>
              </a:rPr>
              <a:t> Çözümü</a:t>
            </a:r>
            <a:endParaRPr kumimoji="0" lang="tr-TR" sz="2600" b="0" i="0" u="none" strike="noStrike" kern="1200" cap="none" spc="10" normalizeH="0" baseline="0" noProof="0" dirty="0" smtClean="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282288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445446" y="1080033"/>
            <a:ext cx="4203149" cy="4859327"/>
          </a:xfrm>
          <a:prstGeom prst="rect">
            <a:avLst/>
          </a:prstGeom>
        </p:spPr>
      </p:pic>
      <p:sp>
        <p:nvSpPr>
          <p:cNvPr id="5" name="Oval 4"/>
          <p:cNvSpPr/>
          <p:nvPr/>
        </p:nvSpPr>
        <p:spPr>
          <a:xfrm>
            <a:off x="3063106" y="4800600"/>
            <a:ext cx="477469" cy="47960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itle 1"/>
          <p:cNvSpPr>
            <a:spLocks noGrp="1"/>
          </p:cNvSpPr>
          <p:nvPr>
            <p:ph type="title"/>
          </p:nvPr>
        </p:nvSpPr>
        <p:spPr>
          <a:xfrm>
            <a:off x="0" y="1"/>
            <a:ext cx="9692640" cy="914400"/>
          </a:xfrm>
        </p:spPr>
        <p:txBody>
          <a:bodyPr/>
          <a:lstStyle/>
          <a:p>
            <a:r>
              <a:rPr lang="tr-TR" dirty="0" smtClean="0"/>
              <a:t>Soru Çözümü</a:t>
            </a:r>
            <a:endParaRPr lang="tr-TR" dirty="0"/>
          </a:p>
        </p:txBody>
      </p:sp>
      <p:sp>
        <p:nvSpPr>
          <p:cNvPr id="7" name="TextBox 6"/>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Soru</a:t>
            </a:r>
            <a:r>
              <a:rPr lang="tr-TR" sz="2600" spc="10" dirty="0" smtClean="0">
                <a:solidFill>
                  <a:schemeClr val="accent1">
                    <a:lumMod val="75000"/>
                  </a:schemeClr>
                </a:solidFill>
              </a:rPr>
              <a:t> Çözümü</a:t>
            </a:r>
            <a:endParaRPr kumimoji="0" lang="tr-TR" sz="2600" b="0" i="0" u="none" strike="noStrike" kern="1200" cap="none" spc="10" normalizeH="0" baseline="0" noProof="0" dirty="0" smtClean="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7091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37116" y="1080033"/>
            <a:ext cx="4440212" cy="5393232"/>
          </a:xfrm>
          <a:prstGeom prst="rect">
            <a:avLst/>
          </a:prstGeom>
        </p:spPr>
      </p:pic>
      <p:sp>
        <p:nvSpPr>
          <p:cNvPr id="5" name="Oval 4"/>
          <p:cNvSpPr/>
          <p:nvPr/>
        </p:nvSpPr>
        <p:spPr>
          <a:xfrm>
            <a:off x="1145201" y="5489051"/>
            <a:ext cx="477469" cy="44143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itle 1"/>
          <p:cNvSpPr>
            <a:spLocks noGrp="1"/>
          </p:cNvSpPr>
          <p:nvPr>
            <p:ph type="title"/>
          </p:nvPr>
        </p:nvSpPr>
        <p:spPr>
          <a:xfrm>
            <a:off x="0" y="1"/>
            <a:ext cx="9692640" cy="914400"/>
          </a:xfrm>
        </p:spPr>
        <p:txBody>
          <a:bodyPr/>
          <a:lstStyle/>
          <a:p>
            <a:r>
              <a:rPr lang="tr-TR" dirty="0" smtClean="0"/>
              <a:t>Soru Çözümü</a:t>
            </a:r>
            <a:endParaRPr lang="tr-TR" dirty="0"/>
          </a:p>
        </p:txBody>
      </p:sp>
      <p:sp>
        <p:nvSpPr>
          <p:cNvPr id="7" name="TextBox 6"/>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Soru</a:t>
            </a:r>
            <a:r>
              <a:rPr lang="tr-TR" sz="2600" spc="10" dirty="0" smtClean="0">
                <a:solidFill>
                  <a:schemeClr val="accent1">
                    <a:lumMod val="75000"/>
                  </a:schemeClr>
                </a:solidFill>
              </a:rPr>
              <a:t> Çözümü</a:t>
            </a:r>
            <a:endParaRPr kumimoji="0" lang="tr-TR" sz="2600" b="0" i="0" u="none" strike="noStrike" kern="1200" cap="none" spc="10" normalizeH="0" baseline="0" noProof="0" dirty="0" smtClean="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76236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67763" y="1080033"/>
            <a:ext cx="3914265" cy="5377332"/>
          </a:xfrm>
          <a:prstGeom prst="rect">
            <a:avLst/>
          </a:prstGeom>
        </p:spPr>
      </p:pic>
      <p:sp>
        <p:nvSpPr>
          <p:cNvPr id="5" name="Oval 4"/>
          <p:cNvSpPr/>
          <p:nvPr/>
        </p:nvSpPr>
        <p:spPr>
          <a:xfrm>
            <a:off x="159886" y="5359634"/>
            <a:ext cx="477469" cy="44143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itle 1"/>
          <p:cNvSpPr>
            <a:spLocks noGrp="1"/>
          </p:cNvSpPr>
          <p:nvPr>
            <p:ph type="title"/>
          </p:nvPr>
        </p:nvSpPr>
        <p:spPr>
          <a:xfrm>
            <a:off x="0" y="1"/>
            <a:ext cx="9692640" cy="914400"/>
          </a:xfrm>
        </p:spPr>
        <p:txBody>
          <a:bodyPr/>
          <a:lstStyle/>
          <a:p>
            <a:r>
              <a:rPr lang="tr-TR" dirty="0" smtClean="0"/>
              <a:t>Soru Çözümü</a:t>
            </a:r>
            <a:endParaRPr lang="tr-TR" dirty="0"/>
          </a:p>
        </p:txBody>
      </p:sp>
      <p:sp>
        <p:nvSpPr>
          <p:cNvPr id="7" name="TextBox 6"/>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Soru</a:t>
            </a:r>
            <a:r>
              <a:rPr lang="tr-TR" sz="2600" spc="10" dirty="0" smtClean="0">
                <a:solidFill>
                  <a:schemeClr val="accent1">
                    <a:lumMod val="75000"/>
                  </a:schemeClr>
                </a:solidFill>
              </a:rPr>
              <a:t> Çözümü</a:t>
            </a:r>
            <a:endParaRPr kumimoji="0" lang="tr-TR" sz="2600" b="0" i="0" u="none" strike="noStrike" kern="1200" cap="none" spc="10" normalizeH="0" baseline="0" noProof="0" dirty="0" smtClean="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36416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983477"/>
          </a:xfrm>
        </p:spPr>
        <p:txBody>
          <a:bodyPr/>
          <a:lstStyle/>
          <a:p>
            <a:r>
              <a:rPr lang="tr-TR" dirty="0" smtClean="0"/>
              <a:t>Geçen Haftanın Özeti</a:t>
            </a:r>
            <a:endParaRPr lang="tr-TR" dirty="0"/>
          </a:p>
        </p:txBody>
      </p:sp>
      <p:sp>
        <p:nvSpPr>
          <p:cNvPr id="3" name="Content Placeholder 2"/>
          <p:cNvSpPr>
            <a:spLocks noGrp="1"/>
          </p:cNvSpPr>
          <p:nvPr>
            <p:ph idx="1"/>
          </p:nvPr>
        </p:nvSpPr>
        <p:spPr>
          <a:xfrm>
            <a:off x="0" y="1177871"/>
            <a:ext cx="8595360" cy="4351337"/>
          </a:xfrm>
        </p:spPr>
        <p:txBody>
          <a:bodyPr/>
          <a:lstStyle/>
          <a:p>
            <a:pPr>
              <a:buFont typeface="Courier New" pitchFamily="49" charset="0"/>
              <a:buChar char="o"/>
            </a:pPr>
            <a:endParaRPr lang="tr-TR" dirty="0" smtClean="0">
              <a:latin typeface="Calibri" pitchFamily="34" charset="0"/>
              <a:cs typeface="Calibri" pitchFamily="34" charset="0"/>
            </a:endParaRPr>
          </a:p>
          <a:p>
            <a:endParaRPr lang="tr-TR" dirty="0"/>
          </a:p>
        </p:txBody>
      </p:sp>
      <p:sp>
        <p:nvSpPr>
          <p:cNvPr id="4" name="Rectangle 3"/>
          <p:cNvSpPr/>
          <p:nvPr/>
        </p:nvSpPr>
        <p:spPr>
          <a:xfrm>
            <a:off x="0" y="1268434"/>
            <a:ext cx="6096000" cy="3344185"/>
          </a:xfrm>
          <a:prstGeom prst="rect">
            <a:avLst/>
          </a:prstGeom>
        </p:spPr>
        <p:txBody>
          <a:bodyPr wrap="square">
            <a:spAutoFit/>
          </a:bodyPr>
          <a:lstStyle/>
          <a:p>
            <a:pPr marL="285744" indent="-285744">
              <a:lnSpc>
                <a:spcPct val="150000"/>
              </a:lnSpc>
              <a:buFont typeface="Arial" panose="020B0604020202020204" pitchFamily="34" charset="0"/>
              <a:buChar char="•"/>
            </a:pPr>
            <a:r>
              <a:rPr lang="tr-TR" sz="2400" dirty="0" smtClean="0"/>
              <a:t>Enerjiler ne olur?</a:t>
            </a:r>
          </a:p>
          <a:p>
            <a:pPr marL="285744" indent="-285744">
              <a:lnSpc>
                <a:spcPct val="150000"/>
              </a:lnSpc>
              <a:buFont typeface="Arial" panose="020B0604020202020204" pitchFamily="34" charset="0"/>
              <a:buChar char="•"/>
            </a:pPr>
            <a:r>
              <a:rPr lang="tr-TR" sz="2400" dirty="0" smtClean="0"/>
              <a:t>Mekanik enerji ne zaman korunur?</a:t>
            </a:r>
          </a:p>
          <a:p>
            <a:pPr marL="285744" indent="-285744">
              <a:lnSpc>
                <a:spcPct val="150000"/>
              </a:lnSpc>
              <a:buFont typeface="Arial" panose="020B0604020202020204" pitchFamily="34" charset="0"/>
              <a:buChar char="•"/>
            </a:pPr>
            <a:r>
              <a:rPr lang="tr-TR" sz="2400" dirty="0" smtClean="0"/>
              <a:t>Enerjiler ne olur?</a:t>
            </a:r>
          </a:p>
          <a:p>
            <a:pPr marL="285744" indent="-285744">
              <a:lnSpc>
                <a:spcPct val="150000"/>
              </a:lnSpc>
              <a:buFont typeface="Arial" panose="020B0604020202020204" pitchFamily="34" charset="0"/>
              <a:buChar char="•"/>
            </a:pPr>
            <a:r>
              <a:rPr lang="tr-TR" sz="2400" dirty="0" smtClean="0"/>
              <a:t>Sürtünmenin sistemin enerjisine etkisi</a:t>
            </a:r>
          </a:p>
          <a:p>
            <a:pPr marL="285744" indent="-285744">
              <a:lnSpc>
                <a:spcPct val="150000"/>
              </a:lnSpc>
              <a:buFont typeface="Arial" panose="020B0604020202020204" pitchFamily="34" charset="0"/>
              <a:buChar char="•"/>
            </a:pPr>
            <a:r>
              <a:rPr lang="tr-TR" sz="2400" dirty="0" smtClean="0"/>
              <a:t>Bildiklerimizi hatırlayalım</a:t>
            </a:r>
          </a:p>
          <a:p>
            <a:pPr marL="285744" indent="-285744">
              <a:lnSpc>
                <a:spcPct val="150000"/>
              </a:lnSpc>
              <a:buFont typeface="Arial" panose="020B0604020202020204" pitchFamily="34" charset="0"/>
              <a:buChar char="•"/>
            </a:pPr>
            <a:r>
              <a:rPr lang="tr-TR" sz="2400" dirty="0" smtClean="0"/>
              <a:t>Soru çözümü</a:t>
            </a:r>
            <a:endParaRPr lang="tr-TR" sz="2400" dirty="0"/>
          </a:p>
        </p:txBody>
      </p:sp>
    </p:spTree>
    <p:extLst>
      <p:ext uri="{BB962C8B-B14F-4D97-AF65-F5344CB8AC3E}">
        <p14:creationId xmlns:p14="http://schemas.microsoft.com/office/powerpoint/2010/main" val="3433956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19854" y="1468225"/>
            <a:ext cx="4805333" cy="5077445"/>
          </a:xfrm>
          <a:prstGeom prst="rect">
            <a:avLst/>
          </a:prstGeom>
        </p:spPr>
      </p:pic>
      <p:sp>
        <p:nvSpPr>
          <p:cNvPr id="5" name="Oval 4"/>
          <p:cNvSpPr/>
          <p:nvPr/>
        </p:nvSpPr>
        <p:spPr>
          <a:xfrm>
            <a:off x="208310" y="5740511"/>
            <a:ext cx="477469" cy="44143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itle 1"/>
          <p:cNvSpPr>
            <a:spLocks noGrp="1"/>
          </p:cNvSpPr>
          <p:nvPr>
            <p:ph type="title"/>
          </p:nvPr>
        </p:nvSpPr>
        <p:spPr>
          <a:xfrm>
            <a:off x="0" y="1"/>
            <a:ext cx="9692640" cy="914400"/>
          </a:xfrm>
        </p:spPr>
        <p:txBody>
          <a:bodyPr/>
          <a:lstStyle/>
          <a:p>
            <a:r>
              <a:rPr lang="tr-TR" dirty="0" smtClean="0"/>
              <a:t>Soru Çözümü</a:t>
            </a:r>
            <a:endParaRPr lang="tr-TR" dirty="0"/>
          </a:p>
        </p:txBody>
      </p:sp>
      <p:sp>
        <p:nvSpPr>
          <p:cNvPr id="7" name="TextBox 6"/>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Soru</a:t>
            </a:r>
            <a:r>
              <a:rPr lang="tr-TR" sz="2600" spc="10" dirty="0" smtClean="0">
                <a:solidFill>
                  <a:schemeClr val="accent1">
                    <a:lumMod val="75000"/>
                  </a:schemeClr>
                </a:solidFill>
              </a:rPr>
              <a:t> Çözümü</a:t>
            </a:r>
            <a:endParaRPr kumimoji="0" lang="tr-TR" sz="2600" b="0" i="0" u="none" strike="noStrike" kern="1200" cap="none" spc="10" normalizeH="0" baseline="0" noProof="0" dirty="0" smtClean="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199034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05912"/>
          </a:xfrm>
        </p:spPr>
        <p:txBody>
          <a:bodyPr/>
          <a:lstStyle/>
          <a:p>
            <a:r>
              <a:rPr lang="tr-TR" dirty="0" smtClean="0"/>
              <a:t>Özet</a:t>
            </a:r>
            <a:endParaRPr lang="tr-TR" dirty="0"/>
          </a:p>
        </p:txBody>
      </p:sp>
      <p:sp>
        <p:nvSpPr>
          <p:cNvPr id="4" name="TextBox 3"/>
          <p:cNvSpPr txBox="1"/>
          <p:nvPr/>
        </p:nvSpPr>
        <p:spPr>
          <a:xfrm>
            <a:off x="294468" y="1069383"/>
            <a:ext cx="7036230" cy="5300420"/>
          </a:xfrm>
          <a:prstGeom prst="rect">
            <a:avLst/>
          </a:prstGeom>
          <a:solidFill>
            <a:schemeClr val="bg1"/>
          </a:solidFill>
          <a:ln w="28575">
            <a:noFill/>
          </a:ln>
        </p:spPr>
        <p:txBody>
          <a:bodyPr vert="horz" wrap="square" lIns="91440" tIns="45720" rIns="91440" bIns="45720" rtlCol="0">
            <a:normAutofit/>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Aktivite1: Hangisini durdurmak</a:t>
            </a:r>
            <a:r>
              <a:rPr kumimoji="0" lang="tr-TR" sz="2600" b="0" i="0" u="none" strike="noStrike" kern="1200" cap="none" spc="10" normalizeH="0" noProof="0" dirty="0" smtClean="0">
                <a:ln>
                  <a:noFill/>
                </a:ln>
                <a:effectLst/>
                <a:uLnTx/>
                <a:uFillTx/>
                <a:latin typeface="+mn-lt"/>
                <a:ea typeface="+mn-ea"/>
                <a:cs typeface="+mn-cs"/>
              </a:rPr>
              <a:t> daha kolay?</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Aktivite2: 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
        <p:nvSpPr>
          <p:cNvPr id="5" name="TextBox 4"/>
          <p:cNvSpPr txBox="1"/>
          <p:nvPr/>
        </p:nvSpPr>
        <p:spPr>
          <a:xfrm>
            <a:off x="6927745"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solidFill>
                  <a:schemeClr val="bg2"/>
                </a:solidFill>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bg2"/>
                </a:solidFill>
              </a:rPr>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bg2"/>
                </a:solidFill>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Soru</a:t>
            </a:r>
            <a:r>
              <a:rPr lang="tr-TR" sz="2600" spc="10" dirty="0" smtClean="0">
                <a:solidFill>
                  <a:schemeClr val="accent1">
                    <a:lumMod val="75000"/>
                  </a:schemeClr>
                </a:solidFill>
              </a:rPr>
              <a:t> Çözümü</a:t>
            </a:r>
            <a:endParaRPr kumimoji="0" lang="tr-TR" sz="2600" b="0" i="0" u="none" strike="noStrike" kern="1200" cap="none" spc="10" normalizeH="0" baseline="0" noProof="0" dirty="0" smtClean="0">
              <a:ln>
                <a:noFill/>
              </a:ln>
              <a:solidFill>
                <a:schemeClr val="accent1">
                  <a:lumMod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170953"/>
            <a:ext cx="9692640" cy="892037"/>
          </a:xfrm>
        </p:spPr>
        <p:txBody>
          <a:bodyPr/>
          <a:lstStyle/>
          <a:p>
            <a:r>
              <a:rPr lang="tr-TR" dirty="0" smtClean="0"/>
              <a:t>Neler Öğrendik?</a:t>
            </a:r>
            <a:endParaRPr lang="tr-TR" dirty="0"/>
          </a:p>
        </p:txBody>
      </p:sp>
      <p:sp>
        <p:nvSpPr>
          <p:cNvPr id="7" name="Content Placeholder 2"/>
          <p:cNvSpPr>
            <a:spLocks noGrp="1"/>
          </p:cNvSpPr>
          <p:nvPr>
            <p:ph idx="1"/>
          </p:nvPr>
        </p:nvSpPr>
        <p:spPr/>
        <p:txBody>
          <a:bodyPr/>
          <a:lstStyle/>
          <a:p>
            <a:pPr marL="82296" indent="0">
              <a:buNone/>
            </a:pPr>
            <a:r>
              <a:rPr lang="tr-TR" dirty="0">
                <a:solidFill>
                  <a:schemeClr val="tx1"/>
                </a:solidFill>
              </a:rPr>
              <a:t>11.1.7.1. İtme ve momentum kavramlarını açıklar.</a:t>
            </a:r>
          </a:p>
          <a:p>
            <a:pPr marL="82296" indent="0">
              <a:buNone/>
            </a:pPr>
            <a:r>
              <a:rPr lang="tr-TR" dirty="0">
                <a:solidFill>
                  <a:schemeClr val="tx1"/>
                </a:solidFill>
              </a:rPr>
              <a:t>11.1.7.2. İtme ve momentum değişimi arasında ilişki kurar.</a:t>
            </a:r>
          </a:p>
          <a:p>
            <a:pPr marL="82296" indent="0">
              <a:buNone/>
            </a:pPr>
            <a:r>
              <a:rPr lang="tr-TR" dirty="0">
                <a:solidFill>
                  <a:schemeClr val="tx1"/>
                </a:solidFill>
              </a:rPr>
              <a:t>	a)Öğrencilerin Newton’un ikinci hareket yasasını kullanarak itme 	ve momentum arasındaki bağlantıyı çıkarmaları sağlanır.</a:t>
            </a:r>
          </a:p>
          <a:p>
            <a:pPr marL="82296" indent="0">
              <a:buNone/>
            </a:pPr>
            <a:r>
              <a:rPr lang="tr-TR" dirty="0">
                <a:solidFill>
                  <a:schemeClr val="tx1"/>
                </a:solidFill>
              </a:rPr>
              <a:t>	b)Öğrencilerin günlük hayat örnekleri ile itme ve momentum 	arasındaki ilişkiyi tartışmaları sağlanır.</a:t>
            </a:r>
          </a:p>
          <a:p>
            <a:pPr marL="82296" indent="0">
              <a:buNone/>
            </a:pPr>
            <a:r>
              <a:rPr lang="tr-TR" dirty="0">
                <a:solidFill>
                  <a:schemeClr val="tx1"/>
                </a:solidFill>
              </a:rPr>
              <a:t>11.1.7.3. Momentum korunumunu iç ve dış kuvvetleri analiz ederek sorgular.</a:t>
            </a:r>
          </a:p>
        </p:txBody>
      </p:sp>
    </p:spTree>
    <p:extLst>
      <p:ext uri="{BB962C8B-B14F-4D97-AF65-F5344CB8AC3E}">
        <p14:creationId xmlns:p14="http://schemas.microsoft.com/office/powerpoint/2010/main" val="330512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60" y="215899"/>
            <a:ext cx="9692640" cy="1085960"/>
          </a:xfrm>
        </p:spPr>
        <p:txBody>
          <a:bodyPr/>
          <a:lstStyle/>
          <a:p>
            <a:r>
              <a:rPr lang="tr-TR" dirty="0" smtClean="0"/>
              <a:t>Gelecek hafta</a:t>
            </a:r>
            <a:endParaRPr lang="tr-TR" dirty="0"/>
          </a:p>
        </p:txBody>
      </p:sp>
      <p:sp>
        <p:nvSpPr>
          <p:cNvPr id="7" name="Content Placeholder 2"/>
          <p:cNvSpPr>
            <a:spLocks noGrp="1"/>
          </p:cNvSpPr>
          <p:nvPr>
            <p:ph idx="1"/>
          </p:nvPr>
        </p:nvSpPr>
        <p:spPr>
          <a:xfrm>
            <a:off x="982903" y="1737166"/>
            <a:ext cx="9208008" cy="3745547"/>
          </a:xfrm>
        </p:spPr>
        <p:txBody>
          <a:bodyPr>
            <a:normAutofit/>
          </a:bodyPr>
          <a:lstStyle/>
          <a:p>
            <a:pPr marL="82296" indent="0">
              <a:buNone/>
            </a:pPr>
            <a:r>
              <a:rPr lang="tr-TR" dirty="0" smtClean="0">
                <a:solidFill>
                  <a:schemeClr val="tx1"/>
                </a:solidFill>
              </a:rPr>
              <a:t>11.1.7.4. Bir ve iki boyutta momentumun korunumunu analiz eder.</a:t>
            </a:r>
          </a:p>
          <a:p>
            <a:pPr marL="898525" indent="-817563">
              <a:buNone/>
            </a:pPr>
            <a:r>
              <a:rPr lang="tr-TR" dirty="0" smtClean="0">
                <a:solidFill>
                  <a:schemeClr val="tx1"/>
                </a:solidFill>
              </a:rPr>
              <a:t>	a. Öğrencilerin deney yaparak ve similasyonlar kullanarak momentum korunumu ile ilgili çıkarım yapmalarına olanak sağlar. </a:t>
            </a:r>
          </a:p>
          <a:p>
            <a:pPr marL="898525" indent="-817563">
              <a:buNone/>
            </a:pPr>
            <a:r>
              <a:rPr lang="tr-TR" dirty="0" smtClean="0">
                <a:solidFill>
                  <a:schemeClr val="tx1"/>
                </a:solidFill>
              </a:rPr>
              <a:t>	b. Öğrencilerin cisimlerin çarpışması, patlaması vb. Durumlardaki hareketlerini, momentumun ve enerjinin korunumu yasalarını göz önünde bulundurarak analiz etmeleri sağlanır. </a:t>
            </a:r>
            <a:endParaRPr lang="tr-TR" dirty="0">
              <a:solidFill>
                <a:schemeClr val="tx1"/>
              </a:solidFill>
            </a:endParaRPr>
          </a:p>
          <a:p>
            <a:pPr marL="82296" indent="0">
              <a:buNone/>
            </a:pPr>
            <a:r>
              <a:rPr lang="tr-TR" dirty="0" smtClean="0">
                <a:solidFill>
                  <a:schemeClr val="tx1"/>
                </a:solidFill>
              </a:rPr>
              <a:t>11.1.7.5. Momentum ve enerjinin korunumunu ilişkilendirerek günlük hayat ile ilişkili problemler çözer.</a:t>
            </a:r>
          </a:p>
        </p:txBody>
      </p:sp>
    </p:spTree>
    <p:extLst>
      <p:ext uri="{BB962C8B-B14F-4D97-AF65-F5344CB8AC3E}">
        <p14:creationId xmlns:p14="http://schemas.microsoft.com/office/powerpoint/2010/main" val="1661048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72" y="0"/>
            <a:ext cx="6270498" cy="914897"/>
          </a:xfrm>
        </p:spPr>
        <p:txBody>
          <a:bodyPr/>
          <a:lstStyle/>
          <a:p>
            <a:r>
              <a:rPr lang="tr-TR" dirty="0" smtClean="0"/>
              <a:t>Neler öğreneceğiz?</a:t>
            </a:r>
            <a:endParaRPr lang="tr-TR" dirty="0"/>
          </a:p>
        </p:txBody>
      </p:sp>
      <p:sp>
        <p:nvSpPr>
          <p:cNvPr id="3" name="Content Placeholder 2"/>
          <p:cNvSpPr>
            <a:spLocks noGrp="1"/>
          </p:cNvSpPr>
          <p:nvPr>
            <p:ph idx="1"/>
          </p:nvPr>
        </p:nvSpPr>
        <p:spPr>
          <a:xfrm>
            <a:off x="347472" y="960894"/>
            <a:ext cx="8595360" cy="5897106"/>
          </a:xfrm>
        </p:spPr>
        <p:txBody>
          <a:bodyPr>
            <a:normAutofit/>
          </a:bodyPr>
          <a:lstStyle/>
          <a:p>
            <a:endParaRPr lang="tr-TR" dirty="0" smtClean="0"/>
          </a:p>
          <a:p>
            <a:endParaRPr lang="tr-TR" dirty="0"/>
          </a:p>
        </p:txBody>
      </p:sp>
      <p:sp>
        <p:nvSpPr>
          <p:cNvPr id="4" name="TextBox 3"/>
          <p:cNvSpPr txBox="1"/>
          <p:nvPr/>
        </p:nvSpPr>
        <p:spPr>
          <a:xfrm>
            <a:off x="294468" y="1069383"/>
            <a:ext cx="7036230" cy="5300420"/>
          </a:xfrm>
          <a:prstGeom prst="rect">
            <a:avLst/>
          </a:prstGeom>
          <a:solidFill>
            <a:schemeClr val="bg1"/>
          </a:solidFill>
          <a:ln w="28575">
            <a:noFill/>
          </a:ln>
        </p:spPr>
        <p:txBody>
          <a:bodyPr vert="horz" wrap="square" lIns="91440" tIns="45720" rIns="91440" bIns="45720" rtlCol="0">
            <a:normAutofit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effectLst/>
                <a:uLnTx/>
                <a:uFillTx/>
                <a:latin typeface="+mn-lt"/>
                <a:ea typeface="+mn-ea"/>
                <a:cs typeface="+mn-cs"/>
              </a:rPr>
              <a:t>Hangisini durdurmak</a:t>
            </a:r>
            <a:r>
              <a:rPr kumimoji="0" lang="tr-TR" sz="2000" b="0" i="0" u="none" strike="noStrike" kern="1200" cap="none" spc="10" normalizeH="0" noProof="0" dirty="0" smtClean="0">
                <a:ln>
                  <a:noFill/>
                </a:ln>
                <a:effectLst/>
                <a:uLnTx/>
                <a:uFillTx/>
                <a:latin typeface="+mn-lt"/>
                <a:ea typeface="+mn-ea"/>
                <a:cs typeface="+mn-cs"/>
              </a:rPr>
              <a:t> daha kolay</a:t>
            </a:r>
            <a:r>
              <a:rPr kumimoji="0" lang="tr-TR" sz="2600" b="0" i="0" u="none" strike="noStrike" kern="1200" cap="none" spc="10" normalizeH="0" noProof="0" dirty="0" smtClean="0">
                <a:ln>
                  <a:noFill/>
                </a:ln>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4069224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Tekrarlayalım</a:t>
            </a:r>
            <a:endParaRPr lang="tr-TR" dirty="0"/>
          </a:p>
        </p:txBody>
      </p:sp>
      <p:sp>
        <p:nvSpPr>
          <p:cNvPr id="3" name="Content Placeholder 2"/>
          <p:cNvSpPr>
            <a:spLocks noGrp="1"/>
          </p:cNvSpPr>
          <p:nvPr>
            <p:ph idx="1"/>
          </p:nvPr>
        </p:nvSpPr>
        <p:spPr/>
        <p:txBody>
          <a:bodyPr/>
          <a:lstStyle/>
          <a:p>
            <a:pPr marL="0" indent="0">
              <a:buNone/>
            </a:pPr>
            <a:r>
              <a:rPr lang="tr-TR" dirty="0" smtClean="0">
                <a:solidFill>
                  <a:schemeClr val="tx1"/>
                </a:solidFill>
              </a:rPr>
              <a:t>Eylemsizlik?</a:t>
            </a:r>
          </a:p>
          <a:p>
            <a:endParaRPr lang="tr-TR" dirty="0" smtClean="0">
              <a:solidFill>
                <a:schemeClr val="tx1"/>
              </a:solidFill>
            </a:endParaRPr>
          </a:p>
          <a:p>
            <a:pPr marL="0" indent="0">
              <a:buNone/>
            </a:pPr>
            <a:r>
              <a:rPr lang="tr-TR" dirty="0" smtClean="0">
                <a:solidFill>
                  <a:schemeClr val="tx1"/>
                </a:solidFill>
              </a:rPr>
              <a:t>Newton’un yasaları?</a:t>
            </a:r>
          </a:p>
          <a:p>
            <a:r>
              <a:rPr lang="tr-TR" dirty="0" smtClean="0">
                <a:solidFill>
                  <a:schemeClr val="tx1"/>
                </a:solidFill>
              </a:rPr>
              <a:t>1. yasası:</a:t>
            </a:r>
          </a:p>
          <a:p>
            <a:endParaRPr lang="tr-TR" dirty="0">
              <a:solidFill>
                <a:schemeClr val="tx1"/>
              </a:solidFill>
            </a:endParaRPr>
          </a:p>
          <a:p>
            <a:r>
              <a:rPr lang="tr-TR" dirty="0" smtClean="0">
                <a:solidFill>
                  <a:schemeClr val="tx1"/>
                </a:solidFill>
              </a:rPr>
              <a:t>2. yasası</a:t>
            </a:r>
          </a:p>
          <a:p>
            <a:endParaRPr lang="tr-TR" dirty="0">
              <a:solidFill>
                <a:schemeClr val="tx1"/>
              </a:solidFill>
            </a:endParaRPr>
          </a:p>
          <a:p>
            <a:r>
              <a:rPr lang="tr-TR" dirty="0" smtClean="0">
                <a:solidFill>
                  <a:schemeClr val="tx1"/>
                </a:solidFill>
              </a:rPr>
              <a:t>3. yasası</a:t>
            </a:r>
            <a:endParaRPr lang="tr-TR" dirty="0">
              <a:solidFill>
                <a:schemeClr val="tx1"/>
              </a:solidFill>
            </a:endParaRPr>
          </a:p>
        </p:txBody>
      </p:sp>
    </p:spTree>
    <p:extLst>
      <p:ext uri="{BB962C8B-B14F-4D97-AF65-F5344CB8AC3E}">
        <p14:creationId xmlns:p14="http://schemas.microsoft.com/office/powerpoint/2010/main" val="385534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930976"/>
          </a:xfrm>
        </p:spPr>
        <p:txBody>
          <a:bodyPr/>
          <a:lstStyle/>
          <a:p>
            <a:r>
              <a:rPr lang="tr-TR" dirty="0" smtClean="0"/>
              <a:t>Su değirmeni</a:t>
            </a:r>
            <a:endParaRPr lang="tr-TR"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712" r="34559" b="15503"/>
          <a:stretch/>
        </p:blipFill>
        <p:spPr>
          <a:xfrm>
            <a:off x="0" y="995959"/>
            <a:ext cx="2792095" cy="2766061"/>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608" r="11486"/>
          <a:stretch/>
        </p:blipFill>
        <p:spPr>
          <a:xfrm>
            <a:off x="3124459" y="1026956"/>
            <a:ext cx="2948939" cy="2774026"/>
          </a:xfrm>
          <a:prstGeom prst="rect">
            <a:avLst/>
          </a:prstGeom>
        </p:spPr>
      </p:pic>
      <p:sp>
        <p:nvSpPr>
          <p:cNvPr id="6" name="TextBox 5"/>
          <p:cNvSpPr txBox="1"/>
          <p:nvPr/>
        </p:nvSpPr>
        <p:spPr>
          <a:xfrm>
            <a:off x="0" y="4015030"/>
            <a:ext cx="6949440" cy="1600200"/>
          </a:xfrm>
          <a:prstGeom prst="rect">
            <a:avLst/>
          </a:prstGeom>
          <a:solidFill>
            <a:schemeClr val="bg1"/>
          </a:solidFill>
          <a:ln w="28575">
            <a:noFill/>
          </a:ln>
        </p:spPr>
        <p:txBody>
          <a:bodyPr vert="horz" wrap="square" lIns="91440" tIns="45720" rIns="91440" bIns="45720" rtlCol="0">
            <a:normAutofit fontScale="77500" lnSpcReduction="2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effectLst/>
                <a:uLnTx/>
                <a:uFillTx/>
                <a:latin typeface="+mn-lt"/>
                <a:ea typeface="+mn-ea"/>
                <a:cs typeface="+mn-cs"/>
              </a:rPr>
              <a:t>Yukarı</a:t>
            </a:r>
            <a:r>
              <a:rPr kumimoji="0" lang="tr-TR" sz="2600" b="0" i="0" u="none" strike="noStrike" kern="1200" cap="none" spc="10" normalizeH="0" noProof="0" dirty="0" smtClean="0">
                <a:ln>
                  <a:noFill/>
                </a:ln>
                <a:effectLst/>
                <a:uLnTx/>
                <a:uFillTx/>
                <a:latin typeface="+mn-lt"/>
                <a:ea typeface="+mn-ea"/>
                <a:cs typeface="+mn-cs"/>
              </a:rPr>
              <a:t> da iki farklı su değirmeni görmektesiniz. Soldaki değirmenin pedalları düz iken sağdaki değirmenin pedalları kavislidir. Düz pedallı değirmenlerin kullanıldığı dönemde Lester A. Pelton, değirmenlerin etkisini arttırmak için kavisli pedallerı dizayn etti. Sizce düz pedallı değirmenlerin problemi ne olabilir? </a:t>
            </a:r>
            <a:endParaRPr kumimoji="0" lang="tr-TR" sz="2600" b="0" i="0" u="none" strike="noStrike" kern="1200" cap="none" spc="10" normalizeH="0" baseline="0" noProof="0" dirty="0" smtClean="0">
              <a:ln>
                <a:noFill/>
              </a:ln>
              <a:effectLst/>
              <a:uLnTx/>
              <a:uFillTx/>
              <a:latin typeface="+mn-lt"/>
              <a:ea typeface="+mn-ea"/>
              <a:cs typeface="+mn-cs"/>
            </a:endParaRPr>
          </a:p>
        </p:txBody>
      </p:sp>
      <p:sp>
        <p:nvSpPr>
          <p:cNvPr id="7" name="TextBox 6"/>
          <p:cNvSpPr txBox="1"/>
          <p:nvPr/>
        </p:nvSpPr>
        <p:spPr>
          <a:xfrm>
            <a:off x="6922577" y="937648"/>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accent1">
                    <a:lumMod val="75000"/>
                  </a:schemeClr>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effectLst/>
                <a:uLnTx/>
                <a:uFillTx/>
                <a:latin typeface="+mn-lt"/>
                <a:ea typeface="+mn-ea"/>
                <a:cs typeface="+mn-cs"/>
              </a:rPr>
              <a:t>Hangisini durdurmak</a:t>
            </a:r>
            <a:r>
              <a:rPr kumimoji="0" lang="tr-TR" sz="2000" b="0" i="0" u="none" strike="noStrike" kern="1200" cap="none" spc="10" normalizeH="0" noProof="0" dirty="0" smtClean="0">
                <a:ln>
                  <a:noFill/>
                </a:ln>
                <a:effectLst/>
                <a:uLnTx/>
                <a:uFillTx/>
                <a:latin typeface="+mn-lt"/>
                <a:ea typeface="+mn-ea"/>
                <a:cs typeface="+mn-cs"/>
              </a:rPr>
              <a:t> daha kolay</a:t>
            </a:r>
            <a:r>
              <a:rPr kumimoji="0" lang="tr-TR" sz="2600" b="0" i="0" u="none" strike="noStrike" kern="1200" cap="none" spc="10" normalizeH="0" noProof="0" dirty="0" smtClean="0">
                <a:ln>
                  <a:noFill/>
                </a:ln>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246522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83403"/>
          </a:xfrm>
        </p:spPr>
        <p:txBody>
          <a:bodyPr>
            <a:normAutofit fontScale="90000"/>
          </a:bodyPr>
          <a:lstStyle/>
          <a:p>
            <a:r>
              <a:rPr lang="tr-TR" dirty="0" smtClean="0"/>
              <a:t>Aktivite1: </a:t>
            </a:r>
            <a:r>
              <a:rPr lang="tr-TR" sz="3600" dirty="0" smtClean="0"/>
              <a:t>Hangisini durdurmak kolay?</a:t>
            </a:r>
            <a:endParaRPr lang="tr-TR"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992858"/>
            <a:ext cx="2727325" cy="2045494"/>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3282" y="961861"/>
            <a:ext cx="3606487" cy="2045494"/>
          </a:xfrm>
          <a:prstGeom prst="rect">
            <a:avLst/>
          </a:prstGeom>
        </p:spPr>
      </p:pic>
      <p:sp>
        <p:nvSpPr>
          <p:cNvPr id="10" name="TextBox 9"/>
          <p:cNvSpPr txBox="1"/>
          <p:nvPr/>
        </p:nvSpPr>
        <p:spPr>
          <a:xfrm>
            <a:off x="0" y="3223647"/>
            <a:ext cx="6958739" cy="3146156"/>
          </a:xfrm>
          <a:prstGeom prst="rect">
            <a:avLst/>
          </a:prstGeom>
          <a:solidFill>
            <a:schemeClr val="bg1"/>
          </a:solidFill>
          <a:ln w="28575">
            <a:noFill/>
          </a:ln>
        </p:spPr>
        <p:txBody>
          <a:bodyPr vert="horz" wrap="square" lIns="91440" tIns="45720" rIns="91440" bIns="45720" rtlCol="0">
            <a:noAutofit/>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1600" b="0" i="0" u="none" strike="noStrike" kern="1200" cap="none" spc="10" normalizeH="0" baseline="0" noProof="0" dirty="0" smtClean="0">
                <a:ln>
                  <a:noFill/>
                </a:ln>
                <a:effectLst/>
                <a:uLnTx/>
                <a:uFillTx/>
                <a:latin typeface="+mn-lt"/>
                <a:ea typeface="+mn-ea"/>
                <a:cs typeface="+mn-cs"/>
              </a:rPr>
              <a:t>Size</a:t>
            </a:r>
            <a:r>
              <a:rPr kumimoji="0" lang="tr-TR" sz="1600" b="0" i="0" u="none" strike="noStrike" kern="1200" cap="none" spc="10" normalizeH="0" noProof="0" dirty="0" smtClean="0">
                <a:ln>
                  <a:noFill/>
                </a:ln>
                <a:effectLst/>
                <a:uLnTx/>
                <a:uFillTx/>
                <a:latin typeface="+mn-lt"/>
                <a:ea typeface="+mn-ea"/>
                <a:cs typeface="+mn-cs"/>
              </a:rPr>
              <a:t> doğdu hareket eden bir oyuncak arabayı önüne geçerek durdurabilir misiniz?</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1600" spc="10" baseline="0" dirty="0" smtClean="0"/>
              <a:t>Peki</a:t>
            </a:r>
            <a:r>
              <a:rPr lang="tr-TR" sz="1600" spc="10" dirty="0" smtClean="0"/>
              <a:t> aynı hızla size doğru hareket eden bir treni önüne geçerek durdurabilir misiniz?</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1600" b="0" i="0" u="none" strike="noStrike" kern="1200" cap="none" spc="10" normalizeH="0" baseline="0" noProof="0" dirty="0" smtClean="0">
                <a:ln>
                  <a:noFill/>
                </a:ln>
                <a:effectLst/>
                <a:uLnTx/>
                <a:uFillTx/>
                <a:latin typeface="+mn-lt"/>
                <a:ea typeface="+mn-ea"/>
                <a:cs typeface="+mn-cs"/>
              </a:rPr>
              <a:t>Neden?</a:t>
            </a:r>
          </a:p>
          <a:p>
            <a:pPr marL="182880" indent="-182880">
              <a:lnSpc>
                <a:spcPct val="95000"/>
              </a:lnSpc>
              <a:spcBef>
                <a:spcPts val="1400"/>
              </a:spcBef>
              <a:spcAft>
                <a:spcPts val="200"/>
              </a:spcAft>
              <a:buClr>
                <a:schemeClr val="accent1"/>
              </a:buClr>
              <a:buSzPct val="80000"/>
              <a:buFont typeface="Arial" pitchFamily="34" charset="0"/>
              <a:buChar char="•"/>
            </a:pPr>
            <a:r>
              <a:rPr lang="tr-TR" sz="1200" dirty="0"/>
              <a:t>Kütlesi büyük olanı durdurmak daha zordur. Trenin eylemsizliği daha büyük olduğu için, hareketini devam ettirme isteği daha fazladır. </a:t>
            </a:r>
            <a:endParaRPr kumimoji="0" lang="tr-TR" sz="1600" b="0" i="0" u="none" strike="noStrike" kern="1200" cap="none" spc="10" normalizeH="0" baseline="0" noProof="0" dirty="0" smtClean="0">
              <a:ln>
                <a:noFill/>
              </a:ln>
              <a:effectLst/>
              <a:uLnTx/>
              <a:uFillTx/>
              <a:latin typeface="+mn-lt"/>
              <a:ea typeface="+mn-ea"/>
              <a:cs typeface="+mn-cs"/>
            </a:endParaRPr>
          </a:p>
        </p:txBody>
      </p:sp>
      <p:sp>
        <p:nvSpPr>
          <p:cNvPr id="8" name="TextBox 7"/>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accent1">
                    <a:lumMod val="75000"/>
                  </a:schemeClr>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accent1">
                    <a:lumMod val="75000"/>
                  </a:schemeClr>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accent1">
                    <a:lumMod val="75000"/>
                  </a:schemeClr>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accent1">
                    <a:lumMod val="75000"/>
                  </a:schemeClr>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56027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20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20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461356" cy="774915"/>
          </a:xfrm>
        </p:spPr>
        <p:txBody>
          <a:bodyPr/>
          <a:lstStyle/>
          <a:p>
            <a:r>
              <a:rPr lang="tr-TR" dirty="0" smtClean="0"/>
              <a:t>Aktivite1: </a:t>
            </a:r>
            <a:r>
              <a:rPr lang="tr-TR" sz="3200" dirty="0" smtClean="0"/>
              <a:t>Hangisini durdurmak daha kolay?</a:t>
            </a:r>
            <a:endParaRPr lang="tr-TR" dirty="0"/>
          </a:p>
        </p:txBody>
      </p:sp>
      <p:pic>
        <p:nvPicPr>
          <p:cNvPr id="5" name="Content Placeholder 4"/>
          <p:cNvPicPr>
            <a:picLocks noGrp="1" noChangeAspect="1"/>
          </p:cNvPicPr>
          <p:nvPr>
            <p:ph idx="1"/>
          </p:nvPr>
        </p:nvPicPr>
        <p:blipFill rotWithShape="1">
          <a:blip r:embed="rId3" cstate="print"/>
          <a:srcRect l="10832" t="23256" r="40835" b="45485"/>
          <a:stretch/>
        </p:blipFill>
        <p:spPr>
          <a:xfrm>
            <a:off x="0" y="799326"/>
            <a:ext cx="6063949" cy="2827277"/>
          </a:xfrm>
          <a:prstGeom prst="rect">
            <a:avLst/>
          </a:prstGeom>
        </p:spPr>
      </p:pic>
      <p:sp>
        <p:nvSpPr>
          <p:cNvPr id="6" name="TextBox 5"/>
          <p:cNvSpPr txBox="1"/>
          <p:nvPr/>
        </p:nvSpPr>
        <p:spPr>
          <a:xfrm>
            <a:off x="0" y="3921071"/>
            <a:ext cx="6803756" cy="2495227"/>
          </a:xfrm>
          <a:prstGeom prst="rect">
            <a:avLst/>
          </a:prstGeom>
          <a:solidFill>
            <a:schemeClr val="bg1"/>
          </a:solidFill>
          <a:ln w="28575">
            <a:noFill/>
          </a:ln>
        </p:spPr>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Size doğru yavaşça gelmekte</a:t>
            </a:r>
            <a:r>
              <a:rPr kumimoji="0" lang="tr-TR" sz="2600" b="0" i="0" u="none" strike="noStrike" kern="1200" cap="none" spc="10" normalizeH="0" noProof="0" dirty="0" smtClean="0">
                <a:ln>
                  <a:noFill/>
                </a:ln>
                <a:effectLst/>
                <a:uLnTx/>
                <a:uFillTx/>
                <a:latin typeface="+mn-lt"/>
                <a:ea typeface="+mn-ea"/>
                <a:cs typeface="+mn-cs"/>
              </a:rPr>
              <a:t> olan alışveriş arabasını durdurabilir misiniz?</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Peki ya daha hızlı gelirse?</a:t>
            </a:r>
          </a:p>
          <a:p>
            <a:pPr marL="182880" indent="-182880">
              <a:lnSpc>
                <a:spcPct val="95000"/>
              </a:lnSpc>
              <a:spcBef>
                <a:spcPts val="1400"/>
              </a:spcBef>
              <a:spcAft>
                <a:spcPts val="200"/>
              </a:spcAft>
              <a:buClr>
                <a:schemeClr val="accent1"/>
              </a:buClr>
              <a:buSzPct val="80000"/>
              <a:buFont typeface="Arial" pitchFamily="34" charset="0"/>
              <a:buChar char="•"/>
            </a:pPr>
            <a:r>
              <a:rPr lang="tr-TR" sz="2800" dirty="0"/>
              <a:t>Hızı büyük olanı durdurmak daha zordur. </a:t>
            </a:r>
            <a:r>
              <a:rPr lang="tr-TR" sz="2800" dirty="0" smtClean="0"/>
              <a:t>Hızı </a:t>
            </a:r>
            <a:r>
              <a:rPr lang="tr-TR" sz="2800" dirty="0"/>
              <a:t>daha büyük olanın hareketini devam ettirme isteği daha fazladır. </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7" name="TextBox 6"/>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accent1">
                    <a:lumMod val="75000"/>
                  </a:schemeClr>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accent1">
                    <a:lumMod val="75000"/>
                  </a:schemeClr>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accent1">
                    <a:lumMod val="75000"/>
                  </a:schemeClr>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accent1">
                    <a:lumMod val="75000"/>
                  </a:schemeClr>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162394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Momentum (Lineer Momentum)</a:t>
            </a:r>
            <a:endParaRPr lang="tr-TR" dirty="0"/>
          </a:p>
        </p:txBody>
      </p:sp>
      <p:sp>
        <p:nvSpPr>
          <p:cNvPr id="3" name="Content Placeholder 2"/>
          <p:cNvSpPr>
            <a:spLocks noGrp="1"/>
          </p:cNvSpPr>
          <p:nvPr>
            <p:ph idx="1"/>
          </p:nvPr>
        </p:nvSpPr>
        <p:spPr>
          <a:xfrm>
            <a:off x="-1" y="800597"/>
            <a:ext cx="7191215" cy="4351337"/>
          </a:xfrm>
        </p:spPr>
        <p:txBody>
          <a:bodyPr>
            <a:normAutofit/>
          </a:bodyPr>
          <a:lstStyle/>
          <a:p>
            <a:r>
              <a:rPr lang="tr-TR" dirty="0" smtClean="0">
                <a:solidFill>
                  <a:schemeClr val="tx1"/>
                </a:solidFill>
              </a:rPr>
              <a:t>Momentum, hareketli cisimlerin eylemsizliğidir, yani hareketli cisimlerin hareketini devam ettirme isteğidir. </a:t>
            </a:r>
          </a:p>
          <a:p>
            <a:pPr marL="274320" lvl="1" indent="0"/>
            <a:r>
              <a:rPr lang="tr-TR" dirty="0" smtClean="0">
                <a:solidFill>
                  <a:schemeClr val="tx1"/>
                </a:solidFill>
              </a:rPr>
              <a:t>Kütleye ve hıza bağlıdır.</a:t>
            </a:r>
          </a:p>
          <a:p>
            <a:pPr marL="274320" lvl="1" indent="0"/>
            <a:r>
              <a:rPr lang="tr-TR" dirty="0" smtClean="0">
                <a:solidFill>
                  <a:schemeClr val="tx1"/>
                </a:solidFill>
              </a:rPr>
              <a:t>Vektöreldir.</a:t>
            </a:r>
          </a:p>
          <a:p>
            <a:pPr marL="274320" lvl="1" indent="0"/>
            <a:r>
              <a:rPr lang="tr-TR" dirty="0" smtClean="0">
                <a:solidFill>
                  <a:schemeClr val="tx1"/>
                </a:solidFill>
              </a:rPr>
              <a:t>P=m.v</a:t>
            </a:r>
          </a:p>
          <a:p>
            <a:pPr marL="0" indent="0">
              <a:buNone/>
            </a:pPr>
            <a:endParaRPr lang="tr-TR" dirty="0" smtClean="0">
              <a:solidFill>
                <a:schemeClr val="tx1"/>
              </a:solidFill>
            </a:endParaRPr>
          </a:p>
          <a:p>
            <a:pPr marL="0" indent="0">
              <a:buNone/>
            </a:pPr>
            <a:r>
              <a:rPr lang="tr-TR" u="sng" dirty="0" smtClean="0">
                <a:solidFill>
                  <a:schemeClr val="tx1"/>
                </a:solidFill>
              </a:rPr>
              <a:t>Hangisini durdurmak daha kolay?</a:t>
            </a:r>
          </a:p>
          <a:p>
            <a:pPr marL="0" indent="0">
              <a:buNone/>
            </a:pPr>
            <a:r>
              <a:rPr lang="tr-TR" sz="1800" i="1" dirty="0" smtClean="0">
                <a:solidFill>
                  <a:schemeClr val="tx1"/>
                </a:solidFill>
              </a:rPr>
              <a:t>Tren ya da oyuncak araba? </a:t>
            </a:r>
          </a:p>
          <a:p>
            <a:pPr marL="274320" lvl="1" indent="0">
              <a:buNone/>
            </a:pPr>
            <a:r>
              <a:rPr lang="tr-TR" sz="1600" dirty="0" smtClean="0">
                <a:solidFill>
                  <a:schemeClr val="tx1"/>
                </a:solidFill>
              </a:rPr>
              <a:t>Kütlesi büyük olanın momentumu daha fazladır. </a:t>
            </a:r>
            <a:endParaRPr lang="tr-TR" sz="1600" i="1" dirty="0" smtClean="0">
              <a:solidFill>
                <a:schemeClr val="tx1"/>
              </a:solidFill>
            </a:endParaRPr>
          </a:p>
          <a:p>
            <a:pPr marL="0" indent="0">
              <a:buNone/>
            </a:pPr>
            <a:r>
              <a:rPr lang="tr-TR" sz="1800" i="1" dirty="0" smtClean="0">
                <a:solidFill>
                  <a:schemeClr val="tx1"/>
                </a:solidFill>
              </a:rPr>
              <a:t>Hızlı ya da yavaş gelen alışveriş arabası?</a:t>
            </a:r>
          </a:p>
          <a:p>
            <a:pPr marL="274320" lvl="1" indent="0">
              <a:buNone/>
            </a:pPr>
            <a:r>
              <a:rPr lang="tr-TR" sz="1600" dirty="0" smtClean="0">
                <a:solidFill>
                  <a:schemeClr val="tx1"/>
                </a:solidFill>
              </a:rPr>
              <a:t>Hızı büyük olanın momentumu daha fazladır.</a:t>
            </a:r>
            <a:endParaRPr lang="tr-TR" sz="1600" i="1" dirty="0" smtClean="0">
              <a:solidFill>
                <a:schemeClr val="tx1"/>
              </a:solidFill>
            </a:endParaRPr>
          </a:p>
          <a:p>
            <a:pPr marL="0" indent="0">
              <a:buNone/>
            </a:pPr>
            <a:endParaRPr lang="tr-TR" dirty="0" smtClean="0">
              <a:solidFill>
                <a:schemeClr val="tx1"/>
              </a:solidFill>
            </a:endParaRPr>
          </a:p>
          <a:p>
            <a:endParaRPr lang="tr-TR" dirty="0">
              <a:solidFill>
                <a:schemeClr val="tx1"/>
              </a:solidFill>
            </a:endParaRPr>
          </a:p>
        </p:txBody>
      </p:sp>
      <p:cxnSp>
        <p:nvCxnSpPr>
          <p:cNvPr id="5" name="Straight Arrow Connector 4"/>
          <p:cNvCxnSpPr/>
          <p:nvPr/>
        </p:nvCxnSpPr>
        <p:spPr>
          <a:xfrm>
            <a:off x="470954" y="2130048"/>
            <a:ext cx="2171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976393" y="2138766"/>
            <a:ext cx="1549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43243" y="984143"/>
            <a:ext cx="4324026"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92500"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Geçen haftanın özeti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bg2"/>
                </a:solidFill>
              </a:rPr>
              <a:t>Su değirmeni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bg2"/>
                </a:solidFill>
                <a:effectLst/>
                <a:uLnTx/>
                <a:uFillTx/>
                <a:latin typeface="+mn-lt"/>
                <a:ea typeface="+mn-ea"/>
                <a:cs typeface="+mn-cs"/>
              </a:rPr>
              <a:t>Aktivite1: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baseline="0" noProof="0" dirty="0" smtClean="0">
                <a:ln>
                  <a:noFill/>
                </a:ln>
                <a:solidFill>
                  <a:schemeClr val="bg2"/>
                </a:solidFill>
                <a:effectLst/>
                <a:uLnTx/>
                <a:uFillTx/>
                <a:latin typeface="+mn-lt"/>
                <a:ea typeface="+mn-ea"/>
                <a:cs typeface="+mn-cs"/>
              </a:rPr>
              <a:t>Hangisini durdurmak</a:t>
            </a:r>
            <a:r>
              <a:rPr kumimoji="0" lang="tr-TR" sz="2000" b="0" i="0" u="none" strike="noStrike" kern="1200" cap="none" spc="10" normalizeH="0" noProof="0" dirty="0" smtClean="0">
                <a:ln>
                  <a:noFill/>
                </a:ln>
                <a:solidFill>
                  <a:schemeClr val="bg2"/>
                </a:solidFill>
                <a:effectLst/>
                <a:uLnTx/>
                <a:uFillTx/>
                <a:latin typeface="+mn-lt"/>
                <a:ea typeface="+mn-ea"/>
                <a:cs typeface="+mn-cs"/>
              </a:rPr>
              <a:t> daha kolay</a:t>
            </a:r>
            <a:r>
              <a:rPr kumimoji="0" lang="tr-TR" sz="2600" b="0" i="0" u="none" strike="noStrike" kern="1200" cap="none" spc="10" normalizeH="0" noProof="0" dirty="0" smtClean="0">
                <a:ln>
                  <a:noFill/>
                </a:ln>
                <a:solidFill>
                  <a:schemeClr val="bg2"/>
                </a:solidFill>
                <a:effectLst/>
                <a:uLnTx/>
                <a:uFillTx/>
                <a:latin typeface="+mn-lt"/>
                <a:ea typeface="+mn-ea"/>
                <a:cs typeface="+mn-cs"/>
              </a:rPr>
              <a:t>?</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accent1">
                    <a:lumMod val="75000"/>
                  </a:schemeClr>
                </a:solidFill>
              </a:rPr>
              <a:t>Momentum</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Aktivite2: </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noProof="0" dirty="0" smtClean="0">
                <a:ln>
                  <a:noFill/>
                </a:ln>
                <a:effectLst/>
                <a:uLnTx/>
                <a:uFillTx/>
                <a:latin typeface="+mn-lt"/>
                <a:ea typeface="+mn-ea"/>
                <a:cs typeface="+mn-cs"/>
              </a:rPr>
              <a:t>Yumurta neden kırılmadı?</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İtme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effectLst/>
                <a:uLnTx/>
                <a:uFillTx/>
                <a:latin typeface="+mn-lt"/>
                <a:ea typeface="+mn-ea"/>
                <a:cs typeface="+mn-cs"/>
              </a:rPr>
              <a:t>Momentum Korunur mu?</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114205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20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20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666666"/>
      </a:dk2>
      <a:lt2>
        <a:srgbClr val="D2D2D2"/>
      </a:lt2>
      <a:accent1>
        <a:srgbClr val="FF388C"/>
      </a:accent1>
      <a:accent2>
        <a:srgbClr val="D70D5E"/>
      </a:accent2>
      <a:accent3>
        <a:srgbClr val="98037E"/>
      </a:accent3>
      <a:accent4>
        <a:srgbClr val="68027D"/>
      </a:accent4>
      <a:accent5>
        <a:srgbClr val="095ACA"/>
      </a:accent5>
      <a:accent6>
        <a:srgbClr val="063597"/>
      </a:accent6>
      <a:hlink>
        <a:srgbClr val="17BBFD"/>
      </a:hlink>
      <a:folHlink>
        <a:srgbClr val="FF79C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txDef>
      <a:spPr>
        <a:solidFill>
          <a:schemeClr val="bg1"/>
        </a:solidFill>
        <a:ln w="28575">
          <a:solidFill>
            <a:schemeClr val="accent5">
              <a:lumMod val="60000"/>
              <a:lumOff val="40000"/>
            </a:schemeClr>
          </a:solidFill>
        </a:ln>
      </a:spPr>
      <a:bodyPr vert="horz" lIns="91440" tIns="45720" rIns="91440" bIns="45720" rtlCol="0">
        <a:normAutofit fontScale="55000" lnSpcReduction="20000"/>
      </a:bodyPr>
      <a:lstStyle>
        <a:def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defRPr kumimoji="0"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4556</TotalTime>
  <Words>1724</Words>
  <Application>Microsoft Office PowerPoint</Application>
  <PresentationFormat>Widescreen</PresentationFormat>
  <Paragraphs>459</Paragraphs>
  <Slides>33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Schoolbook</vt:lpstr>
      <vt:lpstr>Courier New</vt:lpstr>
      <vt:lpstr>Wingdings 2</vt:lpstr>
      <vt:lpstr>View</vt:lpstr>
      <vt:lpstr>       İtme-Momentum </vt:lpstr>
      <vt:lpstr>Kazanımlar</vt:lpstr>
      <vt:lpstr>Geçen Haftanın Özeti</vt:lpstr>
      <vt:lpstr>Neler öğreneceğiz?</vt:lpstr>
      <vt:lpstr>Tekrarlayalım</vt:lpstr>
      <vt:lpstr>Su değirmeni</vt:lpstr>
      <vt:lpstr>Aktivite1: Hangisini durdurmak kolay?</vt:lpstr>
      <vt:lpstr>Aktivite1: Hangisini durdurmak daha kolay?</vt:lpstr>
      <vt:lpstr>Momentum (Lineer Momentum)</vt:lpstr>
      <vt:lpstr>Örnek Soru</vt:lpstr>
      <vt:lpstr>PowerPoint Presentation</vt:lpstr>
      <vt:lpstr>Örnek soru</vt:lpstr>
      <vt:lpstr>Aktivite2: Yumurta neden kırılmadı?</vt:lpstr>
      <vt:lpstr>İtme-Kuvvetin Etkisi</vt:lpstr>
      <vt:lpstr>İtme-Zamanın Etkisi</vt:lpstr>
      <vt:lpstr>Aktivite: Yumurta neden kırılmadı?</vt:lpstr>
      <vt:lpstr>Örnek-Etki Süresi </vt:lpstr>
      <vt:lpstr>Örnek Soru: Buz Pateni</vt:lpstr>
      <vt:lpstr>Örnek Soru</vt:lpstr>
      <vt:lpstr>Örnek Soru</vt:lpstr>
      <vt:lpstr>Momentum Korunumu</vt:lpstr>
      <vt:lpstr>Su değirmeni</vt:lpstr>
      <vt:lpstr>Soru Çözümü</vt:lpstr>
      <vt:lpstr>Soru Çözümü</vt:lpstr>
      <vt:lpstr>Soru Çözümü</vt:lpstr>
      <vt:lpstr>Soru Çözümü</vt:lpstr>
      <vt:lpstr>Soru Çözümü</vt:lpstr>
      <vt:lpstr>Soru Çözümü</vt:lpstr>
      <vt:lpstr>Soru Çözümü</vt:lpstr>
      <vt:lpstr>Soru Çözümü</vt:lpstr>
      <vt:lpstr>Özet</vt:lpstr>
      <vt:lpstr>Neler Öğrendik?</vt:lpstr>
      <vt:lpstr>Gelecek hafta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 Öğrencilerinin Basit Elektrik Devreleri ve Geometrik Optik Konusundaki Kavram Yanılgıları</dc:title>
  <dc:creator>Dilber</dc:creator>
  <cp:lastModifiedBy>Ali Eryılmaz</cp:lastModifiedBy>
  <cp:revision>194</cp:revision>
  <dcterms:created xsi:type="dcterms:W3CDTF">2016-08-15T13:01:36Z</dcterms:created>
  <dcterms:modified xsi:type="dcterms:W3CDTF">2016-12-18T09:23:52Z</dcterms:modified>
</cp:coreProperties>
</file>