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981" r:id="rId1"/>
  </p:sldMasterIdLst>
  <p:notesMasterIdLst>
    <p:notesMasterId r:id="rId64"/>
  </p:notesMasterIdLst>
  <p:handoutMasterIdLst>
    <p:handoutMasterId r:id="rId65"/>
  </p:handoutMasterIdLst>
  <p:sldIdLst>
    <p:sldId id="365" r:id="rId2"/>
    <p:sldId id="366" r:id="rId3"/>
    <p:sldId id="367" r:id="rId4"/>
    <p:sldId id="552" r:id="rId5"/>
    <p:sldId id="695" r:id="rId6"/>
    <p:sldId id="678" r:id="rId7"/>
    <p:sldId id="679" r:id="rId8"/>
    <p:sldId id="680" r:id="rId9"/>
    <p:sldId id="681" r:id="rId10"/>
    <p:sldId id="682" r:id="rId11"/>
    <p:sldId id="683" r:id="rId12"/>
    <p:sldId id="684" r:id="rId13"/>
    <p:sldId id="685" r:id="rId14"/>
    <p:sldId id="686" r:id="rId15"/>
    <p:sldId id="687" r:id="rId16"/>
    <p:sldId id="688" r:id="rId17"/>
    <p:sldId id="689" r:id="rId18"/>
    <p:sldId id="690" r:id="rId19"/>
    <p:sldId id="692" r:id="rId20"/>
    <p:sldId id="693" r:id="rId21"/>
    <p:sldId id="694" r:id="rId22"/>
    <p:sldId id="672" r:id="rId23"/>
    <p:sldId id="638" r:id="rId24"/>
    <p:sldId id="664" r:id="rId25"/>
    <p:sldId id="660" r:id="rId26"/>
    <p:sldId id="644" r:id="rId27"/>
    <p:sldId id="640" r:id="rId28"/>
    <p:sldId id="641" r:id="rId29"/>
    <p:sldId id="642" r:id="rId30"/>
    <p:sldId id="643" r:id="rId31"/>
    <p:sldId id="663" r:id="rId32"/>
    <p:sldId id="662" r:id="rId33"/>
    <p:sldId id="645" r:id="rId34"/>
    <p:sldId id="673" r:id="rId35"/>
    <p:sldId id="636" r:id="rId36"/>
    <p:sldId id="671" r:id="rId37"/>
    <p:sldId id="661" r:id="rId38"/>
    <p:sldId id="631" r:id="rId39"/>
    <p:sldId id="634" r:id="rId40"/>
    <p:sldId id="670" r:id="rId41"/>
    <p:sldId id="675" r:id="rId42"/>
    <p:sldId id="665" r:id="rId43"/>
    <p:sldId id="676" r:id="rId44"/>
    <p:sldId id="667" r:id="rId45"/>
    <p:sldId id="647" r:id="rId46"/>
    <p:sldId id="648" r:id="rId47"/>
    <p:sldId id="649" r:id="rId48"/>
    <p:sldId id="650" r:id="rId49"/>
    <p:sldId id="651" r:id="rId50"/>
    <p:sldId id="668" r:id="rId51"/>
    <p:sldId id="669" r:id="rId52"/>
    <p:sldId id="652" r:id="rId53"/>
    <p:sldId id="653" r:id="rId54"/>
    <p:sldId id="659" r:id="rId55"/>
    <p:sldId id="646" r:id="rId56"/>
    <p:sldId id="677" r:id="rId57"/>
    <p:sldId id="666" r:id="rId58"/>
    <p:sldId id="578" r:id="rId59"/>
    <p:sldId id="622" r:id="rId60"/>
    <p:sldId id="569" r:id="rId61"/>
    <p:sldId id="559" r:id="rId62"/>
    <p:sldId id="558" r:id="rId63"/>
  </p:sldIdLst>
  <p:sldSz cx="12192000" cy="6858000"/>
  <p:notesSz cx="6669088" cy="9926638"/>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B" lastIdx="3" clrIdx="0">
    <p:extLst/>
  </p:cmAuthor>
  <p:cmAuthor id="2" name="Omer Faruk Ozdemir" initials="" lastIdx="6"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21" autoAdjust="0"/>
    <p:restoredTop sz="66473" autoAdjust="0"/>
  </p:normalViewPr>
  <p:slideViewPr>
    <p:cSldViewPr snapToObjects="1">
      <p:cViewPr varScale="1">
        <p:scale>
          <a:sx n="43" d="100"/>
          <a:sy n="43" d="100"/>
        </p:scale>
        <p:origin x="54" y="4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sz="quarter" idx="1"/>
          </p:nvPr>
        </p:nvSpPr>
        <p:spPr>
          <a:xfrm>
            <a:off x="3777607" y="0"/>
            <a:ext cx="2889938" cy="498056"/>
          </a:xfrm>
          <a:prstGeom prst="rect">
            <a:avLst/>
          </a:prstGeom>
        </p:spPr>
        <p:txBody>
          <a:bodyPr vert="horz" lIns="91440" tIns="45720" rIns="91440" bIns="45720" rtlCol="0"/>
          <a:lstStyle>
            <a:lvl1pPr algn="r">
              <a:defRPr sz="1200"/>
            </a:lvl1pPr>
          </a:lstStyle>
          <a:p>
            <a:fld id="{D5B36436-C5E2-40CD-A32F-0358155F7B57}" type="datetimeFigureOut">
              <a:rPr lang="tr-TR" smtClean="0"/>
              <a:t>6.12.2019</a:t>
            </a:fld>
            <a:endParaRPr lang="tr-TR"/>
          </a:p>
        </p:txBody>
      </p:sp>
      <p:sp>
        <p:nvSpPr>
          <p:cNvPr id="4" name="Footer Placeholder 3"/>
          <p:cNvSpPr>
            <a:spLocks noGrp="1"/>
          </p:cNvSpPr>
          <p:nvPr>
            <p:ph type="ftr" sz="quarter" idx="2"/>
          </p:nvPr>
        </p:nvSpPr>
        <p:spPr>
          <a:xfrm>
            <a:off x="0" y="9428584"/>
            <a:ext cx="2889938" cy="498055"/>
          </a:xfrm>
          <a:prstGeom prst="rect">
            <a:avLst/>
          </a:prstGeom>
        </p:spPr>
        <p:txBody>
          <a:bodyPr vert="horz" lIns="91440" tIns="45720" rIns="91440" bIns="45720" rtlCol="0" anchor="b"/>
          <a:lstStyle>
            <a:lvl1pPr algn="l">
              <a:defRPr sz="1200"/>
            </a:lvl1pPr>
          </a:lstStyle>
          <a:p>
            <a:endParaRPr lang="tr-TR"/>
          </a:p>
        </p:txBody>
      </p:sp>
      <p:sp>
        <p:nvSpPr>
          <p:cNvPr id="5" name="Slide Number Placeholder 4"/>
          <p:cNvSpPr>
            <a:spLocks noGrp="1"/>
          </p:cNvSpPr>
          <p:nvPr>
            <p:ph type="sldNum" sz="quarter" idx="3"/>
          </p:nvPr>
        </p:nvSpPr>
        <p:spPr>
          <a:xfrm>
            <a:off x="3777607" y="9428584"/>
            <a:ext cx="2889938" cy="498055"/>
          </a:xfrm>
          <a:prstGeom prst="rect">
            <a:avLst/>
          </a:prstGeom>
        </p:spPr>
        <p:txBody>
          <a:bodyPr vert="horz" lIns="91440" tIns="45720" rIns="91440" bIns="45720" rtlCol="0" anchor="b"/>
          <a:lstStyle>
            <a:lvl1pPr algn="r">
              <a:defRPr sz="1200"/>
            </a:lvl1pPr>
          </a:lstStyle>
          <a:p>
            <a:fld id="{7C2EE0D1-4967-4D9C-B770-84B6340C842B}" type="slidenum">
              <a:rPr lang="tr-TR" smtClean="0"/>
              <a:t>‹#›</a:t>
            </a:fld>
            <a:endParaRPr lang="tr-TR"/>
          </a:p>
        </p:txBody>
      </p:sp>
    </p:spTree>
    <p:extLst>
      <p:ext uri="{BB962C8B-B14F-4D97-AF65-F5344CB8AC3E}">
        <p14:creationId xmlns:p14="http://schemas.microsoft.com/office/powerpoint/2010/main" val="6705092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82EED1A8-8F54-4CFC-A53A-4B1CACC2D8B3}" type="datetimeFigureOut">
              <a:rPr lang="tr-TR" smtClean="0"/>
              <a:pPr/>
              <a:t>6.12.2019</a:t>
            </a:fld>
            <a:endParaRPr lang="tr-TR"/>
          </a:p>
        </p:txBody>
      </p:sp>
      <p:sp>
        <p:nvSpPr>
          <p:cNvPr id="4" name="Slide Image Placeholder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6" name="Footer Placeholder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F267CE48-F3B0-4932-B93F-8E112BAB3552}" type="slidenum">
              <a:rPr lang="tr-TR" smtClean="0"/>
              <a:pPr/>
              <a:t>‹#›</a:t>
            </a:fld>
            <a:endParaRPr lang="tr-TR"/>
          </a:p>
        </p:txBody>
      </p:sp>
    </p:spTree>
    <p:extLst>
      <p:ext uri="{BB962C8B-B14F-4D97-AF65-F5344CB8AC3E}">
        <p14:creationId xmlns:p14="http://schemas.microsoft.com/office/powerpoint/2010/main" val="4107350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youtube.com/watch?v=aiXUKAI6YR8"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youtu.be/3ECoR__tJNQ" TargetMode="External"/><Relationship Id="rId2" Type="http://schemas.openxmlformats.org/officeDocument/2006/relationships/slide" Target="../slides/slide55.xml"/><Relationship Id="rId1" Type="http://schemas.openxmlformats.org/officeDocument/2006/relationships/notesMaster" Target="../notesMasters/notesMaster1.xml"/><Relationship Id="rId4" Type="http://schemas.openxmlformats.org/officeDocument/2006/relationships/hyperlink" Target="https://m.youtube.com/watch?v=QtP_bh2lMXc"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e-q9i2AlN4M"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aiXUKAI6YR8"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Derse</a:t>
            </a:r>
            <a:r>
              <a:rPr lang="en-US" dirty="0" smtClean="0"/>
              <a:t> </a:t>
            </a:r>
            <a:r>
              <a:rPr lang="en-US" dirty="0" err="1" smtClean="0"/>
              <a:t>ba</a:t>
            </a:r>
            <a:r>
              <a:rPr lang="tr-TR" dirty="0" err="1" smtClean="0"/>
              <a:t>şlı</a:t>
            </a:r>
            <a:r>
              <a:rPr lang="en-US" dirty="0" err="1" smtClean="0"/>
              <a:t>ıyoruz</a:t>
            </a:r>
            <a:r>
              <a:rPr lang="en-US" dirty="0" smtClean="0"/>
              <a:t>. </a:t>
            </a:r>
            <a:r>
              <a:rPr lang="en-US" dirty="0" err="1" smtClean="0"/>
              <a:t>İlk</a:t>
            </a:r>
            <a:r>
              <a:rPr lang="en-US" dirty="0" smtClean="0"/>
              <a:t> </a:t>
            </a:r>
            <a:r>
              <a:rPr lang="en-US" dirty="0" err="1" smtClean="0"/>
              <a:t>Sunu</a:t>
            </a:r>
            <a:r>
              <a:rPr lang="tr-TR" dirty="0" smtClean="0"/>
              <a:t>…</a:t>
            </a:r>
            <a:endParaRPr lang="tr-TR" dirty="0"/>
          </a:p>
        </p:txBody>
      </p:sp>
      <p:sp>
        <p:nvSpPr>
          <p:cNvPr id="4" name="Slide Number Placeholder 3"/>
          <p:cNvSpPr>
            <a:spLocks noGrp="1"/>
          </p:cNvSpPr>
          <p:nvPr>
            <p:ph type="sldNum" sz="quarter" idx="10"/>
          </p:nvPr>
        </p:nvSpPr>
        <p:spPr/>
        <p:txBody>
          <a:bodyPr/>
          <a:lstStyle/>
          <a:p>
            <a:fld id="{F267CE48-F3B0-4932-B93F-8E112BAB3552}" type="slidenum">
              <a:rPr lang="tr-TR" smtClean="0"/>
              <a:pPr/>
              <a:t>1</a:t>
            </a:fld>
            <a:endParaRPr lang="tr-TR"/>
          </a:p>
        </p:txBody>
      </p:sp>
    </p:spTree>
    <p:extLst>
      <p:ext uri="{BB962C8B-B14F-4D97-AF65-F5344CB8AC3E}">
        <p14:creationId xmlns:p14="http://schemas.microsoft.com/office/powerpoint/2010/main" val="2156578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smtClean="0"/>
              <a:t>Pinpon topu, akan suya yaklaştığında, pinpon</a:t>
            </a:r>
            <a:r>
              <a:rPr lang="tr-TR" baseline="0" dirty="0" smtClean="0"/>
              <a:t> topu suya kendiliğinden daha da yaklaşacaktır. Ancak Bernoulli ilkesi bu slayt ile anlatılmayacaktır. Bu aşamada, etkinlik  sadece öğrencilerin konu hakkında merakını arttırmak için yapılacaktır. </a:t>
            </a:r>
            <a:endParaRPr lang="tr-TR" dirty="0"/>
          </a:p>
        </p:txBody>
      </p:sp>
      <p:sp>
        <p:nvSpPr>
          <p:cNvPr id="4" name="Slide Number Placeholder 3"/>
          <p:cNvSpPr>
            <a:spLocks noGrp="1"/>
          </p:cNvSpPr>
          <p:nvPr>
            <p:ph type="sldNum" sz="quarter" idx="10"/>
          </p:nvPr>
        </p:nvSpPr>
        <p:spPr/>
        <p:txBody>
          <a:bodyPr/>
          <a:lstStyle/>
          <a:p>
            <a:fld id="{F267CE48-F3B0-4932-B93F-8E112BAB3552}" type="slidenum">
              <a:rPr lang="tr-TR" smtClean="0"/>
              <a:pPr/>
              <a:t>25</a:t>
            </a:fld>
            <a:endParaRPr lang="tr-TR"/>
          </a:p>
        </p:txBody>
      </p:sp>
    </p:spTree>
    <p:extLst>
      <p:ext uri="{BB962C8B-B14F-4D97-AF65-F5344CB8AC3E}">
        <p14:creationId xmlns:p14="http://schemas.microsoft.com/office/powerpoint/2010/main" val="367574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baseline="0" dirty="0" smtClean="0"/>
              <a:t>Yukarıdaki soru öğrencilere sorulacaktır. Ancak Bernoulli ilkesi bu slayt ile anlatılmayacaktır. Bu aşamada, soru  sadece öğrencilerin konu hakkında merakını arttırmak için sorulacaktır. </a:t>
            </a:r>
            <a:endParaRPr lang="tr-TR" dirty="0"/>
          </a:p>
        </p:txBody>
      </p:sp>
      <p:sp>
        <p:nvSpPr>
          <p:cNvPr id="4" name="Slide Number Placeholder 3"/>
          <p:cNvSpPr>
            <a:spLocks noGrp="1"/>
          </p:cNvSpPr>
          <p:nvPr>
            <p:ph type="sldNum" sz="quarter" idx="10"/>
          </p:nvPr>
        </p:nvSpPr>
        <p:spPr/>
        <p:txBody>
          <a:bodyPr/>
          <a:lstStyle/>
          <a:p>
            <a:fld id="{F267CE48-F3B0-4932-B93F-8E112BAB3552}" type="slidenum">
              <a:rPr lang="tr-TR" smtClean="0"/>
              <a:pPr/>
              <a:t>26</a:t>
            </a:fld>
            <a:endParaRPr lang="tr-TR"/>
          </a:p>
        </p:txBody>
      </p:sp>
    </p:spTree>
    <p:extLst>
      <p:ext uri="{BB962C8B-B14F-4D97-AF65-F5344CB8AC3E}">
        <p14:creationId xmlns:p14="http://schemas.microsoft.com/office/powerpoint/2010/main" val="15123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baseline="0" dirty="0" smtClean="0"/>
              <a:t>Yukarıdaki soru öğrencilere sorulacaktır. Ancak Bernoulli ilkesi bu slayt ile anlatılmayacaktır. Bu aşamada, soru  sadece öğrencilerin konu hakkında merakını arttırmak için sorulacaktır. </a:t>
            </a:r>
            <a:endParaRPr lang="tr-TR" dirty="0"/>
          </a:p>
        </p:txBody>
      </p:sp>
      <p:sp>
        <p:nvSpPr>
          <p:cNvPr id="4" name="Slide Number Placeholder 3"/>
          <p:cNvSpPr>
            <a:spLocks noGrp="1"/>
          </p:cNvSpPr>
          <p:nvPr>
            <p:ph type="sldNum" sz="quarter" idx="10"/>
          </p:nvPr>
        </p:nvSpPr>
        <p:spPr/>
        <p:txBody>
          <a:bodyPr/>
          <a:lstStyle/>
          <a:p>
            <a:fld id="{F267CE48-F3B0-4932-B93F-8E112BAB3552}" type="slidenum">
              <a:rPr lang="tr-TR" smtClean="0"/>
              <a:pPr/>
              <a:t>27</a:t>
            </a:fld>
            <a:endParaRPr lang="tr-TR"/>
          </a:p>
        </p:txBody>
      </p:sp>
    </p:spTree>
    <p:extLst>
      <p:ext uri="{BB962C8B-B14F-4D97-AF65-F5344CB8AC3E}">
        <p14:creationId xmlns:p14="http://schemas.microsoft.com/office/powerpoint/2010/main" val="9429017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baseline="0" dirty="0" smtClean="0"/>
              <a:t>Yukarıdaki soru öğrencilere sorulacaktır. Ancak Bernoulli ilkesi bu slayt ile anlatılmayacaktır. Bu aşamada, soru  sadece öğrencilerin konu hakkında merakını arttırmak için sorulacaktır. Soruyu cevaplamak için gerekli teorik bilgi daha sonra açıklanacak ve bu soru ilerleyen slaytlarda öğrencilere cevaplatılacaktır. </a:t>
            </a:r>
            <a:endParaRPr lang="tr-TR" dirty="0" smtClean="0"/>
          </a:p>
          <a:p>
            <a:endParaRPr lang="tr-TR" dirty="0"/>
          </a:p>
        </p:txBody>
      </p:sp>
      <p:sp>
        <p:nvSpPr>
          <p:cNvPr id="4" name="Slide Number Placeholder 3"/>
          <p:cNvSpPr>
            <a:spLocks noGrp="1"/>
          </p:cNvSpPr>
          <p:nvPr>
            <p:ph type="sldNum" sz="quarter" idx="10"/>
          </p:nvPr>
        </p:nvSpPr>
        <p:spPr/>
        <p:txBody>
          <a:bodyPr/>
          <a:lstStyle/>
          <a:p>
            <a:fld id="{F267CE48-F3B0-4932-B93F-8E112BAB3552}" type="slidenum">
              <a:rPr lang="tr-TR" smtClean="0"/>
              <a:pPr/>
              <a:t>28</a:t>
            </a:fld>
            <a:endParaRPr lang="tr-TR"/>
          </a:p>
        </p:txBody>
      </p:sp>
    </p:spTree>
    <p:extLst>
      <p:ext uri="{BB962C8B-B14F-4D97-AF65-F5344CB8AC3E}">
        <p14:creationId xmlns:p14="http://schemas.microsoft.com/office/powerpoint/2010/main" val="28390340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baseline="0" dirty="0" smtClean="0"/>
              <a:t>Yukarıdaki soru öğrencilere sorulacaktır. Ancak Bernoulli ilkesi bu slayt ile anlatılmayacaktır. Bu aşamada, soru  sadece öğrencilerin konu hakkında merakını arttırmak için sorulacaktır. </a:t>
            </a:r>
            <a:endParaRPr lang="tr-TR" dirty="0"/>
          </a:p>
        </p:txBody>
      </p:sp>
      <p:sp>
        <p:nvSpPr>
          <p:cNvPr id="4" name="Slide Number Placeholder 3"/>
          <p:cNvSpPr>
            <a:spLocks noGrp="1"/>
          </p:cNvSpPr>
          <p:nvPr>
            <p:ph type="sldNum" sz="quarter" idx="10"/>
          </p:nvPr>
        </p:nvSpPr>
        <p:spPr/>
        <p:txBody>
          <a:bodyPr/>
          <a:lstStyle/>
          <a:p>
            <a:fld id="{F267CE48-F3B0-4932-B93F-8E112BAB3552}" type="slidenum">
              <a:rPr lang="tr-TR" smtClean="0"/>
              <a:pPr/>
              <a:t>29</a:t>
            </a:fld>
            <a:endParaRPr lang="tr-TR"/>
          </a:p>
        </p:txBody>
      </p:sp>
    </p:spTree>
    <p:extLst>
      <p:ext uri="{BB962C8B-B14F-4D97-AF65-F5344CB8AC3E}">
        <p14:creationId xmlns:p14="http://schemas.microsoft.com/office/powerpoint/2010/main" val="21610499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baseline="0" dirty="0" smtClean="0"/>
              <a:t>Yukarıdaki soru öğrencilere sorulacaktır. Ancak Bernoulli ilkesi bu slayt ile anlatılmayacaktır. Bu aşamada, soru  sadece öğrencilerin konu hakkında merakını arttırmak için sorulacaktır. </a:t>
            </a:r>
            <a:endParaRPr lang="tr-TR" dirty="0"/>
          </a:p>
        </p:txBody>
      </p:sp>
      <p:sp>
        <p:nvSpPr>
          <p:cNvPr id="4" name="Slide Number Placeholder 3"/>
          <p:cNvSpPr>
            <a:spLocks noGrp="1"/>
          </p:cNvSpPr>
          <p:nvPr>
            <p:ph type="sldNum" sz="quarter" idx="10"/>
          </p:nvPr>
        </p:nvSpPr>
        <p:spPr/>
        <p:txBody>
          <a:bodyPr/>
          <a:lstStyle/>
          <a:p>
            <a:fld id="{F267CE48-F3B0-4932-B93F-8E112BAB3552}" type="slidenum">
              <a:rPr lang="tr-TR" smtClean="0"/>
              <a:pPr/>
              <a:t>30</a:t>
            </a:fld>
            <a:endParaRPr lang="tr-TR"/>
          </a:p>
        </p:txBody>
      </p:sp>
    </p:spTree>
    <p:extLst>
      <p:ext uri="{BB962C8B-B14F-4D97-AF65-F5344CB8AC3E}">
        <p14:creationId xmlns:p14="http://schemas.microsoft.com/office/powerpoint/2010/main" val="14371595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baseline="0" dirty="0" smtClean="0"/>
              <a:t>Yukarıdaki soru öğrencilere sorulacaktır. Ancak Bernoulli ilkesi bu slayt ile anlatılmayacaktır. Bu aşamada, soru  sadece öğrencilerin konu hakkında merakını arttırmak için sorulacaktır. </a:t>
            </a:r>
            <a:endParaRPr lang="tr-TR" dirty="0"/>
          </a:p>
        </p:txBody>
      </p:sp>
      <p:sp>
        <p:nvSpPr>
          <p:cNvPr id="4" name="Slide Number Placeholder 3"/>
          <p:cNvSpPr>
            <a:spLocks noGrp="1"/>
          </p:cNvSpPr>
          <p:nvPr>
            <p:ph type="sldNum" sz="quarter" idx="10"/>
          </p:nvPr>
        </p:nvSpPr>
        <p:spPr/>
        <p:txBody>
          <a:bodyPr/>
          <a:lstStyle/>
          <a:p>
            <a:fld id="{F267CE48-F3B0-4932-B93F-8E112BAB3552}" type="slidenum">
              <a:rPr lang="tr-TR" smtClean="0"/>
              <a:pPr/>
              <a:t>31</a:t>
            </a:fld>
            <a:endParaRPr lang="tr-TR"/>
          </a:p>
        </p:txBody>
      </p:sp>
    </p:spTree>
    <p:extLst>
      <p:ext uri="{BB962C8B-B14F-4D97-AF65-F5344CB8AC3E}">
        <p14:creationId xmlns:p14="http://schemas.microsoft.com/office/powerpoint/2010/main" val="17699980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baseline="0" dirty="0" smtClean="0"/>
              <a:t>Yukarıdaki soru öğrencilere sorulacaktır. Ancak Bernoulli ilkesi bu slayt ile anlatılmayacaktır. Bu aşamada, soru  sadece öğrencilerin konu hakkında merakını arttırmak için sorulacaktır. </a:t>
            </a:r>
            <a:endParaRPr lang="tr-TR" dirty="0"/>
          </a:p>
        </p:txBody>
      </p:sp>
      <p:sp>
        <p:nvSpPr>
          <p:cNvPr id="4" name="Slide Number Placeholder 3"/>
          <p:cNvSpPr>
            <a:spLocks noGrp="1"/>
          </p:cNvSpPr>
          <p:nvPr>
            <p:ph type="sldNum" sz="quarter" idx="10"/>
          </p:nvPr>
        </p:nvSpPr>
        <p:spPr/>
        <p:txBody>
          <a:bodyPr/>
          <a:lstStyle/>
          <a:p>
            <a:fld id="{F267CE48-F3B0-4932-B93F-8E112BAB3552}" type="slidenum">
              <a:rPr lang="tr-TR" smtClean="0"/>
              <a:pPr/>
              <a:t>32</a:t>
            </a:fld>
            <a:endParaRPr lang="tr-TR"/>
          </a:p>
        </p:txBody>
      </p:sp>
    </p:spTree>
    <p:extLst>
      <p:ext uri="{BB962C8B-B14F-4D97-AF65-F5344CB8AC3E}">
        <p14:creationId xmlns:p14="http://schemas.microsoft.com/office/powerpoint/2010/main" val="6836384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baseline="0" dirty="0" smtClean="0"/>
              <a:t>Yukarıdaki soru öğrencilere sorulacaktır. Ancak Bernoulli ilkesi bu slayt ile anlatılmayacaktır. Bu aşamada, soru  sadece öğrencilerin konu hakkında merakını arttırmak için sorulacaktır. </a:t>
            </a:r>
            <a:endParaRPr lang="tr-TR" dirty="0"/>
          </a:p>
        </p:txBody>
      </p:sp>
      <p:sp>
        <p:nvSpPr>
          <p:cNvPr id="4" name="Slide Number Placeholder 3"/>
          <p:cNvSpPr>
            <a:spLocks noGrp="1"/>
          </p:cNvSpPr>
          <p:nvPr>
            <p:ph type="sldNum" sz="quarter" idx="10"/>
          </p:nvPr>
        </p:nvSpPr>
        <p:spPr/>
        <p:txBody>
          <a:bodyPr/>
          <a:lstStyle/>
          <a:p>
            <a:fld id="{F267CE48-F3B0-4932-B93F-8E112BAB3552}" type="slidenum">
              <a:rPr lang="tr-TR" smtClean="0"/>
              <a:pPr/>
              <a:t>33</a:t>
            </a:fld>
            <a:endParaRPr lang="tr-TR"/>
          </a:p>
        </p:txBody>
      </p:sp>
    </p:spTree>
    <p:extLst>
      <p:ext uri="{BB962C8B-B14F-4D97-AF65-F5344CB8AC3E}">
        <p14:creationId xmlns:p14="http://schemas.microsoft.com/office/powerpoint/2010/main" val="2303753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b="0" dirty="0" smtClean="0"/>
              <a:t>3. </a:t>
            </a:r>
            <a:r>
              <a:rPr lang="tr-TR" b="0" baseline="0" dirty="0" smtClean="0"/>
              <a:t>maddeyi söylerken öğrencilere hatırlatmak için bahçe hortumu örneğini verebiliriz. Bahçe sularken; hortumun ağzını elimizle sıkıştırdığımızda, su hortumdan daha hızlı çıkar. </a:t>
            </a:r>
            <a:endParaRPr lang="tr-TR" b="0" dirty="0" smtClean="0"/>
          </a:p>
          <a:p>
            <a:endParaRPr lang="tr-TR" dirty="0"/>
          </a:p>
        </p:txBody>
      </p:sp>
      <p:sp>
        <p:nvSpPr>
          <p:cNvPr id="4" name="Slide Number Placeholder 3"/>
          <p:cNvSpPr>
            <a:spLocks noGrp="1"/>
          </p:cNvSpPr>
          <p:nvPr>
            <p:ph type="sldNum" sz="quarter" idx="10"/>
          </p:nvPr>
        </p:nvSpPr>
        <p:spPr/>
        <p:txBody>
          <a:bodyPr/>
          <a:lstStyle/>
          <a:p>
            <a:fld id="{F267CE48-F3B0-4932-B93F-8E112BAB3552}" type="slidenum">
              <a:rPr lang="tr-TR" smtClean="0"/>
              <a:pPr/>
              <a:t>34</a:t>
            </a:fld>
            <a:endParaRPr lang="tr-TR"/>
          </a:p>
        </p:txBody>
      </p:sp>
    </p:spTree>
    <p:extLst>
      <p:ext uri="{BB962C8B-B14F-4D97-AF65-F5344CB8AC3E}">
        <p14:creationId xmlns:p14="http://schemas.microsoft.com/office/powerpoint/2010/main" val="602245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Kazanımların</a:t>
            </a:r>
            <a:r>
              <a:rPr lang="en-US" dirty="0" smtClean="0"/>
              <a:t> </a:t>
            </a:r>
            <a:r>
              <a:rPr lang="en-US" dirty="0" err="1" smtClean="0"/>
              <a:t>önemini</a:t>
            </a:r>
            <a:r>
              <a:rPr lang="en-US" dirty="0" smtClean="0"/>
              <a:t> </a:t>
            </a:r>
            <a:r>
              <a:rPr lang="en-US" dirty="0" err="1" smtClean="0"/>
              <a:t>vurgulayalım</a:t>
            </a:r>
            <a:r>
              <a:rPr lang="en-US" dirty="0" smtClean="0"/>
              <a:t>. </a:t>
            </a:r>
            <a:r>
              <a:rPr lang="en-US" dirty="0" err="1" smtClean="0"/>
              <a:t>Niye</a:t>
            </a:r>
            <a:r>
              <a:rPr lang="en-US" dirty="0" smtClean="0"/>
              <a:t> </a:t>
            </a:r>
            <a:r>
              <a:rPr lang="en-US" dirty="0" err="1" smtClean="0"/>
              <a:t>paylaşmaya</a:t>
            </a:r>
            <a:r>
              <a:rPr lang="en-US" dirty="0" smtClean="0"/>
              <a:t> </a:t>
            </a:r>
            <a:r>
              <a:rPr lang="en-US" dirty="0" err="1" smtClean="0"/>
              <a:t>değer</a:t>
            </a:r>
            <a:r>
              <a:rPr lang="en-US" dirty="0" smtClean="0"/>
              <a:t> </a:t>
            </a:r>
            <a:r>
              <a:rPr lang="en-US" dirty="0" err="1" smtClean="0"/>
              <a:t>görüyoruz</a:t>
            </a:r>
            <a:r>
              <a:rPr lang="en-US" dirty="0" smtClean="0"/>
              <a:t>.</a:t>
            </a:r>
            <a:endParaRPr lang="tr-TR" dirty="0"/>
          </a:p>
        </p:txBody>
      </p:sp>
      <p:sp>
        <p:nvSpPr>
          <p:cNvPr id="4" name="Slide Number Placeholder 3"/>
          <p:cNvSpPr>
            <a:spLocks noGrp="1"/>
          </p:cNvSpPr>
          <p:nvPr>
            <p:ph type="sldNum" sz="quarter" idx="10"/>
          </p:nvPr>
        </p:nvSpPr>
        <p:spPr/>
        <p:txBody>
          <a:bodyPr/>
          <a:lstStyle/>
          <a:p>
            <a:fld id="{F267CE48-F3B0-4932-B93F-8E112BAB3552}" type="slidenum">
              <a:rPr lang="tr-TR" smtClean="0"/>
              <a:pPr/>
              <a:t>2</a:t>
            </a:fld>
            <a:endParaRPr lang="tr-TR"/>
          </a:p>
        </p:txBody>
      </p:sp>
    </p:spTree>
    <p:extLst>
      <p:ext uri="{BB962C8B-B14F-4D97-AF65-F5344CB8AC3E}">
        <p14:creationId xmlns:p14="http://schemas.microsoft.com/office/powerpoint/2010/main" val="15711403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https://phet.colorado.edu/tr/simulation/legacy/fluid-pressure-and-flow</a:t>
            </a:r>
          </a:p>
          <a:p>
            <a:endParaRPr lang="tr-TR" dirty="0" smtClean="0"/>
          </a:p>
          <a:p>
            <a:r>
              <a:rPr lang="tr-TR" dirty="0" smtClean="0"/>
              <a:t>Similasyonda, akışkanın geçtiği boruyu daraltarak, taneciklerin daha hızlı ilerlediğini; boruyu genişleterek</a:t>
            </a:r>
            <a:r>
              <a:rPr lang="tr-TR" baseline="0" dirty="0" smtClean="0"/>
              <a:t> taneciklerin daha yavaş ilerlediğini gösterelim.</a:t>
            </a:r>
            <a:endParaRPr lang="tr-TR" dirty="0"/>
          </a:p>
        </p:txBody>
      </p:sp>
      <p:sp>
        <p:nvSpPr>
          <p:cNvPr id="4" name="Slide Number Placeholder 3"/>
          <p:cNvSpPr>
            <a:spLocks noGrp="1"/>
          </p:cNvSpPr>
          <p:nvPr>
            <p:ph type="sldNum" sz="quarter" idx="10"/>
          </p:nvPr>
        </p:nvSpPr>
        <p:spPr/>
        <p:txBody>
          <a:bodyPr/>
          <a:lstStyle/>
          <a:p>
            <a:fld id="{F267CE48-F3B0-4932-B93F-8E112BAB3552}" type="slidenum">
              <a:rPr lang="tr-TR" smtClean="0"/>
              <a:pPr/>
              <a:t>35</a:t>
            </a:fld>
            <a:endParaRPr lang="tr-TR"/>
          </a:p>
        </p:txBody>
      </p:sp>
    </p:spTree>
    <p:extLst>
      <p:ext uri="{BB962C8B-B14F-4D97-AF65-F5344CB8AC3E}">
        <p14:creationId xmlns:p14="http://schemas.microsoft.com/office/powerpoint/2010/main" val="30559877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F267CE48-F3B0-4932-B93F-8E112BAB3552}" type="slidenum">
              <a:rPr lang="tr-TR" smtClean="0"/>
              <a:pPr/>
              <a:t>37</a:t>
            </a:fld>
            <a:endParaRPr lang="tr-TR"/>
          </a:p>
        </p:txBody>
      </p:sp>
    </p:spTree>
    <p:extLst>
      <p:ext uri="{BB962C8B-B14F-4D97-AF65-F5344CB8AC3E}">
        <p14:creationId xmlns:p14="http://schemas.microsoft.com/office/powerpoint/2010/main" val="15815196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F267CE48-F3B0-4932-B93F-8E112BAB3552}" type="slidenum">
              <a:rPr lang="tr-TR" smtClean="0"/>
              <a:pPr/>
              <a:t>38</a:t>
            </a:fld>
            <a:endParaRPr lang="tr-TR"/>
          </a:p>
        </p:txBody>
      </p:sp>
    </p:spTree>
    <p:extLst>
      <p:ext uri="{BB962C8B-B14F-4D97-AF65-F5344CB8AC3E}">
        <p14:creationId xmlns:p14="http://schemas.microsoft.com/office/powerpoint/2010/main" val="34701448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F267CE48-F3B0-4932-B93F-8E112BAB3552}" type="slidenum">
              <a:rPr lang="tr-TR" smtClean="0"/>
              <a:pPr/>
              <a:t>39</a:t>
            </a:fld>
            <a:endParaRPr lang="tr-TR"/>
          </a:p>
        </p:txBody>
      </p:sp>
    </p:spTree>
    <p:extLst>
      <p:ext uri="{BB962C8B-B14F-4D97-AF65-F5344CB8AC3E}">
        <p14:creationId xmlns:p14="http://schemas.microsoft.com/office/powerpoint/2010/main" val="8686050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F267CE48-F3B0-4932-B93F-8E112BAB3552}" type="slidenum">
              <a:rPr lang="tr-TR" smtClean="0"/>
              <a:pPr/>
              <a:t>40</a:t>
            </a:fld>
            <a:endParaRPr lang="tr-TR"/>
          </a:p>
        </p:txBody>
      </p:sp>
    </p:spTree>
    <p:extLst>
      <p:ext uri="{BB962C8B-B14F-4D97-AF65-F5344CB8AC3E}">
        <p14:creationId xmlns:p14="http://schemas.microsoft.com/office/powerpoint/2010/main" val="16731876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hlinkClick r:id="rId3"/>
              </a:rPr>
              <a:t>https://www.youtube.com/watch?v=aiXUKAI6YR8</a:t>
            </a:r>
            <a:r>
              <a:rPr lang="tr-TR" dirty="0" smtClean="0"/>
              <a:t> </a:t>
            </a:r>
          </a:p>
          <a:p>
            <a:r>
              <a:rPr lang="tr-TR" dirty="0" smtClean="0"/>
              <a:t>Videodaki</a:t>
            </a:r>
            <a:r>
              <a:rPr lang="tr-TR" baseline="0" dirty="0" smtClean="0"/>
              <a:t> gibi poşeti ağzı açık bir şekilde üflediğimzde, balonu tek nefeste şişirebiliriz. Çünkü, üflediğimiz kısımda yanlara olan basınç azalır. Açık hava basıncı üflediğimiz kısmın çevresinden fazla olduğu için, balonun ağzındaki havada üflediğimiz hava ile birlikte poşetin içine girer.</a:t>
            </a:r>
            <a:endParaRPr lang="tr-TR" dirty="0"/>
          </a:p>
        </p:txBody>
      </p:sp>
      <p:sp>
        <p:nvSpPr>
          <p:cNvPr id="4" name="Slide Number Placeholder 3"/>
          <p:cNvSpPr>
            <a:spLocks noGrp="1"/>
          </p:cNvSpPr>
          <p:nvPr>
            <p:ph type="sldNum" sz="quarter" idx="10"/>
          </p:nvPr>
        </p:nvSpPr>
        <p:spPr/>
        <p:txBody>
          <a:bodyPr/>
          <a:lstStyle/>
          <a:p>
            <a:fld id="{F267CE48-F3B0-4932-B93F-8E112BAB3552}" type="slidenum">
              <a:rPr lang="tr-TR" smtClean="0"/>
              <a:pPr/>
              <a:t>41</a:t>
            </a:fld>
            <a:endParaRPr lang="tr-TR"/>
          </a:p>
        </p:txBody>
      </p:sp>
    </p:spTree>
    <p:extLst>
      <p:ext uri="{BB962C8B-B14F-4D97-AF65-F5344CB8AC3E}">
        <p14:creationId xmlns:p14="http://schemas.microsoft.com/office/powerpoint/2010/main" val="28298831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Çünkü balonlar arasondaki havayı üflediğimizde, balonların arasındaki basınç azaldı. Balonların</a:t>
            </a:r>
            <a:r>
              <a:rPr lang="tr-TR" baseline="0" dirty="0" smtClean="0"/>
              <a:t> diğer taraflarındaki basınç fazla olduğu için balonlar açık hava basıncı tarafından içeri tarafa itildi. </a:t>
            </a:r>
            <a:endParaRPr lang="tr-TR" dirty="0"/>
          </a:p>
        </p:txBody>
      </p:sp>
      <p:sp>
        <p:nvSpPr>
          <p:cNvPr id="4" name="Slide Number Placeholder 3"/>
          <p:cNvSpPr>
            <a:spLocks noGrp="1"/>
          </p:cNvSpPr>
          <p:nvPr>
            <p:ph type="sldNum" sz="quarter" idx="10"/>
          </p:nvPr>
        </p:nvSpPr>
        <p:spPr/>
        <p:txBody>
          <a:bodyPr/>
          <a:lstStyle/>
          <a:p>
            <a:fld id="{F267CE48-F3B0-4932-B93F-8E112BAB3552}" type="slidenum">
              <a:rPr lang="tr-TR" smtClean="0"/>
              <a:pPr/>
              <a:t>42</a:t>
            </a:fld>
            <a:endParaRPr lang="tr-TR"/>
          </a:p>
        </p:txBody>
      </p:sp>
    </p:spTree>
    <p:extLst>
      <p:ext uri="{BB962C8B-B14F-4D97-AF65-F5344CB8AC3E}">
        <p14:creationId xmlns:p14="http://schemas.microsoft.com/office/powerpoint/2010/main" val="23364311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smtClean="0"/>
              <a:t>Çünkü </a:t>
            </a:r>
            <a:r>
              <a:rPr lang="tr-TR" dirty="0" smtClean="0"/>
              <a:t>topun </a:t>
            </a:r>
            <a:r>
              <a:rPr lang="tr-TR" dirty="0" smtClean="0"/>
              <a:t>etrafındaki havayı,</a:t>
            </a:r>
            <a:r>
              <a:rPr lang="tr-TR" baseline="0" dirty="0" smtClean="0"/>
              <a:t> saç kurutma makinası itiyor, topun etrafında hızlı bir hava akımı oluşuyor. Dolayısı ile akan havanın hemen dışında basınç azalıyor. Daha dışardaki açık hava basıncı olduğu için, dışarıdan topa doğru hava basıncı uygulanıyor.</a:t>
            </a:r>
            <a:endParaRPr lang="tr-TR" dirty="0" smtClean="0"/>
          </a:p>
          <a:p>
            <a:endParaRPr lang="tr-TR" dirty="0"/>
          </a:p>
        </p:txBody>
      </p:sp>
      <p:sp>
        <p:nvSpPr>
          <p:cNvPr id="4" name="Slide Number Placeholder 3"/>
          <p:cNvSpPr>
            <a:spLocks noGrp="1"/>
          </p:cNvSpPr>
          <p:nvPr>
            <p:ph type="sldNum" sz="quarter" idx="10"/>
          </p:nvPr>
        </p:nvSpPr>
        <p:spPr/>
        <p:txBody>
          <a:bodyPr/>
          <a:lstStyle/>
          <a:p>
            <a:fld id="{F267CE48-F3B0-4932-B93F-8E112BAB3552}" type="slidenum">
              <a:rPr lang="tr-TR" smtClean="0"/>
              <a:pPr/>
              <a:t>43</a:t>
            </a:fld>
            <a:endParaRPr lang="tr-TR"/>
          </a:p>
        </p:txBody>
      </p:sp>
    </p:spTree>
    <p:extLst>
      <p:ext uri="{BB962C8B-B14F-4D97-AF65-F5344CB8AC3E}">
        <p14:creationId xmlns:p14="http://schemas.microsoft.com/office/powerpoint/2010/main" val="13682440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Video: </a:t>
            </a:r>
            <a:r>
              <a:rPr lang="tr-TR" dirty="0" smtClean="0"/>
              <a:t>https://www.youtube.com/watch?v=WDGNcmEOjs4</a:t>
            </a:r>
          </a:p>
          <a:p>
            <a:r>
              <a:rPr lang="tr-TR" dirty="0" smtClean="0"/>
              <a:t>Akan suyun hemen etrafında basınç azalır. Buranın dışındaki açık hava basıncı fazla kalır. Hava top ile birlikte yüksek basınçtan alçak</a:t>
            </a:r>
            <a:r>
              <a:rPr lang="tr-TR" baseline="0" dirty="0" smtClean="0"/>
              <a:t> basınca doğru hareket eder. </a:t>
            </a:r>
            <a:endParaRPr lang="tr-TR" dirty="0"/>
          </a:p>
        </p:txBody>
      </p:sp>
      <p:sp>
        <p:nvSpPr>
          <p:cNvPr id="4" name="Slide Number Placeholder 3"/>
          <p:cNvSpPr>
            <a:spLocks noGrp="1"/>
          </p:cNvSpPr>
          <p:nvPr>
            <p:ph type="sldNum" sz="quarter" idx="10"/>
          </p:nvPr>
        </p:nvSpPr>
        <p:spPr/>
        <p:txBody>
          <a:bodyPr/>
          <a:lstStyle/>
          <a:p>
            <a:fld id="{F267CE48-F3B0-4932-B93F-8E112BAB3552}" type="slidenum">
              <a:rPr lang="tr-TR" smtClean="0"/>
              <a:pPr/>
              <a:t>44</a:t>
            </a:fld>
            <a:endParaRPr lang="tr-TR"/>
          </a:p>
        </p:txBody>
      </p:sp>
    </p:spTree>
    <p:extLst>
      <p:ext uri="{BB962C8B-B14F-4D97-AF65-F5344CB8AC3E}">
        <p14:creationId xmlns:p14="http://schemas.microsoft.com/office/powerpoint/2010/main" val="38262472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Kanadın üzerindeki hava daha hızlı akar, kanada</a:t>
            </a:r>
            <a:r>
              <a:rPr lang="tr-TR" baseline="0" dirty="0" smtClean="0"/>
              <a:t> yaptığı basınç azalır. Kanadın altındaki açık hava basıncı, üzerindekinden daha fazla kaldığı için kanat yükselir. </a:t>
            </a:r>
            <a:endParaRPr lang="tr-TR" dirty="0"/>
          </a:p>
        </p:txBody>
      </p:sp>
      <p:sp>
        <p:nvSpPr>
          <p:cNvPr id="4" name="Slide Number Placeholder 3"/>
          <p:cNvSpPr>
            <a:spLocks noGrp="1"/>
          </p:cNvSpPr>
          <p:nvPr>
            <p:ph type="sldNum" sz="quarter" idx="10"/>
          </p:nvPr>
        </p:nvSpPr>
        <p:spPr/>
        <p:txBody>
          <a:bodyPr/>
          <a:lstStyle/>
          <a:p>
            <a:fld id="{F267CE48-F3B0-4932-B93F-8E112BAB3552}" type="slidenum">
              <a:rPr lang="tr-TR" smtClean="0"/>
              <a:pPr/>
              <a:t>45</a:t>
            </a:fld>
            <a:endParaRPr lang="tr-TR"/>
          </a:p>
        </p:txBody>
      </p:sp>
    </p:spTree>
    <p:extLst>
      <p:ext uri="{BB962C8B-B14F-4D97-AF65-F5344CB8AC3E}">
        <p14:creationId xmlns:p14="http://schemas.microsoft.com/office/powerpoint/2010/main" val="511566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Bu</a:t>
            </a:r>
            <a:r>
              <a:rPr lang="tr-TR" baseline="0" dirty="0" smtClean="0"/>
              <a:t> derse geçen haftanın soruları ile başlauacağız.</a:t>
            </a:r>
            <a:endParaRPr lang="en-US" dirty="0" smtClean="0"/>
          </a:p>
        </p:txBody>
      </p:sp>
      <p:sp>
        <p:nvSpPr>
          <p:cNvPr id="4" name="Slide Number Placeholder 3"/>
          <p:cNvSpPr>
            <a:spLocks noGrp="1"/>
          </p:cNvSpPr>
          <p:nvPr>
            <p:ph type="sldNum" sz="quarter" idx="10"/>
          </p:nvPr>
        </p:nvSpPr>
        <p:spPr/>
        <p:txBody>
          <a:bodyPr/>
          <a:lstStyle/>
          <a:p>
            <a:fld id="{F267CE48-F3B0-4932-B93F-8E112BAB3552}" type="slidenum">
              <a:rPr lang="tr-TR" smtClean="0"/>
              <a:pPr/>
              <a:t>3</a:t>
            </a:fld>
            <a:endParaRPr lang="tr-TR"/>
          </a:p>
        </p:txBody>
      </p:sp>
    </p:spTree>
    <p:extLst>
      <p:ext uri="{BB962C8B-B14F-4D97-AF65-F5344CB8AC3E}">
        <p14:creationId xmlns:p14="http://schemas.microsoft.com/office/powerpoint/2010/main" val="20605176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Pistonu itersek, küre şeklindeki kabın içerisine</a:t>
            </a:r>
            <a:r>
              <a:rPr lang="tr-TR" baseline="0" dirty="0" smtClean="0"/>
              <a:t> hava dolmasına yani içerisindeki hava basıncının artmasına sebep oluruz. Hava basıncı artınca, içerideki sıvı sıkıştıralamayacağı için, sıvının bir miktarı ince borudan dışarı itilecektir. Boru ince olduğu için, sıvı dışarı hızlı bir şekilde çıkacaktır. Parfüm şişeleri ve temizlik materyallerinin kapları da aynı prensip ile çalışır.</a:t>
            </a:r>
            <a:endParaRPr lang="tr-TR" dirty="0"/>
          </a:p>
        </p:txBody>
      </p:sp>
      <p:sp>
        <p:nvSpPr>
          <p:cNvPr id="4" name="Slide Number Placeholder 3"/>
          <p:cNvSpPr>
            <a:spLocks noGrp="1"/>
          </p:cNvSpPr>
          <p:nvPr>
            <p:ph type="sldNum" sz="quarter" idx="10"/>
          </p:nvPr>
        </p:nvSpPr>
        <p:spPr/>
        <p:txBody>
          <a:bodyPr/>
          <a:lstStyle/>
          <a:p>
            <a:fld id="{F267CE48-F3B0-4932-B93F-8E112BAB3552}" type="slidenum">
              <a:rPr lang="tr-TR" smtClean="0"/>
              <a:pPr/>
              <a:t>47</a:t>
            </a:fld>
            <a:endParaRPr lang="tr-TR"/>
          </a:p>
        </p:txBody>
      </p:sp>
    </p:spTree>
    <p:extLst>
      <p:ext uri="{BB962C8B-B14F-4D97-AF65-F5344CB8AC3E}">
        <p14:creationId xmlns:p14="http://schemas.microsoft.com/office/powerpoint/2010/main" val="2954717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F267CE48-F3B0-4932-B93F-8E112BAB3552}" type="slidenum">
              <a:rPr lang="tr-TR" smtClean="0"/>
              <a:pPr/>
              <a:t>48</a:t>
            </a:fld>
            <a:endParaRPr lang="tr-TR"/>
          </a:p>
        </p:txBody>
      </p:sp>
    </p:spTree>
    <p:extLst>
      <p:ext uri="{BB962C8B-B14F-4D97-AF65-F5344CB8AC3E}">
        <p14:creationId xmlns:p14="http://schemas.microsoft.com/office/powerpoint/2010/main" val="10891411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Çatının</a:t>
            </a:r>
            <a:r>
              <a:rPr lang="tr-TR" baseline="0" dirty="0" smtClean="0"/>
              <a:t> üzerindeki basınç azalacağı için, çatı yukarı itilir.</a:t>
            </a:r>
            <a:endParaRPr lang="tr-TR" dirty="0"/>
          </a:p>
        </p:txBody>
      </p:sp>
      <p:sp>
        <p:nvSpPr>
          <p:cNvPr id="4" name="Slide Number Placeholder 3"/>
          <p:cNvSpPr>
            <a:spLocks noGrp="1"/>
          </p:cNvSpPr>
          <p:nvPr>
            <p:ph type="sldNum" sz="quarter" idx="10"/>
          </p:nvPr>
        </p:nvSpPr>
        <p:spPr/>
        <p:txBody>
          <a:bodyPr/>
          <a:lstStyle/>
          <a:p>
            <a:fld id="{F267CE48-F3B0-4932-B93F-8E112BAB3552}" type="slidenum">
              <a:rPr lang="tr-TR" smtClean="0"/>
              <a:pPr/>
              <a:t>49</a:t>
            </a:fld>
            <a:endParaRPr lang="tr-TR"/>
          </a:p>
        </p:txBody>
      </p:sp>
    </p:spTree>
    <p:extLst>
      <p:ext uri="{BB962C8B-B14F-4D97-AF65-F5344CB8AC3E}">
        <p14:creationId xmlns:p14="http://schemas.microsoft.com/office/powerpoint/2010/main" val="5694126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Tren</a:t>
            </a:r>
            <a:r>
              <a:rPr lang="tr-TR" baseline="0" dirty="0" smtClean="0"/>
              <a:t> hemen yakınındaki hava ile birlikte hareket eder, basınç azalır. Çocuk metroya doğru çekilir.</a:t>
            </a:r>
            <a:endParaRPr lang="tr-TR" dirty="0"/>
          </a:p>
        </p:txBody>
      </p:sp>
      <p:sp>
        <p:nvSpPr>
          <p:cNvPr id="4" name="Slide Number Placeholder 3"/>
          <p:cNvSpPr>
            <a:spLocks noGrp="1"/>
          </p:cNvSpPr>
          <p:nvPr>
            <p:ph type="sldNum" sz="quarter" idx="10"/>
          </p:nvPr>
        </p:nvSpPr>
        <p:spPr/>
        <p:txBody>
          <a:bodyPr/>
          <a:lstStyle/>
          <a:p>
            <a:fld id="{F267CE48-F3B0-4932-B93F-8E112BAB3552}" type="slidenum">
              <a:rPr lang="tr-TR" smtClean="0"/>
              <a:pPr/>
              <a:t>50</a:t>
            </a:fld>
            <a:endParaRPr lang="tr-TR"/>
          </a:p>
        </p:txBody>
      </p:sp>
    </p:spTree>
    <p:extLst>
      <p:ext uri="{BB962C8B-B14F-4D97-AF65-F5344CB8AC3E}">
        <p14:creationId xmlns:p14="http://schemas.microsoft.com/office/powerpoint/2010/main" val="22457958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smtClean="0"/>
              <a:t>Araba</a:t>
            </a:r>
            <a:r>
              <a:rPr lang="tr-TR" baseline="0" dirty="0" smtClean="0"/>
              <a:t> hemen yakınındaki hava ile birlikte hareket eder, basınç azalır. Bisikletli arabaya doğru çekilir.</a:t>
            </a:r>
            <a:endParaRPr lang="tr-TR" dirty="0" smtClean="0"/>
          </a:p>
          <a:p>
            <a:endParaRPr lang="tr-TR" dirty="0"/>
          </a:p>
        </p:txBody>
      </p:sp>
      <p:sp>
        <p:nvSpPr>
          <p:cNvPr id="4" name="Slide Number Placeholder 3"/>
          <p:cNvSpPr>
            <a:spLocks noGrp="1"/>
          </p:cNvSpPr>
          <p:nvPr>
            <p:ph type="sldNum" sz="quarter" idx="10"/>
          </p:nvPr>
        </p:nvSpPr>
        <p:spPr/>
        <p:txBody>
          <a:bodyPr/>
          <a:lstStyle/>
          <a:p>
            <a:fld id="{F267CE48-F3B0-4932-B93F-8E112BAB3552}" type="slidenum">
              <a:rPr lang="tr-TR" smtClean="0"/>
              <a:pPr/>
              <a:t>51</a:t>
            </a:fld>
            <a:endParaRPr lang="tr-TR"/>
          </a:p>
        </p:txBody>
      </p:sp>
    </p:spTree>
    <p:extLst>
      <p:ext uri="{BB962C8B-B14F-4D97-AF65-F5344CB8AC3E}">
        <p14:creationId xmlns:p14="http://schemas.microsoft.com/office/powerpoint/2010/main" val="38890725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Arabaların arasındaki hava, arabalarla birlikte hareket eder. Arabaların arasındaki basınç azalır, arabalar birbirine çekilir.</a:t>
            </a:r>
            <a:endParaRPr lang="tr-TR" dirty="0"/>
          </a:p>
        </p:txBody>
      </p:sp>
      <p:sp>
        <p:nvSpPr>
          <p:cNvPr id="4" name="Slide Number Placeholder 3"/>
          <p:cNvSpPr>
            <a:spLocks noGrp="1"/>
          </p:cNvSpPr>
          <p:nvPr>
            <p:ph type="sldNum" sz="quarter" idx="10"/>
          </p:nvPr>
        </p:nvSpPr>
        <p:spPr/>
        <p:txBody>
          <a:bodyPr/>
          <a:lstStyle/>
          <a:p>
            <a:fld id="{F267CE48-F3B0-4932-B93F-8E112BAB3552}" type="slidenum">
              <a:rPr lang="tr-TR" smtClean="0"/>
              <a:pPr/>
              <a:t>52</a:t>
            </a:fld>
            <a:endParaRPr lang="tr-TR"/>
          </a:p>
        </p:txBody>
      </p:sp>
    </p:spTree>
    <p:extLst>
      <p:ext uri="{BB962C8B-B14F-4D97-AF65-F5344CB8AC3E}">
        <p14:creationId xmlns:p14="http://schemas.microsoft.com/office/powerpoint/2010/main" val="21262127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Borunun</a:t>
            </a:r>
            <a:r>
              <a:rPr lang="tr-TR" baseline="0" dirty="0" smtClean="0"/>
              <a:t> kalın kısmından geçen hava daha yavaç gaçer. Dolayısı ile o kısımda daha yüksek basınç vardır. </a:t>
            </a:r>
            <a:endParaRPr lang="tr-TR" dirty="0"/>
          </a:p>
        </p:txBody>
      </p:sp>
      <p:sp>
        <p:nvSpPr>
          <p:cNvPr id="4" name="Slide Number Placeholder 3"/>
          <p:cNvSpPr>
            <a:spLocks noGrp="1"/>
          </p:cNvSpPr>
          <p:nvPr>
            <p:ph type="sldNum" sz="quarter" idx="10"/>
          </p:nvPr>
        </p:nvSpPr>
        <p:spPr/>
        <p:txBody>
          <a:bodyPr/>
          <a:lstStyle/>
          <a:p>
            <a:fld id="{F267CE48-F3B0-4932-B93F-8E112BAB3552}" type="slidenum">
              <a:rPr lang="tr-TR" smtClean="0"/>
              <a:pPr/>
              <a:t>53</a:t>
            </a:fld>
            <a:endParaRPr lang="tr-TR"/>
          </a:p>
        </p:txBody>
      </p:sp>
    </p:spTree>
    <p:extLst>
      <p:ext uri="{BB962C8B-B14F-4D97-AF65-F5344CB8AC3E}">
        <p14:creationId xmlns:p14="http://schemas.microsoft.com/office/powerpoint/2010/main" val="39005713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Laminer akışta, su daha</a:t>
            </a:r>
            <a:r>
              <a:rPr lang="tr-TR" baseline="0" dirty="0" smtClean="0"/>
              <a:t> hızlı </a:t>
            </a:r>
            <a:r>
              <a:rPr lang="tr-TR" dirty="0" smtClean="0"/>
              <a:t>aktıkça,</a:t>
            </a:r>
            <a:r>
              <a:rPr lang="tr-TR" baseline="0" dirty="0" smtClean="0"/>
              <a:t> yanlardaki basınç azalır. Ancak bu türbilanslı akışlarda geçerli değildir. Musluk çok fazla açıldığında, su çok hızlı akar, su molekülleri birbirine sürtünmeye başlar. Moleküllerin hareketi sağ üstteki görselde gösterildiği gibi olur. Moleküller farklı yönlere hareket ederler. Dolayısı ile Bernoulli İlkesi Türbilanslı akışlarda geçerli değildir.</a:t>
            </a:r>
            <a:endParaRPr lang="tr-TR" dirty="0"/>
          </a:p>
        </p:txBody>
      </p:sp>
      <p:sp>
        <p:nvSpPr>
          <p:cNvPr id="4" name="Slide Number Placeholder 3"/>
          <p:cNvSpPr>
            <a:spLocks noGrp="1"/>
          </p:cNvSpPr>
          <p:nvPr>
            <p:ph type="sldNum" sz="quarter" idx="10"/>
          </p:nvPr>
        </p:nvSpPr>
        <p:spPr/>
        <p:txBody>
          <a:bodyPr/>
          <a:lstStyle/>
          <a:p>
            <a:fld id="{F267CE48-F3B0-4932-B93F-8E112BAB3552}" type="slidenum">
              <a:rPr lang="tr-TR" smtClean="0"/>
              <a:pPr/>
              <a:t>54</a:t>
            </a:fld>
            <a:endParaRPr lang="tr-TR"/>
          </a:p>
        </p:txBody>
      </p:sp>
    </p:spTree>
    <p:extLst>
      <p:ext uri="{BB962C8B-B14F-4D97-AF65-F5344CB8AC3E}">
        <p14:creationId xmlns:p14="http://schemas.microsoft.com/office/powerpoint/2010/main" val="42034046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smtClean="0"/>
              <a:t>Soldaki</a:t>
            </a:r>
            <a:r>
              <a:rPr lang="tr-TR" baseline="0" dirty="0" smtClean="0"/>
              <a:t> video: </a:t>
            </a:r>
            <a:r>
              <a:rPr kumimoji="0" lang="tr-TR" altLang="tr-TR" sz="1200" b="0" i="0" u="none" strike="noStrike" cap="none" normalizeH="0" baseline="0" dirty="0" smtClean="0">
                <a:ln>
                  <a:noFill/>
                </a:ln>
                <a:solidFill>
                  <a:schemeClr val="tx1"/>
                </a:solidFill>
                <a:effectLst/>
                <a:latin typeface="Arial Unicode MS" panose="020B0604020202020204" pitchFamily="34" charset="-128"/>
                <a:hlinkClick r:id="rId3"/>
              </a:rPr>
              <a:t>https://youtu.be/3ECoR__tJNQ</a:t>
            </a:r>
            <a:r>
              <a:rPr kumimoji="0" lang="tr-TR" altLang="tr-TR" sz="1100" b="0" i="0" u="none" strike="noStrike" cap="none" normalizeH="0" baseline="0" dirty="0" smtClean="0">
                <a:ln>
                  <a:noFill/>
                </a:ln>
                <a:solidFill>
                  <a:schemeClr val="tx1"/>
                </a:solidFill>
                <a:effectLst/>
              </a:rPr>
              <a:t> </a:t>
            </a:r>
            <a:endParaRPr kumimoji="0" lang="tr-TR" altLang="tr-TR" sz="2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r-TR" dirty="0" smtClean="0"/>
              <a:t>Sağdaki video: </a:t>
            </a:r>
            <a:r>
              <a:rPr kumimoji="0" lang="tr-TR" altLang="tr-TR" sz="1200" b="0" i="0" u="none" strike="noStrike" cap="none" normalizeH="0" baseline="0" dirty="0" smtClean="0">
                <a:ln>
                  <a:noFill/>
                </a:ln>
                <a:solidFill>
                  <a:schemeClr val="tx1"/>
                </a:solidFill>
                <a:effectLst/>
                <a:latin typeface="Arial Unicode MS" panose="020B0604020202020204" pitchFamily="34" charset="-128"/>
                <a:hlinkClick r:id="rId4"/>
              </a:rPr>
              <a:t>https://m.youtube.com/watch?v=QtP_bh2lMXc</a:t>
            </a:r>
            <a:r>
              <a:rPr kumimoji="0" lang="tr-TR" altLang="tr-TR" sz="1100" b="0" i="0" u="none" strike="noStrike" cap="none" normalizeH="0" baseline="0" dirty="0" smtClean="0">
                <a:ln>
                  <a:noFill/>
                </a:ln>
                <a:solidFill>
                  <a:schemeClr val="tx1"/>
                </a:solidFill>
                <a:effectLst/>
              </a:rPr>
              <a:t> </a:t>
            </a:r>
            <a:endParaRPr kumimoji="0" lang="tr-TR" altLang="tr-TR" sz="2800" b="0" i="0" u="none" strike="noStrike" cap="none" normalizeH="0" baseline="0" dirty="0" smtClean="0">
              <a:ln>
                <a:noFill/>
              </a:ln>
              <a:solidFill>
                <a:schemeClr val="tx1"/>
              </a:solidFill>
              <a:effectLst/>
              <a:latin typeface="Arial" panose="020B0604020202020204" pitchFamily="34" charset="0"/>
            </a:endParaRPr>
          </a:p>
          <a:p>
            <a:endParaRPr lang="tr-TR" dirty="0"/>
          </a:p>
        </p:txBody>
      </p:sp>
      <p:sp>
        <p:nvSpPr>
          <p:cNvPr id="4" name="Slide Number Placeholder 3"/>
          <p:cNvSpPr>
            <a:spLocks noGrp="1"/>
          </p:cNvSpPr>
          <p:nvPr>
            <p:ph type="sldNum" sz="quarter" idx="10"/>
          </p:nvPr>
        </p:nvSpPr>
        <p:spPr/>
        <p:txBody>
          <a:bodyPr/>
          <a:lstStyle/>
          <a:p>
            <a:fld id="{F267CE48-F3B0-4932-B93F-8E112BAB3552}" type="slidenum">
              <a:rPr lang="tr-TR" smtClean="0"/>
              <a:pPr/>
              <a:t>55</a:t>
            </a:fld>
            <a:endParaRPr lang="tr-TR"/>
          </a:p>
        </p:txBody>
      </p:sp>
    </p:spTree>
    <p:extLst>
      <p:ext uri="{BB962C8B-B14F-4D97-AF65-F5344CB8AC3E}">
        <p14:creationId xmlns:p14="http://schemas.microsoft.com/office/powerpoint/2010/main" val="10248685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Top dönerken, etrafındaki havayı</a:t>
            </a:r>
            <a:r>
              <a:rPr lang="tr-TR" baseline="0" dirty="0" smtClean="0"/>
              <a:t> da döndürür. Topun ön tarafında basınç azalır, top o tarafa doğru itilir.</a:t>
            </a:r>
            <a:endParaRPr lang="tr-TR" dirty="0"/>
          </a:p>
        </p:txBody>
      </p:sp>
      <p:sp>
        <p:nvSpPr>
          <p:cNvPr id="4" name="Slide Number Placeholder 3"/>
          <p:cNvSpPr>
            <a:spLocks noGrp="1"/>
          </p:cNvSpPr>
          <p:nvPr>
            <p:ph type="sldNum" sz="quarter" idx="10"/>
          </p:nvPr>
        </p:nvSpPr>
        <p:spPr/>
        <p:txBody>
          <a:bodyPr/>
          <a:lstStyle/>
          <a:p>
            <a:fld id="{F267CE48-F3B0-4932-B93F-8E112BAB3552}" type="slidenum">
              <a:rPr lang="tr-TR" smtClean="0"/>
              <a:pPr/>
              <a:t>56</a:t>
            </a:fld>
            <a:endParaRPr lang="tr-TR"/>
          </a:p>
        </p:txBody>
      </p:sp>
    </p:spTree>
    <p:extLst>
      <p:ext uri="{BB962C8B-B14F-4D97-AF65-F5344CB8AC3E}">
        <p14:creationId xmlns:p14="http://schemas.microsoft.com/office/powerpoint/2010/main" val="2941294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hlinkClick r:id="rId3"/>
              </a:rPr>
              <a:t>https://www.youtube.com/watch?v=e-q9i2AlN4M</a:t>
            </a:r>
            <a:endParaRPr lang="tr-TR" dirty="0" smtClean="0"/>
          </a:p>
          <a:p>
            <a:endParaRPr lang="tr-TR" dirty="0" smtClean="0"/>
          </a:p>
          <a:p>
            <a:pPr marL="0" marR="0" indent="0" algn="l" defTabSz="914400" rtl="0" eaLnBrk="1" fontAlgn="base" latinLnBrk="0" hangingPunct="1">
              <a:lnSpc>
                <a:spcPct val="100000"/>
              </a:lnSpc>
              <a:spcBef>
                <a:spcPts val="0"/>
              </a:spcBef>
              <a:spcAft>
                <a:spcPts val="0"/>
              </a:spcAft>
              <a:buClrTx/>
              <a:buSzTx/>
              <a:buFontTx/>
              <a:buNone/>
              <a:tabLst/>
              <a:defRPr/>
            </a:pPr>
            <a:r>
              <a:rPr lang="tr-TR" b="1" dirty="0" smtClean="0"/>
              <a:t>Bir gün; </a:t>
            </a:r>
            <a:r>
              <a:rPr lang="en-US" b="1" dirty="0" smtClean="0"/>
              <a:t>Einstein, Pascal </a:t>
            </a:r>
            <a:r>
              <a:rPr lang="tr-TR" b="1" dirty="0" smtClean="0"/>
              <a:t>ve</a:t>
            </a:r>
            <a:r>
              <a:rPr lang="en-US" b="1" dirty="0" smtClean="0"/>
              <a:t> Newton </a:t>
            </a:r>
            <a:r>
              <a:rPr lang="tr-TR" b="1" dirty="0" smtClean="0"/>
              <a:t>saklambaç oynarlar...</a:t>
            </a:r>
          </a:p>
          <a:p>
            <a:pPr marL="0" marR="0" indent="0" algn="l" defTabSz="914400" rtl="0" eaLnBrk="1" fontAlgn="base" latinLnBrk="0" hangingPunct="1">
              <a:lnSpc>
                <a:spcPct val="100000"/>
              </a:lnSpc>
              <a:spcBef>
                <a:spcPts val="0"/>
              </a:spcBef>
              <a:spcAft>
                <a:spcPts val="0"/>
              </a:spcAft>
              <a:buClrTx/>
              <a:buSzTx/>
              <a:buFontTx/>
              <a:buNone/>
              <a:tabLst/>
              <a:defRPr/>
            </a:pPr>
            <a:r>
              <a:rPr lang="tr-TR" b="0" dirty="0" smtClean="0"/>
              <a:t>Einstein</a:t>
            </a:r>
            <a:r>
              <a:rPr lang="tr-TR" b="0" baseline="0" dirty="0" smtClean="0"/>
              <a:t> gözlerini kapar ve saymaya başlar. Pascal kaçıp saklanırken, Newton bir tebeşr alır ve yere 1 metrekarelik alan çizer ve bu 1 metrekarelik alanın içinde yere oturur. </a:t>
            </a:r>
          </a:p>
          <a:p>
            <a:pPr marL="0" marR="0" indent="0" algn="l" defTabSz="914400" rtl="0" eaLnBrk="1" fontAlgn="base" latinLnBrk="0" hangingPunct="1">
              <a:lnSpc>
                <a:spcPct val="100000"/>
              </a:lnSpc>
              <a:spcBef>
                <a:spcPts val="0"/>
              </a:spcBef>
              <a:spcAft>
                <a:spcPts val="0"/>
              </a:spcAft>
              <a:buClrTx/>
              <a:buSzTx/>
              <a:buFontTx/>
              <a:buNone/>
              <a:tabLst/>
              <a:defRPr/>
            </a:pPr>
            <a:r>
              <a:rPr lang="tr-TR" b="0" baseline="0" dirty="0" smtClean="0"/>
              <a:t>Einstein saymayı bitirdiğinde; Newton’un yere oturduğunu görür ve ‘Seni buldum Newton!’ diye bağırır. Newton da ‘Sen beni bulamadınki, Pascal’ı buldun. ‘ der. :D </a:t>
            </a:r>
            <a:endParaRPr lang="en-US" b="0" dirty="0" smtClean="0"/>
          </a:p>
          <a:p>
            <a:pPr fontAlgn="base"/>
            <a:endParaRPr lang="tr-TR" b="1" dirty="0" smtClean="0"/>
          </a:p>
          <a:p>
            <a:pPr fontAlgn="base"/>
            <a:endParaRPr lang="tr-TR" b="1" dirty="0" smtClean="0"/>
          </a:p>
          <a:p>
            <a:endParaRPr lang="tr-TR" dirty="0"/>
          </a:p>
        </p:txBody>
      </p:sp>
      <p:sp>
        <p:nvSpPr>
          <p:cNvPr id="4" name="3 Slayt Numarası Yer Tutucusu"/>
          <p:cNvSpPr>
            <a:spLocks noGrp="1"/>
          </p:cNvSpPr>
          <p:nvPr>
            <p:ph type="sldNum" sz="quarter" idx="10"/>
          </p:nvPr>
        </p:nvSpPr>
        <p:spPr/>
        <p:txBody>
          <a:bodyPr/>
          <a:lstStyle/>
          <a:p>
            <a:fld id="{79965F1F-1A01-4468-863F-1524A63BAE32}" type="slidenum">
              <a:rPr lang="tr-TR" smtClean="0"/>
              <a:pPr/>
              <a:t>5</a:t>
            </a:fld>
            <a:endParaRPr lang="tr-TR"/>
          </a:p>
        </p:txBody>
      </p:sp>
    </p:spTree>
    <p:extLst>
      <p:ext uri="{BB962C8B-B14F-4D97-AF65-F5344CB8AC3E}">
        <p14:creationId xmlns:p14="http://schemas.microsoft.com/office/powerpoint/2010/main" val="12673875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Evet. Basınç</a:t>
            </a:r>
            <a:r>
              <a:rPr lang="tr-TR" baseline="0" dirty="0" smtClean="0"/>
              <a:t> azalır. Barometre daha küçük bir değer gösterir. </a:t>
            </a:r>
            <a:endParaRPr lang="tr-TR" dirty="0"/>
          </a:p>
        </p:txBody>
      </p:sp>
      <p:sp>
        <p:nvSpPr>
          <p:cNvPr id="4" name="Slide Number Placeholder 3"/>
          <p:cNvSpPr>
            <a:spLocks noGrp="1"/>
          </p:cNvSpPr>
          <p:nvPr>
            <p:ph type="sldNum" sz="quarter" idx="10"/>
          </p:nvPr>
        </p:nvSpPr>
        <p:spPr/>
        <p:txBody>
          <a:bodyPr/>
          <a:lstStyle/>
          <a:p>
            <a:fld id="{F267CE48-F3B0-4932-B93F-8E112BAB3552}" type="slidenum">
              <a:rPr lang="tr-TR" smtClean="0"/>
              <a:pPr/>
              <a:t>57</a:t>
            </a:fld>
            <a:endParaRPr lang="tr-TR"/>
          </a:p>
        </p:txBody>
      </p:sp>
    </p:spTree>
    <p:extLst>
      <p:ext uri="{BB962C8B-B14F-4D97-AF65-F5344CB8AC3E}">
        <p14:creationId xmlns:p14="http://schemas.microsoft.com/office/powerpoint/2010/main" val="36457299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Kazanımların</a:t>
            </a:r>
            <a:r>
              <a:rPr lang="en-US" dirty="0" smtClean="0"/>
              <a:t> </a:t>
            </a:r>
            <a:r>
              <a:rPr lang="en-US" dirty="0" err="1" smtClean="0"/>
              <a:t>önemini</a:t>
            </a:r>
            <a:r>
              <a:rPr lang="en-US" dirty="0" smtClean="0"/>
              <a:t> </a:t>
            </a:r>
            <a:r>
              <a:rPr lang="en-US" dirty="0" err="1" smtClean="0"/>
              <a:t>vurgulayalım</a:t>
            </a:r>
            <a:r>
              <a:rPr lang="en-US" dirty="0" smtClean="0"/>
              <a:t>. </a:t>
            </a:r>
            <a:r>
              <a:rPr lang="en-US" dirty="0" err="1" smtClean="0"/>
              <a:t>Niye</a:t>
            </a:r>
            <a:r>
              <a:rPr lang="en-US" dirty="0" smtClean="0"/>
              <a:t> </a:t>
            </a:r>
            <a:r>
              <a:rPr lang="en-US" dirty="0" err="1" smtClean="0"/>
              <a:t>paylaşmaya</a:t>
            </a:r>
            <a:r>
              <a:rPr lang="en-US" dirty="0" smtClean="0"/>
              <a:t> </a:t>
            </a:r>
            <a:r>
              <a:rPr lang="en-US" dirty="0" err="1" smtClean="0"/>
              <a:t>değer</a:t>
            </a:r>
            <a:r>
              <a:rPr lang="en-US" dirty="0" smtClean="0"/>
              <a:t> </a:t>
            </a:r>
            <a:r>
              <a:rPr lang="en-US" dirty="0" err="1" smtClean="0"/>
              <a:t>görüyoruz</a:t>
            </a:r>
            <a:r>
              <a:rPr lang="en-US" dirty="0" smtClean="0"/>
              <a:t>.</a:t>
            </a:r>
            <a:endParaRPr lang="tr-TR" dirty="0"/>
          </a:p>
        </p:txBody>
      </p:sp>
      <p:sp>
        <p:nvSpPr>
          <p:cNvPr id="4" name="Slide Number Placeholder 3"/>
          <p:cNvSpPr>
            <a:spLocks noGrp="1"/>
          </p:cNvSpPr>
          <p:nvPr>
            <p:ph type="sldNum" sz="quarter" idx="10"/>
          </p:nvPr>
        </p:nvSpPr>
        <p:spPr/>
        <p:txBody>
          <a:bodyPr/>
          <a:lstStyle/>
          <a:p>
            <a:fld id="{F267CE48-F3B0-4932-B93F-8E112BAB3552}" type="slidenum">
              <a:rPr lang="tr-TR" smtClean="0"/>
              <a:pPr/>
              <a:t>60</a:t>
            </a:fld>
            <a:endParaRPr lang="tr-TR"/>
          </a:p>
        </p:txBody>
      </p:sp>
    </p:spTree>
    <p:extLst>
      <p:ext uri="{BB962C8B-B14F-4D97-AF65-F5344CB8AC3E}">
        <p14:creationId xmlns:p14="http://schemas.microsoft.com/office/powerpoint/2010/main" val="11916989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10"/>
          </p:nvPr>
        </p:nvSpPr>
        <p:spPr/>
        <p:txBody>
          <a:bodyPr/>
          <a:lstStyle/>
          <a:p>
            <a:fld id="{F267CE48-F3B0-4932-B93F-8E112BAB3552}" type="slidenum">
              <a:rPr lang="tr-TR" smtClean="0"/>
              <a:pPr/>
              <a:t>62</a:t>
            </a:fld>
            <a:endParaRPr lang="tr-TR"/>
          </a:p>
        </p:txBody>
      </p:sp>
    </p:spTree>
    <p:extLst>
      <p:ext uri="{BB962C8B-B14F-4D97-AF65-F5344CB8AC3E}">
        <p14:creationId xmlns:p14="http://schemas.microsoft.com/office/powerpoint/2010/main" val="1709259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79965F1F-1A01-4468-863F-1524A63BAE32}" type="slidenum">
              <a:rPr lang="tr-TR" smtClean="0"/>
              <a:pPr/>
              <a:t>12</a:t>
            </a:fld>
            <a:endParaRPr lang="tr-TR"/>
          </a:p>
        </p:txBody>
      </p:sp>
    </p:spTree>
    <p:extLst>
      <p:ext uri="{BB962C8B-B14F-4D97-AF65-F5344CB8AC3E}">
        <p14:creationId xmlns:p14="http://schemas.microsoft.com/office/powerpoint/2010/main" val="1982134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Yeni konuya</a:t>
            </a:r>
            <a:r>
              <a:rPr lang="tr-TR" baseline="0" dirty="0" smtClean="0"/>
              <a:t> başlıyoruz.</a:t>
            </a:r>
            <a:endParaRPr lang="tr-TR" dirty="0"/>
          </a:p>
        </p:txBody>
      </p:sp>
      <p:sp>
        <p:nvSpPr>
          <p:cNvPr id="4" name="Slide Number Placeholder 3"/>
          <p:cNvSpPr>
            <a:spLocks noGrp="1"/>
          </p:cNvSpPr>
          <p:nvPr>
            <p:ph type="sldNum" sz="quarter" idx="10"/>
          </p:nvPr>
        </p:nvSpPr>
        <p:spPr/>
        <p:txBody>
          <a:bodyPr/>
          <a:lstStyle/>
          <a:p>
            <a:fld id="{F267CE48-F3B0-4932-B93F-8E112BAB3552}" type="slidenum">
              <a:rPr lang="tr-TR" smtClean="0"/>
              <a:pPr/>
              <a:t>21</a:t>
            </a:fld>
            <a:endParaRPr lang="tr-TR"/>
          </a:p>
        </p:txBody>
      </p:sp>
    </p:spTree>
    <p:extLst>
      <p:ext uri="{BB962C8B-B14F-4D97-AF65-F5344CB8AC3E}">
        <p14:creationId xmlns:p14="http://schemas.microsoft.com/office/powerpoint/2010/main" val="3607637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hlinkClick r:id="rId3"/>
              </a:rPr>
              <a:t>https://www.youtube.com/watch?v=aiXUKAI6YR8</a:t>
            </a:r>
            <a:r>
              <a:rPr lang="tr-TR" dirty="0" smtClean="0"/>
              <a:t> </a:t>
            </a:r>
          </a:p>
          <a:p>
            <a:r>
              <a:rPr lang="tr-TR" dirty="0" smtClean="0"/>
              <a:t>Videodaki</a:t>
            </a:r>
            <a:r>
              <a:rPr lang="tr-TR" baseline="0" dirty="0" smtClean="0"/>
              <a:t> etkinlik yaptırılacak ama Bernoulli ilkesi bu slayt ile anlatılmayacaktır. Bu aşamada, etkinlik  sadece öğrencilerin konu hakkında merakını arttırmak için yapılacaktır. </a:t>
            </a:r>
            <a:endParaRPr lang="tr-TR" dirty="0"/>
          </a:p>
        </p:txBody>
      </p:sp>
      <p:sp>
        <p:nvSpPr>
          <p:cNvPr id="4" name="Slide Number Placeholder 3"/>
          <p:cNvSpPr>
            <a:spLocks noGrp="1"/>
          </p:cNvSpPr>
          <p:nvPr>
            <p:ph type="sldNum" sz="quarter" idx="10"/>
          </p:nvPr>
        </p:nvSpPr>
        <p:spPr/>
        <p:txBody>
          <a:bodyPr/>
          <a:lstStyle/>
          <a:p>
            <a:fld id="{F267CE48-F3B0-4932-B93F-8E112BAB3552}" type="slidenum">
              <a:rPr lang="tr-TR" smtClean="0"/>
              <a:pPr/>
              <a:t>22</a:t>
            </a:fld>
            <a:endParaRPr lang="tr-TR"/>
          </a:p>
        </p:txBody>
      </p:sp>
    </p:spTree>
    <p:extLst>
      <p:ext uri="{BB962C8B-B14F-4D97-AF65-F5344CB8AC3E}">
        <p14:creationId xmlns:p14="http://schemas.microsoft.com/office/powerpoint/2010/main" val="19364294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smtClean="0"/>
              <a:t>İki balonun arasına üflendiğinde,</a:t>
            </a:r>
            <a:r>
              <a:rPr lang="tr-TR" baseline="0" dirty="0" smtClean="0"/>
              <a:t> balonların birbirine yapıştığı gösterilecektir. Ancak Bernoulli ilkesi bu slayt ile anlatılmayacaktır. Bu aşamada, etkinlik  sadece öğrencilerin konu hakkında merakını arttırmak için yapılacaktır. </a:t>
            </a:r>
            <a:endParaRPr lang="tr-TR" dirty="0"/>
          </a:p>
        </p:txBody>
      </p:sp>
      <p:sp>
        <p:nvSpPr>
          <p:cNvPr id="4" name="Slide Number Placeholder 3"/>
          <p:cNvSpPr>
            <a:spLocks noGrp="1"/>
          </p:cNvSpPr>
          <p:nvPr>
            <p:ph type="sldNum" sz="quarter" idx="10"/>
          </p:nvPr>
        </p:nvSpPr>
        <p:spPr/>
        <p:txBody>
          <a:bodyPr/>
          <a:lstStyle/>
          <a:p>
            <a:fld id="{F267CE48-F3B0-4932-B93F-8E112BAB3552}" type="slidenum">
              <a:rPr lang="tr-TR" smtClean="0"/>
              <a:pPr/>
              <a:t>23</a:t>
            </a:fld>
            <a:endParaRPr lang="tr-TR"/>
          </a:p>
        </p:txBody>
      </p:sp>
    </p:spTree>
    <p:extLst>
      <p:ext uri="{BB962C8B-B14F-4D97-AF65-F5344CB8AC3E}">
        <p14:creationId xmlns:p14="http://schemas.microsoft.com/office/powerpoint/2010/main" val="2547281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baseline="0" dirty="0" smtClean="0"/>
              <a:t>Yukarıdaki soru öğrencilere sorulacaktır Ancak Bernoulli ilkesi bu slayt ile anlatılmayacaktır. Bu aşamada, soru  sadece öğrencilerin konu hakkında merakını arttırmak için sorulacaktır. </a:t>
            </a:r>
            <a:endParaRPr lang="tr-TR" dirty="0"/>
          </a:p>
        </p:txBody>
      </p:sp>
      <p:sp>
        <p:nvSpPr>
          <p:cNvPr id="4" name="Slide Number Placeholder 3"/>
          <p:cNvSpPr>
            <a:spLocks noGrp="1"/>
          </p:cNvSpPr>
          <p:nvPr>
            <p:ph type="sldNum" sz="quarter" idx="10"/>
          </p:nvPr>
        </p:nvSpPr>
        <p:spPr/>
        <p:txBody>
          <a:bodyPr/>
          <a:lstStyle/>
          <a:p>
            <a:fld id="{F267CE48-F3B0-4932-B93F-8E112BAB3552}" type="slidenum">
              <a:rPr lang="tr-TR" smtClean="0"/>
              <a:pPr/>
              <a:t>24</a:t>
            </a:fld>
            <a:endParaRPr lang="tr-TR"/>
          </a:p>
        </p:txBody>
      </p:sp>
    </p:spTree>
    <p:extLst>
      <p:ext uri="{BB962C8B-B14F-4D97-AF65-F5344CB8AC3E}">
        <p14:creationId xmlns:p14="http://schemas.microsoft.com/office/powerpoint/2010/main" val="28870836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10" name="9 Dik Üçgen"/>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8 Başlık"/>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tr-TR" smtClean="0"/>
              <a:t>Asıl başlık stili için tıklatın</a:t>
            </a:r>
            <a:endParaRPr kumimoji="0" lang="en-US"/>
          </a:p>
        </p:txBody>
      </p:sp>
      <p:sp>
        <p:nvSpPr>
          <p:cNvPr id="17" name="16 Alt Başlık"/>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tr-TR" smtClean="0"/>
              <a:t>Asıl alt başlık stilini düzenlemek için tıklatın</a:t>
            </a:r>
            <a:endParaRPr kumimoji="0" lang="en-US"/>
          </a:p>
        </p:txBody>
      </p:sp>
      <p:grpSp>
        <p:nvGrpSpPr>
          <p:cNvPr id="2" name="1 Grup"/>
          <p:cNvGrpSpPr/>
          <p:nvPr/>
        </p:nvGrpSpPr>
        <p:grpSpPr>
          <a:xfrm>
            <a:off x="-5019" y="4953000"/>
            <a:ext cx="12197020" cy="1912088"/>
            <a:chOff x="-3765" y="4832896"/>
            <a:chExt cx="9147765" cy="2032192"/>
          </a:xfrm>
        </p:grpSpPr>
        <p:sp>
          <p:nvSpPr>
            <p:cNvPr id="7" name="6 Serbest Form"/>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7 Serbest Form"/>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10 Serbest Form"/>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11 Düz Bağlayıcı"/>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29 Veri Yer Tutucusu"/>
          <p:cNvSpPr>
            <a:spLocks noGrp="1"/>
          </p:cNvSpPr>
          <p:nvPr>
            <p:ph type="dt" sz="half" idx="10"/>
          </p:nvPr>
        </p:nvSpPr>
        <p:spPr/>
        <p:txBody>
          <a:bodyPr/>
          <a:lstStyle>
            <a:lvl1pPr>
              <a:defRPr>
                <a:solidFill>
                  <a:srgbClr val="FFFFFF"/>
                </a:solidFill>
              </a:defRPr>
            </a:lvl1pPr>
            <a:extLst/>
          </a:lstStyle>
          <a:p>
            <a:fld id="{CA160B30-60EE-45FA-8251-617A49E60C36}" type="datetimeFigureOut">
              <a:rPr lang="tr-TR" smtClean="0"/>
              <a:pPr/>
              <a:t>6.12.2019</a:t>
            </a:fld>
            <a:endParaRPr lang="tr-TR"/>
          </a:p>
        </p:txBody>
      </p:sp>
      <p:sp>
        <p:nvSpPr>
          <p:cNvPr id="19" name="18 Altbilgi Yer Tutucusu"/>
          <p:cNvSpPr>
            <a:spLocks noGrp="1"/>
          </p:cNvSpPr>
          <p:nvPr>
            <p:ph type="ftr" sz="quarter" idx="11"/>
          </p:nvPr>
        </p:nvSpPr>
        <p:spPr/>
        <p:txBody>
          <a:bodyPr/>
          <a:lstStyle>
            <a:lvl1pPr>
              <a:defRPr>
                <a:solidFill>
                  <a:schemeClr val="accent1">
                    <a:tint val="20000"/>
                  </a:schemeClr>
                </a:solidFill>
              </a:defRPr>
            </a:lvl1pPr>
            <a:extLst/>
          </a:lstStyle>
          <a:p>
            <a:endParaRPr lang="tr-TR"/>
          </a:p>
        </p:txBody>
      </p:sp>
      <p:sp>
        <p:nvSpPr>
          <p:cNvPr id="27" name="26 Slayt Numarası Yer Tutucusu"/>
          <p:cNvSpPr>
            <a:spLocks noGrp="1"/>
          </p:cNvSpPr>
          <p:nvPr>
            <p:ph type="sldNum" sz="quarter" idx="12"/>
          </p:nvPr>
        </p:nvSpPr>
        <p:spPr/>
        <p:txBody>
          <a:bodyPr/>
          <a:lstStyle>
            <a:lvl1pPr>
              <a:defRPr>
                <a:solidFill>
                  <a:srgbClr val="FFFFFF"/>
                </a:solidFill>
              </a:defRPr>
            </a:lvl1pPr>
            <a:extLst/>
          </a:lstStyle>
          <a:p>
            <a:fld id="{810F24C0-A371-4D68-8B59-0EAC4F69D0D5}"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a:xfrm>
            <a:off x="609600" y="1481330"/>
            <a:ext cx="10972800" cy="4386071"/>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CA160B30-60EE-45FA-8251-617A49E60C36}" type="datetimeFigureOut">
              <a:rPr lang="tr-TR" smtClean="0"/>
              <a:pPr/>
              <a:t>6.12.2019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810F24C0-A371-4D68-8B59-0EAC4F69D0D5}"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9125351" y="274641"/>
            <a:ext cx="2369960" cy="5592761"/>
          </a:xfrm>
        </p:spPr>
        <p:txBody>
          <a:bodyPr vert="eaVert"/>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a:xfrm>
            <a:off x="609600" y="274641"/>
            <a:ext cx="8432800" cy="5592760"/>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CA160B30-60EE-45FA-8251-617A49E60C36}" type="datetimeFigureOut">
              <a:rPr lang="tr-TR" smtClean="0"/>
              <a:pPr/>
              <a:t>6.12.2019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810F24C0-A371-4D68-8B59-0EAC4F69D0D5}"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3" name="2 İçerik Yer Tutucusu"/>
          <p:cNvSpPr>
            <a:spLocks noGrp="1"/>
          </p:cNvSpPr>
          <p:nvPr>
            <p:ph idx="1"/>
          </p:nvPr>
        </p:nvSpPr>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CA160B30-60EE-45FA-8251-617A49E60C36}" type="datetimeFigureOut">
              <a:rPr lang="tr-TR" smtClean="0"/>
              <a:pPr/>
              <a:t>6.12.2019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810F24C0-A371-4D68-8B59-0EAC4F69D0D5}" type="slidenum">
              <a:rPr lang="tr-TR" smtClean="0"/>
              <a:pPr/>
              <a:t>‹#›</a:t>
            </a:fld>
            <a:endParaRPr lang="tr-TR"/>
          </a:p>
        </p:txBody>
      </p:sp>
      <p:sp>
        <p:nvSpPr>
          <p:cNvPr id="7" name="6 Başlık"/>
          <p:cNvSpPr>
            <a:spLocks noGrp="1"/>
          </p:cNvSpPr>
          <p:nvPr>
            <p:ph type="title"/>
          </p:nvPr>
        </p:nvSpPr>
        <p:spPr/>
        <p:txBody>
          <a:bodyPr rtlCol="0"/>
          <a:lstStyle/>
          <a:p>
            <a:r>
              <a:rPr kumimoji="0" lang="tr-TR" smtClean="0"/>
              <a:t>Asıl başlık stili için tıklatın</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bg>
      <p:bgRef idx="1002">
        <a:schemeClr val="bg1"/>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tr-TR" smtClean="0"/>
              <a:t>Asıl metin stillerini düzenlemek için tıklatın</a:t>
            </a:r>
          </a:p>
        </p:txBody>
      </p:sp>
      <p:sp>
        <p:nvSpPr>
          <p:cNvPr id="4" name="3 Veri Yer Tutucusu"/>
          <p:cNvSpPr>
            <a:spLocks noGrp="1"/>
          </p:cNvSpPr>
          <p:nvPr>
            <p:ph type="dt" sz="half" idx="10"/>
          </p:nvPr>
        </p:nvSpPr>
        <p:spPr/>
        <p:txBody>
          <a:bodyPr/>
          <a:lstStyle/>
          <a:p>
            <a:fld id="{CA160B30-60EE-45FA-8251-617A49E60C36}" type="datetimeFigureOut">
              <a:rPr lang="tr-TR" smtClean="0"/>
              <a:pPr/>
              <a:t>6.12.2019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810F24C0-A371-4D68-8B59-0EAC4F69D0D5}" type="slidenum">
              <a:rPr lang="tr-TR" smtClean="0"/>
              <a:pPr/>
              <a:t>‹#›</a:t>
            </a:fld>
            <a:endParaRPr lang="tr-TR"/>
          </a:p>
        </p:txBody>
      </p:sp>
      <p:sp>
        <p:nvSpPr>
          <p:cNvPr id="7" name="6 Köşeli Çift Ayraç"/>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7 Köşeli Çift Ayraç"/>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bg>
      <p:bgRef idx="1002">
        <a:schemeClr val="bg1"/>
      </p:bgRef>
    </p:bg>
    <p:spTree>
      <p:nvGrpSpPr>
        <p:cNvPr id="1" name=""/>
        <p:cNvGrpSpPr/>
        <p:nvPr/>
      </p:nvGrpSpPr>
      <p:grpSpPr>
        <a:xfrm>
          <a:off x="0" y="0"/>
          <a:ext cx="0" cy="0"/>
          <a:chOff x="0" y="0"/>
          <a:chExt cx="0" cy="0"/>
        </a:xfrm>
      </p:grpSpPr>
      <p:sp>
        <p:nvSpPr>
          <p:cNvPr id="3" name="2 İçerik Yer Tutucusu"/>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İçerik Yer Tutucusu"/>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p>
            <a:fld id="{CA160B30-60EE-45FA-8251-617A49E60C36}" type="datetimeFigureOut">
              <a:rPr lang="tr-TR" smtClean="0"/>
              <a:pPr/>
              <a:t>6.12.2019</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810F24C0-A371-4D68-8B59-0EAC4F69D0D5}" type="slidenum">
              <a:rPr lang="tr-TR" smtClean="0"/>
              <a:pPr/>
              <a:t>‹#›</a:t>
            </a:fld>
            <a:endParaRPr lang="tr-TR"/>
          </a:p>
        </p:txBody>
      </p:sp>
      <p:sp>
        <p:nvSpPr>
          <p:cNvPr id="8" name="7 Başlık"/>
          <p:cNvSpPr>
            <a:spLocks noGrp="1"/>
          </p:cNvSpPr>
          <p:nvPr>
            <p:ph type="title"/>
          </p:nvPr>
        </p:nvSpPr>
        <p:spPr/>
        <p:txBody>
          <a:bodyPr rtlCol="0"/>
          <a:lstStyle/>
          <a:p>
            <a:r>
              <a:rPr kumimoji="0" lang="tr-TR" smtClean="0"/>
              <a:t>Asıl başlık stili için tıklatın</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Karşılaştırma">
    <p:bg>
      <p:bgRef idx="1003">
        <a:schemeClr val="bg1"/>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609600" y="273050"/>
            <a:ext cx="10972800" cy="1143000"/>
          </a:xfrm>
        </p:spPr>
        <p:txBody>
          <a:bodyPr anchor="ctr"/>
          <a:lstStyle>
            <a:lvl1pPr>
              <a:defRPr/>
            </a:lvl1pPr>
            <a:extLst/>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tr-TR" smtClean="0"/>
              <a:t>Asıl metin stillerini düzenlemek için tıklatın</a:t>
            </a:r>
          </a:p>
        </p:txBody>
      </p:sp>
      <p:sp>
        <p:nvSpPr>
          <p:cNvPr id="4" name="3 Metin Yer Tutucusu"/>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tr-TR" smtClean="0"/>
              <a:t>Asıl metin stillerini düzenlemek için tıklatın</a:t>
            </a:r>
          </a:p>
        </p:txBody>
      </p:sp>
      <p:sp>
        <p:nvSpPr>
          <p:cNvPr id="5" name="4 İçerik Yer Tutucusu"/>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6" name="5 İçerik Yer Tutucusu"/>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7" name="6 Veri Yer Tutucusu"/>
          <p:cNvSpPr>
            <a:spLocks noGrp="1"/>
          </p:cNvSpPr>
          <p:nvPr>
            <p:ph type="dt" sz="half" idx="10"/>
          </p:nvPr>
        </p:nvSpPr>
        <p:spPr/>
        <p:txBody>
          <a:bodyPr/>
          <a:lstStyle/>
          <a:p>
            <a:fld id="{CA160B30-60EE-45FA-8251-617A49E60C36}" type="datetimeFigureOut">
              <a:rPr lang="tr-TR" smtClean="0"/>
              <a:pPr/>
              <a:t>6.12.2019</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810F24C0-A371-4D68-8B59-0EAC4F69D0D5}" type="slidenum">
              <a:rPr lang="tr-TR" smtClean="0"/>
              <a:pPr/>
              <a:t>‹#›</a:t>
            </a:fld>
            <a:endParaRPr lang="tr-TR"/>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bg>
      <p:bgRef idx="1002">
        <a:schemeClr val="bg1"/>
      </p:bgRef>
    </p:bg>
    <p:spTree>
      <p:nvGrpSpPr>
        <p:cNvPr id="1" name=""/>
        <p:cNvGrpSpPr/>
        <p:nvPr/>
      </p:nvGrpSpPr>
      <p:grpSpPr>
        <a:xfrm>
          <a:off x="0" y="0"/>
          <a:ext cx="0" cy="0"/>
          <a:chOff x="0" y="0"/>
          <a:chExt cx="0" cy="0"/>
        </a:xfrm>
      </p:grpSpPr>
      <p:sp>
        <p:nvSpPr>
          <p:cNvPr id="3" name="2 Veri Yer Tutucusu"/>
          <p:cNvSpPr>
            <a:spLocks noGrp="1"/>
          </p:cNvSpPr>
          <p:nvPr>
            <p:ph type="dt" sz="half" idx="10"/>
          </p:nvPr>
        </p:nvSpPr>
        <p:spPr/>
        <p:txBody>
          <a:bodyPr/>
          <a:lstStyle/>
          <a:p>
            <a:fld id="{CA160B30-60EE-45FA-8251-617A49E60C36}" type="datetimeFigureOut">
              <a:rPr lang="tr-TR" smtClean="0"/>
              <a:pPr/>
              <a:t>6.12.2019</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810F24C0-A371-4D68-8B59-0EAC4F69D0D5}" type="slidenum">
              <a:rPr lang="tr-TR" smtClean="0"/>
              <a:pPr/>
              <a:t>‹#›</a:t>
            </a:fld>
            <a:endParaRPr lang="tr-TR"/>
          </a:p>
        </p:txBody>
      </p:sp>
      <p:sp>
        <p:nvSpPr>
          <p:cNvPr id="6" name="5 Başlık"/>
          <p:cNvSpPr>
            <a:spLocks noGrp="1"/>
          </p:cNvSpPr>
          <p:nvPr>
            <p:ph type="title"/>
          </p:nvPr>
        </p:nvSpPr>
        <p:spPr/>
        <p:txBody>
          <a:bodyPr rtlCol="0"/>
          <a:lstStyle/>
          <a:p>
            <a:r>
              <a:rPr kumimoji="0" lang="tr-TR" smtClean="0"/>
              <a:t>Asıl başlık stili için tıklatın</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CA160B30-60EE-45FA-8251-617A49E60C36}" type="datetimeFigureOut">
              <a:rPr lang="tr-TR" smtClean="0"/>
              <a:pPr/>
              <a:t>6.12.2019</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810F24C0-A371-4D68-8B59-0EAC4F69D0D5}"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bg>
      <p:bgRef idx="1003">
        <a:schemeClr val="bg1"/>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tr-TR" smtClean="0"/>
              <a:t>Asıl başlık stili için tıklatın</a:t>
            </a:r>
            <a:endParaRPr kumimoji="0" lang="en-US"/>
          </a:p>
        </p:txBody>
      </p:sp>
      <p:sp>
        <p:nvSpPr>
          <p:cNvPr id="3" name="2 Metin Yer Tutucusu"/>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tr-TR" smtClean="0"/>
              <a:t>Asıl metin stillerini düzenlemek için tıklatın</a:t>
            </a:r>
          </a:p>
        </p:txBody>
      </p:sp>
      <p:sp>
        <p:nvSpPr>
          <p:cNvPr id="4" name="3 İçerik Yer Tutucusu"/>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a:xfrm>
            <a:off x="8969376" y="6407944"/>
            <a:ext cx="2560320" cy="365760"/>
          </a:xfrm>
        </p:spPr>
        <p:txBody>
          <a:bodyPr/>
          <a:lstStyle/>
          <a:p>
            <a:fld id="{CA160B30-60EE-45FA-8251-617A49E60C36}" type="datetimeFigureOut">
              <a:rPr lang="tr-TR" smtClean="0"/>
              <a:pPr/>
              <a:t>6.12.2019</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810F24C0-A371-4D68-8B59-0EAC4F69D0D5}" type="slidenum">
              <a:rPr lang="tr-TR" smtClean="0"/>
              <a:pPr/>
              <a:t>‹#›</a:t>
            </a:fld>
            <a:endParaRPr lang="tr-T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bg>
      <p:bgRef idx="1002">
        <a:schemeClr val="bg1"/>
      </p:bgRef>
    </p:bg>
    <p:spTree>
      <p:nvGrpSpPr>
        <p:cNvPr id="1" name=""/>
        <p:cNvGrpSpPr/>
        <p:nvPr/>
      </p:nvGrpSpPr>
      <p:grpSpPr>
        <a:xfrm>
          <a:off x="0" y="0"/>
          <a:ext cx="0" cy="0"/>
          <a:chOff x="0" y="0"/>
          <a:chExt cx="0" cy="0"/>
        </a:xfrm>
      </p:grpSpPr>
      <p:sp>
        <p:nvSpPr>
          <p:cNvPr id="4" name="3 Metin Yer Tutucusu"/>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tr-TR" smtClean="0"/>
              <a:t>Asıl metin stillerini düzenlemek için tıklatın</a:t>
            </a:r>
          </a:p>
        </p:txBody>
      </p:sp>
      <p:sp>
        <p:nvSpPr>
          <p:cNvPr id="3" name="2 Resim Yer Tutucusu"/>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tr-TR" smtClean="0"/>
              <a:t>Resim eklemek için simgeyi tıklatın</a:t>
            </a:r>
            <a:endParaRPr kumimoji="0" lang="en-US" dirty="0"/>
          </a:p>
        </p:txBody>
      </p:sp>
      <p:sp>
        <p:nvSpPr>
          <p:cNvPr id="5" name="4 Veri Yer Tutucusu"/>
          <p:cNvSpPr>
            <a:spLocks noGrp="1"/>
          </p:cNvSpPr>
          <p:nvPr>
            <p:ph type="dt" sz="half" idx="10"/>
          </p:nvPr>
        </p:nvSpPr>
        <p:spPr/>
        <p:txBody>
          <a:bodyPr/>
          <a:lstStyle>
            <a:lvl1pPr>
              <a:defRPr>
                <a:solidFill>
                  <a:schemeClr val="tx1"/>
                </a:solidFill>
              </a:defRPr>
            </a:lvl1pPr>
            <a:extLst/>
          </a:lstStyle>
          <a:p>
            <a:fld id="{CA160B30-60EE-45FA-8251-617A49E60C36}" type="datetimeFigureOut">
              <a:rPr lang="tr-TR" smtClean="0"/>
              <a:pPr/>
              <a:t>6.12.2019</a:t>
            </a:fld>
            <a:endParaRPr lang="tr-TR"/>
          </a:p>
        </p:txBody>
      </p:sp>
      <p:sp>
        <p:nvSpPr>
          <p:cNvPr id="6" name="5 Altbilgi Yer Tutucusu"/>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tr-TR"/>
          </a:p>
        </p:txBody>
      </p:sp>
      <p:sp>
        <p:nvSpPr>
          <p:cNvPr id="7" name="6 Slayt Numarası Yer Tutucusu"/>
          <p:cNvSpPr>
            <a:spLocks noGrp="1"/>
          </p:cNvSpPr>
          <p:nvPr>
            <p:ph type="sldNum" sz="quarter" idx="12"/>
          </p:nvPr>
        </p:nvSpPr>
        <p:spPr/>
        <p:txBody>
          <a:bodyPr/>
          <a:lstStyle>
            <a:lvl1pPr>
              <a:defRPr>
                <a:solidFill>
                  <a:schemeClr val="tx1"/>
                </a:solidFill>
              </a:defRPr>
            </a:lvl1pPr>
            <a:extLst/>
          </a:lstStyle>
          <a:p>
            <a:fld id="{810F24C0-A371-4D68-8B59-0EAC4F69D0D5}" type="slidenum">
              <a:rPr lang="tr-TR" smtClean="0"/>
              <a:pPr/>
              <a:t>‹#›</a:t>
            </a:fld>
            <a:endParaRPr lang="tr-TR"/>
          </a:p>
        </p:txBody>
      </p:sp>
      <p:sp>
        <p:nvSpPr>
          <p:cNvPr id="2" name="1 Başlık"/>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tr-TR" smtClean="0"/>
              <a:t>Asıl başlık stili için tıklatın</a:t>
            </a:r>
            <a:endParaRPr kumimoji="0" lang="en-US"/>
          </a:p>
        </p:txBody>
      </p:sp>
      <p:sp>
        <p:nvSpPr>
          <p:cNvPr id="8" name="7 Serbest Form"/>
          <p:cNvSpPr>
            <a:spLocks/>
          </p:cNvSpPr>
          <p:nvPr/>
        </p:nvSpPr>
        <p:spPr bwMode="auto">
          <a:xfrm>
            <a:off x="955249" y="5001994"/>
            <a:ext cx="5069337"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8 Serbest Form"/>
          <p:cNvSpPr>
            <a:spLocks/>
          </p:cNvSpPr>
          <p:nvPr/>
        </p:nvSpPr>
        <p:spPr bwMode="auto">
          <a:xfrm>
            <a:off x="-71414" y="5785023"/>
            <a:ext cx="506933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9 Dik Üçgen"/>
          <p:cNvSpPr>
            <a:spLocks/>
          </p:cNvSpPr>
          <p:nvPr/>
        </p:nvSpPr>
        <p:spPr bwMode="auto">
          <a:xfrm>
            <a:off x="-8056" y="5791253"/>
            <a:ext cx="4536419"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10 Düz Bağlayıcı"/>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11 Köşeli Çift Ayraç"/>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12 Köşeli Çift Ayraç"/>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12 Serbest Form"/>
          <p:cNvSpPr>
            <a:spLocks/>
          </p:cNvSpPr>
          <p:nvPr/>
        </p:nvSpPr>
        <p:spPr bwMode="auto">
          <a:xfrm>
            <a:off x="955249" y="5001994"/>
            <a:ext cx="5069337"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Serbest Form"/>
          <p:cNvSpPr>
            <a:spLocks/>
          </p:cNvSpPr>
          <p:nvPr/>
        </p:nvSpPr>
        <p:spPr bwMode="auto">
          <a:xfrm>
            <a:off x="-71414" y="5785023"/>
            <a:ext cx="506933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13 Dik Üçgen"/>
          <p:cNvSpPr>
            <a:spLocks/>
          </p:cNvSpPr>
          <p:nvPr/>
        </p:nvSpPr>
        <p:spPr bwMode="auto">
          <a:xfrm>
            <a:off x="-8056" y="5791253"/>
            <a:ext cx="4536419"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14 Düz Bağlayıcı"/>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8 Başlık Yer Tutucusu"/>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p>
            <a:r>
              <a:rPr kumimoji="0" lang="tr-TR" smtClean="0"/>
              <a:t>Asıl başlık stili için tıklatın</a:t>
            </a:r>
            <a:endParaRPr kumimoji="0" lang="en-US"/>
          </a:p>
        </p:txBody>
      </p:sp>
      <p:sp>
        <p:nvSpPr>
          <p:cNvPr id="30" name="29 Metin Yer Tutucusu"/>
          <p:cNvSpPr>
            <a:spLocks noGrp="1"/>
          </p:cNvSpPr>
          <p:nvPr>
            <p:ph type="body" idx="1"/>
          </p:nvPr>
        </p:nvSpPr>
        <p:spPr>
          <a:xfrm>
            <a:off x="609600" y="1481329"/>
            <a:ext cx="10972800" cy="4525963"/>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0" name="9 Veri Yer Tutucusu"/>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CA160B30-60EE-45FA-8251-617A49E60C36}" type="datetimeFigureOut">
              <a:rPr lang="tr-TR" smtClean="0"/>
              <a:pPr/>
              <a:t>6.12.2019</a:t>
            </a:fld>
            <a:endParaRPr lang="tr-TR"/>
          </a:p>
        </p:txBody>
      </p:sp>
      <p:sp>
        <p:nvSpPr>
          <p:cNvPr id="22" name="21 Altbilgi Yer Tutucusu"/>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tr-TR"/>
          </a:p>
        </p:txBody>
      </p:sp>
      <p:sp>
        <p:nvSpPr>
          <p:cNvPr id="18" name="17 Slayt Numarası Yer Tutucusu"/>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810F24C0-A371-4D68-8B59-0EAC4F69D0D5}"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emf"/></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phet.colorado.edu/tr/simulation/legacy/fluid-pressure-and-flow"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watch?v=WDGNcmEOjs4"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35.png"/></Relationships>
</file>

<file path=ppt/slides/_rels/slide4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4.emf"/><Relationship Id="rId7" Type="http://schemas.openxmlformats.org/officeDocument/2006/relationships/image" Target="../media/image57.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54.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62.emf"/><Relationship Id="rId5" Type="http://schemas.openxmlformats.org/officeDocument/2006/relationships/image" Target="../media/image61.emf"/><Relationship Id="rId4" Type="http://schemas.openxmlformats.org/officeDocument/2006/relationships/image" Target="../media/image60.emf"/></Relationships>
</file>

<file path=ppt/slides/_rels/slide55.xml.rels><?xml version="1.0" encoding="UTF-8" standalone="yes"?>
<Relationships xmlns="http://schemas.openxmlformats.org/package/2006/relationships"><Relationship Id="rId3" Type="http://schemas.openxmlformats.org/officeDocument/2006/relationships/hyperlink" Target="https://www.youtube.com/watch?v=3ECoR__tJNQ&amp;feature=youtu.be"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hyperlink" Target="https://www.youtube.com/watch?v=QtP_bh2lMXc&amp;app=desktop" TargetMode="External"/><Relationship Id="rId4" Type="http://schemas.openxmlformats.org/officeDocument/2006/relationships/image" Target="../media/image63.png"/></Relationships>
</file>

<file path=ppt/slides/_rels/slide5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8.png"/><Relationship Id="rId7" Type="http://schemas.openxmlformats.org/officeDocument/2006/relationships/image" Target="../media/image40.jpeg"/><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39.emf"/><Relationship Id="rId5" Type="http://schemas.openxmlformats.org/officeDocument/2006/relationships/image" Target="../media/image37.png"/><Relationship Id="rId10" Type="http://schemas.openxmlformats.org/officeDocument/2006/relationships/image" Target="../media/image49.emf"/><Relationship Id="rId4" Type="http://schemas.openxmlformats.org/officeDocument/2006/relationships/image" Target="../media/image35.png"/><Relationship Id="rId9" Type="http://schemas.openxmlformats.org/officeDocument/2006/relationships/image" Target="../media/image43.png"/></Relationships>
</file>

<file path=ppt/slides/_rels/slide59.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99410" y="1500174"/>
            <a:ext cx="9435645" cy="2406549"/>
          </a:xfrm>
        </p:spPr>
        <p:txBody>
          <a:bodyPr>
            <a:normAutofit/>
          </a:bodyPr>
          <a:lstStyle/>
          <a:p>
            <a:pPr algn="ctr"/>
            <a:r>
              <a:rPr lang="en-US" dirty="0" smtClean="0">
                <a:latin typeface="Calibri" pitchFamily="34" charset="0"/>
                <a:cs typeface="Calibri" pitchFamily="34" charset="0"/>
              </a:rPr>
              <a:t>10. </a:t>
            </a:r>
            <a:r>
              <a:rPr lang="tr-TR" dirty="0" smtClean="0">
                <a:latin typeface="Calibri" pitchFamily="34" charset="0"/>
                <a:cs typeface="Calibri" pitchFamily="34" charset="0"/>
              </a:rPr>
              <a:t>SINIF</a:t>
            </a:r>
            <a:r>
              <a:rPr lang="en-US" dirty="0" smtClean="0">
                <a:latin typeface="Calibri" pitchFamily="34" charset="0"/>
                <a:cs typeface="Calibri" pitchFamily="34" charset="0"/>
              </a:rPr>
              <a:t>:</a:t>
            </a:r>
            <a:br>
              <a:rPr lang="en-US" dirty="0" smtClean="0">
                <a:latin typeface="Calibri" pitchFamily="34" charset="0"/>
                <a:cs typeface="Calibri" pitchFamily="34" charset="0"/>
              </a:rPr>
            </a:br>
            <a:r>
              <a:rPr lang="tr-TR" dirty="0" smtClean="0">
                <a:latin typeface="Calibri" pitchFamily="34" charset="0"/>
                <a:cs typeface="Calibri" pitchFamily="34" charset="0"/>
              </a:rPr>
              <a:t>2</a:t>
            </a:r>
            <a:r>
              <a:rPr lang="en-US" dirty="0" smtClean="0">
                <a:latin typeface="Calibri" pitchFamily="34" charset="0"/>
                <a:cs typeface="Calibri" pitchFamily="34" charset="0"/>
              </a:rPr>
              <a:t>. ÜNİTE: BASIN</a:t>
            </a:r>
            <a:r>
              <a:rPr lang="tr-TR" dirty="0" smtClean="0">
                <a:latin typeface="Calibri" pitchFamily="34" charset="0"/>
                <a:cs typeface="Calibri" pitchFamily="34" charset="0"/>
              </a:rPr>
              <a:t>Ç</a:t>
            </a:r>
            <a:br>
              <a:rPr lang="tr-TR" dirty="0" smtClean="0">
                <a:latin typeface="Calibri" pitchFamily="34" charset="0"/>
                <a:cs typeface="Calibri" pitchFamily="34" charset="0"/>
              </a:rPr>
            </a:br>
            <a:r>
              <a:rPr lang="tr-TR" dirty="0" smtClean="0">
                <a:latin typeface="Calibri" pitchFamily="34" charset="0"/>
                <a:cs typeface="Calibri" pitchFamily="34" charset="0"/>
              </a:rPr>
              <a:t>SORU ÇÖZÜMÜ</a:t>
            </a:r>
            <a:endParaRPr lang="tr-TR" cap="none" dirty="0">
              <a:latin typeface="Calibri" pitchFamily="34" charset="0"/>
              <a:cs typeface="Calibri" pitchFamily="34" charset="0"/>
            </a:endParaRPr>
          </a:p>
        </p:txBody>
      </p:sp>
      <p:sp>
        <p:nvSpPr>
          <p:cNvPr id="3" name="Subtitle 2"/>
          <p:cNvSpPr>
            <a:spLocks noGrp="1"/>
          </p:cNvSpPr>
          <p:nvPr>
            <p:ph type="subTitle" idx="1"/>
          </p:nvPr>
        </p:nvSpPr>
        <p:spPr>
          <a:xfrm>
            <a:off x="7608168" y="4365104"/>
            <a:ext cx="4246192" cy="849835"/>
          </a:xfrm>
        </p:spPr>
        <p:txBody>
          <a:bodyPr>
            <a:noAutofit/>
          </a:bodyPr>
          <a:lstStyle/>
          <a:p>
            <a:r>
              <a:rPr lang="en-US" sz="2400" b="1" dirty="0" smtClean="0">
                <a:latin typeface="Calibri" pitchFamily="34" charset="0"/>
                <a:cs typeface="Calibri" pitchFamily="34" charset="0"/>
              </a:rPr>
              <a:t>Prof</a:t>
            </a:r>
            <a:r>
              <a:rPr lang="tr-TR" sz="2400" b="1" dirty="0" smtClean="0">
                <a:latin typeface="Calibri" pitchFamily="34" charset="0"/>
                <a:cs typeface="Calibri" pitchFamily="34" charset="0"/>
              </a:rPr>
              <a:t>. </a:t>
            </a:r>
            <a:r>
              <a:rPr lang="en-US" sz="2400" b="1" dirty="0" smtClean="0">
                <a:latin typeface="Calibri" pitchFamily="34" charset="0"/>
                <a:cs typeface="Calibri" pitchFamily="34" charset="0"/>
              </a:rPr>
              <a:t>Dr. Ali </a:t>
            </a:r>
            <a:r>
              <a:rPr lang="en-US" sz="2400" b="1" dirty="0" err="1" smtClean="0">
                <a:latin typeface="Calibri" pitchFamily="34" charset="0"/>
                <a:cs typeface="Calibri" pitchFamily="34" charset="0"/>
              </a:rPr>
              <a:t>Eryılmaz</a:t>
            </a:r>
            <a:endParaRPr lang="tr-TR" sz="2400" b="1" dirty="0" smtClean="0">
              <a:latin typeface="Calibri" pitchFamily="34" charset="0"/>
              <a:cs typeface="Calibri" pitchFamily="34" charset="0"/>
            </a:endParaRPr>
          </a:p>
          <a:p>
            <a:r>
              <a:rPr lang="tr-TR" sz="2400" b="1" dirty="0" smtClean="0">
                <a:latin typeface="Calibri" pitchFamily="34" charset="0"/>
                <a:cs typeface="Calibri" pitchFamily="34" charset="0"/>
              </a:rPr>
              <a:t>Arş. Gör. Dilber Demirtaş</a:t>
            </a:r>
          </a:p>
        </p:txBody>
      </p:sp>
    </p:spTree>
    <p:extLst>
      <p:ext uri="{BB962C8B-B14F-4D97-AF65-F5344CB8AC3E}">
        <p14:creationId xmlns:p14="http://schemas.microsoft.com/office/powerpoint/2010/main" val="32809967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82350" y="402957"/>
            <a:ext cx="5080920" cy="6308652"/>
          </a:xfrm>
          <a:prstGeom prst="rect">
            <a:avLst/>
          </a:prstGeom>
        </p:spPr>
      </p:pic>
      <p:sp>
        <p:nvSpPr>
          <p:cNvPr id="6" name="10 Oval"/>
          <p:cNvSpPr/>
          <p:nvPr/>
        </p:nvSpPr>
        <p:spPr>
          <a:xfrm>
            <a:off x="4182350" y="4909663"/>
            <a:ext cx="526192" cy="3990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Title 1"/>
          <p:cNvSpPr>
            <a:spLocks noGrp="1"/>
          </p:cNvSpPr>
          <p:nvPr>
            <p:ph type="title"/>
          </p:nvPr>
        </p:nvSpPr>
        <p:spPr>
          <a:xfrm>
            <a:off x="0" y="1"/>
            <a:ext cx="9692640" cy="805912"/>
          </a:xfrm>
        </p:spPr>
        <p:txBody>
          <a:bodyPr/>
          <a:lstStyle/>
          <a:p>
            <a:r>
              <a:rPr lang="tr-TR" dirty="0" smtClean="0"/>
              <a:t>Soru Çözümü</a:t>
            </a:r>
            <a:endParaRPr lang="tr-TR" dirty="0"/>
          </a:p>
        </p:txBody>
      </p:sp>
      <p:sp>
        <p:nvSpPr>
          <p:cNvPr id="5" name="TextBox 4"/>
          <p:cNvSpPr txBox="1"/>
          <p:nvPr/>
        </p:nvSpPr>
        <p:spPr>
          <a:xfrm>
            <a:off x="20930" y="727554"/>
            <a:ext cx="3091506" cy="4401205"/>
          </a:xfrm>
          <a:prstGeom prst="rect">
            <a:avLst/>
          </a:prstGeom>
          <a:noFill/>
        </p:spPr>
        <p:txBody>
          <a:bodyPr wrap="square" rtlCol="0">
            <a:spAutoFit/>
          </a:bodyPr>
          <a:lstStyle/>
          <a:p>
            <a:pPr marL="285750" indent="-285750">
              <a:buFont typeface="Arial"/>
              <a:buChar char="•"/>
            </a:pPr>
            <a:r>
              <a:rPr lang="tr-TR" sz="2000" dirty="0" smtClean="0">
                <a:solidFill>
                  <a:srgbClr val="FF0000"/>
                </a:solidFill>
              </a:rPr>
              <a:t>Geçen Hafta Neler Öğrendik?</a:t>
            </a:r>
          </a:p>
          <a:p>
            <a:pPr marL="285750" indent="-285750">
              <a:buFont typeface="Arial"/>
              <a:buChar char="•"/>
            </a:pPr>
            <a:r>
              <a:rPr lang="tr-TR" sz="2000" dirty="0" smtClean="0">
                <a:solidFill>
                  <a:srgbClr val="FFFF00"/>
                </a:solidFill>
              </a:rPr>
              <a:t>Basınç ile ilgili Soru </a:t>
            </a:r>
            <a:r>
              <a:rPr lang="tr-TR" sz="2000" dirty="0">
                <a:solidFill>
                  <a:srgbClr val="FFFF00"/>
                </a:solidFill>
              </a:rPr>
              <a:t>Çözümü</a:t>
            </a:r>
          </a:p>
          <a:p>
            <a:pPr marL="285750" indent="-285750">
              <a:buFont typeface="Arial"/>
              <a:buChar char="•"/>
            </a:pPr>
            <a:r>
              <a:rPr lang="tr-TR" sz="2000" dirty="0" smtClean="0">
                <a:solidFill>
                  <a:srgbClr val="92D050"/>
                </a:solidFill>
              </a:rPr>
              <a:t>Deneyelim</a:t>
            </a:r>
          </a:p>
          <a:p>
            <a:pPr marL="285750" indent="-285750">
              <a:buFont typeface="Arial"/>
              <a:buChar char="•"/>
            </a:pPr>
            <a:r>
              <a:rPr lang="tr-TR" sz="2000" dirty="0" smtClean="0">
                <a:solidFill>
                  <a:srgbClr val="92D050"/>
                </a:solidFill>
              </a:rPr>
              <a:t>Ne Olur?</a:t>
            </a:r>
          </a:p>
          <a:p>
            <a:pPr marL="285750" indent="-285750">
              <a:buFont typeface="Arial"/>
              <a:buChar char="•"/>
            </a:pPr>
            <a:r>
              <a:rPr lang="tr-TR" sz="2000" dirty="0" smtClean="0">
                <a:solidFill>
                  <a:srgbClr val="92D050"/>
                </a:solidFill>
              </a:rPr>
              <a:t>Akışkanlarda Basınç</a:t>
            </a:r>
          </a:p>
          <a:p>
            <a:pPr marL="285750" indent="-285750">
              <a:buFont typeface="Arial"/>
              <a:buChar char="•"/>
            </a:pPr>
            <a:r>
              <a:rPr lang="en-US" sz="2000" dirty="0" smtClean="0">
                <a:solidFill>
                  <a:srgbClr val="92D050"/>
                </a:solidFill>
              </a:rPr>
              <a:t>Ne </a:t>
            </a:r>
            <a:r>
              <a:rPr lang="en-US" sz="2000" dirty="0" err="1" smtClean="0">
                <a:solidFill>
                  <a:srgbClr val="92D050"/>
                </a:solidFill>
              </a:rPr>
              <a:t>Olur</a:t>
            </a:r>
            <a:r>
              <a:rPr lang="en-US" sz="2000" dirty="0" smtClean="0">
                <a:solidFill>
                  <a:srgbClr val="92D050"/>
                </a:solidFill>
              </a:rPr>
              <a:t>?</a:t>
            </a:r>
          </a:p>
          <a:p>
            <a:pPr marL="285750" indent="-285750">
              <a:buFont typeface="Arial"/>
              <a:buChar char="•"/>
            </a:pPr>
            <a:r>
              <a:rPr lang="tr-TR" sz="2000" dirty="0" smtClean="0">
                <a:solidFill>
                  <a:srgbClr val="92D050"/>
                </a:solidFill>
              </a:rPr>
              <a:t>Günün Özeti</a:t>
            </a:r>
          </a:p>
          <a:p>
            <a:pPr marL="285750" indent="-285750">
              <a:buFont typeface="Arial"/>
              <a:buChar char="•"/>
            </a:pPr>
            <a:r>
              <a:rPr lang="tr-TR" sz="2000" dirty="0" smtClean="0">
                <a:solidFill>
                  <a:srgbClr val="92D050"/>
                </a:solidFill>
              </a:rPr>
              <a:t>Bugün Neler Öğrendik?</a:t>
            </a:r>
          </a:p>
          <a:p>
            <a:pPr marL="285750" indent="-285750">
              <a:buFont typeface="Arial"/>
              <a:buChar char="•"/>
            </a:pPr>
            <a:r>
              <a:rPr lang="tr-TR" sz="2000" dirty="0" smtClean="0">
                <a:solidFill>
                  <a:srgbClr val="92D050"/>
                </a:solidFill>
              </a:rPr>
              <a:t>Soru Çözümü</a:t>
            </a:r>
          </a:p>
          <a:p>
            <a:pPr marL="285750" indent="-285750">
              <a:buFont typeface="Arial"/>
              <a:buChar char="•"/>
            </a:pPr>
            <a:r>
              <a:rPr lang="tr-TR" sz="2000" dirty="0" smtClean="0">
                <a:solidFill>
                  <a:srgbClr val="92D050"/>
                </a:solidFill>
              </a:rPr>
              <a:t>Önümüzdeki Hafta Ne Öğreneceğiz?</a:t>
            </a:r>
          </a:p>
        </p:txBody>
      </p:sp>
    </p:spTree>
    <p:extLst>
      <p:ext uri="{BB962C8B-B14F-4D97-AF65-F5344CB8AC3E}">
        <p14:creationId xmlns:p14="http://schemas.microsoft.com/office/powerpoint/2010/main" val="578209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33529" y="304800"/>
            <a:ext cx="3133725" cy="6553200"/>
          </a:xfrm>
          <a:prstGeom prst="rect">
            <a:avLst/>
          </a:prstGeom>
        </p:spPr>
      </p:pic>
      <p:sp>
        <p:nvSpPr>
          <p:cNvPr id="6" name="10 Oval"/>
          <p:cNvSpPr/>
          <p:nvPr/>
        </p:nvSpPr>
        <p:spPr>
          <a:xfrm>
            <a:off x="5686126" y="2612165"/>
            <a:ext cx="526192" cy="3990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Title 1"/>
          <p:cNvSpPr>
            <a:spLocks noGrp="1"/>
          </p:cNvSpPr>
          <p:nvPr>
            <p:ph type="title"/>
          </p:nvPr>
        </p:nvSpPr>
        <p:spPr>
          <a:xfrm>
            <a:off x="0" y="1"/>
            <a:ext cx="9692640" cy="805912"/>
          </a:xfrm>
        </p:spPr>
        <p:txBody>
          <a:bodyPr/>
          <a:lstStyle/>
          <a:p>
            <a:r>
              <a:rPr lang="tr-TR" dirty="0" smtClean="0"/>
              <a:t>Soru Çözümü</a:t>
            </a:r>
            <a:endParaRPr lang="tr-TR" dirty="0"/>
          </a:p>
        </p:txBody>
      </p:sp>
      <p:sp>
        <p:nvSpPr>
          <p:cNvPr id="5" name="TextBox 4"/>
          <p:cNvSpPr txBox="1"/>
          <p:nvPr/>
        </p:nvSpPr>
        <p:spPr>
          <a:xfrm>
            <a:off x="20930" y="727554"/>
            <a:ext cx="3091506" cy="4401205"/>
          </a:xfrm>
          <a:prstGeom prst="rect">
            <a:avLst/>
          </a:prstGeom>
          <a:noFill/>
        </p:spPr>
        <p:txBody>
          <a:bodyPr wrap="square" rtlCol="0">
            <a:spAutoFit/>
          </a:bodyPr>
          <a:lstStyle/>
          <a:p>
            <a:pPr marL="285750" indent="-285750">
              <a:buFont typeface="Arial"/>
              <a:buChar char="•"/>
            </a:pPr>
            <a:r>
              <a:rPr lang="tr-TR" sz="2000" dirty="0" smtClean="0">
                <a:solidFill>
                  <a:srgbClr val="FF0000"/>
                </a:solidFill>
              </a:rPr>
              <a:t>Geçen Hafta Neler Öğrendik?</a:t>
            </a:r>
          </a:p>
          <a:p>
            <a:pPr marL="285750" indent="-285750">
              <a:buFont typeface="Arial"/>
              <a:buChar char="•"/>
            </a:pPr>
            <a:r>
              <a:rPr lang="tr-TR" sz="2000" dirty="0" smtClean="0">
                <a:solidFill>
                  <a:srgbClr val="FFFF00"/>
                </a:solidFill>
              </a:rPr>
              <a:t>Basınç ile ilgili Soru </a:t>
            </a:r>
            <a:r>
              <a:rPr lang="tr-TR" sz="2000" dirty="0">
                <a:solidFill>
                  <a:srgbClr val="FFFF00"/>
                </a:solidFill>
              </a:rPr>
              <a:t>Çözümü</a:t>
            </a:r>
          </a:p>
          <a:p>
            <a:pPr marL="285750" indent="-285750">
              <a:buFont typeface="Arial"/>
              <a:buChar char="•"/>
            </a:pPr>
            <a:r>
              <a:rPr lang="tr-TR" sz="2000" dirty="0" smtClean="0">
                <a:solidFill>
                  <a:srgbClr val="92D050"/>
                </a:solidFill>
              </a:rPr>
              <a:t>Deneyelim</a:t>
            </a:r>
          </a:p>
          <a:p>
            <a:pPr marL="285750" indent="-285750">
              <a:buFont typeface="Arial"/>
              <a:buChar char="•"/>
            </a:pPr>
            <a:r>
              <a:rPr lang="tr-TR" sz="2000" dirty="0" smtClean="0">
                <a:solidFill>
                  <a:srgbClr val="92D050"/>
                </a:solidFill>
              </a:rPr>
              <a:t>Ne Olur?</a:t>
            </a:r>
          </a:p>
          <a:p>
            <a:pPr marL="285750" indent="-285750">
              <a:buFont typeface="Arial"/>
              <a:buChar char="•"/>
            </a:pPr>
            <a:r>
              <a:rPr lang="tr-TR" sz="2000" dirty="0" smtClean="0">
                <a:solidFill>
                  <a:srgbClr val="92D050"/>
                </a:solidFill>
              </a:rPr>
              <a:t>Akışkanlarda Basınç</a:t>
            </a:r>
          </a:p>
          <a:p>
            <a:pPr marL="285750" indent="-285750">
              <a:buFont typeface="Arial"/>
              <a:buChar char="•"/>
            </a:pPr>
            <a:r>
              <a:rPr lang="en-US" sz="2000" dirty="0" smtClean="0">
                <a:solidFill>
                  <a:srgbClr val="92D050"/>
                </a:solidFill>
              </a:rPr>
              <a:t>Ne </a:t>
            </a:r>
            <a:r>
              <a:rPr lang="en-US" sz="2000" dirty="0" err="1" smtClean="0">
                <a:solidFill>
                  <a:srgbClr val="92D050"/>
                </a:solidFill>
              </a:rPr>
              <a:t>Olur</a:t>
            </a:r>
            <a:r>
              <a:rPr lang="en-US" sz="2000" dirty="0" smtClean="0">
                <a:solidFill>
                  <a:srgbClr val="92D050"/>
                </a:solidFill>
              </a:rPr>
              <a:t>?</a:t>
            </a:r>
          </a:p>
          <a:p>
            <a:pPr marL="285750" indent="-285750">
              <a:buFont typeface="Arial"/>
              <a:buChar char="•"/>
            </a:pPr>
            <a:r>
              <a:rPr lang="tr-TR" sz="2000" dirty="0" smtClean="0">
                <a:solidFill>
                  <a:srgbClr val="92D050"/>
                </a:solidFill>
              </a:rPr>
              <a:t>Günün Özeti</a:t>
            </a:r>
          </a:p>
          <a:p>
            <a:pPr marL="285750" indent="-285750">
              <a:buFont typeface="Arial"/>
              <a:buChar char="•"/>
            </a:pPr>
            <a:r>
              <a:rPr lang="tr-TR" sz="2000" dirty="0" smtClean="0">
                <a:solidFill>
                  <a:srgbClr val="92D050"/>
                </a:solidFill>
              </a:rPr>
              <a:t>Bugün Neler Öğrendik?</a:t>
            </a:r>
          </a:p>
          <a:p>
            <a:pPr marL="285750" indent="-285750">
              <a:buFont typeface="Arial"/>
              <a:buChar char="•"/>
            </a:pPr>
            <a:r>
              <a:rPr lang="tr-TR" sz="2000" dirty="0" smtClean="0">
                <a:solidFill>
                  <a:srgbClr val="92D050"/>
                </a:solidFill>
              </a:rPr>
              <a:t>Soru Çözümü</a:t>
            </a:r>
          </a:p>
          <a:p>
            <a:pPr marL="285750" indent="-285750">
              <a:buFont typeface="Arial"/>
              <a:buChar char="•"/>
            </a:pPr>
            <a:r>
              <a:rPr lang="tr-TR" sz="2000" dirty="0" smtClean="0">
                <a:solidFill>
                  <a:srgbClr val="92D050"/>
                </a:solidFill>
              </a:rPr>
              <a:t>Önümüzdeki Hafta Ne Öğreneceğiz?</a:t>
            </a:r>
          </a:p>
        </p:txBody>
      </p:sp>
    </p:spTree>
    <p:extLst>
      <p:ext uri="{BB962C8B-B14F-4D97-AF65-F5344CB8AC3E}">
        <p14:creationId xmlns:p14="http://schemas.microsoft.com/office/powerpoint/2010/main" val="1695244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18378" y="706594"/>
            <a:ext cx="6107380" cy="5941318"/>
          </a:xfrm>
          <a:prstGeom prst="rect">
            <a:avLst/>
          </a:prstGeom>
        </p:spPr>
      </p:pic>
      <p:sp>
        <p:nvSpPr>
          <p:cNvPr id="6" name="10 Oval"/>
          <p:cNvSpPr/>
          <p:nvPr/>
        </p:nvSpPr>
        <p:spPr>
          <a:xfrm>
            <a:off x="3605949" y="4556623"/>
            <a:ext cx="526192" cy="3990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Title 1"/>
          <p:cNvSpPr>
            <a:spLocks noGrp="1"/>
          </p:cNvSpPr>
          <p:nvPr>
            <p:ph type="title"/>
          </p:nvPr>
        </p:nvSpPr>
        <p:spPr>
          <a:xfrm>
            <a:off x="0" y="1"/>
            <a:ext cx="9692640" cy="805912"/>
          </a:xfrm>
        </p:spPr>
        <p:txBody>
          <a:bodyPr/>
          <a:lstStyle/>
          <a:p>
            <a:r>
              <a:rPr lang="tr-TR" dirty="0" smtClean="0"/>
              <a:t>Soru Çözümü</a:t>
            </a:r>
            <a:endParaRPr lang="tr-TR" dirty="0"/>
          </a:p>
        </p:txBody>
      </p:sp>
      <p:sp>
        <p:nvSpPr>
          <p:cNvPr id="5" name="TextBox 4"/>
          <p:cNvSpPr txBox="1"/>
          <p:nvPr/>
        </p:nvSpPr>
        <p:spPr>
          <a:xfrm>
            <a:off x="20930" y="727554"/>
            <a:ext cx="3091506" cy="4401205"/>
          </a:xfrm>
          <a:prstGeom prst="rect">
            <a:avLst/>
          </a:prstGeom>
          <a:noFill/>
        </p:spPr>
        <p:txBody>
          <a:bodyPr wrap="square" rtlCol="0">
            <a:spAutoFit/>
          </a:bodyPr>
          <a:lstStyle/>
          <a:p>
            <a:pPr marL="285750" indent="-285750">
              <a:buFont typeface="Arial"/>
              <a:buChar char="•"/>
            </a:pPr>
            <a:r>
              <a:rPr lang="tr-TR" sz="2000" dirty="0" smtClean="0">
                <a:solidFill>
                  <a:srgbClr val="FF0000"/>
                </a:solidFill>
              </a:rPr>
              <a:t>Geçen Hafta Neler Öğrendik?</a:t>
            </a:r>
          </a:p>
          <a:p>
            <a:pPr marL="285750" indent="-285750">
              <a:buFont typeface="Arial"/>
              <a:buChar char="•"/>
            </a:pPr>
            <a:r>
              <a:rPr lang="tr-TR" sz="2000" dirty="0" smtClean="0">
                <a:solidFill>
                  <a:srgbClr val="FFFF00"/>
                </a:solidFill>
              </a:rPr>
              <a:t>Basınç ile ilgili Soru </a:t>
            </a:r>
            <a:r>
              <a:rPr lang="tr-TR" sz="2000" dirty="0">
                <a:solidFill>
                  <a:srgbClr val="FFFF00"/>
                </a:solidFill>
              </a:rPr>
              <a:t>Çözümü</a:t>
            </a:r>
          </a:p>
          <a:p>
            <a:pPr marL="285750" indent="-285750">
              <a:buFont typeface="Arial"/>
              <a:buChar char="•"/>
            </a:pPr>
            <a:r>
              <a:rPr lang="tr-TR" sz="2000" dirty="0" smtClean="0">
                <a:solidFill>
                  <a:srgbClr val="92D050"/>
                </a:solidFill>
              </a:rPr>
              <a:t>Deneyelim</a:t>
            </a:r>
          </a:p>
          <a:p>
            <a:pPr marL="285750" indent="-285750">
              <a:buFont typeface="Arial"/>
              <a:buChar char="•"/>
            </a:pPr>
            <a:r>
              <a:rPr lang="tr-TR" sz="2000" dirty="0" smtClean="0">
                <a:solidFill>
                  <a:srgbClr val="92D050"/>
                </a:solidFill>
              </a:rPr>
              <a:t>Ne Olur?</a:t>
            </a:r>
          </a:p>
          <a:p>
            <a:pPr marL="285750" indent="-285750">
              <a:buFont typeface="Arial"/>
              <a:buChar char="•"/>
            </a:pPr>
            <a:r>
              <a:rPr lang="tr-TR" sz="2000" dirty="0" smtClean="0">
                <a:solidFill>
                  <a:srgbClr val="92D050"/>
                </a:solidFill>
              </a:rPr>
              <a:t>Akışkanlarda Basınç</a:t>
            </a:r>
          </a:p>
          <a:p>
            <a:pPr marL="285750" indent="-285750">
              <a:buFont typeface="Arial"/>
              <a:buChar char="•"/>
            </a:pPr>
            <a:r>
              <a:rPr lang="en-US" sz="2000" dirty="0" smtClean="0">
                <a:solidFill>
                  <a:srgbClr val="92D050"/>
                </a:solidFill>
              </a:rPr>
              <a:t>Ne </a:t>
            </a:r>
            <a:r>
              <a:rPr lang="en-US" sz="2000" dirty="0" err="1" smtClean="0">
                <a:solidFill>
                  <a:srgbClr val="92D050"/>
                </a:solidFill>
              </a:rPr>
              <a:t>Olur</a:t>
            </a:r>
            <a:r>
              <a:rPr lang="en-US" sz="2000" dirty="0" smtClean="0">
                <a:solidFill>
                  <a:srgbClr val="92D050"/>
                </a:solidFill>
              </a:rPr>
              <a:t>?</a:t>
            </a:r>
          </a:p>
          <a:p>
            <a:pPr marL="285750" indent="-285750">
              <a:buFont typeface="Arial"/>
              <a:buChar char="•"/>
            </a:pPr>
            <a:r>
              <a:rPr lang="tr-TR" sz="2000" dirty="0" smtClean="0">
                <a:solidFill>
                  <a:srgbClr val="92D050"/>
                </a:solidFill>
              </a:rPr>
              <a:t>Günün Özeti</a:t>
            </a:r>
          </a:p>
          <a:p>
            <a:pPr marL="285750" indent="-285750">
              <a:buFont typeface="Arial"/>
              <a:buChar char="•"/>
            </a:pPr>
            <a:r>
              <a:rPr lang="tr-TR" sz="2000" dirty="0" smtClean="0">
                <a:solidFill>
                  <a:srgbClr val="92D050"/>
                </a:solidFill>
              </a:rPr>
              <a:t>Bugün Neler Öğrendik?</a:t>
            </a:r>
          </a:p>
          <a:p>
            <a:pPr marL="285750" indent="-285750">
              <a:buFont typeface="Arial"/>
              <a:buChar char="•"/>
            </a:pPr>
            <a:r>
              <a:rPr lang="tr-TR" sz="2000" dirty="0" smtClean="0">
                <a:solidFill>
                  <a:srgbClr val="92D050"/>
                </a:solidFill>
              </a:rPr>
              <a:t>Soru Çözümü</a:t>
            </a:r>
          </a:p>
          <a:p>
            <a:pPr marL="285750" indent="-285750">
              <a:buFont typeface="Arial"/>
              <a:buChar char="•"/>
            </a:pPr>
            <a:r>
              <a:rPr lang="tr-TR" sz="2000" dirty="0" smtClean="0">
                <a:solidFill>
                  <a:srgbClr val="92D050"/>
                </a:solidFill>
              </a:rPr>
              <a:t>Önümüzdeki Hafta Ne Öğreneceğiz?</a:t>
            </a:r>
          </a:p>
        </p:txBody>
      </p:sp>
    </p:spTree>
    <p:extLst>
      <p:ext uri="{BB962C8B-B14F-4D97-AF65-F5344CB8AC3E}">
        <p14:creationId xmlns:p14="http://schemas.microsoft.com/office/powerpoint/2010/main" val="284477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19904" y="407327"/>
            <a:ext cx="4839252" cy="6084440"/>
          </a:xfrm>
          <a:prstGeom prst="rect">
            <a:avLst/>
          </a:prstGeom>
        </p:spPr>
      </p:pic>
      <p:sp>
        <p:nvSpPr>
          <p:cNvPr id="6" name="10 Oval"/>
          <p:cNvSpPr/>
          <p:nvPr/>
        </p:nvSpPr>
        <p:spPr>
          <a:xfrm>
            <a:off x="4320128" y="5661252"/>
            <a:ext cx="526192" cy="3990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Title 1"/>
          <p:cNvSpPr>
            <a:spLocks noGrp="1"/>
          </p:cNvSpPr>
          <p:nvPr>
            <p:ph type="title"/>
          </p:nvPr>
        </p:nvSpPr>
        <p:spPr>
          <a:xfrm>
            <a:off x="0" y="1"/>
            <a:ext cx="9692640" cy="805912"/>
          </a:xfrm>
        </p:spPr>
        <p:txBody>
          <a:bodyPr/>
          <a:lstStyle/>
          <a:p>
            <a:r>
              <a:rPr lang="tr-TR" dirty="0" smtClean="0"/>
              <a:t>Soru Çözümü</a:t>
            </a:r>
            <a:endParaRPr lang="tr-TR" dirty="0"/>
          </a:p>
        </p:txBody>
      </p:sp>
      <p:sp>
        <p:nvSpPr>
          <p:cNvPr id="5" name="TextBox 4"/>
          <p:cNvSpPr txBox="1"/>
          <p:nvPr/>
        </p:nvSpPr>
        <p:spPr>
          <a:xfrm>
            <a:off x="20930" y="727554"/>
            <a:ext cx="3091506" cy="4401205"/>
          </a:xfrm>
          <a:prstGeom prst="rect">
            <a:avLst/>
          </a:prstGeom>
          <a:noFill/>
        </p:spPr>
        <p:txBody>
          <a:bodyPr wrap="square" rtlCol="0">
            <a:spAutoFit/>
          </a:bodyPr>
          <a:lstStyle/>
          <a:p>
            <a:pPr marL="285750" indent="-285750">
              <a:buFont typeface="Arial"/>
              <a:buChar char="•"/>
            </a:pPr>
            <a:r>
              <a:rPr lang="tr-TR" sz="2000" dirty="0" smtClean="0">
                <a:solidFill>
                  <a:srgbClr val="FF0000"/>
                </a:solidFill>
              </a:rPr>
              <a:t>Geçen Hafta Neler Öğrendik?</a:t>
            </a:r>
          </a:p>
          <a:p>
            <a:pPr marL="285750" indent="-285750">
              <a:buFont typeface="Arial"/>
              <a:buChar char="•"/>
            </a:pPr>
            <a:r>
              <a:rPr lang="tr-TR" sz="2000" dirty="0" smtClean="0">
                <a:solidFill>
                  <a:srgbClr val="FFFF00"/>
                </a:solidFill>
              </a:rPr>
              <a:t>Basınç ile ilgili Soru </a:t>
            </a:r>
            <a:r>
              <a:rPr lang="tr-TR" sz="2000" dirty="0">
                <a:solidFill>
                  <a:srgbClr val="FFFF00"/>
                </a:solidFill>
              </a:rPr>
              <a:t>Çözümü</a:t>
            </a:r>
          </a:p>
          <a:p>
            <a:pPr marL="285750" indent="-285750">
              <a:buFont typeface="Arial"/>
              <a:buChar char="•"/>
            </a:pPr>
            <a:r>
              <a:rPr lang="tr-TR" sz="2000" dirty="0" smtClean="0">
                <a:solidFill>
                  <a:srgbClr val="92D050"/>
                </a:solidFill>
              </a:rPr>
              <a:t>Deneyelim</a:t>
            </a:r>
          </a:p>
          <a:p>
            <a:pPr marL="285750" indent="-285750">
              <a:buFont typeface="Arial"/>
              <a:buChar char="•"/>
            </a:pPr>
            <a:r>
              <a:rPr lang="tr-TR" sz="2000" dirty="0" smtClean="0">
                <a:solidFill>
                  <a:srgbClr val="92D050"/>
                </a:solidFill>
              </a:rPr>
              <a:t>Ne Olur?</a:t>
            </a:r>
          </a:p>
          <a:p>
            <a:pPr marL="285750" indent="-285750">
              <a:buFont typeface="Arial"/>
              <a:buChar char="•"/>
            </a:pPr>
            <a:r>
              <a:rPr lang="tr-TR" sz="2000" dirty="0" smtClean="0">
                <a:solidFill>
                  <a:srgbClr val="92D050"/>
                </a:solidFill>
              </a:rPr>
              <a:t>Akışkanlarda Basınç</a:t>
            </a:r>
          </a:p>
          <a:p>
            <a:pPr marL="285750" indent="-285750">
              <a:buFont typeface="Arial"/>
              <a:buChar char="•"/>
            </a:pPr>
            <a:r>
              <a:rPr lang="en-US" sz="2000" dirty="0" smtClean="0">
                <a:solidFill>
                  <a:srgbClr val="92D050"/>
                </a:solidFill>
              </a:rPr>
              <a:t>Ne </a:t>
            </a:r>
            <a:r>
              <a:rPr lang="en-US" sz="2000" dirty="0" err="1" smtClean="0">
                <a:solidFill>
                  <a:srgbClr val="92D050"/>
                </a:solidFill>
              </a:rPr>
              <a:t>Olur</a:t>
            </a:r>
            <a:r>
              <a:rPr lang="en-US" sz="2000" dirty="0" smtClean="0">
                <a:solidFill>
                  <a:srgbClr val="92D050"/>
                </a:solidFill>
              </a:rPr>
              <a:t>?</a:t>
            </a:r>
          </a:p>
          <a:p>
            <a:pPr marL="285750" indent="-285750">
              <a:buFont typeface="Arial"/>
              <a:buChar char="•"/>
            </a:pPr>
            <a:r>
              <a:rPr lang="tr-TR" sz="2000" dirty="0" smtClean="0">
                <a:solidFill>
                  <a:srgbClr val="92D050"/>
                </a:solidFill>
              </a:rPr>
              <a:t>Günün Özeti</a:t>
            </a:r>
          </a:p>
          <a:p>
            <a:pPr marL="285750" indent="-285750">
              <a:buFont typeface="Arial"/>
              <a:buChar char="•"/>
            </a:pPr>
            <a:r>
              <a:rPr lang="tr-TR" sz="2000" dirty="0" smtClean="0">
                <a:solidFill>
                  <a:srgbClr val="92D050"/>
                </a:solidFill>
              </a:rPr>
              <a:t>Bugün Neler Öğrendik?</a:t>
            </a:r>
          </a:p>
          <a:p>
            <a:pPr marL="285750" indent="-285750">
              <a:buFont typeface="Arial"/>
              <a:buChar char="•"/>
            </a:pPr>
            <a:r>
              <a:rPr lang="tr-TR" sz="2000" dirty="0" smtClean="0">
                <a:solidFill>
                  <a:srgbClr val="92D050"/>
                </a:solidFill>
              </a:rPr>
              <a:t>Soru Çözümü</a:t>
            </a:r>
          </a:p>
          <a:p>
            <a:pPr marL="285750" indent="-285750">
              <a:buFont typeface="Arial"/>
              <a:buChar char="•"/>
            </a:pPr>
            <a:r>
              <a:rPr lang="tr-TR" sz="2000" dirty="0" smtClean="0">
                <a:solidFill>
                  <a:srgbClr val="92D050"/>
                </a:solidFill>
              </a:rPr>
              <a:t>Önümüzdeki Hafta Ne Öğreneceğiz?</a:t>
            </a:r>
          </a:p>
        </p:txBody>
      </p:sp>
    </p:spTree>
    <p:extLst>
      <p:ext uri="{BB962C8B-B14F-4D97-AF65-F5344CB8AC3E}">
        <p14:creationId xmlns:p14="http://schemas.microsoft.com/office/powerpoint/2010/main" val="570743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75720" y="665731"/>
            <a:ext cx="4606262" cy="6165304"/>
          </a:xfrm>
          <a:prstGeom prst="rect">
            <a:avLst/>
          </a:prstGeom>
        </p:spPr>
      </p:pic>
      <p:sp>
        <p:nvSpPr>
          <p:cNvPr id="6" name="10 Oval"/>
          <p:cNvSpPr/>
          <p:nvPr/>
        </p:nvSpPr>
        <p:spPr>
          <a:xfrm>
            <a:off x="5878851" y="5878019"/>
            <a:ext cx="526192" cy="3990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Title 1"/>
          <p:cNvSpPr>
            <a:spLocks noGrp="1"/>
          </p:cNvSpPr>
          <p:nvPr>
            <p:ph type="title"/>
          </p:nvPr>
        </p:nvSpPr>
        <p:spPr>
          <a:xfrm>
            <a:off x="0" y="1"/>
            <a:ext cx="9692640" cy="805912"/>
          </a:xfrm>
        </p:spPr>
        <p:txBody>
          <a:bodyPr/>
          <a:lstStyle/>
          <a:p>
            <a:r>
              <a:rPr lang="tr-TR" dirty="0" smtClean="0"/>
              <a:t>Soru Çözümü</a:t>
            </a:r>
            <a:endParaRPr lang="tr-TR" dirty="0"/>
          </a:p>
        </p:txBody>
      </p:sp>
      <p:sp>
        <p:nvSpPr>
          <p:cNvPr id="5" name="TextBox 4"/>
          <p:cNvSpPr txBox="1"/>
          <p:nvPr/>
        </p:nvSpPr>
        <p:spPr>
          <a:xfrm>
            <a:off x="20930" y="727554"/>
            <a:ext cx="3091506" cy="4401205"/>
          </a:xfrm>
          <a:prstGeom prst="rect">
            <a:avLst/>
          </a:prstGeom>
          <a:noFill/>
        </p:spPr>
        <p:txBody>
          <a:bodyPr wrap="square" rtlCol="0">
            <a:spAutoFit/>
          </a:bodyPr>
          <a:lstStyle/>
          <a:p>
            <a:pPr marL="285750" indent="-285750">
              <a:buFont typeface="Arial"/>
              <a:buChar char="•"/>
            </a:pPr>
            <a:r>
              <a:rPr lang="tr-TR" sz="2000" dirty="0" smtClean="0">
                <a:solidFill>
                  <a:srgbClr val="FF0000"/>
                </a:solidFill>
              </a:rPr>
              <a:t>Geçen Hafta Neler Öğrendik?</a:t>
            </a:r>
          </a:p>
          <a:p>
            <a:pPr marL="285750" indent="-285750">
              <a:buFont typeface="Arial"/>
              <a:buChar char="•"/>
            </a:pPr>
            <a:r>
              <a:rPr lang="tr-TR" sz="2000" dirty="0" smtClean="0">
                <a:solidFill>
                  <a:srgbClr val="FFFF00"/>
                </a:solidFill>
              </a:rPr>
              <a:t>Basınç ile ilgili Soru </a:t>
            </a:r>
            <a:r>
              <a:rPr lang="tr-TR" sz="2000" dirty="0">
                <a:solidFill>
                  <a:srgbClr val="FFFF00"/>
                </a:solidFill>
              </a:rPr>
              <a:t>Çözümü</a:t>
            </a:r>
          </a:p>
          <a:p>
            <a:pPr marL="285750" indent="-285750">
              <a:buFont typeface="Arial"/>
              <a:buChar char="•"/>
            </a:pPr>
            <a:r>
              <a:rPr lang="tr-TR" sz="2000" dirty="0" smtClean="0">
                <a:solidFill>
                  <a:srgbClr val="92D050"/>
                </a:solidFill>
              </a:rPr>
              <a:t>Deneyelim</a:t>
            </a:r>
          </a:p>
          <a:p>
            <a:pPr marL="285750" indent="-285750">
              <a:buFont typeface="Arial"/>
              <a:buChar char="•"/>
            </a:pPr>
            <a:r>
              <a:rPr lang="tr-TR" sz="2000" dirty="0" smtClean="0">
                <a:solidFill>
                  <a:srgbClr val="92D050"/>
                </a:solidFill>
              </a:rPr>
              <a:t>Ne Olur?</a:t>
            </a:r>
          </a:p>
          <a:p>
            <a:pPr marL="285750" indent="-285750">
              <a:buFont typeface="Arial"/>
              <a:buChar char="•"/>
            </a:pPr>
            <a:r>
              <a:rPr lang="tr-TR" sz="2000" dirty="0" smtClean="0">
                <a:solidFill>
                  <a:srgbClr val="92D050"/>
                </a:solidFill>
              </a:rPr>
              <a:t>Akışkanlarda Basınç</a:t>
            </a:r>
          </a:p>
          <a:p>
            <a:pPr marL="285750" indent="-285750">
              <a:buFont typeface="Arial"/>
              <a:buChar char="•"/>
            </a:pPr>
            <a:r>
              <a:rPr lang="en-US" sz="2000" dirty="0" smtClean="0">
                <a:solidFill>
                  <a:srgbClr val="92D050"/>
                </a:solidFill>
              </a:rPr>
              <a:t>Ne </a:t>
            </a:r>
            <a:r>
              <a:rPr lang="en-US" sz="2000" dirty="0" err="1" smtClean="0">
                <a:solidFill>
                  <a:srgbClr val="92D050"/>
                </a:solidFill>
              </a:rPr>
              <a:t>Olur</a:t>
            </a:r>
            <a:r>
              <a:rPr lang="en-US" sz="2000" dirty="0" smtClean="0">
                <a:solidFill>
                  <a:srgbClr val="92D050"/>
                </a:solidFill>
              </a:rPr>
              <a:t>?</a:t>
            </a:r>
          </a:p>
          <a:p>
            <a:pPr marL="285750" indent="-285750">
              <a:buFont typeface="Arial"/>
              <a:buChar char="•"/>
            </a:pPr>
            <a:r>
              <a:rPr lang="tr-TR" sz="2000" dirty="0" smtClean="0">
                <a:solidFill>
                  <a:srgbClr val="92D050"/>
                </a:solidFill>
              </a:rPr>
              <a:t>Günün Özeti</a:t>
            </a:r>
          </a:p>
          <a:p>
            <a:pPr marL="285750" indent="-285750">
              <a:buFont typeface="Arial"/>
              <a:buChar char="•"/>
            </a:pPr>
            <a:r>
              <a:rPr lang="tr-TR" sz="2000" dirty="0" smtClean="0">
                <a:solidFill>
                  <a:srgbClr val="92D050"/>
                </a:solidFill>
              </a:rPr>
              <a:t>Bugün Neler Öğrendik?</a:t>
            </a:r>
          </a:p>
          <a:p>
            <a:pPr marL="285750" indent="-285750">
              <a:buFont typeface="Arial"/>
              <a:buChar char="•"/>
            </a:pPr>
            <a:r>
              <a:rPr lang="tr-TR" sz="2000" dirty="0" smtClean="0">
                <a:solidFill>
                  <a:srgbClr val="92D050"/>
                </a:solidFill>
              </a:rPr>
              <a:t>Soru Çözümü</a:t>
            </a:r>
          </a:p>
          <a:p>
            <a:pPr marL="285750" indent="-285750">
              <a:buFont typeface="Arial"/>
              <a:buChar char="•"/>
            </a:pPr>
            <a:r>
              <a:rPr lang="tr-TR" sz="2000" dirty="0" smtClean="0">
                <a:solidFill>
                  <a:srgbClr val="92D050"/>
                </a:solidFill>
              </a:rPr>
              <a:t>Önümüzdeki Hafta Ne Öğreneceğiz?</a:t>
            </a:r>
          </a:p>
        </p:txBody>
      </p:sp>
    </p:spTree>
    <p:extLst>
      <p:ext uri="{BB962C8B-B14F-4D97-AF65-F5344CB8AC3E}">
        <p14:creationId xmlns:p14="http://schemas.microsoft.com/office/powerpoint/2010/main" val="65344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455777" y="1"/>
            <a:ext cx="3656447" cy="6600356"/>
          </a:xfrm>
          <a:prstGeom prst="rect">
            <a:avLst/>
          </a:prstGeom>
        </p:spPr>
      </p:pic>
      <p:sp>
        <p:nvSpPr>
          <p:cNvPr id="6" name="10 Oval"/>
          <p:cNvSpPr/>
          <p:nvPr/>
        </p:nvSpPr>
        <p:spPr>
          <a:xfrm>
            <a:off x="4846320" y="4146444"/>
            <a:ext cx="526192" cy="3990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Title 1"/>
          <p:cNvSpPr>
            <a:spLocks noGrp="1"/>
          </p:cNvSpPr>
          <p:nvPr>
            <p:ph type="title"/>
          </p:nvPr>
        </p:nvSpPr>
        <p:spPr>
          <a:xfrm>
            <a:off x="0" y="1"/>
            <a:ext cx="9692640" cy="805912"/>
          </a:xfrm>
        </p:spPr>
        <p:txBody>
          <a:bodyPr/>
          <a:lstStyle/>
          <a:p>
            <a:r>
              <a:rPr lang="tr-TR" dirty="0" smtClean="0"/>
              <a:t>Soru Çözümü</a:t>
            </a:r>
            <a:endParaRPr lang="tr-TR" dirty="0"/>
          </a:p>
        </p:txBody>
      </p:sp>
      <p:sp>
        <p:nvSpPr>
          <p:cNvPr id="5" name="TextBox 4"/>
          <p:cNvSpPr txBox="1"/>
          <p:nvPr/>
        </p:nvSpPr>
        <p:spPr>
          <a:xfrm>
            <a:off x="20930" y="727554"/>
            <a:ext cx="3091506" cy="4401205"/>
          </a:xfrm>
          <a:prstGeom prst="rect">
            <a:avLst/>
          </a:prstGeom>
          <a:noFill/>
        </p:spPr>
        <p:txBody>
          <a:bodyPr wrap="square" rtlCol="0">
            <a:spAutoFit/>
          </a:bodyPr>
          <a:lstStyle/>
          <a:p>
            <a:pPr marL="285750" indent="-285750">
              <a:buFont typeface="Arial"/>
              <a:buChar char="•"/>
            </a:pPr>
            <a:r>
              <a:rPr lang="tr-TR" sz="2000" dirty="0" smtClean="0">
                <a:solidFill>
                  <a:srgbClr val="FF0000"/>
                </a:solidFill>
              </a:rPr>
              <a:t>Geçen Hafta Neler Öğrendik?</a:t>
            </a:r>
          </a:p>
          <a:p>
            <a:pPr marL="285750" indent="-285750">
              <a:buFont typeface="Arial"/>
              <a:buChar char="•"/>
            </a:pPr>
            <a:r>
              <a:rPr lang="tr-TR" sz="2000" dirty="0" smtClean="0">
                <a:solidFill>
                  <a:srgbClr val="FFFF00"/>
                </a:solidFill>
              </a:rPr>
              <a:t>Basınç ile ilgili Soru </a:t>
            </a:r>
            <a:r>
              <a:rPr lang="tr-TR" sz="2000" dirty="0">
                <a:solidFill>
                  <a:srgbClr val="FFFF00"/>
                </a:solidFill>
              </a:rPr>
              <a:t>Çözümü</a:t>
            </a:r>
          </a:p>
          <a:p>
            <a:pPr marL="285750" indent="-285750">
              <a:buFont typeface="Arial"/>
              <a:buChar char="•"/>
            </a:pPr>
            <a:r>
              <a:rPr lang="tr-TR" sz="2000" dirty="0" smtClean="0">
                <a:solidFill>
                  <a:srgbClr val="92D050"/>
                </a:solidFill>
              </a:rPr>
              <a:t>Deneyelim</a:t>
            </a:r>
          </a:p>
          <a:p>
            <a:pPr marL="285750" indent="-285750">
              <a:buFont typeface="Arial"/>
              <a:buChar char="•"/>
            </a:pPr>
            <a:r>
              <a:rPr lang="tr-TR" sz="2000" dirty="0" smtClean="0">
                <a:solidFill>
                  <a:srgbClr val="92D050"/>
                </a:solidFill>
              </a:rPr>
              <a:t>Ne Olur?</a:t>
            </a:r>
          </a:p>
          <a:p>
            <a:pPr marL="285750" indent="-285750">
              <a:buFont typeface="Arial"/>
              <a:buChar char="•"/>
            </a:pPr>
            <a:r>
              <a:rPr lang="tr-TR" sz="2000" dirty="0" smtClean="0">
                <a:solidFill>
                  <a:srgbClr val="92D050"/>
                </a:solidFill>
              </a:rPr>
              <a:t>Akışkanlarda Basınç</a:t>
            </a:r>
          </a:p>
          <a:p>
            <a:pPr marL="285750" indent="-285750">
              <a:buFont typeface="Arial"/>
              <a:buChar char="•"/>
            </a:pPr>
            <a:r>
              <a:rPr lang="en-US" sz="2000" dirty="0" smtClean="0">
                <a:solidFill>
                  <a:srgbClr val="92D050"/>
                </a:solidFill>
              </a:rPr>
              <a:t>Ne </a:t>
            </a:r>
            <a:r>
              <a:rPr lang="en-US" sz="2000" dirty="0" err="1" smtClean="0">
                <a:solidFill>
                  <a:srgbClr val="92D050"/>
                </a:solidFill>
              </a:rPr>
              <a:t>Olur</a:t>
            </a:r>
            <a:r>
              <a:rPr lang="en-US" sz="2000" dirty="0" smtClean="0">
                <a:solidFill>
                  <a:srgbClr val="92D050"/>
                </a:solidFill>
              </a:rPr>
              <a:t>?</a:t>
            </a:r>
          </a:p>
          <a:p>
            <a:pPr marL="285750" indent="-285750">
              <a:buFont typeface="Arial"/>
              <a:buChar char="•"/>
            </a:pPr>
            <a:r>
              <a:rPr lang="tr-TR" sz="2000" dirty="0" smtClean="0">
                <a:solidFill>
                  <a:srgbClr val="92D050"/>
                </a:solidFill>
              </a:rPr>
              <a:t>Günün Özeti</a:t>
            </a:r>
          </a:p>
          <a:p>
            <a:pPr marL="285750" indent="-285750">
              <a:buFont typeface="Arial"/>
              <a:buChar char="•"/>
            </a:pPr>
            <a:r>
              <a:rPr lang="tr-TR" sz="2000" dirty="0" smtClean="0">
                <a:solidFill>
                  <a:srgbClr val="92D050"/>
                </a:solidFill>
              </a:rPr>
              <a:t>Bugün Neler Öğrendik?</a:t>
            </a:r>
          </a:p>
          <a:p>
            <a:pPr marL="285750" indent="-285750">
              <a:buFont typeface="Arial"/>
              <a:buChar char="•"/>
            </a:pPr>
            <a:r>
              <a:rPr lang="tr-TR" sz="2000" dirty="0" smtClean="0">
                <a:solidFill>
                  <a:srgbClr val="92D050"/>
                </a:solidFill>
              </a:rPr>
              <a:t>Soru Çözümü</a:t>
            </a:r>
          </a:p>
          <a:p>
            <a:pPr marL="285750" indent="-285750">
              <a:buFont typeface="Arial"/>
              <a:buChar char="•"/>
            </a:pPr>
            <a:r>
              <a:rPr lang="tr-TR" sz="2000" dirty="0" smtClean="0">
                <a:solidFill>
                  <a:srgbClr val="92D050"/>
                </a:solidFill>
              </a:rPr>
              <a:t>Önümüzdeki Hafta Ne Öğreneceğiz?</a:t>
            </a:r>
          </a:p>
        </p:txBody>
      </p:sp>
    </p:spTree>
    <p:extLst>
      <p:ext uri="{BB962C8B-B14F-4D97-AF65-F5344CB8AC3E}">
        <p14:creationId xmlns:p14="http://schemas.microsoft.com/office/powerpoint/2010/main" val="2838345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74798" y="180866"/>
            <a:ext cx="3881036" cy="6607285"/>
          </a:xfrm>
          <a:prstGeom prst="rect">
            <a:avLst/>
          </a:prstGeom>
        </p:spPr>
      </p:pic>
      <p:sp>
        <p:nvSpPr>
          <p:cNvPr id="6" name="10 Oval"/>
          <p:cNvSpPr/>
          <p:nvPr/>
        </p:nvSpPr>
        <p:spPr>
          <a:xfrm>
            <a:off x="4211702" y="3198457"/>
            <a:ext cx="526192" cy="3990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Title 1"/>
          <p:cNvSpPr>
            <a:spLocks noGrp="1"/>
          </p:cNvSpPr>
          <p:nvPr>
            <p:ph type="title"/>
          </p:nvPr>
        </p:nvSpPr>
        <p:spPr>
          <a:xfrm>
            <a:off x="0" y="1"/>
            <a:ext cx="9692640" cy="805912"/>
          </a:xfrm>
        </p:spPr>
        <p:txBody>
          <a:bodyPr/>
          <a:lstStyle/>
          <a:p>
            <a:r>
              <a:rPr lang="tr-TR" dirty="0" smtClean="0"/>
              <a:t>Soru Çözümü</a:t>
            </a:r>
            <a:endParaRPr lang="tr-TR" dirty="0"/>
          </a:p>
        </p:txBody>
      </p:sp>
      <p:sp>
        <p:nvSpPr>
          <p:cNvPr id="5" name="TextBox 4"/>
          <p:cNvSpPr txBox="1"/>
          <p:nvPr/>
        </p:nvSpPr>
        <p:spPr>
          <a:xfrm>
            <a:off x="20930" y="727554"/>
            <a:ext cx="3091506" cy="4401205"/>
          </a:xfrm>
          <a:prstGeom prst="rect">
            <a:avLst/>
          </a:prstGeom>
          <a:noFill/>
        </p:spPr>
        <p:txBody>
          <a:bodyPr wrap="square" rtlCol="0">
            <a:spAutoFit/>
          </a:bodyPr>
          <a:lstStyle/>
          <a:p>
            <a:pPr marL="285750" indent="-285750">
              <a:buFont typeface="Arial"/>
              <a:buChar char="•"/>
            </a:pPr>
            <a:r>
              <a:rPr lang="tr-TR" sz="2000" dirty="0" smtClean="0">
                <a:solidFill>
                  <a:srgbClr val="FF0000"/>
                </a:solidFill>
              </a:rPr>
              <a:t>Geçen Hafta Neler Öğrendik?</a:t>
            </a:r>
          </a:p>
          <a:p>
            <a:pPr marL="285750" indent="-285750">
              <a:buFont typeface="Arial"/>
              <a:buChar char="•"/>
            </a:pPr>
            <a:r>
              <a:rPr lang="tr-TR" sz="2000" dirty="0" smtClean="0">
                <a:solidFill>
                  <a:srgbClr val="FFFF00"/>
                </a:solidFill>
              </a:rPr>
              <a:t>Basınç ile ilgili Soru </a:t>
            </a:r>
            <a:r>
              <a:rPr lang="tr-TR" sz="2000" dirty="0">
                <a:solidFill>
                  <a:srgbClr val="FFFF00"/>
                </a:solidFill>
              </a:rPr>
              <a:t>Çözümü</a:t>
            </a:r>
          </a:p>
          <a:p>
            <a:pPr marL="285750" indent="-285750">
              <a:buFont typeface="Arial"/>
              <a:buChar char="•"/>
            </a:pPr>
            <a:r>
              <a:rPr lang="tr-TR" sz="2000" dirty="0" smtClean="0">
                <a:solidFill>
                  <a:srgbClr val="92D050"/>
                </a:solidFill>
              </a:rPr>
              <a:t>Deneyelim</a:t>
            </a:r>
          </a:p>
          <a:p>
            <a:pPr marL="285750" indent="-285750">
              <a:buFont typeface="Arial"/>
              <a:buChar char="•"/>
            </a:pPr>
            <a:r>
              <a:rPr lang="tr-TR" sz="2000" dirty="0" smtClean="0">
                <a:solidFill>
                  <a:srgbClr val="92D050"/>
                </a:solidFill>
              </a:rPr>
              <a:t>Ne Olur?</a:t>
            </a:r>
          </a:p>
          <a:p>
            <a:pPr marL="285750" indent="-285750">
              <a:buFont typeface="Arial"/>
              <a:buChar char="•"/>
            </a:pPr>
            <a:r>
              <a:rPr lang="tr-TR" sz="2000" dirty="0" smtClean="0">
                <a:solidFill>
                  <a:srgbClr val="92D050"/>
                </a:solidFill>
              </a:rPr>
              <a:t>Akışkanlarda Basınç</a:t>
            </a:r>
          </a:p>
          <a:p>
            <a:pPr marL="285750" indent="-285750">
              <a:buFont typeface="Arial"/>
              <a:buChar char="•"/>
            </a:pPr>
            <a:r>
              <a:rPr lang="en-US" sz="2000" dirty="0" smtClean="0">
                <a:solidFill>
                  <a:srgbClr val="92D050"/>
                </a:solidFill>
              </a:rPr>
              <a:t>Ne </a:t>
            </a:r>
            <a:r>
              <a:rPr lang="en-US" sz="2000" dirty="0" err="1" smtClean="0">
                <a:solidFill>
                  <a:srgbClr val="92D050"/>
                </a:solidFill>
              </a:rPr>
              <a:t>Olur</a:t>
            </a:r>
            <a:r>
              <a:rPr lang="en-US" sz="2000" dirty="0" smtClean="0">
                <a:solidFill>
                  <a:srgbClr val="92D050"/>
                </a:solidFill>
              </a:rPr>
              <a:t>?</a:t>
            </a:r>
          </a:p>
          <a:p>
            <a:pPr marL="285750" indent="-285750">
              <a:buFont typeface="Arial"/>
              <a:buChar char="•"/>
            </a:pPr>
            <a:r>
              <a:rPr lang="tr-TR" sz="2000" dirty="0" smtClean="0">
                <a:solidFill>
                  <a:srgbClr val="92D050"/>
                </a:solidFill>
              </a:rPr>
              <a:t>Günün Özeti</a:t>
            </a:r>
          </a:p>
          <a:p>
            <a:pPr marL="285750" indent="-285750">
              <a:buFont typeface="Arial"/>
              <a:buChar char="•"/>
            </a:pPr>
            <a:r>
              <a:rPr lang="tr-TR" sz="2000" dirty="0" smtClean="0">
                <a:solidFill>
                  <a:srgbClr val="92D050"/>
                </a:solidFill>
              </a:rPr>
              <a:t>Bugün Neler Öğrendik?</a:t>
            </a:r>
          </a:p>
          <a:p>
            <a:pPr marL="285750" indent="-285750">
              <a:buFont typeface="Arial"/>
              <a:buChar char="•"/>
            </a:pPr>
            <a:r>
              <a:rPr lang="tr-TR" sz="2000" dirty="0" smtClean="0">
                <a:solidFill>
                  <a:srgbClr val="92D050"/>
                </a:solidFill>
              </a:rPr>
              <a:t>Soru Çözümü</a:t>
            </a:r>
          </a:p>
          <a:p>
            <a:pPr marL="285750" indent="-285750">
              <a:buFont typeface="Arial"/>
              <a:buChar char="•"/>
            </a:pPr>
            <a:r>
              <a:rPr lang="tr-TR" sz="2000" dirty="0" smtClean="0">
                <a:solidFill>
                  <a:srgbClr val="92D050"/>
                </a:solidFill>
              </a:rPr>
              <a:t>Önümüzdeki Hafta Ne Öğreneceğiz?</a:t>
            </a:r>
          </a:p>
        </p:txBody>
      </p:sp>
    </p:spTree>
    <p:extLst>
      <p:ext uri="{BB962C8B-B14F-4D97-AF65-F5344CB8AC3E}">
        <p14:creationId xmlns:p14="http://schemas.microsoft.com/office/powerpoint/2010/main" val="285264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92353" y="587578"/>
            <a:ext cx="5136030" cy="6042388"/>
          </a:xfrm>
          <a:prstGeom prst="rect">
            <a:avLst/>
          </a:prstGeom>
        </p:spPr>
      </p:pic>
      <p:sp>
        <p:nvSpPr>
          <p:cNvPr id="6" name="10 Oval"/>
          <p:cNvSpPr/>
          <p:nvPr/>
        </p:nvSpPr>
        <p:spPr>
          <a:xfrm>
            <a:off x="3292353" y="4387214"/>
            <a:ext cx="526192" cy="3990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Title 1"/>
          <p:cNvSpPr>
            <a:spLocks noGrp="1"/>
          </p:cNvSpPr>
          <p:nvPr>
            <p:ph type="title"/>
          </p:nvPr>
        </p:nvSpPr>
        <p:spPr>
          <a:xfrm>
            <a:off x="0" y="1"/>
            <a:ext cx="9692640" cy="805912"/>
          </a:xfrm>
        </p:spPr>
        <p:txBody>
          <a:bodyPr/>
          <a:lstStyle/>
          <a:p>
            <a:r>
              <a:rPr lang="tr-TR" dirty="0" smtClean="0"/>
              <a:t>Soru Çözümü</a:t>
            </a:r>
            <a:endParaRPr lang="tr-TR" dirty="0"/>
          </a:p>
        </p:txBody>
      </p:sp>
      <p:sp>
        <p:nvSpPr>
          <p:cNvPr id="5" name="TextBox 4"/>
          <p:cNvSpPr txBox="1"/>
          <p:nvPr/>
        </p:nvSpPr>
        <p:spPr>
          <a:xfrm>
            <a:off x="20930" y="727554"/>
            <a:ext cx="3091506" cy="4401205"/>
          </a:xfrm>
          <a:prstGeom prst="rect">
            <a:avLst/>
          </a:prstGeom>
          <a:noFill/>
        </p:spPr>
        <p:txBody>
          <a:bodyPr wrap="square" rtlCol="0">
            <a:spAutoFit/>
          </a:bodyPr>
          <a:lstStyle/>
          <a:p>
            <a:pPr marL="285750" indent="-285750">
              <a:buFont typeface="Arial"/>
              <a:buChar char="•"/>
            </a:pPr>
            <a:r>
              <a:rPr lang="tr-TR" sz="2000" dirty="0" smtClean="0">
                <a:solidFill>
                  <a:srgbClr val="FF0000"/>
                </a:solidFill>
              </a:rPr>
              <a:t>Geçen Hafta Neler Öğrendik?</a:t>
            </a:r>
          </a:p>
          <a:p>
            <a:pPr marL="285750" indent="-285750">
              <a:buFont typeface="Arial"/>
              <a:buChar char="•"/>
            </a:pPr>
            <a:r>
              <a:rPr lang="tr-TR" sz="2000" dirty="0" smtClean="0">
                <a:solidFill>
                  <a:srgbClr val="FFFF00"/>
                </a:solidFill>
              </a:rPr>
              <a:t>Basınç ile ilgili Soru </a:t>
            </a:r>
            <a:r>
              <a:rPr lang="tr-TR" sz="2000" dirty="0">
                <a:solidFill>
                  <a:srgbClr val="FFFF00"/>
                </a:solidFill>
              </a:rPr>
              <a:t>Çözümü</a:t>
            </a:r>
          </a:p>
          <a:p>
            <a:pPr marL="285750" indent="-285750">
              <a:buFont typeface="Arial"/>
              <a:buChar char="•"/>
            </a:pPr>
            <a:r>
              <a:rPr lang="tr-TR" sz="2000" dirty="0" smtClean="0">
                <a:solidFill>
                  <a:srgbClr val="92D050"/>
                </a:solidFill>
              </a:rPr>
              <a:t>Deneyelim</a:t>
            </a:r>
          </a:p>
          <a:p>
            <a:pPr marL="285750" indent="-285750">
              <a:buFont typeface="Arial"/>
              <a:buChar char="•"/>
            </a:pPr>
            <a:r>
              <a:rPr lang="tr-TR" sz="2000" dirty="0" smtClean="0">
                <a:solidFill>
                  <a:srgbClr val="92D050"/>
                </a:solidFill>
              </a:rPr>
              <a:t>Ne Olur?</a:t>
            </a:r>
          </a:p>
          <a:p>
            <a:pPr marL="285750" indent="-285750">
              <a:buFont typeface="Arial"/>
              <a:buChar char="•"/>
            </a:pPr>
            <a:r>
              <a:rPr lang="tr-TR" sz="2000" dirty="0" smtClean="0">
                <a:solidFill>
                  <a:srgbClr val="92D050"/>
                </a:solidFill>
              </a:rPr>
              <a:t>Akışkanlarda Basınç</a:t>
            </a:r>
          </a:p>
          <a:p>
            <a:pPr marL="285750" indent="-285750">
              <a:buFont typeface="Arial"/>
              <a:buChar char="•"/>
            </a:pPr>
            <a:r>
              <a:rPr lang="en-US" sz="2000" dirty="0" smtClean="0">
                <a:solidFill>
                  <a:srgbClr val="92D050"/>
                </a:solidFill>
              </a:rPr>
              <a:t>Ne </a:t>
            </a:r>
            <a:r>
              <a:rPr lang="en-US" sz="2000" dirty="0" err="1" smtClean="0">
                <a:solidFill>
                  <a:srgbClr val="92D050"/>
                </a:solidFill>
              </a:rPr>
              <a:t>Olur</a:t>
            </a:r>
            <a:r>
              <a:rPr lang="en-US" sz="2000" dirty="0" smtClean="0">
                <a:solidFill>
                  <a:srgbClr val="92D050"/>
                </a:solidFill>
              </a:rPr>
              <a:t>?</a:t>
            </a:r>
          </a:p>
          <a:p>
            <a:pPr marL="285750" indent="-285750">
              <a:buFont typeface="Arial"/>
              <a:buChar char="•"/>
            </a:pPr>
            <a:r>
              <a:rPr lang="tr-TR" sz="2000" dirty="0" smtClean="0">
                <a:solidFill>
                  <a:srgbClr val="92D050"/>
                </a:solidFill>
              </a:rPr>
              <a:t>Günün Özeti</a:t>
            </a:r>
          </a:p>
          <a:p>
            <a:pPr marL="285750" indent="-285750">
              <a:buFont typeface="Arial"/>
              <a:buChar char="•"/>
            </a:pPr>
            <a:r>
              <a:rPr lang="tr-TR" sz="2000" dirty="0" smtClean="0">
                <a:solidFill>
                  <a:srgbClr val="92D050"/>
                </a:solidFill>
              </a:rPr>
              <a:t>Bugün Neler Öğrendik?</a:t>
            </a:r>
          </a:p>
          <a:p>
            <a:pPr marL="285750" indent="-285750">
              <a:buFont typeface="Arial"/>
              <a:buChar char="•"/>
            </a:pPr>
            <a:r>
              <a:rPr lang="tr-TR" sz="2000" dirty="0" smtClean="0">
                <a:solidFill>
                  <a:srgbClr val="92D050"/>
                </a:solidFill>
              </a:rPr>
              <a:t>Soru Çözümü</a:t>
            </a:r>
          </a:p>
          <a:p>
            <a:pPr marL="285750" indent="-285750">
              <a:buFont typeface="Arial"/>
              <a:buChar char="•"/>
            </a:pPr>
            <a:r>
              <a:rPr lang="tr-TR" sz="2000" dirty="0" smtClean="0">
                <a:solidFill>
                  <a:srgbClr val="92D050"/>
                </a:solidFill>
              </a:rPr>
              <a:t>Önümüzdeki Hafta Ne Öğreneceğiz?</a:t>
            </a:r>
          </a:p>
        </p:txBody>
      </p:sp>
    </p:spTree>
    <p:extLst>
      <p:ext uri="{BB962C8B-B14F-4D97-AF65-F5344CB8AC3E}">
        <p14:creationId xmlns:p14="http://schemas.microsoft.com/office/powerpoint/2010/main" val="922834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19736" y="813018"/>
            <a:ext cx="6203416" cy="5954032"/>
          </a:xfrm>
          <a:prstGeom prst="rect">
            <a:avLst/>
          </a:prstGeom>
        </p:spPr>
      </p:pic>
      <p:sp>
        <p:nvSpPr>
          <p:cNvPr id="6" name="10 Oval"/>
          <p:cNvSpPr/>
          <p:nvPr/>
        </p:nvSpPr>
        <p:spPr>
          <a:xfrm>
            <a:off x="3689886" y="3645022"/>
            <a:ext cx="526192" cy="3990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Title 1"/>
          <p:cNvSpPr>
            <a:spLocks noGrp="1"/>
          </p:cNvSpPr>
          <p:nvPr>
            <p:ph type="title"/>
          </p:nvPr>
        </p:nvSpPr>
        <p:spPr>
          <a:xfrm>
            <a:off x="0" y="1"/>
            <a:ext cx="9692640" cy="805912"/>
          </a:xfrm>
        </p:spPr>
        <p:txBody>
          <a:bodyPr/>
          <a:lstStyle/>
          <a:p>
            <a:r>
              <a:rPr lang="tr-TR" dirty="0" smtClean="0"/>
              <a:t>Soru Çözümü</a:t>
            </a:r>
            <a:endParaRPr lang="tr-TR" dirty="0"/>
          </a:p>
        </p:txBody>
      </p:sp>
      <p:sp>
        <p:nvSpPr>
          <p:cNvPr id="5" name="TextBox 4"/>
          <p:cNvSpPr txBox="1"/>
          <p:nvPr/>
        </p:nvSpPr>
        <p:spPr>
          <a:xfrm>
            <a:off x="20930" y="727554"/>
            <a:ext cx="3091506" cy="4401205"/>
          </a:xfrm>
          <a:prstGeom prst="rect">
            <a:avLst/>
          </a:prstGeom>
          <a:noFill/>
        </p:spPr>
        <p:txBody>
          <a:bodyPr wrap="square" rtlCol="0">
            <a:spAutoFit/>
          </a:bodyPr>
          <a:lstStyle/>
          <a:p>
            <a:pPr marL="285750" indent="-285750">
              <a:buFont typeface="Arial"/>
              <a:buChar char="•"/>
            </a:pPr>
            <a:r>
              <a:rPr lang="tr-TR" sz="2000" dirty="0" smtClean="0">
                <a:solidFill>
                  <a:srgbClr val="FF0000"/>
                </a:solidFill>
              </a:rPr>
              <a:t>Geçen Hafta Neler Öğrendik?</a:t>
            </a:r>
          </a:p>
          <a:p>
            <a:pPr marL="285750" indent="-285750">
              <a:buFont typeface="Arial"/>
              <a:buChar char="•"/>
            </a:pPr>
            <a:r>
              <a:rPr lang="tr-TR" sz="2000" dirty="0" smtClean="0">
                <a:solidFill>
                  <a:srgbClr val="FFFF00"/>
                </a:solidFill>
              </a:rPr>
              <a:t>Basınç ile ilgili Soru </a:t>
            </a:r>
            <a:r>
              <a:rPr lang="tr-TR" sz="2000" dirty="0">
                <a:solidFill>
                  <a:srgbClr val="FFFF00"/>
                </a:solidFill>
              </a:rPr>
              <a:t>Çözümü</a:t>
            </a:r>
          </a:p>
          <a:p>
            <a:pPr marL="285750" indent="-285750">
              <a:buFont typeface="Arial"/>
              <a:buChar char="•"/>
            </a:pPr>
            <a:r>
              <a:rPr lang="tr-TR" sz="2000" dirty="0" smtClean="0">
                <a:solidFill>
                  <a:srgbClr val="92D050"/>
                </a:solidFill>
              </a:rPr>
              <a:t>Deneyelim</a:t>
            </a:r>
          </a:p>
          <a:p>
            <a:pPr marL="285750" indent="-285750">
              <a:buFont typeface="Arial"/>
              <a:buChar char="•"/>
            </a:pPr>
            <a:r>
              <a:rPr lang="tr-TR" sz="2000" dirty="0" smtClean="0">
                <a:solidFill>
                  <a:srgbClr val="92D050"/>
                </a:solidFill>
              </a:rPr>
              <a:t>Ne Olur?</a:t>
            </a:r>
          </a:p>
          <a:p>
            <a:pPr marL="285750" indent="-285750">
              <a:buFont typeface="Arial"/>
              <a:buChar char="•"/>
            </a:pPr>
            <a:r>
              <a:rPr lang="tr-TR" sz="2000" dirty="0" smtClean="0">
                <a:solidFill>
                  <a:srgbClr val="92D050"/>
                </a:solidFill>
              </a:rPr>
              <a:t>Akışkanlarda Basınç</a:t>
            </a:r>
          </a:p>
          <a:p>
            <a:pPr marL="285750" indent="-285750">
              <a:buFont typeface="Arial"/>
              <a:buChar char="•"/>
            </a:pPr>
            <a:r>
              <a:rPr lang="en-US" sz="2000" dirty="0" smtClean="0">
                <a:solidFill>
                  <a:srgbClr val="92D050"/>
                </a:solidFill>
              </a:rPr>
              <a:t>Ne </a:t>
            </a:r>
            <a:r>
              <a:rPr lang="en-US" sz="2000" dirty="0" err="1" smtClean="0">
                <a:solidFill>
                  <a:srgbClr val="92D050"/>
                </a:solidFill>
              </a:rPr>
              <a:t>Olur</a:t>
            </a:r>
            <a:r>
              <a:rPr lang="en-US" sz="2000" dirty="0" smtClean="0">
                <a:solidFill>
                  <a:srgbClr val="92D050"/>
                </a:solidFill>
              </a:rPr>
              <a:t>?</a:t>
            </a:r>
          </a:p>
          <a:p>
            <a:pPr marL="285750" indent="-285750">
              <a:buFont typeface="Arial"/>
              <a:buChar char="•"/>
            </a:pPr>
            <a:r>
              <a:rPr lang="tr-TR" sz="2000" dirty="0" smtClean="0">
                <a:solidFill>
                  <a:srgbClr val="92D050"/>
                </a:solidFill>
              </a:rPr>
              <a:t>Günün Özeti</a:t>
            </a:r>
          </a:p>
          <a:p>
            <a:pPr marL="285750" indent="-285750">
              <a:buFont typeface="Arial"/>
              <a:buChar char="•"/>
            </a:pPr>
            <a:r>
              <a:rPr lang="tr-TR" sz="2000" dirty="0" smtClean="0">
                <a:solidFill>
                  <a:srgbClr val="92D050"/>
                </a:solidFill>
              </a:rPr>
              <a:t>Bugün Neler Öğrendik?</a:t>
            </a:r>
          </a:p>
          <a:p>
            <a:pPr marL="285750" indent="-285750">
              <a:buFont typeface="Arial"/>
              <a:buChar char="•"/>
            </a:pPr>
            <a:r>
              <a:rPr lang="tr-TR" sz="2000" dirty="0" smtClean="0">
                <a:solidFill>
                  <a:srgbClr val="92D050"/>
                </a:solidFill>
              </a:rPr>
              <a:t>Soru Çözümü</a:t>
            </a:r>
          </a:p>
          <a:p>
            <a:pPr marL="285750" indent="-285750">
              <a:buFont typeface="Arial"/>
              <a:buChar char="•"/>
            </a:pPr>
            <a:r>
              <a:rPr lang="tr-TR" sz="2000" dirty="0" smtClean="0">
                <a:solidFill>
                  <a:srgbClr val="92D050"/>
                </a:solidFill>
              </a:rPr>
              <a:t>Önümüzdeki Hafta Ne Öğreneceğiz?</a:t>
            </a:r>
          </a:p>
        </p:txBody>
      </p:sp>
    </p:spTree>
    <p:extLst>
      <p:ext uri="{BB962C8B-B14F-4D97-AF65-F5344CB8AC3E}">
        <p14:creationId xmlns:p14="http://schemas.microsoft.com/office/powerpoint/2010/main" val="99649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78934" y="620688"/>
            <a:ext cx="6690158" cy="5973355"/>
          </a:xfrm>
          <a:prstGeom prst="rect">
            <a:avLst/>
          </a:prstGeom>
        </p:spPr>
      </p:pic>
      <p:sp>
        <p:nvSpPr>
          <p:cNvPr id="6" name="10 Oval"/>
          <p:cNvSpPr/>
          <p:nvPr/>
        </p:nvSpPr>
        <p:spPr>
          <a:xfrm>
            <a:off x="5015880" y="4886065"/>
            <a:ext cx="526192" cy="3990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Title 1"/>
          <p:cNvSpPr>
            <a:spLocks noGrp="1"/>
          </p:cNvSpPr>
          <p:nvPr>
            <p:ph type="title"/>
          </p:nvPr>
        </p:nvSpPr>
        <p:spPr>
          <a:xfrm>
            <a:off x="0" y="1"/>
            <a:ext cx="9692640" cy="805912"/>
          </a:xfrm>
        </p:spPr>
        <p:txBody>
          <a:bodyPr/>
          <a:lstStyle/>
          <a:p>
            <a:r>
              <a:rPr lang="tr-TR" dirty="0" smtClean="0"/>
              <a:t>Soru Çözümü</a:t>
            </a:r>
            <a:endParaRPr lang="tr-TR" dirty="0"/>
          </a:p>
        </p:txBody>
      </p:sp>
      <p:sp>
        <p:nvSpPr>
          <p:cNvPr id="5" name="TextBox 4"/>
          <p:cNvSpPr txBox="1"/>
          <p:nvPr/>
        </p:nvSpPr>
        <p:spPr>
          <a:xfrm>
            <a:off x="20930" y="727554"/>
            <a:ext cx="3091506" cy="4401205"/>
          </a:xfrm>
          <a:prstGeom prst="rect">
            <a:avLst/>
          </a:prstGeom>
          <a:noFill/>
        </p:spPr>
        <p:txBody>
          <a:bodyPr wrap="square" rtlCol="0">
            <a:spAutoFit/>
          </a:bodyPr>
          <a:lstStyle/>
          <a:p>
            <a:pPr marL="285750" indent="-285750">
              <a:buFont typeface="Arial"/>
              <a:buChar char="•"/>
            </a:pPr>
            <a:r>
              <a:rPr lang="tr-TR" sz="2000" dirty="0" smtClean="0">
                <a:solidFill>
                  <a:srgbClr val="FF0000"/>
                </a:solidFill>
              </a:rPr>
              <a:t>Geçen Hafta Neler Öğrendik?</a:t>
            </a:r>
          </a:p>
          <a:p>
            <a:pPr marL="285750" indent="-285750">
              <a:buFont typeface="Arial"/>
              <a:buChar char="•"/>
            </a:pPr>
            <a:r>
              <a:rPr lang="tr-TR" sz="2000" dirty="0" smtClean="0">
                <a:solidFill>
                  <a:srgbClr val="FFFF00"/>
                </a:solidFill>
              </a:rPr>
              <a:t>Basınç ile ilgili Soru </a:t>
            </a:r>
            <a:r>
              <a:rPr lang="tr-TR" sz="2000" dirty="0">
                <a:solidFill>
                  <a:srgbClr val="FFFF00"/>
                </a:solidFill>
              </a:rPr>
              <a:t>Çözümü</a:t>
            </a:r>
          </a:p>
          <a:p>
            <a:pPr marL="285750" indent="-285750">
              <a:buFont typeface="Arial"/>
              <a:buChar char="•"/>
            </a:pPr>
            <a:r>
              <a:rPr lang="tr-TR" sz="2000" dirty="0" smtClean="0">
                <a:solidFill>
                  <a:srgbClr val="92D050"/>
                </a:solidFill>
              </a:rPr>
              <a:t>Deneyelim</a:t>
            </a:r>
          </a:p>
          <a:p>
            <a:pPr marL="285750" indent="-285750">
              <a:buFont typeface="Arial"/>
              <a:buChar char="•"/>
            </a:pPr>
            <a:r>
              <a:rPr lang="tr-TR" sz="2000" dirty="0" smtClean="0">
                <a:solidFill>
                  <a:srgbClr val="92D050"/>
                </a:solidFill>
              </a:rPr>
              <a:t>Ne Olur?</a:t>
            </a:r>
          </a:p>
          <a:p>
            <a:pPr marL="285750" indent="-285750">
              <a:buFont typeface="Arial"/>
              <a:buChar char="•"/>
            </a:pPr>
            <a:r>
              <a:rPr lang="tr-TR" sz="2000" dirty="0" smtClean="0">
                <a:solidFill>
                  <a:srgbClr val="92D050"/>
                </a:solidFill>
              </a:rPr>
              <a:t>Akışkanlarda Basınç</a:t>
            </a:r>
          </a:p>
          <a:p>
            <a:pPr marL="285750" indent="-285750">
              <a:buFont typeface="Arial"/>
              <a:buChar char="•"/>
            </a:pPr>
            <a:r>
              <a:rPr lang="en-US" sz="2000" dirty="0" smtClean="0">
                <a:solidFill>
                  <a:srgbClr val="92D050"/>
                </a:solidFill>
              </a:rPr>
              <a:t>Ne </a:t>
            </a:r>
            <a:r>
              <a:rPr lang="en-US" sz="2000" dirty="0" err="1" smtClean="0">
                <a:solidFill>
                  <a:srgbClr val="92D050"/>
                </a:solidFill>
              </a:rPr>
              <a:t>Olur</a:t>
            </a:r>
            <a:r>
              <a:rPr lang="en-US" sz="2000" dirty="0" smtClean="0">
                <a:solidFill>
                  <a:srgbClr val="92D050"/>
                </a:solidFill>
              </a:rPr>
              <a:t>?</a:t>
            </a:r>
          </a:p>
          <a:p>
            <a:pPr marL="285750" indent="-285750">
              <a:buFont typeface="Arial"/>
              <a:buChar char="•"/>
            </a:pPr>
            <a:r>
              <a:rPr lang="tr-TR" sz="2000" dirty="0" smtClean="0">
                <a:solidFill>
                  <a:srgbClr val="92D050"/>
                </a:solidFill>
              </a:rPr>
              <a:t>Günün Özeti</a:t>
            </a:r>
          </a:p>
          <a:p>
            <a:pPr marL="285750" indent="-285750">
              <a:buFont typeface="Arial"/>
              <a:buChar char="•"/>
            </a:pPr>
            <a:r>
              <a:rPr lang="tr-TR" sz="2000" dirty="0" smtClean="0">
                <a:solidFill>
                  <a:srgbClr val="92D050"/>
                </a:solidFill>
              </a:rPr>
              <a:t>Bugün Neler Öğrendik?</a:t>
            </a:r>
          </a:p>
          <a:p>
            <a:pPr marL="285750" indent="-285750">
              <a:buFont typeface="Arial"/>
              <a:buChar char="•"/>
            </a:pPr>
            <a:r>
              <a:rPr lang="tr-TR" sz="2000" dirty="0" smtClean="0">
                <a:solidFill>
                  <a:srgbClr val="92D050"/>
                </a:solidFill>
              </a:rPr>
              <a:t>Soru Çözümü</a:t>
            </a:r>
          </a:p>
          <a:p>
            <a:pPr marL="285750" indent="-285750">
              <a:buFont typeface="Arial"/>
              <a:buChar char="•"/>
            </a:pPr>
            <a:r>
              <a:rPr lang="tr-TR" sz="2000" dirty="0" smtClean="0">
                <a:solidFill>
                  <a:srgbClr val="92D050"/>
                </a:solidFill>
              </a:rPr>
              <a:t>Önümüzdeki Hafta Ne Öğreneceğiz?</a:t>
            </a:r>
          </a:p>
        </p:txBody>
      </p:sp>
    </p:spTree>
    <p:extLst>
      <p:ext uri="{BB962C8B-B14F-4D97-AF65-F5344CB8AC3E}">
        <p14:creationId xmlns:p14="http://schemas.microsoft.com/office/powerpoint/2010/main" val="4025830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8257" y="1311159"/>
            <a:ext cx="6790944" cy="523220"/>
          </a:xfrm>
          <a:prstGeom prst="rect">
            <a:avLst/>
          </a:prstGeom>
          <a:noFill/>
        </p:spPr>
        <p:txBody>
          <a:bodyPr wrap="square" rtlCol="0">
            <a:spAutoFit/>
          </a:bodyPr>
          <a:lstStyle/>
          <a:p>
            <a:r>
              <a:rPr lang="tr-TR" sz="2800" b="1" dirty="0" smtClean="0"/>
              <a:t>Ne Öğreneceğiz: KAZANIMLAR</a:t>
            </a:r>
            <a:endParaRPr lang="tr-TR" sz="2800" b="1" dirty="0"/>
          </a:p>
        </p:txBody>
      </p:sp>
      <p:sp>
        <p:nvSpPr>
          <p:cNvPr id="6" name="Rectangle 5"/>
          <p:cNvSpPr/>
          <p:nvPr/>
        </p:nvSpPr>
        <p:spPr>
          <a:xfrm>
            <a:off x="678206" y="1834379"/>
            <a:ext cx="10736336" cy="5078313"/>
          </a:xfrm>
          <a:prstGeom prst="rect">
            <a:avLst/>
          </a:prstGeom>
        </p:spPr>
        <p:txBody>
          <a:bodyPr wrap="square">
            <a:spAutoFit/>
          </a:bodyPr>
          <a:lstStyle/>
          <a:p>
            <a:pPr marL="82296" indent="0">
              <a:buNone/>
            </a:pPr>
            <a:r>
              <a:rPr lang="tr-TR" b="1" dirty="0" smtClean="0"/>
              <a:t>10.2.1.1</a:t>
            </a:r>
            <a:r>
              <a:rPr lang="tr-TR" b="1" dirty="0"/>
              <a:t>. Basınç ve basınç kuvveti kavramlarının katı, durgun sıvı ve gazlarda bağlı olduğu değişkenleri açıklar.</a:t>
            </a:r>
          </a:p>
          <a:p>
            <a:pPr marL="82296" indent="0">
              <a:buNone/>
            </a:pPr>
            <a:r>
              <a:rPr lang="tr-TR" dirty="0"/>
              <a:t>	ÖSYM sınavlarında çıkmış soruları çözer.</a:t>
            </a:r>
          </a:p>
          <a:p>
            <a:endParaRPr lang="tr-TR" dirty="0"/>
          </a:p>
          <a:p>
            <a:pPr marL="741363" indent="-277813"/>
            <a:endParaRPr lang="tr-TR" dirty="0">
              <a:latin typeface="Arial" panose="020B0604020202020204" pitchFamily="34" charset="0"/>
              <a:cs typeface="Arial" panose="020B0604020202020204" pitchFamily="34" charset="0"/>
            </a:endParaRPr>
          </a:p>
          <a:p>
            <a:pPr marL="82296" indent="0">
              <a:buNone/>
            </a:pPr>
            <a:r>
              <a:rPr lang="tr-TR" b="1" dirty="0"/>
              <a:t>10.2.1.2. Akışkanlarda, akış sürati ile akışkan basıncı arasında ilişki kurar.</a:t>
            </a:r>
          </a:p>
          <a:p>
            <a:pPr marL="898525" indent="-817563">
              <a:buNone/>
            </a:pPr>
            <a:r>
              <a:rPr lang="tr-TR" dirty="0"/>
              <a:t>	a. Deney ve simülasyonlardan yararlanılarak kesit alanı, basınç ve akışkan sürati arasında bağlantı kurulması sağlanır.</a:t>
            </a:r>
          </a:p>
          <a:p>
            <a:pPr marL="898525" indent="-817563">
              <a:buNone/>
            </a:pPr>
            <a:r>
              <a:rPr lang="tr-TR" dirty="0"/>
              <a:t>	b. Bernaulli İlkesi’nin günlük hayattaki örnekler (çatıların uçması, şemsiyenin ters çevrilmesi, rüzgarlı havalarda kapıların sert kapanması gibi) üzerinden açıklanması sağlanır.</a:t>
            </a:r>
          </a:p>
          <a:p>
            <a:pPr marL="898525" indent="-817563">
              <a:buNone/>
            </a:pPr>
            <a:r>
              <a:rPr lang="tr-TR" dirty="0"/>
              <a:t>	c. Bernoulli İlkesi’yle ilgili matematiksel hesaplamalara girilmez.</a:t>
            </a:r>
          </a:p>
          <a:p>
            <a:pPr marL="898525" indent="-817563">
              <a:buNone/>
            </a:pPr>
            <a:r>
              <a:rPr lang="tr-TR" dirty="0"/>
              <a:t>	ç. Günlük hayatta akışkan basıncının sağlayabileceği kolaylıklar (uçakların uçması gibi) ve olumsuz etkilerine karşı alınması gereken sağlık ve güvenlik tedbirleri  (yüksek süratle hareket eden  araçlara yaklaşılmaması gibi) vurgulanır.</a:t>
            </a:r>
          </a:p>
          <a:p>
            <a:pPr marL="898525" indent="-817563">
              <a:buNone/>
            </a:pPr>
            <a:r>
              <a:rPr lang="tr-TR" dirty="0"/>
              <a:t>	d. Tansiyonun damarlardaki kan basıncı olduğu vurgulanarak öğrencilerin tansiyon aletinin çalışma prensibini araştırmaları sağlanır.</a:t>
            </a:r>
          </a:p>
          <a:p>
            <a:pPr marL="741363" indent="-277813"/>
            <a:endParaRPr lang="tr-T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80070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319959" y="737449"/>
            <a:ext cx="6462654" cy="5832959"/>
          </a:xfrm>
          <a:prstGeom prst="rect">
            <a:avLst/>
          </a:prstGeom>
        </p:spPr>
      </p:pic>
      <p:sp>
        <p:nvSpPr>
          <p:cNvPr id="6" name="10 Oval"/>
          <p:cNvSpPr/>
          <p:nvPr/>
        </p:nvSpPr>
        <p:spPr>
          <a:xfrm>
            <a:off x="5447928" y="5537224"/>
            <a:ext cx="526192" cy="3990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Title 1"/>
          <p:cNvSpPr>
            <a:spLocks noGrp="1"/>
          </p:cNvSpPr>
          <p:nvPr>
            <p:ph type="title"/>
          </p:nvPr>
        </p:nvSpPr>
        <p:spPr>
          <a:xfrm>
            <a:off x="0" y="1"/>
            <a:ext cx="9692640" cy="805912"/>
          </a:xfrm>
        </p:spPr>
        <p:txBody>
          <a:bodyPr/>
          <a:lstStyle/>
          <a:p>
            <a:r>
              <a:rPr lang="tr-TR" dirty="0" smtClean="0"/>
              <a:t>Soru Çözümü</a:t>
            </a:r>
            <a:endParaRPr lang="tr-TR" dirty="0"/>
          </a:p>
        </p:txBody>
      </p:sp>
      <p:sp>
        <p:nvSpPr>
          <p:cNvPr id="5" name="TextBox 4"/>
          <p:cNvSpPr txBox="1"/>
          <p:nvPr/>
        </p:nvSpPr>
        <p:spPr>
          <a:xfrm>
            <a:off x="20930" y="727554"/>
            <a:ext cx="3091506" cy="4401205"/>
          </a:xfrm>
          <a:prstGeom prst="rect">
            <a:avLst/>
          </a:prstGeom>
          <a:noFill/>
        </p:spPr>
        <p:txBody>
          <a:bodyPr wrap="square" rtlCol="0">
            <a:spAutoFit/>
          </a:bodyPr>
          <a:lstStyle/>
          <a:p>
            <a:pPr marL="285750" indent="-285750">
              <a:buFont typeface="Arial"/>
              <a:buChar char="•"/>
            </a:pPr>
            <a:r>
              <a:rPr lang="tr-TR" sz="2000" dirty="0" smtClean="0">
                <a:solidFill>
                  <a:srgbClr val="FF0000"/>
                </a:solidFill>
              </a:rPr>
              <a:t>Geçen Hafta Neler Öğrendik?</a:t>
            </a:r>
          </a:p>
          <a:p>
            <a:pPr marL="285750" indent="-285750">
              <a:buFont typeface="Arial"/>
              <a:buChar char="•"/>
            </a:pPr>
            <a:r>
              <a:rPr lang="tr-TR" sz="2000" dirty="0" smtClean="0">
                <a:solidFill>
                  <a:srgbClr val="FFFF00"/>
                </a:solidFill>
              </a:rPr>
              <a:t>Basınç ile ilgili Soru </a:t>
            </a:r>
            <a:r>
              <a:rPr lang="tr-TR" sz="2000" dirty="0">
                <a:solidFill>
                  <a:srgbClr val="FFFF00"/>
                </a:solidFill>
              </a:rPr>
              <a:t>Çözümü</a:t>
            </a:r>
          </a:p>
          <a:p>
            <a:pPr marL="285750" indent="-285750">
              <a:buFont typeface="Arial"/>
              <a:buChar char="•"/>
            </a:pPr>
            <a:r>
              <a:rPr lang="tr-TR" sz="2000" dirty="0" smtClean="0">
                <a:solidFill>
                  <a:srgbClr val="92D050"/>
                </a:solidFill>
              </a:rPr>
              <a:t>Deneyelim</a:t>
            </a:r>
          </a:p>
          <a:p>
            <a:pPr marL="285750" indent="-285750">
              <a:buFont typeface="Arial"/>
              <a:buChar char="•"/>
            </a:pPr>
            <a:r>
              <a:rPr lang="tr-TR" sz="2000" dirty="0" smtClean="0">
                <a:solidFill>
                  <a:srgbClr val="92D050"/>
                </a:solidFill>
              </a:rPr>
              <a:t>Ne Olur?</a:t>
            </a:r>
          </a:p>
          <a:p>
            <a:pPr marL="285750" indent="-285750">
              <a:buFont typeface="Arial"/>
              <a:buChar char="•"/>
            </a:pPr>
            <a:r>
              <a:rPr lang="tr-TR" sz="2000" dirty="0" smtClean="0">
                <a:solidFill>
                  <a:srgbClr val="92D050"/>
                </a:solidFill>
              </a:rPr>
              <a:t>Akışkanlarda Basınç</a:t>
            </a:r>
          </a:p>
          <a:p>
            <a:pPr marL="285750" indent="-285750">
              <a:buFont typeface="Arial"/>
              <a:buChar char="•"/>
            </a:pPr>
            <a:r>
              <a:rPr lang="en-US" sz="2000" dirty="0" smtClean="0">
                <a:solidFill>
                  <a:srgbClr val="92D050"/>
                </a:solidFill>
              </a:rPr>
              <a:t>Ne </a:t>
            </a:r>
            <a:r>
              <a:rPr lang="en-US" sz="2000" dirty="0" err="1" smtClean="0">
                <a:solidFill>
                  <a:srgbClr val="92D050"/>
                </a:solidFill>
              </a:rPr>
              <a:t>Olur</a:t>
            </a:r>
            <a:r>
              <a:rPr lang="en-US" sz="2000" dirty="0" smtClean="0">
                <a:solidFill>
                  <a:srgbClr val="92D050"/>
                </a:solidFill>
              </a:rPr>
              <a:t>?</a:t>
            </a:r>
          </a:p>
          <a:p>
            <a:pPr marL="285750" indent="-285750">
              <a:buFont typeface="Arial"/>
              <a:buChar char="•"/>
            </a:pPr>
            <a:r>
              <a:rPr lang="tr-TR" sz="2000" dirty="0" smtClean="0">
                <a:solidFill>
                  <a:srgbClr val="92D050"/>
                </a:solidFill>
              </a:rPr>
              <a:t>Günün Özeti</a:t>
            </a:r>
          </a:p>
          <a:p>
            <a:pPr marL="285750" indent="-285750">
              <a:buFont typeface="Arial"/>
              <a:buChar char="•"/>
            </a:pPr>
            <a:r>
              <a:rPr lang="tr-TR" sz="2000" dirty="0" smtClean="0">
                <a:solidFill>
                  <a:srgbClr val="92D050"/>
                </a:solidFill>
              </a:rPr>
              <a:t>Bugün Neler Öğrendik?</a:t>
            </a:r>
          </a:p>
          <a:p>
            <a:pPr marL="285750" indent="-285750">
              <a:buFont typeface="Arial"/>
              <a:buChar char="•"/>
            </a:pPr>
            <a:r>
              <a:rPr lang="tr-TR" sz="2000" dirty="0" smtClean="0">
                <a:solidFill>
                  <a:srgbClr val="92D050"/>
                </a:solidFill>
              </a:rPr>
              <a:t>Soru Çözümü</a:t>
            </a:r>
          </a:p>
          <a:p>
            <a:pPr marL="285750" indent="-285750">
              <a:buFont typeface="Arial"/>
              <a:buChar char="•"/>
            </a:pPr>
            <a:r>
              <a:rPr lang="tr-TR" sz="2000" dirty="0" smtClean="0">
                <a:solidFill>
                  <a:srgbClr val="92D050"/>
                </a:solidFill>
              </a:rPr>
              <a:t>Önümüzdeki Hafta Ne Öğreneceğiz?</a:t>
            </a:r>
          </a:p>
        </p:txBody>
      </p:sp>
    </p:spTree>
    <p:extLst>
      <p:ext uri="{BB962C8B-B14F-4D97-AF65-F5344CB8AC3E}">
        <p14:creationId xmlns:p14="http://schemas.microsoft.com/office/powerpoint/2010/main" val="157539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9410" y="1500174"/>
            <a:ext cx="9435645" cy="2406549"/>
          </a:xfrm>
        </p:spPr>
        <p:txBody>
          <a:bodyPr>
            <a:normAutofit/>
          </a:bodyPr>
          <a:lstStyle/>
          <a:p>
            <a:pPr algn="ctr"/>
            <a:r>
              <a:rPr lang="en-US" dirty="0" smtClean="0">
                <a:latin typeface="Calibri" pitchFamily="34" charset="0"/>
                <a:cs typeface="Calibri" pitchFamily="34" charset="0"/>
              </a:rPr>
              <a:t>10. </a:t>
            </a:r>
            <a:r>
              <a:rPr lang="tr-TR" dirty="0" smtClean="0">
                <a:latin typeface="Calibri" pitchFamily="34" charset="0"/>
                <a:cs typeface="Calibri" pitchFamily="34" charset="0"/>
              </a:rPr>
              <a:t>SINIF</a:t>
            </a:r>
            <a:r>
              <a:rPr lang="en-US" dirty="0" smtClean="0">
                <a:latin typeface="Calibri" pitchFamily="34" charset="0"/>
                <a:cs typeface="Calibri" pitchFamily="34" charset="0"/>
              </a:rPr>
              <a:t>:</a:t>
            </a:r>
            <a:br>
              <a:rPr lang="en-US" dirty="0" smtClean="0">
                <a:latin typeface="Calibri" pitchFamily="34" charset="0"/>
                <a:cs typeface="Calibri" pitchFamily="34" charset="0"/>
              </a:rPr>
            </a:br>
            <a:r>
              <a:rPr lang="tr-TR" dirty="0" smtClean="0">
                <a:latin typeface="Calibri" pitchFamily="34" charset="0"/>
                <a:cs typeface="Calibri" pitchFamily="34" charset="0"/>
              </a:rPr>
              <a:t>2</a:t>
            </a:r>
            <a:r>
              <a:rPr lang="en-US" dirty="0" smtClean="0">
                <a:latin typeface="Calibri" pitchFamily="34" charset="0"/>
                <a:cs typeface="Calibri" pitchFamily="34" charset="0"/>
              </a:rPr>
              <a:t>. ÜNİTE: BASIN</a:t>
            </a:r>
            <a:r>
              <a:rPr lang="tr-TR" dirty="0" smtClean="0">
                <a:latin typeface="Calibri" pitchFamily="34" charset="0"/>
                <a:cs typeface="Calibri" pitchFamily="34" charset="0"/>
              </a:rPr>
              <a:t>Ç</a:t>
            </a:r>
            <a:br>
              <a:rPr lang="tr-TR" dirty="0" smtClean="0">
                <a:latin typeface="Calibri" pitchFamily="34" charset="0"/>
                <a:cs typeface="Calibri" pitchFamily="34" charset="0"/>
              </a:rPr>
            </a:br>
            <a:r>
              <a:rPr lang="tr-TR" dirty="0" smtClean="0">
                <a:latin typeface="Calibri" pitchFamily="34" charset="0"/>
                <a:cs typeface="Calibri" pitchFamily="34" charset="0"/>
              </a:rPr>
              <a:t>BERNOULLİ İLKESİ</a:t>
            </a:r>
            <a:endParaRPr lang="tr-TR" cap="none" dirty="0">
              <a:latin typeface="Calibri" pitchFamily="34" charset="0"/>
              <a:cs typeface="Calibri" pitchFamily="34" charset="0"/>
            </a:endParaRPr>
          </a:p>
        </p:txBody>
      </p:sp>
      <p:sp>
        <p:nvSpPr>
          <p:cNvPr id="3" name="Subtitle 2"/>
          <p:cNvSpPr>
            <a:spLocks noGrp="1"/>
          </p:cNvSpPr>
          <p:nvPr>
            <p:ph type="subTitle" idx="1"/>
          </p:nvPr>
        </p:nvSpPr>
        <p:spPr>
          <a:xfrm>
            <a:off x="7608168" y="4365104"/>
            <a:ext cx="4246192" cy="849835"/>
          </a:xfrm>
        </p:spPr>
        <p:txBody>
          <a:bodyPr>
            <a:noAutofit/>
          </a:bodyPr>
          <a:lstStyle/>
          <a:p>
            <a:r>
              <a:rPr lang="en-US" sz="2400" b="1" dirty="0" smtClean="0">
                <a:latin typeface="Calibri" pitchFamily="34" charset="0"/>
                <a:cs typeface="Calibri" pitchFamily="34" charset="0"/>
              </a:rPr>
              <a:t>Prof</a:t>
            </a:r>
            <a:r>
              <a:rPr lang="tr-TR" sz="2400" b="1" dirty="0" smtClean="0">
                <a:latin typeface="Calibri" pitchFamily="34" charset="0"/>
                <a:cs typeface="Calibri" pitchFamily="34" charset="0"/>
              </a:rPr>
              <a:t>. </a:t>
            </a:r>
            <a:r>
              <a:rPr lang="en-US" sz="2400" b="1" dirty="0" smtClean="0">
                <a:latin typeface="Calibri" pitchFamily="34" charset="0"/>
                <a:cs typeface="Calibri" pitchFamily="34" charset="0"/>
              </a:rPr>
              <a:t>Dr. Ali </a:t>
            </a:r>
            <a:r>
              <a:rPr lang="en-US" sz="2400" b="1" dirty="0" err="1" smtClean="0">
                <a:latin typeface="Calibri" pitchFamily="34" charset="0"/>
                <a:cs typeface="Calibri" pitchFamily="34" charset="0"/>
              </a:rPr>
              <a:t>Eryılmaz</a:t>
            </a:r>
            <a:endParaRPr lang="tr-TR" sz="2400" b="1" dirty="0" smtClean="0">
              <a:latin typeface="Calibri" pitchFamily="34" charset="0"/>
              <a:cs typeface="Calibri" pitchFamily="34" charset="0"/>
            </a:endParaRPr>
          </a:p>
          <a:p>
            <a:r>
              <a:rPr lang="tr-TR" sz="2400" b="1" dirty="0" smtClean="0">
                <a:latin typeface="Calibri" pitchFamily="34" charset="0"/>
                <a:cs typeface="Calibri" pitchFamily="34" charset="0"/>
              </a:rPr>
              <a:t>Arş. Gör. Dilber Demirtaş</a:t>
            </a:r>
          </a:p>
        </p:txBody>
      </p:sp>
    </p:spTree>
    <p:extLst>
      <p:ext uri="{BB962C8B-B14F-4D97-AF65-F5344CB8AC3E}">
        <p14:creationId xmlns:p14="http://schemas.microsoft.com/office/powerpoint/2010/main" val="8475664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2 Başlık"/>
          <p:cNvSpPr>
            <a:spLocks noGrp="1"/>
          </p:cNvSpPr>
          <p:nvPr>
            <p:ph type="title"/>
          </p:nvPr>
        </p:nvSpPr>
        <p:spPr>
          <a:xfrm>
            <a:off x="3359696" y="293950"/>
            <a:ext cx="8275902" cy="1143000"/>
          </a:xfrm>
        </p:spPr>
        <p:txBody>
          <a:bodyPr>
            <a:normAutofit fontScale="90000"/>
          </a:bodyPr>
          <a:lstStyle/>
          <a:p>
            <a:r>
              <a:rPr lang="tr-TR" dirty="0" smtClean="0">
                <a:solidFill>
                  <a:schemeClr val="tx1"/>
                </a:solidFill>
                <a:effectLst/>
              </a:rPr>
              <a:t>Deneyelim: Poşeti Tek Nefeste Kim Şişirebilir?</a:t>
            </a:r>
            <a:endParaRPr lang="tr-TR" dirty="0">
              <a:solidFill>
                <a:schemeClr val="tx1"/>
              </a:solidFill>
              <a:effectLst/>
            </a:endParaRPr>
          </a:p>
        </p:txBody>
      </p:sp>
      <p:pic>
        <p:nvPicPr>
          <p:cNvPr id="2050" name="Picture 2" descr="İlgili resi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3713" y="1436951"/>
            <a:ext cx="3888432" cy="2181398"/>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how to blow up an air mattress with a trash bag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4" name="Picture 3"/>
          <p:cNvPicPr>
            <a:picLocks noChangeAspect="1"/>
          </p:cNvPicPr>
          <p:nvPr/>
        </p:nvPicPr>
        <p:blipFill>
          <a:blip r:embed="rId4"/>
          <a:stretch>
            <a:fillRect/>
          </a:stretch>
        </p:blipFill>
        <p:spPr>
          <a:xfrm>
            <a:off x="7240476" y="3429000"/>
            <a:ext cx="4886257" cy="2736304"/>
          </a:xfrm>
          <a:prstGeom prst="rect">
            <a:avLst/>
          </a:prstGeom>
        </p:spPr>
      </p:pic>
      <p:sp>
        <p:nvSpPr>
          <p:cNvPr id="8" name="TextBox 7"/>
          <p:cNvSpPr txBox="1"/>
          <p:nvPr/>
        </p:nvSpPr>
        <p:spPr>
          <a:xfrm>
            <a:off x="20930" y="727554"/>
            <a:ext cx="3091506" cy="4401205"/>
          </a:xfrm>
          <a:prstGeom prst="rect">
            <a:avLst/>
          </a:prstGeom>
          <a:noFill/>
        </p:spPr>
        <p:txBody>
          <a:bodyPr wrap="square" rtlCol="0">
            <a:spAutoFit/>
          </a:bodyPr>
          <a:lstStyle/>
          <a:p>
            <a:pPr marL="285750" indent="-285750">
              <a:buFont typeface="Arial"/>
              <a:buChar char="•"/>
            </a:pPr>
            <a:r>
              <a:rPr lang="tr-TR" sz="2000" dirty="0" smtClean="0">
                <a:solidFill>
                  <a:srgbClr val="FF0000"/>
                </a:solidFill>
              </a:rPr>
              <a:t>Geçen Hafta Neler Öğrendik?</a:t>
            </a:r>
          </a:p>
          <a:p>
            <a:pPr marL="285750" indent="-285750">
              <a:buFont typeface="Arial"/>
              <a:buChar char="•"/>
            </a:pPr>
            <a:r>
              <a:rPr lang="tr-TR" sz="2000" dirty="0" smtClean="0">
                <a:solidFill>
                  <a:srgbClr val="FF0000"/>
                </a:solidFill>
              </a:rPr>
              <a:t>Basınç ile ilgili Soru </a:t>
            </a:r>
            <a:r>
              <a:rPr lang="tr-TR" sz="2000" dirty="0">
                <a:solidFill>
                  <a:srgbClr val="FF0000"/>
                </a:solidFill>
              </a:rPr>
              <a:t>Çözümü</a:t>
            </a:r>
          </a:p>
          <a:p>
            <a:pPr marL="285750" indent="-285750">
              <a:buFont typeface="Arial"/>
              <a:buChar char="•"/>
            </a:pPr>
            <a:r>
              <a:rPr lang="tr-TR" sz="2000" dirty="0" smtClean="0">
                <a:solidFill>
                  <a:srgbClr val="FFFF00"/>
                </a:solidFill>
              </a:rPr>
              <a:t>Deneyelim</a:t>
            </a:r>
          </a:p>
          <a:p>
            <a:pPr marL="285750" indent="-285750">
              <a:buFont typeface="Arial"/>
              <a:buChar char="•"/>
            </a:pPr>
            <a:r>
              <a:rPr lang="tr-TR" sz="2000" dirty="0" smtClean="0">
                <a:solidFill>
                  <a:srgbClr val="92D050"/>
                </a:solidFill>
              </a:rPr>
              <a:t>Ne Olur?</a:t>
            </a:r>
          </a:p>
          <a:p>
            <a:pPr marL="285750" indent="-285750">
              <a:buFont typeface="Arial"/>
              <a:buChar char="•"/>
            </a:pPr>
            <a:r>
              <a:rPr lang="tr-TR" sz="2000" dirty="0" smtClean="0">
                <a:solidFill>
                  <a:srgbClr val="92D050"/>
                </a:solidFill>
              </a:rPr>
              <a:t>Akışkanlarda Basınç</a:t>
            </a:r>
          </a:p>
          <a:p>
            <a:pPr marL="285750" indent="-285750">
              <a:buFont typeface="Arial"/>
              <a:buChar char="•"/>
            </a:pPr>
            <a:r>
              <a:rPr lang="en-US" sz="2000" dirty="0" smtClean="0">
                <a:solidFill>
                  <a:srgbClr val="92D050"/>
                </a:solidFill>
              </a:rPr>
              <a:t>Ne </a:t>
            </a:r>
            <a:r>
              <a:rPr lang="en-US" sz="2000" dirty="0" err="1" smtClean="0">
                <a:solidFill>
                  <a:srgbClr val="92D050"/>
                </a:solidFill>
              </a:rPr>
              <a:t>Olur</a:t>
            </a:r>
            <a:r>
              <a:rPr lang="en-US" sz="2000" dirty="0" smtClean="0">
                <a:solidFill>
                  <a:srgbClr val="92D050"/>
                </a:solidFill>
              </a:rPr>
              <a:t>?</a:t>
            </a:r>
          </a:p>
          <a:p>
            <a:pPr marL="285750" indent="-285750">
              <a:buFont typeface="Arial"/>
              <a:buChar char="•"/>
            </a:pPr>
            <a:r>
              <a:rPr lang="tr-TR" sz="2000" dirty="0" smtClean="0">
                <a:solidFill>
                  <a:srgbClr val="92D050"/>
                </a:solidFill>
              </a:rPr>
              <a:t>Günün Özeti</a:t>
            </a:r>
          </a:p>
          <a:p>
            <a:pPr marL="285750" indent="-285750">
              <a:buFont typeface="Arial"/>
              <a:buChar char="•"/>
            </a:pPr>
            <a:r>
              <a:rPr lang="tr-TR" sz="2000" dirty="0" smtClean="0">
                <a:solidFill>
                  <a:srgbClr val="92D050"/>
                </a:solidFill>
              </a:rPr>
              <a:t>Bugün Neler Öğrendik?</a:t>
            </a:r>
          </a:p>
          <a:p>
            <a:pPr marL="285750" indent="-285750">
              <a:buFont typeface="Arial"/>
              <a:buChar char="•"/>
            </a:pPr>
            <a:r>
              <a:rPr lang="tr-TR" sz="2000" dirty="0" smtClean="0">
                <a:solidFill>
                  <a:srgbClr val="92D050"/>
                </a:solidFill>
              </a:rPr>
              <a:t>Soru Çözümü</a:t>
            </a:r>
          </a:p>
          <a:p>
            <a:pPr marL="285750" indent="-285750">
              <a:buFont typeface="Arial"/>
              <a:buChar char="•"/>
            </a:pPr>
            <a:r>
              <a:rPr lang="tr-TR" sz="2000" dirty="0" smtClean="0">
                <a:solidFill>
                  <a:srgbClr val="92D050"/>
                </a:solidFill>
              </a:rPr>
              <a:t>Önümüzdeki Hafta Ne Öğreneceğiz?</a:t>
            </a:r>
          </a:p>
        </p:txBody>
      </p:sp>
    </p:spTree>
    <p:extLst>
      <p:ext uri="{BB962C8B-B14F-4D97-AF65-F5344CB8AC3E}">
        <p14:creationId xmlns:p14="http://schemas.microsoft.com/office/powerpoint/2010/main" val="8830826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a:xfrm>
            <a:off x="3791744" y="293950"/>
            <a:ext cx="7843854" cy="1143000"/>
          </a:xfrm>
        </p:spPr>
        <p:txBody>
          <a:bodyPr>
            <a:normAutofit fontScale="90000"/>
          </a:bodyPr>
          <a:lstStyle/>
          <a:p>
            <a:r>
              <a:rPr lang="tr-TR" dirty="0" smtClean="0">
                <a:solidFill>
                  <a:schemeClr val="tx1"/>
                </a:solidFill>
                <a:effectLst/>
              </a:rPr>
              <a:t>Deneyelim: </a:t>
            </a:r>
            <a:r>
              <a:rPr lang="en-US" dirty="0" err="1" smtClean="0">
                <a:solidFill>
                  <a:schemeClr val="tx1"/>
                </a:solidFill>
                <a:effectLst/>
              </a:rPr>
              <a:t>Arasına</a:t>
            </a:r>
            <a:r>
              <a:rPr lang="en-US" dirty="0" smtClean="0">
                <a:solidFill>
                  <a:schemeClr val="tx1"/>
                </a:solidFill>
                <a:effectLst/>
              </a:rPr>
              <a:t> </a:t>
            </a:r>
            <a:r>
              <a:rPr lang="en-US" dirty="0" err="1" smtClean="0">
                <a:solidFill>
                  <a:schemeClr val="tx1"/>
                </a:solidFill>
                <a:effectLst/>
              </a:rPr>
              <a:t>Üflenirse</a:t>
            </a:r>
            <a:r>
              <a:rPr lang="tr-TR" dirty="0" smtClean="0">
                <a:solidFill>
                  <a:schemeClr val="tx1"/>
                </a:solidFill>
                <a:effectLst/>
              </a:rPr>
              <a:t> Ne olur? </a:t>
            </a:r>
            <a:endParaRPr lang="tr-TR" dirty="0">
              <a:solidFill>
                <a:schemeClr val="tx1"/>
              </a:solidFill>
              <a:effectLst/>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8316" y="1628800"/>
            <a:ext cx="5839328" cy="331236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9976" y="3161980"/>
            <a:ext cx="6195332" cy="3558375"/>
          </a:xfrm>
          <a:prstGeom prst="rect">
            <a:avLst/>
          </a:prstGeom>
        </p:spPr>
      </p:pic>
      <p:sp>
        <p:nvSpPr>
          <p:cNvPr id="8" name="TextBox 7"/>
          <p:cNvSpPr txBox="1"/>
          <p:nvPr/>
        </p:nvSpPr>
        <p:spPr>
          <a:xfrm>
            <a:off x="20930" y="727554"/>
            <a:ext cx="3091506" cy="4401205"/>
          </a:xfrm>
          <a:prstGeom prst="rect">
            <a:avLst/>
          </a:prstGeom>
          <a:noFill/>
        </p:spPr>
        <p:txBody>
          <a:bodyPr wrap="square" rtlCol="0">
            <a:spAutoFit/>
          </a:bodyPr>
          <a:lstStyle/>
          <a:p>
            <a:pPr marL="285750" indent="-285750">
              <a:buFont typeface="Arial"/>
              <a:buChar char="•"/>
            </a:pPr>
            <a:r>
              <a:rPr lang="tr-TR" sz="2000" dirty="0" smtClean="0">
                <a:solidFill>
                  <a:srgbClr val="FF0000"/>
                </a:solidFill>
              </a:rPr>
              <a:t>Geçen Hafta Neler Öğrendik?</a:t>
            </a:r>
          </a:p>
          <a:p>
            <a:pPr marL="285750" indent="-285750">
              <a:buFont typeface="Arial"/>
              <a:buChar char="•"/>
            </a:pPr>
            <a:r>
              <a:rPr lang="tr-TR" sz="2000" dirty="0" smtClean="0">
                <a:solidFill>
                  <a:srgbClr val="FF0000"/>
                </a:solidFill>
              </a:rPr>
              <a:t>Basınç ile ilgili Soru </a:t>
            </a:r>
            <a:r>
              <a:rPr lang="tr-TR" sz="2000" dirty="0">
                <a:solidFill>
                  <a:srgbClr val="FF0000"/>
                </a:solidFill>
              </a:rPr>
              <a:t>Çözümü</a:t>
            </a:r>
          </a:p>
          <a:p>
            <a:pPr marL="285750" indent="-285750">
              <a:buFont typeface="Arial"/>
              <a:buChar char="•"/>
            </a:pPr>
            <a:r>
              <a:rPr lang="tr-TR" sz="2000" dirty="0" smtClean="0">
                <a:solidFill>
                  <a:srgbClr val="FFFF00"/>
                </a:solidFill>
              </a:rPr>
              <a:t>Deneyelim</a:t>
            </a:r>
          </a:p>
          <a:p>
            <a:pPr marL="285750" indent="-285750">
              <a:buFont typeface="Arial"/>
              <a:buChar char="•"/>
            </a:pPr>
            <a:r>
              <a:rPr lang="tr-TR" sz="2000" dirty="0" smtClean="0">
                <a:solidFill>
                  <a:srgbClr val="92D050"/>
                </a:solidFill>
              </a:rPr>
              <a:t>Ne Olur?</a:t>
            </a:r>
          </a:p>
          <a:p>
            <a:pPr marL="285750" indent="-285750">
              <a:buFont typeface="Arial"/>
              <a:buChar char="•"/>
            </a:pPr>
            <a:r>
              <a:rPr lang="tr-TR" sz="2000" dirty="0" smtClean="0">
                <a:solidFill>
                  <a:srgbClr val="92D050"/>
                </a:solidFill>
              </a:rPr>
              <a:t>Akışkanlarda Basınç</a:t>
            </a:r>
          </a:p>
          <a:p>
            <a:pPr marL="285750" indent="-285750">
              <a:buFont typeface="Arial"/>
              <a:buChar char="•"/>
            </a:pPr>
            <a:r>
              <a:rPr lang="en-US" sz="2000" dirty="0" smtClean="0">
                <a:solidFill>
                  <a:srgbClr val="92D050"/>
                </a:solidFill>
              </a:rPr>
              <a:t>Ne </a:t>
            </a:r>
            <a:r>
              <a:rPr lang="en-US" sz="2000" dirty="0" err="1" smtClean="0">
                <a:solidFill>
                  <a:srgbClr val="92D050"/>
                </a:solidFill>
              </a:rPr>
              <a:t>Olur</a:t>
            </a:r>
            <a:r>
              <a:rPr lang="en-US" sz="2000" dirty="0" smtClean="0">
                <a:solidFill>
                  <a:srgbClr val="92D050"/>
                </a:solidFill>
              </a:rPr>
              <a:t>?</a:t>
            </a:r>
          </a:p>
          <a:p>
            <a:pPr marL="285750" indent="-285750">
              <a:buFont typeface="Arial"/>
              <a:buChar char="•"/>
            </a:pPr>
            <a:r>
              <a:rPr lang="tr-TR" sz="2000" dirty="0" smtClean="0">
                <a:solidFill>
                  <a:srgbClr val="92D050"/>
                </a:solidFill>
              </a:rPr>
              <a:t>Günün Özeti</a:t>
            </a:r>
          </a:p>
          <a:p>
            <a:pPr marL="285750" indent="-285750">
              <a:buFont typeface="Arial"/>
              <a:buChar char="•"/>
            </a:pPr>
            <a:r>
              <a:rPr lang="tr-TR" sz="2000" dirty="0" smtClean="0">
                <a:solidFill>
                  <a:srgbClr val="92D050"/>
                </a:solidFill>
              </a:rPr>
              <a:t>Bugün Neler Öğrendik?</a:t>
            </a:r>
          </a:p>
          <a:p>
            <a:pPr marL="285750" indent="-285750">
              <a:buFont typeface="Arial"/>
              <a:buChar char="•"/>
            </a:pPr>
            <a:r>
              <a:rPr lang="tr-TR" sz="2000" dirty="0" smtClean="0">
                <a:solidFill>
                  <a:srgbClr val="92D050"/>
                </a:solidFill>
              </a:rPr>
              <a:t>Soru Çözümü</a:t>
            </a:r>
          </a:p>
          <a:p>
            <a:pPr marL="285750" indent="-285750">
              <a:buFont typeface="Arial"/>
              <a:buChar char="•"/>
            </a:pPr>
            <a:r>
              <a:rPr lang="tr-TR" sz="2000" dirty="0" smtClean="0">
                <a:solidFill>
                  <a:srgbClr val="92D050"/>
                </a:solidFill>
              </a:rPr>
              <a:t>Önümüzdeki Hafta Ne Öğreneceğiz?</a:t>
            </a:r>
          </a:p>
        </p:txBody>
      </p:sp>
    </p:spTree>
    <p:extLst>
      <p:ext uri="{BB962C8B-B14F-4D97-AF65-F5344CB8AC3E}">
        <p14:creationId xmlns:p14="http://schemas.microsoft.com/office/powerpoint/2010/main" val="1191985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2 Başlık"/>
          <p:cNvSpPr>
            <a:spLocks noGrp="1"/>
          </p:cNvSpPr>
          <p:nvPr>
            <p:ph type="title"/>
          </p:nvPr>
        </p:nvSpPr>
        <p:spPr>
          <a:xfrm>
            <a:off x="3359696" y="293950"/>
            <a:ext cx="8832304" cy="1143000"/>
          </a:xfrm>
        </p:spPr>
        <p:txBody>
          <a:bodyPr>
            <a:normAutofit/>
          </a:bodyPr>
          <a:lstStyle/>
          <a:p>
            <a:r>
              <a:rPr lang="tr-TR" dirty="0" smtClean="0">
                <a:solidFill>
                  <a:schemeClr val="tx1"/>
                </a:solidFill>
                <a:effectLst/>
              </a:rPr>
              <a:t>Ne olur? Düşmeyen Pinpon Topu</a:t>
            </a:r>
            <a:endParaRPr lang="tr-TR" dirty="0">
              <a:solidFill>
                <a:schemeClr val="tx1"/>
              </a:solidFill>
              <a:effectLst/>
            </a:endParaRPr>
          </a:p>
        </p:txBody>
      </p:sp>
      <p:pic>
        <p:nvPicPr>
          <p:cNvPr id="3074" name="Picture 2" descr="İlgili resi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671811" y="1436950"/>
            <a:ext cx="6048672" cy="453650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0930" y="727554"/>
            <a:ext cx="3091506" cy="4401205"/>
          </a:xfrm>
          <a:prstGeom prst="rect">
            <a:avLst/>
          </a:prstGeom>
          <a:noFill/>
        </p:spPr>
        <p:txBody>
          <a:bodyPr wrap="square" rtlCol="0">
            <a:spAutoFit/>
          </a:bodyPr>
          <a:lstStyle/>
          <a:p>
            <a:pPr marL="285750" indent="-285750">
              <a:buFont typeface="Arial"/>
              <a:buChar char="•"/>
            </a:pPr>
            <a:r>
              <a:rPr lang="tr-TR" sz="2000" dirty="0" smtClean="0">
                <a:solidFill>
                  <a:srgbClr val="FF0000"/>
                </a:solidFill>
              </a:rPr>
              <a:t>Geçen Hafta Neler Öğrendik?</a:t>
            </a:r>
          </a:p>
          <a:p>
            <a:pPr marL="285750" indent="-285750">
              <a:buFont typeface="Arial"/>
              <a:buChar char="•"/>
            </a:pPr>
            <a:r>
              <a:rPr lang="tr-TR" sz="2000" dirty="0" smtClean="0">
                <a:solidFill>
                  <a:srgbClr val="FF0000"/>
                </a:solidFill>
              </a:rPr>
              <a:t>Basınç ile ilgili Soru </a:t>
            </a:r>
            <a:r>
              <a:rPr lang="tr-TR" sz="2000" dirty="0">
                <a:solidFill>
                  <a:srgbClr val="FF0000"/>
                </a:solidFill>
              </a:rPr>
              <a:t>Çözümü</a:t>
            </a:r>
          </a:p>
          <a:p>
            <a:pPr marL="285750" indent="-285750">
              <a:buFont typeface="Arial"/>
              <a:buChar char="•"/>
            </a:pPr>
            <a:r>
              <a:rPr lang="tr-TR" sz="2000" dirty="0" smtClean="0">
                <a:solidFill>
                  <a:srgbClr val="FF0000"/>
                </a:solidFill>
              </a:rPr>
              <a:t>Deneyelim</a:t>
            </a:r>
          </a:p>
          <a:p>
            <a:pPr marL="285750" indent="-285750">
              <a:buFont typeface="Arial"/>
              <a:buChar char="•"/>
            </a:pPr>
            <a:r>
              <a:rPr lang="tr-TR" sz="2000" dirty="0" smtClean="0">
                <a:solidFill>
                  <a:srgbClr val="FFFF00"/>
                </a:solidFill>
              </a:rPr>
              <a:t>Ne Olur?</a:t>
            </a:r>
          </a:p>
          <a:p>
            <a:pPr marL="285750" indent="-285750">
              <a:buFont typeface="Arial"/>
              <a:buChar char="•"/>
            </a:pPr>
            <a:r>
              <a:rPr lang="tr-TR" sz="2000" dirty="0" smtClean="0">
                <a:solidFill>
                  <a:srgbClr val="92D050"/>
                </a:solidFill>
              </a:rPr>
              <a:t>Akışkanlarda Basınç</a:t>
            </a:r>
          </a:p>
          <a:p>
            <a:pPr marL="285750" indent="-285750">
              <a:buFont typeface="Arial"/>
              <a:buChar char="•"/>
            </a:pPr>
            <a:r>
              <a:rPr lang="en-US" sz="2000" dirty="0" smtClean="0">
                <a:solidFill>
                  <a:srgbClr val="92D050"/>
                </a:solidFill>
              </a:rPr>
              <a:t>Ne </a:t>
            </a:r>
            <a:r>
              <a:rPr lang="en-US" sz="2000" dirty="0" err="1" smtClean="0">
                <a:solidFill>
                  <a:srgbClr val="92D050"/>
                </a:solidFill>
              </a:rPr>
              <a:t>Olur</a:t>
            </a:r>
            <a:r>
              <a:rPr lang="en-US" sz="2000" dirty="0" smtClean="0">
                <a:solidFill>
                  <a:srgbClr val="92D050"/>
                </a:solidFill>
              </a:rPr>
              <a:t>?</a:t>
            </a:r>
          </a:p>
          <a:p>
            <a:pPr marL="285750" indent="-285750">
              <a:buFont typeface="Arial"/>
              <a:buChar char="•"/>
            </a:pPr>
            <a:r>
              <a:rPr lang="tr-TR" sz="2000" dirty="0" smtClean="0">
                <a:solidFill>
                  <a:srgbClr val="92D050"/>
                </a:solidFill>
              </a:rPr>
              <a:t>Günün Özeti</a:t>
            </a:r>
          </a:p>
          <a:p>
            <a:pPr marL="285750" indent="-285750">
              <a:buFont typeface="Arial"/>
              <a:buChar char="•"/>
            </a:pPr>
            <a:r>
              <a:rPr lang="tr-TR" sz="2000" dirty="0" smtClean="0">
                <a:solidFill>
                  <a:srgbClr val="92D050"/>
                </a:solidFill>
              </a:rPr>
              <a:t>Bugün Neler Öğrendik?</a:t>
            </a:r>
          </a:p>
          <a:p>
            <a:pPr marL="285750" indent="-285750">
              <a:buFont typeface="Arial"/>
              <a:buChar char="•"/>
            </a:pPr>
            <a:r>
              <a:rPr lang="tr-TR" sz="2000" dirty="0" smtClean="0">
                <a:solidFill>
                  <a:srgbClr val="92D050"/>
                </a:solidFill>
              </a:rPr>
              <a:t>Soru Çözümü</a:t>
            </a:r>
          </a:p>
          <a:p>
            <a:pPr marL="285750" indent="-285750">
              <a:buFont typeface="Arial"/>
              <a:buChar char="•"/>
            </a:pPr>
            <a:r>
              <a:rPr lang="tr-TR" sz="2000" dirty="0" smtClean="0">
                <a:solidFill>
                  <a:srgbClr val="92D050"/>
                </a:solidFill>
              </a:rPr>
              <a:t>Önümüzdeki Hafta Ne Öğreneceğiz?</a:t>
            </a:r>
          </a:p>
        </p:txBody>
      </p:sp>
    </p:spTree>
    <p:extLst>
      <p:ext uri="{BB962C8B-B14F-4D97-AF65-F5344CB8AC3E}">
        <p14:creationId xmlns:p14="http://schemas.microsoft.com/office/powerpoint/2010/main" val="35421992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a:xfrm>
            <a:off x="2999656" y="293950"/>
            <a:ext cx="8635942" cy="1143000"/>
          </a:xfrm>
        </p:spPr>
        <p:txBody>
          <a:bodyPr>
            <a:normAutofit fontScale="90000"/>
          </a:bodyPr>
          <a:lstStyle/>
          <a:p>
            <a:r>
              <a:rPr lang="tr-TR" dirty="0" smtClean="0">
                <a:solidFill>
                  <a:schemeClr val="tx1"/>
                </a:solidFill>
                <a:effectLst/>
              </a:rPr>
              <a:t>Ne olur? Pinpon Topu Akan Suya Yaklaştırılırsa</a:t>
            </a:r>
            <a:endParaRPr lang="tr-TR" dirty="0">
              <a:solidFill>
                <a:schemeClr val="tx1"/>
              </a:solidFill>
              <a:effectLst/>
            </a:endParaRPr>
          </a:p>
        </p:txBody>
      </p:sp>
      <p:pic>
        <p:nvPicPr>
          <p:cNvPr id="4" name="Picture 3"/>
          <p:cNvPicPr>
            <a:picLocks noChangeAspect="1"/>
          </p:cNvPicPr>
          <p:nvPr/>
        </p:nvPicPr>
        <p:blipFill>
          <a:blip r:embed="rId3"/>
          <a:stretch>
            <a:fillRect/>
          </a:stretch>
        </p:blipFill>
        <p:spPr>
          <a:xfrm>
            <a:off x="3359696" y="1556791"/>
            <a:ext cx="7128792" cy="4843923"/>
          </a:xfrm>
          <a:prstGeom prst="rect">
            <a:avLst/>
          </a:prstGeom>
        </p:spPr>
      </p:pic>
      <p:sp>
        <p:nvSpPr>
          <p:cNvPr id="7" name="TextBox 6"/>
          <p:cNvSpPr txBox="1"/>
          <p:nvPr/>
        </p:nvSpPr>
        <p:spPr>
          <a:xfrm>
            <a:off x="20930" y="727554"/>
            <a:ext cx="3091506" cy="4401205"/>
          </a:xfrm>
          <a:prstGeom prst="rect">
            <a:avLst/>
          </a:prstGeom>
          <a:noFill/>
        </p:spPr>
        <p:txBody>
          <a:bodyPr wrap="square" rtlCol="0">
            <a:spAutoFit/>
          </a:bodyPr>
          <a:lstStyle/>
          <a:p>
            <a:pPr marL="285750" indent="-285750">
              <a:buFont typeface="Arial"/>
              <a:buChar char="•"/>
            </a:pPr>
            <a:r>
              <a:rPr lang="tr-TR" sz="2000" dirty="0" smtClean="0">
                <a:solidFill>
                  <a:srgbClr val="FF0000"/>
                </a:solidFill>
              </a:rPr>
              <a:t>Geçen Hafta Neler Öğrendik?</a:t>
            </a:r>
          </a:p>
          <a:p>
            <a:pPr marL="285750" indent="-285750">
              <a:buFont typeface="Arial"/>
              <a:buChar char="•"/>
            </a:pPr>
            <a:r>
              <a:rPr lang="tr-TR" sz="2000" dirty="0" smtClean="0">
                <a:solidFill>
                  <a:srgbClr val="FF0000"/>
                </a:solidFill>
              </a:rPr>
              <a:t>Basınç ile ilgili Soru </a:t>
            </a:r>
            <a:r>
              <a:rPr lang="tr-TR" sz="2000" dirty="0">
                <a:solidFill>
                  <a:srgbClr val="FF0000"/>
                </a:solidFill>
              </a:rPr>
              <a:t>Çözümü</a:t>
            </a:r>
          </a:p>
          <a:p>
            <a:pPr marL="285750" indent="-285750">
              <a:buFont typeface="Arial"/>
              <a:buChar char="•"/>
            </a:pPr>
            <a:r>
              <a:rPr lang="tr-TR" sz="2000" dirty="0" smtClean="0">
                <a:solidFill>
                  <a:srgbClr val="FF0000"/>
                </a:solidFill>
              </a:rPr>
              <a:t>Deneyelim</a:t>
            </a:r>
          </a:p>
          <a:p>
            <a:pPr marL="285750" indent="-285750">
              <a:buFont typeface="Arial"/>
              <a:buChar char="•"/>
            </a:pPr>
            <a:r>
              <a:rPr lang="tr-TR" sz="2000" dirty="0" smtClean="0">
                <a:solidFill>
                  <a:srgbClr val="FFFF00"/>
                </a:solidFill>
              </a:rPr>
              <a:t>Ne Olur?</a:t>
            </a:r>
          </a:p>
          <a:p>
            <a:pPr marL="285750" indent="-285750">
              <a:buFont typeface="Arial"/>
              <a:buChar char="•"/>
            </a:pPr>
            <a:r>
              <a:rPr lang="tr-TR" sz="2000" dirty="0" smtClean="0">
                <a:solidFill>
                  <a:srgbClr val="92D050"/>
                </a:solidFill>
              </a:rPr>
              <a:t>Akışkanlarda Basınç</a:t>
            </a:r>
          </a:p>
          <a:p>
            <a:pPr marL="285750" indent="-285750">
              <a:buFont typeface="Arial"/>
              <a:buChar char="•"/>
            </a:pPr>
            <a:r>
              <a:rPr lang="en-US" sz="2000" dirty="0" smtClean="0">
                <a:solidFill>
                  <a:srgbClr val="92D050"/>
                </a:solidFill>
              </a:rPr>
              <a:t>Ne </a:t>
            </a:r>
            <a:r>
              <a:rPr lang="en-US" sz="2000" dirty="0" err="1" smtClean="0">
                <a:solidFill>
                  <a:srgbClr val="92D050"/>
                </a:solidFill>
              </a:rPr>
              <a:t>Olur</a:t>
            </a:r>
            <a:r>
              <a:rPr lang="en-US" sz="2000" dirty="0" smtClean="0">
                <a:solidFill>
                  <a:srgbClr val="92D050"/>
                </a:solidFill>
              </a:rPr>
              <a:t>?</a:t>
            </a:r>
          </a:p>
          <a:p>
            <a:pPr marL="285750" indent="-285750">
              <a:buFont typeface="Arial"/>
              <a:buChar char="•"/>
            </a:pPr>
            <a:r>
              <a:rPr lang="tr-TR" sz="2000" dirty="0" smtClean="0">
                <a:solidFill>
                  <a:srgbClr val="92D050"/>
                </a:solidFill>
              </a:rPr>
              <a:t>Günün Özeti</a:t>
            </a:r>
          </a:p>
          <a:p>
            <a:pPr marL="285750" indent="-285750">
              <a:buFont typeface="Arial"/>
              <a:buChar char="•"/>
            </a:pPr>
            <a:r>
              <a:rPr lang="tr-TR" sz="2000" dirty="0" smtClean="0">
                <a:solidFill>
                  <a:srgbClr val="92D050"/>
                </a:solidFill>
              </a:rPr>
              <a:t>Bugün Neler Öğrendik?</a:t>
            </a:r>
          </a:p>
          <a:p>
            <a:pPr marL="285750" indent="-285750">
              <a:buFont typeface="Arial"/>
              <a:buChar char="•"/>
            </a:pPr>
            <a:r>
              <a:rPr lang="tr-TR" sz="2000" dirty="0" smtClean="0">
                <a:solidFill>
                  <a:srgbClr val="92D050"/>
                </a:solidFill>
              </a:rPr>
              <a:t>Soru Çözümü</a:t>
            </a:r>
          </a:p>
          <a:p>
            <a:pPr marL="285750" indent="-285750">
              <a:buFont typeface="Arial"/>
              <a:buChar char="•"/>
            </a:pPr>
            <a:r>
              <a:rPr lang="tr-TR" sz="2000" dirty="0" smtClean="0">
                <a:solidFill>
                  <a:srgbClr val="92D050"/>
                </a:solidFill>
              </a:rPr>
              <a:t>Önümüzdeki Hafta Ne Öğreneceğiz?</a:t>
            </a:r>
          </a:p>
        </p:txBody>
      </p:sp>
    </p:spTree>
    <p:extLst>
      <p:ext uri="{BB962C8B-B14F-4D97-AF65-F5344CB8AC3E}">
        <p14:creationId xmlns:p14="http://schemas.microsoft.com/office/powerpoint/2010/main" val="3248050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a:xfrm>
            <a:off x="3287688" y="293950"/>
            <a:ext cx="8347910" cy="1143000"/>
          </a:xfrm>
        </p:spPr>
        <p:txBody>
          <a:bodyPr>
            <a:normAutofit fontScale="90000"/>
          </a:bodyPr>
          <a:lstStyle/>
          <a:p>
            <a:r>
              <a:rPr lang="tr-TR" dirty="0" smtClean="0">
                <a:solidFill>
                  <a:schemeClr val="tx1"/>
                </a:solidFill>
                <a:effectLst/>
              </a:rPr>
              <a:t>Ne olur? Uçak </a:t>
            </a:r>
            <a:r>
              <a:rPr lang="en-US" dirty="0" err="1" smtClean="0">
                <a:solidFill>
                  <a:schemeClr val="tx1"/>
                </a:solidFill>
                <a:effectLst/>
              </a:rPr>
              <a:t>Rüzgarla</a:t>
            </a:r>
            <a:r>
              <a:rPr lang="en-US" dirty="0" smtClean="0">
                <a:solidFill>
                  <a:schemeClr val="tx1"/>
                </a:solidFill>
                <a:effectLst/>
              </a:rPr>
              <a:t> </a:t>
            </a:r>
            <a:r>
              <a:rPr lang="en-US" dirty="0" err="1" smtClean="0">
                <a:solidFill>
                  <a:schemeClr val="tx1"/>
                </a:solidFill>
                <a:effectLst/>
              </a:rPr>
              <a:t>Karşılaşırsa</a:t>
            </a:r>
            <a:endParaRPr lang="tr-TR" dirty="0">
              <a:solidFill>
                <a:schemeClr val="tx1"/>
              </a:solidFill>
              <a:effectLst/>
            </a:endParaRPr>
          </a:p>
        </p:txBody>
      </p:sp>
      <p:pic>
        <p:nvPicPr>
          <p:cNvPr id="4" name="Picture 3"/>
          <p:cNvPicPr>
            <a:picLocks noChangeAspect="1"/>
          </p:cNvPicPr>
          <p:nvPr/>
        </p:nvPicPr>
        <p:blipFill>
          <a:blip r:embed="rId3"/>
          <a:stretch>
            <a:fillRect/>
          </a:stretch>
        </p:blipFill>
        <p:spPr>
          <a:xfrm>
            <a:off x="4007768" y="1436949"/>
            <a:ext cx="6408712" cy="4747005"/>
          </a:xfrm>
          <a:prstGeom prst="rect">
            <a:avLst/>
          </a:prstGeom>
        </p:spPr>
      </p:pic>
      <p:sp>
        <p:nvSpPr>
          <p:cNvPr id="7" name="TextBox 6"/>
          <p:cNvSpPr txBox="1"/>
          <p:nvPr/>
        </p:nvSpPr>
        <p:spPr>
          <a:xfrm>
            <a:off x="20930" y="727554"/>
            <a:ext cx="3091506" cy="4401205"/>
          </a:xfrm>
          <a:prstGeom prst="rect">
            <a:avLst/>
          </a:prstGeom>
          <a:noFill/>
        </p:spPr>
        <p:txBody>
          <a:bodyPr wrap="square" rtlCol="0">
            <a:spAutoFit/>
          </a:bodyPr>
          <a:lstStyle/>
          <a:p>
            <a:pPr marL="285750" indent="-285750">
              <a:buFont typeface="Arial"/>
              <a:buChar char="•"/>
            </a:pPr>
            <a:r>
              <a:rPr lang="tr-TR" sz="2000" dirty="0" smtClean="0">
                <a:solidFill>
                  <a:srgbClr val="FF0000"/>
                </a:solidFill>
              </a:rPr>
              <a:t>Geçen Hafta Neler Öğrendik?</a:t>
            </a:r>
          </a:p>
          <a:p>
            <a:pPr marL="285750" indent="-285750">
              <a:buFont typeface="Arial"/>
              <a:buChar char="•"/>
            </a:pPr>
            <a:r>
              <a:rPr lang="tr-TR" sz="2000" dirty="0" smtClean="0">
                <a:solidFill>
                  <a:srgbClr val="FF0000"/>
                </a:solidFill>
              </a:rPr>
              <a:t>Basınç ile ilgili Soru </a:t>
            </a:r>
            <a:r>
              <a:rPr lang="tr-TR" sz="2000" dirty="0">
                <a:solidFill>
                  <a:srgbClr val="FF0000"/>
                </a:solidFill>
              </a:rPr>
              <a:t>Çözümü</a:t>
            </a:r>
          </a:p>
          <a:p>
            <a:pPr marL="285750" indent="-285750">
              <a:buFont typeface="Arial"/>
              <a:buChar char="•"/>
            </a:pPr>
            <a:r>
              <a:rPr lang="tr-TR" sz="2000" dirty="0" smtClean="0">
                <a:solidFill>
                  <a:srgbClr val="FF0000"/>
                </a:solidFill>
              </a:rPr>
              <a:t>Deneyelim</a:t>
            </a:r>
          </a:p>
          <a:p>
            <a:pPr marL="285750" indent="-285750">
              <a:buFont typeface="Arial"/>
              <a:buChar char="•"/>
            </a:pPr>
            <a:r>
              <a:rPr lang="tr-TR" sz="2000" dirty="0" smtClean="0">
                <a:solidFill>
                  <a:srgbClr val="FFFF00"/>
                </a:solidFill>
              </a:rPr>
              <a:t>Ne Olur?</a:t>
            </a:r>
          </a:p>
          <a:p>
            <a:pPr marL="285750" indent="-285750">
              <a:buFont typeface="Arial"/>
              <a:buChar char="•"/>
            </a:pPr>
            <a:r>
              <a:rPr lang="tr-TR" sz="2000" dirty="0" smtClean="0">
                <a:solidFill>
                  <a:srgbClr val="92D050"/>
                </a:solidFill>
              </a:rPr>
              <a:t>Akışkanlarda Basınç</a:t>
            </a:r>
          </a:p>
          <a:p>
            <a:pPr marL="285750" indent="-285750">
              <a:buFont typeface="Arial"/>
              <a:buChar char="•"/>
            </a:pPr>
            <a:r>
              <a:rPr lang="en-US" sz="2000" dirty="0" smtClean="0">
                <a:solidFill>
                  <a:srgbClr val="92D050"/>
                </a:solidFill>
              </a:rPr>
              <a:t>Ne </a:t>
            </a:r>
            <a:r>
              <a:rPr lang="en-US" sz="2000" dirty="0" err="1" smtClean="0">
                <a:solidFill>
                  <a:srgbClr val="92D050"/>
                </a:solidFill>
              </a:rPr>
              <a:t>Olur</a:t>
            </a:r>
            <a:r>
              <a:rPr lang="en-US" sz="2000" dirty="0" smtClean="0">
                <a:solidFill>
                  <a:srgbClr val="92D050"/>
                </a:solidFill>
              </a:rPr>
              <a:t>?</a:t>
            </a:r>
          </a:p>
          <a:p>
            <a:pPr marL="285750" indent="-285750">
              <a:buFont typeface="Arial"/>
              <a:buChar char="•"/>
            </a:pPr>
            <a:r>
              <a:rPr lang="tr-TR" sz="2000" dirty="0" smtClean="0">
                <a:solidFill>
                  <a:srgbClr val="92D050"/>
                </a:solidFill>
              </a:rPr>
              <a:t>Günün Özeti</a:t>
            </a:r>
          </a:p>
          <a:p>
            <a:pPr marL="285750" indent="-285750">
              <a:buFont typeface="Arial"/>
              <a:buChar char="•"/>
            </a:pPr>
            <a:r>
              <a:rPr lang="tr-TR" sz="2000" dirty="0" smtClean="0">
                <a:solidFill>
                  <a:srgbClr val="92D050"/>
                </a:solidFill>
              </a:rPr>
              <a:t>Bugün Neler Öğrendik?</a:t>
            </a:r>
          </a:p>
          <a:p>
            <a:pPr marL="285750" indent="-285750">
              <a:buFont typeface="Arial"/>
              <a:buChar char="•"/>
            </a:pPr>
            <a:r>
              <a:rPr lang="tr-TR" sz="2000" dirty="0" smtClean="0">
                <a:solidFill>
                  <a:srgbClr val="92D050"/>
                </a:solidFill>
              </a:rPr>
              <a:t>Soru Çözümü</a:t>
            </a:r>
          </a:p>
          <a:p>
            <a:pPr marL="285750" indent="-285750">
              <a:buFont typeface="Arial"/>
              <a:buChar char="•"/>
            </a:pPr>
            <a:r>
              <a:rPr lang="tr-TR" sz="2000" dirty="0" smtClean="0">
                <a:solidFill>
                  <a:srgbClr val="92D050"/>
                </a:solidFill>
              </a:rPr>
              <a:t>Önümüzdeki Hafta Ne Öğreneceğiz?</a:t>
            </a:r>
          </a:p>
        </p:txBody>
      </p:sp>
    </p:spTree>
    <p:extLst>
      <p:ext uri="{BB962C8B-B14F-4D97-AF65-F5344CB8AC3E}">
        <p14:creationId xmlns:p14="http://schemas.microsoft.com/office/powerpoint/2010/main" val="20908547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2 Başlık"/>
          <p:cNvSpPr>
            <a:spLocks noGrp="1"/>
          </p:cNvSpPr>
          <p:nvPr>
            <p:ph type="title"/>
          </p:nvPr>
        </p:nvSpPr>
        <p:spPr>
          <a:xfrm>
            <a:off x="3791744" y="293950"/>
            <a:ext cx="7843854" cy="1143000"/>
          </a:xfrm>
        </p:spPr>
        <p:txBody>
          <a:bodyPr>
            <a:normAutofit/>
          </a:bodyPr>
          <a:lstStyle/>
          <a:p>
            <a:r>
              <a:rPr lang="tr-TR" dirty="0" smtClean="0">
                <a:solidFill>
                  <a:schemeClr val="tx1"/>
                </a:solidFill>
                <a:effectLst/>
              </a:rPr>
              <a:t>Ne olur? </a:t>
            </a:r>
            <a:r>
              <a:rPr lang="en-US" dirty="0" err="1" smtClean="0">
                <a:solidFill>
                  <a:schemeClr val="tx1"/>
                </a:solidFill>
                <a:effectLst/>
              </a:rPr>
              <a:t>Pistonu</a:t>
            </a:r>
            <a:r>
              <a:rPr lang="en-US" dirty="0" smtClean="0">
                <a:solidFill>
                  <a:schemeClr val="tx1"/>
                </a:solidFill>
                <a:effectLst/>
              </a:rPr>
              <a:t> </a:t>
            </a:r>
            <a:r>
              <a:rPr lang="en-US" dirty="0" err="1" smtClean="0">
                <a:solidFill>
                  <a:schemeClr val="tx1"/>
                </a:solidFill>
                <a:effectLst/>
              </a:rPr>
              <a:t>İtersek</a:t>
            </a:r>
            <a:endParaRPr lang="tr-TR" dirty="0">
              <a:solidFill>
                <a:schemeClr val="tx1"/>
              </a:solidFill>
              <a:effectLst/>
            </a:endParaRPr>
          </a:p>
        </p:txBody>
      </p:sp>
      <p:pic>
        <p:nvPicPr>
          <p:cNvPr id="2" name="Picture 1"/>
          <p:cNvPicPr>
            <a:picLocks noChangeAspect="1"/>
          </p:cNvPicPr>
          <p:nvPr/>
        </p:nvPicPr>
        <p:blipFill>
          <a:blip r:embed="rId3"/>
          <a:stretch>
            <a:fillRect/>
          </a:stretch>
        </p:blipFill>
        <p:spPr>
          <a:xfrm>
            <a:off x="3843803" y="2132856"/>
            <a:ext cx="7739736" cy="2332856"/>
          </a:xfrm>
          <a:prstGeom prst="rect">
            <a:avLst/>
          </a:prstGeom>
        </p:spPr>
      </p:pic>
      <p:sp>
        <p:nvSpPr>
          <p:cNvPr id="6" name="TextBox 5"/>
          <p:cNvSpPr txBox="1"/>
          <p:nvPr/>
        </p:nvSpPr>
        <p:spPr>
          <a:xfrm>
            <a:off x="20930" y="727554"/>
            <a:ext cx="3091506" cy="4401205"/>
          </a:xfrm>
          <a:prstGeom prst="rect">
            <a:avLst/>
          </a:prstGeom>
          <a:noFill/>
        </p:spPr>
        <p:txBody>
          <a:bodyPr wrap="square" rtlCol="0">
            <a:spAutoFit/>
          </a:bodyPr>
          <a:lstStyle/>
          <a:p>
            <a:pPr marL="285750" indent="-285750">
              <a:buFont typeface="Arial"/>
              <a:buChar char="•"/>
            </a:pPr>
            <a:r>
              <a:rPr lang="tr-TR" sz="2000" dirty="0" smtClean="0">
                <a:solidFill>
                  <a:srgbClr val="FF0000"/>
                </a:solidFill>
              </a:rPr>
              <a:t>Geçen Hafta Neler Öğrendik?</a:t>
            </a:r>
          </a:p>
          <a:p>
            <a:pPr marL="285750" indent="-285750">
              <a:buFont typeface="Arial"/>
              <a:buChar char="•"/>
            </a:pPr>
            <a:r>
              <a:rPr lang="tr-TR" sz="2000" dirty="0" smtClean="0">
                <a:solidFill>
                  <a:srgbClr val="FF0000"/>
                </a:solidFill>
              </a:rPr>
              <a:t>Basınç ile ilgili Soru </a:t>
            </a:r>
            <a:r>
              <a:rPr lang="tr-TR" sz="2000" dirty="0">
                <a:solidFill>
                  <a:srgbClr val="FF0000"/>
                </a:solidFill>
              </a:rPr>
              <a:t>Çözümü</a:t>
            </a:r>
          </a:p>
          <a:p>
            <a:pPr marL="285750" indent="-285750">
              <a:buFont typeface="Arial"/>
              <a:buChar char="•"/>
            </a:pPr>
            <a:r>
              <a:rPr lang="tr-TR" sz="2000" dirty="0" smtClean="0">
                <a:solidFill>
                  <a:srgbClr val="FF0000"/>
                </a:solidFill>
              </a:rPr>
              <a:t>Deneyelim</a:t>
            </a:r>
          </a:p>
          <a:p>
            <a:pPr marL="285750" indent="-285750">
              <a:buFont typeface="Arial"/>
              <a:buChar char="•"/>
            </a:pPr>
            <a:r>
              <a:rPr lang="tr-TR" sz="2000" dirty="0" smtClean="0">
                <a:solidFill>
                  <a:srgbClr val="FFFF00"/>
                </a:solidFill>
              </a:rPr>
              <a:t>Ne Olur?</a:t>
            </a:r>
          </a:p>
          <a:p>
            <a:pPr marL="285750" indent="-285750">
              <a:buFont typeface="Arial"/>
              <a:buChar char="•"/>
            </a:pPr>
            <a:r>
              <a:rPr lang="tr-TR" sz="2000" dirty="0" smtClean="0">
                <a:solidFill>
                  <a:srgbClr val="92D050"/>
                </a:solidFill>
              </a:rPr>
              <a:t>Akışkanlarda Basınç</a:t>
            </a:r>
          </a:p>
          <a:p>
            <a:pPr marL="285750" indent="-285750">
              <a:buFont typeface="Arial"/>
              <a:buChar char="•"/>
            </a:pPr>
            <a:r>
              <a:rPr lang="en-US" sz="2000" dirty="0" smtClean="0">
                <a:solidFill>
                  <a:srgbClr val="92D050"/>
                </a:solidFill>
              </a:rPr>
              <a:t>Ne </a:t>
            </a:r>
            <a:r>
              <a:rPr lang="en-US" sz="2000" dirty="0" err="1" smtClean="0">
                <a:solidFill>
                  <a:srgbClr val="92D050"/>
                </a:solidFill>
              </a:rPr>
              <a:t>Olur</a:t>
            </a:r>
            <a:r>
              <a:rPr lang="en-US" sz="2000" dirty="0" smtClean="0">
                <a:solidFill>
                  <a:srgbClr val="92D050"/>
                </a:solidFill>
              </a:rPr>
              <a:t>?</a:t>
            </a:r>
          </a:p>
          <a:p>
            <a:pPr marL="285750" indent="-285750">
              <a:buFont typeface="Arial"/>
              <a:buChar char="•"/>
            </a:pPr>
            <a:r>
              <a:rPr lang="tr-TR" sz="2000" dirty="0" smtClean="0">
                <a:solidFill>
                  <a:srgbClr val="92D050"/>
                </a:solidFill>
              </a:rPr>
              <a:t>Günün Özeti</a:t>
            </a:r>
          </a:p>
          <a:p>
            <a:pPr marL="285750" indent="-285750">
              <a:buFont typeface="Arial"/>
              <a:buChar char="•"/>
            </a:pPr>
            <a:r>
              <a:rPr lang="tr-TR" sz="2000" dirty="0" smtClean="0">
                <a:solidFill>
                  <a:srgbClr val="92D050"/>
                </a:solidFill>
              </a:rPr>
              <a:t>Bugün Neler Öğrendik?</a:t>
            </a:r>
          </a:p>
          <a:p>
            <a:pPr marL="285750" indent="-285750">
              <a:buFont typeface="Arial"/>
              <a:buChar char="•"/>
            </a:pPr>
            <a:r>
              <a:rPr lang="tr-TR" sz="2000" dirty="0" smtClean="0">
                <a:solidFill>
                  <a:srgbClr val="92D050"/>
                </a:solidFill>
              </a:rPr>
              <a:t>Soru Çözümü</a:t>
            </a:r>
          </a:p>
          <a:p>
            <a:pPr marL="285750" indent="-285750">
              <a:buFont typeface="Arial"/>
              <a:buChar char="•"/>
            </a:pPr>
            <a:r>
              <a:rPr lang="tr-TR" sz="2000" dirty="0" smtClean="0">
                <a:solidFill>
                  <a:srgbClr val="92D050"/>
                </a:solidFill>
              </a:rPr>
              <a:t>Önümüzdeki Hafta Ne Öğreneceğiz?</a:t>
            </a:r>
          </a:p>
        </p:txBody>
      </p:sp>
    </p:spTree>
    <p:extLst>
      <p:ext uri="{BB962C8B-B14F-4D97-AF65-F5344CB8AC3E}">
        <p14:creationId xmlns:p14="http://schemas.microsoft.com/office/powerpoint/2010/main" val="4020826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815263" y="2544810"/>
            <a:ext cx="8213733" cy="1869126"/>
          </a:xfrm>
          <a:prstGeom prst="rect">
            <a:avLst/>
          </a:prstGeom>
        </p:spPr>
      </p:pic>
      <p:sp>
        <p:nvSpPr>
          <p:cNvPr id="10" name="2 Başlık"/>
          <p:cNvSpPr>
            <a:spLocks noGrp="1"/>
          </p:cNvSpPr>
          <p:nvPr>
            <p:ph type="title"/>
          </p:nvPr>
        </p:nvSpPr>
        <p:spPr>
          <a:xfrm>
            <a:off x="3791744" y="293950"/>
            <a:ext cx="7843854" cy="1143000"/>
          </a:xfrm>
        </p:spPr>
        <p:txBody>
          <a:bodyPr>
            <a:normAutofit fontScale="90000"/>
          </a:bodyPr>
          <a:lstStyle/>
          <a:p>
            <a:r>
              <a:rPr lang="tr-TR" dirty="0" smtClean="0">
                <a:solidFill>
                  <a:schemeClr val="tx1"/>
                </a:solidFill>
                <a:effectLst/>
              </a:rPr>
              <a:t>Ne olur? </a:t>
            </a:r>
            <a:r>
              <a:rPr lang="en-US" dirty="0" err="1" smtClean="0">
                <a:solidFill>
                  <a:schemeClr val="tx1"/>
                </a:solidFill>
                <a:effectLst/>
              </a:rPr>
              <a:t>Damarda</a:t>
            </a:r>
            <a:r>
              <a:rPr lang="en-US" dirty="0" smtClean="0">
                <a:solidFill>
                  <a:schemeClr val="tx1"/>
                </a:solidFill>
                <a:effectLst/>
              </a:rPr>
              <a:t> </a:t>
            </a:r>
            <a:r>
              <a:rPr lang="en-US" dirty="0" err="1" smtClean="0">
                <a:solidFill>
                  <a:schemeClr val="tx1"/>
                </a:solidFill>
                <a:effectLst/>
              </a:rPr>
              <a:t>Plak</a:t>
            </a:r>
            <a:r>
              <a:rPr lang="en-US" dirty="0" smtClean="0">
                <a:solidFill>
                  <a:schemeClr val="tx1"/>
                </a:solidFill>
                <a:effectLst/>
              </a:rPr>
              <a:t> </a:t>
            </a:r>
            <a:r>
              <a:rPr lang="en-US" dirty="0" err="1" smtClean="0">
                <a:solidFill>
                  <a:schemeClr val="tx1"/>
                </a:solidFill>
                <a:effectLst/>
              </a:rPr>
              <a:t>Oluşursa</a:t>
            </a:r>
            <a:endParaRPr lang="tr-TR" dirty="0">
              <a:solidFill>
                <a:schemeClr val="tx1"/>
              </a:solidFill>
              <a:effectLst/>
            </a:endParaRPr>
          </a:p>
        </p:txBody>
      </p:sp>
      <p:sp>
        <p:nvSpPr>
          <p:cNvPr id="7" name="TextBox 6"/>
          <p:cNvSpPr txBox="1"/>
          <p:nvPr/>
        </p:nvSpPr>
        <p:spPr>
          <a:xfrm>
            <a:off x="20930" y="727554"/>
            <a:ext cx="3091506" cy="4401205"/>
          </a:xfrm>
          <a:prstGeom prst="rect">
            <a:avLst/>
          </a:prstGeom>
          <a:noFill/>
        </p:spPr>
        <p:txBody>
          <a:bodyPr wrap="square" rtlCol="0">
            <a:spAutoFit/>
          </a:bodyPr>
          <a:lstStyle/>
          <a:p>
            <a:pPr marL="285750" indent="-285750">
              <a:buFont typeface="Arial"/>
              <a:buChar char="•"/>
            </a:pPr>
            <a:r>
              <a:rPr lang="tr-TR" sz="2000" dirty="0" smtClean="0">
                <a:solidFill>
                  <a:srgbClr val="FF0000"/>
                </a:solidFill>
              </a:rPr>
              <a:t>Geçen Hafta Neler Öğrendik?</a:t>
            </a:r>
          </a:p>
          <a:p>
            <a:pPr marL="285750" indent="-285750">
              <a:buFont typeface="Arial"/>
              <a:buChar char="•"/>
            </a:pPr>
            <a:r>
              <a:rPr lang="tr-TR" sz="2000" dirty="0" smtClean="0">
                <a:solidFill>
                  <a:srgbClr val="FF0000"/>
                </a:solidFill>
              </a:rPr>
              <a:t>Basınç ile ilgili Soru </a:t>
            </a:r>
            <a:r>
              <a:rPr lang="tr-TR" sz="2000" dirty="0">
                <a:solidFill>
                  <a:srgbClr val="FF0000"/>
                </a:solidFill>
              </a:rPr>
              <a:t>Çözümü</a:t>
            </a:r>
          </a:p>
          <a:p>
            <a:pPr marL="285750" indent="-285750">
              <a:buFont typeface="Arial"/>
              <a:buChar char="•"/>
            </a:pPr>
            <a:r>
              <a:rPr lang="tr-TR" sz="2000" dirty="0" smtClean="0">
                <a:solidFill>
                  <a:srgbClr val="FF0000"/>
                </a:solidFill>
              </a:rPr>
              <a:t>Deneyelim</a:t>
            </a:r>
          </a:p>
          <a:p>
            <a:pPr marL="285750" indent="-285750">
              <a:buFont typeface="Arial"/>
              <a:buChar char="•"/>
            </a:pPr>
            <a:r>
              <a:rPr lang="tr-TR" sz="2000" dirty="0" smtClean="0">
                <a:solidFill>
                  <a:srgbClr val="FFFF00"/>
                </a:solidFill>
              </a:rPr>
              <a:t>Ne Olur?</a:t>
            </a:r>
          </a:p>
          <a:p>
            <a:pPr marL="285750" indent="-285750">
              <a:buFont typeface="Arial"/>
              <a:buChar char="•"/>
            </a:pPr>
            <a:r>
              <a:rPr lang="tr-TR" sz="2000" dirty="0" smtClean="0">
                <a:solidFill>
                  <a:srgbClr val="92D050"/>
                </a:solidFill>
              </a:rPr>
              <a:t>Akışkanlarda Basınç</a:t>
            </a:r>
          </a:p>
          <a:p>
            <a:pPr marL="285750" indent="-285750">
              <a:buFont typeface="Arial"/>
              <a:buChar char="•"/>
            </a:pPr>
            <a:r>
              <a:rPr lang="en-US" sz="2000" dirty="0" smtClean="0">
                <a:solidFill>
                  <a:srgbClr val="92D050"/>
                </a:solidFill>
              </a:rPr>
              <a:t>Ne </a:t>
            </a:r>
            <a:r>
              <a:rPr lang="en-US" sz="2000" dirty="0" err="1" smtClean="0">
                <a:solidFill>
                  <a:srgbClr val="92D050"/>
                </a:solidFill>
              </a:rPr>
              <a:t>Olur</a:t>
            </a:r>
            <a:r>
              <a:rPr lang="en-US" sz="2000" dirty="0" smtClean="0">
                <a:solidFill>
                  <a:srgbClr val="92D050"/>
                </a:solidFill>
              </a:rPr>
              <a:t>?</a:t>
            </a:r>
          </a:p>
          <a:p>
            <a:pPr marL="285750" indent="-285750">
              <a:buFont typeface="Arial"/>
              <a:buChar char="•"/>
            </a:pPr>
            <a:r>
              <a:rPr lang="tr-TR" sz="2000" dirty="0" smtClean="0">
                <a:solidFill>
                  <a:srgbClr val="92D050"/>
                </a:solidFill>
              </a:rPr>
              <a:t>Günün Özeti</a:t>
            </a:r>
          </a:p>
          <a:p>
            <a:pPr marL="285750" indent="-285750">
              <a:buFont typeface="Arial"/>
              <a:buChar char="•"/>
            </a:pPr>
            <a:r>
              <a:rPr lang="tr-TR" sz="2000" dirty="0" smtClean="0">
                <a:solidFill>
                  <a:srgbClr val="92D050"/>
                </a:solidFill>
              </a:rPr>
              <a:t>Bugün Neler Öğrendik?</a:t>
            </a:r>
          </a:p>
          <a:p>
            <a:pPr marL="285750" indent="-285750">
              <a:buFont typeface="Arial"/>
              <a:buChar char="•"/>
            </a:pPr>
            <a:r>
              <a:rPr lang="tr-TR" sz="2000" dirty="0" smtClean="0">
                <a:solidFill>
                  <a:srgbClr val="92D050"/>
                </a:solidFill>
              </a:rPr>
              <a:t>Soru Çözümü</a:t>
            </a:r>
          </a:p>
          <a:p>
            <a:pPr marL="285750" indent="-285750">
              <a:buFont typeface="Arial"/>
              <a:buChar char="•"/>
            </a:pPr>
            <a:r>
              <a:rPr lang="tr-TR" sz="2000" dirty="0" smtClean="0">
                <a:solidFill>
                  <a:srgbClr val="92D050"/>
                </a:solidFill>
              </a:rPr>
              <a:t>Önümüzdeki Hafta Ne Öğreneceğiz?</a:t>
            </a:r>
          </a:p>
        </p:txBody>
      </p:sp>
    </p:spTree>
    <p:extLst>
      <p:ext uri="{BB962C8B-B14F-4D97-AF65-F5344CB8AC3E}">
        <p14:creationId xmlns:p14="http://schemas.microsoft.com/office/powerpoint/2010/main" val="21861976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151784" y="1436950"/>
            <a:ext cx="5688632" cy="4939620"/>
          </a:xfrm>
          <a:prstGeom prst="rect">
            <a:avLst/>
          </a:prstGeom>
        </p:spPr>
      </p:pic>
      <p:sp>
        <p:nvSpPr>
          <p:cNvPr id="9" name="2 Başlık"/>
          <p:cNvSpPr>
            <a:spLocks noGrp="1"/>
          </p:cNvSpPr>
          <p:nvPr>
            <p:ph type="title"/>
          </p:nvPr>
        </p:nvSpPr>
        <p:spPr>
          <a:xfrm>
            <a:off x="3791744" y="293950"/>
            <a:ext cx="7843854" cy="1143000"/>
          </a:xfrm>
        </p:spPr>
        <p:txBody>
          <a:bodyPr>
            <a:normAutofit/>
          </a:bodyPr>
          <a:lstStyle/>
          <a:p>
            <a:r>
              <a:rPr lang="tr-TR" dirty="0" smtClean="0">
                <a:solidFill>
                  <a:schemeClr val="tx1"/>
                </a:solidFill>
                <a:effectLst/>
              </a:rPr>
              <a:t>Ne olur? </a:t>
            </a:r>
            <a:r>
              <a:rPr lang="en-US" dirty="0" err="1" smtClean="0">
                <a:solidFill>
                  <a:schemeClr val="tx1"/>
                </a:solidFill>
                <a:effectLst/>
              </a:rPr>
              <a:t>Çatı</a:t>
            </a:r>
            <a:endParaRPr lang="tr-TR" dirty="0">
              <a:solidFill>
                <a:schemeClr val="tx1"/>
              </a:solidFill>
              <a:effectLst/>
            </a:endParaRPr>
          </a:p>
        </p:txBody>
      </p:sp>
      <p:sp>
        <p:nvSpPr>
          <p:cNvPr id="6" name="TextBox 5"/>
          <p:cNvSpPr txBox="1"/>
          <p:nvPr/>
        </p:nvSpPr>
        <p:spPr>
          <a:xfrm>
            <a:off x="20930" y="727554"/>
            <a:ext cx="3091506" cy="4401205"/>
          </a:xfrm>
          <a:prstGeom prst="rect">
            <a:avLst/>
          </a:prstGeom>
          <a:noFill/>
        </p:spPr>
        <p:txBody>
          <a:bodyPr wrap="square" rtlCol="0">
            <a:spAutoFit/>
          </a:bodyPr>
          <a:lstStyle/>
          <a:p>
            <a:pPr marL="285750" indent="-285750">
              <a:buFont typeface="Arial"/>
              <a:buChar char="•"/>
            </a:pPr>
            <a:r>
              <a:rPr lang="tr-TR" sz="2000" dirty="0" smtClean="0">
                <a:solidFill>
                  <a:srgbClr val="FF0000"/>
                </a:solidFill>
              </a:rPr>
              <a:t>Geçen Hafta Neler Öğrendik?</a:t>
            </a:r>
          </a:p>
          <a:p>
            <a:pPr marL="285750" indent="-285750">
              <a:buFont typeface="Arial"/>
              <a:buChar char="•"/>
            </a:pPr>
            <a:r>
              <a:rPr lang="tr-TR" sz="2000" dirty="0" smtClean="0">
                <a:solidFill>
                  <a:srgbClr val="FF0000"/>
                </a:solidFill>
              </a:rPr>
              <a:t>Basınç ile ilgili Soru </a:t>
            </a:r>
            <a:r>
              <a:rPr lang="tr-TR" sz="2000" dirty="0">
                <a:solidFill>
                  <a:srgbClr val="FF0000"/>
                </a:solidFill>
              </a:rPr>
              <a:t>Çözümü</a:t>
            </a:r>
          </a:p>
          <a:p>
            <a:pPr marL="285750" indent="-285750">
              <a:buFont typeface="Arial"/>
              <a:buChar char="•"/>
            </a:pPr>
            <a:r>
              <a:rPr lang="tr-TR" sz="2000" dirty="0" smtClean="0">
                <a:solidFill>
                  <a:srgbClr val="FF0000"/>
                </a:solidFill>
              </a:rPr>
              <a:t>Deneyelim</a:t>
            </a:r>
          </a:p>
          <a:p>
            <a:pPr marL="285750" indent="-285750">
              <a:buFont typeface="Arial"/>
              <a:buChar char="•"/>
            </a:pPr>
            <a:r>
              <a:rPr lang="tr-TR" sz="2000" dirty="0" smtClean="0">
                <a:solidFill>
                  <a:srgbClr val="FFFF00"/>
                </a:solidFill>
              </a:rPr>
              <a:t>Ne Olur?</a:t>
            </a:r>
          </a:p>
          <a:p>
            <a:pPr marL="285750" indent="-285750">
              <a:buFont typeface="Arial"/>
              <a:buChar char="•"/>
            </a:pPr>
            <a:r>
              <a:rPr lang="tr-TR" sz="2000" dirty="0" smtClean="0">
                <a:solidFill>
                  <a:srgbClr val="92D050"/>
                </a:solidFill>
              </a:rPr>
              <a:t>Akışkanlarda Basınç</a:t>
            </a:r>
          </a:p>
          <a:p>
            <a:pPr marL="285750" indent="-285750">
              <a:buFont typeface="Arial"/>
              <a:buChar char="•"/>
            </a:pPr>
            <a:r>
              <a:rPr lang="en-US" sz="2000" dirty="0" smtClean="0">
                <a:solidFill>
                  <a:srgbClr val="92D050"/>
                </a:solidFill>
              </a:rPr>
              <a:t>Ne </a:t>
            </a:r>
            <a:r>
              <a:rPr lang="en-US" sz="2000" dirty="0" err="1" smtClean="0">
                <a:solidFill>
                  <a:srgbClr val="92D050"/>
                </a:solidFill>
              </a:rPr>
              <a:t>Olur</a:t>
            </a:r>
            <a:r>
              <a:rPr lang="en-US" sz="2000" dirty="0" smtClean="0">
                <a:solidFill>
                  <a:srgbClr val="92D050"/>
                </a:solidFill>
              </a:rPr>
              <a:t>?</a:t>
            </a:r>
          </a:p>
          <a:p>
            <a:pPr marL="285750" indent="-285750">
              <a:buFont typeface="Arial"/>
              <a:buChar char="•"/>
            </a:pPr>
            <a:r>
              <a:rPr lang="tr-TR" sz="2000" dirty="0" smtClean="0">
                <a:solidFill>
                  <a:srgbClr val="92D050"/>
                </a:solidFill>
              </a:rPr>
              <a:t>Günün Özeti</a:t>
            </a:r>
          </a:p>
          <a:p>
            <a:pPr marL="285750" indent="-285750">
              <a:buFont typeface="Arial"/>
              <a:buChar char="•"/>
            </a:pPr>
            <a:r>
              <a:rPr lang="tr-TR" sz="2000" dirty="0" smtClean="0">
                <a:solidFill>
                  <a:srgbClr val="92D050"/>
                </a:solidFill>
              </a:rPr>
              <a:t>Bugün Neler Öğrendik?</a:t>
            </a:r>
          </a:p>
          <a:p>
            <a:pPr marL="285750" indent="-285750">
              <a:buFont typeface="Arial"/>
              <a:buChar char="•"/>
            </a:pPr>
            <a:r>
              <a:rPr lang="tr-TR" sz="2000" dirty="0" smtClean="0">
                <a:solidFill>
                  <a:srgbClr val="92D050"/>
                </a:solidFill>
              </a:rPr>
              <a:t>Soru Çözümü</a:t>
            </a:r>
          </a:p>
          <a:p>
            <a:pPr marL="285750" indent="-285750">
              <a:buFont typeface="Arial"/>
              <a:buChar char="•"/>
            </a:pPr>
            <a:r>
              <a:rPr lang="tr-TR" sz="2000" dirty="0" smtClean="0">
                <a:solidFill>
                  <a:srgbClr val="92D050"/>
                </a:solidFill>
              </a:rPr>
              <a:t>Önümüzdeki Hafta Ne Öğreneceğiz?</a:t>
            </a:r>
          </a:p>
        </p:txBody>
      </p:sp>
    </p:spTree>
    <p:extLst>
      <p:ext uri="{BB962C8B-B14F-4D97-AF65-F5344CB8AC3E}">
        <p14:creationId xmlns:p14="http://schemas.microsoft.com/office/powerpoint/2010/main" val="23937662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75520" y="565204"/>
            <a:ext cx="4857784" cy="523220"/>
          </a:xfrm>
          <a:prstGeom prst="rect">
            <a:avLst/>
          </a:prstGeom>
          <a:noFill/>
        </p:spPr>
        <p:txBody>
          <a:bodyPr wrap="square" rtlCol="0">
            <a:spAutoFit/>
          </a:bodyPr>
          <a:lstStyle/>
          <a:p>
            <a:r>
              <a:rPr lang="tr-TR" sz="2800" b="1" dirty="0" smtClean="0"/>
              <a:t>Bugün Neler Öğreneceğiz?</a:t>
            </a:r>
            <a:endParaRPr lang="tr-TR" sz="2800" b="1" dirty="0"/>
          </a:p>
        </p:txBody>
      </p:sp>
      <p:sp>
        <p:nvSpPr>
          <p:cNvPr id="2" name="TextBox 1"/>
          <p:cNvSpPr txBox="1"/>
          <p:nvPr/>
        </p:nvSpPr>
        <p:spPr>
          <a:xfrm>
            <a:off x="1775520" y="1425502"/>
            <a:ext cx="5384383" cy="4154984"/>
          </a:xfrm>
          <a:prstGeom prst="rect">
            <a:avLst/>
          </a:prstGeom>
          <a:noFill/>
        </p:spPr>
        <p:txBody>
          <a:bodyPr wrap="square" rtlCol="0">
            <a:spAutoFit/>
          </a:bodyPr>
          <a:lstStyle/>
          <a:p>
            <a:pPr marL="285750" indent="-285750">
              <a:buFont typeface="Arial"/>
              <a:buChar char="•"/>
            </a:pPr>
            <a:r>
              <a:rPr lang="tr-TR" sz="2400" dirty="0" smtClean="0"/>
              <a:t>Geçen Hafta Neler Öğrendik?</a:t>
            </a:r>
          </a:p>
          <a:p>
            <a:pPr marL="285750" indent="-285750">
              <a:buFont typeface="Arial"/>
              <a:buChar char="•"/>
            </a:pPr>
            <a:r>
              <a:rPr lang="tr-TR" sz="2400" dirty="0" smtClean="0"/>
              <a:t>Basınç ile ilgili Soru </a:t>
            </a:r>
            <a:r>
              <a:rPr lang="tr-TR" sz="2400" dirty="0"/>
              <a:t>Çözümü</a:t>
            </a:r>
          </a:p>
          <a:p>
            <a:pPr marL="285750" indent="-285750">
              <a:buFont typeface="Arial"/>
              <a:buChar char="•"/>
            </a:pPr>
            <a:r>
              <a:rPr lang="tr-TR" sz="2400" dirty="0" smtClean="0"/>
              <a:t>Deneyelim</a:t>
            </a:r>
          </a:p>
          <a:p>
            <a:pPr marL="285750" indent="-285750">
              <a:buFont typeface="Arial"/>
              <a:buChar char="•"/>
            </a:pPr>
            <a:r>
              <a:rPr lang="tr-TR" sz="2400" dirty="0" smtClean="0"/>
              <a:t>Ne Olur?</a:t>
            </a:r>
          </a:p>
          <a:p>
            <a:pPr marL="285750" indent="-285750">
              <a:buFont typeface="Arial"/>
              <a:buChar char="•"/>
            </a:pPr>
            <a:r>
              <a:rPr lang="tr-TR" sz="2400" dirty="0" smtClean="0"/>
              <a:t>Akışkanlarda Basınç</a:t>
            </a:r>
          </a:p>
          <a:p>
            <a:pPr marL="285750" indent="-285750">
              <a:buFont typeface="Arial"/>
              <a:buChar char="•"/>
            </a:pPr>
            <a:r>
              <a:rPr lang="en-US" sz="2400" dirty="0" smtClean="0"/>
              <a:t>Ne </a:t>
            </a:r>
            <a:r>
              <a:rPr lang="en-US" sz="2400" dirty="0" err="1" smtClean="0"/>
              <a:t>Olur</a:t>
            </a:r>
            <a:r>
              <a:rPr lang="en-US" sz="2400" dirty="0" smtClean="0"/>
              <a:t>?</a:t>
            </a:r>
          </a:p>
          <a:p>
            <a:pPr marL="285750" indent="-285750">
              <a:buFont typeface="Arial"/>
              <a:buChar char="•"/>
            </a:pPr>
            <a:r>
              <a:rPr lang="tr-TR" sz="2400" dirty="0" smtClean="0"/>
              <a:t>Günün Özeti</a:t>
            </a:r>
          </a:p>
          <a:p>
            <a:pPr marL="285750" indent="-285750">
              <a:buFont typeface="Arial"/>
              <a:buChar char="•"/>
            </a:pPr>
            <a:r>
              <a:rPr lang="tr-TR" sz="2400" dirty="0" smtClean="0"/>
              <a:t>Bugün Neler Öğrendik?</a:t>
            </a:r>
          </a:p>
          <a:p>
            <a:pPr marL="285750" indent="-285750">
              <a:buFont typeface="Arial"/>
              <a:buChar char="•"/>
            </a:pPr>
            <a:r>
              <a:rPr lang="tr-TR" sz="2400" dirty="0" smtClean="0"/>
              <a:t>Soru Çözümü</a:t>
            </a:r>
          </a:p>
          <a:p>
            <a:pPr marL="285750" indent="-285750">
              <a:buFont typeface="Arial"/>
              <a:buChar char="•"/>
            </a:pPr>
            <a:r>
              <a:rPr lang="tr-TR" sz="2400" dirty="0" smtClean="0"/>
              <a:t>Önümüzdeki Hafta Ne Öğreneceğiz?</a:t>
            </a:r>
          </a:p>
        </p:txBody>
      </p:sp>
      <p:pic>
        <p:nvPicPr>
          <p:cNvPr id="3" name="Picture 2"/>
          <p:cNvPicPr>
            <a:picLocks noChangeAspect="1"/>
          </p:cNvPicPr>
          <p:nvPr/>
        </p:nvPicPr>
        <p:blipFill>
          <a:blip r:embed="rId3"/>
          <a:stretch>
            <a:fillRect/>
          </a:stretch>
        </p:blipFill>
        <p:spPr>
          <a:xfrm>
            <a:off x="9211226" y="1088424"/>
            <a:ext cx="2209221" cy="1664335"/>
          </a:xfrm>
          <a:prstGeom prst="rect">
            <a:avLst/>
          </a:prstGeom>
        </p:spPr>
      </p:pic>
      <p:pic>
        <p:nvPicPr>
          <p:cNvPr id="5" name="Picture 4"/>
          <p:cNvPicPr>
            <a:picLocks noChangeAspect="1"/>
          </p:cNvPicPr>
          <p:nvPr/>
        </p:nvPicPr>
        <p:blipFill>
          <a:blip r:embed="rId4"/>
          <a:stretch>
            <a:fillRect/>
          </a:stretch>
        </p:blipFill>
        <p:spPr>
          <a:xfrm>
            <a:off x="7785169" y="2852936"/>
            <a:ext cx="3638003" cy="1300117"/>
          </a:xfrm>
          <a:prstGeom prst="rect">
            <a:avLst/>
          </a:prstGeom>
        </p:spPr>
      </p:pic>
      <p:pic>
        <p:nvPicPr>
          <p:cNvPr id="9" name="Picture 8"/>
          <p:cNvPicPr>
            <a:picLocks noChangeAspect="1"/>
          </p:cNvPicPr>
          <p:nvPr/>
        </p:nvPicPr>
        <p:blipFill>
          <a:blip r:embed="rId5"/>
          <a:stretch>
            <a:fillRect/>
          </a:stretch>
        </p:blipFill>
        <p:spPr>
          <a:xfrm>
            <a:off x="8443533" y="4365104"/>
            <a:ext cx="3012624" cy="2101457"/>
          </a:xfrm>
          <a:prstGeom prst="rect">
            <a:avLst/>
          </a:prstGeom>
        </p:spPr>
      </p:pic>
    </p:spTree>
    <p:extLst>
      <p:ext uri="{BB962C8B-B14F-4D97-AF65-F5344CB8AC3E}">
        <p14:creationId xmlns:p14="http://schemas.microsoft.com/office/powerpoint/2010/main" val="24047419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Başlık"/>
          <p:cNvSpPr>
            <a:spLocks noGrp="1"/>
          </p:cNvSpPr>
          <p:nvPr>
            <p:ph type="title"/>
          </p:nvPr>
        </p:nvSpPr>
        <p:spPr>
          <a:xfrm>
            <a:off x="2639616" y="293950"/>
            <a:ext cx="9552384" cy="1143000"/>
          </a:xfrm>
        </p:spPr>
        <p:txBody>
          <a:bodyPr>
            <a:normAutofit fontScale="90000"/>
          </a:bodyPr>
          <a:lstStyle/>
          <a:p>
            <a:r>
              <a:rPr lang="tr-TR" dirty="0" smtClean="0">
                <a:solidFill>
                  <a:schemeClr val="tx1"/>
                </a:solidFill>
                <a:effectLst/>
              </a:rPr>
              <a:t>Ne olur? Yakın Mesafeden Metro Geçerse</a:t>
            </a:r>
            <a:endParaRPr lang="tr-TR" dirty="0">
              <a:solidFill>
                <a:schemeClr val="tx1"/>
              </a:solidFill>
              <a:effectLst/>
            </a:endParaRPr>
          </a:p>
        </p:txBody>
      </p:sp>
      <p:pic>
        <p:nvPicPr>
          <p:cNvPr id="5122" name="Picture 2" descr="metro passing man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9696" y="1429604"/>
            <a:ext cx="7342450" cy="488607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0930" y="727554"/>
            <a:ext cx="3091506" cy="4401205"/>
          </a:xfrm>
          <a:prstGeom prst="rect">
            <a:avLst/>
          </a:prstGeom>
          <a:noFill/>
        </p:spPr>
        <p:txBody>
          <a:bodyPr wrap="square" rtlCol="0">
            <a:spAutoFit/>
          </a:bodyPr>
          <a:lstStyle/>
          <a:p>
            <a:pPr marL="285750" indent="-285750">
              <a:buFont typeface="Arial"/>
              <a:buChar char="•"/>
            </a:pPr>
            <a:r>
              <a:rPr lang="tr-TR" sz="2000" dirty="0" smtClean="0">
                <a:solidFill>
                  <a:srgbClr val="FF0000"/>
                </a:solidFill>
              </a:rPr>
              <a:t>Geçen Hafta Neler Öğrendik?</a:t>
            </a:r>
          </a:p>
          <a:p>
            <a:pPr marL="285750" indent="-285750">
              <a:buFont typeface="Arial"/>
              <a:buChar char="•"/>
            </a:pPr>
            <a:r>
              <a:rPr lang="tr-TR" sz="2000" dirty="0" smtClean="0">
                <a:solidFill>
                  <a:srgbClr val="FF0000"/>
                </a:solidFill>
              </a:rPr>
              <a:t>Basınç ile ilgili Soru </a:t>
            </a:r>
            <a:r>
              <a:rPr lang="tr-TR" sz="2000" dirty="0">
                <a:solidFill>
                  <a:srgbClr val="FF0000"/>
                </a:solidFill>
              </a:rPr>
              <a:t>Çözümü</a:t>
            </a:r>
          </a:p>
          <a:p>
            <a:pPr marL="285750" indent="-285750">
              <a:buFont typeface="Arial"/>
              <a:buChar char="•"/>
            </a:pPr>
            <a:r>
              <a:rPr lang="tr-TR" sz="2000" dirty="0" smtClean="0">
                <a:solidFill>
                  <a:srgbClr val="FF0000"/>
                </a:solidFill>
              </a:rPr>
              <a:t>Deneyelim</a:t>
            </a:r>
          </a:p>
          <a:p>
            <a:pPr marL="285750" indent="-285750">
              <a:buFont typeface="Arial"/>
              <a:buChar char="•"/>
            </a:pPr>
            <a:r>
              <a:rPr lang="tr-TR" sz="2000" dirty="0" smtClean="0">
                <a:solidFill>
                  <a:srgbClr val="FFFF00"/>
                </a:solidFill>
              </a:rPr>
              <a:t>Ne Olur?</a:t>
            </a:r>
          </a:p>
          <a:p>
            <a:pPr marL="285750" indent="-285750">
              <a:buFont typeface="Arial"/>
              <a:buChar char="•"/>
            </a:pPr>
            <a:r>
              <a:rPr lang="tr-TR" sz="2000" dirty="0" smtClean="0">
                <a:solidFill>
                  <a:srgbClr val="92D050"/>
                </a:solidFill>
              </a:rPr>
              <a:t>Akışkanlarda Basınç</a:t>
            </a:r>
          </a:p>
          <a:p>
            <a:pPr marL="285750" indent="-285750">
              <a:buFont typeface="Arial"/>
              <a:buChar char="•"/>
            </a:pPr>
            <a:r>
              <a:rPr lang="en-US" sz="2000" dirty="0" smtClean="0">
                <a:solidFill>
                  <a:srgbClr val="92D050"/>
                </a:solidFill>
              </a:rPr>
              <a:t>Ne </a:t>
            </a:r>
            <a:r>
              <a:rPr lang="en-US" sz="2000" dirty="0" err="1" smtClean="0">
                <a:solidFill>
                  <a:srgbClr val="92D050"/>
                </a:solidFill>
              </a:rPr>
              <a:t>Olur</a:t>
            </a:r>
            <a:r>
              <a:rPr lang="en-US" sz="2000" dirty="0" smtClean="0">
                <a:solidFill>
                  <a:srgbClr val="92D050"/>
                </a:solidFill>
              </a:rPr>
              <a:t>?</a:t>
            </a:r>
          </a:p>
          <a:p>
            <a:pPr marL="285750" indent="-285750">
              <a:buFont typeface="Arial"/>
              <a:buChar char="•"/>
            </a:pPr>
            <a:r>
              <a:rPr lang="tr-TR" sz="2000" dirty="0" smtClean="0">
                <a:solidFill>
                  <a:srgbClr val="92D050"/>
                </a:solidFill>
              </a:rPr>
              <a:t>Günün Özeti</a:t>
            </a:r>
          </a:p>
          <a:p>
            <a:pPr marL="285750" indent="-285750">
              <a:buFont typeface="Arial"/>
              <a:buChar char="•"/>
            </a:pPr>
            <a:r>
              <a:rPr lang="tr-TR" sz="2000" dirty="0" smtClean="0">
                <a:solidFill>
                  <a:srgbClr val="92D050"/>
                </a:solidFill>
              </a:rPr>
              <a:t>Bugün Neler Öğrendik?</a:t>
            </a:r>
          </a:p>
          <a:p>
            <a:pPr marL="285750" indent="-285750">
              <a:buFont typeface="Arial"/>
              <a:buChar char="•"/>
            </a:pPr>
            <a:r>
              <a:rPr lang="tr-TR" sz="2000" dirty="0" smtClean="0">
                <a:solidFill>
                  <a:srgbClr val="92D050"/>
                </a:solidFill>
              </a:rPr>
              <a:t>Soru Çözümü</a:t>
            </a:r>
          </a:p>
          <a:p>
            <a:pPr marL="285750" indent="-285750">
              <a:buFont typeface="Arial"/>
              <a:buChar char="•"/>
            </a:pPr>
            <a:r>
              <a:rPr lang="tr-TR" sz="2000" dirty="0" smtClean="0">
                <a:solidFill>
                  <a:srgbClr val="92D050"/>
                </a:solidFill>
              </a:rPr>
              <a:t>Önümüzdeki Hafta Ne Öğreneceğiz?</a:t>
            </a:r>
          </a:p>
        </p:txBody>
      </p:sp>
    </p:spTree>
    <p:extLst>
      <p:ext uri="{BB962C8B-B14F-4D97-AF65-F5344CB8AC3E}">
        <p14:creationId xmlns:p14="http://schemas.microsoft.com/office/powerpoint/2010/main" val="26719224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Başlık"/>
          <p:cNvSpPr>
            <a:spLocks noGrp="1"/>
          </p:cNvSpPr>
          <p:nvPr>
            <p:ph type="title"/>
          </p:nvPr>
        </p:nvSpPr>
        <p:spPr>
          <a:xfrm>
            <a:off x="2927648" y="44568"/>
            <a:ext cx="9552384" cy="1143000"/>
          </a:xfrm>
        </p:spPr>
        <p:txBody>
          <a:bodyPr>
            <a:normAutofit fontScale="90000"/>
          </a:bodyPr>
          <a:lstStyle/>
          <a:p>
            <a:r>
              <a:rPr lang="tr-TR" dirty="0" smtClean="0">
                <a:solidFill>
                  <a:schemeClr val="tx1"/>
                </a:solidFill>
                <a:effectLst/>
              </a:rPr>
              <a:t>Ne olur? Bisikletin Yanından Araba Geçerse</a:t>
            </a:r>
            <a:endParaRPr lang="tr-TR" dirty="0">
              <a:solidFill>
                <a:schemeClr val="tx1"/>
              </a:solidFill>
              <a:effectLst/>
            </a:endParaRPr>
          </a:p>
        </p:txBody>
      </p:sp>
      <p:pic>
        <p:nvPicPr>
          <p:cNvPr id="4098" name="Picture 2" descr="Maryland bike advocate shows what 3 feet looks li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1704" y="1454462"/>
            <a:ext cx="6696744" cy="446449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0930" y="727554"/>
            <a:ext cx="3091506" cy="4401205"/>
          </a:xfrm>
          <a:prstGeom prst="rect">
            <a:avLst/>
          </a:prstGeom>
          <a:noFill/>
        </p:spPr>
        <p:txBody>
          <a:bodyPr wrap="square" rtlCol="0">
            <a:spAutoFit/>
          </a:bodyPr>
          <a:lstStyle/>
          <a:p>
            <a:pPr marL="285750" indent="-285750">
              <a:buFont typeface="Arial"/>
              <a:buChar char="•"/>
            </a:pPr>
            <a:r>
              <a:rPr lang="tr-TR" sz="2000" dirty="0" smtClean="0">
                <a:solidFill>
                  <a:srgbClr val="FF0000"/>
                </a:solidFill>
              </a:rPr>
              <a:t>Geçen Hafta Neler Öğrendik?</a:t>
            </a:r>
          </a:p>
          <a:p>
            <a:pPr marL="285750" indent="-285750">
              <a:buFont typeface="Arial"/>
              <a:buChar char="•"/>
            </a:pPr>
            <a:r>
              <a:rPr lang="tr-TR" sz="2000" dirty="0" smtClean="0">
                <a:solidFill>
                  <a:srgbClr val="FF0000"/>
                </a:solidFill>
              </a:rPr>
              <a:t>Basınç ile ilgili Soru </a:t>
            </a:r>
            <a:r>
              <a:rPr lang="tr-TR" sz="2000" dirty="0">
                <a:solidFill>
                  <a:srgbClr val="FF0000"/>
                </a:solidFill>
              </a:rPr>
              <a:t>Çözümü</a:t>
            </a:r>
          </a:p>
          <a:p>
            <a:pPr marL="285750" indent="-285750">
              <a:buFont typeface="Arial"/>
              <a:buChar char="•"/>
            </a:pPr>
            <a:r>
              <a:rPr lang="tr-TR" sz="2000" dirty="0" smtClean="0">
                <a:solidFill>
                  <a:srgbClr val="FF0000"/>
                </a:solidFill>
              </a:rPr>
              <a:t>Deneyelim</a:t>
            </a:r>
          </a:p>
          <a:p>
            <a:pPr marL="285750" indent="-285750">
              <a:buFont typeface="Arial"/>
              <a:buChar char="•"/>
            </a:pPr>
            <a:r>
              <a:rPr lang="tr-TR" sz="2000" dirty="0" smtClean="0">
                <a:solidFill>
                  <a:srgbClr val="FFFF00"/>
                </a:solidFill>
              </a:rPr>
              <a:t>Ne Olur?</a:t>
            </a:r>
          </a:p>
          <a:p>
            <a:pPr marL="285750" indent="-285750">
              <a:buFont typeface="Arial"/>
              <a:buChar char="•"/>
            </a:pPr>
            <a:r>
              <a:rPr lang="tr-TR" sz="2000" dirty="0" smtClean="0">
                <a:solidFill>
                  <a:srgbClr val="92D050"/>
                </a:solidFill>
              </a:rPr>
              <a:t>Akışkanlarda Basınç</a:t>
            </a:r>
          </a:p>
          <a:p>
            <a:pPr marL="285750" indent="-285750">
              <a:buFont typeface="Arial"/>
              <a:buChar char="•"/>
            </a:pPr>
            <a:r>
              <a:rPr lang="en-US" sz="2000" dirty="0" smtClean="0">
                <a:solidFill>
                  <a:srgbClr val="92D050"/>
                </a:solidFill>
              </a:rPr>
              <a:t>Ne </a:t>
            </a:r>
            <a:r>
              <a:rPr lang="en-US" sz="2000" dirty="0" err="1" smtClean="0">
                <a:solidFill>
                  <a:srgbClr val="92D050"/>
                </a:solidFill>
              </a:rPr>
              <a:t>Olur</a:t>
            </a:r>
            <a:r>
              <a:rPr lang="en-US" sz="2000" dirty="0" smtClean="0">
                <a:solidFill>
                  <a:srgbClr val="92D050"/>
                </a:solidFill>
              </a:rPr>
              <a:t>?</a:t>
            </a:r>
          </a:p>
          <a:p>
            <a:pPr marL="285750" indent="-285750">
              <a:buFont typeface="Arial"/>
              <a:buChar char="•"/>
            </a:pPr>
            <a:r>
              <a:rPr lang="tr-TR" sz="2000" dirty="0" smtClean="0">
                <a:solidFill>
                  <a:srgbClr val="92D050"/>
                </a:solidFill>
              </a:rPr>
              <a:t>Günün Özeti</a:t>
            </a:r>
          </a:p>
          <a:p>
            <a:pPr marL="285750" indent="-285750">
              <a:buFont typeface="Arial"/>
              <a:buChar char="•"/>
            </a:pPr>
            <a:r>
              <a:rPr lang="tr-TR" sz="2000" dirty="0" smtClean="0">
                <a:solidFill>
                  <a:srgbClr val="92D050"/>
                </a:solidFill>
              </a:rPr>
              <a:t>Bugün Neler Öğrendik?</a:t>
            </a:r>
          </a:p>
          <a:p>
            <a:pPr marL="285750" indent="-285750">
              <a:buFont typeface="Arial"/>
              <a:buChar char="•"/>
            </a:pPr>
            <a:r>
              <a:rPr lang="tr-TR" sz="2000" dirty="0" smtClean="0">
                <a:solidFill>
                  <a:srgbClr val="92D050"/>
                </a:solidFill>
              </a:rPr>
              <a:t>Soru Çözümü</a:t>
            </a:r>
          </a:p>
          <a:p>
            <a:pPr marL="285750" indent="-285750">
              <a:buFont typeface="Arial"/>
              <a:buChar char="•"/>
            </a:pPr>
            <a:r>
              <a:rPr lang="tr-TR" sz="2000" dirty="0" smtClean="0">
                <a:solidFill>
                  <a:srgbClr val="92D050"/>
                </a:solidFill>
              </a:rPr>
              <a:t>Önümüzdeki Hafta Ne Öğreneceğiz?</a:t>
            </a:r>
          </a:p>
        </p:txBody>
      </p:sp>
    </p:spTree>
    <p:extLst>
      <p:ext uri="{BB962C8B-B14F-4D97-AF65-F5344CB8AC3E}">
        <p14:creationId xmlns:p14="http://schemas.microsoft.com/office/powerpoint/2010/main" val="2898788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Başlık"/>
          <p:cNvSpPr>
            <a:spLocks noGrp="1"/>
          </p:cNvSpPr>
          <p:nvPr>
            <p:ph type="title"/>
          </p:nvPr>
        </p:nvSpPr>
        <p:spPr>
          <a:xfrm>
            <a:off x="3791744" y="293950"/>
            <a:ext cx="7843854" cy="1143000"/>
          </a:xfrm>
        </p:spPr>
        <p:txBody>
          <a:bodyPr>
            <a:normAutofit fontScale="90000"/>
          </a:bodyPr>
          <a:lstStyle/>
          <a:p>
            <a:r>
              <a:rPr lang="tr-TR" dirty="0" smtClean="0">
                <a:solidFill>
                  <a:schemeClr val="tx1"/>
                </a:solidFill>
                <a:effectLst/>
              </a:rPr>
              <a:t>Ne olur? </a:t>
            </a:r>
            <a:r>
              <a:rPr lang="en-US" dirty="0" smtClean="0">
                <a:solidFill>
                  <a:schemeClr val="tx1"/>
                </a:solidFill>
                <a:effectLst/>
              </a:rPr>
              <a:t>Y</a:t>
            </a:r>
            <a:r>
              <a:rPr lang="tr-TR" dirty="0" smtClean="0">
                <a:solidFill>
                  <a:schemeClr val="tx1"/>
                </a:solidFill>
                <a:effectLst/>
              </a:rPr>
              <a:t>a</a:t>
            </a:r>
            <a:r>
              <a:rPr lang="en-US" dirty="0" smtClean="0">
                <a:solidFill>
                  <a:schemeClr val="tx1"/>
                </a:solidFill>
                <a:effectLst/>
              </a:rPr>
              <a:t>n Yana </a:t>
            </a:r>
            <a:r>
              <a:rPr lang="en-US" dirty="0" err="1" smtClean="0">
                <a:solidFill>
                  <a:schemeClr val="tx1"/>
                </a:solidFill>
                <a:effectLst/>
              </a:rPr>
              <a:t>Geçen</a:t>
            </a:r>
            <a:r>
              <a:rPr lang="en-US" dirty="0" smtClean="0">
                <a:solidFill>
                  <a:schemeClr val="tx1"/>
                </a:solidFill>
                <a:effectLst/>
              </a:rPr>
              <a:t> </a:t>
            </a:r>
            <a:r>
              <a:rPr lang="en-US" dirty="0" err="1" smtClean="0">
                <a:solidFill>
                  <a:schemeClr val="tx1"/>
                </a:solidFill>
                <a:effectLst/>
              </a:rPr>
              <a:t>İki</a:t>
            </a:r>
            <a:r>
              <a:rPr lang="en-US" dirty="0" smtClean="0">
                <a:solidFill>
                  <a:schemeClr val="tx1"/>
                </a:solidFill>
                <a:effectLst/>
              </a:rPr>
              <a:t> </a:t>
            </a:r>
            <a:r>
              <a:rPr lang="en-US" dirty="0" err="1" smtClean="0">
                <a:solidFill>
                  <a:schemeClr val="tx1"/>
                </a:solidFill>
                <a:effectLst/>
              </a:rPr>
              <a:t>Araç</a:t>
            </a:r>
            <a:endParaRPr lang="tr-TR" dirty="0">
              <a:solidFill>
                <a:schemeClr val="tx1"/>
              </a:solidFill>
              <a:effectLst/>
            </a:endParaRPr>
          </a:p>
        </p:txBody>
      </p:sp>
      <p:pic>
        <p:nvPicPr>
          <p:cNvPr id="2" name="Picture 1"/>
          <p:cNvPicPr>
            <a:picLocks noChangeAspect="1"/>
          </p:cNvPicPr>
          <p:nvPr/>
        </p:nvPicPr>
        <p:blipFill>
          <a:blip r:embed="rId3"/>
          <a:stretch>
            <a:fillRect/>
          </a:stretch>
        </p:blipFill>
        <p:spPr>
          <a:xfrm>
            <a:off x="3647728" y="1916832"/>
            <a:ext cx="7943162" cy="3024336"/>
          </a:xfrm>
          <a:prstGeom prst="rect">
            <a:avLst/>
          </a:prstGeom>
        </p:spPr>
      </p:pic>
      <p:sp>
        <p:nvSpPr>
          <p:cNvPr id="7" name="TextBox 6"/>
          <p:cNvSpPr txBox="1"/>
          <p:nvPr/>
        </p:nvSpPr>
        <p:spPr>
          <a:xfrm>
            <a:off x="20930" y="727554"/>
            <a:ext cx="3091506" cy="4401205"/>
          </a:xfrm>
          <a:prstGeom prst="rect">
            <a:avLst/>
          </a:prstGeom>
          <a:noFill/>
        </p:spPr>
        <p:txBody>
          <a:bodyPr wrap="square" rtlCol="0">
            <a:spAutoFit/>
          </a:bodyPr>
          <a:lstStyle/>
          <a:p>
            <a:pPr marL="285750" indent="-285750">
              <a:buFont typeface="Arial"/>
              <a:buChar char="•"/>
            </a:pPr>
            <a:r>
              <a:rPr lang="tr-TR" sz="2000" dirty="0" smtClean="0">
                <a:solidFill>
                  <a:srgbClr val="FF0000"/>
                </a:solidFill>
              </a:rPr>
              <a:t>Geçen Hafta Neler Öğrendik?</a:t>
            </a:r>
          </a:p>
          <a:p>
            <a:pPr marL="285750" indent="-285750">
              <a:buFont typeface="Arial"/>
              <a:buChar char="•"/>
            </a:pPr>
            <a:r>
              <a:rPr lang="tr-TR" sz="2000" dirty="0" smtClean="0">
                <a:solidFill>
                  <a:srgbClr val="FF0000"/>
                </a:solidFill>
              </a:rPr>
              <a:t>Basınç ile ilgili Soru </a:t>
            </a:r>
            <a:r>
              <a:rPr lang="tr-TR" sz="2000" dirty="0">
                <a:solidFill>
                  <a:srgbClr val="FF0000"/>
                </a:solidFill>
              </a:rPr>
              <a:t>Çözümü</a:t>
            </a:r>
          </a:p>
          <a:p>
            <a:pPr marL="285750" indent="-285750">
              <a:buFont typeface="Arial"/>
              <a:buChar char="•"/>
            </a:pPr>
            <a:r>
              <a:rPr lang="tr-TR" sz="2000" dirty="0" smtClean="0">
                <a:solidFill>
                  <a:srgbClr val="FF0000"/>
                </a:solidFill>
              </a:rPr>
              <a:t>Deneyelim</a:t>
            </a:r>
          </a:p>
          <a:p>
            <a:pPr marL="285750" indent="-285750">
              <a:buFont typeface="Arial"/>
              <a:buChar char="•"/>
            </a:pPr>
            <a:r>
              <a:rPr lang="tr-TR" sz="2000" dirty="0" smtClean="0">
                <a:solidFill>
                  <a:srgbClr val="FFFF00"/>
                </a:solidFill>
              </a:rPr>
              <a:t>Ne Olur?</a:t>
            </a:r>
          </a:p>
          <a:p>
            <a:pPr marL="285750" indent="-285750">
              <a:buFont typeface="Arial"/>
              <a:buChar char="•"/>
            </a:pPr>
            <a:r>
              <a:rPr lang="tr-TR" sz="2000" dirty="0" smtClean="0">
                <a:solidFill>
                  <a:srgbClr val="92D050"/>
                </a:solidFill>
              </a:rPr>
              <a:t>Akışkanlarda Basınç</a:t>
            </a:r>
          </a:p>
          <a:p>
            <a:pPr marL="285750" indent="-285750">
              <a:buFont typeface="Arial"/>
              <a:buChar char="•"/>
            </a:pPr>
            <a:r>
              <a:rPr lang="en-US" sz="2000" dirty="0" smtClean="0">
                <a:solidFill>
                  <a:srgbClr val="92D050"/>
                </a:solidFill>
              </a:rPr>
              <a:t>Ne </a:t>
            </a:r>
            <a:r>
              <a:rPr lang="en-US" sz="2000" dirty="0" err="1" smtClean="0">
                <a:solidFill>
                  <a:srgbClr val="92D050"/>
                </a:solidFill>
              </a:rPr>
              <a:t>Olur</a:t>
            </a:r>
            <a:r>
              <a:rPr lang="en-US" sz="2000" dirty="0" smtClean="0">
                <a:solidFill>
                  <a:srgbClr val="92D050"/>
                </a:solidFill>
              </a:rPr>
              <a:t>?</a:t>
            </a:r>
          </a:p>
          <a:p>
            <a:pPr marL="285750" indent="-285750">
              <a:buFont typeface="Arial"/>
              <a:buChar char="•"/>
            </a:pPr>
            <a:r>
              <a:rPr lang="tr-TR" sz="2000" dirty="0" smtClean="0">
                <a:solidFill>
                  <a:srgbClr val="92D050"/>
                </a:solidFill>
              </a:rPr>
              <a:t>Günün Özeti</a:t>
            </a:r>
          </a:p>
          <a:p>
            <a:pPr marL="285750" indent="-285750">
              <a:buFont typeface="Arial"/>
              <a:buChar char="•"/>
            </a:pPr>
            <a:r>
              <a:rPr lang="tr-TR" sz="2000" dirty="0" smtClean="0">
                <a:solidFill>
                  <a:srgbClr val="92D050"/>
                </a:solidFill>
              </a:rPr>
              <a:t>Bugün Neler Öğrendik?</a:t>
            </a:r>
          </a:p>
          <a:p>
            <a:pPr marL="285750" indent="-285750">
              <a:buFont typeface="Arial"/>
              <a:buChar char="•"/>
            </a:pPr>
            <a:r>
              <a:rPr lang="tr-TR" sz="2000" dirty="0" smtClean="0">
                <a:solidFill>
                  <a:srgbClr val="92D050"/>
                </a:solidFill>
              </a:rPr>
              <a:t>Soru Çözümü</a:t>
            </a:r>
          </a:p>
          <a:p>
            <a:pPr marL="285750" indent="-285750">
              <a:buFont typeface="Arial"/>
              <a:buChar char="•"/>
            </a:pPr>
            <a:r>
              <a:rPr lang="tr-TR" sz="2000" dirty="0" smtClean="0">
                <a:solidFill>
                  <a:srgbClr val="92D050"/>
                </a:solidFill>
              </a:rPr>
              <a:t>Önümüzdeki Hafta Ne Öğreneceğiz?</a:t>
            </a:r>
          </a:p>
        </p:txBody>
      </p:sp>
    </p:spTree>
    <p:extLst>
      <p:ext uri="{BB962C8B-B14F-4D97-AF65-F5344CB8AC3E}">
        <p14:creationId xmlns:p14="http://schemas.microsoft.com/office/powerpoint/2010/main" val="32584685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Başlık"/>
          <p:cNvSpPr>
            <a:spLocks noGrp="1"/>
          </p:cNvSpPr>
          <p:nvPr>
            <p:ph type="title"/>
          </p:nvPr>
        </p:nvSpPr>
        <p:spPr>
          <a:xfrm>
            <a:off x="3791744" y="293950"/>
            <a:ext cx="7843854" cy="1143000"/>
          </a:xfrm>
        </p:spPr>
        <p:txBody>
          <a:bodyPr>
            <a:normAutofit/>
          </a:bodyPr>
          <a:lstStyle/>
          <a:p>
            <a:r>
              <a:rPr lang="tr-TR" dirty="0" smtClean="0">
                <a:solidFill>
                  <a:schemeClr val="tx1"/>
                </a:solidFill>
                <a:effectLst/>
              </a:rPr>
              <a:t>Ne olur? </a:t>
            </a:r>
            <a:r>
              <a:rPr lang="en-US" dirty="0" err="1" smtClean="0">
                <a:solidFill>
                  <a:schemeClr val="tx1"/>
                </a:solidFill>
                <a:effectLst/>
              </a:rPr>
              <a:t>Üflenirse</a:t>
            </a:r>
            <a:endParaRPr lang="tr-TR" dirty="0">
              <a:solidFill>
                <a:schemeClr val="tx1"/>
              </a:solidFill>
              <a:effectLst/>
            </a:endParaRPr>
          </a:p>
        </p:txBody>
      </p:sp>
      <p:pic>
        <p:nvPicPr>
          <p:cNvPr id="2" name="Picture 1"/>
          <p:cNvPicPr>
            <a:picLocks noChangeAspect="1"/>
          </p:cNvPicPr>
          <p:nvPr/>
        </p:nvPicPr>
        <p:blipFill>
          <a:blip r:embed="rId3"/>
          <a:stretch>
            <a:fillRect/>
          </a:stretch>
        </p:blipFill>
        <p:spPr>
          <a:xfrm>
            <a:off x="3791744" y="1600200"/>
            <a:ext cx="6408712" cy="4806534"/>
          </a:xfrm>
          <a:prstGeom prst="rect">
            <a:avLst/>
          </a:prstGeom>
        </p:spPr>
      </p:pic>
      <p:sp>
        <p:nvSpPr>
          <p:cNvPr id="7" name="TextBox 6"/>
          <p:cNvSpPr txBox="1"/>
          <p:nvPr/>
        </p:nvSpPr>
        <p:spPr>
          <a:xfrm>
            <a:off x="20930" y="727554"/>
            <a:ext cx="3091506" cy="4401205"/>
          </a:xfrm>
          <a:prstGeom prst="rect">
            <a:avLst/>
          </a:prstGeom>
          <a:noFill/>
        </p:spPr>
        <p:txBody>
          <a:bodyPr wrap="square" rtlCol="0">
            <a:spAutoFit/>
          </a:bodyPr>
          <a:lstStyle/>
          <a:p>
            <a:pPr marL="285750" indent="-285750">
              <a:buFont typeface="Arial"/>
              <a:buChar char="•"/>
            </a:pPr>
            <a:r>
              <a:rPr lang="tr-TR" sz="2000" dirty="0" smtClean="0">
                <a:solidFill>
                  <a:srgbClr val="FF0000"/>
                </a:solidFill>
              </a:rPr>
              <a:t>Geçen Hafta Neler Öğrendik?</a:t>
            </a:r>
          </a:p>
          <a:p>
            <a:pPr marL="285750" indent="-285750">
              <a:buFont typeface="Arial"/>
              <a:buChar char="•"/>
            </a:pPr>
            <a:r>
              <a:rPr lang="tr-TR" sz="2000" dirty="0" smtClean="0">
                <a:solidFill>
                  <a:srgbClr val="FF0000"/>
                </a:solidFill>
              </a:rPr>
              <a:t>Basınç ile ilgili Soru </a:t>
            </a:r>
            <a:r>
              <a:rPr lang="tr-TR" sz="2000" dirty="0">
                <a:solidFill>
                  <a:srgbClr val="FF0000"/>
                </a:solidFill>
              </a:rPr>
              <a:t>Çözümü</a:t>
            </a:r>
          </a:p>
          <a:p>
            <a:pPr marL="285750" indent="-285750">
              <a:buFont typeface="Arial"/>
              <a:buChar char="•"/>
            </a:pPr>
            <a:r>
              <a:rPr lang="tr-TR" sz="2000" dirty="0" smtClean="0">
                <a:solidFill>
                  <a:srgbClr val="FF0000"/>
                </a:solidFill>
              </a:rPr>
              <a:t>Deneyelim</a:t>
            </a:r>
          </a:p>
          <a:p>
            <a:pPr marL="285750" indent="-285750">
              <a:buFont typeface="Arial"/>
              <a:buChar char="•"/>
            </a:pPr>
            <a:r>
              <a:rPr lang="tr-TR" sz="2000" dirty="0" smtClean="0">
                <a:solidFill>
                  <a:srgbClr val="FFFF00"/>
                </a:solidFill>
              </a:rPr>
              <a:t>Ne Olur?</a:t>
            </a:r>
          </a:p>
          <a:p>
            <a:pPr marL="285750" indent="-285750">
              <a:buFont typeface="Arial"/>
              <a:buChar char="•"/>
            </a:pPr>
            <a:r>
              <a:rPr lang="tr-TR" sz="2000" dirty="0" smtClean="0">
                <a:solidFill>
                  <a:srgbClr val="92D050"/>
                </a:solidFill>
              </a:rPr>
              <a:t>Akışkanlarda Basınç</a:t>
            </a:r>
          </a:p>
          <a:p>
            <a:pPr marL="285750" indent="-285750">
              <a:buFont typeface="Arial"/>
              <a:buChar char="•"/>
            </a:pPr>
            <a:r>
              <a:rPr lang="en-US" sz="2000" dirty="0" smtClean="0">
                <a:solidFill>
                  <a:srgbClr val="92D050"/>
                </a:solidFill>
              </a:rPr>
              <a:t>Ne </a:t>
            </a:r>
            <a:r>
              <a:rPr lang="en-US" sz="2000" dirty="0" err="1" smtClean="0">
                <a:solidFill>
                  <a:srgbClr val="92D050"/>
                </a:solidFill>
              </a:rPr>
              <a:t>Olur</a:t>
            </a:r>
            <a:r>
              <a:rPr lang="en-US" sz="2000" dirty="0" smtClean="0">
                <a:solidFill>
                  <a:srgbClr val="92D050"/>
                </a:solidFill>
              </a:rPr>
              <a:t>?</a:t>
            </a:r>
          </a:p>
          <a:p>
            <a:pPr marL="285750" indent="-285750">
              <a:buFont typeface="Arial"/>
              <a:buChar char="•"/>
            </a:pPr>
            <a:r>
              <a:rPr lang="tr-TR" sz="2000" dirty="0" smtClean="0">
                <a:solidFill>
                  <a:srgbClr val="92D050"/>
                </a:solidFill>
              </a:rPr>
              <a:t>Günün Özeti</a:t>
            </a:r>
          </a:p>
          <a:p>
            <a:pPr marL="285750" indent="-285750">
              <a:buFont typeface="Arial"/>
              <a:buChar char="•"/>
            </a:pPr>
            <a:r>
              <a:rPr lang="tr-TR" sz="2000" dirty="0" smtClean="0">
                <a:solidFill>
                  <a:srgbClr val="92D050"/>
                </a:solidFill>
              </a:rPr>
              <a:t>Bugün Neler Öğrendik?</a:t>
            </a:r>
          </a:p>
          <a:p>
            <a:pPr marL="285750" indent="-285750">
              <a:buFont typeface="Arial"/>
              <a:buChar char="•"/>
            </a:pPr>
            <a:r>
              <a:rPr lang="tr-TR" sz="2000" dirty="0" smtClean="0">
                <a:solidFill>
                  <a:srgbClr val="92D050"/>
                </a:solidFill>
              </a:rPr>
              <a:t>Soru Çözümü</a:t>
            </a:r>
          </a:p>
          <a:p>
            <a:pPr marL="285750" indent="-285750">
              <a:buFont typeface="Arial"/>
              <a:buChar char="•"/>
            </a:pPr>
            <a:r>
              <a:rPr lang="tr-TR" sz="2000" dirty="0" smtClean="0">
                <a:solidFill>
                  <a:srgbClr val="92D050"/>
                </a:solidFill>
              </a:rPr>
              <a:t>Önümüzdeki Hafta Ne Öğreneceğiz?</a:t>
            </a:r>
          </a:p>
        </p:txBody>
      </p:sp>
    </p:spTree>
    <p:extLst>
      <p:ext uri="{BB962C8B-B14F-4D97-AF65-F5344CB8AC3E}">
        <p14:creationId xmlns:p14="http://schemas.microsoft.com/office/powerpoint/2010/main" val="19466687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2 Başlık"/>
          <p:cNvSpPr>
            <a:spLocks noGrp="1"/>
          </p:cNvSpPr>
          <p:nvPr>
            <p:ph type="title"/>
          </p:nvPr>
        </p:nvSpPr>
        <p:spPr>
          <a:xfrm>
            <a:off x="2999656" y="0"/>
            <a:ext cx="7843854" cy="1143000"/>
          </a:xfrm>
        </p:spPr>
        <p:txBody>
          <a:bodyPr>
            <a:normAutofit/>
          </a:bodyPr>
          <a:lstStyle/>
          <a:p>
            <a:r>
              <a:rPr lang="tr-TR" dirty="0" smtClean="0">
                <a:solidFill>
                  <a:schemeClr val="tx1"/>
                </a:solidFill>
                <a:effectLst/>
              </a:rPr>
              <a:t>Akışkanlarda Basınç</a:t>
            </a:r>
            <a:endParaRPr lang="tr-TR" dirty="0">
              <a:solidFill>
                <a:schemeClr val="tx1"/>
              </a:solidFill>
              <a:effectLst/>
            </a:endParaRPr>
          </a:p>
        </p:txBody>
      </p:sp>
      <p:pic>
        <p:nvPicPr>
          <p:cNvPr id="1026" name="Picture 2" descr="daniel bernoulli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7764" y="1052736"/>
            <a:ext cx="4429681" cy="442968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999656" y="1143000"/>
            <a:ext cx="4513196" cy="4708981"/>
          </a:xfrm>
          <a:prstGeom prst="rect">
            <a:avLst/>
          </a:prstGeom>
          <a:noFill/>
        </p:spPr>
        <p:txBody>
          <a:bodyPr wrap="square" rtlCol="0">
            <a:spAutoFit/>
          </a:bodyPr>
          <a:lstStyle/>
          <a:p>
            <a:pPr marL="285750" indent="-285750">
              <a:buFont typeface="Arial" panose="020B0604020202020204" pitchFamily="34" charset="0"/>
              <a:buChar char="•"/>
            </a:pPr>
            <a:r>
              <a:rPr lang="tr-TR" sz="2000" dirty="0" smtClean="0"/>
              <a:t>Daniel Bernoulli, 18. yüzyılda yaşamış isviçreli bir bilim insanıdır. </a:t>
            </a:r>
          </a:p>
          <a:p>
            <a:pPr marL="285750" indent="-285750">
              <a:buFont typeface="Arial" panose="020B0604020202020204" pitchFamily="34" charset="0"/>
              <a:buChar char="•"/>
            </a:pPr>
            <a:endParaRPr lang="tr-TR" sz="2000" dirty="0"/>
          </a:p>
          <a:p>
            <a:pPr marL="285750" indent="-285750">
              <a:buFont typeface="Arial" panose="020B0604020202020204" pitchFamily="34" charset="0"/>
              <a:buChar char="•"/>
            </a:pPr>
            <a:r>
              <a:rPr lang="tr-TR" sz="2000" dirty="0" smtClean="0"/>
              <a:t>Akışkan hızı ve basınç arasındaki ilişkiyi çalıştı.</a:t>
            </a:r>
          </a:p>
          <a:p>
            <a:pPr marL="285750" indent="-285750">
              <a:buFont typeface="Arial" panose="020B0604020202020204" pitchFamily="34" charset="0"/>
              <a:buChar char="•"/>
            </a:pPr>
            <a:endParaRPr lang="tr-TR" sz="2000" dirty="0"/>
          </a:p>
          <a:p>
            <a:pPr marL="285750" indent="-285750">
              <a:buFont typeface="Arial" panose="020B0604020202020204" pitchFamily="34" charset="0"/>
              <a:buChar char="•"/>
            </a:pPr>
            <a:r>
              <a:rPr lang="tr-TR" sz="2000" dirty="0" smtClean="0"/>
              <a:t>Sıkıştırılamayan bir akışkanın dar bir bölgeden geçerken hızlandığını farketti.</a:t>
            </a:r>
          </a:p>
          <a:p>
            <a:pPr marL="285750" indent="-285750">
              <a:buFont typeface="Arial" panose="020B0604020202020204" pitchFamily="34" charset="0"/>
              <a:buChar char="•"/>
            </a:pPr>
            <a:endParaRPr lang="tr-TR" sz="2000" dirty="0"/>
          </a:p>
          <a:p>
            <a:pPr marL="285750" indent="-285750">
              <a:buFont typeface="Arial" panose="020B0604020202020204" pitchFamily="34" charset="0"/>
              <a:buChar char="•"/>
            </a:pPr>
            <a:r>
              <a:rPr lang="tr-TR" sz="2000" dirty="0" smtClean="0"/>
              <a:t>Ve şu soruları sordu ...</a:t>
            </a:r>
          </a:p>
          <a:p>
            <a:pPr marL="742950" lvl="1" indent="-285750">
              <a:buFont typeface="Arial" panose="020B0604020202020204" pitchFamily="34" charset="0"/>
              <a:buChar char="•"/>
            </a:pPr>
            <a:r>
              <a:rPr lang="tr-TR" sz="2000" dirty="0" smtClean="0"/>
              <a:t>Peki, bu hızlanmanın kaynağı nedir?  </a:t>
            </a:r>
          </a:p>
          <a:p>
            <a:pPr marL="742950" lvl="1" indent="-285750">
              <a:buFont typeface="Arial" panose="020B0604020202020204" pitchFamily="34" charset="0"/>
              <a:buChar char="•"/>
            </a:pPr>
            <a:r>
              <a:rPr lang="tr-TR" sz="2000" dirty="0" smtClean="0"/>
              <a:t>Bu enerji nereden geliyor?</a:t>
            </a:r>
            <a:endParaRPr lang="tr-TR" sz="2000" dirty="0"/>
          </a:p>
        </p:txBody>
      </p:sp>
      <p:sp>
        <p:nvSpPr>
          <p:cNvPr id="9" name="TextBox 8"/>
          <p:cNvSpPr txBox="1"/>
          <p:nvPr/>
        </p:nvSpPr>
        <p:spPr>
          <a:xfrm>
            <a:off x="20930" y="727554"/>
            <a:ext cx="3091506" cy="4401205"/>
          </a:xfrm>
          <a:prstGeom prst="rect">
            <a:avLst/>
          </a:prstGeom>
          <a:noFill/>
        </p:spPr>
        <p:txBody>
          <a:bodyPr wrap="square" rtlCol="0">
            <a:spAutoFit/>
          </a:bodyPr>
          <a:lstStyle/>
          <a:p>
            <a:pPr marL="285750" indent="-285750">
              <a:buFont typeface="Arial"/>
              <a:buChar char="•"/>
            </a:pPr>
            <a:r>
              <a:rPr lang="tr-TR" sz="2000" dirty="0" smtClean="0">
                <a:solidFill>
                  <a:srgbClr val="FF0000"/>
                </a:solidFill>
              </a:rPr>
              <a:t>Geçen Hafta Neler Öğrendik?</a:t>
            </a:r>
          </a:p>
          <a:p>
            <a:pPr marL="285750" indent="-285750">
              <a:buFont typeface="Arial"/>
              <a:buChar char="•"/>
            </a:pPr>
            <a:r>
              <a:rPr lang="tr-TR" sz="2000" dirty="0" smtClean="0">
                <a:solidFill>
                  <a:srgbClr val="FF0000"/>
                </a:solidFill>
              </a:rPr>
              <a:t>Basınç ile ilgili Soru </a:t>
            </a:r>
            <a:r>
              <a:rPr lang="tr-TR" sz="2000" dirty="0">
                <a:solidFill>
                  <a:srgbClr val="FF0000"/>
                </a:solidFill>
              </a:rPr>
              <a:t>Çözümü</a:t>
            </a:r>
          </a:p>
          <a:p>
            <a:pPr marL="285750" indent="-285750">
              <a:buFont typeface="Arial"/>
              <a:buChar char="•"/>
            </a:pPr>
            <a:r>
              <a:rPr lang="tr-TR" sz="2000" dirty="0" smtClean="0">
                <a:solidFill>
                  <a:srgbClr val="FF0000"/>
                </a:solidFill>
              </a:rPr>
              <a:t>Deneyelim</a:t>
            </a:r>
          </a:p>
          <a:p>
            <a:pPr marL="285750" indent="-285750">
              <a:buFont typeface="Arial"/>
              <a:buChar char="•"/>
            </a:pPr>
            <a:r>
              <a:rPr lang="tr-TR" sz="2000" dirty="0" smtClean="0">
                <a:solidFill>
                  <a:srgbClr val="FF0000"/>
                </a:solidFill>
              </a:rPr>
              <a:t>Ne Olur?</a:t>
            </a:r>
          </a:p>
          <a:p>
            <a:pPr marL="285750" indent="-285750">
              <a:buFont typeface="Arial"/>
              <a:buChar char="•"/>
            </a:pPr>
            <a:r>
              <a:rPr lang="tr-TR" sz="2000" dirty="0" smtClean="0">
                <a:solidFill>
                  <a:srgbClr val="FFFF00"/>
                </a:solidFill>
              </a:rPr>
              <a:t>Akışkanlarda Basınç</a:t>
            </a:r>
          </a:p>
          <a:p>
            <a:pPr marL="285750" indent="-285750">
              <a:buFont typeface="Arial"/>
              <a:buChar char="•"/>
            </a:pPr>
            <a:r>
              <a:rPr lang="en-US" sz="2000" dirty="0" smtClean="0">
                <a:solidFill>
                  <a:srgbClr val="92D050"/>
                </a:solidFill>
              </a:rPr>
              <a:t>Ne </a:t>
            </a:r>
            <a:r>
              <a:rPr lang="en-US" sz="2000" dirty="0" err="1" smtClean="0">
                <a:solidFill>
                  <a:srgbClr val="92D050"/>
                </a:solidFill>
              </a:rPr>
              <a:t>Olur</a:t>
            </a:r>
            <a:r>
              <a:rPr lang="en-US" sz="2000" dirty="0" smtClean="0">
                <a:solidFill>
                  <a:srgbClr val="92D050"/>
                </a:solidFill>
              </a:rPr>
              <a:t>?</a:t>
            </a:r>
          </a:p>
          <a:p>
            <a:pPr marL="285750" indent="-285750">
              <a:buFont typeface="Arial"/>
              <a:buChar char="•"/>
            </a:pPr>
            <a:r>
              <a:rPr lang="tr-TR" sz="2000" dirty="0" smtClean="0">
                <a:solidFill>
                  <a:srgbClr val="92D050"/>
                </a:solidFill>
              </a:rPr>
              <a:t>Günün Özeti</a:t>
            </a:r>
          </a:p>
          <a:p>
            <a:pPr marL="285750" indent="-285750">
              <a:buFont typeface="Arial"/>
              <a:buChar char="•"/>
            </a:pPr>
            <a:r>
              <a:rPr lang="tr-TR" sz="2000" dirty="0" smtClean="0">
                <a:solidFill>
                  <a:srgbClr val="92D050"/>
                </a:solidFill>
              </a:rPr>
              <a:t>Bugün Neler Öğrendik?</a:t>
            </a:r>
          </a:p>
          <a:p>
            <a:pPr marL="285750" indent="-285750">
              <a:buFont typeface="Arial"/>
              <a:buChar char="•"/>
            </a:pPr>
            <a:r>
              <a:rPr lang="tr-TR" sz="2000" dirty="0" smtClean="0">
                <a:solidFill>
                  <a:srgbClr val="92D050"/>
                </a:solidFill>
              </a:rPr>
              <a:t>Soru Çözümü</a:t>
            </a:r>
          </a:p>
          <a:p>
            <a:pPr marL="285750" indent="-285750">
              <a:buFont typeface="Arial"/>
              <a:buChar char="•"/>
            </a:pPr>
            <a:r>
              <a:rPr lang="tr-TR" sz="2000" dirty="0" smtClean="0">
                <a:solidFill>
                  <a:srgbClr val="92D050"/>
                </a:solidFill>
              </a:rPr>
              <a:t>Önümüzdeki Hafta Ne Öğreneceğiz?</a:t>
            </a:r>
          </a:p>
        </p:txBody>
      </p:sp>
    </p:spTree>
    <p:extLst>
      <p:ext uri="{BB962C8B-B14F-4D97-AF65-F5344CB8AC3E}">
        <p14:creationId xmlns:p14="http://schemas.microsoft.com/office/powerpoint/2010/main" val="11149889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2 Başlık"/>
          <p:cNvSpPr>
            <a:spLocks noGrp="1"/>
          </p:cNvSpPr>
          <p:nvPr>
            <p:ph type="title"/>
          </p:nvPr>
        </p:nvSpPr>
        <p:spPr>
          <a:xfrm>
            <a:off x="3791744" y="293950"/>
            <a:ext cx="7843854" cy="1143000"/>
          </a:xfrm>
        </p:spPr>
        <p:txBody>
          <a:bodyPr>
            <a:normAutofit/>
          </a:bodyPr>
          <a:lstStyle/>
          <a:p>
            <a:r>
              <a:rPr lang="tr-TR" dirty="0" smtClean="0">
                <a:solidFill>
                  <a:schemeClr val="tx1"/>
                </a:solidFill>
                <a:effectLst/>
              </a:rPr>
              <a:t>Akışkanlarda Basınç</a:t>
            </a:r>
            <a:endParaRPr lang="tr-TR" dirty="0">
              <a:solidFill>
                <a:schemeClr val="tx1"/>
              </a:solidFill>
              <a:effectLst/>
            </a:endParaRPr>
          </a:p>
        </p:txBody>
      </p:sp>
      <p:pic>
        <p:nvPicPr>
          <p:cNvPr id="4" name="Picture 3">
            <a:hlinkClick r:id="rId3"/>
          </p:cNvPr>
          <p:cNvPicPr>
            <a:picLocks noChangeAspect="1"/>
          </p:cNvPicPr>
          <p:nvPr/>
        </p:nvPicPr>
        <p:blipFill>
          <a:blip r:embed="rId4"/>
          <a:stretch>
            <a:fillRect/>
          </a:stretch>
        </p:blipFill>
        <p:spPr>
          <a:xfrm>
            <a:off x="3359696" y="1359792"/>
            <a:ext cx="6696744" cy="4310778"/>
          </a:xfrm>
          <a:prstGeom prst="rect">
            <a:avLst/>
          </a:prstGeom>
        </p:spPr>
      </p:pic>
      <p:sp>
        <p:nvSpPr>
          <p:cNvPr id="8" name="TextBox 7"/>
          <p:cNvSpPr txBox="1"/>
          <p:nvPr/>
        </p:nvSpPr>
        <p:spPr>
          <a:xfrm>
            <a:off x="20930" y="727554"/>
            <a:ext cx="3091506" cy="4401205"/>
          </a:xfrm>
          <a:prstGeom prst="rect">
            <a:avLst/>
          </a:prstGeom>
          <a:noFill/>
        </p:spPr>
        <p:txBody>
          <a:bodyPr wrap="square" rtlCol="0">
            <a:spAutoFit/>
          </a:bodyPr>
          <a:lstStyle/>
          <a:p>
            <a:pPr marL="285750" indent="-285750">
              <a:buFont typeface="Arial"/>
              <a:buChar char="•"/>
            </a:pPr>
            <a:r>
              <a:rPr lang="tr-TR" sz="2000" dirty="0" smtClean="0">
                <a:solidFill>
                  <a:srgbClr val="FF0000"/>
                </a:solidFill>
              </a:rPr>
              <a:t>Geçen Hafta Neler Öğrendik?</a:t>
            </a:r>
          </a:p>
          <a:p>
            <a:pPr marL="285750" indent="-285750">
              <a:buFont typeface="Arial"/>
              <a:buChar char="•"/>
            </a:pPr>
            <a:r>
              <a:rPr lang="tr-TR" sz="2000" dirty="0" smtClean="0">
                <a:solidFill>
                  <a:srgbClr val="FF0000"/>
                </a:solidFill>
              </a:rPr>
              <a:t>Basınç ile ilgili Soru </a:t>
            </a:r>
            <a:r>
              <a:rPr lang="tr-TR" sz="2000" dirty="0">
                <a:solidFill>
                  <a:srgbClr val="FF0000"/>
                </a:solidFill>
              </a:rPr>
              <a:t>Çözümü</a:t>
            </a:r>
          </a:p>
          <a:p>
            <a:pPr marL="285750" indent="-285750">
              <a:buFont typeface="Arial"/>
              <a:buChar char="•"/>
            </a:pPr>
            <a:r>
              <a:rPr lang="tr-TR" sz="2000" dirty="0" smtClean="0">
                <a:solidFill>
                  <a:srgbClr val="FF0000"/>
                </a:solidFill>
              </a:rPr>
              <a:t>Deneyelim</a:t>
            </a:r>
          </a:p>
          <a:p>
            <a:pPr marL="285750" indent="-285750">
              <a:buFont typeface="Arial"/>
              <a:buChar char="•"/>
            </a:pPr>
            <a:r>
              <a:rPr lang="tr-TR" sz="2000" dirty="0" smtClean="0">
                <a:solidFill>
                  <a:srgbClr val="FF0000"/>
                </a:solidFill>
              </a:rPr>
              <a:t>Ne Olur?</a:t>
            </a:r>
          </a:p>
          <a:p>
            <a:pPr marL="285750" indent="-285750">
              <a:buFont typeface="Arial"/>
              <a:buChar char="•"/>
            </a:pPr>
            <a:r>
              <a:rPr lang="tr-TR" sz="2000" dirty="0" smtClean="0">
                <a:solidFill>
                  <a:srgbClr val="FFFF00"/>
                </a:solidFill>
              </a:rPr>
              <a:t>Akışkanlarda Basınç</a:t>
            </a:r>
          </a:p>
          <a:p>
            <a:pPr marL="285750" indent="-285750">
              <a:buFont typeface="Arial"/>
              <a:buChar char="•"/>
            </a:pPr>
            <a:r>
              <a:rPr lang="en-US" sz="2000" dirty="0" smtClean="0">
                <a:solidFill>
                  <a:srgbClr val="92D050"/>
                </a:solidFill>
              </a:rPr>
              <a:t>Ne </a:t>
            </a:r>
            <a:r>
              <a:rPr lang="en-US" sz="2000" dirty="0" err="1" smtClean="0">
                <a:solidFill>
                  <a:srgbClr val="92D050"/>
                </a:solidFill>
              </a:rPr>
              <a:t>Olur</a:t>
            </a:r>
            <a:r>
              <a:rPr lang="en-US" sz="2000" dirty="0" smtClean="0">
                <a:solidFill>
                  <a:srgbClr val="92D050"/>
                </a:solidFill>
              </a:rPr>
              <a:t>?</a:t>
            </a:r>
          </a:p>
          <a:p>
            <a:pPr marL="285750" indent="-285750">
              <a:buFont typeface="Arial"/>
              <a:buChar char="•"/>
            </a:pPr>
            <a:r>
              <a:rPr lang="tr-TR" sz="2000" dirty="0" smtClean="0">
                <a:solidFill>
                  <a:srgbClr val="92D050"/>
                </a:solidFill>
              </a:rPr>
              <a:t>Günün Özeti</a:t>
            </a:r>
          </a:p>
          <a:p>
            <a:pPr marL="285750" indent="-285750">
              <a:buFont typeface="Arial"/>
              <a:buChar char="•"/>
            </a:pPr>
            <a:r>
              <a:rPr lang="tr-TR" sz="2000" dirty="0" smtClean="0">
                <a:solidFill>
                  <a:srgbClr val="92D050"/>
                </a:solidFill>
              </a:rPr>
              <a:t>Bugün Neler Öğrendik?</a:t>
            </a:r>
          </a:p>
          <a:p>
            <a:pPr marL="285750" indent="-285750">
              <a:buFont typeface="Arial"/>
              <a:buChar char="•"/>
            </a:pPr>
            <a:r>
              <a:rPr lang="tr-TR" sz="2000" dirty="0" smtClean="0">
                <a:solidFill>
                  <a:srgbClr val="92D050"/>
                </a:solidFill>
              </a:rPr>
              <a:t>Soru Çözümü</a:t>
            </a:r>
          </a:p>
          <a:p>
            <a:pPr marL="285750" indent="-285750">
              <a:buFont typeface="Arial"/>
              <a:buChar char="•"/>
            </a:pPr>
            <a:r>
              <a:rPr lang="tr-TR" sz="2000" dirty="0" smtClean="0">
                <a:solidFill>
                  <a:srgbClr val="92D050"/>
                </a:solidFill>
              </a:rPr>
              <a:t>Önümüzdeki Hafta Ne Öğreneceğiz?</a:t>
            </a:r>
          </a:p>
        </p:txBody>
      </p:sp>
    </p:spTree>
    <p:extLst>
      <p:ext uri="{BB962C8B-B14F-4D97-AF65-F5344CB8AC3E}">
        <p14:creationId xmlns:p14="http://schemas.microsoft.com/office/powerpoint/2010/main" val="6248409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807968" y="5363924"/>
            <a:ext cx="1636987" cy="369332"/>
          </a:xfrm>
          <a:prstGeom prst="rect">
            <a:avLst/>
          </a:prstGeom>
          <a:noFill/>
        </p:spPr>
        <p:txBody>
          <a:bodyPr wrap="none" rtlCol="0">
            <a:spAutoFit/>
          </a:bodyPr>
          <a:lstStyle/>
          <a:p>
            <a:r>
              <a:rPr lang="en-US" dirty="0" err="1" smtClean="0"/>
              <a:t>A.V</a:t>
            </a:r>
            <a:r>
              <a:rPr lang="en-US" baseline="-25000" dirty="0" err="1" smtClean="0"/>
              <a:t>ab</a:t>
            </a:r>
            <a:r>
              <a:rPr lang="en-US" dirty="0" smtClean="0"/>
              <a:t> = </a:t>
            </a:r>
            <a:r>
              <a:rPr lang="en-US" dirty="0" err="1" smtClean="0"/>
              <a:t>A.V</a:t>
            </a:r>
            <a:r>
              <a:rPr lang="en-US" baseline="-25000" dirty="0" err="1" smtClean="0"/>
              <a:t>cd</a:t>
            </a:r>
            <a:endParaRPr lang="tr-TR" baseline="-25000" dirty="0"/>
          </a:p>
        </p:txBody>
      </p:sp>
      <p:pic>
        <p:nvPicPr>
          <p:cNvPr id="2" name="Picture 1"/>
          <p:cNvPicPr>
            <a:picLocks noChangeAspect="1"/>
          </p:cNvPicPr>
          <p:nvPr/>
        </p:nvPicPr>
        <p:blipFill>
          <a:blip r:embed="rId2"/>
          <a:stretch>
            <a:fillRect/>
          </a:stretch>
        </p:blipFill>
        <p:spPr>
          <a:xfrm>
            <a:off x="2855640" y="1772816"/>
            <a:ext cx="7095001" cy="2435657"/>
          </a:xfrm>
          <a:prstGeom prst="rect">
            <a:avLst/>
          </a:prstGeom>
        </p:spPr>
      </p:pic>
      <p:sp>
        <p:nvSpPr>
          <p:cNvPr id="7" name="2 Başlık"/>
          <p:cNvSpPr>
            <a:spLocks noGrp="1"/>
          </p:cNvSpPr>
          <p:nvPr>
            <p:ph type="title"/>
          </p:nvPr>
        </p:nvSpPr>
        <p:spPr>
          <a:xfrm>
            <a:off x="3791744" y="293950"/>
            <a:ext cx="7843854" cy="1143000"/>
          </a:xfrm>
        </p:spPr>
        <p:txBody>
          <a:bodyPr>
            <a:normAutofit/>
          </a:bodyPr>
          <a:lstStyle/>
          <a:p>
            <a:r>
              <a:rPr lang="tr-TR" dirty="0" smtClean="0">
                <a:solidFill>
                  <a:schemeClr val="tx1"/>
                </a:solidFill>
                <a:effectLst/>
              </a:rPr>
              <a:t>Akışkanlarda Basınç</a:t>
            </a:r>
            <a:endParaRPr lang="tr-TR" dirty="0">
              <a:solidFill>
                <a:schemeClr val="tx1"/>
              </a:solidFill>
              <a:effectLst/>
            </a:endParaRPr>
          </a:p>
        </p:txBody>
      </p:sp>
      <p:sp>
        <p:nvSpPr>
          <p:cNvPr id="3" name="TextBox 2"/>
          <p:cNvSpPr txBox="1"/>
          <p:nvPr/>
        </p:nvSpPr>
        <p:spPr>
          <a:xfrm>
            <a:off x="3071664" y="4359672"/>
            <a:ext cx="8928992" cy="646331"/>
          </a:xfrm>
          <a:prstGeom prst="rect">
            <a:avLst/>
          </a:prstGeom>
          <a:noFill/>
        </p:spPr>
        <p:txBody>
          <a:bodyPr wrap="square" rtlCol="0">
            <a:spAutoFit/>
          </a:bodyPr>
          <a:lstStyle/>
          <a:p>
            <a:r>
              <a:rPr lang="tr-TR" b="1" dirty="0" smtClean="0"/>
              <a:t>Süreklilik Denklemi</a:t>
            </a:r>
            <a:r>
              <a:rPr lang="tr-TR" dirty="0" smtClean="0"/>
              <a:t>: Hareket halindeki sıkıştırılamaz akışkanlarda, boru boyunca her noktada akış hızı ile kesitinin çarpımı sabittir.</a:t>
            </a:r>
            <a:endParaRPr lang="tr-TR" dirty="0"/>
          </a:p>
        </p:txBody>
      </p:sp>
      <p:sp>
        <p:nvSpPr>
          <p:cNvPr id="9" name="TextBox 8"/>
          <p:cNvSpPr txBox="1"/>
          <p:nvPr/>
        </p:nvSpPr>
        <p:spPr>
          <a:xfrm>
            <a:off x="20930" y="727554"/>
            <a:ext cx="3091506" cy="4401205"/>
          </a:xfrm>
          <a:prstGeom prst="rect">
            <a:avLst/>
          </a:prstGeom>
          <a:noFill/>
        </p:spPr>
        <p:txBody>
          <a:bodyPr wrap="square" rtlCol="0">
            <a:spAutoFit/>
          </a:bodyPr>
          <a:lstStyle/>
          <a:p>
            <a:pPr marL="285750" indent="-285750">
              <a:buFont typeface="Arial"/>
              <a:buChar char="•"/>
            </a:pPr>
            <a:r>
              <a:rPr lang="tr-TR" sz="2000" dirty="0" smtClean="0">
                <a:solidFill>
                  <a:srgbClr val="FF0000"/>
                </a:solidFill>
              </a:rPr>
              <a:t>Geçen Hafta Neler Öğrendik?</a:t>
            </a:r>
          </a:p>
          <a:p>
            <a:pPr marL="285750" indent="-285750">
              <a:buFont typeface="Arial"/>
              <a:buChar char="•"/>
            </a:pPr>
            <a:r>
              <a:rPr lang="tr-TR" sz="2000" dirty="0" smtClean="0">
                <a:solidFill>
                  <a:srgbClr val="FF0000"/>
                </a:solidFill>
              </a:rPr>
              <a:t>Basınç ile ilgili Soru </a:t>
            </a:r>
            <a:r>
              <a:rPr lang="tr-TR" sz="2000" dirty="0">
                <a:solidFill>
                  <a:srgbClr val="FF0000"/>
                </a:solidFill>
              </a:rPr>
              <a:t>Çözümü</a:t>
            </a:r>
          </a:p>
          <a:p>
            <a:pPr marL="285750" indent="-285750">
              <a:buFont typeface="Arial"/>
              <a:buChar char="•"/>
            </a:pPr>
            <a:r>
              <a:rPr lang="tr-TR" sz="2000" dirty="0" smtClean="0">
                <a:solidFill>
                  <a:srgbClr val="FF0000"/>
                </a:solidFill>
              </a:rPr>
              <a:t>Deneyelim</a:t>
            </a:r>
          </a:p>
          <a:p>
            <a:pPr marL="285750" indent="-285750">
              <a:buFont typeface="Arial"/>
              <a:buChar char="•"/>
            </a:pPr>
            <a:r>
              <a:rPr lang="tr-TR" sz="2000" dirty="0" smtClean="0">
                <a:solidFill>
                  <a:srgbClr val="FF0000"/>
                </a:solidFill>
              </a:rPr>
              <a:t>Ne Olur?</a:t>
            </a:r>
          </a:p>
          <a:p>
            <a:pPr marL="285750" indent="-285750">
              <a:buFont typeface="Arial"/>
              <a:buChar char="•"/>
            </a:pPr>
            <a:r>
              <a:rPr lang="tr-TR" sz="2000" dirty="0" smtClean="0">
                <a:solidFill>
                  <a:srgbClr val="FFFF00"/>
                </a:solidFill>
              </a:rPr>
              <a:t>Akışkanlarda Basınç</a:t>
            </a:r>
          </a:p>
          <a:p>
            <a:pPr marL="285750" indent="-285750">
              <a:buFont typeface="Arial"/>
              <a:buChar char="•"/>
            </a:pPr>
            <a:r>
              <a:rPr lang="en-US" sz="2000" dirty="0" smtClean="0">
                <a:solidFill>
                  <a:srgbClr val="92D050"/>
                </a:solidFill>
              </a:rPr>
              <a:t>Ne </a:t>
            </a:r>
            <a:r>
              <a:rPr lang="en-US" sz="2000" dirty="0" err="1" smtClean="0">
                <a:solidFill>
                  <a:srgbClr val="92D050"/>
                </a:solidFill>
              </a:rPr>
              <a:t>Olur</a:t>
            </a:r>
            <a:r>
              <a:rPr lang="en-US" sz="2000" dirty="0" smtClean="0">
                <a:solidFill>
                  <a:srgbClr val="92D050"/>
                </a:solidFill>
              </a:rPr>
              <a:t>?</a:t>
            </a:r>
          </a:p>
          <a:p>
            <a:pPr marL="285750" indent="-285750">
              <a:buFont typeface="Arial"/>
              <a:buChar char="•"/>
            </a:pPr>
            <a:r>
              <a:rPr lang="tr-TR" sz="2000" dirty="0" smtClean="0">
                <a:solidFill>
                  <a:srgbClr val="92D050"/>
                </a:solidFill>
              </a:rPr>
              <a:t>Günün Özeti</a:t>
            </a:r>
          </a:p>
          <a:p>
            <a:pPr marL="285750" indent="-285750">
              <a:buFont typeface="Arial"/>
              <a:buChar char="•"/>
            </a:pPr>
            <a:r>
              <a:rPr lang="tr-TR" sz="2000" dirty="0" smtClean="0">
                <a:solidFill>
                  <a:srgbClr val="92D050"/>
                </a:solidFill>
              </a:rPr>
              <a:t>Bugün Neler Öğrendik?</a:t>
            </a:r>
          </a:p>
          <a:p>
            <a:pPr marL="285750" indent="-285750">
              <a:buFont typeface="Arial"/>
              <a:buChar char="•"/>
            </a:pPr>
            <a:r>
              <a:rPr lang="tr-TR" sz="2000" dirty="0" smtClean="0">
                <a:solidFill>
                  <a:srgbClr val="92D050"/>
                </a:solidFill>
              </a:rPr>
              <a:t>Soru Çözümü</a:t>
            </a:r>
          </a:p>
          <a:p>
            <a:pPr marL="285750" indent="-285750">
              <a:buFont typeface="Arial"/>
              <a:buChar char="•"/>
            </a:pPr>
            <a:r>
              <a:rPr lang="tr-TR" sz="2000" dirty="0" smtClean="0">
                <a:solidFill>
                  <a:srgbClr val="92D050"/>
                </a:solidFill>
              </a:rPr>
              <a:t>Önümüzdeki Hafta Ne Öğreneceğiz?</a:t>
            </a:r>
          </a:p>
        </p:txBody>
      </p:sp>
    </p:spTree>
    <p:extLst>
      <p:ext uri="{BB962C8B-B14F-4D97-AF65-F5344CB8AC3E}">
        <p14:creationId xmlns:p14="http://schemas.microsoft.com/office/powerpoint/2010/main" val="23808614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a:xfrm>
            <a:off x="3791744" y="293950"/>
            <a:ext cx="7843854" cy="1143000"/>
          </a:xfrm>
        </p:spPr>
        <p:txBody>
          <a:bodyPr>
            <a:normAutofit/>
          </a:bodyPr>
          <a:lstStyle/>
          <a:p>
            <a:r>
              <a:rPr lang="tr-TR" dirty="0" smtClean="0">
                <a:solidFill>
                  <a:schemeClr val="tx1"/>
                </a:solidFill>
                <a:effectLst/>
              </a:rPr>
              <a:t>Akışkanlarda Basınç</a:t>
            </a:r>
            <a:endParaRPr lang="tr-TR" dirty="0">
              <a:solidFill>
                <a:schemeClr val="tx1"/>
              </a:solidFill>
              <a:effectLst/>
            </a:endParaRPr>
          </a:p>
        </p:txBody>
      </p:sp>
      <p:sp>
        <p:nvSpPr>
          <p:cNvPr id="7" name="TextBox 6"/>
          <p:cNvSpPr txBox="1"/>
          <p:nvPr/>
        </p:nvSpPr>
        <p:spPr>
          <a:xfrm>
            <a:off x="6456040" y="4887725"/>
            <a:ext cx="1720343" cy="553998"/>
          </a:xfrm>
          <a:prstGeom prst="rect">
            <a:avLst/>
          </a:prstGeom>
          <a:noFill/>
        </p:spPr>
        <p:txBody>
          <a:bodyPr wrap="none" rtlCol="0">
            <a:spAutoFit/>
          </a:bodyPr>
          <a:lstStyle/>
          <a:p>
            <a:r>
              <a:rPr lang="en-US" dirty="0" smtClean="0"/>
              <a:t>A</a:t>
            </a:r>
            <a:r>
              <a:rPr lang="en-US" baseline="-25000" dirty="0" smtClean="0"/>
              <a:t>1</a:t>
            </a:r>
            <a:r>
              <a:rPr lang="en-US" dirty="0" smtClean="0"/>
              <a:t>.V</a:t>
            </a:r>
            <a:r>
              <a:rPr lang="en-US" baseline="-25000" dirty="0"/>
              <a:t>1</a:t>
            </a:r>
            <a:r>
              <a:rPr lang="en-US" dirty="0" smtClean="0"/>
              <a:t> = A</a:t>
            </a:r>
            <a:r>
              <a:rPr lang="en-US" baseline="-25000" dirty="0" smtClean="0"/>
              <a:t>2</a:t>
            </a:r>
            <a:r>
              <a:rPr lang="en-US" dirty="0" smtClean="0"/>
              <a:t>.V</a:t>
            </a:r>
            <a:r>
              <a:rPr lang="en-US" baseline="-25000" dirty="0" smtClean="0"/>
              <a:t>2 </a:t>
            </a:r>
            <a:endParaRPr lang="tr-TR" baseline="-25000" dirty="0"/>
          </a:p>
          <a:p>
            <a:endParaRPr lang="tr-TR" baseline="-25000" dirty="0"/>
          </a:p>
        </p:txBody>
      </p:sp>
      <p:pic>
        <p:nvPicPr>
          <p:cNvPr id="2" name="Picture 1"/>
          <p:cNvPicPr>
            <a:picLocks noChangeAspect="1"/>
          </p:cNvPicPr>
          <p:nvPr/>
        </p:nvPicPr>
        <p:blipFill>
          <a:blip r:embed="rId3"/>
          <a:stretch>
            <a:fillRect/>
          </a:stretch>
        </p:blipFill>
        <p:spPr>
          <a:xfrm>
            <a:off x="2927648" y="2204864"/>
            <a:ext cx="9125115" cy="2460506"/>
          </a:xfrm>
          <a:prstGeom prst="rect">
            <a:avLst/>
          </a:prstGeom>
        </p:spPr>
      </p:pic>
      <p:sp>
        <p:nvSpPr>
          <p:cNvPr id="8" name="Rectangle 7"/>
          <p:cNvSpPr/>
          <p:nvPr/>
        </p:nvSpPr>
        <p:spPr>
          <a:xfrm>
            <a:off x="6837108" y="5517232"/>
            <a:ext cx="904478" cy="390684"/>
          </a:xfrm>
          <a:prstGeom prst="rect">
            <a:avLst/>
          </a:prstGeom>
        </p:spPr>
        <p:txBody>
          <a:bodyPr wrap="none">
            <a:spAutoFit/>
          </a:bodyPr>
          <a:lstStyle/>
          <a:p>
            <a:pPr algn="ctr">
              <a:lnSpc>
                <a:spcPct val="115000"/>
              </a:lnSpc>
            </a:pPr>
            <a:r>
              <a:rPr lang="en-US" dirty="0">
                <a:latin typeface="Times New Roman" panose="02020603050405020304" pitchFamily="18" charset="0"/>
                <a:ea typeface="Calibri" panose="020F0502020204030204" pitchFamily="34" charset="0"/>
                <a:cs typeface="Times New Roman" panose="02020603050405020304" pitchFamily="18" charset="0"/>
              </a:rPr>
              <a:t>A</a:t>
            </a:r>
            <a:r>
              <a:rPr lang="en-US" baseline="-25000" dirty="0" smtClean="0">
                <a:latin typeface="Times New Roman" panose="02020603050405020304" pitchFamily="18" charset="0"/>
                <a:ea typeface="Calibri" panose="020F0502020204030204" pitchFamily="34" charset="0"/>
                <a:cs typeface="Times New Roman" panose="02020603050405020304" pitchFamily="18" charset="0"/>
              </a:rPr>
              <a:t>1</a:t>
            </a:r>
            <a:r>
              <a:rPr lang="en-US" dirty="0" smtClean="0">
                <a:latin typeface="Times New Roman" panose="02020603050405020304" pitchFamily="18" charset="0"/>
                <a:ea typeface="Calibri" panose="020F0502020204030204" pitchFamily="34" charset="0"/>
                <a:cs typeface="Times New Roman" panose="02020603050405020304" pitchFamily="18" charset="0"/>
              </a:rPr>
              <a:t> &gt; A</a:t>
            </a:r>
            <a:r>
              <a:rPr lang="en-US" baseline="-25000" dirty="0" smtClean="0">
                <a:latin typeface="Times New Roman" panose="02020603050405020304" pitchFamily="18" charset="0"/>
                <a:ea typeface="Calibri" panose="020F0502020204030204" pitchFamily="34" charset="0"/>
                <a:cs typeface="Times New Roman" panose="02020603050405020304" pitchFamily="18" charset="0"/>
              </a:rPr>
              <a:t>2</a:t>
            </a:r>
            <a:endParaRPr lang="tr-TR"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6832811" y="6071230"/>
            <a:ext cx="913071" cy="390684"/>
          </a:xfrm>
          <a:prstGeom prst="rect">
            <a:avLst/>
          </a:prstGeom>
        </p:spPr>
        <p:txBody>
          <a:bodyPr wrap="none">
            <a:spAutoFit/>
          </a:bodyPr>
          <a:lstStyle/>
          <a:p>
            <a:pPr algn="ctr">
              <a:lnSpc>
                <a:spcPct val="115000"/>
              </a:lnSpc>
            </a:pPr>
            <a:r>
              <a:rPr lang="en-US" dirty="0" smtClean="0">
                <a:latin typeface="Times New Roman" panose="02020603050405020304" pitchFamily="18" charset="0"/>
                <a:ea typeface="Calibri" panose="020F0502020204030204" pitchFamily="34" charset="0"/>
                <a:cs typeface="Times New Roman" panose="02020603050405020304" pitchFamily="18" charset="0"/>
              </a:rPr>
              <a:t>V</a:t>
            </a:r>
            <a:r>
              <a:rPr lang="en-US" baseline="-25000" dirty="0" smtClean="0">
                <a:latin typeface="Times New Roman" panose="02020603050405020304" pitchFamily="18" charset="0"/>
                <a:ea typeface="Calibri" panose="020F0502020204030204" pitchFamily="34" charset="0"/>
                <a:cs typeface="Times New Roman" panose="02020603050405020304" pitchFamily="18" charset="0"/>
              </a:rPr>
              <a:t>1</a:t>
            </a:r>
            <a:r>
              <a:rPr lang="en-US" dirty="0" smtClean="0">
                <a:latin typeface="Times New Roman" panose="02020603050405020304" pitchFamily="18" charset="0"/>
                <a:ea typeface="Calibri" panose="020F0502020204030204" pitchFamily="34" charset="0"/>
                <a:cs typeface="Times New Roman" panose="02020603050405020304" pitchFamily="18" charset="0"/>
              </a:rPr>
              <a:t> &lt; V</a:t>
            </a:r>
            <a:r>
              <a:rPr lang="en-US" baseline="-25000" dirty="0" smtClean="0">
                <a:latin typeface="Times New Roman" panose="02020603050405020304" pitchFamily="18" charset="0"/>
                <a:ea typeface="Calibri" panose="020F0502020204030204" pitchFamily="34" charset="0"/>
                <a:cs typeface="Times New Roman" panose="02020603050405020304" pitchFamily="18" charset="0"/>
              </a:rPr>
              <a:t>2</a:t>
            </a:r>
            <a:endParaRPr lang="tr-TR" dirty="0">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p:cNvSpPr txBox="1"/>
          <p:nvPr/>
        </p:nvSpPr>
        <p:spPr>
          <a:xfrm>
            <a:off x="20930" y="727554"/>
            <a:ext cx="3091506" cy="4401205"/>
          </a:xfrm>
          <a:prstGeom prst="rect">
            <a:avLst/>
          </a:prstGeom>
          <a:noFill/>
        </p:spPr>
        <p:txBody>
          <a:bodyPr wrap="square" rtlCol="0">
            <a:spAutoFit/>
          </a:bodyPr>
          <a:lstStyle/>
          <a:p>
            <a:pPr marL="285750" indent="-285750">
              <a:buFont typeface="Arial"/>
              <a:buChar char="•"/>
            </a:pPr>
            <a:r>
              <a:rPr lang="tr-TR" sz="2000" dirty="0" smtClean="0">
                <a:solidFill>
                  <a:srgbClr val="FF0000"/>
                </a:solidFill>
              </a:rPr>
              <a:t>Geçen Hafta Neler Öğrendik?</a:t>
            </a:r>
          </a:p>
          <a:p>
            <a:pPr marL="285750" indent="-285750">
              <a:buFont typeface="Arial"/>
              <a:buChar char="•"/>
            </a:pPr>
            <a:r>
              <a:rPr lang="tr-TR" sz="2000" dirty="0" smtClean="0">
                <a:solidFill>
                  <a:srgbClr val="FF0000"/>
                </a:solidFill>
              </a:rPr>
              <a:t>Basınç ile ilgili Soru </a:t>
            </a:r>
            <a:r>
              <a:rPr lang="tr-TR" sz="2000" dirty="0">
                <a:solidFill>
                  <a:srgbClr val="FF0000"/>
                </a:solidFill>
              </a:rPr>
              <a:t>Çözümü</a:t>
            </a:r>
          </a:p>
          <a:p>
            <a:pPr marL="285750" indent="-285750">
              <a:buFont typeface="Arial"/>
              <a:buChar char="•"/>
            </a:pPr>
            <a:r>
              <a:rPr lang="tr-TR" sz="2000" dirty="0" smtClean="0">
                <a:solidFill>
                  <a:srgbClr val="FF0000"/>
                </a:solidFill>
              </a:rPr>
              <a:t>Deneyelim</a:t>
            </a:r>
          </a:p>
          <a:p>
            <a:pPr marL="285750" indent="-285750">
              <a:buFont typeface="Arial"/>
              <a:buChar char="•"/>
            </a:pPr>
            <a:r>
              <a:rPr lang="tr-TR" sz="2000" dirty="0" smtClean="0">
                <a:solidFill>
                  <a:srgbClr val="FF0000"/>
                </a:solidFill>
              </a:rPr>
              <a:t>Ne Olur?</a:t>
            </a:r>
          </a:p>
          <a:p>
            <a:pPr marL="285750" indent="-285750">
              <a:buFont typeface="Arial"/>
              <a:buChar char="•"/>
            </a:pPr>
            <a:r>
              <a:rPr lang="tr-TR" sz="2000" dirty="0" smtClean="0">
                <a:solidFill>
                  <a:srgbClr val="FFFF00"/>
                </a:solidFill>
              </a:rPr>
              <a:t>Akışkanlarda Basınç</a:t>
            </a:r>
          </a:p>
          <a:p>
            <a:pPr marL="285750" indent="-285750">
              <a:buFont typeface="Arial"/>
              <a:buChar char="•"/>
            </a:pPr>
            <a:r>
              <a:rPr lang="en-US" sz="2000" dirty="0" smtClean="0">
                <a:solidFill>
                  <a:srgbClr val="92D050"/>
                </a:solidFill>
              </a:rPr>
              <a:t>Ne </a:t>
            </a:r>
            <a:r>
              <a:rPr lang="en-US" sz="2000" dirty="0" err="1" smtClean="0">
                <a:solidFill>
                  <a:srgbClr val="92D050"/>
                </a:solidFill>
              </a:rPr>
              <a:t>Olur</a:t>
            </a:r>
            <a:r>
              <a:rPr lang="en-US" sz="2000" dirty="0" smtClean="0">
                <a:solidFill>
                  <a:srgbClr val="92D050"/>
                </a:solidFill>
              </a:rPr>
              <a:t>?</a:t>
            </a:r>
          </a:p>
          <a:p>
            <a:pPr marL="285750" indent="-285750">
              <a:buFont typeface="Arial"/>
              <a:buChar char="•"/>
            </a:pPr>
            <a:r>
              <a:rPr lang="tr-TR" sz="2000" dirty="0" smtClean="0">
                <a:solidFill>
                  <a:srgbClr val="92D050"/>
                </a:solidFill>
              </a:rPr>
              <a:t>Günün Özeti</a:t>
            </a:r>
          </a:p>
          <a:p>
            <a:pPr marL="285750" indent="-285750">
              <a:buFont typeface="Arial"/>
              <a:buChar char="•"/>
            </a:pPr>
            <a:r>
              <a:rPr lang="tr-TR" sz="2000" dirty="0" smtClean="0">
                <a:solidFill>
                  <a:srgbClr val="92D050"/>
                </a:solidFill>
              </a:rPr>
              <a:t>Bugün Neler Öğrendik?</a:t>
            </a:r>
          </a:p>
          <a:p>
            <a:pPr marL="285750" indent="-285750">
              <a:buFont typeface="Arial"/>
              <a:buChar char="•"/>
            </a:pPr>
            <a:r>
              <a:rPr lang="tr-TR" sz="2000" dirty="0" smtClean="0">
                <a:solidFill>
                  <a:srgbClr val="92D050"/>
                </a:solidFill>
              </a:rPr>
              <a:t>Soru Çözümü</a:t>
            </a:r>
          </a:p>
          <a:p>
            <a:pPr marL="285750" indent="-285750">
              <a:buFont typeface="Arial"/>
              <a:buChar char="•"/>
            </a:pPr>
            <a:r>
              <a:rPr lang="tr-TR" sz="2000" dirty="0" smtClean="0">
                <a:solidFill>
                  <a:srgbClr val="92D050"/>
                </a:solidFill>
              </a:rPr>
              <a:t>Önümüzdeki Hafta Ne Öğreneceğiz?</a:t>
            </a:r>
          </a:p>
        </p:txBody>
      </p:sp>
    </p:spTree>
    <p:extLst>
      <p:ext uri="{BB962C8B-B14F-4D97-AF65-F5344CB8AC3E}">
        <p14:creationId xmlns:p14="http://schemas.microsoft.com/office/powerpoint/2010/main" val="2095772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a:xfrm>
            <a:off x="3791744" y="293950"/>
            <a:ext cx="7843854" cy="1143000"/>
          </a:xfrm>
        </p:spPr>
        <p:txBody>
          <a:bodyPr>
            <a:normAutofit/>
          </a:bodyPr>
          <a:lstStyle/>
          <a:p>
            <a:r>
              <a:rPr lang="tr-TR" dirty="0" smtClean="0">
                <a:solidFill>
                  <a:schemeClr val="tx1"/>
                </a:solidFill>
                <a:effectLst/>
              </a:rPr>
              <a:t>Akışkanlarda Basınç</a:t>
            </a:r>
            <a:endParaRPr lang="tr-TR" dirty="0">
              <a:solidFill>
                <a:schemeClr val="tx1"/>
              </a:solidFill>
              <a:effectLst/>
            </a:endParaRPr>
          </a:p>
        </p:txBody>
      </p:sp>
      <p:pic>
        <p:nvPicPr>
          <p:cNvPr id="6" name="Picture 5"/>
          <p:cNvPicPr>
            <a:picLocks noChangeAspect="1"/>
          </p:cNvPicPr>
          <p:nvPr/>
        </p:nvPicPr>
        <p:blipFill>
          <a:blip r:embed="rId3"/>
          <a:stretch>
            <a:fillRect/>
          </a:stretch>
        </p:blipFill>
        <p:spPr>
          <a:xfrm>
            <a:off x="3139911" y="1451730"/>
            <a:ext cx="7030646" cy="4281526"/>
          </a:xfrm>
          <a:prstGeom prst="rect">
            <a:avLst/>
          </a:prstGeom>
        </p:spPr>
      </p:pic>
      <p:sp>
        <p:nvSpPr>
          <p:cNvPr id="7" name="TextBox 6"/>
          <p:cNvSpPr txBox="1"/>
          <p:nvPr/>
        </p:nvSpPr>
        <p:spPr>
          <a:xfrm>
            <a:off x="6173307" y="6021288"/>
            <a:ext cx="1720343" cy="553998"/>
          </a:xfrm>
          <a:prstGeom prst="rect">
            <a:avLst/>
          </a:prstGeom>
          <a:noFill/>
        </p:spPr>
        <p:txBody>
          <a:bodyPr wrap="none" rtlCol="0">
            <a:spAutoFit/>
          </a:bodyPr>
          <a:lstStyle/>
          <a:p>
            <a:r>
              <a:rPr lang="en-US" dirty="0" smtClean="0"/>
              <a:t>A</a:t>
            </a:r>
            <a:r>
              <a:rPr lang="en-US" baseline="-25000" dirty="0" smtClean="0"/>
              <a:t>1</a:t>
            </a:r>
            <a:r>
              <a:rPr lang="en-US" dirty="0" smtClean="0"/>
              <a:t>.V</a:t>
            </a:r>
            <a:r>
              <a:rPr lang="en-US" baseline="-25000" dirty="0"/>
              <a:t>1</a:t>
            </a:r>
            <a:r>
              <a:rPr lang="en-US" dirty="0" smtClean="0"/>
              <a:t> = A</a:t>
            </a:r>
            <a:r>
              <a:rPr lang="en-US" baseline="-25000" dirty="0" smtClean="0"/>
              <a:t>2</a:t>
            </a:r>
            <a:r>
              <a:rPr lang="en-US" dirty="0" smtClean="0"/>
              <a:t>.V</a:t>
            </a:r>
            <a:r>
              <a:rPr lang="en-US" baseline="-25000" dirty="0" smtClean="0"/>
              <a:t>2</a:t>
            </a:r>
            <a:endParaRPr lang="tr-TR" baseline="-25000" dirty="0"/>
          </a:p>
          <a:p>
            <a:endParaRPr lang="tr-TR" baseline="-25000" dirty="0"/>
          </a:p>
        </p:txBody>
      </p:sp>
      <p:sp>
        <p:nvSpPr>
          <p:cNvPr id="8" name="Rectangle 7"/>
          <p:cNvSpPr/>
          <p:nvPr/>
        </p:nvSpPr>
        <p:spPr>
          <a:xfrm>
            <a:off x="8832304" y="5797208"/>
            <a:ext cx="904478" cy="390684"/>
          </a:xfrm>
          <a:prstGeom prst="rect">
            <a:avLst/>
          </a:prstGeom>
        </p:spPr>
        <p:txBody>
          <a:bodyPr wrap="none">
            <a:spAutoFit/>
          </a:bodyPr>
          <a:lstStyle/>
          <a:p>
            <a:pPr algn="ctr">
              <a:lnSpc>
                <a:spcPct val="115000"/>
              </a:lnSpc>
            </a:pPr>
            <a:r>
              <a:rPr lang="en-US" dirty="0">
                <a:latin typeface="Times New Roman" panose="02020603050405020304" pitchFamily="18" charset="0"/>
                <a:ea typeface="Calibri" panose="020F0502020204030204" pitchFamily="34" charset="0"/>
                <a:cs typeface="Times New Roman" panose="02020603050405020304" pitchFamily="18" charset="0"/>
              </a:rPr>
              <a:t>A</a:t>
            </a:r>
            <a:r>
              <a:rPr lang="en-US" baseline="-25000" dirty="0" smtClean="0">
                <a:latin typeface="Times New Roman" panose="02020603050405020304" pitchFamily="18" charset="0"/>
                <a:ea typeface="Calibri" panose="020F0502020204030204" pitchFamily="34" charset="0"/>
                <a:cs typeface="Times New Roman" panose="02020603050405020304" pitchFamily="18" charset="0"/>
              </a:rPr>
              <a:t>1</a:t>
            </a:r>
            <a:r>
              <a:rPr lang="en-US" dirty="0" smtClean="0">
                <a:latin typeface="Times New Roman" panose="02020603050405020304" pitchFamily="18" charset="0"/>
                <a:ea typeface="Calibri" panose="020F0502020204030204" pitchFamily="34" charset="0"/>
                <a:cs typeface="Times New Roman" panose="02020603050405020304" pitchFamily="18" charset="0"/>
              </a:rPr>
              <a:t> &gt; A</a:t>
            </a:r>
            <a:r>
              <a:rPr lang="en-US" baseline="-25000" dirty="0" smtClean="0">
                <a:latin typeface="Times New Roman" panose="02020603050405020304" pitchFamily="18" charset="0"/>
                <a:ea typeface="Calibri" panose="020F0502020204030204" pitchFamily="34" charset="0"/>
                <a:cs typeface="Times New Roman" panose="02020603050405020304" pitchFamily="18" charset="0"/>
              </a:rPr>
              <a:t>2</a:t>
            </a:r>
            <a:endParaRPr lang="tr-TR"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8828007" y="6351206"/>
            <a:ext cx="913071" cy="390684"/>
          </a:xfrm>
          <a:prstGeom prst="rect">
            <a:avLst/>
          </a:prstGeom>
        </p:spPr>
        <p:txBody>
          <a:bodyPr wrap="none">
            <a:spAutoFit/>
          </a:bodyPr>
          <a:lstStyle/>
          <a:p>
            <a:pPr algn="ctr">
              <a:lnSpc>
                <a:spcPct val="115000"/>
              </a:lnSpc>
            </a:pPr>
            <a:r>
              <a:rPr lang="en-US" dirty="0" smtClean="0">
                <a:latin typeface="Times New Roman" panose="02020603050405020304" pitchFamily="18" charset="0"/>
                <a:ea typeface="Calibri" panose="020F0502020204030204" pitchFamily="34" charset="0"/>
                <a:cs typeface="Times New Roman" panose="02020603050405020304" pitchFamily="18" charset="0"/>
              </a:rPr>
              <a:t>V</a:t>
            </a:r>
            <a:r>
              <a:rPr lang="en-US" baseline="-25000" dirty="0" smtClean="0">
                <a:latin typeface="Times New Roman" panose="02020603050405020304" pitchFamily="18" charset="0"/>
                <a:ea typeface="Calibri" panose="020F0502020204030204" pitchFamily="34" charset="0"/>
                <a:cs typeface="Times New Roman" panose="02020603050405020304" pitchFamily="18" charset="0"/>
              </a:rPr>
              <a:t>1</a:t>
            </a:r>
            <a:r>
              <a:rPr lang="en-US" dirty="0" smtClean="0">
                <a:latin typeface="Times New Roman" panose="02020603050405020304" pitchFamily="18" charset="0"/>
                <a:ea typeface="Calibri" panose="020F0502020204030204" pitchFamily="34" charset="0"/>
                <a:cs typeface="Times New Roman" panose="02020603050405020304" pitchFamily="18" charset="0"/>
              </a:rPr>
              <a:t> &lt; V</a:t>
            </a:r>
            <a:r>
              <a:rPr lang="en-US" baseline="-25000" dirty="0" smtClean="0">
                <a:latin typeface="Times New Roman" panose="02020603050405020304" pitchFamily="18" charset="0"/>
                <a:ea typeface="Calibri" panose="020F0502020204030204" pitchFamily="34" charset="0"/>
                <a:cs typeface="Times New Roman" panose="02020603050405020304" pitchFamily="18" charset="0"/>
              </a:rPr>
              <a:t>2</a:t>
            </a:r>
            <a:endParaRPr lang="tr-TR" dirty="0">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p:cNvSpPr txBox="1"/>
          <p:nvPr/>
        </p:nvSpPr>
        <p:spPr>
          <a:xfrm>
            <a:off x="20930" y="727554"/>
            <a:ext cx="3091506" cy="4401205"/>
          </a:xfrm>
          <a:prstGeom prst="rect">
            <a:avLst/>
          </a:prstGeom>
          <a:noFill/>
        </p:spPr>
        <p:txBody>
          <a:bodyPr wrap="square" rtlCol="0">
            <a:spAutoFit/>
          </a:bodyPr>
          <a:lstStyle/>
          <a:p>
            <a:pPr marL="285750" indent="-285750">
              <a:buFont typeface="Arial"/>
              <a:buChar char="•"/>
            </a:pPr>
            <a:r>
              <a:rPr lang="tr-TR" sz="2000" dirty="0" smtClean="0">
                <a:solidFill>
                  <a:srgbClr val="FF0000"/>
                </a:solidFill>
              </a:rPr>
              <a:t>Geçen Hafta Neler Öğrendik?</a:t>
            </a:r>
          </a:p>
          <a:p>
            <a:pPr marL="285750" indent="-285750">
              <a:buFont typeface="Arial"/>
              <a:buChar char="•"/>
            </a:pPr>
            <a:r>
              <a:rPr lang="tr-TR" sz="2000" dirty="0" smtClean="0">
                <a:solidFill>
                  <a:srgbClr val="FF0000"/>
                </a:solidFill>
              </a:rPr>
              <a:t>Basınç ile ilgili Soru </a:t>
            </a:r>
            <a:r>
              <a:rPr lang="tr-TR" sz="2000" dirty="0">
                <a:solidFill>
                  <a:srgbClr val="FF0000"/>
                </a:solidFill>
              </a:rPr>
              <a:t>Çözümü</a:t>
            </a:r>
          </a:p>
          <a:p>
            <a:pPr marL="285750" indent="-285750">
              <a:buFont typeface="Arial"/>
              <a:buChar char="•"/>
            </a:pPr>
            <a:r>
              <a:rPr lang="tr-TR" sz="2000" dirty="0" smtClean="0">
                <a:solidFill>
                  <a:srgbClr val="FF0000"/>
                </a:solidFill>
              </a:rPr>
              <a:t>Deneyelim</a:t>
            </a:r>
          </a:p>
          <a:p>
            <a:pPr marL="285750" indent="-285750">
              <a:buFont typeface="Arial"/>
              <a:buChar char="•"/>
            </a:pPr>
            <a:r>
              <a:rPr lang="tr-TR" sz="2000" dirty="0" smtClean="0">
                <a:solidFill>
                  <a:srgbClr val="FF0000"/>
                </a:solidFill>
              </a:rPr>
              <a:t>Ne Olur?</a:t>
            </a:r>
          </a:p>
          <a:p>
            <a:pPr marL="285750" indent="-285750">
              <a:buFont typeface="Arial"/>
              <a:buChar char="•"/>
            </a:pPr>
            <a:r>
              <a:rPr lang="tr-TR" sz="2000" dirty="0" smtClean="0">
                <a:solidFill>
                  <a:srgbClr val="FFFF00"/>
                </a:solidFill>
              </a:rPr>
              <a:t>Akışkanlarda Basınç</a:t>
            </a:r>
          </a:p>
          <a:p>
            <a:pPr marL="285750" indent="-285750">
              <a:buFont typeface="Arial"/>
              <a:buChar char="•"/>
            </a:pPr>
            <a:r>
              <a:rPr lang="en-US" sz="2000" dirty="0" smtClean="0">
                <a:solidFill>
                  <a:srgbClr val="92D050"/>
                </a:solidFill>
              </a:rPr>
              <a:t>Ne </a:t>
            </a:r>
            <a:r>
              <a:rPr lang="en-US" sz="2000" dirty="0" err="1" smtClean="0">
                <a:solidFill>
                  <a:srgbClr val="92D050"/>
                </a:solidFill>
              </a:rPr>
              <a:t>Olur</a:t>
            </a:r>
            <a:r>
              <a:rPr lang="en-US" sz="2000" dirty="0" smtClean="0">
                <a:solidFill>
                  <a:srgbClr val="92D050"/>
                </a:solidFill>
              </a:rPr>
              <a:t>?</a:t>
            </a:r>
          </a:p>
          <a:p>
            <a:pPr marL="285750" indent="-285750">
              <a:buFont typeface="Arial"/>
              <a:buChar char="•"/>
            </a:pPr>
            <a:r>
              <a:rPr lang="tr-TR" sz="2000" dirty="0" smtClean="0">
                <a:solidFill>
                  <a:srgbClr val="92D050"/>
                </a:solidFill>
              </a:rPr>
              <a:t>Günün Özeti</a:t>
            </a:r>
          </a:p>
          <a:p>
            <a:pPr marL="285750" indent="-285750">
              <a:buFont typeface="Arial"/>
              <a:buChar char="•"/>
            </a:pPr>
            <a:r>
              <a:rPr lang="tr-TR" sz="2000" dirty="0" smtClean="0">
                <a:solidFill>
                  <a:srgbClr val="92D050"/>
                </a:solidFill>
              </a:rPr>
              <a:t>Bugün Neler Öğrendik?</a:t>
            </a:r>
          </a:p>
          <a:p>
            <a:pPr marL="285750" indent="-285750">
              <a:buFont typeface="Arial"/>
              <a:buChar char="•"/>
            </a:pPr>
            <a:r>
              <a:rPr lang="tr-TR" sz="2000" dirty="0" smtClean="0">
                <a:solidFill>
                  <a:srgbClr val="92D050"/>
                </a:solidFill>
              </a:rPr>
              <a:t>Soru Çözümü</a:t>
            </a:r>
          </a:p>
          <a:p>
            <a:pPr marL="285750" indent="-285750">
              <a:buFont typeface="Arial"/>
              <a:buChar char="•"/>
            </a:pPr>
            <a:r>
              <a:rPr lang="tr-TR" sz="2000" dirty="0" smtClean="0">
                <a:solidFill>
                  <a:srgbClr val="92D050"/>
                </a:solidFill>
              </a:rPr>
              <a:t>Önümüzdeki Hafta Ne Öğreneceğiz?</a:t>
            </a:r>
          </a:p>
        </p:txBody>
      </p:sp>
    </p:spTree>
    <p:extLst>
      <p:ext uri="{BB962C8B-B14F-4D97-AF65-F5344CB8AC3E}">
        <p14:creationId xmlns:p14="http://schemas.microsoft.com/office/powerpoint/2010/main" val="370379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52973" y="1340768"/>
            <a:ext cx="8633174" cy="3857949"/>
          </a:xfrm>
          <a:prstGeom prst="rect">
            <a:avLst/>
          </a:prstGeom>
        </p:spPr>
      </p:pic>
      <p:sp>
        <p:nvSpPr>
          <p:cNvPr id="6" name="TextBox 5"/>
          <p:cNvSpPr txBox="1"/>
          <p:nvPr/>
        </p:nvSpPr>
        <p:spPr>
          <a:xfrm>
            <a:off x="6528048" y="5013176"/>
            <a:ext cx="2555508" cy="553998"/>
          </a:xfrm>
          <a:prstGeom prst="rect">
            <a:avLst/>
          </a:prstGeom>
          <a:noFill/>
        </p:spPr>
        <p:txBody>
          <a:bodyPr wrap="none" rtlCol="0">
            <a:spAutoFit/>
          </a:bodyPr>
          <a:lstStyle/>
          <a:p>
            <a:r>
              <a:rPr lang="en-US" dirty="0" smtClean="0"/>
              <a:t>A</a:t>
            </a:r>
            <a:r>
              <a:rPr lang="en-US" baseline="-25000" dirty="0" smtClean="0"/>
              <a:t>1</a:t>
            </a:r>
            <a:r>
              <a:rPr lang="en-US" dirty="0" smtClean="0"/>
              <a:t>.V</a:t>
            </a:r>
            <a:r>
              <a:rPr lang="en-US" baseline="-25000" dirty="0"/>
              <a:t>1</a:t>
            </a:r>
            <a:r>
              <a:rPr lang="en-US" dirty="0" smtClean="0"/>
              <a:t> = A</a:t>
            </a:r>
            <a:r>
              <a:rPr lang="en-US" baseline="-25000" dirty="0" smtClean="0"/>
              <a:t>2</a:t>
            </a:r>
            <a:r>
              <a:rPr lang="en-US" dirty="0" smtClean="0"/>
              <a:t>.V</a:t>
            </a:r>
            <a:r>
              <a:rPr lang="en-US" baseline="-25000" dirty="0" smtClean="0"/>
              <a:t>2 </a:t>
            </a:r>
            <a:r>
              <a:rPr lang="en-US" dirty="0"/>
              <a:t>= </a:t>
            </a:r>
            <a:r>
              <a:rPr lang="en-US" dirty="0" smtClean="0"/>
              <a:t>A</a:t>
            </a:r>
            <a:r>
              <a:rPr lang="en-US" baseline="-25000" dirty="0" smtClean="0"/>
              <a:t>3</a:t>
            </a:r>
            <a:r>
              <a:rPr lang="en-US" dirty="0" smtClean="0"/>
              <a:t>.V</a:t>
            </a:r>
            <a:r>
              <a:rPr lang="en-US" baseline="-25000" dirty="0" smtClean="0"/>
              <a:t>3</a:t>
            </a:r>
            <a:endParaRPr lang="tr-TR" baseline="-25000" dirty="0"/>
          </a:p>
          <a:p>
            <a:endParaRPr lang="tr-TR" baseline="-25000" dirty="0"/>
          </a:p>
        </p:txBody>
      </p:sp>
      <p:sp>
        <p:nvSpPr>
          <p:cNvPr id="8" name="2 Başlık"/>
          <p:cNvSpPr>
            <a:spLocks noGrp="1"/>
          </p:cNvSpPr>
          <p:nvPr>
            <p:ph type="title"/>
          </p:nvPr>
        </p:nvSpPr>
        <p:spPr>
          <a:xfrm>
            <a:off x="3791744" y="293950"/>
            <a:ext cx="7843854" cy="1143000"/>
          </a:xfrm>
        </p:spPr>
        <p:txBody>
          <a:bodyPr>
            <a:normAutofit/>
          </a:bodyPr>
          <a:lstStyle/>
          <a:p>
            <a:r>
              <a:rPr lang="tr-TR" dirty="0" smtClean="0">
                <a:solidFill>
                  <a:schemeClr val="tx1"/>
                </a:solidFill>
                <a:effectLst/>
              </a:rPr>
              <a:t>Akışkanlarda Basınç</a:t>
            </a:r>
            <a:endParaRPr lang="tr-TR" dirty="0">
              <a:solidFill>
                <a:schemeClr val="tx1"/>
              </a:solidFill>
              <a:effectLst/>
            </a:endParaRPr>
          </a:p>
        </p:txBody>
      </p:sp>
      <p:sp>
        <p:nvSpPr>
          <p:cNvPr id="3" name="Rectangle 2"/>
          <p:cNvSpPr/>
          <p:nvPr/>
        </p:nvSpPr>
        <p:spPr>
          <a:xfrm>
            <a:off x="7252802" y="5567174"/>
            <a:ext cx="1378583" cy="410882"/>
          </a:xfrm>
          <a:prstGeom prst="rect">
            <a:avLst/>
          </a:prstGeom>
        </p:spPr>
        <p:txBody>
          <a:bodyPr wrap="none">
            <a:spAutoFit/>
          </a:bodyPr>
          <a:lstStyle/>
          <a:p>
            <a:pPr algn="ctr">
              <a:lnSpc>
                <a:spcPct val="115000"/>
              </a:lnSpc>
            </a:pPr>
            <a:r>
              <a:rPr lang="en-US" dirty="0">
                <a:latin typeface="Times New Roman" panose="02020603050405020304" pitchFamily="18" charset="0"/>
                <a:ea typeface="Calibri" panose="020F0502020204030204" pitchFamily="34" charset="0"/>
                <a:cs typeface="Times New Roman" panose="02020603050405020304" pitchFamily="18" charset="0"/>
              </a:rPr>
              <a:t>V</a:t>
            </a:r>
            <a:r>
              <a:rPr lang="en-US" baseline="-25000" dirty="0">
                <a:latin typeface="Times New Roman" panose="02020603050405020304" pitchFamily="18" charset="0"/>
                <a:ea typeface="Calibri" panose="020F0502020204030204" pitchFamily="34" charset="0"/>
                <a:cs typeface="Times New Roman" panose="02020603050405020304" pitchFamily="18" charset="0"/>
              </a:rPr>
              <a:t>1</a:t>
            </a:r>
            <a:r>
              <a:rPr lang="en-US" dirty="0">
                <a:latin typeface="Times New Roman" panose="02020603050405020304" pitchFamily="18" charset="0"/>
                <a:ea typeface="Calibri" panose="020F0502020204030204" pitchFamily="34" charset="0"/>
                <a:cs typeface="Times New Roman" panose="02020603050405020304" pitchFamily="18" charset="0"/>
              </a:rPr>
              <a:t> &lt; V</a:t>
            </a:r>
            <a:r>
              <a:rPr lang="en-US" baseline="-25000" dirty="0">
                <a:latin typeface="Times New Roman" panose="02020603050405020304" pitchFamily="18" charset="0"/>
                <a:ea typeface="Calibri" panose="020F0502020204030204" pitchFamily="34" charset="0"/>
                <a:cs typeface="Times New Roman" panose="02020603050405020304" pitchFamily="18" charset="0"/>
              </a:rPr>
              <a:t>2 </a:t>
            </a:r>
            <a:r>
              <a:rPr lang="en-US" dirty="0">
                <a:latin typeface="Times New Roman" panose="02020603050405020304" pitchFamily="18" charset="0"/>
                <a:ea typeface="Calibri" panose="020F0502020204030204" pitchFamily="34" charset="0"/>
                <a:cs typeface="Times New Roman" panose="02020603050405020304" pitchFamily="18" charset="0"/>
              </a:rPr>
              <a:t>&lt; V</a:t>
            </a:r>
            <a:r>
              <a:rPr lang="en-US" baseline="-25000" dirty="0">
                <a:latin typeface="Times New Roman" panose="02020603050405020304" pitchFamily="18" charset="0"/>
                <a:ea typeface="Calibri" panose="020F0502020204030204" pitchFamily="34" charset="0"/>
                <a:cs typeface="Times New Roman" panose="02020603050405020304" pitchFamily="18" charset="0"/>
              </a:rPr>
              <a:t>3</a:t>
            </a:r>
            <a:endParaRPr lang="tr-TR"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7306342" y="6121172"/>
            <a:ext cx="1271502" cy="410882"/>
          </a:xfrm>
          <a:prstGeom prst="rect">
            <a:avLst/>
          </a:prstGeom>
        </p:spPr>
        <p:txBody>
          <a:bodyPr wrap="none">
            <a:spAutoFit/>
          </a:bodyPr>
          <a:lstStyle/>
          <a:p>
            <a:pPr algn="ctr">
              <a:lnSpc>
                <a:spcPct val="115000"/>
              </a:lnSpc>
            </a:pPr>
            <a:r>
              <a:rPr lang="en-US" dirty="0">
                <a:latin typeface="Times New Roman" panose="02020603050405020304" pitchFamily="18" charset="0"/>
                <a:ea typeface="Calibri" panose="020F0502020204030204" pitchFamily="34" charset="0"/>
                <a:cs typeface="Times New Roman" panose="02020603050405020304" pitchFamily="18" charset="0"/>
              </a:rPr>
              <a:t>P</a:t>
            </a:r>
            <a:r>
              <a:rPr lang="en-US" baseline="-25000" dirty="0">
                <a:latin typeface="Times New Roman" panose="02020603050405020304" pitchFamily="18" charset="0"/>
                <a:ea typeface="Calibri" panose="020F0502020204030204" pitchFamily="34" charset="0"/>
                <a:cs typeface="Times New Roman" panose="02020603050405020304" pitchFamily="18" charset="0"/>
              </a:rPr>
              <a:t>1</a:t>
            </a:r>
            <a:r>
              <a:rPr lang="en-US" dirty="0">
                <a:latin typeface="Times New Roman" panose="02020603050405020304" pitchFamily="18" charset="0"/>
                <a:ea typeface="Calibri" panose="020F0502020204030204" pitchFamily="34" charset="0"/>
                <a:cs typeface="Times New Roman" panose="02020603050405020304" pitchFamily="18" charset="0"/>
              </a:rPr>
              <a:t> &gt; P</a:t>
            </a:r>
            <a:r>
              <a:rPr lang="en-US" baseline="-25000" dirty="0">
                <a:latin typeface="Times New Roman" panose="02020603050405020304" pitchFamily="18" charset="0"/>
                <a:ea typeface="Calibri" panose="020F0502020204030204" pitchFamily="34" charset="0"/>
                <a:cs typeface="Times New Roman" panose="02020603050405020304" pitchFamily="18" charset="0"/>
              </a:rPr>
              <a:t>2 </a:t>
            </a:r>
            <a:r>
              <a:rPr lang="en-US" dirty="0">
                <a:latin typeface="Times New Roman" panose="02020603050405020304" pitchFamily="18" charset="0"/>
                <a:ea typeface="Calibri" panose="020F0502020204030204" pitchFamily="34" charset="0"/>
                <a:cs typeface="Times New Roman" panose="02020603050405020304" pitchFamily="18" charset="0"/>
              </a:rPr>
              <a:t>&gt; P</a:t>
            </a:r>
            <a:r>
              <a:rPr lang="en-US" baseline="-25000" dirty="0">
                <a:latin typeface="Times New Roman" panose="02020603050405020304" pitchFamily="18" charset="0"/>
                <a:ea typeface="Calibri" panose="020F0502020204030204" pitchFamily="34" charset="0"/>
                <a:cs typeface="Times New Roman" panose="02020603050405020304" pitchFamily="18" charset="0"/>
              </a:rPr>
              <a:t>3</a:t>
            </a:r>
            <a:endParaRPr lang="tr-TR" dirty="0">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p:cNvSpPr txBox="1"/>
          <p:nvPr/>
        </p:nvSpPr>
        <p:spPr>
          <a:xfrm>
            <a:off x="20930" y="727554"/>
            <a:ext cx="3091506" cy="4401205"/>
          </a:xfrm>
          <a:prstGeom prst="rect">
            <a:avLst/>
          </a:prstGeom>
          <a:noFill/>
        </p:spPr>
        <p:txBody>
          <a:bodyPr wrap="square" rtlCol="0">
            <a:spAutoFit/>
          </a:bodyPr>
          <a:lstStyle/>
          <a:p>
            <a:pPr marL="285750" indent="-285750">
              <a:buFont typeface="Arial"/>
              <a:buChar char="•"/>
            </a:pPr>
            <a:r>
              <a:rPr lang="tr-TR" sz="2000" dirty="0" smtClean="0">
                <a:solidFill>
                  <a:srgbClr val="FF0000"/>
                </a:solidFill>
              </a:rPr>
              <a:t>Geçen Hafta Neler Öğrendik?</a:t>
            </a:r>
          </a:p>
          <a:p>
            <a:pPr marL="285750" indent="-285750">
              <a:buFont typeface="Arial"/>
              <a:buChar char="•"/>
            </a:pPr>
            <a:r>
              <a:rPr lang="tr-TR" sz="2000" dirty="0" smtClean="0">
                <a:solidFill>
                  <a:srgbClr val="FF0000"/>
                </a:solidFill>
              </a:rPr>
              <a:t>Basınç ile ilgili Soru </a:t>
            </a:r>
            <a:r>
              <a:rPr lang="tr-TR" sz="2000" dirty="0">
                <a:solidFill>
                  <a:srgbClr val="FF0000"/>
                </a:solidFill>
              </a:rPr>
              <a:t>Çözümü</a:t>
            </a:r>
          </a:p>
          <a:p>
            <a:pPr marL="285750" indent="-285750">
              <a:buFont typeface="Arial"/>
              <a:buChar char="•"/>
            </a:pPr>
            <a:r>
              <a:rPr lang="tr-TR" sz="2000" dirty="0" smtClean="0">
                <a:solidFill>
                  <a:srgbClr val="FF0000"/>
                </a:solidFill>
              </a:rPr>
              <a:t>Deneyelim</a:t>
            </a:r>
          </a:p>
          <a:p>
            <a:pPr marL="285750" indent="-285750">
              <a:buFont typeface="Arial"/>
              <a:buChar char="•"/>
            </a:pPr>
            <a:r>
              <a:rPr lang="tr-TR" sz="2000" dirty="0" smtClean="0">
                <a:solidFill>
                  <a:srgbClr val="FF0000"/>
                </a:solidFill>
              </a:rPr>
              <a:t>Ne Olur?</a:t>
            </a:r>
          </a:p>
          <a:p>
            <a:pPr marL="285750" indent="-285750">
              <a:buFont typeface="Arial"/>
              <a:buChar char="•"/>
            </a:pPr>
            <a:r>
              <a:rPr lang="tr-TR" sz="2000" dirty="0" smtClean="0">
                <a:solidFill>
                  <a:srgbClr val="FFFF00"/>
                </a:solidFill>
              </a:rPr>
              <a:t>Akışkanlarda Basınç</a:t>
            </a:r>
          </a:p>
          <a:p>
            <a:pPr marL="285750" indent="-285750">
              <a:buFont typeface="Arial"/>
              <a:buChar char="•"/>
            </a:pPr>
            <a:r>
              <a:rPr lang="en-US" sz="2000" dirty="0" smtClean="0">
                <a:solidFill>
                  <a:srgbClr val="92D050"/>
                </a:solidFill>
              </a:rPr>
              <a:t>Ne </a:t>
            </a:r>
            <a:r>
              <a:rPr lang="en-US" sz="2000" dirty="0" err="1" smtClean="0">
                <a:solidFill>
                  <a:srgbClr val="92D050"/>
                </a:solidFill>
              </a:rPr>
              <a:t>Olur</a:t>
            </a:r>
            <a:r>
              <a:rPr lang="en-US" sz="2000" dirty="0" smtClean="0">
                <a:solidFill>
                  <a:srgbClr val="92D050"/>
                </a:solidFill>
              </a:rPr>
              <a:t>?</a:t>
            </a:r>
          </a:p>
          <a:p>
            <a:pPr marL="285750" indent="-285750">
              <a:buFont typeface="Arial"/>
              <a:buChar char="•"/>
            </a:pPr>
            <a:r>
              <a:rPr lang="tr-TR" sz="2000" dirty="0" smtClean="0">
                <a:solidFill>
                  <a:srgbClr val="92D050"/>
                </a:solidFill>
              </a:rPr>
              <a:t>Günün Özeti</a:t>
            </a:r>
          </a:p>
          <a:p>
            <a:pPr marL="285750" indent="-285750">
              <a:buFont typeface="Arial"/>
              <a:buChar char="•"/>
            </a:pPr>
            <a:r>
              <a:rPr lang="tr-TR" sz="2000" dirty="0" smtClean="0">
                <a:solidFill>
                  <a:srgbClr val="92D050"/>
                </a:solidFill>
              </a:rPr>
              <a:t>Bugün Neler Öğrendik?</a:t>
            </a:r>
          </a:p>
          <a:p>
            <a:pPr marL="285750" indent="-285750">
              <a:buFont typeface="Arial"/>
              <a:buChar char="•"/>
            </a:pPr>
            <a:r>
              <a:rPr lang="tr-TR" sz="2000" dirty="0" smtClean="0">
                <a:solidFill>
                  <a:srgbClr val="92D050"/>
                </a:solidFill>
              </a:rPr>
              <a:t>Soru Çözümü</a:t>
            </a:r>
          </a:p>
          <a:p>
            <a:pPr marL="285750" indent="-285750">
              <a:buFont typeface="Arial"/>
              <a:buChar char="•"/>
            </a:pPr>
            <a:r>
              <a:rPr lang="tr-TR" sz="2000" dirty="0" smtClean="0">
                <a:solidFill>
                  <a:srgbClr val="92D050"/>
                </a:solidFill>
              </a:rPr>
              <a:t>Önümüzdeki Hafta Ne Öğreneceğiz?</a:t>
            </a:r>
          </a:p>
        </p:txBody>
      </p:sp>
    </p:spTree>
    <p:extLst>
      <p:ext uri="{BB962C8B-B14F-4D97-AF65-F5344CB8AC3E}">
        <p14:creationId xmlns:p14="http://schemas.microsoft.com/office/powerpoint/2010/main" val="327859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a:spLocks noGrp="1"/>
          </p:cNvSpPr>
          <p:nvPr>
            <p:ph type="title"/>
          </p:nvPr>
        </p:nvSpPr>
        <p:spPr>
          <a:xfrm>
            <a:off x="0" y="1"/>
            <a:ext cx="9692640" cy="805912"/>
          </a:xfrm>
        </p:spPr>
        <p:txBody>
          <a:bodyPr/>
          <a:lstStyle/>
          <a:p>
            <a:r>
              <a:rPr lang="tr-TR" dirty="0"/>
              <a:t>Geçen Hafta Neler Öğrendik?</a:t>
            </a:r>
          </a:p>
        </p:txBody>
      </p:sp>
      <p:pic>
        <p:nvPicPr>
          <p:cNvPr id="17" name="Picture 2" descr="düdüklü tencere ile ilgili görsel sonuc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7620" y="4990834"/>
            <a:ext cx="1200848" cy="120084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karlı yol ile ilgili görsel sonuc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67942" y="5125089"/>
            <a:ext cx="1211943" cy="1211943"/>
          </a:xfrm>
          <a:prstGeom prst="rect">
            <a:avLst/>
          </a:prstGeom>
          <a:noFill/>
          <a:extLst>
            <a:ext uri="{909E8E84-426E-40DD-AFC4-6F175D3DCCD1}">
              <a14:hiddenFill xmlns:a14="http://schemas.microsoft.com/office/drawing/2010/main">
                <a:solidFill>
                  <a:srgbClr val="FFFFFF"/>
                </a:solidFill>
              </a14:hiddenFill>
            </a:ext>
          </a:extLst>
        </p:spPr>
      </p:pic>
      <p:pic>
        <p:nvPicPr>
          <p:cNvPr id="19" name="Content Placeholder 5"/>
          <p:cNvPicPr>
            <a:picLocks noChangeAspect="1"/>
          </p:cNvPicPr>
          <p:nvPr/>
        </p:nvPicPr>
        <p:blipFill rotWithShape="1">
          <a:blip r:embed="rId4" cstate="print"/>
          <a:srcRect l="8312" t="48561" r="48609" b="37254"/>
          <a:stretch/>
        </p:blipFill>
        <p:spPr>
          <a:xfrm>
            <a:off x="407368" y="3677751"/>
            <a:ext cx="5347996" cy="1408740"/>
          </a:xfrm>
          <a:prstGeom prst="rect">
            <a:avLst/>
          </a:prstGeom>
        </p:spPr>
      </p:pic>
      <p:sp>
        <p:nvSpPr>
          <p:cNvPr id="20" name="TextBox 19"/>
          <p:cNvSpPr txBox="1"/>
          <p:nvPr/>
        </p:nvSpPr>
        <p:spPr>
          <a:xfrm>
            <a:off x="1922703" y="4072260"/>
            <a:ext cx="587367" cy="236586"/>
          </a:xfrm>
          <a:prstGeom prst="rect">
            <a:avLst/>
          </a:prstGeom>
          <a:solidFill>
            <a:schemeClr val="bg1"/>
          </a:solidFill>
          <a:ln w="28575">
            <a:noFill/>
          </a:ln>
        </p:spPr>
        <p:txBody>
          <a:bodyPr vert="horz" wrap="square" lIns="91440" tIns="45720" rIns="91440" bIns="45720" rtlCol="0">
            <a:normAutofit lnSpcReduction="10000"/>
          </a:bodyPr>
          <a:lstStyle/>
          <a:p>
            <a:pPr marR="0" algn="l" defTabSz="914400" rtl="0" eaLnBrk="1" fontAlgn="auto" latinLnBrk="0" hangingPunct="1">
              <a:lnSpc>
                <a:spcPct val="95000"/>
              </a:lnSpc>
              <a:spcBef>
                <a:spcPts val="1400"/>
              </a:spcBef>
              <a:spcAft>
                <a:spcPts val="200"/>
              </a:spcAft>
              <a:buClr>
                <a:schemeClr val="accent1"/>
              </a:buClr>
              <a:buSzPct val="80000"/>
              <a:tabLst/>
            </a:pPr>
            <a:r>
              <a:rPr lang="tr-TR" sz="1100" spc="10" dirty="0" err="1" smtClean="0">
                <a:solidFill>
                  <a:schemeClr val="tx1">
                    <a:lumMod val="65000"/>
                    <a:lumOff val="35000"/>
                  </a:schemeClr>
                </a:solidFill>
              </a:rPr>
              <a:t>B</a:t>
            </a:r>
            <a:r>
              <a:rPr kumimoji="0" lang="tr-TR" sz="1100" b="0" i="0" u="none" strike="noStrike" kern="1200" cap="none" spc="10" normalizeH="0" baseline="0" noProof="0" dirty="0" err="1" smtClean="0">
                <a:ln>
                  <a:noFill/>
                </a:ln>
                <a:solidFill>
                  <a:schemeClr val="tx1">
                    <a:lumMod val="65000"/>
                    <a:lumOff val="35000"/>
                  </a:schemeClr>
                </a:solidFill>
                <a:effectLst/>
                <a:uLnTx/>
                <a:uFillTx/>
                <a:latin typeface="+mn-lt"/>
                <a:ea typeface="+mn-ea"/>
                <a:cs typeface="+mn-cs"/>
              </a:rPr>
              <a:t>sınç</a:t>
            </a:r>
            <a:endParaRPr kumimoji="0" lang="tr-TR" sz="1100" b="0" i="0" u="none" strike="noStrike" kern="1200" cap="none" spc="10" normalizeH="0" baseline="0" noProof="0" dirty="0" smtClean="0">
              <a:ln>
                <a:noFill/>
              </a:ln>
              <a:solidFill>
                <a:schemeClr val="tx1">
                  <a:lumMod val="65000"/>
                  <a:lumOff val="35000"/>
                </a:schemeClr>
              </a:solidFill>
              <a:effectLst/>
              <a:uLnTx/>
              <a:uFillTx/>
              <a:latin typeface="+mn-lt"/>
              <a:ea typeface="+mn-ea"/>
              <a:cs typeface="+mn-cs"/>
            </a:endParaRPr>
          </a:p>
        </p:txBody>
      </p:sp>
      <p:sp>
        <p:nvSpPr>
          <p:cNvPr id="21" name="TextBox 20"/>
          <p:cNvSpPr txBox="1"/>
          <p:nvPr/>
        </p:nvSpPr>
        <p:spPr>
          <a:xfrm>
            <a:off x="806725" y="4761393"/>
            <a:ext cx="1221286" cy="252096"/>
          </a:xfrm>
          <a:prstGeom prst="rect">
            <a:avLst/>
          </a:prstGeom>
          <a:solidFill>
            <a:schemeClr val="bg1"/>
          </a:solidFill>
          <a:ln w="28575">
            <a:noFill/>
          </a:ln>
        </p:spPr>
        <p:txBody>
          <a:bodyPr vert="horz" wrap="square" lIns="91440" tIns="45720" rIns="91440" bIns="45720" rtlCol="0">
            <a:normAutofit/>
          </a:bodyPr>
          <a:lstStyle/>
          <a:p>
            <a:pPr marR="0" algn="l" defTabSz="914400" rtl="0" eaLnBrk="1" fontAlgn="auto" latinLnBrk="0" hangingPunct="1">
              <a:lnSpc>
                <a:spcPct val="95000"/>
              </a:lnSpc>
              <a:spcBef>
                <a:spcPts val="1400"/>
              </a:spcBef>
              <a:spcAft>
                <a:spcPts val="200"/>
              </a:spcAft>
              <a:buClr>
                <a:schemeClr val="accent1"/>
              </a:buClr>
              <a:buSzPct val="80000"/>
              <a:tabLst/>
            </a:pPr>
            <a:r>
              <a:rPr lang="tr-TR" sz="1100" spc="10" dirty="0" smtClean="0">
                <a:solidFill>
                  <a:schemeClr val="tx1">
                    <a:lumMod val="65000"/>
                    <a:lumOff val="35000"/>
                  </a:schemeClr>
                </a:solidFill>
              </a:rPr>
              <a:t>Gaz</a:t>
            </a:r>
            <a:endParaRPr kumimoji="0" lang="tr-TR" sz="1100" b="0" i="0" u="none" strike="noStrike" kern="1200" cap="none" spc="10" normalizeH="0" baseline="0" noProof="0" dirty="0" smtClean="0">
              <a:ln>
                <a:noFill/>
              </a:ln>
              <a:solidFill>
                <a:schemeClr val="tx1">
                  <a:lumMod val="65000"/>
                  <a:lumOff val="35000"/>
                </a:schemeClr>
              </a:solidFill>
              <a:effectLst/>
              <a:uLnTx/>
              <a:uFillTx/>
              <a:latin typeface="+mn-lt"/>
              <a:ea typeface="+mn-ea"/>
              <a:cs typeface="+mn-cs"/>
            </a:endParaRPr>
          </a:p>
        </p:txBody>
      </p:sp>
      <p:sp>
        <p:nvSpPr>
          <p:cNvPr id="22" name="TextBox 21"/>
          <p:cNvSpPr txBox="1"/>
          <p:nvPr/>
        </p:nvSpPr>
        <p:spPr>
          <a:xfrm>
            <a:off x="2842163" y="4815531"/>
            <a:ext cx="875672" cy="255108"/>
          </a:xfrm>
          <a:prstGeom prst="rect">
            <a:avLst/>
          </a:prstGeom>
          <a:solidFill>
            <a:schemeClr val="bg1"/>
          </a:solidFill>
          <a:ln w="28575">
            <a:noFill/>
          </a:ln>
        </p:spPr>
        <p:txBody>
          <a:bodyPr vert="horz" wrap="square" lIns="91440" tIns="45720" rIns="91440" bIns="45720" rtlCol="0">
            <a:normAutofit/>
          </a:bodyPr>
          <a:lstStyle/>
          <a:p>
            <a:pPr marR="0" algn="l" defTabSz="914400" rtl="0" eaLnBrk="1" fontAlgn="auto" latinLnBrk="0" hangingPunct="1">
              <a:lnSpc>
                <a:spcPct val="95000"/>
              </a:lnSpc>
              <a:spcBef>
                <a:spcPts val="1400"/>
              </a:spcBef>
              <a:spcAft>
                <a:spcPts val="200"/>
              </a:spcAft>
              <a:buClr>
                <a:schemeClr val="accent1"/>
              </a:buClr>
              <a:buSzPct val="80000"/>
              <a:tabLst/>
            </a:pPr>
            <a:r>
              <a:rPr lang="tr-TR" sz="1100" spc="10" dirty="0" smtClean="0">
                <a:solidFill>
                  <a:schemeClr val="tx1">
                    <a:lumMod val="65000"/>
                    <a:lumOff val="35000"/>
                  </a:schemeClr>
                </a:solidFill>
              </a:rPr>
              <a:t>Gaz</a:t>
            </a:r>
            <a:endParaRPr kumimoji="0" lang="tr-TR" sz="1100" b="0" i="0" u="none" strike="noStrike" kern="1200" cap="none" spc="10" normalizeH="0" baseline="0" noProof="0" dirty="0" smtClean="0">
              <a:ln>
                <a:noFill/>
              </a:ln>
              <a:solidFill>
                <a:schemeClr val="tx1">
                  <a:lumMod val="65000"/>
                  <a:lumOff val="35000"/>
                </a:schemeClr>
              </a:solidFill>
              <a:effectLst/>
              <a:uLnTx/>
              <a:uFillTx/>
              <a:latin typeface="+mn-lt"/>
              <a:ea typeface="+mn-ea"/>
              <a:cs typeface="+mn-cs"/>
            </a:endParaRPr>
          </a:p>
        </p:txBody>
      </p:sp>
      <p:sp>
        <p:nvSpPr>
          <p:cNvPr id="23" name="TextBox 22"/>
          <p:cNvSpPr txBox="1"/>
          <p:nvPr/>
        </p:nvSpPr>
        <p:spPr>
          <a:xfrm>
            <a:off x="4606073" y="4779228"/>
            <a:ext cx="744014" cy="258642"/>
          </a:xfrm>
          <a:prstGeom prst="rect">
            <a:avLst/>
          </a:prstGeom>
          <a:solidFill>
            <a:schemeClr val="bg1"/>
          </a:solidFill>
          <a:ln w="28575">
            <a:noFill/>
          </a:ln>
        </p:spPr>
        <p:txBody>
          <a:bodyPr vert="horz" wrap="square" lIns="91440" tIns="45720" rIns="91440" bIns="45720" rtlCol="0">
            <a:normAutofit/>
          </a:bodyPr>
          <a:lstStyle/>
          <a:p>
            <a:pPr marR="0" algn="l" defTabSz="914400" rtl="0" eaLnBrk="1" fontAlgn="auto" latinLnBrk="0" hangingPunct="1">
              <a:lnSpc>
                <a:spcPct val="95000"/>
              </a:lnSpc>
              <a:spcBef>
                <a:spcPts val="1400"/>
              </a:spcBef>
              <a:spcAft>
                <a:spcPts val="200"/>
              </a:spcAft>
              <a:buClr>
                <a:schemeClr val="accent1"/>
              </a:buClr>
              <a:buSzPct val="80000"/>
              <a:tabLst/>
            </a:pPr>
            <a:r>
              <a:rPr lang="tr-TR" sz="1100" spc="10" noProof="0" dirty="0" smtClean="0">
                <a:solidFill>
                  <a:schemeClr val="tx1">
                    <a:lumMod val="65000"/>
                    <a:lumOff val="35000"/>
                  </a:schemeClr>
                </a:solidFill>
              </a:rPr>
              <a:t>Sıvı</a:t>
            </a:r>
            <a:endParaRPr kumimoji="0" lang="tr-TR" sz="1100" b="0" i="0" u="none" strike="noStrike" kern="1200" cap="none" spc="10" normalizeH="0" baseline="0" noProof="0" dirty="0" smtClean="0">
              <a:ln>
                <a:noFill/>
              </a:ln>
              <a:solidFill>
                <a:schemeClr val="tx1">
                  <a:lumMod val="65000"/>
                  <a:lumOff val="35000"/>
                </a:schemeClr>
              </a:solidFill>
              <a:effectLst/>
              <a:uLnTx/>
              <a:uFillTx/>
              <a:latin typeface="+mn-lt"/>
              <a:ea typeface="+mn-ea"/>
              <a:cs typeface="+mn-cs"/>
            </a:endParaRPr>
          </a:p>
        </p:txBody>
      </p:sp>
      <p:sp>
        <p:nvSpPr>
          <p:cNvPr id="24" name="TextBox 23"/>
          <p:cNvSpPr txBox="1"/>
          <p:nvPr/>
        </p:nvSpPr>
        <p:spPr>
          <a:xfrm>
            <a:off x="3667942" y="4079870"/>
            <a:ext cx="587367" cy="236586"/>
          </a:xfrm>
          <a:prstGeom prst="rect">
            <a:avLst/>
          </a:prstGeom>
          <a:solidFill>
            <a:schemeClr val="bg1"/>
          </a:solidFill>
          <a:ln w="28575">
            <a:noFill/>
          </a:ln>
        </p:spPr>
        <p:txBody>
          <a:bodyPr vert="horz" wrap="square" lIns="91440" tIns="45720" rIns="91440" bIns="45720" rtlCol="0">
            <a:normAutofit fontScale="92500"/>
          </a:bodyPr>
          <a:lstStyle/>
          <a:p>
            <a:pPr marR="0" algn="l" defTabSz="914400" rtl="0" eaLnBrk="1" fontAlgn="auto" latinLnBrk="0" hangingPunct="1">
              <a:lnSpc>
                <a:spcPct val="95000"/>
              </a:lnSpc>
              <a:spcBef>
                <a:spcPts val="1400"/>
              </a:spcBef>
              <a:spcAft>
                <a:spcPts val="200"/>
              </a:spcAft>
              <a:buClr>
                <a:schemeClr val="accent1"/>
              </a:buClr>
              <a:buSzPct val="80000"/>
              <a:tabLst/>
            </a:pPr>
            <a:r>
              <a:rPr kumimoji="0" lang="tr-TR" sz="1100" b="0" i="0" u="none" strike="noStrike" kern="1200" cap="none" spc="10" normalizeH="0" baseline="0" noProof="0" dirty="0" smtClean="0">
                <a:ln>
                  <a:noFill/>
                </a:ln>
                <a:solidFill>
                  <a:schemeClr val="tx1">
                    <a:lumMod val="65000"/>
                    <a:lumOff val="35000"/>
                  </a:schemeClr>
                </a:solidFill>
                <a:effectLst/>
                <a:uLnTx/>
                <a:uFillTx/>
                <a:latin typeface="+mn-lt"/>
                <a:ea typeface="+mn-ea"/>
                <a:cs typeface="+mn-cs"/>
              </a:rPr>
              <a:t>Basınç</a:t>
            </a:r>
          </a:p>
        </p:txBody>
      </p:sp>
      <p:pic>
        <p:nvPicPr>
          <p:cNvPr id="25" name="Picture 2"/>
          <p:cNvPicPr>
            <a:picLocks noChangeAspect="1" noChangeArrowheads="1"/>
          </p:cNvPicPr>
          <p:nvPr/>
        </p:nvPicPr>
        <p:blipFill>
          <a:blip r:embed="rId5" cstate="print"/>
          <a:srcRect l="11663" t="45479" r="46768" b="23138"/>
          <a:stretch>
            <a:fillRect/>
          </a:stretch>
        </p:blipFill>
        <p:spPr bwMode="auto">
          <a:xfrm>
            <a:off x="239551" y="972458"/>
            <a:ext cx="2300449" cy="976449"/>
          </a:xfrm>
          <a:prstGeom prst="rect">
            <a:avLst/>
          </a:prstGeom>
          <a:noFill/>
          <a:ln w="9525">
            <a:noFill/>
            <a:miter lim="800000"/>
            <a:headEnd/>
            <a:tailEnd/>
          </a:ln>
        </p:spPr>
      </p:pic>
      <p:pic>
        <p:nvPicPr>
          <p:cNvPr id="26" name="Picture 3"/>
          <p:cNvPicPr>
            <a:picLocks noChangeAspect="1" noChangeArrowheads="1"/>
          </p:cNvPicPr>
          <p:nvPr/>
        </p:nvPicPr>
        <p:blipFill>
          <a:blip r:embed="rId6" cstate="print"/>
          <a:srcRect b="10508"/>
          <a:stretch>
            <a:fillRect/>
          </a:stretch>
        </p:blipFill>
        <p:spPr bwMode="auto">
          <a:xfrm>
            <a:off x="511934" y="2310187"/>
            <a:ext cx="2260295" cy="1246857"/>
          </a:xfrm>
          <a:prstGeom prst="rect">
            <a:avLst/>
          </a:prstGeom>
          <a:noFill/>
          <a:ln w="9525">
            <a:noFill/>
            <a:miter lim="800000"/>
            <a:headEnd/>
            <a:tailEnd/>
          </a:ln>
        </p:spPr>
      </p:pic>
      <p:pic>
        <p:nvPicPr>
          <p:cNvPr id="27" name="Picture 4"/>
          <p:cNvPicPr>
            <a:picLocks noChangeAspect="1" noChangeArrowheads="1"/>
          </p:cNvPicPr>
          <p:nvPr/>
        </p:nvPicPr>
        <p:blipFill>
          <a:blip r:embed="rId7" cstate="print"/>
          <a:srcRect l="57567" t="40863"/>
          <a:stretch>
            <a:fillRect/>
          </a:stretch>
        </p:blipFill>
        <p:spPr bwMode="auto">
          <a:xfrm>
            <a:off x="4644572" y="2119086"/>
            <a:ext cx="1654628" cy="722722"/>
          </a:xfrm>
          <a:prstGeom prst="rect">
            <a:avLst/>
          </a:prstGeom>
          <a:noFill/>
          <a:ln w="9525">
            <a:noFill/>
            <a:miter lim="800000"/>
            <a:headEnd/>
            <a:tailEnd/>
          </a:ln>
        </p:spPr>
      </p:pic>
      <p:pic>
        <p:nvPicPr>
          <p:cNvPr id="28" name="Picture 4"/>
          <p:cNvPicPr>
            <a:picLocks noChangeAspect="1"/>
          </p:cNvPicPr>
          <p:nvPr/>
        </p:nvPicPr>
        <p:blipFill>
          <a:blip r:embed="rId8" cstate="print"/>
          <a:stretch>
            <a:fillRect/>
          </a:stretch>
        </p:blipFill>
        <p:spPr>
          <a:xfrm>
            <a:off x="4254210" y="594944"/>
            <a:ext cx="2121243" cy="1557238"/>
          </a:xfrm>
          <a:prstGeom prst="rect">
            <a:avLst/>
          </a:prstGeom>
        </p:spPr>
      </p:pic>
      <p:pic>
        <p:nvPicPr>
          <p:cNvPr id="29" name="Picture 3"/>
          <p:cNvPicPr>
            <a:picLocks noChangeAspect="1"/>
          </p:cNvPicPr>
          <p:nvPr/>
        </p:nvPicPr>
        <p:blipFill>
          <a:blip r:embed="rId9" cstate="print"/>
          <a:stretch>
            <a:fillRect/>
          </a:stretch>
        </p:blipFill>
        <p:spPr>
          <a:xfrm>
            <a:off x="8089664" y="594944"/>
            <a:ext cx="2234189" cy="1843456"/>
          </a:xfrm>
          <a:prstGeom prst="rect">
            <a:avLst/>
          </a:prstGeom>
        </p:spPr>
      </p:pic>
      <p:pic>
        <p:nvPicPr>
          <p:cNvPr id="30" name="Picture 2"/>
          <p:cNvPicPr>
            <a:picLocks noChangeAspect="1" noChangeArrowheads="1"/>
          </p:cNvPicPr>
          <p:nvPr/>
        </p:nvPicPr>
        <p:blipFill>
          <a:blip r:embed="rId10" cstate="print"/>
          <a:srcRect l="10542" t="23125" r="44715" b="51042"/>
          <a:stretch>
            <a:fillRect/>
          </a:stretch>
        </p:blipFill>
        <p:spPr bwMode="auto">
          <a:xfrm>
            <a:off x="4254210" y="2698022"/>
            <a:ext cx="3971834" cy="1289287"/>
          </a:xfrm>
          <a:prstGeom prst="rect">
            <a:avLst/>
          </a:prstGeom>
          <a:noFill/>
          <a:ln w="9525">
            <a:noFill/>
            <a:miter lim="800000"/>
            <a:headEnd/>
            <a:tailEnd/>
          </a:ln>
        </p:spPr>
      </p:pic>
      <p:sp>
        <p:nvSpPr>
          <p:cNvPr id="31" name="26 Metin kutusu"/>
          <p:cNvSpPr txBox="1"/>
          <p:nvPr/>
        </p:nvSpPr>
        <p:spPr>
          <a:xfrm>
            <a:off x="7275369" y="4167898"/>
            <a:ext cx="2496457" cy="2090057"/>
          </a:xfrm>
          <a:prstGeom prst="rect">
            <a:avLst/>
          </a:prstGeom>
          <a:solidFill>
            <a:schemeClr val="bg1"/>
          </a:solidFill>
          <a:ln w="28575">
            <a:solidFill>
              <a:schemeClr val="accent5">
                <a:lumMod val="60000"/>
                <a:lumOff val="40000"/>
              </a:schemeClr>
            </a:solidFill>
          </a:ln>
        </p:spPr>
        <p:txBody>
          <a:bodyPr vert="horz" wrap="square" lIns="91440" tIns="45720" rIns="91440" bIns="45720" rtlCol="0">
            <a:normAutofit lnSpcReduction="10000"/>
          </a:bodyPr>
          <a:lstStyle/>
          <a:p>
            <a:pPr marL="182880" marR="0" indent="-182880" algn="l" defTabSz="914400" rtl="0" eaLnBrk="1" fontAlgn="auto" latinLnBrk="0" hangingPunct="1">
              <a:lnSpc>
                <a:spcPct val="95000"/>
              </a:lnSpc>
              <a:spcBef>
                <a:spcPts val="1400"/>
              </a:spcBef>
              <a:spcAft>
                <a:spcPts val="200"/>
              </a:spcAft>
              <a:buClr>
                <a:schemeClr val="accent1"/>
              </a:buClr>
              <a:buSzPct val="80000"/>
              <a:buFont typeface="Arial" pitchFamily="34" charset="0"/>
              <a:buChar char="•"/>
              <a:tabLst/>
            </a:pPr>
            <a:r>
              <a:rPr kumimoji="0" lang="tr-TR" sz="2600" b="0" i="0" u="none" strike="noStrike" kern="1200" cap="none" spc="10" normalizeH="0" baseline="0" noProof="0" dirty="0" smtClean="0">
                <a:ln>
                  <a:noFill/>
                </a:ln>
                <a:solidFill>
                  <a:schemeClr val="tx1">
                    <a:lumMod val="65000"/>
                    <a:lumOff val="35000"/>
                  </a:schemeClr>
                </a:solidFill>
                <a:effectLst/>
                <a:uLnTx/>
                <a:uFillTx/>
                <a:latin typeface="+mn-lt"/>
                <a:ea typeface="+mn-ea"/>
                <a:cs typeface="+mn-cs"/>
              </a:rPr>
              <a:t>Barometre</a:t>
            </a:r>
          </a:p>
          <a:p>
            <a:pPr marL="182880" marR="0" indent="-182880" algn="l" defTabSz="914400" rtl="0" eaLnBrk="1" fontAlgn="auto" latinLnBrk="0" hangingPunct="1">
              <a:lnSpc>
                <a:spcPct val="95000"/>
              </a:lnSpc>
              <a:spcBef>
                <a:spcPts val="1400"/>
              </a:spcBef>
              <a:spcAft>
                <a:spcPts val="200"/>
              </a:spcAft>
              <a:buClr>
                <a:schemeClr val="accent1"/>
              </a:buClr>
              <a:buSzPct val="80000"/>
              <a:buFont typeface="Arial" pitchFamily="34" charset="0"/>
              <a:buChar char="•"/>
              <a:tabLst/>
            </a:pPr>
            <a:r>
              <a:rPr lang="tr-TR" sz="2600" spc="10" dirty="0" smtClean="0">
                <a:solidFill>
                  <a:schemeClr val="tx1">
                    <a:lumMod val="65000"/>
                    <a:lumOff val="35000"/>
                  </a:schemeClr>
                </a:solidFill>
              </a:rPr>
              <a:t>Manometre</a:t>
            </a:r>
          </a:p>
          <a:p>
            <a:pPr marL="182880" marR="0" indent="-182880" algn="l" defTabSz="914400" rtl="0" eaLnBrk="1" fontAlgn="auto" latinLnBrk="0" hangingPunct="1">
              <a:lnSpc>
                <a:spcPct val="95000"/>
              </a:lnSpc>
              <a:spcBef>
                <a:spcPts val="1400"/>
              </a:spcBef>
              <a:spcAft>
                <a:spcPts val="200"/>
              </a:spcAft>
              <a:buClr>
                <a:schemeClr val="accent1"/>
              </a:buClr>
              <a:buSzPct val="80000"/>
              <a:buFont typeface="Arial" pitchFamily="34" charset="0"/>
              <a:buChar char="•"/>
              <a:tabLst/>
            </a:pPr>
            <a:r>
              <a:rPr lang="tr-TR" sz="2600" spc="10" dirty="0" smtClean="0">
                <a:solidFill>
                  <a:schemeClr val="tx1">
                    <a:lumMod val="65000"/>
                    <a:lumOff val="35000"/>
                  </a:schemeClr>
                </a:solidFill>
              </a:rPr>
              <a:t>Altimetre</a:t>
            </a:r>
          </a:p>
          <a:p>
            <a:pPr marL="182880" marR="0" indent="-182880" algn="l" defTabSz="914400" rtl="0" eaLnBrk="1" fontAlgn="auto" latinLnBrk="0" hangingPunct="1">
              <a:lnSpc>
                <a:spcPct val="95000"/>
              </a:lnSpc>
              <a:spcBef>
                <a:spcPts val="1400"/>
              </a:spcBef>
              <a:spcAft>
                <a:spcPts val="200"/>
              </a:spcAft>
              <a:buClr>
                <a:schemeClr val="accent1"/>
              </a:buClr>
              <a:buSzPct val="80000"/>
              <a:buFont typeface="Arial" pitchFamily="34" charset="0"/>
              <a:buChar char="•"/>
              <a:tabLst/>
            </a:pPr>
            <a:r>
              <a:rPr lang="tr-TR" sz="2600" spc="10" dirty="0" err="1" smtClean="0">
                <a:solidFill>
                  <a:schemeClr val="tx1">
                    <a:lumMod val="65000"/>
                    <a:lumOff val="35000"/>
                  </a:schemeClr>
                </a:solidFill>
              </a:rPr>
              <a:t>Batimetre</a:t>
            </a:r>
            <a:endParaRPr lang="tr-TR" sz="2600" spc="10" dirty="0" smtClean="0">
              <a:solidFill>
                <a:schemeClr val="tx1">
                  <a:lumMod val="65000"/>
                  <a:lumOff val="35000"/>
                </a:schemeClr>
              </a:solidFill>
            </a:endParaRPr>
          </a:p>
          <a:p>
            <a:pPr marL="182880" marR="0" indent="-182880" algn="l" defTabSz="914400" rtl="0" eaLnBrk="1" fontAlgn="auto" latinLnBrk="0" hangingPunct="1">
              <a:lnSpc>
                <a:spcPct val="95000"/>
              </a:lnSpc>
              <a:spcBef>
                <a:spcPts val="1400"/>
              </a:spcBef>
              <a:spcAft>
                <a:spcPts val="200"/>
              </a:spcAft>
              <a:buClr>
                <a:schemeClr val="accent1"/>
              </a:buClr>
              <a:buSzPct val="80000"/>
              <a:buFont typeface="Arial" pitchFamily="34" charset="0"/>
              <a:buChar char="•"/>
              <a:tabLst/>
            </a:pPr>
            <a:endParaRPr lang="tr-TR" sz="2600" spc="10" dirty="0" smtClean="0">
              <a:solidFill>
                <a:schemeClr val="tx1">
                  <a:lumMod val="65000"/>
                  <a:lumOff val="35000"/>
                </a:schemeClr>
              </a:solidFill>
            </a:endParaRPr>
          </a:p>
        </p:txBody>
      </p:sp>
    </p:spTree>
    <p:extLst>
      <p:ext uri="{BB962C8B-B14F-4D97-AF65-F5344CB8AC3E}">
        <p14:creationId xmlns:p14="http://schemas.microsoft.com/office/powerpoint/2010/main" val="1756473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ppt_x"/>
                                          </p:val>
                                        </p:tav>
                                        <p:tav tm="100000">
                                          <p:val>
                                            <p:strVal val="#ppt_x"/>
                                          </p:val>
                                        </p:tav>
                                      </p:tavLst>
                                    </p:anim>
                                    <p:anim calcmode="lin" valueType="num">
                                      <p:cBhvr additive="base">
                                        <p:cTn id="3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fill="hold"/>
                                        <p:tgtEl>
                                          <p:spTgt spid="29"/>
                                        </p:tgtEl>
                                        <p:attrNameLst>
                                          <p:attrName>ppt_x</p:attrName>
                                        </p:attrNameLst>
                                      </p:cBhvr>
                                      <p:tavLst>
                                        <p:tav tm="0">
                                          <p:val>
                                            <p:strVal val="#ppt_x"/>
                                          </p:val>
                                        </p:tav>
                                        <p:tav tm="100000">
                                          <p:val>
                                            <p:strVal val="#ppt_x"/>
                                          </p:val>
                                        </p:tav>
                                      </p:tavLst>
                                    </p:anim>
                                    <p:anim calcmode="lin" valueType="num">
                                      <p:cBhvr additive="base">
                                        <p:cTn id="3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ppt_x"/>
                                          </p:val>
                                        </p:tav>
                                        <p:tav tm="100000">
                                          <p:val>
                                            <p:strVal val="#ppt_x"/>
                                          </p:val>
                                        </p:tav>
                                      </p:tavLst>
                                    </p:anim>
                                    <p:anim calcmode="lin" valueType="num">
                                      <p:cBhvr additive="base">
                                        <p:cTn id="48" dur="500" fill="hold"/>
                                        <p:tgtEl>
                                          <p:spTgt spid="18"/>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additive="base">
                                        <p:cTn id="51" dur="500" fill="hold"/>
                                        <p:tgtEl>
                                          <p:spTgt spid="19"/>
                                        </p:tgtEl>
                                        <p:attrNameLst>
                                          <p:attrName>ppt_x</p:attrName>
                                        </p:attrNameLst>
                                      </p:cBhvr>
                                      <p:tavLst>
                                        <p:tav tm="0">
                                          <p:val>
                                            <p:strVal val="#ppt_x"/>
                                          </p:val>
                                        </p:tav>
                                        <p:tav tm="100000">
                                          <p:val>
                                            <p:strVal val="#ppt_x"/>
                                          </p:val>
                                        </p:tav>
                                      </p:tavLst>
                                    </p:anim>
                                    <p:anim calcmode="lin" valueType="num">
                                      <p:cBhvr additive="base">
                                        <p:cTn id="52" dur="500" fill="hold"/>
                                        <p:tgtEl>
                                          <p:spTgt spid="19"/>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additive="base">
                                        <p:cTn id="55" dur="500" fill="hold"/>
                                        <p:tgtEl>
                                          <p:spTgt spid="20"/>
                                        </p:tgtEl>
                                        <p:attrNameLst>
                                          <p:attrName>ppt_x</p:attrName>
                                        </p:attrNameLst>
                                      </p:cBhvr>
                                      <p:tavLst>
                                        <p:tav tm="0">
                                          <p:val>
                                            <p:strVal val="#ppt_x"/>
                                          </p:val>
                                        </p:tav>
                                        <p:tav tm="100000">
                                          <p:val>
                                            <p:strVal val="#ppt_x"/>
                                          </p:val>
                                        </p:tav>
                                      </p:tavLst>
                                    </p:anim>
                                    <p:anim calcmode="lin" valueType="num">
                                      <p:cBhvr additive="base">
                                        <p:cTn id="56" dur="500" fill="hold"/>
                                        <p:tgtEl>
                                          <p:spTgt spid="20"/>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additive="base">
                                        <p:cTn id="59" dur="500" fill="hold"/>
                                        <p:tgtEl>
                                          <p:spTgt spid="21"/>
                                        </p:tgtEl>
                                        <p:attrNameLst>
                                          <p:attrName>ppt_x</p:attrName>
                                        </p:attrNameLst>
                                      </p:cBhvr>
                                      <p:tavLst>
                                        <p:tav tm="0">
                                          <p:val>
                                            <p:strVal val="#ppt_x"/>
                                          </p:val>
                                        </p:tav>
                                        <p:tav tm="100000">
                                          <p:val>
                                            <p:strVal val="#ppt_x"/>
                                          </p:val>
                                        </p:tav>
                                      </p:tavLst>
                                    </p:anim>
                                    <p:anim calcmode="lin" valueType="num">
                                      <p:cBhvr additive="base">
                                        <p:cTn id="60" dur="500" fill="hold"/>
                                        <p:tgtEl>
                                          <p:spTgt spid="21"/>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 calcmode="lin" valueType="num">
                                      <p:cBhvr additive="base">
                                        <p:cTn id="63" dur="500" fill="hold"/>
                                        <p:tgtEl>
                                          <p:spTgt spid="22"/>
                                        </p:tgtEl>
                                        <p:attrNameLst>
                                          <p:attrName>ppt_x</p:attrName>
                                        </p:attrNameLst>
                                      </p:cBhvr>
                                      <p:tavLst>
                                        <p:tav tm="0">
                                          <p:val>
                                            <p:strVal val="#ppt_x"/>
                                          </p:val>
                                        </p:tav>
                                        <p:tav tm="100000">
                                          <p:val>
                                            <p:strVal val="#ppt_x"/>
                                          </p:val>
                                        </p:tav>
                                      </p:tavLst>
                                    </p:anim>
                                    <p:anim calcmode="lin" valueType="num">
                                      <p:cBhvr additive="base">
                                        <p:cTn id="64" dur="500" fill="hold"/>
                                        <p:tgtEl>
                                          <p:spTgt spid="22"/>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additive="base">
                                        <p:cTn id="67" dur="500" fill="hold"/>
                                        <p:tgtEl>
                                          <p:spTgt spid="23"/>
                                        </p:tgtEl>
                                        <p:attrNameLst>
                                          <p:attrName>ppt_x</p:attrName>
                                        </p:attrNameLst>
                                      </p:cBhvr>
                                      <p:tavLst>
                                        <p:tav tm="0">
                                          <p:val>
                                            <p:strVal val="#ppt_x"/>
                                          </p:val>
                                        </p:tav>
                                        <p:tav tm="100000">
                                          <p:val>
                                            <p:strVal val="#ppt_x"/>
                                          </p:val>
                                        </p:tav>
                                      </p:tavLst>
                                    </p:anim>
                                    <p:anim calcmode="lin" valueType="num">
                                      <p:cBhvr additive="base">
                                        <p:cTn id="68" dur="500" fill="hold"/>
                                        <p:tgtEl>
                                          <p:spTgt spid="23"/>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 calcmode="lin" valueType="num">
                                      <p:cBhvr additive="base">
                                        <p:cTn id="71" dur="500" fill="hold"/>
                                        <p:tgtEl>
                                          <p:spTgt spid="24"/>
                                        </p:tgtEl>
                                        <p:attrNameLst>
                                          <p:attrName>ppt_x</p:attrName>
                                        </p:attrNameLst>
                                      </p:cBhvr>
                                      <p:tavLst>
                                        <p:tav tm="0">
                                          <p:val>
                                            <p:strVal val="#ppt_x"/>
                                          </p:val>
                                        </p:tav>
                                        <p:tav tm="100000">
                                          <p:val>
                                            <p:strVal val="#ppt_x"/>
                                          </p:val>
                                        </p:tav>
                                      </p:tavLst>
                                    </p:anim>
                                    <p:anim calcmode="lin" valueType="num">
                                      <p:cBhvr additive="base">
                                        <p:cTn id="7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31">
                                            <p:bg/>
                                          </p:spTgt>
                                        </p:tgtEl>
                                        <p:attrNameLst>
                                          <p:attrName>style.visibility</p:attrName>
                                        </p:attrNameLst>
                                      </p:cBhvr>
                                      <p:to>
                                        <p:strVal val="visible"/>
                                      </p:to>
                                    </p:set>
                                    <p:anim calcmode="lin" valueType="num">
                                      <p:cBhvr additive="base">
                                        <p:cTn id="77" dur="500" fill="hold"/>
                                        <p:tgtEl>
                                          <p:spTgt spid="31">
                                            <p:bg/>
                                          </p:spTgt>
                                        </p:tgtEl>
                                        <p:attrNameLst>
                                          <p:attrName>ppt_x</p:attrName>
                                        </p:attrNameLst>
                                      </p:cBhvr>
                                      <p:tavLst>
                                        <p:tav tm="0">
                                          <p:val>
                                            <p:strVal val="#ppt_x"/>
                                          </p:val>
                                        </p:tav>
                                        <p:tav tm="100000">
                                          <p:val>
                                            <p:strVal val="#ppt_x"/>
                                          </p:val>
                                        </p:tav>
                                      </p:tavLst>
                                    </p:anim>
                                    <p:anim calcmode="lin" valueType="num">
                                      <p:cBhvr additive="base">
                                        <p:cTn id="78" dur="500" fill="hold"/>
                                        <p:tgtEl>
                                          <p:spTgt spid="31">
                                            <p:bg/>
                                          </p:spTgt>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31">
                                            <p:txEl>
                                              <p:pRg st="0" end="0"/>
                                            </p:txEl>
                                          </p:spTgt>
                                        </p:tgtEl>
                                        <p:attrNameLst>
                                          <p:attrName>style.visibility</p:attrName>
                                        </p:attrNameLst>
                                      </p:cBhvr>
                                      <p:to>
                                        <p:strVal val="visible"/>
                                      </p:to>
                                    </p:set>
                                    <p:anim calcmode="lin" valueType="num">
                                      <p:cBhvr additive="base">
                                        <p:cTn id="81"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31">
                                            <p:txEl>
                                              <p:pRg st="0" end="0"/>
                                            </p:txEl>
                                          </p:spTgt>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31">
                                            <p:txEl>
                                              <p:pRg st="1" end="1"/>
                                            </p:txEl>
                                          </p:spTgt>
                                        </p:tgtEl>
                                        <p:attrNameLst>
                                          <p:attrName>style.visibility</p:attrName>
                                        </p:attrNameLst>
                                      </p:cBhvr>
                                      <p:to>
                                        <p:strVal val="visible"/>
                                      </p:to>
                                    </p:set>
                                    <p:anim calcmode="lin" valueType="num">
                                      <p:cBhvr additive="base">
                                        <p:cTn id="85" dur="500" fill="hold"/>
                                        <p:tgtEl>
                                          <p:spTgt spid="31">
                                            <p:txEl>
                                              <p:pRg st="1" end="1"/>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31">
                                            <p:txEl>
                                              <p:pRg st="1" end="1"/>
                                            </p:txEl>
                                          </p:spTgt>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31">
                                            <p:txEl>
                                              <p:pRg st="2" end="2"/>
                                            </p:txEl>
                                          </p:spTgt>
                                        </p:tgtEl>
                                        <p:attrNameLst>
                                          <p:attrName>style.visibility</p:attrName>
                                        </p:attrNameLst>
                                      </p:cBhvr>
                                      <p:to>
                                        <p:strVal val="visible"/>
                                      </p:to>
                                    </p:set>
                                    <p:anim calcmode="lin" valueType="num">
                                      <p:cBhvr additive="base">
                                        <p:cTn id="89" dur="500" fill="hold"/>
                                        <p:tgtEl>
                                          <p:spTgt spid="31">
                                            <p:txEl>
                                              <p:pRg st="2" end="2"/>
                                            </p:txEl>
                                          </p:spTgt>
                                        </p:tgtEl>
                                        <p:attrNameLst>
                                          <p:attrName>ppt_x</p:attrName>
                                        </p:attrNameLst>
                                      </p:cBhvr>
                                      <p:tavLst>
                                        <p:tav tm="0">
                                          <p:val>
                                            <p:strVal val="#ppt_x"/>
                                          </p:val>
                                        </p:tav>
                                        <p:tav tm="100000">
                                          <p:val>
                                            <p:strVal val="#ppt_x"/>
                                          </p:val>
                                        </p:tav>
                                      </p:tavLst>
                                    </p:anim>
                                    <p:anim calcmode="lin" valueType="num">
                                      <p:cBhvr additive="base">
                                        <p:cTn id="90" dur="500" fill="hold"/>
                                        <p:tgtEl>
                                          <p:spTgt spid="31">
                                            <p:txEl>
                                              <p:pRg st="2" end="2"/>
                                            </p:txEl>
                                          </p:spTgt>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31">
                                            <p:txEl>
                                              <p:pRg st="3" end="3"/>
                                            </p:txEl>
                                          </p:spTgt>
                                        </p:tgtEl>
                                        <p:attrNameLst>
                                          <p:attrName>style.visibility</p:attrName>
                                        </p:attrNameLst>
                                      </p:cBhvr>
                                      <p:to>
                                        <p:strVal val="visible"/>
                                      </p:to>
                                    </p:set>
                                    <p:anim calcmode="lin" valueType="num">
                                      <p:cBhvr additive="base">
                                        <p:cTn id="93" dur="500" fill="hold"/>
                                        <p:tgtEl>
                                          <p:spTgt spid="31">
                                            <p:txEl>
                                              <p:pRg st="3" end="3"/>
                                            </p:txEl>
                                          </p:spTgt>
                                        </p:tgtEl>
                                        <p:attrNameLst>
                                          <p:attrName>ppt_x</p:attrName>
                                        </p:attrNameLst>
                                      </p:cBhvr>
                                      <p:tavLst>
                                        <p:tav tm="0">
                                          <p:val>
                                            <p:strVal val="#ppt_x"/>
                                          </p:val>
                                        </p:tav>
                                        <p:tav tm="100000">
                                          <p:val>
                                            <p:strVal val="#ppt_x"/>
                                          </p:val>
                                        </p:tav>
                                      </p:tavLst>
                                    </p:anim>
                                    <p:anim calcmode="lin" valueType="num">
                                      <p:cBhvr additive="base">
                                        <p:cTn id="94" dur="500" fill="hold"/>
                                        <p:tgtEl>
                                          <p:spTgt spid="3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31" grpId="0" build="allAtOnce"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223792" y="1340768"/>
            <a:ext cx="5484160" cy="2450734"/>
          </a:xfrm>
          <a:prstGeom prst="rect">
            <a:avLst/>
          </a:prstGeom>
        </p:spPr>
      </p:pic>
      <p:sp>
        <p:nvSpPr>
          <p:cNvPr id="8" name="2 Başlık"/>
          <p:cNvSpPr>
            <a:spLocks noGrp="1"/>
          </p:cNvSpPr>
          <p:nvPr>
            <p:ph type="title"/>
          </p:nvPr>
        </p:nvSpPr>
        <p:spPr>
          <a:xfrm>
            <a:off x="3791744" y="293950"/>
            <a:ext cx="7843854" cy="1143000"/>
          </a:xfrm>
        </p:spPr>
        <p:txBody>
          <a:bodyPr>
            <a:normAutofit/>
          </a:bodyPr>
          <a:lstStyle/>
          <a:p>
            <a:r>
              <a:rPr lang="tr-TR" dirty="0" smtClean="0">
                <a:solidFill>
                  <a:schemeClr val="tx1"/>
                </a:solidFill>
                <a:effectLst/>
              </a:rPr>
              <a:t>Akışkanlarda Basınç</a:t>
            </a:r>
            <a:endParaRPr lang="tr-TR" dirty="0">
              <a:solidFill>
                <a:schemeClr val="tx1"/>
              </a:solidFill>
              <a:effectLst/>
            </a:endParaRPr>
          </a:p>
        </p:txBody>
      </p:sp>
      <p:sp>
        <p:nvSpPr>
          <p:cNvPr id="7" name="Rectangle 6"/>
          <p:cNvSpPr/>
          <p:nvPr/>
        </p:nvSpPr>
        <p:spPr>
          <a:xfrm>
            <a:off x="5663952" y="4603194"/>
            <a:ext cx="3528392" cy="646331"/>
          </a:xfrm>
          <a:prstGeom prst="rect">
            <a:avLst/>
          </a:prstGeom>
        </p:spPr>
        <p:txBody>
          <a:bodyPr wrap="square">
            <a:spAutoFit/>
          </a:bodyPr>
          <a:lstStyle/>
          <a:p>
            <a:r>
              <a:rPr lang="tr-TR" sz="3600" b="1" dirty="0" err="1">
                <a:latin typeface="Times New Roman" panose="02020603050405020304" pitchFamily="18" charset="0"/>
                <a:ea typeface="Calibri" panose="020F0502020204030204" pitchFamily="34" charset="0"/>
              </a:rPr>
              <a:t>Bernoulli</a:t>
            </a:r>
            <a:r>
              <a:rPr lang="tr-TR" sz="3600" b="1" dirty="0">
                <a:latin typeface="Times New Roman" panose="02020603050405020304" pitchFamily="18" charset="0"/>
                <a:ea typeface="Calibri" panose="020F0502020204030204" pitchFamily="34" charset="0"/>
              </a:rPr>
              <a:t> </a:t>
            </a:r>
            <a:r>
              <a:rPr lang="tr-TR" sz="3600" b="1" dirty="0" smtClean="0">
                <a:latin typeface="Times New Roman" panose="02020603050405020304" pitchFamily="18" charset="0"/>
                <a:ea typeface="Calibri" panose="020F0502020204030204" pitchFamily="34" charset="0"/>
              </a:rPr>
              <a:t>İlkesi</a:t>
            </a:r>
            <a:endParaRPr lang="tr-TR" sz="3600" dirty="0"/>
          </a:p>
        </p:txBody>
      </p:sp>
      <p:sp>
        <p:nvSpPr>
          <p:cNvPr id="9" name="Rectangle 8"/>
          <p:cNvSpPr/>
          <p:nvPr/>
        </p:nvSpPr>
        <p:spPr>
          <a:xfrm>
            <a:off x="3287688" y="5415607"/>
            <a:ext cx="8712968" cy="461665"/>
          </a:xfrm>
          <a:prstGeom prst="rect">
            <a:avLst/>
          </a:prstGeom>
        </p:spPr>
        <p:txBody>
          <a:bodyPr wrap="square">
            <a:spAutoFit/>
          </a:bodyPr>
          <a:lstStyle/>
          <a:p>
            <a:r>
              <a:rPr lang="tr-TR" sz="2400" dirty="0" smtClean="0">
                <a:latin typeface="Times New Roman" panose="02020603050405020304" pitchFamily="18" charset="0"/>
                <a:ea typeface="Calibri" panose="020F0502020204030204" pitchFamily="34" charset="0"/>
              </a:rPr>
              <a:t>Akışkanın </a:t>
            </a:r>
            <a:r>
              <a:rPr lang="en-US" sz="2400" dirty="0" smtClean="0">
                <a:latin typeface="Times New Roman" panose="02020603050405020304" pitchFamily="18" charset="0"/>
                <a:ea typeface="Calibri" panose="020F0502020204030204" pitchFamily="34" charset="0"/>
              </a:rPr>
              <a:t>SÜRATİ</a:t>
            </a:r>
            <a:r>
              <a:rPr lang="tr-TR" sz="2400" dirty="0" smtClean="0">
                <a:latin typeface="Times New Roman" panose="02020603050405020304" pitchFamily="18" charset="0"/>
                <a:ea typeface="Calibri" panose="020F0502020204030204" pitchFamily="34" charset="0"/>
              </a:rPr>
              <a:t> arttığında, </a:t>
            </a:r>
            <a:r>
              <a:rPr lang="tr-TR" sz="2400" dirty="0">
                <a:latin typeface="Times New Roman" panose="02020603050405020304" pitchFamily="18" charset="0"/>
                <a:ea typeface="Calibri" panose="020F0502020204030204" pitchFamily="34" charset="0"/>
              </a:rPr>
              <a:t>çeperlere uyguladığı </a:t>
            </a:r>
            <a:r>
              <a:rPr lang="en-US" sz="2400" dirty="0">
                <a:latin typeface="Times New Roman" panose="02020603050405020304" pitchFamily="18" charset="0"/>
                <a:ea typeface="Calibri" panose="020F0502020204030204" pitchFamily="34" charset="0"/>
              </a:rPr>
              <a:t>B</a:t>
            </a:r>
            <a:r>
              <a:rPr lang="en-US" sz="2400" dirty="0" smtClean="0">
                <a:latin typeface="Times New Roman" panose="02020603050405020304" pitchFamily="18" charset="0"/>
                <a:ea typeface="Calibri" panose="020F0502020204030204" pitchFamily="34" charset="0"/>
              </a:rPr>
              <a:t>ASINÇ</a:t>
            </a:r>
            <a:r>
              <a:rPr lang="tr-TR" sz="2400" dirty="0" smtClean="0">
                <a:latin typeface="Times New Roman" panose="02020603050405020304" pitchFamily="18" charset="0"/>
                <a:ea typeface="Calibri" panose="020F0502020204030204" pitchFamily="34" charset="0"/>
              </a:rPr>
              <a:t> </a:t>
            </a:r>
            <a:r>
              <a:rPr lang="tr-TR" sz="2400" dirty="0">
                <a:latin typeface="Times New Roman" panose="02020603050405020304" pitchFamily="18" charset="0"/>
                <a:ea typeface="Calibri" panose="020F0502020204030204" pitchFamily="34" charset="0"/>
              </a:rPr>
              <a:t>azalır.</a:t>
            </a:r>
            <a:endParaRPr lang="tr-TR" sz="2400" dirty="0"/>
          </a:p>
        </p:txBody>
      </p:sp>
      <p:sp>
        <p:nvSpPr>
          <p:cNvPr id="10" name="Rectangle 9"/>
          <p:cNvSpPr/>
          <p:nvPr/>
        </p:nvSpPr>
        <p:spPr>
          <a:xfrm>
            <a:off x="9984432" y="6165304"/>
            <a:ext cx="1512168" cy="400110"/>
          </a:xfrm>
          <a:prstGeom prst="rect">
            <a:avLst/>
          </a:prstGeom>
        </p:spPr>
        <p:txBody>
          <a:bodyPr wrap="square">
            <a:spAutoFit/>
          </a:bodyPr>
          <a:lstStyle/>
          <a:p>
            <a:r>
              <a:rPr lang="en-US" sz="2000" dirty="0" smtClean="0">
                <a:latin typeface="Times New Roman" panose="02020603050405020304" pitchFamily="18" charset="0"/>
              </a:rPr>
              <a:t>???</a:t>
            </a:r>
            <a:r>
              <a:rPr lang="tr-TR" sz="2000" dirty="0" smtClean="0">
                <a:latin typeface="Times New Roman" panose="02020603050405020304" pitchFamily="18" charset="0"/>
              </a:rPr>
              <a:t>Çeper???</a:t>
            </a:r>
            <a:endParaRPr lang="tr-TR" sz="2000" dirty="0"/>
          </a:p>
        </p:txBody>
      </p:sp>
      <p:sp>
        <p:nvSpPr>
          <p:cNvPr id="12" name="TextBox 11"/>
          <p:cNvSpPr txBox="1"/>
          <p:nvPr/>
        </p:nvSpPr>
        <p:spPr>
          <a:xfrm>
            <a:off x="20930" y="727554"/>
            <a:ext cx="3091506" cy="4401205"/>
          </a:xfrm>
          <a:prstGeom prst="rect">
            <a:avLst/>
          </a:prstGeom>
          <a:noFill/>
        </p:spPr>
        <p:txBody>
          <a:bodyPr wrap="square" rtlCol="0">
            <a:spAutoFit/>
          </a:bodyPr>
          <a:lstStyle/>
          <a:p>
            <a:pPr marL="285750" indent="-285750">
              <a:buFont typeface="Arial"/>
              <a:buChar char="•"/>
            </a:pPr>
            <a:r>
              <a:rPr lang="tr-TR" sz="2000" dirty="0" smtClean="0">
                <a:solidFill>
                  <a:srgbClr val="FF0000"/>
                </a:solidFill>
              </a:rPr>
              <a:t>Geçen Hafta Neler Öğrendik?</a:t>
            </a:r>
          </a:p>
          <a:p>
            <a:pPr marL="285750" indent="-285750">
              <a:buFont typeface="Arial"/>
              <a:buChar char="•"/>
            </a:pPr>
            <a:r>
              <a:rPr lang="tr-TR" sz="2000" dirty="0" smtClean="0">
                <a:solidFill>
                  <a:srgbClr val="FF0000"/>
                </a:solidFill>
              </a:rPr>
              <a:t>Basınç ile ilgili Soru </a:t>
            </a:r>
            <a:r>
              <a:rPr lang="tr-TR" sz="2000" dirty="0">
                <a:solidFill>
                  <a:srgbClr val="FF0000"/>
                </a:solidFill>
              </a:rPr>
              <a:t>Çözümü</a:t>
            </a:r>
          </a:p>
          <a:p>
            <a:pPr marL="285750" indent="-285750">
              <a:buFont typeface="Arial"/>
              <a:buChar char="•"/>
            </a:pPr>
            <a:r>
              <a:rPr lang="tr-TR" sz="2000" dirty="0" smtClean="0">
                <a:solidFill>
                  <a:srgbClr val="FF0000"/>
                </a:solidFill>
              </a:rPr>
              <a:t>Deneyelim</a:t>
            </a:r>
          </a:p>
          <a:p>
            <a:pPr marL="285750" indent="-285750">
              <a:buFont typeface="Arial"/>
              <a:buChar char="•"/>
            </a:pPr>
            <a:r>
              <a:rPr lang="tr-TR" sz="2000" dirty="0" smtClean="0">
                <a:solidFill>
                  <a:srgbClr val="FF0000"/>
                </a:solidFill>
              </a:rPr>
              <a:t>Ne Olur?</a:t>
            </a:r>
          </a:p>
          <a:p>
            <a:pPr marL="285750" indent="-285750">
              <a:buFont typeface="Arial"/>
              <a:buChar char="•"/>
            </a:pPr>
            <a:r>
              <a:rPr lang="tr-TR" sz="2000" dirty="0" smtClean="0">
                <a:solidFill>
                  <a:srgbClr val="FFFF00"/>
                </a:solidFill>
              </a:rPr>
              <a:t>Akışkanlarda Basınç</a:t>
            </a:r>
          </a:p>
          <a:p>
            <a:pPr marL="285750" indent="-285750">
              <a:buFont typeface="Arial"/>
              <a:buChar char="•"/>
            </a:pPr>
            <a:r>
              <a:rPr lang="en-US" sz="2000" dirty="0" smtClean="0">
                <a:solidFill>
                  <a:srgbClr val="92D050"/>
                </a:solidFill>
              </a:rPr>
              <a:t>Ne </a:t>
            </a:r>
            <a:r>
              <a:rPr lang="en-US" sz="2000" dirty="0" err="1" smtClean="0">
                <a:solidFill>
                  <a:srgbClr val="92D050"/>
                </a:solidFill>
              </a:rPr>
              <a:t>Olur</a:t>
            </a:r>
            <a:r>
              <a:rPr lang="en-US" sz="2000" dirty="0" smtClean="0">
                <a:solidFill>
                  <a:srgbClr val="92D050"/>
                </a:solidFill>
              </a:rPr>
              <a:t>?</a:t>
            </a:r>
          </a:p>
          <a:p>
            <a:pPr marL="285750" indent="-285750">
              <a:buFont typeface="Arial"/>
              <a:buChar char="•"/>
            </a:pPr>
            <a:r>
              <a:rPr lang="tr-TR" sz="2000" dirty="0" smtClean="0">
                <a:solidFill>
                  <a:srgbClr val="92D050"/>
                </a:solidFill>
              </a:rPr>
              <a:t>Günün Özeti</a:t>
            </a:r>
          </a:p>
          <a:p>
            <a:pPr marL="285750" indent="-285750">
              <a:buFont typeface="Arial"/>
              <a:buChar char="•"/>
            </a:pPr>
            <a:r>
              <a:rPr lang="tr-TR" sz="2000" dirty="0" smtClean="0">
                <a:solidFill>
                  <a:srgbClr val="92D050"/>
                </a:solidFill>
              </a:rPr>
              <a:t>Bugün Neler Öğrendik?</a:t>
            </a:r>
          </a:p>
          <a:p>
            <a:pPr marL="285750" indent="-285750">
              <a:buFont typeface="Arial"/>
              <a:buChar char="•"/>
            </a:pPr>
            <a:r>
              <a:rPr lang="tr-TR" sz="2000" dirty="0" smtClean="0">
                <a:solidFill>
                  <a:srgbClr val="92D050"/>
                </a:solidFill>
              </a:rPr>
              <a:t>Soru Çözümü</a:t>
            </a:r>
          </a:p>
          <a:p>
            <a:pPr marL="285750" indent="-285750">
              <a:buFont typeface="Arial"/>
              <a:buChar char="•"/>
            </a:pPr>
            <a:r>
              <a:rPr lang="tr-TR" sz="2000" dirty="0" smtClean="0">
                <a:solidFill>
                  <a:srgbClr val="92D050"/>
                </a:solidFill>
              </a:rPr>
              <a:t>Önümüzdeki Hafta Ne Öğreneceğiz?</a:t>
            </a:r>
          </a:p>
        </p:txBody>
      </p:sp>
    </p:spTree>
    <p:extLst>
      <p:ext uri="{BB962C8B-B14F-4D97-AF65-F5344CB8AC3E}">
        <p14:creationId xmlns:p14="http://schemas.microsoft.com/office/powerpoint/2010/main" val="3573618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2 Başlık"/>
          <p:cNvSpPr>
            <a:spLocks noGrp="1"/>
          </p:cNvSpPr>
          <p:nvPr>
            <p:ph type="title"/>
          </p:nvPr>
        </p:nvSpPr>
        <p:spPr>
          <a:xfrm>
            <a:off x="3351668" y="163343"/>
            <a:ext cx="8275902" cy="1143000"/>
          </a:xfrm>
        </p:spPr>
        <p:txBody>
          <a:bodyPr>
            <a:normAutofit/>
          </a:bodyPr>
          <a:lstStyle/>
          <a:p>
            <a:r>
              <a:rPr lang="tr-TR" dirty="0" smtClean="0">
                <a:solidFill>
                  <a:schemeClr val="tx1"/>
                </a:solidFill>
                <a:effectLst/>
              </a:rPr>
              <a:t>Poşet Tek Nefeste Nasıl Şişti?</a:t>
            </a:r>
            <a:endParaRPr lang="tr-TR" dirty="0">
              <a:solidFill>
                <a:schemeClr val="tx1"/>
              </a:solidFill>
              <a:effectLst/>
            </a:endParaRPr>
          </a:p>
        </p:txBody>
      </p:sp>
      <p:pic>
        <p:nvPicPr>
          <p:cNvPr id="2050" name="Picture 2" descr="İlgili resi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3713" y="1436951"/>
            <a:ext cx="3888432" cy="2181398"/>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how to blow up an air mattress with a trash bag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4" name="Picture 3"/>
          <p:cNvPicPr>
            <a:picLocks noChangeAspect="1"/>
          </p:cNvPicPr>
          <p:nvPr/>
        </p:nvPicPr>
        <p:blipFill>
          <a:blip r:embed="rId4"/>
          <a:stretch>
            <a:fillRect/>
          </a:stretch>
        </p:blipFill>
        <p:spPr>
          <a:xfrm>
            <a:off x="7240476" y="3429000"/>
            <a:ext cx="4886257" cy="2736304"/>
          </a:xfrm>
          <a:prstGeom prst="rect">
            <a:avLst/>
          </a:prstGeom>
        </p:spPr>
      </p:pic>
      <p:sp>
        <p:nvSpPr>
          <p:cNvPr id="8" name="TextBox 7"/>
          <p:cNvSpPr txBox="1"/>
          <p:nvPr/>
        </p:nvSpPr>
        <p:spPr>
          <a:xfrm>
            <a:off x="20930" y="727554"/>
            <a:ext cx="3091506" cy="4401205"/>
          </a:xfrm>
          <a:prstGeom prst="rect">
            <a:avLst/>
          </a:prstGeom>
          <a:noFill/>
        </p:spPr>
        <p:txBody>
          <a:bodyPr wrap="square" rtlCol="0">
            <a:spAutoFit/>
          </a:bodyPr>
          <a:lstStyle/>
          <a:p>
            <a:pPr marL="285750" indent="-285750">
              <a:buFont typeface="Arial"/>
              <a:buChar char="•"/>
            </a:pPr>
            <a:r>
              <a:rPr lang="tr-TR" sz="2000" dirty="0" smtClean="0">
                <a:solidFill>
                  <a:srgbClr val="FF0000"/>
                </a:solidFill>
              </a:rPr>
              <a:t>Geçen Hafta Neler Öğrendik?</a:t>
            </a:r>
          </a:p>
          <a:p>
            <a:pPr marL="285750" indent="-285750">
              <a:buFont typeface="Arial"/>
              <a:buChar char="•"/>
            </a:pPr>
            <a:r>
              <a:rPr lang="tr-TR" sz="2000" dirty="0" smtClean="0">
                <a:solidFill>
                  <a:srgbClr val="FF0000"/>
                </a:solidFill>
              </a:rPr>
              <a:t>Basınç ile ilgili Soru </a:t>
            </a:r>
            <a:r>
              <a:rPr lang="tr-TR" sz="2000" dirty="0">
                <a:solidFill>
                  <a:srgbClr val="FF0000"/>
                </a:solidFill>
              </a:rPr>
              <a:t>Çözümü</a:t>
            </a:r>
          </a:p>
          <a:p>
            <a:pPr marL="285750" indent="-285750">
              <a:buFont typeface="Arial"/>
              <a:buChar char="•"/>
            </a:pPr>
            <a:r>
              <a:rPr lang="tr-TR" sz="2000" dirty="0" smtClean="0">
                <a:solidFill>
                  <a:srgbClr val="FF0000"/>
                </a:solidFill>
              </a:rPr>
              <a:t>Deneyelim</a:t>
            </a:r>
          </a:p>
          <a:p>
            <a:pPr marL="285750" indent="-285750">
              <a:buFont typeface="Arial"/>
              <a:buChar char="•"/>
            </a:pPr>
            <a:r>
              <a:rPr lang="tr-TR" sz="2000" dirty="0" smtClean="0">
                <a:solidFill>
                  <a:srgbClr val="FF0000"/>
                </a:solidFill>
              </a:rPr>
              <a:t>Ne Olur?</a:t>
            </a:r>
          </a:p>
          <a:p>
            <a:pPr marL="285750" indent="-285750">
              <a:buFont typeface="Arial"/>
              <a:buChar char="•"/>
            </a:pPr>
            <a:r>
              <a:rPr lang="tr-TR" sz="2000" dirty="0" smtClean="0">
                <a:solidFill>
                  <a:srgbClr val="FF0000"/>
                </a:solidFill>
              </a:rPr>
              <a:t>Akışkanlarda Basınç</a:t>
            </a:r>
          </a:p>
          <a:p>
            <a:pPr marL="285750" indent="-285750">
              <a:buFont typeface="Arial"/>
              <a:buChar char="•"/>
            </a:pPr>
            <a:r>
              <a:rPr lang="en-US" sz="2000" dirty="0" smtClean="0">
                <a:solidFill>
                  <a:srgbClr val="FFFF00"/>
                </a:solidFill>
              </a:rPr>
              <a:t>Ne </a:t>
            </a:r>
            <a:r>
              <a:rPr lang="en-US" sz="2000" dirty="0" err="1" smtClean="0">
                <a:solidFill>
                  <a:srgbClr val="FFFF00"/>
                </a:solidFill>
              </a:rPr>
              <a:t>Olur</a:t>
            </a:r>
            <a:r>
              <a:rPr lang="en-US" sz="2000" dirty="0" smtClean="0">
                <a:solidFill>
                  <a:srgbClr val="FFFF00"/>
                </a:solidFill>
              </a:rPr>
              <a:t>?</a:t>
            </a:r>
          </a:p>
          <a:p>
            <a:pPr marL="285750" indent="-285750">
              <a:buFont typeface="Arial"/>
              <a:buChar char="•"/>
            </a:pPr>
            <a:r>
              <a:rPr lang="tr-TR" sz="2000" dirty="0" smtClean="0">
                <a:solidFill>
                  <a:srgbClr val="92D050"/>
                </a:solidFill>
              </a:rPr>
              <a:t>Günün Özeti</a:t>
            </a:r>
          </a:p>
          <a:p>
            <a:pPr marL="285750" indent="-285750">
              <a:buFont typeface="Arial"/>
              <a:buChar char="•"/>
            </a:pPr>
            <a:r>
              <a:rPr lang="tr-TR" sz="2000" dirty="0" smtClean="0">
                <a:solidFill>
                  <a:srgbClr val="92D050"/>
                </a:solidFill>
              </a:rPr>
              <a:t>Bugün Neler Öğrendik?</a:t>
            </a:r>
          </a:p>
          <a:p>
            <a:pPr marL="285750" indent="-285750">
              <a:buFont typeface="Arial"/>
              <a:buChar char="•"/>
            </a:pPr>
            <a:r>
              <a:rPr lang="tr-TR" sz="2000" dirty="0" smtClean="0">
                <a:solidFill>
                  <a:srgbClr val="92D050"/>
                </a:solidFill>
              </a:rPr>
              <a:t>Soru Çözümü</a:t>
            </a:r>
          </a:p>
          <a:p>
            <a:pPr marL="285750" indent="-285750">
              <a:buFont typeface="Arial"/>
              <a:buChar char="•"/>
            </a:pPr>
            <a:r>
              <a:rPr lang="tr-TR" sz="2000" dirty="0" smtClean="0">
                <a:solidFill>
                  <a:srgbClr val="92D050"/>
                </a:solidFill>
              </a:rPr>
              <a:t>Önümüzdeki Hafta Ne Öğreneceğiz?</a:t>
            </a:r>
          </a:p>
        </p:txBody>
      </p:sp>
    </p:spTree>
    <p:extLst>
      <p:ext uri="{BB962C8B-B14F-4D97-AF65-F5344CB8AC3E}">
        <p14:creationId xmlns:p14="http://schemas.microsoft.com/office/powerpoint/2010/main" val="406812756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a:xfrm>
            <a:off x="3791744" y="293950"/>
            <a:ext cx="7843854" cy="1143000"/>
          </a:xfrm>
        </p:spPr>
        <p:txBody>
          <a:bodyPr>
            <a:normAutofit fontScale="90000"/>
          </a:bodyPr>
          <a:lstStyle/>
          <a:p>
            <a:r>
              <a:rPr lang="tr-TR" dirty="0" smtClean="0">
                <a:solidFill>
                  <a:schemeClr val="tx1"/>
                </a:solidFill>
                <a:effectLst/>
              </a:rPr>
              <a:t>Neden balonlar birbirine yapıştı?</a:t>
            </a:r>
            <a:endParaRPr lang="tr-TR" dirty="0">
              <a:solidFill>
                <a:schemeClr val="tx1"/>
              </a:solidFill>
              <a:effectLst/>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8316" y="1628800"/>
            <a:ext cx="4125355" cy="234011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5960" y="2750945"/>
            <a:ext cx="4241104" cy="2435937"/>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6120" y="3861048"/>
            <a:ext cx="4892832" cy="2808312"/>
          </a:xfrm>
          <a:prstGeom prst="rect">
            <a:avLst/>
          </a:prstGeom>
        </p:spPr>
      </p:pic>
      <p:sp>
        <p:nvSpPr>
          <p:cNvPr id="10" name="TextBox 9"/>
          <p:cNvSpPr txBox="1"/>
          <p:nvPr/>
        </p:nvSpPr>
        <p:spPr>
          <a:xfrm>
            <a:off x="20930" y="727554"/>
            <a:ext cx="3091506" cy="4401205"/>
          </a:xfrm>
          <a:prstGeom prst="rect">
            <a:avLst/>
          </a:prstGeom>
          <a:noFill/>
        </p:spPr>
        <p:txBody>
          <a:bodyPr wrap="square" rtlCol="0">
            <a:spAutoFit/>
          </a:bodyPr>
          <a:lstStyle/>
          <a:p>
            <a:pPr marL="285750" indent="-285750">
              <a:buFont typeface="Arial"/>
              <a:buChar char="•"/>
            </a:pPr>
            <a:r>
              <a:rPr lang="tr-TR" sz="2000" dirty="0" smtClean="0">
                <a:solidFill>
                  <a:srgbClr val="FF0000"/>
                </a:solidFill>
              </a:rPr>
              <a:t>Geçen Hafta Neler Öğrendik?</a:t>
            </a:r>
          </a:p>
          <a:p>
            <a:pPr marL="285750" indent="-285750">
              <a:buFont typeface="Arial"/>
              <a:buChar char="•"/>
            </a:pPr>
            <a:r>
              <a:rPr lang="tr-TR" sz="2000" dirty="0" smtClean="0">
                <a:solidFill>
                  <a:srgbClr val="FF0000"/>
                </a:solidFill>
              </a:rPr>
              <a:t>Basınç ile ilgili Soru </a:t>
            </a:r>
            <a:r>
              <a:rPr lang="tr-TR" sz="2000" dirty="0">
                <a:solidFill>
                  <a:srgbClr val="FF0000"/>
                </a:solidFill>
              </a:rPr>
              <a:t>Çözümü</a:t>
            </a:r>
          </a:p>
          <a:p>
            <a:pPr marL="285750" indent="-285750">
              <a:buFont typeface="Arial"/>
              <a:buChar char="•"/>
            </a:pPr>
            <a:r>
              <a:rPr lang="tr-TR" sz="2000" dirty="0" smtClean="0">
                <a:solidFill>
                  <a:srgbClr val="FF0000"/>
                </a:solidFill>
              </a:rPr>
              <a:t>Deneyelim</a:t>
            </a:r>
          </a:p>
          <a:p>
            <a:pPr marL="285750" indent="-285750">
              <a:buFont typeface="Arial"/>
              <a:buChar char="•"/>
            </a:pPr>
            <a:r>
              <a:rPr lang="tr-TR" sz="2000" dirty="0" smtClean="0">
                <a:solidFill>
                  <a:srgbClr val="FF0000"/>
                </a:solidFill>
              </a:rPr>
              <a:t>Ne Olur?</a:t>
            </a:r>
          </a:p>
          <a:p>
            <a:pPr marL="285750" indent="-285750">
              <a:buFont typeface="Arial"/>
              <a:buChar char="•"/>
            </a:pPr>
            <a:r>
              <a:rPr lang="tr-TR" sz="2000" dirty="0" smtClean="0">
                <a:solidFill>
                  <a:srgbClr val="FF0000"/>
                </a:solidFill>
              </a:rPr>
              <a:t>Akışkanlarda Basınç</a:t>
            </a:r>
          </a:p>
          <a:p>
            <a:pPr marL="285750" indent="-285750">
              <a:buFont typeface="Arial"/>
              <a:buChar char="•"/>
            </a:pPr>
            <a:r>
              <a:rPr lang="en-US" sz="2000" dirty="0" smtClean="0">
                <a:solidFill>
                  <a:srgbClr val="FFFF00"/>
                </a:solidFill>
              </a:rPr>
              <a:t>Ne </a:t>
            </a:r>
            <a:r>
              <a:rPr lang="en-US" sz="2000" dirty="0" err="1" smtClean="0">
                <a:solidFill>
                  <a:srgbClr val="FFFF00"/>
                </a:solidFill>
              </a:rPr>
              <a:t>Olur</a:t>
            </a:r>
            <a:r>
              <a:rPr lang="en-US" sz="2000" dirty="0" smtClean="0">
                <a:solidFill>
                  <a:srgbClr val="FFFF00"/>
                </a:solidFill>
              </a:rPr>
              <a:t>?</a:t>
            </a:r>
          </a:p>
          <a:p>
            <a:pPr marL="285750" indent="-285750">
              <a:buFont typeface="Arial"/>
              <a:buChar char="•"/>
            </a:pPr>
            <a:r>
              <a:rPr lang="tr-TR" sz="2000" dirty="0" smtClean="0">
                <a:solidFill>
                  <a:srgbClr val="92D050"/>
                </a:solidFill>
              </a:rPr>
              <a:t>Günün Özeti</a:t>
            </a:r>
          </a:p>
          <a:p>
            <a:pPr marL="285750" indent="-285750">
              <a:buFont typeface="Arial"/>
              <a:buChar char="•"/>
            </a:pPr>
            <a:r>
              <a:rPr lang="tr-TR" sz="2000" dirty="0" smtClean="0">
                <a:solidFill>
                  <a:srgbClr val="92D050"/>
                </a:solidFill>
              </a:rPr>
              <a:t>Bugün Neler Öğrendik?</a:t>
            </a:r>
          </a:p>
          <a:p>
            <a:pPr marL="285750" indent="-285750">
              <a:buFont typeface="Arial"/>
              <a:buChar char="•"/>
            </a:pPr>
            <a:r>
              <a:rPr lang="tr-TR" sz="2000" dirty="0" smtClean="0">
                <a:solidFill>
                  <a:srgbClr val="92D050"/>
                </a:solidFill>
              </a:rPr>
              <a:t>Soru Çözümü</a:t>
            </a:r>
          </a:p>
          <a:p>
            <a:pPr marL="285750" indent="-285750">
              <a:buFont typeface="Arial"/>
              <a:buChar char="•"/>
            </a:pPr>
            <a:r>
              <a:rPr lang="tr-TR" sz="2000" dirty="0" smtClean="0">
                <a:solidFill>
                  <a:srgbClr val="92D050"/>
                </a:solidFill>
              </a:rPr>
              <a:t>Önümüzdeki Hafta Ne Öğreneceğiz?</a:t>
            </a:r>
          </a:p>
        </p:txBody>
      </p:sp>
    </p:spTree>
    <p:extLst>
      <p:ext uri="{BB962C8B-B14F-4D97-AF65-F5344CB8AC3E}">
        <p14:creationId xmlns:p14="http://schemas.microsoft.com/office/powerpoint/2010/main" val="3796517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2 Başlık"/>
          <p:cNvSpPr>
            <a:spLocks noGrp="1"/>
          </p:cNvSpPr>
          <p:nvPr>
            <p:ph type="title"/>
          </p:nvPr>
        </p:nvSpPr>
        <p:spPr>
          <a:xfrm>
            <a:off x="3359696" y="293950"/>
            <a:ext cx="8832304" cy="1143000"/>
          </a:xfrm>
        </p:spPr>
        <p:txBody>
          <a:bodyPr>
            <a:normAutofit/>
          </a:bodyPr>
          <a:lstStyle/>
          <a:p>
            <a:r>
              <a:rPr lang="tr-TR" dirty="0" smtClean="0">
                <a:solidFill>
                  <a:schemeClr val="tx1"/>
                </a:solidFill>
                <a:effectLst/>
              </a:rPr>
              <a:t>Neden Pinpon Topu Düşmedi?</a:t>
            </a:r>
            <a:endParaRPr lang="tr-TR" dirty="0">
              <a:solidFill>
                <a:schemeClr val="tx1"/>
              </a:solidFill>
              <a:effectLst/>
            </a:endParaRPr>
          </a:p>
        </p:txBody>
      </p:sp>
      <p:pic>
        <p:nvPicPr>
          <p:cNvPr id="3074" name="Picture 2" descr="İlgili resi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359696" y="1436950"/>
            <a:ext cx="4288246" cy="321618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lgili res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5825" y="1436950"/>
            <a:ext cx="4072356" cy="512259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0930" y="727554"/>
            <a:ext cx="3091506" cy="4401205"/>
          </a:xfrm>
          <a:prstGeom prst="rect">
            <a:avLst/>
          </a:prstGeom>
          <a:noFill/>
        </p:spPr>
        <p:txBody>
          <a:bodyPr wrap="square" rtlCol="0">
            <a:spAutoFit/>
          </a:bodyPr>
          <a:lstStyle/>
          <a:p>
            <a:pPr marL="285750" indent="-285750">
              <a:buFont typeface="Arial"/>
              <a:buChar char="•"/>
            </a:pPr>
            <a:r>
              <a:rPr lang="tr-TR" sz="2000" dirty="0" smtClean="0">
                <a:solidFill>
                  <a:srgbClr val="FF0000"/>
                </a:solidFill>
              </a:rPr>
              <a:t>Geçen Hafta Neler Öğrendik?</a:t>
            </a:r>
          </a:p>
          <a:p>
            <a:pPr marL="285750" indent="-285750">
              <a:buFont typeface="Arial"/>
              <a:buChar char="•"/>
            </a:pPr>
            <a:r>
              <a:rPr lang="tr-TR" sz="2000" dirty="0" smtClean="0">
                <a:solidFill>
                  <a:srgbClr val="FF0000"/>
                </a:solidFill>
              </a:rPr>
              <a:t>Basınç ile ilgili Soru </a:t>
            </a:r>
            <a:r>
              <a:rPr lang="tr-TR" sz="2000" dirty="0">
                <a:solidFill>
                  <a:srgbClr val="FF0000"/>
                </a:solidFill>
              </a:rPr>
              <a:t>Çözümü</a:t>
            </a:r>
          </a:p>
          <a:p>
            <a:pPr marL="285750" indent="-285750">
              <a:buFont typeface="Arial"/>
              <a:buChar char="•"/>
            </a:pPr>
            <a:r>
              <a:rPr lang="tr-TR" sz="2000" dirty="0" smtClean="0">
                <a:solidFill>
                  <a:srgbClr val="FF0000"/>
                </a:solidFill>
              </a:rPr>
              <a:t>Deneyelim</a:t>
            </a:r>
          </a:p>
          <a:p>
            <a:pPr marL="285750" indent="-285750">
              <a:buFont typeface="Arial"/>
              <a:buChar char="•"/>
            </a:pPr>
            <a:r>
              <a:rPr lang="tr-TR" sz="2000" dirty="0" smtClean="0">
                <a:solidFill>
                  <a:srgbClr val="FF0000"/>
                </a:solidFill>
              </a:rPr>
              <a:t>Ne Olur?</a:t>
            </a:r>
          </a:p>
          <a:p>
            <a:pPr marL="285750" indent="-285750">
              <a:buFont typeface="Arial"/>
              <a:buChar char="•"/>
            </a:pPr>
            <a:r>
              <a:rPr lang="tr-TR" sz="2000" dirty="0" smtClean="0">
                <a:solidFill>
                  <a:srgbClr val="FF0000"/>
                </a:solidFill>
              </a:rPr>
              <a:t>Akışkanlarda Basınç</a:t>
            </a:r>
          </a:p>
          <a:p>
            <a:pPr marL="285750" indent="-285750">
              <a:buFont typeface="Arial"/>
              <a:buChar char="•"/>
            </a:pPr>
            <a:r>
              <a:rPr lang="en-US" sz="2000" dirty="0" smtClean="0">
                <a:solidFill>
                  <a:srgbClr val="FFFF00"/>
                </a:solidFill>
              </a:rPr>
              <a:t>Ne </a:t>
            </a:r>
            <a:r>
              <a:rPr lang="en-US" sz="2000" dirty="0" err="1" smtClean="0">
                <a:solidFill>
                  <a:srgbClr val="FFFF00"/>
                </a:solidFill>
              </a:rPr>
              <a:t>Olur</a:t>
            </a:r>
            <a:r>
              <a:rPr lang="en-US" sz="2000" dirty="0" smtClean="0">
                <a:solidFill>
                  <a:srgbClr val="FFFF00"/>
                </a:solidFill>
              </a:rPr>
              <a:t>?</a:t>
            </a:r>
          </a:p>
          <a:p>
            <a:pPr marL="285750" indent="-285750">
              <a:buFont typeface="Arial"/>
              <a:buChar char="•"/>
            </a:pPr>
            <a:r>
              <a:rPr lang="tr-TR" sz="2000" dirty="0" smtClean="0">
                <a:solidFill>
                  <a:srgbClr val="92D050"/>
                </a:solidFill>
              </a:rPr>
              <a:t>Günün Özeti</a:t>
            </a:r>
          </a:p>
          <a:p>
            <a:pPr marL="285750" indent="-285750">
              <a:buFont typeface="Arial"/>
              <a:buChar char="•"/>
            </a:pPr>
            <a:r>
              <a:rPr lang="tr-TR" sz="2000" dirty="0" smtClean="0">
                <a:solidFill>
                  <a:srgbClr val="92D050"/>
                </a:solidFill>
              </a:rPr>
              <a:t>Bugün Neler Öğrendik?</a:t>
            </a:r>
          </a:p>
          <a:p>
            <a:pPr marL="285750" indent="-285750">
              <a:buFont typeface="Arial"/>
              <a:buChar char="•"/>
            </a:pPr>
            <a:r>
              <a:rPr lang="tr-TR" sz="2000" dirty="0" smtClean="0">
                <a:solidFill>
                  <a:srgbClr val="92D050"/>
                </a:solidFill>
              </a:rPr>
              <a:t>Soru Çözümü</a:t>
            </a:r>
          </a:p>
          <a:p>
            <a:pPr marL="285750" indent="-285750">
              <a:buFont typeface="Arial"/>
              <a:buChar char="•"/>
            </a:pPr>
            <a:r>
              <a:rPr lang="tr-TR" sz="2000" dirty="0" smtClean="0">
                <a:solidFill>
                  <a:srgbClr val="92D050"/>
                </a:solidFill>
              </a:rPr>
              <a:t>Önümüzdeki Hafta Ne Öğreneceğiz?</a:t>
            </a:r>
          </a:p>
        </p:txBody>
      </p:sp>
    </p:spTree>
    <p:extLst>
      <p:ext uri="{BB962C8B-B14F-4D97-AF65-F5344CB8AC3E}">
        <p14:creationId xmlns:p14="http://schemas.microsoft.com/office/powerpoint/2010/main" val="220105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ppt_x"/>
                                          </p:val>
                                        </p:tav>
                                        <p:tav tm="100000">
                                          <p:val>
                                            <p:strVal val="#ppt_x"/>
                                          </p:val>
                                        </p:tav>
                                      </p:tavLst>
                                    </p:anim>
                                    <p:anim calcmode="lin" valueType="num">
                                      <p:cBhvr additive="base">
                                        <p:cTn id="8"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a:xfrm>
            <a:off x="2999656" y="293950"/>
            <a:ext cx="8635942" cy="1143000"/>
          </a:xfrm>
        </p:spPr>
        <p:txBody>
          <a:bodyPr>
            <a:normAutofit fontScale="90000"/>
          </a:bodyPr>
          <a:lstStyle/>
          <a:p>
            <a:r>
              <a:rPr lang="tr-TR" dirty="0" smtClean="0">
                <a:solidFill>
                  <a:schemeClr val="tx1"/>
                </a:solidFill>
                <a:effectLst/>
              </a:rPr>
              <a:t>Ne olur? Pinpon Topu Akan Suya Yaklaştırılırsa</a:t>
            </a:r>
            <a:endParaRPr lang="tr-TR" dirty="0">
              <a:solidFill>
                <a:schemeClr val="tx1"/>
              </a:solidFill>
              <a:effectLst/>
            </a:endParaRPr>
          </a:p>
        </p:txBody>
      </p:sp>
      <p:pic>
        <p:nvPicPr>
          <p:cNvPr id="4" name="Picture 3">
            <a:hlinkClick r:id="rId3"/>
          </p:cNvPr>
          <p:cNvPicPr>
            <a:picLocks noChangeAspect="1"/>
          </p:cNvPicPr>
          <p:nvPr/>
        </p:nvPicPr>
        <p:blipFill>
          <a:blip r:embed="rId4"/>
          <a:stretch>
            <a:fillRect/>
          </a:stretch>
        </p:blipFill>
        <p:spPr>
          <a:xfrm>
            <a:off x="3359696" y="1556792"/>
            <a:ext cx="5943600" cy="4038600"/>
          </a:xfrm>
          <a:prstGeom prst="rect">
            <a:avLst/>
          </a:prstGeom>
        </p:spPr>
      </p:pic>
      <p:pic>
        <p:nvPicPr>
          <p:cNvPr id="5" name="Picture 4"/>
          <p:cNvPicPr>
            <a:picLocks noChangeAspect="1"/>
          </p:cNvPicPr>
          <p:nvPr/>
        </p:nvPicPr>
        <p:blipFill>
          <a:blip r:embed="rId5"/>
          <a:stretch>
            <a:fillRect/>
          </a:stretch>
        </p:blipFill>
        <p:spPr>
          <a:xfrm>
            <a:off x="10008195" y="2982006"/>
            <a:ext cx="2077253" cy="2733228"/>
          </a:xfrm>
          <a:prstGeom prst="rect">
            <a:avLst/>
          </a:prstGeom>
        </p:spPr>
      </p:pic>
      <p:sp>
        <p:nvSpPr>
          <p:cNvPr id="10" name="TextBox 9"/>
          <p:cNvSpPr txBox="1"/>
          <p:nvPr/>
        </p:nvSpPr>
        <p:spPr>
          <a:xfrm>
            <a:off x="20930" y="727554"/>
            <a:ext cx="3091506" cy="4401205"/>
          </a:xfrm>
          <a:prstGeom prst="rect">
            <a:avLst/>
          </a:prstGeom>
          <a:noFill/>
        </p:spPr>
        <p:txBody>
          <a:bodyPr wrap="square" rtlCol="0">
            <a:spAutoFit/>
          </a:bodyPr>
          <a:lstStyle/>
          <a:p>
            <a:pPr marL="285750" indent="-285750">
              <a:buFont typeface="Arial"/>
              <a:buChar char="•"/>
            </a:pPr>
            <a:r>
              <a:rPr lang="tr-TR" sz="2000" dirty="0" smtClean="0">
                <a:solidFill>
                  <a:srgbClr val="FF0000"/>
                </a:solidFill>
              </a:rPr>
              <a:t>Geçen Hafta Neler Öğrendik?</a:t>
            </a:r>
          </a:p>
          <a:p>
            <a:pPr marL="285750" indent="-285750">
              <a:buFont typeface="Arial"/>
              <a:buChar char="•"/>
            </a:pPr>
            <a:r>
              <a:rPr lang="tr-TR" sz="2000" dirty="0" smtClean="0">
                <a:solidFill>
                  <a:srgbClr val="FF0000"/>
                </a:solidFill>
              </a:rPr>
              <a:t>Basınç ile ilgili Soru </a:t>
            </a:r>
            <a:r>
              <a:rPr lang="tr-TR" sz="2000" dirty="0">
                <a:solidFill>
                  <a:srgbClr val="FF0000"/>
                </a:solidFill>
              </a:rPr>
              <a:t>Çözümü</a:t>
            </a:r>
          </a:p>
          <a:p>
            <a:pPr marL="285750" indent="-285750">
              <a:buFont typeface="Arial"/>
              <a:buChar char="•"/>
            </a:pPr>
            <a:r>
              <a:rPr lang="tr-TR" sz="2000" dirty="0" smtClean="0">
                <a:solidFill>
                  <a:srgbClr val="FF0000"/>
                </a:solidFill>
              </a:rPr>
              <a:t>Deneyelim</a:t>
            </a:r>
          </a:p>
          <a:p>
            <a:pPr marL="285750" indent="-285750">
              <a:buFont typeface="Arial"/>
              <a:buChar char="•"/>
            </a:pPr>
            <a:r>
              <a:rPr lang="tr-TR" sz="2000" dirty="0" smtClean="0">
                <a:solidFill>
                  <a:srgbClr val="FF0000"/>
                </a:solidFill>
              </a:rPr>
              <a:t>Ne Olur?</a:t>
            </a:r>
          </a:p>
          <a:p>
            <a:pPr marL="285750" indent="-285750">
              <a:buFont typeface="Arial"/>
              <a:buChar char="•"/>
            </a:pPr>
            <a:r>
              <a:rPr lang="tr-TR" sz="2000" dirty="0" smtClean="0">
                <a:solidFill>
                  <a:srgbClr val="FF0000"/>
                </a:solidFill>
              </a:rPr>
              <a:t>Akışkanlarda Basınç</a:t>
            </a:r>
          </a:p>
          <a:p>
            <a:pPr marL="285750" indent="-285750">
              <a:buFont typeface="Arial"/>
              <a:buChar char="•"/>
            </a:pPr>
            <a:r>
              <a:rPr lang="en-US" sz="2000" dirty="0" smtClean="0">
                <a:solidFill>
                  <a:srgbClr val="FFFF00"/>
                </a:solidFill>
              </a:rPr>
              <a:t>Ne </a:t>
            </a:r>
            <a:r>
              <a:rPr lang="en-US" sz="2000" dirty="0" err="1" smtClean="0">
                <a:solidFill>
                  <a:srgbClr val="FFFF00"/>
                </a:solidFill>
              </a:rPr>
              <a:t>Olur</a:t>
            </a:r>
            <a:r>
              <a:rPr lang="en-US" sz="2000" dirty="0" smtClean="0">
                <a:solidFill>
                  <a:srgbClr val="FFFF00"/>
                </a:solidFill>
              </a:rPr>
              <a:t>?</a:t>
            </a:r>
          </a:p>
          <a:p>
            <a:pPr marL="285750" indent="-285750">
              <a:buFont typeface="Arial"/>
              <a:buChar char="•"/>
            </a:pPr>
            <a:r>
              <a:rPr lang="tr-TR" sz="2000" dirty="0" smtClean="0">
                <a:solidFill>
                  <a:srgbClr val="92D050"/>
                </a:solidFill>
              </a:rPr>
              <a:t>Günün Özeti</a:t>
            </a:r>
          </a:p>
          <a:p>
            <a:pPr marL="285750" indent="-285750">
              <a:buFont typeface="Arial"/>
              <a:buChar char="•"/>
            </a:pPr>
            <a:r>
              <a:rPr lang="tr-TR" sz="2000" dirty="0" smtClean="0">
                <a:solidFill>
                  <a:srgbClr val="92D050"/>
                </a:solidFill>
              </a:rPr>
              <a:t>Bugün Neler Öğrendik?</a:t>
            </a:r>
          </a:p>
          <a:p>
            <a:pPr marL="285750" indent="-285750">
              <a:buFont typeface="Arial"/>
              <a:buChar char="•"/>
            </a:pPr>
            <a:r>
              <a:rPr lang="tr-TR" sz="2000" dirty="0" smtClean="0">
                <a:solidFill>
                  <a:srgbClr val="92D050"/>
                </a:solidFill>
              </a:rPr>
              <a:t>Soru Çözümü</a:t>
            </a:r>
          </a:p>
          <a:p>
            <a:pPr marL="285750" indent="-285750">
              <a:buFont typeface="Arial"/>
              <a:buChar char="•"/>
            </a:pPr>
            <a:r>
              <a:rPr lang="tr-TR" sz="2000" dirty="0" smtClean="0">
                <a:solidFill>
                  <a:srgbClr val="92D050"/>
                </a:solidFill>
              </a:rPr>
              <a:t>Önümüzdeki Hafta Ne Öğreneceğiz?</a:t>
            </a:r>
          </a:p>
        </p:txBody>
      </p:sp>
    </p:spTree>
    <p:extLst>
      <p:ext uri="{BB962C8B-B14F-4D97-AF65-F5344CB8AC3E}">
        <p14:creationId xmlns:p14="http://schemas.microsoft.com/office/powerpoint/2010/main" val="1262786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a:xfrm>
            <a:off x="3791744" y="293950"/>
            <a:ext cx="7843854" cy="1143000"/>
          </a:xfrm>
        </p:spPr>
        <p:txBody>
          <a:bodyPr>
            <a:normAutofit/>
          </a:bodyPr>
          <a:lstStyle/>
          <a:p>
            <a:r>
              <a:rPr lang="tr-TR" dirty="0" smtClean="0">
                <a:solidFill>
                  <a:schemeClr val="tx1"/>
                </a:solidFill>
                <a:effectLst/>
              </a:rPr>
              <a:t>Ne olur? Uçak Kanadı</a:t>
            </a:r>
            <a:endParaRPr lang="tr-TR" dirty="0">
              <a:solidFill>
                <a:schemeClr val="tx1"/>
              </a:solidFill>
              <a:effectLst/>
            </a:endParaRPr>
          </a:p>
        </p:txBody>
      </p:sp>
      <p:pic>
        <p:nvPicPr>
          <p:cNvPr id="4" name="Picture 3"/>
          <p:cNvPicPr>
            <a:picLocks noChangeAspect="1"/>
          </p:cNvPicPr>
          <p:nvPr/>
        </p:nvPicPr>
        <p:blipFill>
          <a:blip r:embed="rId3"/>
          <a:stretch>
            <a:fillRect/>
          </a:stretch>
        </p:blipFill>
        <p:spPr>
          <a:xfrm>
            <a:off x="4007768" y="1436950"/>
            <a:ext cx="5323810" cy="3943406"/>
          </a:xfrm>
          <a:prstGeom prst="rect">
            <a:avLst/>
          </a:prstGeom>
        </p:spPr>
      </p:pic>
      <p:sp>
        <p:nvSpPr>
          <p:cNvPr id="5" name="TextBox 4"/>
          <p:cNvSpPr txBox="1"/>
          <p:nvPr/>
        </p:nvSpPr>
        <p:spPr>
          <a:xfrm>
            <a:off x="3071664" y="5733256"/>
            <a:ext cx="8414483" cy="369332"/>
          </a:xfrm>
          <a:prstGeom prst="rect">
            <a:avLst/>
          </a:prstGeom>
          <a:noFill/>
        </p:spPr>
        <p:txBody>
          <a:bodyPr wrap="none" rtlCol="0">
            <a:spAutoFit/>
          </a:bodyPr>
          <a:lstStyle/>
          <a:p>
            <a:r>
              <a:rPr lang="tr-TR" dirty="0" smtClean="0"/>
              <a:t>Uçak kanatları, üst bölümdeki hava basıncını düşürecek şekilde tasarlanır</a:t>
            </a:r>
            <a:endParaRPr lang="tr-TR" dirty="0"/>
          </a:p>
        </p:txBody>
      </p:sp>
      <p:sp>
        <p:nvSpPr>
          <p:cNvPr id="8" name="TextBox 7"/>
          <p:cNvSpPr txBox="1"/>
          <p:nvPr/>
        </p:nvSpPr>
        <p:spPr>
          <a:xfrm>
            <a:off x="20930" y="727554"/>
            <a:ext cx="3091506" cy="4401205"/>
          </a:xfrm>
          <a:prstGeom prst="rect">
            <a:avLst/>
          </a:prstGeom>
          <a:noFill/>
        </p:spPr>
        <p:txBody>
          <a:bodyPr wrap="square" rtlCol="0">
            <a:spAutoFit/>
          </a:bodyPr>
          <a:lstStyle/>
          <a:p>
            <a:pPr marL="285750" indent="-285750">
              <a:buFont typeface="Arial"/>
              <a:buChar char="•"/>
            </a:pPr>
            <a:r>
              <a:rPr lang="tr-TR" sz="2000" dirty="0" smtClean="0">
                <a:solidFill>
                  <a:srgbClr val="FF0000"/>
                </a:solidFill>
              </a:rPr>
              <a:t>Geçen Hafta Neler Öğrendik?</a:t>
            </a:r>
          </a:p>
          <a:p>
            <a:pPr marL="285750" indent="-285750">
              <a:buFont typeface="Arial"/>
              <a:buChar char="•"/>
            </a:pPr>
            <a:r>
              <a:rPr lang="tr-TR" sz="2000" dirty="0" smtClean="0">
                <a:solidFill>
                  <a:srgbClr val="FF0000"/>
                </a:solidFill>
              </a:rPr>
              <a:t>Basınç ile ilgili Soru </a:t>
            </a:r>
            <a:r>
              <a:rPr lang="tr-TR" sz="2000" dirty="0">
                <a:solidFill>
                  <a:srgbClr val="FF0000"/>
                </a:solidFill>
              </a:rPr>
              <a:t>Çözümü</a:t>
            </a:r>
          </a:p>
          <a:p>
            <a:pPr marL="285750" indent="-285750">
              <a:buFont typeface="Arial"/>
              <a:buChar char="•"/>
            </a:pPr>
            <a:r>
              <a:rPr lang="tr-TR" sz="2000" dirty="0" smtClean="0">
                <a:solidFill>
                  <a:srgbClr val="FF0000"/>
                </a:solidFill>
              </a:rPr>
              <a:t>Deneyelim</a:t>
            </a:r>
          </a:p>
          <a:p>
            <a:pPr marL="285750" indent="-285750">
              <a:buFont typeface="Arial"/>
              <a:buChar char="•"/>
            </a:pPr>
            <a:r>
              <a:rPr lang="tr-TR" sz="2000" dirty="0" smtClean="0">
                <a:solidFill>
                  <a:srgbClr val="FF0000"/>
                </a:solidFill>
              </a:rPr>
              <a:t>Ne Olur?</a:t>
            </a:r>
          </a:p>
          <a:p>
            <a:pPr marL="285750" indent="-285750">
              <a:buFont typeface="Arial"/>
              <a:buChar char="•"/>
            </a:pPr>
            <a:r>
              <a:rPr lang="tr-TR" sz="2000" dirty="0" smtClean="0">
                <a:solidFill>
                  <a:srgbClr val="FF0000"/>
                </a:solidFill>
              </a:rPr>
              <a:t>Akışkanlarda Basınç</a:t>
            </a:r>
          </a:p>
          <a:p>
            <a:pPr marL="285750" indent="-285750">
              <a:buFont typeface="Arial"/>
              <a:buChar char="•"/>
            </a:pPr>
            <a:r>
              <a:rPr lang="en-US" sz="2000" dirty="0" smtClean="0">
                <a:solidFill>
                  <a:srgbClr val="FFFF00"/>
                </a:solidFill>
              </a:rPr>
              <a:t>Ne </a:t>
            </a:r>
            <a:r>
              <a:rPr lang="en-US" sz="2000" dirty="0" err="1" smtClean="0">
                <a:solidFill>
                  <a:srgbClr val="FFFF00"/>
                </a:solidFill>
              </a:rPr>
              <a:t>Olur</a:t>
            </a:r>
            <a:r>
              <a:rPr lang="en-US" sz="2000" dirty="0" smtClean="0">
                <a:solidFill>
                  <a:srgbClr val="FFFF00"/>
                </a:solidFill>
              </a:rPr>
              <a:t>?</a:t>
            </a:r>
          </a:p>
          <a:p>
            <a:pPr marL="285750" indent="-285750">
              <a:buFont typeface="Arial"/>
              <a:buChar char="•"/>
            </a:pPr>
            <a:r>
              <a:rPr lang="tr-TR" sz="2000" dirty="0" smtClean="0">
                <a:solidFill>
                  <a:srgbClr val="92D050"/>
                </a:solidFill>
              </a:rPr>
              <a:t>Günün Özeti</a:t>
            </a:r>
          </a:p>
          <a:p>
            <a:pPr marL="285750" indent="-285750">
              <a:buFont typeface="Arial"/>
              <a:buChar char="•"/>
            </a:pPr>
            <a:r>
              <a:rPr lang="tr-TR" sz="2000" dirty="0" smtClean="0">
                <a:solidFill>
                  <a:srgbClr val="92D050"/>
                </a:solidFill>
              </a:rPr>
              <a:t>Bugün Neler Öğrendik?</a:t>
            </a:r>
          </a:p>
          <a:p>
            <a:pPr marL="285750" indent="-285750">
              <a:buFont typeface="Arial"/>
              <a:buChar char="•"/>
            </a:pPr>
            <a:r>
              <a:rPr lang="tr-TR" sz="2000" dirty="0" smtClean="0">
                <a:solidFill>
                  <a:srgbClr val="92D050"/>
                </a:solidFill>
              </a:rPr>
              <a:t>Soru Çözümü</a:t>
            </a:r>
          </a:p>
          <a:p>
            <a:pPr marL="285750" indent="-285750">
              <a:buFont typeface="Arial"/>
              <a:buChar char="•"/>
            </a:pPr>
            <a:r>
              <a:rPr lang="tr-TR" sz="2000" dirty="0" smtClean="0">
                <a:solidFill>
                  <a:srgbClr val="92D050"/>
                </a:solidFill>
              </a:rPr>
              <a:t>Önümüzdeki Hafta Ne Öğreneceğiz?</a:t>
            </a:r>
          </a:p>
        </p:txBody>
      </p:sp>
    </p:spTree>
    <p:extLst>
      <p:ext uri="{BB962C8B-B14F-4D97-AF65-F5344CB8AC3E}">
        <p14:creationId xmlns:p14="http://schemas.microsoft.com/office/powerpoint/2010/main" val="1277406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70322" y="1628482"/>
            <a:ext cx="8061737" cy="2088550"/>
          </a:xfrm>
          <a:prstGeom prst="rect">
            <a:avLst/>
          </a:prstGeom>
        </p:spPr>
      </p:pic>
      <p:sp>
        <p:nvSpPr>
          <p:cNvPr id="4" name="TextBox 3"/>
          <p:cNvSpPr txBox="1"/>
          <p:nvPr/>
        </p:nvSpPr>
        <p:spPr>
          <a:xfrm>
            <a:off x="4511824" y="4221088"/>
            <a:ext cx="5670142" cy="646331"/>
          </a:xfrm>
          <a:prstGeom prst="rect">
            <a:avLst/>
          </a:prstGeom>
          <a:noFill/>
        </p:spPr>
        <p:txBody>
          <a:bodyPr wrap="none" rtlCol="0">
            <a:spAutoFit/>
          </a:bodyPr>
          <a:lstStyle/>
          <a:p>
            <a:pPr marL="342900" indent="-342900">
              <a:buAutoNum type="alphaLcPeriod"/>
            </a:pPr>
            <a:r>
              <a:rPr lang="en-US" dirty="0" err="1" smtClean="0"/>
              <a:t>Uçak</a:t>
            </a:r>
            <a:r>
              <a:rPr lang="en-US" dirty="0" smtClean="0"/>
              <a:t> </a:t>
            </a:r>
            <a:r>
              <a:rPr lang="en-US" dirty="0" err="1" smtClean="0"/>
              <a:t>kanadının</a:t>
            </a:r>
            <a:r>
              <a:rPr lang="en-US" dirty="0" smtClean="0"/>
              <a:t> </a:t>
            </a:r>
            <a:r>
              <a:rPr lang="en-US" dirty="0" err="1" smtClean="0"/>
              <a:t>çevresindeki</a:t>
            </a:r>
            <a:r>
              <a:rPr lang="en-US" dirty="0" smtClean="0"/>
              <a:t> </a:t>
            </a:r>
            <a:r>
              <a:rPr lang="en-US" dirty="0" err="1" smtClean="0"/>
              <a:t>akış</a:t>
            </a:r>
            <a:r>
              <a:rPr lang="en-US" dirty="0" smtClean="0"/>
              <a:t> </a:t>
            </a:r>
            <a:r>
              <a:rPr lang="en-US" dirty="0" err="1" smtClean="0"/>
              <a:t>çizgileri</a:t>
            </a:r>
            <a:endParaRPr lang="en-US" dirty="0" smtClean="0"/>
          </a:p>
          <a:p>
            <a:pPr marL="342900" indent="-342900">
              <a:buAutoNum type="alphaLcPeriod"/>
            </a:pPr>
            <a:r>
              <a:rPr lang="en-US" dirty="0" err="1" smtClean="0"/>
              <a:t>Uçak</a:t>
            </a:r>
            <a:r>
              <a:rPr lang="en-US" dirty="0" smtClean="0"/>
              <a:t> </a:t>
            </a:r>
            <a:r>
              <a:rPr lang="en-US" dirty="0" err="1" smtClean="0"/>
              <a:t>kanadının</a:t>
            </a:r>
            <a:r>
              <a:rPr lang="en-US" dirty="0" smtClean="0"/>
              <a:t> </a:t>
            </a:r>
            <a:r>
              <a:rPr lang="en-US" dirty="0" err="1" smtClean="0"/>
              <a:t>çevresindeki</a:t>
            </a:r>
            <a:r>
              <a:rPr lang="en-US" dirty="0" smtClean="0"/>
              <a:t> </a:t>
            </a:r>
            <a:r>
              <a:rPr lang="en-US" dirty="0" err="1" smtClean="0"/>
              <a:t>basınç</a:t>
            </a:r>
            <a:r>
              <a:rPr lang="en-US" dirty="0" smtClean="0"/>
              <a:t> </a:t>
            </a:r>
            <a:r>
              <a:rPr lang="en-US" dirty="0" err="1" smtClean="0"/>
              <a:t>kuvvetleri</a:t>
            </a:r>
            <a:endParaRPr lang="tr-TR" dirty="0"/>
          </a:p>
        </p:txBody>
      </p:sp>
      <p:sp>
        <p:nvSpPr>
          <p:cNvPr id="9" name="2 Başlık"/>
          <p:cNvSpPr>
            <a:spLocks noGrp="1"/>
          </p:cNvSpPr>
          <p:nvPr>
            <p:ph type="title"/>
          </p:nvPr>
        </p:nvSpPr>
        <p:spPr>
          <a:xfrm>
            <a:off x="3791744" y="293950"/>
            <a:ext cx="7843854" cy="1143000"/>
          </a:xfrm>
        </p:spPr>
        <p:txBody>
          <a:bodyPr>
            <a:normAutofit/>
          </a:bodyPr>
          <a:lstStyle/>
          <a:p>
            <a:r>
              <a:rPr lang="tr-TR" dirty="0" smtClean="0">
                <a:solidFill>
                  <a:schemeClr val="tx1"/>
                </a:solidFill>
                <a:effectLst/>
              </a:rPr>
              <a:t>Ne olur? Uçak Kanadı</a:t>
            </a:r>
            <a:endParaRPr lang="tr-TR" dirty="0">
              <a:solidFill>
                <a:schemeClr val="tx1"/>
              </a:solidFill>
              <a:effectLst/>
            </a:endParaRPr>
          </a:p>
        </p:txBody>
      </p:sp>
      <p:sp>
        <p:nvSpPr>
          <p:cNvPr id="7" name="TextBox 6"/>
          <p:cNvSpPr txBox="1"/>
          <p:nvPr/>
        </p:nvSpPr>
        <p:spPr>
          <a:xfrm>
            <a:off x="20930" y="727554"/>
            <a:ext cx="3091506" cy="4401205"/>
          </a:xfrm>
          <a:prstGeom prst="rect">
            <a:avLst/>
          </a:prstGeom>
          <a:noFill/>
        </p:spPr>
        <p:txBody>
          <a:bodyPr wrap="square" rtlCol="0">
            <a:spAutoFit/>
          </a:bodyPr>
          <a:lstStyle/>
          <a:p>
            <a:pPr marL="285750" indent="-285750">
              <a:buFont typeface="Arial"/>
              <a:buChar char="•"/>
            </a:pPr>
            <a:r>
              <a:rPr lang="tr-TR" sz="2000" dirty="0" smtClean="0">
                <a:solidFill>
                  <a:srgbClr val="FF0000"/>
                </a:solidFill>
              </a:rPr>
              <a:t>Geçen Hafta Neler Öğrendik?</a:t>
            </a:r>
          </a:p>
          <a:p>
            <a:pPr marL="285750" indent="-285750">
              <a:buFont typeface="Arial"/>
              <a:buChar char="•"/>
            </a:pPr>
            <a:r>
              <a:rPr lang="tr-TR" sz="2000" dirty="0" smtClean="0">
                <a:solidFill>
                  <a:srgbClr val="FF0000"/>
                </a:solidFill>
              </a:rPr>
              <a:t>Basınç ile ilgili Soru </a:t>
            </a:r>
            <a:r>
              <a:rPr lang="tr-TR" sz="2000" dirty="0">
                <a:solidFill>
                  <a:srgbClr val="FF0000"/>
                </a:solidFill>
              </a:rPr>
              <a:t>Çözümü</a:t>
            </a:r>
          </a:p>
          <a:p>
            <a:pPr marL="285750" indent="-285750">
              <a:buFont typeface="Arial"/>
              <a:buChar char="•"/>
            </a:pPr>
            <a:r>
              <a:rPr lang="tr-TR" sz="2000" dirty="0" smtClean="0">
                <a:solidFill>
                  <a:srgbClr val="FF0000"/>
                </a:solidFill>
              </a:rPr>
              <a:t>Deneyelim</a:t>
            </a:r>
          </a:p>
          <a:p>
            <a:pPr marL="285750" indent="-285750">
              <a:buFont typeface="Arial"/>
              <a:buChar char="•"/>
            </a:pPr>
            <a:r>
              <a:rPr lang="tr-TR" sz="2000" dirty="0" smtClean="0">
                <a:solidFill>
                  <a:srgbClr val="FF0000"/>
                </a:solidFill>
              </a:rPr>
              <a:t>Ne Olur?</a:t>
            </a:r>
          </a:p>
          <a:p>
            <a:pPr marL="285750" indent="-285750">
              <a:buFont typeface="Arial"/>
              <a:buChar char="•"/>
            </a:pPr>
            <a:r>
              <a:rPr lang="tr-TR" sz="2000" dirty="0" smtClean="0">
                <a:solidFill>
                  <a:srgbClr val="FF0000"/>
                </a:solidFill>
              </a:rPr>
              <a:t>Akışkanlarda Basınç</a:t>
            </a:r>
          </a:p>
          <a:p>
            <a:pPr marL="285750" indent="-285750">
              <a:buFont typeface="Arial"/>
              <a:buChar char="•"/>
            </a:pPr>
            <a:r>
              <a:rPr lang="en-US" sz="2000" dirty="0" smtClean="0">
                <a:solidFill>
                  <a:srgbClr val="FFFF00"/>
                </a:solidFill>
              </a:rPr>
              <a:t>Ne </a:t>
            </a:r>
            <a:r>
              <a:rPr lang="en-US" sz="2000" dirty="0" err="1" smtClean="0">
                <a:solidFill>
                  <a:srgbClr val="FFFF00"/>
                </a:solidFill>
              </a:rPr>
              <a:t>Olur</a:t>
            </a:r>
            <a:r>
              <a:rPr lang="en-US" sz="2000" dirty="0" smtClean="0">
                <a:solidFill>
                  <a:srgbClr val="FFFF00"/>
                </a:solidFill>
              </a:rPr>
              <a:t>?</a:t>
            </a:r>
          </a:p>
          <a:p>
            <a:pPr marL="285750" indent="-285750">
              <a:buFont typeface="Arial"/>
              <a:buChar char="•"/>
            </a:pPr>
            <a:r>
              <a:rPr lang="tr-TR" sz="2000" dirty="0" smtClean="0">
                <a:solidFill>
                  <a:srgbClr val="92D050"/>
                </a:solidFill>
              </a:rPr>
              <a:t>Günün Özeti</a:t>
            </a:r>
          </a:p>
          <a:p>
            <a:pPr marL="285750" indent="-285750">
              <a:buFont typeface="Arial"/>
              <a:buChar char="•"/>
            </a:pPr>
            <a:r>
              <a:rPr lang="tr-TR" sz="2000" dirty="0" smtClean="0">
                <a:solidFill>
                  <a:srgbClr val="92D050"/>
                </a:solidFill>
              </a:rPr>
              <a:t>Bugün Neler Öğrendik?</a:t>
            </a:r>
          </a:p>
          <a:p>
            <a:pPr marL="285750" indent="-285750">
              <a:buFont typeface="Arial"/>
              <a:buChar char="•"/>
            </a:pPr>
            <a:r>
              <a:rPr lang="tr-TR" sz="2000" dirty="0" smtClean="0">
                <a:solidFill>
                  <a:srgbClr val="92D050"/>
                </a:solidFill>
              </a:rPr>
              <a:t>Soru Çözümü</a:t>
            </a:r>
          </a:p>
          <a:p>
            <a:pPr marL="285750" indent="-285750">
              <a:buFont typeface="Arial"/>
              <a:buChar char="•"/>
            </a:pPr>
            <a:r>
              <a:rPr lang="tr-TR" sz="2000" dirty="0" smtClean="0">
                <a:solidFill>
                  <a:srgbClr val="92D050"/>
                </a:solidFill>
              </a:rPr>
              <a:t>Önümüzdeki Hafta Ne Öğreneceğiz?</a:t>
            </a:r>
          </a:p>
        </p:txBody>
      </p:sp>
    </p:spTree>
    <p:extLst>
      <p:ext uri="{BB962C8B-B14F-4D97-AF65-F5344CB8AC3E}">
        <p14:creationId xmlns:p14="http://schemas.microsoft.com/office/powerpoint/2010/main" val="256217108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02658" y="1713758"/>
            <a:ext cx="2396810" cy="369332"/>
          </a:xfrm>
          <a:prstGeom prst="rect">
            <a:avLst/>
          </a:prstGeom>
          <a:noFill/>
        </p:spPr>
        <p:txBody>
          <a:bodyPr wrap="none" rtlCol="0">
            <a:spAutoFit/>
          </a:bodyPr>
          <a:lstStyle/>
          <a:p>
            <a:r>
              <a:rPr lang="en-US" dirty="0" err="1" smtClean="0"/>
              <a:t>İlaç</a:t>
            </a:r>
            <a:r>
              <a:rPr lang="en-US" dirty="0" smtClean="0"/>
              <a:t> </a:t>
            </a:r>
            <a:r>
              <a:rPr lang="en-US" dirty="0" err="1" smtClean="0"/>
              <a:t>püskürtme</a:t>
            </a:r>
            <a:r>
              <a:rPr lang="en-US" dirty="0" smtClean="0"/>
              <a:t> </a:t>
            </a:r>
            <a:r>
              <a:rPr lang="en-US" dirty="0" err="1" smtClean="0"/>
              <a:t>aleti</a:t>
            </a:r>
            <a:endParaRPr lang="tr-TR" dirty="0"/>
          </a:p>
        </p:txBody>
      </p:sp>
      <p:pic>
        <p:nvPicPr>
          <p:cNvPr id="5" name="Picture 4"/>
          <p:cNvPicPr>
            <a:picLocks noChangeAspect="1"/>
          </p:cNvPicPr>
          <p:nvPr/>
        </p:nvPicPr>
        <p:blipFill>
          <a:blip r:embed="rId3"/>
          <a:stretch>
            <a:fillRect/>
          </a:stretch>
        </p:blipFill>
        <p:spPr>
          <a:xfrm>
            <a:off x="3359696" y="2204864"/>
            <a:ext cx="8449788" cy="2484276"/>
          </a:xfrm>
          <a:prstGeom prst="rect">
            <a:avLst/>
          </a:prstGeom>
        </p:spPr>
      </p:pic>
      <p:sp>
        <p:nvSpPr>
          <p:cNvPr id="10" name="2 Başlık"/>
          <p:cNvSpPr>
            <a:spLocks noGrp="1"/>
          </p:cNvSpPr>
          <p:nvPr>
            <p:ph type="title"/>
          </p:nvPr>
        </p:nvSpPr>
        <p:spPr>
          <a:xfrm>
            <a:off x="3791744" y="293950"/>
            <a:ext cx="7843854" cy="1143000"/>
          </a:xfrm>
        </p:spPr>
        <p:txBody>
          <a:bodyPr>
            <a:normAutofit/>
          </a:bodyPr>
          <a:lstStyle/>
          <a:p>
            <a:r>
              <a:rPr lang="tr-TR" dirty="0" smtClean="0">
                <a:solidFill>
                  <a:schemeClr val="tx1"/>
                </a:solidFill>
                <a:effectLst/>
              </a:rPr>
              <a:t>Ne olur? Pistonu İtersek</a:t>
            </a:r>
            <a:endParaRPr lang="tr-TR" dirty="0">
              <a:solidFill>
                <a:schemeClr val="tx1"/>
              </a:solidFill>
              <a:effectLst/>
            </a:endParaRPr>
          </a:p>
        </p:txBody>
      </p:sp>
      <p:pic>
        <p:nvPicPr>
          <p:cNvPr id="6" name="Picture 5"/>
          <p:cNvPicPr>
            <a:picLocks noChangeAspect="1"/>
          </p:cNvPicPr>
          <p:nvPr/>
        </p:nvPicPr>
        <p:blipFill>
          <a:blip r:embed="rId4"/>
          <a:stretch>
            <a:fillRect/>
          </a:stretch>
        </p:blipFill>
        <p:spPr>
          <a:xfrm>
            <a:off x="3249175" y="1372610"/>
            <a:ext cx="4464496" cy="1345657"/>
          </a:xfrm>
          <a:prstGeom prst="rect">
            <a:avLst/>
          </a:prstGeom>
        </p:spPr>
      </p:pic>
      <p:pic>
        <p:nvPicPr>
          <p:cNvPr id="2050" name="Picture 2" descr="Nostaljik Antik Hortumlu 50 cc Spreyli Koku Şişesi (1 Koli 135 Ad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0150" y="4305168"/>
            <a:ext cx="2027042" cy="24324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arfüm şişesi ile ilgili görsel sonucu"/>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79884" y="4821730"/>
            <a:ext cx="1208623" cy="177020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ıvı püskürtücü ile ilgili görsel sonucu"/>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81479" y="4821730"/>
            <a:ext cx="1198405" cy="166445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0930" y="727554"/>
            <a:ext cx="3091506" cy="4401205"/>
          </a:xfrm>
          <a:prstGeom prst="rect">
            <a:avLst/>
          </a:prstGeom>
          <a:noFill/>
        </p:spPr>
        <p:txBody>
          <a:bodyPr wrap="square" rtlCol="0">
            <a:spAutoFit/>
          </a:bodyPr>
          <a:lstStyle/>
          <a:p>
            <a:pPr marL="285750" indent="-285750">
              <a:buFont typeface="Arial"/>
              <a:buChar char="•"/>
            </a:pPr>
            <a:r>
              <a:rPr lang="tr-TR" sz="2000" dirty="0" smtClean="0">
                <a:solidFill>
                  <a:srgbClr val="FF0000"/>
                </a:solidFill>
              </a:rPr>
              <a:t>Geçen Hafta Neler Öğrendik?</a:t>
            </a:r>
          </a:p>
          <a:p>
            <a:pPr marL="285750" indent="-285750">
              <a:buFont typeface="Arial"/>
              <a:buChar char="•"/>
            </a:pPr>
            <a:r>
              <a:rPr lang="tr-TR" sz="2000" dirty="0" smtClean="0">
                <a:solidFill>
                  <a:srgbClr val="FF0000"/>
                </a:solidFill>
              </a:rPr>
              <a:t>Basınç ile ilgili Soru </a:t>
            </a:r>
            <a:r>
              <a:rPr lang="tr-TR" sz="2000" dirty="0">
                <a:solidFill>
                  <a:srgbClr val="FF0000"/>
                </a:solidFill>
              </a:rPr>
              <a:t>Çözümü</a:t>
            </a:r>
          </a:p>
          <a:p>
            <a:pPr marL="285750" indent="-285750">
              <a:buFont typeface="Arial"/>
              <a:buChar char="•"/>
            </a:pPr>
            <a:r>
              <a:rPr lang="tr-TR" sz="2000" dirty="0" smtClean="0">
                <a:solidFill>
                  <a:srgbClr val="FF0000"/>
                </a:solidFill>
              </a:rPr>
              <a:t>Deneyelim</a:t>
            </a:r>
          </a:p>
          <a:p>
            <a:pPr marL="285750" indent="-285750">
              <a:buFont typeface="Arial"/>
              <a:buChar char="•"/>
            </a:pPr>
            <a:r>
              <a:rPr lang="tr-TR" sz="2000" dirty="0" smtClean="0">
                <a:solidFill>
                  <a:srgbClr val="FF0000"/>
                </a:solidFill>
              </a:rPr>
              <a:t>Ne Olur?</a:t>
            </a:r>
          </a:p>
          <a:p>
            <a:pPr marL="285750" indent="-285750">
              <a:buFont typeface="Arial"/>
              <a:buChar char="•"/>
            </a:pPr>
            <a:r>
              <a:rPr lang="tr-TR" sz="2000" dirty="0" smtClean="0">
                <a:solidFill>
                  <a:srgbClr val="FF0000"/>
                </a:solidFill>
              </a:rPr>
              <a:t>Akışkanlarda Basınç</a:t>
            </a:r>
          </a:p>
          <a:p>
            <a:pPr marL="285750" indent="-285750">
              <a:buFont typeface="Arial"/>
              <a:buChar char="•"/>
            </a:pPr>
            <a:r>
              <a:rPr lang="en-US" sz="2000" dirty="0" smtClean="0">
                <a:solidFill>
                  <a:srgbClr val="FFFF00"/>
                </a:solidFill>
              </a:rPr>
              <a:t>Ne </a:t>
            </a:r>
            <a:r>
              <a:rPr lang="en-US" sz="2000" dirty="0" err="1" smtClean="0">
                <a:solidFill>
                  <a:srgbClr val="FFFF00"/>
                </a:solidFill>
              </a:rPr>
              <a:t>Olur</a:t>
            </a:r>
            <a:r>
              <a:rPr lang="en-US" sz="2000" dirty="0" smtClean="0">
                <a:solidFill>
                  <a:srgbClr val="FFFF00"/>
                </a:solidFill>
              </a:rPr>
              <a:t>?</a:t>
            </a:r>
          </a:p>
          <a:p>
            <a:pPr marL="285750" indent="-285750">
              <a:buFont typeface="Arial"/>
              <a:buChar char="•"/>
            </a:pPr>
            <a:r>
              <a:rPr lang="tr-TR" sz="2000" dirty="0" smtClean="0">
                <a:solidFill>
                  <a:srgbClr val="92D050"/>
                </a:solidFill>
              </a:rPr>
              <a:t>Günün Özeti</a:t>
            </a:r>
          </a:p>
          <a:p>
            <a:pPr marL="285750" indent="-285750">
              <a:buFont typeface="Arial"/>
              <a:buChar char="•"/>
            </a:pPr>
            <a:r>
              <a:rPr lang="tr-TR" sz="2000" dirty="0" smtClean="0">
                <a:solidFill>
                  <a:srgbClr val="92D050"/>
                </a:solidFill>
              </a:rPr>
              <a:t>Bugün Neler Öğrendik?</a:t>
            </a:r>
          </a:p>
          <a:p>
            <a:pPr marL="285750" indent="-285750">
              <a:buFont typeface="Arial"/>
              <a:buChar char="•"/>
            </a:pPr>
            <a:r>
              <a:rPr lang="tr-TR" sz="2000" dirty="0" smtClean="0">
                <a:solidFill>
                  <a:srgbClr val="92D050"/>
                </a:solidFill>
              </a:rPr>
              <a:t>Soru Çözümü</a:t>
            </a:r>
          </a:p>
          <a:p>
            <a:pPr marL="285750" indent="-285750">
              <a:buFont typeface="Arial"/>
              <a:buChar char="•"/>
            </a:pPr>
            <a:r>
              <a:rPr lang="tr-TR" sz="2000" dirty="0" smtClean="0">
                <a:solidFill>
                  <a:srgbClr val="92D050"/>
                </a:solidFill>
              </a:rPr>
              <a:t>Önümüzdeki Hafta Ne Öğreneceğiz?</a:t>
            </a:r>
          </a:p>
        </p:txBody>
      </p:sp>
    </p:spTree>
    <p:extLst>
      <p:ext uri="{BB962C8B-B14F-4D97-AF65-F5344CB8AC3E}">
        <p14:creationId xmlns:p14="http://schemas.microsoft.com/office/powerpoint/2010/main" val="1588172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54"/>
                                        </p:tgtEl>
                                        <p:attrNameLst>
                                          <p:attrName>style.visibility</p:attrName>
                                        </p:attrNameLst>
                                      </p:cBhvr>
                                      <p:to>
                                        <p:strVal val="visible"/>
                                      </p:to>
                                    </p:set>
                                    <p:anim calcmode="lin" valueType="num">
                                      <p:cBhvr additive="base">
                                        <p:cTn id="19" dur="500" fill="hold"/>
                                        <p:tgtEl>
                                          <p:spTgt spid="2054"/>
                                        </p:tgtEl>
                                        <p:attrNameLst>
                                          <p:attrName>ppt_x</p:attrName>
                                        </p:attrNameLst>
                                      </p:cBhvr>
                                      <p:tavLst>
                                        <p:tav tm="0">
                                          <p:val>
                                            <p:strVal val="#ppt_x"/>
                                          </p:val>
                                        </p:tav>
                                        <p:tav tm="100000">
                                          <p:val>
                                            <p:strVal val="#ppt_x"/>
                                          </p:val>
                                        </p:tav>
                                      </p:tavLst>
                                    </p:anim>
                                    <p:anim calcmode="lin" valueType="num">
                                      <p:cBhvr additive="base">
                                        <p:cTn id="20" dur="500" fill="hold"/>
                                        <p:tgtEl>
                                          <p:spTgt spid="205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052"/>
                                        </p:tgtEl>
                                        <p:attrNameLst>
                                          <p:attrName>style.visibility</p:attrName>
                                        </p:attrNameLst>
                                      </p:cBhvr>
                                      <p:to>
                                        <p:strVal val="visible"/>
                                      </p:to>
                                    </p:set>
                                    <p:anim calcmode="lin" valueType="num">
                                      <p:cBhvr additive="base">
                                        <p:cTn id="23" dur="500" fill="hold"/>
                                        <p:tgtEl>
                                          <p:spTgt spid="2052"/>
                                        </p:tgtEl>
                                        <p:attrNameLst>
                                          <p:attrName>ppt_x</p:attrName>
                                        </p:attrNameLst>
                                      </p:cBhvr>
                                      <p:tavLst>
                                        <p:tav tm="0">
                                          <p:val>
                                            <p:strVal val="#ppt_x"/>
                                          </p:val>
                                        </p:tav>
                                        <p:tav tm="100000">
                                          <p:val>
                                            <p:strVal val="#ppt_x"/>
                                          </p:val>
                                        </p:tav>
                                      </p:tavLst>
                                    </p:anim>
                                    <p:anim calcmode="lin" valueType="num">
                                      <p:cBhvr additive="base">
                                        <p:cTn id="24" dur="500" fill="hold"/>
                                        <p:tgtEl>
                                          <p:spTgt spid="205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050"/>
                                        </p:tgtEl>
                                        <p:attrNameLst>
                                          <p:attrName>style.visibility</p:attrName>
                                        </p:attrNameLst>
                                      </p:cBhvr>
                                      <p:to>
                                        <p:strVal val="visible"/>
                                      </p:to>
                                    </p:set>
                                    <p:anim calcmode="lin" valueType="num">
                                      <p:cBhvr additive="base">
                                        <p:cTn id="27" dur="500" fill="hold"/>
                                        <p:tgtEl>
                                          <p:spTgt spid="2050"/>
                                        </p:tgtEl>
                                        <p:attrNameLst>
                                          <p:attrName>ppt_x</p:attrName>
                                        </p:attrNameLst>
                                      </p:cBhvr>
                                      <p:tavLst>
                                        <p:tav tm="0">
                                          <p:val>
                                            <p:strVal val="#ppt_x"/>
                                          </p:val>
                                        </p:tav>
                                        <p:tav tm="100000">
                                          <p:val>
                                            <p:strVal val="#ppt_x"/>
                                          </p:val>
                                        </p:tav>
                                      </p:tavLst>
                                    </p:anim>
                                    <p:anim calcmode="lin" valueType="num">
                                      <p:cBhvr additive="base">
                                        <p:cTn id="2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815263" y="2135938"/>
            <a:ext cx="8213733" cy="1869126"/>
          </a:xfrm>
          <a:prstGeom prst="rect">
            <a:avLst/>
          </a:prstGeom>
        </p:spPr>
      </p:pic>
      <p:sp>
        <p:nvSpPr>
          <p:cNvPr id="10" name="2 Başlık"/>
          <p:cNvSpPr>
            <a:spLocks noGrp="1"/>
          </p:cNvSpPr>
          <p:nvPr>
            <p:ph type="title"/>
          </p:nvPr>
        </p:nvSpPr>
        <p:spPr>
          <a:xfrm>
            <a:off x="3791744" y="293950"/>
            <a:ext cx="7843854" cy="1143000"/>
          </a:xfrm>
        </p:spPr>
        <p:txBody>
          <a:bodyPr>
            <a:normAutofit fontScale="90000"/>
          </a:bodyPr>
          <a:lstStyle/>
          <a:p>
            <a:r>
              <a:rPr lang="tr-TR" dirty="0" smtClean="0">
                <a:solidFill>
                  <a:schemeClr val="tx1"/>
                </a:solidFill>
                <a:effectLst/>
              </a:rPr>
              <a:t>Ne olur? </a:t>
            </a:r>
            <a:r>
              <a:rPr lang="en-US" dirty="0" err="1" smtClean="0">
                <a:solidFill>
                  <a:schemeClr val="tx1"/>
                </a:solidFill>
                <a:effectLst/>
              </a:rPr>
              <a:t>Damar</a:t>
            </a:r>
            <a:r>
              <a:rPr lang="tr-TR" dirty="0" smtClean="0">
                <a:solidFill>
                  <a:schemeClr val="tx1"/>
                </a:solidFill>
                <a:effectLst/>
              </a:rPr>
              <a:t>da plak oluşursa</a:t>
            </a:r>
            <a:endParaRPr lang="tr-TR" dirty="0">
              <a:solidFill>
                <a:schemeClr val="tx1"/>
              </a:solidFill>
              <a:effectLst/>
            </a:endParaRPr>
          </a:p>
        </p:txBody>
      </p:sp>
      <p:sp>
        <p:nvSpPr>
          <p:cNvPr id="2" name="TextBox 1"/>
          <p:cNvSpPr txBox="1"/>
          <p:nvPr/>
        </p:nvSpPr>
        <p:spPr>
          <a:xfrm>
            <a:off x="5447928" y="5229200"/>
            <a:ext cx="5206875" cy="646331"/>
          </a:xfrm>
          <a:prstGeom prst="rect">
            <a:avLst/>
          </a:prstGeom>
          <a:noFill/>
        </p:spPr>
        <p:txBody>
          <a:bodyPr wrap="none" rtlCol="0">
            <a:spAutoFit/>
          </a:bodyPr>
          <a:lstStyle/>
          <a:p>
            <a:r>
              <a:rPr lang="tr-TR" dirty="0" smtClean="0"/>
              <a:t>Kan hızlanır, basınç azalır ve damar büzülür.</a:t>
            </a:r>
          </a:p>
          <a:p>
            <a:r>
              <a:rPr lang="tr-TR" dirty="0" smtClean="0"/>
              <a:t>Kalp daha fazla çalışma zorunda kalır</a:t>
            </a:r>
            <a:endParaRPr lang="tr-TR" dirty="0"/>
          </a:p>
        </p:txBody>
      </p:sp>
      <p:sp>
        <p:nvSpPr>
          <p:cNvPr id="8" name="TextBox 7"/>
          <p:cNvSpPr txBox="1"/>
          <p:nvPr/>
        </p:nvSpPr>
        <p:spPr>
          <a:xfrm>
            <a:off x="20930" y="727554"/>
            <a:ext cx="3091506" cy="4401205"/>
          </a:xfrm>
          <a:prstGeom prst="rect">
            <a:avLst/>
          </a:prstGeom>
          <a:noFill/>
        </p:spPr>
        <p:txBody>
          <a:bodyPr wrap="square" rtlCol="0">
            <a:spAutoFit/>
          </a:bodyPr>
          <a:lstStyle/>
          <a:p>
            <a:pPr marL="285750" indent="-285750">
              <a:buFont typeface="Arial"/>
              <a:buChar char="•"/>
            </a:pPr>
            <a:r>
              <a:rPr lang="tr-TR" sz="2000" dirty="0" smtClean="0">
                <a:solidFill>
                  <a:srgbClr val="FF0000"/>
                </a:solidFill>
              </a:rPr>
              <a:t>Geçen Hafta Neler Öğrendik?</a:t>
            </a:r>
          </a:p>
          <a:p>
            <a:pPr marL="285750" indent="-285750">
              <a:buFont typeface="Arial"/>
              <a:buChar char="•"/>
            </a:pPr>
            <a:r>
              <a:rPr lang="tr-TR" sz="2000" dirty="0" smtClean="0">
                <a:solidFill>
                  <a:srgbClr val="FF0000"/>
                </a:solidFill>
              </a:rPr>
              <a:t>Basınç ile ilgili Soru </a:t>
            </a:r>
            <a:r>
              <a:rPr lang="tr-TR" sz="2000" dirty="0">
                <a:solidFill>
                  <a:srgbClr val="FF0000"/>
                </a:solidFill>
              </a:rPr>
              <a:t>Çözümü</a:t>
            </a:r>
          </a:p>
          <a:p>
            <a:pPr marL="285750" indent="-285750">
              <a:buFont typeface="Arial"/>
              <a:buChar char="•"/>
            </a:pPr>
            <a:r>
              <a:rPr lang="tr-TR" sz="2000" dirty="0" smtClean="0">
                <a:solidFill>
                  <a:srgbClr val="FF0000"/>
                </a:solidFill>
              </a:rPr>
              <a:t>Deneyelim</a:t>
            </a:r>
          </a:p>
          <a:p>
            <a:pPr marL="285750" indent="-285750">
              <a:buFont typeface="Arial"/>
              <a:buChar char="•"/>
            </a:pPr>
            <a:r>
              <a:rPr lang="tr-TR" sz="2000" dirty="0" smtClean="0">
                <a:solidFill>
                  <a:srgbClr val="FF0000"/>
                </a:solidFill>
              </a:rPr>
              <a:t>Ne Olur?</a:t>
            </a:r>
          </a:p>
          <a:p>
            <a:pPr marL="285750" indent="-285750">
              <a:buFont typeface="Arial"/>
              <a:buChar char="•"/>
            </a:pPr>
            <a:r>
              <a:rPr lang="tr-TR" sz="2000" dirty="0" smtClean="0">
                <a:solidFill>
                  <a:srgbClr val="FF0000"/>
                </a:solidFill>
              </a:rPr>
              <a:t>Akışkanlarda Basınç</a:t>
            </a:r>
          </a:p>
          <a:p>
            <a:pPr marL="285750" indent="-285750">
              <a:buFont typeface="Arial"/>
              <a:buChar char="•"/>
            </a:pPr>
            <a:r>
              <a:rPr lang="en-US" sz="2000" dirty="0" smtClean="0">
                <a:solidFill>
                  <a:srgbClr val="FFFF00"/>
                </a:solidFill>
              </a:rPr>
              <a:t>Ne </a:t>
            </a:r>
            <a:r>
              <a:rPr lang="en-US" sz="2000" dirty="0" err="1" smtClean="0">
                <a:solidFill>
                  <a:srgbClr val="FFFF00"/>
                </a:solidFill>
              </a:rPr>
              <a:t>Olur</a:t>
            </a:r>
            <a:r>
              <a:rPr lang="en-US" sz="2000" dirty="0" smtClean="0">
                <a:solidFill>
                  <a:srgbClr val="FFFF00"/>
                </a:solidFill>
              </a:rPr>
              <a:t>?</a:t>
            </a:r>
          </a:p>
          <a:p>
            <a:pPr marL="285750" indent="-285750">
              <a:buFont typeface="Arial"/>
              <a:buChar char="•"/>
            </a:pPr>
            <a:r>
              <a:rPr lang="tr-TR" sz="2000" dirty="0" smtClean="0">
                <a:solidFill>
                  <a:srgbClr val="92D050"/>
                </a:solidFill>
              </a:rPr>
              <a:t>Günün Özeti</a:t>
            </a:r>
          </a:p>
          <a:p>
            <a:pPr marL="285750" indent="-285750">
              <a:buFont typeface="Arial"/>
              <a:buChar char="•"/>
            </a:pPr>
            <a:r>
              <a:rPr lang="tr-TR" sz="2000" dirty="0" smtClean="0">
                <a:solidFill>
                  <a:srgbClr val="92D050"/>
                </a:solidFill>
              </a:rPr>
              <a:t>Bugün Neler Öğrendik?</a:t>
            </a:r>
          </a:p>
          <a:p>
            <a:pPr marL="285750" indent="-285750">
              <a:buFont typeface="Arial"/>
              <a:buChar char="•"/>
            </a:pPr>
            <a:r>
              <a:rPr lang="tr-TR" sz="2000" dirty="0" smtClean="0">
                <a:solidFill>
                  <a:srgbClr val="92D050"/>
                </a:solidFill>
              </a:rPr>
              <a:t>Soru Çözümü</a:t>
            </a:r>
          </a:p>
          <a:p>
            <a:pPr marL="285750" indent="-285750">
              <a:buFont typeface="Arial"/>
              <a:buChar char="•"/>
            </a:pPr>
            <a:r>
              <a:rPr lang="tr-TR" sz="2000" dirty="0" smtClean="0">
                <a:solidFill>
                  <a:srgbClr val="92D050"/>
                </a:solidFill>
              </a:rPr>
              <a:t>Önümüzdeki Hafta Ne Öğreneceğiz?</a:t>
            </a:r>
          </a:p>
        </p:txBody>
      </p:sp>
    </p:spTree>
    <p:extLst>
      <p:ext uri="{BB962C8B-B14F-4D97-AF65-F5344CB8AC3E}">
        <p14:creationId xmlns:p14="http://schemas.microsoft.com/office/powerpoint/2010/main" val="2257058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151784" y="1436950"/>
            <a:ext cx="5080726" cy="4411756"/>
          </a:xfrm>
          <a:prstGeom prst="rect">
            <a:avLst/>
          </a:prstGeom>
        </p:spPr>
      </p:pic>
      <p:sp>
        <p:nvSpPr>
          <p:cNvPr id="9" name="2 Başlık"/>
          <p:cNvSpPr>
            <a:spLocks noGrp="1"/>
          </p:cNvSpPr>
          <p:nvPr>
            <p:ph type="title"/>
          </p:nvPr>
        </p:nvSpPr>
        <p:spPr>
          <a:xfrm>
            <a:off x="3791744" y="293950"/>
            <a:ext cx="7843854" cy="1143000"/>
          </a:xfrm>
        </p:spPr>
        <p:txBody>
          <a:bodyPr>
            <a:normAutofit/>
          </a:bodyPr>
          <a:lstStyle/>
          <a:p>
            <a:r>
              <a:rPr lang="tr-TR" dirty="0" smtClean="0">
                <a:solidFill>
                  <a:schemeClr val="tx1"/>
                </a:solidFill>
                <a:effectLst/>
              </a:rPr>
              <a:t>Ne olur? Çatı</a:t>
            </a:r>
            <a:endParaRPr lang="tr-TR" dirty="0">
              <a:solidFill>
                <a:schemeClr val="tx1"/>
              </a:solidFill>
              <a:effectLst/>
            </a:endParaRPr>
          </a:p>
        </p:txBody>
      </p:sp>
      <p:sp>
        <p:nvSpPr>
          <p:cNvPr id="3" name="TextBox 2"/>
          <p:cNvSpPr txBox="1"/>
          <p:nvPr/>
        </p:nvSpPr>
        <p:spPr>
          <a:xfrm>
            <a:off x="8640040" y="6097908"/>
            <a:ext cx="1184940" cy="369332"/>
          </a:xfrm>
          <a:prstGeom prst="rect">
            <a:avLst/>
          </a:prstGeom>
          <a:noFill/>
        </p:spPr>
        <p:txBody>
          <a:bodyPr wrap="none" rtlCol="0">
            <a:spAutoFit/>
          </a:bodyPr>
          <a:lstStyle/>
          <a:p>
            <a:r>
              <a:rPr lang="tr-TR" dirty="0" smtClean="0"/>
              <a:t>Çatı uçar</a:t>
            </a:r>
            <a:endParaRPr lang="tr-TR" dirty="0"/>
          </a:p>
        </p:txBody>
      </p:sp>
      <p:sp>
        <p:nvSpPr>
          <p:cNvPr id="7" name="TextBox 6"/>
          <p:cNvSpPr txBox="1"/>
          <p:nvPr/>
        </p:nvSpPr>
        <p:spPr>
          <a:xfrm>
            <a:off x="20930" y="727554"/>
            <a:ext cx="3091506" cy="4401205"/>
          </a:xfrm>
          <a:prstGeom prst="rect">
            <a:avLst/>
          </a:prstGeom>
          <a:noFill/>
        </p:spPr>
        <p:txBody>
          <a:bodyPr wrap="square" rtlCol="0">
            <a:spAutoFit/>
          </a:bodyPr>
          <a:lstStyle/>
          <a:p>
            <a:pPr marL="285750" indent="-285750">
              <a:buFont typeface="Arial"/>
              <a:buChar char="•"/>
            </a:pPr>
            <a:r>
              <a:rPr lang="tr-TR" sz="2000" dirty="0" smtClean="0">
                <a:solidFill>
                  <a:srgbClr val="FF0000"/>
                </a:solidFill>
              </a:rPr>
              <a:t>Geçen Hafta Neler Öğrendik?</a:t>
            </a:r>
          </a:p>
          <a:p>
            <a:pPr marL="285750" indent="-285750">
              <a:buFont typeface="Arial"/>
              <a:buChar char="•"/>
            </a:pPr>
            <a:r>
              <a:rPr lang="tr-TR" sz="2000" dirty="0" smtClean="0">
                <a:solidFill>
                  <a:srgbClr val="FF0000"/>
                </a:solidFill>
              </a:rPr>
              <a:t>Basınç ile ilgili Soru </a:t>
            </a:r>
            <a:r>
              <a:rPr lang="tr-TR" sz="2000" dirty="0">
                <a:solidFill>
                  <a:srgbClr val="FF0000"/>
                </a:solidFill>
              </a:rPr>
              <a:t>Çözümü</a:t>
            </a:r>
          </a:p>
          <a:p>
            <a:pPr marL="285750" indent="-285750">
              <a:buFont typeface="Arial"/>
              <a:buChar char="•"/>
            </a:pPr>
            <a:r>
              <a:rPr lang="tr-TR" sz="2000" dirty="0" smtClean="0">
                <a:solidFill>
                  <a:srgbClr val="FF0000"/>
                </a:solidFill>
              </a:rPr>
              <a:t>Deneyelim</a:t>
            </a:r>
          </a:p>
          <a:p>
            <a:pPr marL="285750" indent="-285750">
              <a:buFont typeface="Arial"/>
              <a:buChar char="•"/>
            </a:pPr>
            <a:r>
              <a:rPr lang="tr-TR" sz="2000" dirty="0" smtClean="0">
                <a:solidFill>
                  <a:srgbClr val="FF0000"/>
                </a:solidFill>
              </a:rPr>
              <a:t>Ne Olur?</a:t>
            </a:r>
          </a:p>
          <a:p>
            <a:pPr marL="285750" indent="-285750">
              <a:buFont typeface="Arial"/>
              <a:buChar char="•"/>
            </a:pPr>
            <a:r>
              <a:rPr lang="tr-TR" sz="2000" dirty="0" smtClean="0">
                <a:solidFill>
                  <a:srgbClr val="FF0000"/>
                </a:solidFill>
              </a:rPr>
              <a:t>Akışkanlarda Basınç</a:t>
            </a:r>
          </a:p>
          <a:p>
            <a:pPr marL="285750" indent="-285750">
              <a:buFont typeface="Arial"/>
              <a:buChar char="•"/>
            </a:pPr>
            <a:r>
              <a:rPr lang="en-US" sz="2000" dirty="0" smtClean="0">
                <a:solidFill>
                  <a:srgbClr val="FFFF00"/>
                </a:solidFill>
              </a:rPr>
              <a:t>Ne </a:t>
            </a:r>
            <a:r>
              <a:rPr lang="en-US" sz="2000" dirty="0" err="1" smtClean="0">
                <a:solidFill>
                  <a:srgbClr val="FFFF00"/>
                </a:solidFill>
              </a:rPr>
              <a:t>Olur</a:t>
            </a:r>
            <a:r>
              <a:rPr lang="en-US" sz="2000" dirty="0" smtClean="0">
                <a:solidFill>
                  <a:srgbClr val="FFFF00"/>
                </a:solidFill>
              </a:rPr>
              <a:t>?</a:t>
            </a:r>
          </a:p>
          <a:p>
            <a:pPr marL="285750" indent="-285750">
              <a:buFont typeface="Arial"/>
              <a:buChar char="•"/>
            </a:pPr>
            <a:r>
              <a:rPr lang="tr-TR" sz="2000" dirty="0" smtClean="0">
                <a:solidFill>
                  <a:srgbClr val="92D050"/>
                </a:solidFill>
              </a:rPr>
              <a:t>Günün Özeti</a:t>
            </a:r>
          </a:p>
          <a:p>
            <a:pPr marL="285750" indent="-285750">
              <a:buFont typeface="Arial"/>
              <a:buChar char="•"/>
            </a:pPr>
            <a:r>
              <a:rPr lang="tr-TR" sz="2000" dirty="0" smtClean="0">
                <a:solidFill>
                  <a:srgbClr val="92D050"/>
                </a:solidFill>
              </a:rPr>
              <a:t>Bugün Neler Öğrendik?</a:t>
            </a:r>
          </a:p>
          <a:p>
            <a:pPr marL="285750" indent="-285750">
              <a:buFont typeface="Arial"/>
              <a:buChar char="•"/>
            </a:pPr>
            <a:r>
              <a:rPr lang="tr-TR" sz="2000" dirty="0" smtClean="0">
                <a:solidFill>
                  <a:srgbClr val="92D050"/>
                </a:solidFill>
              </a:rPr>
              <a:t>Soru Çözümü</a:t>
            </a:r>
          </a:p>
          <a:p>
            <a:pPr marL="285750" indent="-285750">
              <a:buFont typeface="Arial"/>
              <a:buChar char="•"/>
            </a:pPr>
            <a:r>
              <a:rPr lang="tr-TR" sz="2000" dirty="0" smtClean="0">
                <a:solidFill>
                  <a:srgbClr val="92D050"/>
                </a:solidFill>
              </a:rPr>
              <a:t>Önümüzdeki Hafta Ne Öğreneceğiz?</a:t>
            </a:r>
          </a:p>
        </p:txBody>
      </p:sp>
    </p:spTree>
    <p:extLst>
      <p:ext uri="{BB962C8B-B14F-4D97-AF65-F5344CB8AC3E}">
        <p14:creationId xmlns:p14="http://schemas.microsoft.com/office/powerpoint/2010/main" val="419612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0" y="1"/>
            <a:ext cx="9692640" cy="1001486"/>
          </a:xfrm>
        </p:spPr>
        <p:txBody>
          <a:bodyPr/>
          <a:lstStyle/>
          <a:p>
            <a:r>
              <a:rPr lang="tr-TR" dirty="0" smtClean="0"/>
              <a:t>Fizikçi Şakası !</a:t>
            </a:r>
            <a:endParaRPr lang="tr-TR" dirty="0"/>
          </a:p>
        </p:txBody>
      </p:sp>
      <p:pic>
        <p:nvPicPr>
          <p:cNvPr id="3" name="Einstein, Newton and Pascal jok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1307" y="1001487"/>
            <a:ext cx="9090025" cy="5113139"/>
          </a:xfrm>
          <a:prstGeom prst="rect">
            <a:avLst/>
          </a:prstGeom>
        </p:spPr>
      </p:pic>
    </p:spTree>
    <p:extLst>
      <p:ext uri="{BB962C8B-B14F-4D97-AF65-F5344CB8AC3E}">
        <p14:creationId xmlns:p14="http://schemas.microsoft.com/office/powerpoint/2010/main" val="2077250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Başlık"/>
          <p:cNvSpPr>
            <a:spLocks noGrp="1"/>
          </p:cNvSpPr>
          <p:nvPr>
            <p:ph type="title"/>
          </p:nvPr>
        </p:nvSpPr>
        <p:spPr>
          <a:xfrm>
            <a:off x="2849902" y="293950"/>
            <a:ext cx="9552384" cy="1143000"/>
          </a:xfrm>
        </p:spPr>
        <p:txBody>
          <a:bodyPr>
            <a:normAutofit fontScale="90000"/>
          </a:bodyPr>
          <a:lstStyle/>
          <a:p>
            <a:r>
              <a:rPr lang="tr-TR" dirty="0" smtClean="0">
                <a:solidFill>
                  <a:schemeClr val="tx1"/>
                </a:solidFill>
                <a:effectLst/>
              </a:rPr>
              <a:t>Ne olur? Yakın Mesafeden Metro Geçerse</a:t>
            </a:r>
            <a:endParaRPr lang="tr-TR" dirty="0">
              <a:solidFill>
                <a:schemeClr val="tx1"/>
              </a:solidFill>
              <a:effectLst/>
            </a:endParaRPr>
          </a:p>
        </p:txBody>
      </p:sp>
      <p:pic>
        <p:nvPicPr>
          <p:cNvPr id="5122" name="Picture 2" descr="metro passing man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4765" y="1244530"/>
            <a:ext cx="7342450" cy="488607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626094" y="6372036"/>
            <a:ext cx="2358338" cy="369332"/>
          </a:xfrm>
          <a:prstGeom prst="rect">
            <a:avLst/>
          </a:prstGeom>
          <a:noFill/>
        </p:spPr>
        <p:txBody>
          <a:bodyPr wrap="none" rtlCol="0">
            <a:spAutoFit/>
          </a:bodyPr>
          <a:lstStyle/>
          <a:p>
            <a:r>
              <a:rPr lang="tr-TR" dirty="0" smtClean="0"/>
              <a:t>Metro’ya yapışabilir</a:t>
            </a:r>
            <a:endParaRPr lang="tr-TR" dirty="0"/>
          </a:p>
        </p:txBody>
      </p:sp>
      <p:sp>
        <p:nvSpPr>
          <p:cNvPr id="9" name="TextBox 8"/>
          <p:cNvSpPr txBox="1"/>
          <p:nvPr/>
        </p:nvSpPr>
        <p:spPr>
          <a:xfrm>
            <a:off x="20930" y="727554"/>
            <a:ext cx="3091506" cy="4401205"/>
          </a:xfrm>
          <a:prstGeom prst="rect">
            <a:avLst/>
          </a:prstGeom>
          <a:noFill/>
        </p:spPr>
        <p:txBody>
          <a:bodyPr wrap="square" rtlCol="0">
            <a:spAutoFit/>
          </a:bodyPr>
          <a:lstStyle/>
          <a:p>
            <a:pPr marL="285750" indent="-285750">
              <a:buFont typeface="Arial"/>
              <a:buChar char="•"/>
            </a:pPr>
            <a:r>
              <a:rPr lang="tr-TR" sz="2000" dirty="0" smtClean="0">
                <a:solidFill>
                  <a:srgbClr val="FF0000"/>
                </a:solidFill>
              </a:rPr>
              <a:t>Geçen Hafta Neler Öğrendik?</a:t>
            </a:r>
          </a:p>
          <a:p>
            <a:pPr marL="285750" indent="-285750">
              <a:buFont typeface="Arial"/>
              <a:buChar char="•"/>
            </a:pPr>
            <a:r>
              <a:rPr lang="tr-TR" sz="2000" dirty="0" smtClean="0">
                <a:solidFill>
                  <a:srgbClr val="FF0000"/>
                </a:solidFill>
              </a:rPr>
              <a:t>Basınç ile ilgili Soru </a:t>
            </a:r>
            <a:r>
              <a:rPr lang="tr-TR" sz="2000" dirty="0">
                <a:solidFill>
                  <a:srgbClr val="FF0000"/>
                </a:solidFill>
              </a:rPr>
              <a:t>Çözümü</a:t>
            </a:r>
          </a:p>
          <a:p>
            <a:pPr marL="285750" indent="-285750">
              <a:buFont typeface="Arial"/>
              <a:buChar char="•"/>
            </a:pPr>
            <a:r>
              <a:rPr lang="tr-TR" sz="2000" dirty="0" smtClean="0">
                <a:solidFill>
                  <a:srgbClr val="FF0000"/>
                </a:solidFill>
              </a:rPr>
              <a:t>Deneyelim</a:t>
            </a:r>
          </a:p>
          <a:p>
            <a:pPr marL="285750" indent="-285750">
              <a:buFont typeface="Arial"/>
              <a:buChar char="•"/>
            </a:pPr>
            <a:r>
              <a:rPr lang="tr-TR" sz="2000" dirty="0" smtClean="0">
                <a:solidFill>
                  <a:srgbClr val="FF0000"/>
                </a:solidFill>
              </a:rPr>
              <a:t>Ne Olur?</a:t>
            </a:r>
          </a:p>
          <a:p>
            <a:pPr marL="285750" indent="-285750">
              <a:buFont typeface="Arial"/>
              <a:buChar char="•"/>
            </a:pPr>
            <a:r>
              <a:rPr lang="tr-TR" sz="2000" dirty="0" smtClean="0">
                <a:solidFill>
                  <a:srgbClr val="FF0000"/>
                </a:solidFill>
              </a:rPr>
              <a:t>Akışkanlarda Basınç</a:t>
            </a:r>
          </a:p>
          <a:p>
            <a:pPr marL="285750" indent="-285750">
              <a:buFont typeface="Arial"/>
              <a:buChar char="•"/>
            </a:pPr>
            <a:r>
              <a:rPr lang="en-US" sz="2000" dirty="0" smtClean="0">
                <a:solidFill>
                  <a:srgbClr val="FFFF00"/>
                </a:solidFill>
              </a:rPr>
              <a:t>Ne </a:t>
            </a:r>
            <a:r>
              <a:rPr lang="en-US" sz="2000" dirty="0" err="1" smtClean="0">
                <a:solidFill>
                  <a:srgbClr val="FFFF00"/>
                </a:solidFill>
              </a:rPr>
              <a:t>Olur</a:t>
            </a:r>
            <a:r>
              <a:rPr lang="en-US" sz="2000" dirty="0" smtClean="0">
                <a:solidFill>
                  <a:srgbClr val="FFFF00"/>
                </a:solidFill>
              </a:rPr>
              <a:t>?</a:t>
            </a:r>
          </a:p>
          <a:p>
            <a:pPr marL="285750" indent="-285750">
              <a:buFont typeface="Arial"/>
              <a:buChar char="•"/>
            </a:pPr>
            <a:r>
              <a:rPr lang="tr-TR" sz="2000" dirty="0" smtClean="0">
                <a:solidFill>
                  <a:srgbClr val="92D050"/>
                </a:solidFill>
              </a:rPr>
              <a:t>Günün Özeti</a:t>
            </a:r>
          </a:p>
          <a:p>
            <a:pPr marL="285750" indent="-285750">
              <a:buFont typeface="Arial"/>
              <a:buChar char="•"/>
            </a:pPr>
            <a:r>
              <a:rPr lang="tr-TR" sz="2000" dirty="0" smtClean="0">
                <a:solidFill>
                  <a:srgbClr val="92D050"/>
                </a:solidFill>
              </a:rPr>
              <a:t>Bugün Neler Öğrendik?</a:t>
            </a:r>
          </a:p>
          <a:p>
            <a:pPr marL="285750" indent="-285750">
              <a:buFont typeface="Arial"/>
              <a:buChar char="•"/>
            </a:pPr>
            <a:r>
              <a:rPr lang="tr-TR" sz="2000" dirty="0" smtClean="0">
                <a:solidFill>
                  <a:srgbClr val="92D050"/>
                </a:solidFill>
              </a:rPr>
              <a:t>Soru Çözümü</a:t>
            </a:r>
          </a:p>
          <a:p>
            <a:pPr marL="285750" indent="-285750">
              <a:buFont typeface="Arial"/>
              <a:buChar char="•"/>
            </a:pPr>
            <a:r>
              <a:rPr lang="tr-TR" sz="2000" dirty="0" smtClean="0">
                <a:solidFill>
                  <a:srgbClr val="92D050"/>
                </a:solidFill>
              </a:rPr>
              <a:t>Önümüzdeki Hafta Ne Öğreneceğiz?</a:t>
            </a:r>
          </a:p>
        </p:txBody>
      </p:sp>
    </p:spTree>
    <p:extLst>
      <p:ext uri="{BB962C8B-B14F-4D97-AF65-F5344CB8AC3E}">
        <p14:creationId xmlns:p14="http://schemas.microsoft.com/office/powerpoint/2010/main" val="353946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Başlık"/>
          <p:cNvSpPr>
            <a:spLocks noGrp="1"/>
          </p:cNvSpPr>
          <p:nvPr>
            <p:ph type="title"/>
          </p:nvPr>
        </p:nvSpPr>
        <p:spPr>
          <a:xfrm>
            <a:off x="2927648" y="293950"/>
            <a:ext cx="8856984" cy="1143000"/>
          </a:xfrm>
        </p:spPr>
        <p:txBody>
          <a:bodyPr>
            <a:normAutofit fontScale="90000"/>
          </a:bodyPr>
          <a:lstStyle/>
          <a:p>
            <a:r>
              <a:rPr lang="tr-TR" dirty="0" smtClean="0">
                <a:solidFill>
                  <a:schemeClr val="tx1"/>
                </a:solidFill>
                <a:effectLst/>
              </a:rPr>
              <a:t>Ne olur? Bisikletin Yanından Araba Geçerse</a:t>
            </a:r>
            <a:endParaRPr lang="tr-TR" dirty="0">
              <a:solidFill>
                <a:schemeClr val="tx1"/>
              </a:solidFill>
              <a:effectLst/>
            </a:endParaRPr>
          </a:p>
        </p:txBody>
      </p:sp>
      <p:pic>
        <p:nvPicPr>
          <p:cNvPr id="4098" name="Picture 2" descr="Maryland bike advocate shows what 3 feet looks li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1201" y="1436950"/>
            <a:ext cx="6696744" cy="446449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626094" y="6372036"/>
            <a:ext cx="2311851" cy="369332"/>
          </a:xfrm>
          <a:prstGeom prst="rect">
            <a:avLst/>
          </a:prstGeom>
          <a:noFill/>
        </p:spPr>
        <p:txBody>
          <a:bodyPr wrap="none" rtlCol="0">
            <a:spAutoFit/>
          </a:bodyPr>
          <a:lstStyle/>
          <a:p>
            <a:r>
              <a:rPr lang="en-US" dirty="0" smtClean="0"/>
              <a:t>Araba</a:t>
            </a:r>
            <a:r>
              <a:rPr lang="tr-TR" dirty="0" smtClean="0"/>
              <a:t>ya yapışabilir</a:t>
            </a:r>
            <a:endParaRPr lang="tr-TR" dirty="0"/>
          </a:p>
        </p:txBody>
      </p:sp>
      <p:sp>
        <p:nvSpPr>
          <p:cNvPr id="9" name="TextBox 8"/>
          <p:cNvSpPr txBox="1"/>
          <p:nvPr/>
        </p:nvSpPr>
        <p:spPr>
          <a:xfrm>
            <a:off x="20930" y="727554"/>
            <a:ext cx="3091506" cy="4401205"/>
          </a:xfrm>
          <a:prstGeom prst="rect">
            <a:avLst/>
          </a:prstGeom>
          <a:noFill/>
        </p:spPr>
        <p:txBody>
          <a:bodyPr wrap="square" rtlCol="0">
            <a:spAutoFit/>
          </a:bodyPr>
          <a:lstStyle/>
          <a:p>
            <a:pPr marL="285750" indent="-285750">
              <a:buFont typeface="Arial"/>
              <a:buChar char="•"/>
            </a:pPr>
            <a:r>
              <a:rPr lang="tr-TR" sz="2000" dirty="0" smtClean="0">
                <a:solidFill>
                  <a:srgbClr val="FF0000"/>
                </a:solidFill>
              </a:rPr>
              <a:t>Geçen Hafta Neler Öğrendik?</a:t>
            </a:r>
          </a:p>
          <a:p>
            <a:pPr marL="285750" indent="-285750">
              <a:buFont typeface="Arial"/>
              <a:buChar char="•"/>
            </a:pPr>
            <a:r>
              <a:rPr lang="tr-TR" sz="2000" dirty="0" smtClean="0">
                <a:solidFill>
                  <a:srgbClr val="FF0000"/>
                </a:solidFill>
              </a:rPr>
              <a:t>Basınç ile ilgili Soru </a:t>
            </a:r>
            <a:r>
              <a:rPr lang="tr-TR" sz="2000" dirty="0">
                <a:solidFill>
                  <a:srgbClr val="FF0000"/>
                </a:solidFill>
              </a:rPr>
              <a:t>Çözümü</a:t>
            </a:r>
          </a:p>
          <a:p>
            <a:pPr marL="285750" indent="-285750">
              <a:buFont typeface="Arial"/>
              <a:buChar char="•"/>
            </a:pPr>
            <a:r>
              <a:rPr lang="tr-TR" sz="2000" dirty="0" smtClean="0">
                <a:solidFill>
                  <a:srgbClr val="FF0000"/>
                </a:solidFill>
              </a:rPr>
              <a:t>Deneyelim</a:t>
            </a:r>
          </a:p>
          <a:p>
            <a:pPr marL="285750" indent="-285750">
              <a:buFont typeface="Arial"/>
              <a:buChar char="•"/>
            </a:pPr>
            <a:r>
              <a:rPr lang="tr-TR" sz="2000" dirty="0" smtClean="0">
                <a:solidFill>
                  <a:srgbClr val="FF0000"/>
                </a:solidFill>
              </a:rPr>
              <a:t>Ne Olur?</a:t>
            </a:r>
          </a:p>
          <a:p>
            <a:pPr marL="285750" indent="-285750">
              <a:buFont typeface="Arial"/>
              <a:buChar char="•"/>
            </a:pPr>
            <a:r>
              <a:rPr lang="tr-TR" sz="2000" dirty="0" smtClean="0">
                <a:solidFill>
                  <a:srgbClr val="FF0000"/>
                </a:solidFill>
              </a:rPr>
              <a:t>Akışkanlarda Basınç</a:t>
            </a:r>
          </a:p>
          <a:p>
            <a:pPr marL="285750" indent="-285750">
              <a:buFont typeface="Arial"/>
              <a:buChar char="•"/>
            </a:pPr>
            <a:r>
              <a:rPr lang="en-US" sz="2000" dirty="0" smtClean="0">
                <a:solidFill>
                  <a:srgbClr val="FFFF00"/>
                </a:solidFill>
              </a:rPr>
              <a:t>Ne </a:t>
            </a:r>
            <a:r>
              <a:rPr lang="en-US" sz="2000" dirty="0" err="1" smtClean="0">
                <a:solidFill>
                  <a:srgbClr val="FFFF00"/>
                </a:solidFill>
              </a:rPr>
              <a:t>Olur</a:t>
            </a:r>
            <a:r>
              <a:rPr lang="en-US" sz="2000" dirty="0" smtClean="0">
                <a:solidFill>
                  <a:srgbClr val="FFFF00"/>
                </a:solidFill>
              </a:rPr>
              <a:t>?</a:t>
            </a:r>
          </a:p>
          <a:p>
            <a:pPr marL="285750" indent="-285750">
              <a:buFont typeface="Arial"/>
              <a:buChar char="•"/>
            </a:pPr>
            <a:r>
              <a:rPr lang="tr-TR" sz="2000" dirty="0" smtClean="0">
                <a:solidFill>
                  <a:srgbClr val="92D050"/>
                </a:solidFill>
              </a:rPr>
              <a:t>Günün Özeti</a:t>
            </a:r>
          </a:p>
          <a:p>
            <a:pPr marL="285750" indent="-285750">
              <a:buFont typeface="Arial"/>
              <a:buChar char="•"/>
            </a:pPr>
            <a:r>
              <a:rPr lang="tr-TR" sz="2000" dirty="0" smtClean="0">
                <a:solidFill>
                  <a:srgbClr val="92D050"/>
                </a:solidFill>
              </a:rPr>
              <a:t>Bugün Neler Öğrendik?</a:t>
            </a:r>
          </a:p>
          <a:p>
            <a:pPr marL="285750" indent="-285750">
              <a:buFont typeface="Arial"/>
              <a:buChar char="•"/>
            </a:pPr>
            <a:r>
              <a:rPr lang="tr-TR" sz="2000" dirty="0" smtClean="0">
                <a:solidFill>
                  <a:srgbClr val="92D050"/>
                </a:solidFill>
              </a:rPr>
              <a:t>Soru Çözümü</a:t>
            </a:r>
          </a:p>
          <a:p>
            <a:pPr marL="285750" indent="-285750">
              <a:buFont typeface="Arial"/>
              <a:buChar char="•"/>
            </a:pPr>
            <a:r>
              <a:rPr lang="tr-TR" sz="2000" dirty="0" smtClean="0">
                <a:solidFill>
                  <a:srgbClr val="92D050"/>
                </a:solidFill>
              </a:rPr>
              <a:t>Önümüzdeki Hafta Ne Öğreneceğiz?</a:t>
            </a:r>
          </a:p>
        </p:txBody>
      </p:sp>
    </p:spTree>
    <p:extLst>
      <p:ext uri="{BB962C8B-B14F-4D97-AF65-F5344CB8AC3E}">
        <p14:creationId xmlns:p14="http://schemas.microsoft.com/office/powerpoint/2010/main" val="4052968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024968" y="3284984"/>
            <a:ext cx="7893778" cy="3355873"/>
          </a:xfrm>
          <a:prstGeom prst="rect">
            <a:avLst/>
          </a:prstGeom>
        </p:spPr>
      </p:pic>
      <p:sp>
        <p:nvSpPr>
          <p:cNvPr id="6" name="2 Başlık"/>
          <p:cNvSpPr>
            <a:spLocks noGrp="1"/>
          </p:cNvSpPr>
          <p:nvPr>
            <p:ph type="title"/>
          </p:nvPr>
        </p:nvSpPr>
        <p:spPr>
          <a:xfrm>
            <a:off x="3791744" y="293950"/>
            <a:ext cx="7843854" cy="1143000"/>
          </a:xfrm>
        </p:spPr>
        <p:txBody>
          <a:bodyPr>
            <a:normAutofit fontScale="90000"/>
          </a:bodyPr>
          <a:lstStyle/>
          <a:p>
            <a:r>
              <a:rPr lang="tr-TR" dirty="0" smtClean="0">
                <a:solidFill>
                  <a:schemeClr val="tx1"/>
                </a:solidFill>
                <a:effectLst/>
              </a:rPr>
              <a:t>Ne olur? Yan yana geçen iki araç</a:t>
            </a:r>
            <a:endParaRPr lang="tr-TR" dirty="0">
              <a:solidFill>
                <a:schemeClr val="tx1"/>
              </a:solidFill>
              <a:effectLst/>
            </a:endParaRPr>
          </a:p>
        </p:txBody>
      </p:sp>
      <p:pic>
        <p:nvPicPr>
          <p:cNvPr id="5" name="Picture 4"/>
          <p:cNvPicPr>
            <a:picLocks noChangeAspect="1"/>
          </p:cNvPicPr>
          <p:nvPr/>
        </p:nvPicPr>
        <p:blipFill>
          <a:blip r:embed="rId4"/>
          <a:stretch>
            <a:fillRect/>
          </a:stretch>
        </p:blipFill>
        <p:spPr>
          <a:xfrm>
            <a:off x="3809921" y="1628800"/>
            <a:ext cx="3528392" cy="1343425"/>
          </a:xfrm>
          <a:prstGeom prst="rect">
            <a:avLst/>
          </a:prstGeom>
        </p:spPr>
      </p:pic>
      <p:sp>
        <p:nvSpPr>
          <p:cNvPr id="9" name="TextBox 8"/>
          <p:cNvSpPr txBox="1"/>
          <p:nvPr/>
        </p:nvSpPr>
        <p:spPr>
          <a:xfrm>
            <a:off x="20930" y="727554"/>
            <a:ext cx="3091506" cy="4401205"/>
          </a:xfrm>
          <a:prstGeom prst="rect">
            <a:avLst/>
          </a:prstGeom>
          <a:noFill/>
        </p:spPr>
        <p:txBody>
          <a:bodyPr wrap="square" rtlCol="0">
            <a:spAutoFit/>
          </a:bodyPr>
          <a:lstStyle/>
          <a:p>
            <a:pPr marL="285750" indent="-285750">
              <a:buFont typeface="Arial"/>
              <a:buChar char="•"/>
            </a:pPr>
            <a:r>
              <a:rPr lang="tr-TR" sz="2000" dirty="0" smtClean="0">
                <a:solidFill>
                  <a:srgbClr val="FF0000"/>
                </a:solidFill>
              </a:rPr>
              <a:t>Geçen Hafta Neler Öğrendik?</a:t>
            </a:r>
          </a:p>
          <a:p>
            <a:pPr marL="285750" indent="-285750">
              <a:buFont typeface="Arial"/>
              <a:buChar char="•"/>
            </a:pPr>
            <a:r>
              <a:rPr lang="tr-TR" sz="2000" dirty="0" smtClean="0">
                <a:solidFill>
                  <a:srgbClr val="FF0000"/>
                </a:solidFill>
              </a:rPr>
              <a:t>Basınç ile ilgili Soru </a:t>
            </a:r>
            <a:r>
              <a:rPr lang="tr-TR" sz="2000" dirty="0">
                <a:solidFill>
                  <a:srgbClr val="FF0000"/>
                </a:solidFill>
              </a:rPr>
              <a:t>Çözümü</a:t>
            </a:r>
          </a:p>
          <a:p>
            <a:pPr marL="285750" indent="-285750">
              <a:buFont typeface="Arial"/>
              <a:buChar char="•"/>
            </a:pPr>
            <a:r>
              <a:rPr lang="tr-TR" sz="2000" dirty="0" smtClean="0">
                <a:solidFill>
                  <a:srgbClr val="FF0000"/>
                </a:solidFill>
              </a:rPr>
              <a:t>Deneyelim</a:t>
            </a:r>
          </a:p>
          <a:p>
            <a:pPr marL="285750" indent="-285750">
              <a:buFont typeface="Arial"/>
              <a:buChar char="•"/>
            </a:pPr>
            <a:r>
              <a:rPr lang="tr-TR" sz="2000" dirty="0" smtClean="0">
                <a:solidFill>
                  <a:srgbClr val="FF0000"/>
                </a:solidFill>
              </a:rPr>
              <a:t>Ne Olur?</a:t>
            </a:r>
          </a:p>
          <a:p>
            <a:pPr marL="285750" indent="-285750">
              <a:buFont typeface="Arial"/>
              <a:buChar char="•"/>
            </a:pPr>
            <a:r>
              <a:rPr lang="tr-TR" sz="2000" dirty="0" smtClean="0">
                <a:solidFill>
                  <a:srgbClr val="FF0000"/>
                </a:solidFill>
              </a:rPr>
              <a:t>Akışkanlarda Basınç</a:t>
            </a:r>
          </a:p>
          <a:p>
            <a:pPr marL="285750" indent="-285750">
              <a:buFont typeface="Arial"/>
              <a:buChar char="•"/>
            </a:pPr>
            <a:r>
              <a:rPr lang="en-US" sz="2000" dirty="0" smtClean="0">
                <a:solidFill>
                  <a:srgbClr val="FFFF00"/>
                </a:solidFill>
              </a:rPr>
              <a:t>Ne </a:t>
            </a:r>
            <a:r>
              <a:rPr lang="en-US" sz="2000" dirty="0" err="1" smtClean="0">
                <a:solidFill>
                  <a:srgbClr val="FFFF00"/>
                </a:solidFill>
              </a:rPr>
              <a:t>Olur</a:t>
            </a:r>
            <a:r>
              <a:rPr lang="en-US" sz="2000" dirty="0" smtClean="0">
                <a:solidFill>
                  <a:srgbClr val="FFFF00"/>
                </a:solidFill>
              </a:rPr>
              <a:t>?</a:t>
            </a:r>
          </a:p>
          <a:p>
            <a:pPr marL="285750" indent="-285750">
              <a:buFont typeface="Arial"/>
              <a:buChar char="•"/>
            </a:pPr>
            <a:r>
              <a:rPr lang="tr-TR" sz="2000" dirty="0" smtClean="0">
                <a:solidFill>
                  <a:srgbClr val="92D050"/>
                </a:solidFill>
              </a:rPr>
              <a:t>Günün Özeti</a:t>
            </a:r>
          </a:p>
          <a:p>
            <a:pPr marL="285750" indent="-285750">
              <a:buFont typeface="Arial"/>
              <a:buChar char="•"/>
            </a:pPr>
            <a:r>
              <a:rPr lang="tr-TR" sz="2000" dirty="0" smtClean="0">
                <a:solidFill>
                  <a:srgbClr val="92D050"/>
                </a:solidFill>
              </a:rPr>
              <a:t>Bugün Neler Öğrendik?</a:t>
            </a:r>
          </a:p>
          <a:p>
            <a:pPr marL="285750" indent="-285750">
              <a:buFont typeface="Arial"/>
              <a:buChar char="•"/>
            </a:pPr>
            <a:r>
              <a:rPr lang="tr-TR" sz="2000" dirty="0" smtClean="0">
                <a:solidFill>
                  <a:srgbClr val="92D050"/>
                </a:solidFill>
              </a:rPr>
              <a:t>Soru Çözümü</a:t>
            </a:r>
          </a:p>
          <a:p>
            <a:pPr marL="285750" indent="-285750">
              <a:buFont typeface="Arial"/>
              <a:buChar char="•"/>
            </a:pPr>
            <a:r>
              <a:rPr lang="tr-TR" sz="2000" dirty="0" smtClean="0">
                <a:solidFill>
                  <a:srgbClr val="92D050"/>
                </a:solidFill>
              </a:rPr>
              <a:t>Önümüzdeki Hafta Ne Öğreneceğiz?</a:t>
            </a:r>
          </a:p>
        </p:txBody>
      </p:sp>
    </p:spTree>
    <p:extLst>
      <p:ext uri="{BB962C8B-B14F-4D97-AF65-F5344CB8AC3E}">
        <p14:creationId xmlns:p14="http://schemas.microsoft.com/office/powerpoint/2010/main" val="421777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935760" y="1227894"/>
            <a:ext cx="2448272" cy="1836204"/>
          </a:xfrm>
          <a:prstGeom prst="rect">
            <a:avLst/>
          </a:prstGeom>
        </p:spPr>
      </p:pic>
      <p:sp>
        <p:nvSpPr>
          <p:cNvPr id="6" name="2 Başlık"/>
          <p:cNvSpPr>
            <a:spLocks noGrp="1"/>
          </p:cNvSpPr>
          <p:nvPr>
            <p:ph type="title"/>
          </p:nvPr>
        </p:nvSpPr>
        <p:spPr>
          <a:xfrm>
            <a:off x="3791744" y="293950"/>
            <a:ext cx="7843854" cy="1143000"/>
          </a:xfrm>
        </p:spPr>
        <p:txBody>
          <a:bodyPr>
            <a:normAutofit/>
          </a:bodyPr>
          <a:lstStyle/>
          <a:p>
            <a:r>
              <a:rPr lang="tr-TR" dirty="0" smtClean="0">
                <a:solidFill>
                  <a:schemeClr val="tx1"/>
                </a:solidFill>
                <a:effectLst/>
              </a:rPr>
              <a:t>Ne olur? </a:t>
            </a:r>
            <a:r>
              <a:rPr lang="en-US" dirty="0" err="1" smtClean="0">
                <a:solidFill>
                  <a:schemeClr val="tx1"/>
                </a:solidFill>
                <a:effectLst/>
              </a:rPr>
              <a:t>Üflenirse</a:t>
            </a:r>
            <a:endParaRPr lang="tr-TR" dirty="0">
              <a:solidFill>
                <a:schemeClr val="tx1"/>
              </a:solidFill>
              <a:effectLst/>
            </a:endParaRPr>
          </a:p>
        </p:txBody>
      </p:sp>
      <p:pic>
        <p:nvPicPr>
          <p:cNvPr id="5" name="Picture 4"/>
          <p:cNvPicPr>
            <a:picLocks noChangeAspect="1"/>
          </p:cNvPicPr>
          <p:nvPr/>
        </p:nvPicPr>
        <p:blipFill>
          <a:blip r:embed="rId4"/>
          <a:stretch>
            <a:fillRect/>
          </a:stretch>
        </p:blipFill>
        <p:spPr>
          <a:xfrm>
            <a:off x="5787318" y="2370894"/>
            <a:ext cx="6394369" cy="4460395"/>
          </a:xfrm>
          <a:prstGeom prst="rect">
            <a:avLst/>
          </a:prstGeom>
        </p:spPr>
      </p:pic>
      <p:sp>
        <p:nvSpPr>
          <p:cNvPr id="9" name="TextBox 8"/>
          <p:cNvSpPr txBox="1"/>
          <p:nvPr/>
        </p:nvSpPr>
        <p:spPr>
          <a:xfrm>
            <a:off x="20930" y="727554"/>
            <a:ext cx="3091506" cy="4401205"/>
          </a:xfrm>
          <a:prstGeom prst="rect">
            <a:avLst/>
          </a:prstGeom>
          <a:noFill/>
        </p:spPr>
        <p:txBody>
          <a:bodyPr wrap="square" rtlCol="0">
            <a:spAutoFit/>
          </a:bodyPr>
          <a:lstStyle/>
          <a:p>
            <a:pPr marL="285750" indent="-285750">
              <a:buFont typeface="Arial"/>
              <a:buChar char="•"/>
            </a:pPr>
            <a:r>
              <a:rPr lang="tr-TR" sz="2000" dirty="0" smtClean="0">
                <a:solidFill>
                  <a:srgbClr val="FF0000"/>
                </a:solidFill>
              </a:rPr>
              <a:t>Geçen Hafta Neler Öğrendik?</a:t>
            </a:r>
          </a:p>
          <a:p>
            <a:pPr marL="285750" indent="-285750">
              <a:buFont typeface="Arial"/>
              <a:buChar char="•"/>
            </a:pPr>
            <a:r>
              <a:rPr lang="tr-TR" sz="2000" dirty="0" smtClean="0">
                <a:solidFill>
                  <a:srgbClr val="FF0000"/>
                </a:solidFill>
              </a:rPr>
              <a:t>Basınç ile ilgili Soru </a:t>
            </a:r>
            <a:r>
              <a:rPr lang="tr-TR" sz="2000" dirty="0">
                <a:solidFill>
                  <a:srgbClr val="FF0000"/>
                </a:solidFill>
              </a:rPr>
              <a:t>Çözümü</a:t>
            </a:r>
          </a:p>
          <a:p>
            <a:pPr marL="285750" indent="-285750">
              <a:buFont typeface="Arial"/>
              <a:buChar char="•"/>
            </a:pPr>
            <a:r>
              <a:rPr lang="tr-TR" sz="2000" dirty="0" smtClean="0">
                <a:solidFill>
                  <a:srgbClr val="FF0000"/>
                </a:solidFill>
              </a:rPr>
              <a:t>Deneyelim</a:t>
            </a:r>
          </a:p>
          <a:p>
            <a:pPr marL="285750" indent="-285750">
              <a:buFont typeface="Arial"/>
              <a:buChar char="•"/>
            </a:pPr>
            <a:r>
              <a:rPr lang="tr-TR" sz="2000" dirty="0" smtClean="0">
                <a:solidFill>
                  <a:srgbClr val="FF0000"/>
                </a:solidFill>
              </a:rPr>
              <a:t>Ne Olur?</a:t>
            </a:r>
          </a:p>
          <a:p>
            <a:pPr marL="285750" indent="-285750">
              <a:buFont typeface="Arial"/>
              <a:buChar char="•"/>
            </a:pPr>
            <a:r>
              <a:rPr lang="tr-TR" sz="2000" dirty="0" smtClean="0">
                <a:solidFill>
                  <a:srgbClr val="FF0000"/>
                </a:solidFill>
              </a:rPr>
              <a:t>Akışkanlarda Basınç</a:t>
            </a:r>
          </a:p>
          <a:p>
            <a:pPr marL="285750" indent="-285750">
              <a:buFont typeface="Arial"/>
              <a:buChar char="•"/>
            </a:pPr>
            <a:r>
              <a:rPr lang="en-US" sz="2000" dirty="0" smtClean="0">
                <a:solidFill>
                  <a:srgbClr val="FFFF00"/>
                </a:solidFill>
              </a:rPr>
              <a:t>Ne </a:t>
            </a:r>
            <a:r>
              <a:rPr lang="en-US" sz="2000" dirty="0" err="1" smtClean="0">
                <a:solidFill>
                  <a:srgbClr val="FFFF00"/>
                </a:solidFill>
              </a:rPr>
              <a:t>Olur</a:t>
            </a:r>
            <a:r>
              <a:rPr lang="en-US" sz="2000" dirty="0" smtClean="0">
                <a:solidFill>
                  <a:srgbClr val="FFFF00"/>
                </a:solidFill>
              </a:rPr>
              <a:t>?</a:t>
            </a:r>
          </a:p>
          <a:p>
            <a:pPr marL="285750" indent="-285750">
              <a:buFont typeface="Arial"/>
              <a:buChar char="•"/>
            </a:pPr>
            <a:r>
              <a:rPr lang="tr-TR" sz="2000" dirty="0" smtClean="0">
                <a:solidFill>
                  <a:srgbClr val="92D050"/>
                </a:solidFill>
              </a:rPr>
              <a:t>Günün Özeti</a:t>
            </a:r>
          </a:p>
          <a:p>
            <a:pPr marL="285750" indent="-285750">
              <a:buFont typeface="Arial"/>
              <a:buChar char="•"/>
            </a:pPr>
            <a:r>
              <a:rPr lang="tr-TR" sz="2000" dirty="0" smtClean="0">
                <a:solidFill>
                  <a:srgbClr val="92D050"/>
                </a:solidFill>
              </a:rPr>
              <a:t>Bugün Neler Öğrendik?</a:t>
            </a:r>
          </a:p>
          <a:p>
            <a:pPr marL="285750" indent="-285750">
              <a:buFont typeface="Arial"/>
              <a:buChar char="•"/>
            </a:pPr>
            <a:r>
              <a:rPr lang="tr-TR" sz="2000" dirty="0" smtClean="0">
                <a:solidFill>
                  <a:srgbClr val="92D050"/>
                </a:solidFill>
              </a:rPr>
              <a:t>Soru Çözümü</a:t>
            </a:r>
          </a:p>
          <a:p>
            <a:pPr marL="285750" indent="-285750">
              <a:buFont typeface="Arial"/>
              <a:buChar char="•"/>
            </a:pPr>
            <a:r>
              <a:rPr lang="tr-TR" sz="2000" dirty="0" smtClean="0">
                <a:solidFill>
                  <a:srgbClr val="92D050"/>
                </a:solidFill>
              </a:rPr>
              <a:t>Önümüzdeki Hafta Ne Öğreneceğiz?</a:t>
            </a:r>
          </a:p>
        </p:txBody>
      </p:sp>
    </p:spTree>
    <p:extLst>
      <p:ext uri="{BB962C8B-B14F-4D97-AF65-F5344CB8AC3E}">
        <p14:creationId xmlns:p14="http://schemas.microsoft.com/office/powerpoint/2010/main" val="169868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2 Başlık"/>
          <p:cNvSpPr>
            <a:spLocks noGrp="1"/>
          </p:cNvSpPr>
          <p:nvPr>
            <p:ph type="title"/>
          </p:nvPr>
        </p:nvSpPr>
        <p:spPr>
          <a:xfrm>
            <a:off x="3791744" y="293950"/>
            <a:ext cx="8400256" cy="1143000"/>
          </a:xfrm>
        </p:spPr>
        <p:txBody>
          <a:bodyPr>
            <a:normAutofit fontScale="90000"/>
          </a:bodyPr>
          <a:lstStyle/>
          <a:p>
            <a:r>
              <a:rPr lang="tr-TR" dirty="0" smtClean="0">
                <a:solidFill>
                  <a:schemeClr val="tx1"/>
                </a:solidFill>
                <a:effectLst/>
              </a:rPr>
              <a:t>Ne olur? Musluk daha fazla açılırsa.</a:t>
            </a:r>
            <a:endParaRPr lang="tr-TR" dirty="0">
              <a:solidFill>
                <a:schemeClr val="tx1"/>
              </a:solidFill>
              <a:effectLst/>
            </a:endParaRPr>
          </a:p>
        </p:txBody>
      </p:sp>
      <p:pic>
        <p:nvPicPr>
          <p:cNvPr id="8" name="Picture 7"/>
          <p:cNvPicPr>
            <a:picLocks noChangeAspect="1"/>
          </p:cNvPicPr>
          <p:nvPr/>
        </p:nvPicPr>
        <p:blipFill>
          <a:blip r:embed="rId3"/>
          <a:stretch>
            <a:fillRect/>
          </a:stretch>
        </p:blipFill>
        <p:spPr>
          <a:xfrm>
            <a:off x="3305313" y="1436951"/>
            <a:ext cx="3006711" cy="1730502"/>
          </a:xfrm>
          <a:prstGeom prst="rect">
            <a:avLst/>
          </a:prstGeom>
        </p:spPr>
      </p:pic>
      <p:pic>
        <p:nvPicPr>
          <p:cNvPr id="9" name="Picture 8"/>
          <p:cNvPicPr>
            <a:picLocks noChangeAspect="1"/>
          </p:cNvPicPr>
          <p:nvPr/>
        </p:nvPicPr>
        <p:blipFill>
          <a:blip r:embed="rId4"/>
          <a:stretch>
            <a:fillRect/>
          </a:stretch>
        </p:blipFill>
        <p:spPr>
          <a:xfrm>
            <a:off x="7320136" y="1436950"/>
            <a:ext cx="3003838" cy="1730503"/>
          </a:xfrm>
          <a:prstGeom prst="rect">
            <a:avLst/>
          </a:prstGeom>
        </p:spPr>
      </p:pic>
      <p:pic>
        <p:nvPicPr>
          <p:cNvPr id="10" name="Picture 9"/>
          <p:cNvPicPr>
            <a:picLocks noChangeAspect="1"/>
          </p:cNvPicPr>
          <p:nvPr/>
        </p:nvPicPr>
        <p:blipFill>
          <a:blip r:embed="rId5"/>
          <a:stretch>
            <a:fillRect/>
          </a:stretch>
        </p:blipFill>
        <p:spPr>
          <a:xfrm>
            <a:off x="4107939" y="3181880"/>
            <a:ext cx="1401458" cy="2582551"/>
          </a:xfrm>
          <a:prstGeom prst="rect">
            <a:avLst/>
          </a:prstGeom>
        </p:spPr>
      </p:pic>
      <p:pic>
        <p:nvPicPr>
          <p:cNvPr id="11" name="Picture 10"/>
          <p:cNvPicPr>
            <a:picLocks noChangeAspect="1"/>
          </p:cNvPicPr>
          <p:nvPr/>
        </p:nvPicPr>
        <p:blipFill>
          <a:blip r:embed="rId6"/>
          <a:stretch>
            <a:fillRect/>
          </a:stretch>
        </p:blipFill>
        <p:spPr>
          <a:xfrm>
            <a:off x="8426011" y="3167453"/>
            <a:ext cx="1292536" cy="2596978"/>
          </a:xfrm>
          <a:prstGeom prst="rect">
            <a:avLst/>
          </a:prstGeom>
        </p:spPr>
      </p:pic>
      <p:sp>
        <p:nvSpPr>
          <p:cNvPr id="12" name="TextBox 11"/>
          <p:cNvSpPr txBox="1"/>
          <p:nvPr/>
        </p:nvSpPr>
        <p:spPr>
          <a:xfrm>
            <a:off x="3647728" y="6093296"/>
            <a:ext cx="2560316" cy="369332"/>
          </a:xfrm>
          <a:prstGeom prst="rect">
            <a:avLst/>
          </a:prstGeom>
          <a:noFill/>
        </p:spPr>
        <p:txBody>
          <a:bodyPr wrap="none" rtlCol="0">
            <a:spAutoFit/>
          </a:bodyPr>
          <a:lstStyle/>
          <a:p>
            <a:r>
              <a:rPr lang="tr-TR" dirty="0" smtClean="0"/>
              <a:t>Kararlı (</a:t>
            </a:r>
            <a:r>
              <a:rPr lang="tr-TR" dirty="0" err="1" smtClean="0"/>
              <a:t>Laminer</a:t>
            </a:r>
            <a:r>
              <a:rPr lang="tr-TR" dirty="0" smtClean="0"/>
              <a:t>) akış</a:t>
            </a:r>
            <a:endParaRPr lang="tr-TR" dirty="0"/>
          </a:p>
        </p:txBody>
      </p:sp>
      <p:sp>
        <p:nvSpPr>
          <p:cNvPr id="13" name="TextBox 12"/>
          <p:cNvSpPr txBox="1"/>
          <p:nvPr/>
        </p:nvSpPr>
        <p:spPr>
          <a:xfrm>
            <a:off x="7792121" y="6093296"/>
            <a:ext cx="2042547" cy="369332"/>
          </a:xfrm>
          <a:prstGeom prst="rect">
            <a:avLst/>
          </a:prstGeom>
          <a:noFill/>
        </p:spPr>
        <p:txBody>
          <a:bodyPr wrap="none" rtlCol="0">
            <a:spAutoFit/>
          </a:bodyPr>
          <a:lstStyle/>
          <a:p>
            <a:r>
              <a:rPr lang="en-US" dirty="0" err="1" smtClean="0"/>
              <a:t>Türbülanslı</a:t>
            </a:r>
            <a:r>
              <a:rPr lang="tr-TR" dirty="0" smtClean="0"/>
              <a:t> akış</a:t>
            </a:r>
            <a:endParaRPr lang="tr-TR" dirty="0"/>
          </a:p>
        </p:txBody>
      </p:sp>
      <p:sp>
        <p:nvSpPr>
          <p:cNvPr id="15" name="Multiply 2"/>
          <p:cNvSpPr/>
          <p:nvPr/>
        </p:nvSpPr>
        <p:spPr>
          <a:xfrm>
            <a:off x="6642556" y="865450"/>
            <a:ext cx="4786489" cy="5658467"/>
          </a:xfrm>
          <a:prstGeom prst="mathMultiply">
            <a:avLst/>
          </a:prstGeom>
          <a:gradFill>
            <a:gsLst>
              <a:gs pos="0">
                <a:schemeClr val="accent1">
                  <a:lumMod val="5000"/>
                  <a:lumOff val="95000"/>
                  <a:alpha val="0"/>
                </a:schemeClr>
              </a:gs>
              <a:gs pos="1000">
                <a:schemeClr val="accent1">
                  <a:lumMod val="45000"/>
                  <a:lumOff val="55000"/>
                  <a:alpha val="64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TextBox 16"/>
          <p:cNvSpPr txBox="1"/>
          <p:nvPr/>
        </p:nvSpPr>
        <p:spPr>
          <a:xfrm>
            <a:off x="20930" y="727554"/>
            <a:ext cx="3091506" cy="4401205"/>
          </a:xfrm>
          <a:prstGeom prst="rect">
            <a:avLst/>
          </a:prstGeom>
          <a:noFill/>
        </p:spPr>
        <p:txBody>
          <a:bodyPr wrap="square" rtlCol="0">
            <a:spAutoFit/>
          </a:bodyPr>
          <a:lstStyle/>
          <a:p>
            <a:pPr marL="285750" indent="-285750">
              <a:buFont typeface="Arial"/>
              <a:buChar char="•"/>
            </a:pPr>
            <a:r>
              <a:rPr lang="tr-TR" sz="2000" dirty="0" smtClean="0">
                <a:solidFill>
                  <a:srgbClr val="FF0000"/>
                </a:solidFill>
              </a:rPr>
              <a:t>Geçen Hafta Neler Öğrendik?</a:t>
            </a:r>
          </a:p>
          <a:p>
            <a:pPr marL="285750" indent="-285750">
              <a:buFont typeface="Arial"/>
              <a:buChar char="•"/>
            </a:pPr>
            <a:r>
              <a:rPr lang="tr-TR" sz="2000" dirty="0" smtClean="0">
                <a:solidFill>
                  <a:srgbClr val="FF0000"/>
                </a:solidFill>
              </a:rPr>
              <a:t>Basınç ile ilgili Soru </a:t>
            </a:r>
            <a:r>
              <a:rPr lang="tr-TR" sz="2000" dirty="0">
                <a:solidFill>
                  <a:srgbClr val="FF0000"/>
                </a:solidFill>
              </a:rPr>
              <a:t>Çözümü</a:t>
            </a:r>
          </a:p>
          <a:p>
            <a:pPr marL="285750" indent="-285750">
              <a:buFont typeface="Arial"/>
              <a:buChar char="•"/>
            </a:pPr>
            <a:r>
              <a:rPr lang="tr-TR" sz="2000" dirty="0" smtClean="0">
                <a:solidFill>
                  <a:srgbClr val="FF0000"/>
                </a:solidFill>
              </a:rPr>
              <a:t>Deneyelim</a:t>
            </a:r>
          </a:p>
          <a:p>
            <a:pPr marL="285750" indent="-285750">
              <a:buFont typeface="Arial"/>
              <a:buChar char="•"/>
            </a:pPr>
            <a:r>
              <a:rPr lang="tr-TR" sz="2000" dirty="0" smtClean="0">
                <a:solidFill>
                  <a:srgbClr val="FF0000"/>
                </a:solidFill>
              </a:rPr>
              <a:t>Ne Olur?</a:t>
            </a:r>
          </a:p>
          <a:p>
            <a:pPr marL="285750" indent="-285750">
              <a:buFont typeface="Arial"/>
              <a:buChar char="•"/>
            </a:pPr>
            <a:r>
              <a:rPr lang="tr-TR" sz="2000" dirty="0" smtClean="0">
                <a:solidFill>
                  <a:srgbClr val="FF0000"/>
                </a:solidFill>
              </a:rPr>
              <a:t>Akışkanlarda Basınç</a:t>
            </a:r>
          </a:p>
          <a:p>
            <a:pPr marL="285750" indent="-285750">
              <a:buFont typeface="Arial"/>
              <a:buChar char="•"/>
            </a:pPr>
            <a:r>
              <a:rPr lang="en-US" sz="2000" dirty="0" smtClean="0">
                <a:solidFill>
                  <a:srgbClr val="FFFF00"/>
                </a:solidFill>
              </a:rPr>
              <a:t>Ne </a:t>
            </a:r>
            <a:r>
              <a:rPr lang="en-US" sz="2000" dirty="0" err="1" smtClean="0">
                <a:solidFill>
                  <a:srgbClr val="FFFF00"/>
                </a:solidFill>
              </a:rPr>
              <a:t>Olur</a:t>
            </a:r>
            <a:r>
              <a:rPr lang="en-US" sz="2000" dirty="0" smtClean="0">
                <a:solidFill>
                  <a:srgbClr val="FFFF00"/>
                </a:solidFill>
              </a:rPr>
              <a:t>?</a:t>
            </a:r>
          </a:p>
          <a:p>
            <a:pPr marL="285750" indent="-285750">
              <a:buFont typeface="Arial"/>
              <a:buChar char="•"/>
            </a:pPr>
            <a:r>
              <a:rPr lang="tr-TR" sz="2000" dirty="0" smtClean="0">
                <a:solidFill>
                  <a:srgbClr val="92D050"/>
                </a:solidFill>
              </a:rPr>
              <a:t>Günün Özeti</a:t>
            </a:r>
          </a:p>
          <a:p>
            <a:pPr marL="285750" indent="-285750">
              <a:buFont typeface="Arial"/>
              <a:buChar char="•"/>
            </a:pPr>
            <a:r>
              <a:rPr lang="tr-TR" sz="2000" dirty="0" smtClean="0">
                <a:solidFill>
                  <a:srgbClr val="92D050"/>
                </a:solidFill>
              </a:rPr>
              <a:t>Bugün Neler Öğrendik?</a:t>
            </a:r>
          </a:p>
          <a:p>
            <a:pPr marL="285750" indent="-285750">
              <a:buFont typeface="Arial"/>
              <a:buChar char="•"/>
            </a:pPr>
            <a:r>
              <a:rPr lang="tr-TR" sz="2000" dirty="0" smtClean="0">
                <a:solidFill>
                  <a:srgbClr val="92D050"/>
                </a:solidFill>
              </a:rPr>
              <a:t>Soru Çözümü</a:t>
            </a:r>
          </a:p>
          <a:p>
            <a:pPr marL="285750" indent="-285750">
              <a:buFont typeface="Arial"/>
              <a:buChar char="•"/>
            </a:pPr>
            <a:r>
              <a:rPr lang="tr-TR" sz="2000" dirty="0" smtClean="0">
                <a:solidFill>
                  <a:srgbClr val="92D050"/>
                </a:solidFill>
              </a:rPr>
              <a:t>Önümüzdeki Hafta Ne Öğreneceğiz?</a:t>
            </a:r>
          </a:p>
        </p:txBody>
      </p:sp>
    </p:spTree>
    <p:extLst>
      <p:ext uri="{BB962C8B-B14F-4D97-AF65-F5344CB8AC3E}">
        <p14:creationId xmlns:p14="http://schemas.microsoft.com/office/powerpoint/2010/main" val="2812835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Başlık"/>
          <p:cNvSpPr>
            <a:spLocks noGrp="1"/>
          </p:cNvSpPr>
          <p:nvPr>
            <p:ph type="title"/>
          </p:nvPr>
        </p:nvSpPr>
        <p:spPr>
          <a:xfrm>
            <a:off x="3359696" y="274638"/>
            <a:ext cx="8222704" cy="1143000"/>
          </a:xfrm>
        </p:spPr>
        <p:txBody>
          <a:bodyPr>
            <a:normAutofit/>
          </a:bodyPr>
          <a:lstStyle/>
          <a:p>
            <a:r>
              <a:rPr lang="tr-TR" dirty="0" smtClean="0">
                <a:solidFill>
                  <a:schemeClr val="tx1"/>
                </a:solidFill>
                <a:effectLst/>
              </a:rPr>
              <a:t>Ne olur? Top nasıl ilerler?</a:t>
            </a:r>
            <a:endParaRPr lang="tr-TR" dirty="0">
              <a:solidFill>
                <a:schemeClr val="tx1"/>
              </a:solidFill>
              <a:effectLst/>
            </a:endParaRPr>
          </a:p>
        </p:txBody>
      </p:sp>
      <p:sp>
        <p:nvSpPr>
          <p:cNvPr id="4" name="TextBox 3"/>
          <p:cNvSpPr txBox="1"/>
          <p:nvPr/>
        </p:nvSpPr>
        <p:spPr>
          <a:xfrm>
            <a:off x="3462918" y="5019953"/>
            <a:ext cx="3483646" cy="369332"/>
          </a:xfrm>
          <a:prstGeom prst="rect">
            <a:avLst/>
          </a:prstGeom>
          <a:noFill/>
        </p:spPr>
        <p:txBody>
          <a:bodyPr wrap="none" rtlCol="0">
            <a:spAutoFit/>
          </a:bodyPr>
          <a:lstStyle/>
          <a:p>
            <a:r>
              <a:rPr lang="tr-TR" dirty="0" smtClean="0"/>
              <a:t>Video </a:t>
            </a:r>
            <a:r>
              <a:rPr lang="tr-TR" dirty="0" err="1" smtClean="0"/>
              <a:t>Roberto</a:t>
            </a:r>
            <a:r>
              <a:rPr lang="tr-TR" dirty="0" smtClean="0"/>
              <a:t> Carlos</a:t>
            </a:r>
            <a:r>
              <a:rPr lang="en-US" dirty="0" smtClean="0"/>
              <a:t> (1:19s)</a:t>
            </a:r>
            <a:r>
              <a:rPr lang="tr-TR" dirty="0" smtClean="0"/>
              <a:t> </a:t>
            </a:r>
            <a:endParaRPr lang="tr-TR" dirty="0"/>
          </a:p>
        </p:txBody>
      </p:sp>
      <p:sp>
        <p:nvSpPr>
          <p:cNvPr id="6" name="Rectangle 5"/>
          <p:cNvSpPr/>
          <p:nvPr/>
        </p:nvSpPr>
        <p:spPr>
          <a:xfrm>
            <a:off x="7871381" y="5029117"/>
            <a:ext cx="3913251" cy="369332"/>
          </a:xfrm>
          <a:prstGeom prst="rect">
            <a:avLst/>
          </a:prstGeom>
        </p:spPr>
        <p:txBody>
          <a:bodyPr wrap="none">
            <a:spAutoFit/>
          </a:bodyPr>
          <a:lstStyle/>
          <a:p>
            <a:r>
              <a:rPr lang="tr-TR" dirty="0"/>
              <a:t>Video: Falsolu Basket </a:t>
            </a:r>
            <a:r>
              <a:rPr lang="tr-TR" dirty="0" smtClean="0"/>
              <a:t>Top</a:t>
            </a:r>
            <a:r>
              <a:rPr lang="en-US" dirty="0" smtClean="0"/>
              <a:t> (0:20s)</a:t>
            </a:r>
            <a:endParaRPr lang="tr-TR" dirty="0"/>
          </a:p>
        </p:txBody>
      </p:sp>
      <p:pic>
        <p:nvPicPr>
          <p:cNvPr id="8" name="Picture 7">
            <a:hlinkClick r:id="rId3"/>
          </p:cNvPr>
          <p:cNvPicPr>
            <a:picLocks noChangeAspect="1"/>
          </p:cNvPicPr>
          <p:nvPr/>
        </p:nvPicPr>
        <p:blipFill>
          <a:blip r:embed="rId4"/>
          <a:stretch>
            <a:fillRect/>
          </a:stretch>
        </p:blipFill>
        <p:spPr>
          <a:xfrm>
            <a:off x="3080583" y="1717219"/>
            <a:ext cx="4001433" cy="2993148"/>
          </a:xfrm>
          <a:prstGeom prst="rect">
            <a:avLst/>
          </a:prstGeom>
        </p:spPr>
      </p:pic>
      <p:pic>
        <p:nvPicPr>
          <p:cNvPr id="9" name="Picture 8">
            <a:hlinkClick r:id="rId5"/>
          </p:cNvPr>
          <p:cNvPicPr>
            <a:picLocks noChangeAspect="1"/>
          </p:cNvPicPr>
          <p:nvPr/>
        </p:nvPicPr>
        <p:blipFill>
          <a:blip r:embed="rId6"/>
          <a:stretch>
            <a:fillRect/>
          </a:stretch>
        </p:blipFill>
        <p:spPr>
          <a:xfrm>
            <a:off x="7318572" y="2060848"/>
            <a:ext cx="4808176" cy="2664296"/>
          </a:xfrm>
          <a:prstGeom prst="rect">
            <a:avLst/>
          </a:prstGeom>
        </p:spPr>
      </p:pic>
      <p:sp>
        <p:nvSpPr>
          <p:cNvPr id="11" name="TextBox 10"/>
          <p:cNvSpPr txBox="1"/>
          <p:nvPr/>
        </p:nvSpPr>
        <p:spPr>
          <a:xfrm>
            <a:off x="20930" y="727554"/>
            <a:ext cx="3091506" cy="4401205"/>
          </a:xfrm>
          <a:prstGeom prst="rect">
            <a:avLst/>
          </a:prstGeom>
          <a:noFill/>
        </p:spPr>
        <p:txBody>
          <a:bodyPr wrap="square" rtlCol="0">
            <a:spAutoFit/>
          </a:bodyPr>
          <a:lstStyle/>
          <a:p>
            <a:pPr marL="285750" indent="-285750">
              <a:buFont typeface="Arial"/>
              <a:buChar char="•"/>
            </a:pPr>
            <a:r>
              <a:rPr lang="tr-TR" sz="2000" dirty="0" smtClean="0">
                <a:solidFill>
                  <a:srgbClr val="FF0000"/>
                </a:solidFill>
              </a:rPr>
              <a:t>Geçen Hafta Neler Öğrendik?</a:t>
            </a:r>
          </a:p>
          <a:p>
            <a:pPr marL="285750" indent="-285750">
              <a:buFont typeface="Arial"/>
              <a:buChar char="•"/>
            </a:pPr>
            <a:r>
              <a:rPr lang="tr-TR" sz="2000" dirty="0" smtClean="0">
                <a:solidFill>
                  <a:srgbClr val="FF0000"/>
                </a:solidFill>
              </a:rPr>
              <a:t>Basınç ile ilgili Soru </a:t>
            </a:r>
            <a:r>
              <a:rPr lang="tr-TR" sz="2000" dirty="0">
                <a:solidFill>
                  <a:srgbClr val="FF0000"/>
                </a:solidFill>
              </a:rPr>
              <a:t>Çözümü</a:t>
            </a:r>
          </a:p>
          <a:p>
            <a:pPr marL="285750" indent="-285750">
              <a:buFont typeface="Arial"/>
              <a:buChar char="•"/>
            </a:pPr>
            <a:r>
              <a:rPr lang="tr-TR" sz="2000" dirty="0" smtClean="0">
                <a:solidFill>
                  <a:srgbClr val="FF0000"/>
                </a:solidFill>
              </a:rPr>
              <a:t>Deneyelim</a:t>
            </a:r>
          </a:p>
          <a:p>
            <a:pPr marL="285750" indent="-285750">
              <a:buFont typeface="Arial"/>
              <a:buChar char="•"/>
            </a:pPr>
            <a:r>
              <a:rPr lang="tr-TR" sz="2000" dirty="0" smtClean="0">
                <a:solidFill>
                  <a:srgbClr val="FF0000"/>
                </a:solidFill>
              </a:rPr>
              <a:t>Ne Olur?</a:t>
            </a:r>
          </a:p>
          <a:p>
            <a:pPr marL="285750" indent="-285750">
              <a:buFont typeface="Arial"/>
              <a:buChar char="•"/>
            </a:pPr>
            <a:r>
              <a:rPr lang="tr-TR" sz="2000" dirty="0" smtClean="0">
                <a:solidFill>
                  <a:srgbClr val="FF0000"/>
                </a:solidFill>
              </a:rPr>
              <a:t>Akışkanlarda Basınç</a:t>
            </a:r>
          </a:p>
          <a:p>
            <a:pPr marL="285750" indent="-285750">
              <a:buFont typeface="Arial"/>
              <a:buChar char="•"/>
            </a:pPr>
            <a:r>
              <a:rPr lang="en-US" sz="2000" dirty="0" smtClean="0">
                <a:solidFill>
                  <a:srgbClr val="FFFF00"/>
                </a:solidFill>
              </a:rPr>
              <a:t>Ne </a:t>
            </a:r>
            <a:r>
              <a:rPr lang="en-US" sz="2000" dirty="0" err="1" smtClean="0">
                <a:solidFill>
                  <a:srgbClr val="FFFF00"/>
                </a:solidFill>
              </a:rPr>
              <a:t>Olur</a:t>
            </a:r>
            <a:r>
              <a:rPr lang="en-US" sz="2000" dirty="0" smtClean="0">
                <a:solidFill>
                  <a:srgbClr val="FFFF00"/>
                </a:solidFill>
              </a:rPr>
              <a:t>?</a:t>
            </a:r>
          </a:p>
          <a:p>
            <a:pPr marL="285750" indent="-285750">
              <a:buFont typeface="Arial"/>
              <a:buChar char="•"/>
            </a:pPr>
            <a:r>
              <a:rPr lang="tr-TR" sz="2000" dirty="0" smtClean="0">
                <a:solidFill>
                  <a:srgbClr val="92D050"/>
                </a:solidFill>
              </a:rPr>
              <a:t>Günün Özeti</a:t>
            </a:r>
          </a:p>
          <a:p>
            <a:pPr marL="285750" indent="-285750">
              <a:buFont typeface="Arial"/>
              <a:buChar char="•"/>
            </a:pPr>
            <a:r>
              <a:rPr lang="tr-TR" sz="2000" dirty="0" smtClean="0">
                <a:solidFill>
                  <a:srgbClr val="92D050"/>
                </a:solidFill>
              </a:rPr>
              <a:t>Bugün Neler Öğrendik?</a:t>
            </a:r>
          </a:p>
          <a:p>
            <a:pPr marL="285750" indent="-285750">
              <a:buFont typeface="Arial"/>
              <a:buChar char="•"/>
            </a:pPr>
            <a:r>
              <a:rPr lang="tr-TR" sz="2000" dirty="0" smtClean="0">
                <a:solidFill>
                  <a:srgbClr val="92D050"/>
                </a:solidFill>
              </a:rPr>
              <a:t>Soru Çözümü</a:t>
            </a:r>
          </a:p>
          <a:p>
            <a:pPr marL="285750" indent="-285750">
              <a:buFont typeface="Arial"/>
              <a:buChar char="•"/>
            </a:pPr>
            <a:r>
              <a:rPr lang="tr-TR" sz="2000" dirty="0" smtClean="0">
                <a:solidFill>
                  <a:srgbClr val="92D050"/>
                </a:solidFill>
              </a:rPr>
              <a:t>Önümüzdeki Hafta Ne Öğreneceğiz?</a:t>
            </a:r>
          </a:p>
        </p:txBody>
      </p:sp>
    </p:spTree>
    <p:extLst>
      <p:ext uri="{BB962C8B-B14F-4D97-AF65-F5344CB8AC3E}">
        <p14:creationId xmlns:p14="http://schemas.microsoft.com/office/powerpoint/2010/main" val="422593791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Başlık"/>
          <p:cNvSpPr>
            <a:spLocks noGrp="1"/>
          </p:cNvSpPr>
          <p:nvPr>
            <p:ph type="title"/>
          </p:nvPr>
        </p:nvSpPr>
        <p:spPr>
          <a:xfrm>
            <a:off x="3359696" y="274638"/>
            <a:ext cx="8222704" cy="1143000"/>
          </a:xfrm>
        </p:spPr>
        <p:txBody>
          <a:bodyPr>
            <a:normAutofit/>
          </a:bodyPr>
          <a:lstStyle/>
          <a:p>
            <a:r>
              <a:rPr lang="tr-TR" dirty="0">
                <a:solidFill>
                  <a:schemeClr val="tx1"/>
                </a:solidFill>
                <a:effectLst/>
              </a:rPr>
              <a:t>Ne olur? Top nasıl ilerler?</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9696" y="1417638"/>
            <a:ext cx="7418111" cy="4963690"/>
          </a:xfrm>
          <a:prstGeom prst="rect">
            <a:avLst/>
          </a:prstGeom>
        </p:spPr>
      </p:pic>
      <p:sp>
        <p:nvSpPr>
          <p:cNvPr id="9" name="TextBox 8"/>
          <p:cNvSpPr txBox="1"/>
          <p:nvPr/>
        </p:nvSpPr>
        <p:spPr>
          <a:xfrm>
            <a:off x="20930" y="727554"/>
            <a:ext cx="3091506" cy="4401205"/>
          </a:xfrm>
          <a:prstGeom prst="rect">
            <a:avLst/>
          </a:prstGeom>
          <a:noFill/>
        </p:spPr>
        <p:txBody>
          <a:bodyPr wrap="square" rtlCol="0">
            <a:spAutoFit/>
          </a:bodyPr>
          <a:lstStyle/>
          <a:p>
            <a:pPr marL="285750" indent="-285750">
              <a:buFont typeface="Arial"/>
              <a:buChar char="•"/>
            </a:pPr>
            <a:r>
              <a:rPr lang="tr-TR" sz="2000" dirty="0" smtClean="0">
                <a:solidFill>
                  <a:srgbClr val="FF0000"/>
                </a:solidFill>
              </a:rPr>
              <a:t>Geçen Hafta Neler Öğrendik?</a:t>
            </a:r>
          </a:p>
          <a:p>
            <a:pPr marL="285750" indent="-285750">
              <a:buFont typeface="Arial"/>
              <a:buChar char="•"/>
            </a:pPr>
            <a:r>
              <a:rPr lang="tr-TR" sz="2000" dirty="0" smtClean="0">
                <a:solidFill>
                  <a:srgbClr val="FF0000"/>
                </a:solidFill>
              </a:rPr>
              <a:t>Basınç ile ilgili Soru </a:t>
            </a:r>
            <a:r>
              <a:rPr lang="tr-TR" sz="2000" dirty="0">
                <a:solidFill>
                  <a:srgbClr val="FF0000"/>
                </a:solidFill>
              </a:rPr>
              <a:t>Çözümü</a:t>
            </a:r>
          </a:p>
          <a:p>
            <a:pPr marL="285750" indent="-285750">
              <a:buFont typeface="Arial"/>
              <a:buChar char="•"/>
            </a:pPr>
            <a:r>
              <a:rPr lang="tr-TR" sz="2000" dirty="0" smtClean="0">
                <a:solidFill>
                  <a:srgbClr val="FF0000"/>
                </a:solidFill>
              </a:rPr>
              <a:t>Deneyelim</a:t>
            </a:r>
          </a:p>
          <a:p>
            <a:pPr marL="285750" indent="-285750">
              <a:buFont typeface="Arial"/>
              <a:buChar char="•"/>
            </a:pPr>
            <a:r>
              <a:rPr lang="tr-TR" sz="2000" dirty="0" smtClean="0">
                <a:solidFill>
                  <a:srgbClr val="FF0000"/>
                </a:solidFill>
              </a:rPr>
              <a:t>Ne Olur?</a:t>
            </a:r>
          </a:p>
          <a:p>
            <a:pPr marL="285750" indent="-285750">
              <a:buFont typeface="Arial"/>
              <a:buChar char="•"/>
            </a:pPr>
            <a:r>
              <a:rPr lang="tr-TR" sz="2000" dirty="0" smtClean="0">
                <a:solidFill>
                  <a:srgbClr val="FF0000"/>
                </a:solidFill>
              </a:rPr>
              <a:t>Akışkanlarda Basınç</a:t>
            </a:r>
          </a:p>
          <a:p>
            <a:pPr marL="285750" indent="-285750">
              <a:buFont typeface="Arial"/>
              <a:buChar char="•"/>
            </a:pPr>
            <a:r>
              <a:rPr lang="en-US" sz="2000" dirty="0" smtClean="0">
                <a:solidFill>
                  <a:srgbClr val="FFFF00"/>
                </a:solidFill>
              </a:rPr>
              <a:t>Ne </a:t>
            </a:r>
            <a:r>
              <a:rPr lang="en-US" sz="2000" dirty="0" err="1" smtClean="0">
                <a:solidFill>
                  <a:srgbClr val="FFFF00"/>
                </a:solidFill>
              </a:rPr>
              <a:t>Olur</a:t>
            </a:r>
            <a:r>
              <a:rPr lang="en-US" sz="2000" dirty="0" smtClean="0">
                <a:solidFill>
                  <a:srgbClr val="FFFF00"/>
                </a:solidFill>
              </a:rPr>
              <a:t>?</a:t>
            </a:r>
          </a:p>
          <a:p>
            <a:pPr marL="285750" indent="-285750">
              <a:buFont typeface="Arial"/>
              <a:buChar char="•"/>
            </a:pPr>
            <a:r>
              <a:rPr lang="tr-TR" sz="2000" dirty="0" smtClean="0">
                <a:solidFill>
                  <a:srgbClr val="92D050"/>
                </a:solidFill>
              </a:rPr>
              <a:t>Günün Özeti</a:t>
            </a:r>
          </a:p>
          <a:p>
            <a:pPr marL="285750" indent="-285750">
              <a:buFont typeface="Arial"/>
              <a:buChar char="•"/>
            </a:pPr>
            <a:r>
              <a:rPr lang="tr-TR" sz="2000" dirty="0" smtClean="0">
                <a:solidFill>
                  <a:srgbClr val="92D050"/>
                </a:solidFill>
              </a:rPr>
              <a:t>Bugün Neler Öğrendik?</a:t>
            </a:r>
          </a:p>
          <a:p>
            <a:pPr marL="285750" indent="-285750">
              <a:buFont typeface="Arial"/>
              <a:buChar char="•"/>
            </a:pPr>
            <a:r>
              <a:rPr lang="tr-TR" sz="2000" dirty="0" smtClean="0">
                <a:solidFill>
                  <a:srgbClr val="92D050"/>
                </a:solidFill>
              </a:rPr>
              <a:t>Soru Çözümü</a:t>
            </a:r>
          </a:p>
          <a:p>
            <a:pPr marL="285750" indent="-285750">
              <a:buFont typeface="Arial"/>
              <a:buChar char="•"/>
            </a:pPr>
            <a:r>
              <a:rPr lang="tr-TR" sz="2000" dirty="0" smtClean="0">
                <a:solidFill>
                  <a:srgbClr val="92D050"/>
                </a:solidFill>
              </a:rPr>
              <a:t>Önümüzdeki Hafta Ne Öğreneceğiz?</a:t>
            </a:r>
          </a:p>
        </p:txBody>
      </p:sp>
    </p:spTree>
    <p:extLst>
      <p:ext uri="{BB962C8B-B14F-4D97-AF65-F5344CB8AC3E}">
        <p14:creationId xmlns:p14="http://schemas.microsoft.com/office/powerpoint/2010/main" val="221445294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Başlık"/>
          <p:cNvSpPr>
            <a:spLocks noGrp="1"/>
          </p:cNvSpPr>
          <p:nvPr>
            <p:ph type="title"/>
          </p:nvPr>
        </p:nvSpPr>
        <p:spPr>
          <a:xfrm>
            <a:off x="3359696" y="846138"/>
            <a:ext cx="8222704" cy="1143000"/>
          </a:xfrm>
        </p:spPr>
        <p:txBody>
          <a:bodyPr>
            <a:normAutofit fontScale="90000"/>
          </a:bodyPr>
          <a:lstStyle/>
          <a:p>
            <a:r>
              <a:rPr lang="tr-TR" dirty="0" smtClean="0"/>
              <a:t>Ne olur? Rüzgarlı </a:t>
            </a:r>
            <a:r>
              <a:rPr lang="tr-TR" dirty="0"/>
              <a:t>bir günde barometredeki civa değeri değişir mi?</a:t>
            </a:r>
            <a:br>
              <a:rPr lang="tr-TR" dirty="0"/>
            </a:br>
            <a:endParaRPr lang="tr-TR" dirty="0">
              <a:solidFill>
                <a:schemeClr val="tx1"/>
              </a:solidFill>
              <a:effectLst/>
            </a:endParaRPr>
          </a:p>
        </p:txBody>
      </p:sp>
      <p:pic>
        <p:nvPicPr>
          <p:cNvPr id="6" name="Picture 10"/>
          <p:cNvPicPr>
            <a:picLocks noChangeAspect="1"/>
          </p:cNvPicPr>
          <p:nvPr/>
        </p:nvPicPr>
        <p:blipFill>
          <a:blip r:embed="rId3" cstate="print"/>
          <a:srcRect b="16083"/>
          <a:stretch>
            <a:fillRect/>
          </a:stretch>
        </p:blipFill>
        <p:spPr>
          <a:xfrm>
            <a:off x="4511824" y="1971448"/>
            <a:ext cx="5256584" cy="3760351"/>
          </a:xfrm>
          <a:prstGeom prst="rect">
            <a:avLst/>
          </a:prstGeom>
        </p:spPr>
      </p:pic>
      <p:sp>
        <p:nvSpPr>
          <p:cNvPr id="10" name="TextBox 9"/>
          <p:cNvSpPr txBox="1"/>
          <p:nvPr/>
        </p:nvSpPr>
        <p:spPr>
          <a:xfrm>
            <a:off x="20930" y="727554"/>
            <a:ext cx="3091506" cy="4401205"/>
          </a:xfrm>
          <a:prstGeom prst="rect">
            <a:avLst/>
          </a:prstGeom>
          <a:noFill/>
        </p:spPr>
        <p:txBody>
          <a:bodyPr wrap="square" rtlCol="0">
            <a:spAutoFit/>
          </a:bodyPr>
          <a:lstStyle/>
          <a:p>
            <a:pPr marL="285750" indent="-285750">
              <a:buFont typeface="Arial"/>
              <a:buChar char="•"/>
            </a:pPr>
            <a:r>
              <a:rPr lang="tr-TR" sz="2000" dirty="0" smtClean="0">
                <a:solidFill>
                  <a:srgbClr val="FF0000"/>
                </a:solidFill>
              </a:rPr>
              <a:t>Geçen Hafta Neler Öğrendik?</a:t>
            </a:r>
          </a:p>
          <a:p>
            <a:pPr marL="285750" indent="-285750">
              <a:buFont typeface="Arial"/>
              <a:buChar char="•"/>
            </a:pPr>
            <a:r>
              <a:rPr lang="tr-TR" sz="2000" dirty="0" smtClean="0">
                <a:solidFill>
                  <a:srgbClr val="FF0000"/>
                </a:solidFill>
              </a:rPr>
              <a:t>Basınç ile ilgili Soru </a:t>
            </a:r>
            <a:r>
              <a:rPr lang="tr-TR" sz="2000" dirty="0">
                <a:solidFill>
                  <a:srgbClr val="FF0000"/>
                </a:solidFill>
              </a:rPr>
              <a:t>Çözümü</a:t>
            </a:r>
          </a:p>
          <a:p>
            <a:pPr marL="285750" indent="-285750">
              <a:buFont typeface="Arial"/>
              <a:buChar char="•"/>
            </a:pPr>
            <a:r>
              <a:rPr lang="tr-TR" sz="2000" dirty="0" smtClean="0">
                <a:solidFill>
                  <a:srgbClr val="FF0000"/>
                </a:solidFill>
              </a:rPr>
              <a:t>Deneyelim</a:t>
            </a:r>
          </a:p>
          <a:p>
            <a:pPr marL="285750" indent="-285750">
              <a:buFont typeface="Arial"/>
              <a:buChar char="•"/>
            </a:pPr>
            <a:r>
              <a:rPr lang="tr-TR" sz="2000" dirty="0" smtClean="0">
                <a:solidFill>
                  <a:srgbClr val="FF0000"/>
                </a:solidFill>
              </a:rPr>
              <a:t>Ne Olur?</a:t>
            </a:r>
          </a:p>
          <a:p>
            <a:pPr marL="285750" indent="-285750">
              <a:buFont typeface="Arial"/>
              <a:buChar char="•"/>
            </a:pPr>
            <a:r>
              <a:rPr lang="tr-TR" sz="2000" dirty="0" smtClean="0">
                <a:solidFill>
                  <a:srgbClr val="FF0000"/>
                </a:solidFill>
              </a:rPr>
              <a:t>Akışkanlarda Basınç</a:t>
            </a:r>
          </a:p>
          <a:p>
            <a:pPr marL="285750" indent="-285750">
              <a:buFont typeface="Arial"/>
              <a:buChar char="•"/>
            </a:pPr>
            <a:r>
              <a:rPr lang="en-US" sz="2000" dirty="0" smtClean="0">
                <a:solidFill>
                  <a:srgbClr val="FFFF00"/>
                </a:solidFill>
              </a:rPr>
              <a:t>Ne </a:t>
            </a:r>
            <a:r>
              <a:rPr lang="en-US" sz="2000" dirty="0" err="1" smtClean="0">
                <a:solidFill>
                  <a:srgbClr val="FFFF00"/>
                </a:solidFill>
              </a:rPr>
              <a:t>Olur</a:t>
            </a:r>
            <a:r>
              <a:rPr lang="en-US" sz="2000" dirty="0" smtClean="0">
                <a:solidFill>
                  <a:srgbClr val="FFFF00"/>
                </a:solidFill>
              </a:rPr>
              <a:t>?</a:t>
            </a:r>
          </a:p>
          <a:p>
            <a:pPr marL="285750" indent="-285750">
              <a:buFont typeface="Arial"/>
              <a:buChar char="•"/>
            </a:pPr>
            <a:r>
              <a:rPr lang="tr-TR" sz="2000" dirty="0" smtClean="0">
                <a:solidFill>
                  <a:srgbClr val="92D050"/>
                </a:solidFill>
              </a:rPr>
              <a:t>Günün Özeti</a:t>
            </a:r>
          </a:p>
          <a:p>
            <a:pPr marL="285750" indent="-285750">
              <a:buFont typeface="Arial"/>
              <a:buChar char="•"/>
            </a:pPr>
            <a:r>
              <a:rPr lang="tr-TR" sz="2000" dirty="0" smtClean="0">
                <a:solidFill>
                  <a:srgbClr val="92D050"/>
                </a:solidFill>
              </a:rPr>
              <a:t>Bugün Neler Öğrendik?</a:t>
            </a:r>
          </a:p>
          <a:p>
            <a:pPr marL="285750" indent="-285750">
              <a:buFont typeface="Arial"/>
              <a:buChar char="•"/>
            </a:pPr>
            <a:r>
              <a:rPr lang="tr-TR" sz="2000" dirty="0" smtClean="0">
                <a:solidFill>
                  <a:srgbClr val="92D050"/>
                </a:solidFill>
              </a:rPr>
              <a:t>Soru Çözümü</a:t>
            </a:r>
          </a:p>
          <a:p>
            <a:pPr marL="285750" indent="-285750">
              <a:buFont typeface="Arial"/>
              <a:buChar char="•"/>
            </a:pPr>
            <a:r>
              <a:rPr lang="tr-TR" sz="2000" dirty="0" smtClean="0">
                <a:solidFill>
                  <a:srgbClr val="92D050"/>
                </a:solidFill>
              </a:rPr>
              <a:t>Önümüzdeki Hafta Ne Öğreneceğiz?</a:t>
            </a:r>
          </a:p>
        </p:txBody>
      </p:sp>
    </p:spTree>
    <p:extLst>
      <p:ext uri="{BB962C8B-B14F-4D97-AF65-F5344CB8AC3E}">
        <p14:creationId xmlns:p14="http://schemas.microsoft.com/office/powerpoint/2010/main" val="242362271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a:xfrm>
            <a:off x="3321084" y="272816"/>
            <a:ext cx="7843854" cy="1143000"/>
          </a:xfrm>
        </p:spPr>
        <p:txBody>
          <a:bodyPr/>
          <a:lstStyle/>
          <a:p>
            <a:r>
              <a:rPr lang="tr-TR" dirty="0" smtClean="0">
                <a:solidFill>
                  <a:schemeClr val="tx1"/>
                </a:solidFill>
                <a:effectLst/>
              </a:rPr>
              <a:t>Bugün neler öğrendik?</a:t>
            </a:r>
            <a:endParaRPr lang="tr-TR" dirty="0">
              <a:solidFill>
                <a:schemeClr val="tx1"/>
              </a:solidFill>
              <a:effectLst/>
            </a:endParaRPr>
          </a:p>
        </p:txBody>
      </p:sp>
      <p:pic>
        <p:nvPicPr>
          <p:cNvPr id="5" name="Picture 4" descr="İlgili resim"/>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85142" y="1188010"/>
            <a:ext cx="1734794" cy="1520910"/>
          </a:xfrm>
          <a:prstGeom prst="rect">
            <a:avLst/>
          </a:prstGeom>
          <a:noFill/>
          <a:extLst/>
        </p:spPr>
      </p:pic>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5892316" y="1178325"/>
            <a:ext cx="1715852" cy="1530595"/>
          </a:xfrm>
          <a:prstGeom prst="rect">
            <a:avLst/>
          </a:prstGeom>
        </p:spPr>
      </p:pic>
      <p:pic>
        <p:nvPicPr>
          <p:cNvPr id="7" name="Picture 6"/>
          <p:cNvPicPr/>
          <p:nvPr/>
        </p:nvPicPr>
        <p:blipFill>
          <a:blip r:embed="rId4"/>
          <a:stretch>
            <a:fillRect/>
          </a:stretch>
        </p:blipFill>
        <p:spPr>
          <a:xfrm>
            <a:off x="7932204" y="1178325"/>
            <a:ext cx="1548172" cy="1530595"/>
          </a:xfrm>
          <a:prstGeom prst="rect">
            <a:avLst/>
          </a:prstGeom>
        </p:spPr>
      </p:pic>
      <p:pic>
        <p:nvPicPr>
          <p:cNvPr id="8" name="Picture 7"/>
          <p:cNvPicPr/>
          <p:nvPr/>
        </p:nvPicPr>
        <p:blipFill>
          <a:blip r:embed="rId5"/>
          <a:stretch>
            <a:fillRect/>
          </a:stretch>
        </p:blipFill>
        <p:spPr>
          <a:xfrm>
            <a:off x="9977492" y="1133085"/>
            <a:ext cx="1860152" cy="1719851"/>
          </a:xfrm>
          <a:prstGeom prst="rect">
            <a:avLst/>
          </a:prstGeom>
        </p:spPr>
      </p:pic>
      <p:pic>
        <p:nvPicPr>
          <p:cNvPr id="9" name="Picture 8"/>
          <p:cNvPicPr/>
          <p:nvPr/>
        </p:nvPicPr>
        <p:blipFill>
          <a:blip r:embed="rId6"/>
          <a:stretch>
            <a:fillRect/>
          </a:stretch>
        </p:blipFill>
        <p:spPr>
          <a:xfrm>
            <a:off x="3785142" y="3016376"/>
            <a:ext cx="1734794" cy="1204711"/>
          </a:xfrm>
          <a:prstGeom prst="rect">
            <a:avLst/>
          </a:prstGeom>
        </p:spPr>
      </p:pic>
      <p:pic>
        <p:nvPicPr>
          <p:cNvPr id="10" name="Picture 9" descr="metro passing man ile ilgili görsel sonucu"/>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86311" y="3081201"/>
            <a:ext cx="1721857" cy="1139886"/>
          </a:xfrm>
          <a:prstGeom prst="rect">
            <a:avLst/>
          </a:prstGeom>
          <a:noFill/>
          <a:extLst/>
        </p:spPr>
      </p:pic>
      <p:pic>
        <p:nvPicPr>
          <p:cNvPr id="11" name="Picture 10" descr="Maryland bike advocate shows what 3 feet looks like."/>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87150" y="3119109"/>
            <a:ext cx="1721254" cy="1101977"/>
          </a:xfrm>
          <a:prstGeom prst="rect">
            <a:avLst/>
          </a:prstGeom>
          <a:noFill/>
          <a:extLst/>
        </p:spPr>
      </p:pic>
      <p:pic>
        <p:nvPicPr>
          <p:cNvPr id="12" name="Picture 11"/>
          <p:cNvPicPr/>
          <p:nvPr/>
        </p:nvPicPr>
        <p:blipFill>
          <a:blip r:embed="rId9"/>
          <a:stretch>
            <a:fillRect/>
          </a:stretch>
        </p:blipFill>
        <p:spPr>
          <a:xfrm>
            <a:off x="10416410" y="3119109"/>
            <a:ext cx="1296214" cy="1101978"/>
          </a:xfrm>
          <a:prstGeom prst="rect">
            <a:avLst/>
          </a:prstGeom>
        </p:spPr>
      </p:pic>
      <p:pic>
        <p:nvPicPr>
          <p:cNvPr id="13" name="Picture 12"/>
          <p:cNvPicPr/>
          <p:nvPr/>
        </p:nvPicPr>
        <p:blipFill>
          <a:blip r:embed="rId10"/>
          <a:stretch>
            <a:fillRect/>
          </a:stretch>
        </p:blipFill>
        <p:spPr>
          <a:xfrm>
            <a:off x="6826373" y="4267027"/>
            <a:ext cx="2906827" cy="1607606"/>
          </a:xfrm>
          <a:prstGeom prst="rect">
            <a:avLst/>
          </a:prstGeom>
        </p:spPr>
      </p:pic>
      <p:sp>
        <p:nvSpPr>
          <p:cNvPr id="17" name="Rectangle 16"/>
          <p:cNvSpPr/>
          <p:nvPr/>
        </p:nvSpPr>
        <p:spPr>
          <a:xfrm>
            <a:off x="7162514" y="5787012"/>
            <a:ext cx="2545890" cy="523220"/>
          </a:xfrm>
          <a:prstGeom prst="rect">
            <a:avLst/>
          </a:prstGeom>
        </p:spPr>
        <p:txBody>
          <a:bodyPr wrap="none">
            <a:spAutoFit/>
          </a:bodyPr>
          <a:lstStyle/>
          <a:p>
            <a:r>
              <a:rPr lang="tr-TR" sz="2800" b="1" dirty="0" err="1">
                <a:latin typeface="Times New Roman" panose="02020603050405020304" pitchFamily="18" charset="0"/>
                <a:ea typeface="Calibri" panose="020F0502020204030204" pitchFamily="34" charset="0"/>
              </a:rPr>
              <a:t>Bernoulli</a:t>
            </a:r>
            <a:r>
              <a:rPr lang="tr-TR" sz="2800" b="1" dirty="0">
                <a:latin typeface="Times New Roman" panose="02020603050405020304" pitchFamily="18" charset="0"/>
                <a:ea typeface="Calibri" panose="020F0502020204030204" pitchFamily="34" charset="0"/>
              </a:rPr>
              <a:t> İlkesi</a:t>
            </a:r>
            <a:endParaRPr lang="tr-TR" sz="2800" dirty="0"/>
          </a:p>
        </p:txBody>
      </p:sp>
      <p:sp>
        <p:nvSpPr>
          <p:cNvPr id="18" name="TextBox 17"/>
          <p:cNvSpPr txBox="1"/>
          <p:nvPr/>
        </p:nvSpPr>
        <p:spPr>
          <a:xfrm>
            <a:off x="20930" y="727554"/>
            <a:ext cx="3091506" cy="4401205"/>
          </a:xfrm>
          <a:prstGeom prst="rect">
            <a:avLst/>
          </a:prstGeom>
          <a:noFill/>
        </p:spPr>
        <p:txBody>
          <a:bodyPr wrap="square" rtlCol="0">
            <a:spAutoFit/>
          </a:bodyPr>
          <a:lstStyle/>
          <a:p>
            <a:pPr marL="285750" indent="-285750">
              <a:buFont typeface="Arial"/>
              <a:buChar char="•"/>
            </a:pPr>
            <a:r>
              <a:rPr lang="tr-TR" sz="2000" dirty="0" smtClean="0">
                <a:solidFill>
                  <a:srgbClr val="FF0000"/>
                </a:solidFill>
              </a:rPr>
              <a:t>Geçen Hafta Neler Öğrendik?</a:t>
            </a:r>
          </a:p>
          <a:p>
            <a:pPr marL="285750" indent="-285750">
              <a:buFont typeface="Arial"/>
              <a:buChar char="•"/>
            </a:pPr>
            <a:r>
              <a:rPr lang="tr-TR" sz="2000" dirty="0" smtClean="0">
                <a:solidFill>
                  <a:srgbClr val="FF0000"/>
                </a:solidFill>
              </a:rPr>
              <a:t>Basınç ile ilgili Soru </a:t>
            </a:r>
            <a:r>
              <a:rPr lang="tr-TR" sz="2000" dirty="0">
                <a:solidFill>
                  <a:srgbClr val="FF0000"/>
                </a:solidFill>
              </a:rPr>
              <a:t>Çözümü</a:t>
            </a:r>
          </a:p>
          <a:p>
            <a:pPr marL="285750" indent="-285750">
              <a:buFont typeface="Arial"/>
              <a:buChar char="•"/>
            </a:pPr>
            <a:r>
              <a:rPr lang="tr-TR" sz="2000" dirty="0" smtClean="0">
                <a:solidFill>
                  <a:srgbClr val="FF0000"/>
                </a:solidFill>
              </a:rPr>
              <a:t>Deneyelim</a:t>
            </a:r>
          </a:p>
          <a:p>
            <a:pPr marL="285750" indent="-285750">
              <a:buFont typeface="Arial"/>
              <a:buChar char="•"/>
            </a:pPr>
            <a:r>
              <a:rPr lang="tr-TR" sz="2000" dirty="0" smtClean="0">
                <a:solidFill>
                  <a:srgbClr val="FF0000"/>
                </a:solidFill>
              </a:rPr>
              <a:t>Ne Olur?</a:t>
            </a:r>
          </a:p>
          <a:p>
            <a:pPr marL="285750" indent="-285750">
              <a:buFont typeface="Arial"/>
              <a:buChar char="•"/>
            </a:pPr>
            <a:r>
              <a:rPr lang="tr-TR" sz="2000" dirty="0" smtClean="0">
                <a:solidFill>
                  <a:srgbClr val="FF0000"/>
                </a:solidFill>
              </a:rPr>
              <a:t>Akışkanlarda Basınç</a:t>
            </a:r>
          </a:p>
          <a:p>
            <a:pPr marL="285750" indent="-285750">
              <a:buFont typeface="Arial"/>
              <a:buChar char="•"/>
            </a:pPr>
            <a:r>
              <a:rPr lang="en-US" sz="2000" dirty="0" smtClean="0">
                <a:solidFill>
                  <a:srgbClr val="FF0000"/>
                </a:solidFill>
              </a:rPr>
              <a:t>Ne </a:t>
            </a:r>
            <a:r>
              <a:rPr lang="en-US" sz="2000" dirty="0" err="1" smtClean="0">
                <a:solidFill>
                  <a:srgbClr val="FF0000"/>
                </a:solidFill>
              </a:rPr>
              <a:t>Olur</a:t>
            </a:r>
            <a:r>
              <a:rPr lang="en-US" sz="2000" dirty="0" smtClean="0">
                <a:solidFill>
                  <a:srgbClr val="FF0000"/>
                </a:solidFill>
              </a:rPr>
              <a:t>?</a:t>
            </a:r>
          </a:p>
          <a:p>
            <a:pPr marL="285750" indent="-285750">
              <a:buFont typeface="Arial"/>
              <a:buChar char="•"/>
            </a:pPr>
            <a:r>
              <a:rPr lang="tr-TR" sz="2000" dirty="0" smtClean="0">
                <a:solidFill>
                  <a:srgbClr val="FF0000"/>
                </a:solidFill>
              </a:rPr>
              <a:t>Günün Özeti</a:t>
            </a:r>
          </a:p>
          <a:p>
            <a:pPr marL="285750" indent="-285750">
              <a:buFont typeface="Arial"/>
              <a:buChar char="•"/>
            </a:pPr>
            <a:r>
              <a:rPr lang="tr-TR" sz="2000" dirty="0" smtClean="0">
                <a:solidFill>
                  <a:srgbClr val="FFFF00"/>
                </a:solidFill>
              </a:rPr>
              <a:t>Bugün Neler Öğrendik?</a:t>
            </a:r>
          </a:p>
          <a:p>
            <a:pPr marL="285750" indent="-285750">
              <a:buFont typeface="Arial"/>
              <a:buChar char="•"/>
            </a:pPr>
            <a:r>
              <a:rPr lang="tr-TR" sz="2000" dirty="0" smtClean="0">
                <a:solidFill>
                  <a:srgbClr val="92D050"/>
                </a:solidFill>
              </a:rPr>
              <a:t>Soru Çözümü</a:t>
            </a:r>
          </a:p>
          <a:p>
            <a:pPr marL="285750" indent="-285750">
              <a:buFont typeface="Arial"/>
              <a:buChar char="•"/>
            </a:pPr>
            <a:r>
              <a:rPr lang="tr-TR" sz="2000" dirty="0" smtClean="0">
                <a:solidFill>
                  <a:srgbClr val="92D050"/>
                </a:solidFill>
              </a:rPr>
              <a:t>Önümüzdeki Hafta Ne Öğreneceğiz?</a:t>
            </a:r>
          </a:p>
        </p:txBody>
      </p:sp>
    </p:spTree>
    <p:extLst>
      <p:ext uri="{BB962C8B-B14F-4D97-AF65-F5344CB8AC3E}">
        <p14:creationId xmlns:p14="http://schemas.microsoft.com/office/powerpoint/2010/main" val="316288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additive="base">
                                        <p:cTn id="59" dur="500" fill="hold"/>
                                        <p:tgtEl>
                                          <p:spTgt spid="17"/>
                                        </p:tgtEl>
                                        <p:attrNameLst>
                                          <p:attrName>ppt_x</p:attrName>
                                        </p:attrNameLst>
                                      </p:cBhvr>
                                      <p:tavLst>
                                        <p:tav tm="0">
                                          <p:val>
                                            <p:strVal val="#ppt_x"/>
                                          </p:val>
                                        </p:tav>
                                        <p:tav tm="100000">
                                          <p:val>
                                            <p:strVal val="#ppt_x"/>
                                          </p:val>
                                        </p:tav>
                                      </p:tavLst>
                                    </p:anim>
                                    <p:anim calcmode="lin" valueType="num">
                                      <p:cBhvr additive="base">
                                        <p:cTn id="6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30506" y="1250504"/>
            <a:ext cx="5312522" cy="5607496"/>
          </a:xfrm>
          <a:prstGeom prst="rect">
            <a:avLst/>
          </a:prstGeom>
        </p:spPr>
      </p:pic>
      <p:sp>
        <p:nvSpPr>
          <p:cNvPr id="3" name="2 Başlık"/>
          <p:cNvSpPr>
            <a:spLocks noGrp="1"/>
          </p:cNvSpPr>
          <p:nvPr>
            <p:ph type="title"/>
          </p:nvPr>
        </p:nvSpPr>
        <p:spPr>
          <a:xfrm>
            <a:off x="3143672" y="557808"/>
            <a:ext cx="7843854" cy="1143000"/>
          </a:xfrm>
        </p:spPr>
        <p:txBody>
          <a:bodyPr/>
          <a:lstStyle/>
          <a:p>
            <a:r>
              <a:rPr lang="en-US" dirty="0" err="1" smtClean="0">
                <a:solidFill>
                  <a:schemeClr val="tx1"/>
                </a:solidFill>
                <a:effectLst/>
              </a:rPr>
              <a:t>Soru</a:t>
            </a:r>
            <a:r>
              <a:rPr lang="en-US" dirty="0" smtClean="0">
                <a:solidFill>
                  <a:schemeClr val="tx1"/>
                </a:solidFill>
                <a:effectLst/>
              </a:rPr>
              <a:t> </a:t>
            </a:r>
            <a:r>
              <a:rPr lang="en-US" dirty="0" err="1" smtClean="0">
                <a:solidFill>
                  <a:schemeClr val="tx1"/>
                </a:solidFill>
                <a:effectLst/>
              </a:rPr>
              <a:t>Çözümü</a:t>
            </a:r>
            <a:endParaRPr lang="tr-TR" dirty="0">
              <a:solidFill>
                <a:schemeClr val="tx1"/>
              </a:solidFill>
              <a:effectLst/>
            </a:endParaRPr>
          </a:p>
        </p:txBody>
      </p:sp>
      <p:sp>
        <p:nvSpPr>
          <p:cNvPr id="6" name="10 Oval"/>
          <p:cNvSpPr/>
          <p:nvPr/>
        </p:nvSpPr>
        <p:spPr>
          <a:xfrm>
            <a:off x="9624392" y="6008248"/>
            <a:ext cx="526192" cy="3990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TextBox 6"/>
          <p:cNvSpPr txBox="1"/>
          <p:nvPr/>
        </p:nvSpPr>
        <p:spPr>
          <a:xfrm>
            <a:off x="20930" y="727554"/>
            <a:ext cx="3091506" cy="4401205"/>
          </a:xfrm>
          <a:prstGeom prst="rect">
            <a:avLst/>
          </a:prstGeom>
          <a:noFill/>
        </p:spPr>
        <p:txBody>
          <a:bodyPr wrap="square" rtlCol="0">
            <a:spAutoFit/>
          </a:bodyPr>
          <a:lstStyle/>
          <a:p>
            <a:pPr marL="285750" indent="-285750">
              <a:buFont typeface="Arial"/>
              <a:buChar char="•"/>
            </a:pPr>
            <a:r>
              <a:rPr lang="tr-TR" sz="2000" dirty="0" smtClean="0">
                <a:solidFill>
                  <a:srgbClr val="FF0000"/>
                </a:solidFill>
              </a:rPr>
              <a:t>Geçen Hafta Neler Öğrendik?</a:t>
            </a:r>
          </a:p>
          <a:p>
            <a:pPr marL="285750" indent="-285750">
              <a:buFont typeface="Arial"/>
              <a:buChar char="•"/>
            </a:pPr>
            <a:r>
              <a:rPr lang="tr-TR" sz="2000" dirty="0" smtClean="0">
                <a:solidFill>
                  <a:srgbClr val="FF0000"/>
                </a:solidFill>
              </a:rPr>
              <a:t>Basınç ile ilgili Soru </a:t>
            </a:r>
            <a:r>
              <a:rPr lang="tr-TR" sz="2000" dirty="0">
                <a:solidFill>
                  <a:srgbClr val="FF0000"/>
                </a:solidFill>
              </a:rPr>
              <a:t>Çözümü</a:t>
            </a:r>
          </a:p>
          <a:p>
            <a:pPr marL="285750" indent="-285750">
              <a:buFont typeface="Arial"/>
              <a:buChar char="•"/>
            </a:pPr>
            <a:r>
              <a:rPr lang="tr-TR" sz="2000" dirty="0" smtClean="0">
                <a:solidFill>
                  <a:srgbClr val="FF0000"/>
                </a:solidFill>
              </a:rPr>
              <a:t>Deneyelim</a:t>
            </a:r>
          </a:p>
          <a:p>
            <a:pPr marL="285750" indent="-285750">
              <a:buFont typeface="Arial"/>
              <a:buChar char="•"/>
            </a:pPr>
            <a:r>
              <a:rPr lang="tr-TR" sz="2000" dirty="0" smtClean="0">
                <a:solidFill>
                  <a:srgbClr val="FF0000"/>
                </a:solidFill>
              </a:rPr>
              <a:t>Ne Olur?</a:t>
            </a:r>
          </a:p>
          <a:p>
            <a:pPr marL="285750" indent="-285750">
              <a:buFont typeface="Arial"/>
              <a:buChar char="•"/>
            </a:pPr>
            <a:r>
              <a:rPr lang="tr-TR" sz="2000" dirty="0" smtClean="0">
                <a:solidFill>
                  <a:srgbClr val="FF0000"/>
                </a:solidFill>
              </a:rPr>
              <a:t>Akışkanlarda Basınç</a:t>
            </a:r>
          </a:p>
          <a:p>
            <a:pPr marL="285750" indent="-285750">
              <a:buFont typeface="Arial"/>
              <a:buChar char="•"/>
            </a:pPr>
            <a:r>
              <a:rPr lang="en-US" sz="2000" dirty="0" smtClean="0">
                <a:solidFill>
                  <a:srgbClr val="FF0000"/>
                </a:solidFill>
              </a:rPr>
              <a:t>Ne </a:t>
            </a:r>
            <a:r>
              <a:rPr lang="en-US" sz="2000" dirty="0" err="1" smtClean="0">
                <a:solidFill>
                  <a:srgbClr val="FF0000"/>
                </a:solidFill>
              </a:rPr>
              <a:t>Olur</a:t>
            </a:r>
            <a:r>
              <a:rPr lang="en-US" sz="2000" dirty="0" smtClean="0">
                <a:solidFill>
                  <a:srgbClr val="FF0000"/>
                </a:solidFill>
              </a:rPr>
              <a:t>?</a:t>
            </a:r>
          </a:p>
          <a:p>
            <a:pPr marL="285750" indent="-285750">
              <a:buFont typeface="Arial"/>
              <a:buChar char="•"/>
            </a:pPr>
            <a:r>
              <a:rPr lang="tr-TR" sz="2000" dirty="0" smtClean="0">
                <a:solidFill>
                  <a:srgbClr val="FF0000"/>
                </a:solidFill>
              </a:rPr>
              <a:t>Günün Özeti</a:t>
            </a:r>
          </a:p>
          <a:p>
            <a:pPr marL="285750" indent="-285750">
              <a:buFont typeface="Arial"/>
              <a:buChar char="•"/>
            </a:pPr>
            <a:r>
              <a:rPr lang="tr-TR" sz="2000" dirty="0" smtClean="0">
                <a:solidFill>
                  <a:srgbClr val="FF0000"/>
                </a:solidFill>
              </a:rPr>
              <a:t>Bugün Neler Öğrendik?</a:t>
            </a:r>
          </a:p>
          <a:p>
            <a:pPr marL="285750" indent="-285750">
              <a:buFont typeface="Arial"/>
              <a:buChar char="•"/>
            </a:pPr>
            <a:r>
              <a:rPr lang="tr-TR" sz="2000" dirty="0" smtClean="0">
                <a:solidFill>
                  <a:srgbClr val="FFFF00"/>
                </a:solidFill>
              </a:rPr>
              <a:t>Soru Çözümü</a:t>
            </a:r>
          </a:p>
          <a:p>
            <a:pPr marL="285750" indent="-285750">
              <a:buFont typeface="Arial"/>
              <a:buChar char="•"/>
            </a:pPr>
            <a:r>
              <a:rPr lang="tr-TR" sz="2000" dirty="0" smtClean="0">
                <a:solidFill>
                  <a:srgbClr val="92D050"/>
                </a:solidFill>
              </a:rPr>
              <a:t>Önümüzdeki Hafta Ne Öğreneceğiz?</a:t>
            </a:r>
          </a:p>
        </p:txBody>
      </p:sp>
    </p:spTree>
    <p:extLst>
      <p:ext uri="{BB962C8B-B14F-4D97-AF65-F5344CB8AC3E}">
        <p14:creationId xmlns:p14="http://schemas.microsoft.com/office/powerpoint/2010/main" val="1746750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97179" y="275378"/>
            <a:ext cx="4210717" cy="6550004"/>
          </a:xfrm>
          <a:prstGeom prst="rect">
            <a:avLst/>
          </a:prstGeom>
        </p:spPr>
      </p:pic>
      <p:sp>
        <p:nvSpPr>
          <p:cNvPr id="6" name="10 Oval"/>
          <p:cNvSpPr/>
          <p:nvPr/>
        </p:nvSpPr>
        <p:spPr>
          <a:xfrm>
            <a:off x="4297179" y="6126294"/>
            <a:ext cx="526192" cy="3990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TextBox 3"/>
          <p:cNvSpPr txBox="1"/>
          <p:nvPr/>
        </p:nvSpPr>
        <p:spPr>
          <a:xfrm>
            <a:off x="9295793" y="6370850"/>
            <a:ext cx="1337226" cy="369332"/>
          </a:xfrm>
          <a:prstGeom prst="rect">
            <a:avLst/>
          </a:prstGeom>
          <a:noFill/>
        </p:spPr>
        <p:txBody>
          <a:bodyPr wrap="none" rtlCol="0">
            <a:spAutoFit/>
          </a:bodyPr>
          <a:lstStyle/>
          <a:p>
            <a:r>
              <a:rPr lang="en-US" dirty="0" smtClean="0"/>
              <a:t>2013-YGS</a:t>
            </a:r>
            <a:endParaRPr lang="tr-TR" dirty="0"/>
          </a:p>
        </p:txBody>
      </p:sp>
      <p:sp>
        <p:nvSpPr>
          <p:cNvPr id="9" name="Title 1"/>
          <p:cNvSpPr>
            <a:spLocks noGrp="1"/>
          </p:cNvSpPr>
          <p:nvPr>
            <p:ph type="title"/>
          </p:nvPr>
        </p:nvSpPr>
        <p:spPr>
          <a:xfrm>
            <a:off x="0" y="1"/>
            <a:ext cx="9692640" cy="805912"/>
          </a:xfrm>
        </p:spPr>
        <p:txBody>
          <a:bodyPr/>
          <a:lstStyle/>
          <a:p>
            <a:r>
              <a:rPr lang="tr-TR" dirty="0" smtClean="0"/>
              <a:t>Soru Çözümü</a:t>
            </a:r>
            <a:endParaRPr lang="tr-TR" dirty="0"/>
          </a:p>
        </p:txBody>
      </p:sp>
      <p:sp>
        <p:nvSpPr>
          <p:cNvPr id="7" name="TextBox 6"/>
          <p:cNvSpPr txBox="1"/>
          <p:nvPr/>
        </p:nvSpPr>
        <p:spPr>
          <a:xfrm>
            <a:off x="20930" y="727554"/>
            <a:ext cx="3091506" cy="4401205"/>
          </a:xfrm>
          <a:prstGeom prst="rect">
            <a:avLst/>
          </a:prstGeom>
          <a:noFill/>
        </p:spPr>
        <p:txBody>
          <a:bodyPr wrap="square" rtlCol="0">
            <a:spAutoFit/>
          </a:bodyPr>
          <a:lstStyle/>
          <a:p>
            <a:pPr marL="285750" indent="-285750">
              <a:buFont typeface="Arial"/>
              <a:buChar char="•"/>
            </a:pPr>
            <a:r>
              <a:rPr lang="tr-TR" sz="2000" dirty="0" smtClean="0">
                <a:solidFill>
                  <a:srgbClr val="FF0000"/>
                </a:solidFill>
              </a:rPr>
              <a:t>Geçen Hafta Neler Öğrendik?</a:t>
            </a:r>
          </a:p>
          <a:p>
            <a:pPr marL="285750" indent="-285750">
              <a:buFont typeface="Arial"/>
              <a:buChar char="•"/>
            </a:pPr>
            <a:r>
              <a:rPr lang="tr-TR" sz="2000" dirty="0" smtClean="0">
                <a:solidFill>
                  <a:srgbClr val="FFFF00"/>
                </a:solidFill>
              </a:rPr>
              <a:t>Basınç ile ilgili Soru </a:t>
            </a:r>
            <a:r>
              <a:rPr lang="tr-TR" sz="2000" dirty="0">
                <a:solidFill>
                  <a:srgbClr val="FFFF00"/>
                </a:solidFill>
              </a:rPr>
              <a:t>Çözümü</a:t>
            </a:r>
          </a:p>
          <a:p>
            <a:pPr marL="285750" indent="-285750">
              <a:buFont typeface="Arial"/>
              <a:buChar char="•"/>
            </a:pPr>
            <a:r>
              <a:rPr lang="tr-TR" sz="2000" dirty="0" smtClean="0">
                <a:solidFill>
                  <a:srgbClr val="92D050"/>
                </a:solidFill>
              </a:rPr>
              <a:t>Deneyelim</a:t>
            </a:r>
          </a:p>
          <a:p>
            <a:pPr marL="285750" indent="-285750">
              <a:buFont typeface="Arial"/>
              <a:buChar char="•"/>
            </a:pPr>
            <a:r>
              <a:rPr lang="tr-TR" sz="2000" dirty="0" smtClean="0">
                <a:solidFill>
                  <a:srgbClr val="92D050"/>
                </a:solidFill>
              </a:rPr>
              <a:t>Ne Olur?</a:t>
            </a:r>
          </a:p>
          <a:p>
            <a:pPr marL="285750" indent="-285750">
              <a:buFont typeface="Arial"/>
              <a:buChar char="•"/>
            </a:pPr>
            <a:r>
              <a:rPr lang="tr-TR" sz="2000" dirty="0" smtClean="0">
                <a:solidFill>
                  <a:srgbClr val="92D050"/>
                </a:solidFill>
              </a:rPr>
              <a:t>Akışkanlarda Basınç</a:t>
            </a:r>
          </a:p>
          <a:p>
            <a:pPr marL="285750" indent="-285750">
              <a:buFont typeface="Arial"/>
              <a:buChar char="•"/>
            </a:pPr>
            <a:r>
              <a:rPr lang="en-US" sz="2000" dirty="0" smtClean="0">
                <a:solidFill>
                  <a:srgbClr val="92D050"/>
                </a:solidFill>
              </a:rPr>
              <a:t>Ne </a:t>
            </a:r>
            <a:r>
              <a:rPr lang="en-US" sz="2000" dirty="0" err="1" smtClean="0">
                <a:solidFill>
                  <a:srgbClr val="92D050"/>
                </a:solidFill>
              </a:rPr>
              <a:t>Olur</a:t>
            </a:r>
            <a:r>
              <a:rPr lang="en-US" sz="2000" dirty="0" smtClean="0">
                <a:solidFill>
                  <a:srgbClr val="92D050"/>
                </a:solidFill>
              </a:rPr>
              <a:t>?</a:t>
            </a:r>
          </a:p>
          <a:p>
            <a:pPr marL="285750" indent="-285750">
              <a:buFont typeface="Arial"/>
              <a:buChar char="•"/>
            </a:pPr>
            <a:r>
              <a:rPr lang="tr-TR" sz="2000" dirty="0" smtClean="0">
                <a:solidFill>
                  <a:srgbClr val="92D050"/>
                </a:solidFill>
              </a:rPr>
              <a:t>Günün Özeti</a:t>
            </a:r>
          </a:p>
          <a:p>
            <a:pPr marL="285750" indent="-285750">
              <a:buFont typeface="Arial"/>
              <a:buChar char="•"/>
            </a:pPr>
            <a:r>
              <a:rPr lang="tr-TR" sz="2000" dirty="0" smtClean="0">
                <a:solidFill>
                  <a:srgbClr val="92D050"/>
                </a:solidFill>
              </a:rPr>
              <a:t>Bugün Neler Öğrendik?</a:t>
            </a:r>
          </a:p>
          <a:p>
            <a:pPr marL="285750" indent="-285750">
              <a:buFont typeface="Arial"/>
              <a:buChar char="•"/>
            </a:pPr>
            <a:r>
              <a:rPr lang="tr-TR" sz="2000" dirty="0" smtClean="0">
                <a:solidFill>
                  <a:srgbClr val="92D050"/>
                </a:solidFill>
              </a:rPr>
              <a:t>Soru Çözümü</a:t>
            </a:r>
          </a:p>
          <a:p>
            <a:pPr marL="285750" indent="-285750">
              <a:buFont typeface="Arial"/>
              <a:buChar char="•"/>
            </a:pPr>
            <a:r>
              <a:rPr lang="tr-TR" sz="2000" dirty="0" smtClean="0">
                <a:solidFill>
                  <a:srgbClr val="92D050"/>
                </a:solidFill>
              </a:rPr>
              <a:t>Önümüzdeki Hafta Ne Öğreneceğiz?</a:t>
            </a:r>
          </a:p>
        </p:txBody>
      </p:sp>
    </p:spTree>
    <p:extLst>
      <p:ext uri="{BB962C8B-B14F-4D97-AF65-F5344CB8AC3E}">
        <p14:creationId xmlns:p14="http://schemas.microsoft.com/office/powerpoint/2010/main" val="1947225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8257" y="830368"/>
            <a:ext cx="6790944" cy="523220"/>
          </a:xfrm>
          <a:prstGeom prst="rect">
            <a:avLst/>
          </a:prstGeom>
          <a:noFill/>
        </p:spPr>
        <p:txBody>
          <a:bodyPr wrap="square" rtlCol="0">
            <a:spAutoFit/>
          </a:bodyPr>
          <a:lstStyle/>
          <a:p>
            <a:r>
              <a:rPr lang="tr-TR" sz="2800" b="1" dirty="0" smtClean="0">
                <a:latin typeface="Bookman Old Style" panose="02050604050505020204" pitchFamily="18" charset="0"/>
              </a:rPr>
              <a:t>Bugün Neler Öğrendik?</a:t>
            </a:r>
            <a:endParaRPr lang="tr-TR" sz="2800" b="1" dirty="0">
              <a:latin typeface="Bookman Old Style" panose="02050604050505020204" pitchFamily="18" charset="0"/>
            </a:endParaRPr>
          </a:p>
        </p:txBody>
      </p:sp>
      <p:sp>
        <p:nvSpPr>
          <p:cNvPr id="5" name="Rectangle 4"/>
          <p:cNvSpPr/>
          <p:nvPr/>
        </p:nvSpPr>
        <p:spPr>
          <a:xfrm>
            <a:off x="720127" y="1556792"/>
            <a:ext cx="10736336" cy="5078313"/>
          </a:xfrm>
          <a:prstGeom prst="rect">
            <a:avLst/>
          </a:prstGeom>
        </p:spPr>
        <p:txBody>
          <a:bodyPr wrap="square">
            <a:spAutoFit/>
          </a:bodyPr>
          <a:lstStyle/>
          <a:p>
            <a:pPr marL="82296" indent="0">
              <a:buNone/>
            </a:pPr>
            <a:r>
              <a:rPr lang="tr-TR" b="1" dirty="0" smtClean="0"/>
              <a:t>10.2.1.1</a:t>
            </a:r>
            <a:r>
              <a:rPr lang="tr-TR" b="1" dirty="0"/>
              <a:t>. Basınç ve basınç kuvveti kavramlarının katı, durgun sıvı ve gazlarda bağlı olduğu değişkenleri açıklar.</a:t>
            </a:r>
          </a:p>
          <a:p>
            <a:pPr marL="82296" indent="0">
              <a:buNone/>
            </a:pPr>
            <a:r>
              <a:rPr lang="tr-TR" dirty="0"/>
              <a:t>	ÖSYM sınavlarında çıkmış soruları çözer.</a:t>
            </a:r>
          </a:p>
          <a:p>
            <a:endParaRPr lang="tr-TR" dirty="0"/>
          </a:p>
          <a:p>
            <a:pPr marL="741363" indent="-277813"/>
            <a:endParaRPr lang="tr-TR" dirty="0">
              <a:latin typeface="Arial" panose="020B0604020202020204" pitchFamily="34" charset="0"/>
              <a:cs typeface="Arial" panose="020B0604020202020204" pitchFamily="34" charset="0"/>
            </a:endParaRPr>
          </a:p>
          <a:p>
            <a:pPr marL="82296" indent="0">
              <a:buNone/>
            </a:pPr>
            <a:r>
              <a:rPr lang="tr-TR" b="1" dirty="0"/>
              <a:t>10.2.1.2. Akışkanlarda, akış sürati ile akışkan basıncı arasında ilişki kurar.</a:t>
            </a:r>
          </a:p>
          <a:p>
            <a:pPr marL="898525" indent="-817563">
              <a:buNone/>
            </a:pPr>
            <a:r>
              <a:rPr lang="tr-TR" dirty="0"/>
              <a:t>	a. Deney ve simülasyonlardan yararlanılarak kesit alanı, basınç ve akışkan sürati arasında bağlantı kurulması sağlanır.</a:t>
            </a:r>
          </a:p>
          <a:p>
            <a:pPr marL="898525" indent="-817563">
              <a:buNone/>
            </a:pPr>
            <a:r>
              <a:rPr lang="tr-TR" dirty="0"/>
              <a:t>	b. Bernaulli İlkesi’nin günlük hayattaki örnekler (çatıların uçması, şemsiyenin ters çevrilmesi, rüzgarlı havalarda kapıların sert kapanması gibi) üzerinden açıklanması sağlanır.</a:t>
            </a:r>
          </a:p>
          <a:p>
            <a:pPr marL="898525" indent="-817563">
              <a:buNone/>
            </a:pPr>
            <a:r>
              <a:rPr lang="tr-TR" dirty="0"/>
              <a:t>	c. Bernoulli İlkesi’yle ilgili matematiksel hesaplamalara girilmez.</a:t>
            </a:r>
          </a:p>
          <a:p>
            <a:pPr marL="898525" indent="-817563">
              <a:buNone/>
            </a:pPr>
            <a:r>
              <a:rPr lang="tr-TR" dirty="0"/>
              <a:t>	ç. Günlük hayatta akışkan basıncının sağlayabileceği kolaylıklar (uçakların uçması gibi) ve olumsuz etkilerine karşı alınması gereken sağlık ve güvenlik tedbirleri  (yüksek süratle hareket eden  araçlara yaklaşılmaması gibi) vurgulanır.</a:t>
            </a:r>
          </a:p>
          <a:p>
            <a:pPr marL="898525" indent="-817563">
              <a:buNone/>
            </a:pPr>
            <a:r>
              <a:rPr lang="tr-TR" dirty="0"/>
              <a:t>	d. Tansiyonun damarlardaki kan basıncı olduğu vurgulanarak öğrencilerin tansiyon aletinin çalışma prensibini araştırmaları sağlanır.</a:t>
            </a:r>
          </a:p>
          <a:p>
            <a:pPr marL="741363" indent="-277813"/>
            <a:endParaRPr lang="tr-T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289338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97407" y="1430879"/>
            <a:ext cx="9675057" cy="523220"/>
          </a:xfrm>
          <a:prstGeom prst="rect">
            <a:avLst/>
          </a:prstGeom>
          <a:noFill/>
        </p:spPr>
        <p:txBody>
          <a:bodyPr wrap="square" rtlCol="0">
            <a:spAutoFit/>
          </a:bodyPr>
          <a:lstStyle/>
          <a:p>
            <a:r>
              <a:rPr lang="tr-TR" sz="2800" b="1" dirty="0" smtClean="0"/>
              <a:t>Önümüzdeki Hafta Ne Öğreneceğiz?</a:t>
            </a:r>
            <a:endParaRPr lang="tr-TR" sz="2800" b="1" dirty="0"/>
          </a:p>
        </p:txBody>
      </p:sp>
      <p:sp>
        <p:nvSpPr>
          <p:cNvPr id="2" name="Rectangle 1"/>
          <p:cNvSpPr>
            <a:spLocks noChangeArrowheads="1"/>
          </p:cNvSpPr>
          <p:nvPr/>
        </p:nvSpPr>
        <p:spPr bwMode="auto">
          <a:xfrm>
            <a:off x="546683" y="2276872"/>
            <a:ext cx="10718016" cy="230832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b="1" i="0" u="none" strike="noStrike" cap="none" normalizeH="0" baseline="0" dirty="0" smtClean="0">
                <a:ln>
                  <a:noFill/>
                </a:ln>
                <a:solidFill>
                  <a:srgbClr val="545251"/>
                </a:solidFill>
                <a:effectLst/>
                <a:latin typeface="+mj-lt"/>
                <a:cs typeface="Arial" panose="020B0604020202020204" pitchFamily="34" charset="0"/>
              </a:rPr>
              <a:t>10.2.2.1. Durgun akışkanlarda cisimlere etki eden kaldırma kuvvetinin basınç kuvveti farkından kaynaklandığını açıklar. </a:t>
            </a:r>
            <a:endParaRPr kumimoji="0" lang="tr-TR" b="0" i="0" u="none" strike="noStrike" cap="none" normalizeH="0" baseline="0" dirty="0" smtClean="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b="0" u="none" strike="noStrike" cap="none" normalizeH="0" baseline="0" dirty="0" smtClean="0">
                <a:ln>
                  <a:noFill/>
                </a:ln>
                <a:solidFill>
                  <a:srgbClr val="545251"/>
                </a:solidFill>
                <a:effectLst/>
                <a:latin typeface="+mj-lt"/>
                <a:cs typeface="Arial" panose="020B0604020202020204" pitchFamily="34" charset="0"/>
              </a:rPr>
              <a:t>a) Archimedes İlkesi açıklanır. Yüzme, askıda kalma ve batma durumlarında kaldırma kuvveti ile cismin ağırlığının büyüklükleri karşılaştırılır. </a:t>
            </a:r>
            <a:endParaRPr kumimoji="0" lang="tr-TR" b="0" u="none" strike="noStrike" cap="none" normalizeH="0" baseline="0" dirty="0" smtClean="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b="0" u="none" strike="noStrike" cap="none" normalizeH="0" baseline="0" dirty="0" smtClean="0">
                <a:ln>
                  <a:noFill/>
                </a:ln>
                <a:solidFill>
                  <a:srgbClr val="545251"/>
                </a:solidFill>
                <a:effectLst/>
                <a:latin typeface="+mj-lt"/>
                <a:cs typeface="Arial" panose="020B0604020202020204" pitchFamily="34" charset="0"/>
              </a:rPr>
              <a:t>b) Kaldırma kuvveti ile ilgili matematiksel model verilir. Matematiksel hesaplamalara girilmez.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b="0" u="none" strike="noStrike" cap="none" normalizeH="0" baseline="0" dirty="0" smtClean="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b="1" i="0" u="none" strike="noStrike" cap="none" normalizeH="0" baseline="0" dirty="0" smtClean="0">
                <a:ln>
                  <a:noFill/>
                </a:ln>
                <a:solidFill>
                  <a:srgbClr val="545251"/>
                </a:solidFill>
                <a:effectLst/>
                <a:latin typeface="+mj-lt"/>
                <a:cs typeface="Arial" panose="020B0604020202020204" pitchFamily="34" charset="0"/>
              </a:rPr>
              <a:t>10.2.2.2. Kaldırma kuvvetiyle ilgili belirlediği günlük hayattaki problemlere kaldırma kuvveti ve/veya Bernoulli İlkesi’ni kullanarak çözüm önerisi üretir.</a:t>
            </a:r>
            <a:endParaRPr kumimoji="0" lang="tr-TR" b="0"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343876020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09654" y="1357298"/>
            <a:ext cx="9717024" cy="1420647"/>
          </a:xfrm>
        </p:spPr>
        <p:txBody>
          <a:bodyPr>
            <a:normAutofit/>
          </a:bodyPr>
          <a:lstStyle/>
          <a:p>
            <a:pPr marL="0" indent="0">
              <a:buNone/>
            </a:pPr>
            <a:endParaRPr lang="tr-TR" dirty="0" smtClean="0"/>
          </a:p>
          <a:p>
            <a:pPr marL="0" indent="0" algn="ctr">
              <a:buNone/>
            </a:pPr>
            <a:r>
              <a:rPr lang="tr-TR" sz="4800" dirty="0" smtClean="0"/>
              <a:t>Görüşelim</a:t>
            </a:r>
            <a:endParaRPr lang="tr-TR" sz="4800" dirty="0">
              <a:solidFill>
                <a:schemeClr val="accent6">
                  <a:lumMod val="60000"/>
                  <a:lumOff val="40000"/>
                </a:schemeClr>
              </a:solidFill>
            </a:endParaRPr>
          </a:p>
        </p:txBody>
      </p:sp>
      <p:sp>
        <p:nvSpPr>
          <p:cNvPr id="4" name="Content Placeholder 2"/>
          <p:cNvSpPr txBox="1">
            <a:spLocks/>
          </p:cNvSpPr>
          <p:nvPr/>
        </p:nvSpPr>
        <p:spPr>
          <a:xfrm>
            <a:off x="1060704" y="2985348"/>
            <a:ext cx="9717024" cy="1420647"/>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endParaRPr lang="tr-TR" dirty="0" smtClean="0"/>
          </a:p>
          <a:p>
            <a:pPr marL="0" indent="0" algn="ctr">
              <a:buFont typeface="Arial" panose="020B0604020202020204" pitchFamily="34" charset="0"/>
              <a:buNone/>
            </a:pPr>
            <a:r>
              <a:rPr lang="tr-TR" sz="4800" dirty="0" smtClean="0"/>
              <a:t>Düzenli Çalışalım ve </a:t>
            </a:r>
            <a:r>
              <a:rPr lang="tr-TR" sz="4800" dirty="0" smtClean="0">
                <a:solidFill>
                  <a:schemeClr val="accent6">
                    <a:lumMod val="60000"/>
                    <a:lumOff val="40000"/>
                  </a:schemeClr>
                </a:solidFill>
                <a:sym typeface="Wingdings" panose="05000000000000000000" pitchFamily="2" charset="2"/>
              </a:rPr>
              <a:t></a:t>
            </a:r>
            <a:endParaRPr lang="tr-TR" sz="4800" dirty="0">
              <a:solidFill>
                <a:schemeClr val="accent6">
                  <a:lumMod val="60000"/>
                  <a:lumOff val="40000"/>
                </a:schemeClr>
              </a:solidFill>
            </a:endParaRPr>
          </a:p>
        </p:txBody>
      </p:sp>
      <p:sp>
        <p:nvSpPr>
          <p:cNvPr id="5" name="4 Gülen Yüz"/>
          <p:cNvSpPr/>
          <p:nvPr/>
        </p:nvSpPr>
        <p:spPr>
          <a:xfrm>
            <a:off x="8760296" y="3040560"/>
            <a:ext cx="1573092" cy="1365435"/>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222529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512433" y="218412"/>
            <a:ext cx="3657532" cy="6491782"/>
          </a:xfrm>
          <a:prstGeom prst="rect">
            <a:avLst/>
          </a:prstGeom>
        </p:spPr>
      </p:pic>
      <p:sp>
        <p:nvSpPr>
          <p:cNvPr id="6" name="10 Oval"/>
          <p:cNvSpPr/>
          <p:nvPr/>
        </p:nvSpPr>
        <p:spPr>
          <a:xfrm>
            <a:off x="4249337" y="6100801"/>
            <a:ext cx="526192" cy="3990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Title 1"/>
          <p:cNvSpPr>
            <a:spLocks noGrp="1"/>
          </p:cNvSpPr>
          <p:nvPr>
            <p:ph type="title"/>
          </p:nvPr>
        </p:nvSpPr>
        <p:spPr>
          <a:xfrm>
            <a:off x="0" y="1"/>
            <a:ext cx="9692640" cy="805912"/>
          </a:xfrm>
        </p:spPr>
        <p:txBody>
          <a:bodyPr/>
          <a:lstStyle/>
          <a:p>
            <a:r>
              <a:rPr lang="tr-TR" dirty="0" smtClean="0"/>
              <a:t>Soru Çözümü</a:t>
            </a:r>
            <a:endParaRPr lang="tr-TR" dirty="0"/>
          </a:p>
        </p:txBody>
      </p:sp>
      <p:sp>
        <p:nvSpPr>
          <p:cNvPr id="8" name="TextBox 7"/>
          <p:cNvSpPr txBox="1"/>
          <p:nvPr/>
        </p:nvSpPr>
        <p:spPr>
          <a:xfrm>
            <a:off x="20930" y="727554"/>
            <a:ext cx="3091506" cy="4401205"/>
          </a:xfrm>
          <a:prstGeom prst="rect">
            <a:avLst/>
          </a:prstGeom>
          <a:noFill/>
        </p:spPr>
        <p:txBody>
          <a:bodyPr wrap="square" rtlCol="0">
            <a:spAutoFit/>
          </a:bodyPr>
          <a:lstStyle/>
          <a:p>
            <a:pPr marL="285750" indent="-285750">
              <a:buFont typeface="Arial"/>
              <a:buChar char="•"/>
            </a:pPr>
            <a:r>
              <a:rPr lang="tr-TR" sz="2000" dirty="0" smtClean="0">
                <a:solidFill>
                  <a:srgbClr val="FF0000"/>
                </a:solidFill>
              </a:rPr>
              <a:t>Geçen Hafta Neler Öğrendik?</a:t>
            </a:r>
          </a:p>
          <a:p>
            <a:pPr marL="285750" indent="-285750">
              <a:buFont typeface="Arial"/>
              <a:buChar char="•"/>
            </a:pPr>
            <a:r>
              <a:rPr lang="tr-TR" sz="2000" dirty="0" smtClean="0">
                <a:solidFill>
                  <a:srgbClr val="FFFF00"/>
                </a:solidFill>
              </a:rPr>
              <a:t>Basınç ile ilgili Soru </a:t>
            </a:r>
            <a:r>
              <a:rPr lang="tr-TR" sz="2000" dirty="0">
                <a:solidFill>
                  <a:srgbClr val="FFFF00"/>
                </a:solidFill>
              </a:rPr>
              <a:t>Çözümü</a:t>
            </a:r>
          </a:p>
          <a:p>
            <a:pPr marL="285750" indent="-285750">
              <a:buFont typeface="Arial"/>
              <a:buChar char="•"/>
            </a:pPr>
            <a:r>
              <a:rPr lang="tr-TR" sz="2000" dirty="0" smtClean="0">
                <a:solidFill>
                  <a:srgbClr val="92D050"/>
                </a:solidFill>
              </a:rPr>
              <a:t>Deneyelim</a:t>
            </a:r>
          </a:p>
          <a:p>
            <a:pPr marL="285750" indent="-285750">
              <a:buFont typeface="Arial"/>
              <a:buChar char="•"/>
            </a:pPr>
            <a:r>
              <a:rPr lang="tr-TR" sz="2000" dirty="0" smtClean="0">
                <a:solidFill>
                  <a:srgbClr val="92D050"/>
                </a:solidFill>
              </a:rPr>
              <a:t>Ne Olur?</a:t>
            </a:r>
          </a:p>
          <a:p>
            <a:pPr marL="285750" indent="-285750">
              <a:buFont typeface="Arial"/>
              <a:buChar char="•"/>
            </a:pPr>
            <a:r>
              <a:rPr lang="tr-TR" sz="2000" dirty="0" smtClean="0">
                <a:solidFill>
                  <a:srgbClr val="92D050"/>
                </a:solidFill>
              </a:rPr>
              <a:t>Akışkanlarda Basınç</a:t>
            </a:r>
          </a:p>
          <a:p>
            <a:pPr marL="285750" indent="-285750">
              <a:buFont typeface="Arial"/>
              <a:buChar char="•"/>
            </a:pPr>
            <a:r>
              <a:rPr lang="en-US" sz="2000" dirty="0" smtClean="0">
                <a:solidFill>
                  <a:srgbClr val="92D050"/>
                </a:solidFill>
              </a:rPr>
              <a:t>Ne </a:t>
            </a:r>
            <a:r>
              <a:rPr lang="en-US" sz="2000" dirty="0" err="1" smtClean="0">
                <a:solidFill>
                  <a:srgbClr val="92D050"/>
                </a:solidFill>
              </a:rPr>
              <a:t>Olur</a:t>
            </a:r>
            <a:r>
              <a:rPr lang="en-US" sz="2000" dirty="0" smtClean="0">
                <a:solidFill>
                  <a:srgbClr val="92D050"/>
                </a:solidFill>
              </a:rPr>
              <a:t>?</a:t>
            </a:r>
          </a:p>
          <a:p>
            <a:pPr marL="285750" indent="-285750">
              <a:buFont typeface="Arial"/>
              <a:buChar char="•"/>
            </a:pPr>
            <a:r>
              <a:rPr lang="tr-TR" sz="2000" dirty="0" smtClean="0">
                <a:solidFill>
                  <a:srgbClr val="92D050"/>
                </a:solidFill>
              </a:rPr>
              <a:t>Günün Özeti</a:t>
            </a:r>
          </a:p>
          <a:p>
            <a:pPr marL="285750" indent="-285750">
              <a:buFont typeface="Arial"/>
              <a:buChar char="•"/>
            </a:pPr>
            <a:r>
              <a:rPr lang="tr-TR" sz="2000" dirty="0" smtClean="0">
                <a:solidFill>
                  <a:srgbClr val="92D050"/>
                </a:solidFill>
              </a:rPr>
              <a:t>Bugün Neler Öğrendik?</a:t>
            </a:r>
          </a:p>
          <a:p>
            <a:pPr marL="285750" indent="-285750">
              <a:buFont typeface="Arial"/>
              <a:buChar char="•"/>
            </a:pPr>
            <a:r>
              <a:rPr lang="tr-TR" sz="2000" dirty="0" smtClean="0">
                <a:solidFill>
                  <a:srgbClr val="92D050"/>
                </a:solidFill>
              </a:rPr>
              <a:t>Soru Çözümü</a:t>
            </a:r>
          </a:p>
          <a:p>
            <a:pPr marL="285750" indent="-285750">
              <a:buFont typeface="Arial"/>
              <a:buChar char="•"/>
            </a:pPr>
            <a:r>
              <a:rPr lang="tr-TR" sz="2000" dirty="0" smtClean="0">
                <a:solidFill>
                  <a:srgbClr val="92D050"/>
                </a:solidFill>
              </a:rPr>
              <a:t>Önümüzdeki Hafta Ne Öğreneceğiz?</a:t>
            </a:r>
          </a:p>
        </p:txBody>
      </p:sp>
    </p:spTree>
    <p:extLst>
      <p:ext uri="{BB962C8B-B14F-4D97-AF65-F5344CB8AC3E}">
        <p14:creationId xmlns:p14="http://schemas.microsoft.com/office/powerpoint/2010/main" val="3262211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95800" y="402957"/>
            <a:ext cx="3847535" cy="6220566"/>
          </a:xfrm>
          <a:prstGeom prst="rect">
            <a:avLst/>
          </a:prstGeom>
        </p:spPr>
      </p:pic>
      <p:sp>
        <p:nvSpPr>
          <p:cNvPr id="6" name="10 Oval"/>
          <p:cNvSpPr/>
          <p:nvPr/>
        </p:nvSpPr>
        <p:spPr>
          <a:xfrm>
            <a:off x="4032704" y="4862172"/>
            <a:ext cx="526192" cy="3990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Title 1"/>
          <p:cNvSpPr>
            <a:spLocks noGrp="1"/>
          </p:cNvSpPr>
          <p:nvPr>
            <p:ph type="title"/>
          </p:nvPr>
        </p:nvSpPr>
        <p:spPr>
          <a:xfrm>
            <a:off x="0" y="1"/>
            <a:ext cx="9692640" cy="805912"/>
          </a:xfrm>
        </p:spPr>
        <p:txBody>
          <a:bodyPr/>
          <a:lstStyle/>
          <a:p>
            <a:r>
              <a:rPr lang="tr-TR" dirty="0" smtClean="0"/>
              <a:t>Soru Çözümü</a:t>
            </a:r>
            <a:endParaRPr lang="tr-TR" dirty="0"/>
          </a:p>
        </p:txBody>
      </p:sp>
      <p:sp>
        <p:nvSpPr>
          <p:cNvPr id="5" name="TextBox 4"/>
          <p:cNvSpPr txBox="1"/>
          <p:nvPr/>
        </p:nvSpPr>
        <p:spPr>
          <a:xfrm>
            <a:off x="20930" y="727554"/>
            <a:ext cx="3091506" cy="4401205"/>
          </a:xfrm>
          <a:prstGeom prst="rect">
            <a:avLst/>
          </a:prstGeom>
          <a:noFill/>
        </p:spPr>
        <p:txBody>
          <a:bodyPr wrap="square" rtlCol="0">
            <a:spAutoFit/>
          </a:bodyPr>
          <a:lstStyle/>
          <a:p>
            <a:pPr marL="285750" indent="-285750">
              <a:buFont typeface="Arial"/>
              <a:buChar char="•"/>
            </a:pPr>
            <a:r>
              <a:rPr lang="tr-TR" sz="2000" dirty="0" smtClean="0">
                <a:solidFill>
                  <a:srgbClr val="FF0000"/>
                </a:solidFill>
              </a:rPr>
              <a:t>Geçen Hafta Neler Öğrendik?</a:t>
            </a:r>
          </a:p>
          <a:p>
            <a:pPr marL="285750" indent="-285750">
              <a:buFont typeface="Arial"/>
              <a:buChar char="•"/>
            </a:pPr>
            <a:r>
              <a:rPr lang="tr-TR" sz="2000" dirty="0" smtClean="0">
                <a:solidFill>
                  <a:srgbClr val="FFFF00"/>
                </a:solidFill>
              </a:rPr>
              <a:t>Basınç ile ilgili Soru </a:t>
            </a:r>
            <a:r>
              <a:rPr lang="tr-TR" sz="2000" dirty="0">
                <a:solidFill>
                  <a:srgbClr val="FFFF00"/>
                </a:solidFill>
              </a:rPr>
              <a:t>Çözümü</a:t>
            </a:r>
          </a:p>
          <a:p>
            <a:pPr marL="285750" indent="-285750">
              <a:buFont typeface="Arial"/>
              <a:buChar char="•"/>
            </a:pPr>
            <a:r>
              <a:rPr lang="tr-TR" sz="2000" dirty="0" smtClean="0">
                <a:solidFill>
                  <a:srgbClr val="92D050"/>
                </a:solidFill>
              </a:rPr>
              <a:t>Deneyelim</a:t>
            </a:r>
          </a:p>
          <a:p>
            <a:pPr marL="285750" indent="-285750">
              <a:buFont typeface="Arial"/>
              <a:buChar char="•"/>
            </a:pPr>
            <a:r>
              <a:rPr lang="tr-TR" sz="2000" dirty="0" smtClean="0">
                <a:solidFill>
                  <a:srgbClr val="92D050"/>
                </a:solidFill>
              </a:rPr>
              <a:t>Ne Olur?</a:t>
            </a:r>
          </a:p>
          <a:p>
            <a:pPr marL="285750" indent="-285750">
              <a:buFont typeface="Arial"/>
              <a:buChar char="•"/>
            </a:pPr>
            <a:r>
              <a:rPr lang="tr-TR" sz="2000" dirty="0" smtClean="0">
                <a:solidFill>
                  <a:srgbClr val="92D050"/>
                </a:solidFill>
              </a:rPr>
              <a:t>Akışkanlarda Basınç</a:t>
            </a:r>
          </a:p>
          <a:p>
            <a:pPr marL="285750" indent="-285750">
              <a:buFont typeface="Arial"/>
              <a:buChar char="•"/>
            </a:pPr>
            <a:r>
              <a:rPr lang="en-US" sz="2000" dirty="0" smtClean="0">
                <a:solidFill>
                  <a:srgbClr val="92D050"/>
                </a:solidFill>
              </a:rPr>
              <a:t>Ne </a:t>
            </a:r>
            <a:r>
              <a:rPr lang="en-US" sz="2000" dirty="0" err="1" smtClean="0">
                <a:solidFill>
                  <a:srgbClr val="92D050"/>
                </a:solidFill>
              </a:rPr>
              <a:t>Olur</a:t>
            </a:r>
            <a:r>
              <a:rPr lang="en-US" sz="2000" dirty="0" smtClean="0">
                <a:solidFill>
                  <a:srgbClr val="92D050"/>
                </a:solidFill>
              </a:rPr>
              <a:t>?</a:t>
            </a:r>
          </a:p>
          <a:p>
            <a:pPr marL="285750" indent="-285750">
              <a:buFont typeface="Arial"/>
              <a:buChar char="•"/>
            </a:pPr>
            <a:r>
              <a:rPr lang="tr-TR" sz="2000" dirty="0" smtClean="0">
                <a:solidFill>
                  <a:srgbClr val="92D050"/>
                </a:solidFill>
              </a:rPr>
              <a:t>Günün Özeti</a:t>
            </a:r>
          </a:p>
          <a:p>
            <a:pPr marL="285750" indent="-285750">
              <a:buFont typeface="Arial"/>
              <a:buChar char="•"/>
            </a:pPr>
            <a:r>
              <a:rPr lang="tr-TR" sz="2000" dirty="0" smtClean="0">
                <a:solidFill>
                  <a:srgbClr val="92D050"/>
                </a:solidFill>
              </a:rPr>
              <a:t>Bugün Neler Öğrendik?</a:t>
            </a:r>
          </a:p>
          <a:p>
            <a:pPr marL="285750" indent="-285750">
              <a:buFont typeface="Arial"/>
              <a:buChar char="•"/>
            </a:pPr>
            <a:r>
              <a:rPr lang="tr-TR" sz="2000" dirty="0" smtClean="0">
                <a:solidFill>
                  <a:srgbClr val="92D050"/>
                </a:solidFill>
              </a:rPr>
              <a:t>Soru Çözümü</a:t>
            </a:r>
          </a:p>
          <a:p>
            <a:pPr marL="285750" indent="-285750">
              <a:buFont typeface="Arial"/>
              <a:buChar char="•"/>
            </a:pPr>
            <a:r>
              <a:rPr lang="tr-TR" sz="2000" dirty="0" smtClean="0">
                <a:solidFill>
                  <a:srgbClr val="92D050"/>
                </a:solidFill>
              </a:rPr>
              <a:t>Önümüzdeki Hafta Ne Öğreneceğiz?</a:t>
            </a:r>
          </a:p>
        </p:txBody>
      </p:sp>
    </p:spTree>
    <p:extLst>
      <p:ext uri="{BB962C8B-B14F-4D97-AF65-F5344CB8AC3E}">
        <p14:creationId xmlns:p14="http://schemas.microsoft.com/office/powerpoint/2010/main" val="3191876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846321" y="1"/>
            <a:ext cx="2983694" cy="6679095"/>
          </a:xfrm>
          <a:prstGeom prst="rect">
            <a:avLst/>
          </a:prstGeom>
        </p:spPr>
      </p:pic>
      <p:sp>
        <p:nvSpPr>
          <p:cNvPr id="6" name="10 Oval"/>
          <p:cNvSpPr/>
          <p:nvPr/>
        </p:nvSpPr>
        <p:spPr>
          <a:xfrm>
            <a:off x="4583224" y="3140023"/>
            <a:ext cx="526192" cy="3990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Title 1"/>
          <p:cNvSpPr>
            <a:spLocks noGrp="1"/>
          </p:cNvSpPr>
          <p:nvPr>
            <p:ph type="title"/>
          </p:nvPr>
        </p:nvSpPr>
        <p:spPr>
          <a:xfrm>
            <a:off x="0" y="1"/>
            <a:ext cx="9692640" cy="805912"/>
          </a:xfrm>
        </p:spPr>
        <p:txBody>
          <a:bodyPr/>
          <a:lstStyle/>
          <a:p>
            <a:r>
              <a:rPr lang="tr-TR" dirty="0" smtClean="0"/>
              <a:t>Soru Çözümü</a:t>
            </a:r>
            <a:endParaRPr lang="tr-TR" dirty="0"/>
          </a:p>
        </p:txBody>
      </p:sp>
      <p:sp>
        <p:nvSpPr>
          <p:cNvPr id="5" name="TextBox 4"/>
          <p:cNvSpPr txBox="1"/>
          <p:nvPr/>
        </p:nvSpPr>
        <p:spPr>
          <a:xfrm>
            <a:off x="20930" y="727554"/>
            <a:ext cx="3091506" cy="4401205"/>
          </a:xfrm>
          <a:prstGeom prst="rect">
            <a:avLst/>
          </a:prstGeom>
          <a:noFill/>
        </p:spPr>
        <p:txBody>
          <a:bodyPr wrap="square" rtlCol="0">
            <a:spAutoFit/>
          </a:bodyPr>
          <a:lstStyle/>
          <a:p>
            <a:pPr marL="285750" indent="-285750">
              <a:buFont typeface="Arial"/>
              <a:buChar char="•"/>
            </a:pPr>
            <a:r>
              <a:rPr lang="tr-TR" sz="2000" dirty="0" smtClean="0">
                <a:solidFill>
                  <a:srgbClr val="FF0000"/>
                </a:solidFill>
              </a:rPr>
              <a:t>Geçen Hafta Neler Öğrendik?</a:t>
            </a:r>
          </a:p>
          <a:p>
            <a:pPr marL="285750" indent="-285750">
              <a:buFont typeface="Arial"/>
              <a:buChar char="•"/>
            </a:pPr>
            <a:r>
              <a:rPr lang="tr-TR" sz="2000" dirty="0" smtClean="0">
                <a:solidFill>
                  <a:srgbClr val="FFFF00"/>
                </a:solidFill>
              </a:rPr>
              <a:t>Basınç ile ilgili Soru </a:t>
            </a:r>
            <a:r>
              <a:rPr lang="tr-TR" sz="2000" dirty="0">
                <a:solidFill>
                  <a:srgbClr val="FFFF00"/>
                </a:solidFill>
              </a:rPr>
              <a:t>Çözümü</a:t>
            </a:r>
          </a:p>
          <a:p>
            <a:pPr marL="285750" indent="-285750">
              <a:buFont typeface="Arial"/>
              <a:buChar char="•"/>
            </a:pPr>
            <a:r>
              <a:rPr lang="tr-TR" sz="2000" dirty="0" smtClean="0">
                <a:solidFill>
                  <a:srgbClr val="92D050"/>
                </a:solidFill>
              </a:rPr>
              <a:t>Deneyelim</a:t>
            </a:r>
          </a:p>
          <a:p>
            <a:pPr marL="285750" indent="-285750">
              <a:buFont typeface="Arial"/>
              <a:buChar char="•"/>
            </a:pPr>
            <a:r>
              <a:rPr lang="tr-TR" sz="2000" dirty="0" smtClean="0">
                <a:solidFill>
                  <a:srgbClr val="92D050"/>
                </a:solidFill>
              </a:rPr>
              <a:t>Ne Olur?</a:t>
            </a:r>
          </a:p>
          <a:p>
            <a:pPr marL="285750" indent="-285750">
              <a:buFont typeface="Arial"/>
              <a:buChar char="•"/>
            </a:pPr>
            <a:r>
              <a:rPr lang="tr-TR" sz="2000" dirty="0" smtClean="0">
                <a:solidFill>
                  <a:srgbClr val="92D050"/>
                </a:solidFill>
              </a:rPr>
              <a:t>Akışkanlarda Basınç</a:t>
            </a:r>
          </a:p>
          <a:p>
            <a:pPr marL="285750" indent="-285750">
              <a:buFont typeface="Arial"/>
              <a:buChar char="•"/>
            </a:pPr>
            <a:r>
              <a:rPr lang="en-US" sz="2000" dirty="0" smtClean="0">
                <a:solidFill>
                  <a:srgbClr val="92D050"/>
                </a:solidFill>
              </a:rPr>
              <a:t>Ne </a:t>
            </a:r>
            <a:r>
              <a:rPr lang="en-US" sz="2000" dirty="0" err="1" smtClean="0">
                <a:solidFill>
                  <a:srgbClr val="92D050"/>
                </a:solidFill>
              </a:rPr>
              <a:t>Olur</a:t>
            </a:r>
            <a:r>
              <a:rPr lang="en-US" sz="2000" dirty="0" smtClean="0">
                <a:solidFill>
                  <a:srgbClr val="92D050"/>
                </a:solidFill>
              </a:rPr>
              <a:t>?</a:t>
            </a:r>
          </a:p>
          <a:p>
            <a:pPr marL="285750" indent="-285750">
              <a:buFont typeface="Arial"/>
              <a:buChar char="•"/>
            </a:pPr>
            <a:r>
              <a:rPr lang="tr-TR" sz="2000" dirty="0" smtClean="0">
                <a:solidFill>
                  <a:srgbClr val="92D050"/>
                </a:solidFill>
              </a:rPr>
              <a:t>Günün Özeti</a:t>
            </a:r>
          </a:p>
          <a:p>
            <a:pPr marL="285750" indent="-285750">
              <a:buFont typeface="Arial"/>
              <a:buChar char="•"/>
            </a:pPr>
            <a:r>
              <a:rPr lang="tr-TR" sz="2000" dirty="0" smtClean="0">
                <a:solidFill>
                  <a:srgbClr val="92D050"/>
                </a:solidFill>
              </a:rPr>
              <a:t>Bugün Neler Öğrendik?</a:t>
            </a:r>
          </a:p>
          <a:p>
            <a:pPr marL="285750" indent="-285750">
              <a:buFont typeface="Arial"/>
              <a:buChar char="•"/>
            </a:pPr>
            <a:r>
              <a:rPr lang="tr-TR" sz="2000" dirty="0" smtClean="0">
                <a:solidFill>
                  <a:srgbClr val="92D050"/>
                </a:solidFill>
              </a:rPr>
              <a:t>Soru Çözümü</a:t>
            </a:r>
          </a:p>
          <a:p>
            <a:pPr marL="285750" indent="-285750">
              <a:buFont typeface="Arial"/>
              <a:buChar char="•"/>
            </a:pPr>
            <a:r>
              <a:rPr lang="tr-TR" sz="2000" dirty="0" smtClean="0">
                <a:solidFill>
                  <a:srgbClr val="92D050"/>
                </a:solidFill>
              </a:rPr>
              <a:t>Önümüzdeki Hafta Ne Öğreneceğiz?</a:t>
            </a:r>
          </a:p>
        </p:txBody>
      </p:sp>
    </p:spTree>
    <p:extLst>
      <p:ext uri="{BB962C8B-B14F-4D97-AF65-F5344CB8AC3E}">
        <p14:creationId xmlns:p14="http://schemas.microsoft.com/office/powerpoint/2010/main" val="3500607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Kalabalık">
  <a:themeElements>
    <a:clrScheme name="Kalabalık">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Kalabalık">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Kalabalık">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Concourse</Template>
  <TotalTime>24917</TotalTime>
  <Words>3239</Words>
  <Application>Microsoft Office PowerPoint</Application>
  <PresentationFormat>Widescreen</PresentationFormat>
  <Paragraphs>769</Paragraphs>
  <Slides>62</Slides>
  <Notes>42</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62</vt:i4>
      </vt:variant>
    </vt:vector>
  </HeadingPairs>
  <TitlesOfParts>
    <vt:vector size="73" baseType="lpstr">
      <vt:lpstr>Arial Unicode MS</vt:lpstr>
      <vt:lpstr>Arial</vt:lpstr>
      <vt:lpstr>Bookman Old Style</vt:lpstr>
      <vt:lpstr>Calibri</vt:lpstr>
      <vt:lpstr>Lucida Sans Unicode</vt:lpstr>
      <vt:lpstr>Times New Roman</vt:lpstr>
      <vt:lpstr>Verdana</vt:lpstr>
      <vt:lpstr>Wingdings</vt:lpstr>
      <vt:lpstr>Wingdings 2</vt:lpstr>
      <vt:lpstr>Wingdings 3</vt:lpstr>
      <vt:lpstr>Kalabalık</vt:lpstr>
      <vt:lpstr>10. SINIF: 2. ÜNİTE: BASINÇ SORU ÇÖZÜMÜ</vt:lpstr>
      <vt:lpstr>PowerPoint Presentation</vt:lpstr>
      <vt:lpstr>PowerPoint Presentation</vt:lpstr>
      <vt:lpstr>Geçen Hafta Neler Öğrendik?</vt:lpstr>
      <vt:lpstr>Fizikçi Şakası !</vt:lpstr>
      <vt:lpstr>Soru Çözümü</vt:lpstr>
      <vt:lpstr>Soru Çözümü</vt:lpstr>
      <vt:lpstr>Soru Çözümü</vt:lpstr>
      <vt:lpstr>Soru Çözümü</vt:lpstr>
      <vt:lpstr>Soru Çözümü</vt:lpstr>
      <vt:lpstr>Soru Çözümü</vt:lpstr>
      <vt:lpstr>Soru Çözümü</vt:lpstr>
      <vt:lpstr>Soru Çözümü</vt:lpstr>
      <vt:lpstr>Soru Çözümü</vt:lpstr>
      <vt:lpstr>Soru Çözümü</vt:lpstr>
      <vt:lpstr>Soru Çözümü</vt:lpstr>
      <vt:lpstr>Soru Çözümü</vt:lpstr>
      <vt:lpstr>Soru Çözümü</vt:lpstr>
      <vt:lpstr>Soru Çözümü</vt:lpstr>
      <vt:lpstr>Soru Çözümü</vt:lpstr>
      <vt:lpstr>10. SINIF: 2. ÜNİTE: BASINÇ BERNOULLİ İLKESİ</vt:lpstr>
      <vt:lpstr>Deneyelim: Poşeti Tek Nefeste Kim Şişirebilir?</vt:lpstr>
      <vt:lpstr>Deneyelim: Arasına Üflenirse Ne olur? </vt:lpstr>
      <vt:lpstr>Ne olur? Düşmeyen Pinpon Topu</vt:lpstr>
      <vt:lpstr>Ne olur? Pinpon Topu Akan Suya Yaklaştırılırsa</vt:lpstr>
      <vt:lpstr>Ne olur? Uçak Rüzgarla Karşılaşırsa</vt:lpstr>
      <vt:lpstr>Ne olur? Pistonu İtersek</vt:lpstr>
      <vt:lpstr>Ne olur? Damarda Plak Oluşursa</vt:lpstr>
      <vt:lpstr>Ne olur? Çatı</vt:lpstr>
      <vt:lpstr>Ne olur? Yakın Mesafeden Metro Geçerse</vt:lpstr>
      <vt:lpstr>Ne olur? Bisikletin Yanından Araba Geçerse</vt:lpstr>
      <vt:lpstr>Ne olur? Yan Yana Geçen İki Araç</vt:lpstr>
      <vt:lpstr>Ne olur? Üflenirse</vt:lpstr>
      <vt:lpstr>Akışkanlarda Basınç</vt:lpstr>
      <vt:lpstr>Akışkanlarda Basınç</vt:lpstr>
      <vt:lpstr>Akışkanlarda Basınç</vt:lpstr>
      <vt:lpstr>Akışkanlarda Basınç</vt:lpstr>
      <vt:lpstr>Akışkanlarda Basınç</vt:lpstr>
      <vt:lpstr>Akışkanlarda Basınç</vt:lpstr>
      <vt:lpstr>Akışkanlarda Basınç</vt:lpstr>
      <vt:lpstr>Poşet Tek Nefeste Nasıl Şişti?</vt:lpstr>
      <vt:lpstr>Neden balonlar birbirine yapıştı?</vt:lpstr>
      <vt:lpstr>Neden Pinpon Topu Düşmedi?</vt:lpstr>
      <vt:lpstr>Ne olur? Pinpon Topu Akan Suya Yaklaştırılırsa</vt:lpstr>
      <vt:lpstr>Ne olur? Uçak Kanadı</vt:lpstr>
      <vt:lpstr>Ne olur? Uçak Kanadı</vt:lpstr>
      <vt:lpstr>Ne olur? Pistonu İtersek</vt:lpstr>
      <vt:lpstr>Ne olur? Damarda plak oluşursa</vt:lpstr>
      <vt:lpstr>Ne olur? Çatı</vt:lpstr>
      <vt:lpstr>Ne olur? Yakın Mesafeden Metro Geçerse</vt:lpstr>
      <vt:lpstr>Ne olur? Bisikletin Yanından Araba Geçerse</vt:lpstr>
      <vt:lpstr>Ne olur? Yan yana geçen iki araç</vt:lpstr>
      <vt:lpstr>Ne olur? Üflenirse</vt:lpstr>
      <vt:lpstr>Ne olur? Musluk daha fazla açılırsa.</vt:lpstr>
      <vt:lpstr>Ne olur? Top nasıl ilerler?</vt:lpstr>
      <vt:lpstr>Ne olur? Top nasıl ilerler?</vt:lpstr>
      <vt:lpstr>Ne olur? Rüzgarlı bir günde barometredeki civa değeri değişir mi? </vt:lpstr>
      <vt:lpstr>Bugün neler öğrendik?</vt:lpstr>
      <vt:lpstr>Soru Çözümü</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Author</dc:creator>
  <cp:lastModifiedBy>Dilber</cp:lastModifiedBy>
  <cp:revision>887</cp:revision>
  <cp:lastPrinted>2017-02-10T21:37:55Z</cp:lastPrinted>
  <dcterms:created xsi:type="dcterms:W3CDTF">2016-04-01T12:40:28Z</dcterms:created>
  <dcterms:modified xsi:type="dcterms:W3CDTF">2019-12-06T14:45:14Z</dcterms:modified>
</cp:coreProperties>
</file>