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7" r:id="rId2"/>
    <p:sldId id="259" r:id="rId3"/>
    <p:sldId id="260" r:id="rId4"/>
    <p:sldId id="261" r:id="rId5"/>
    <p:sldId id="269" r:id="rId6"/>
    <p:sldId id="268" r:id="rId7"/>
    <p:sldId id="262" r:id="rId8"/>
    <p:sldId id="266" r:id="rId9"/>
    <p:sldId id="271" r:id="rId10"/>
    <p:sldId id="264" r:id="rId11"/>
    <p:sldId id="265" r:id="rId12"/>
    <p:sldId id="29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1" r:id="rId31"/>
    <p:sldId id="289" r:id="rId32"/>
    <p:sldId id="27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29" autoAdjust="0"/>
  </p:normalViewPr>
  <p:slideViewPr>
    <p:cSldViewPr snapToGrid="0" snapToObjects="1">
      <p:cViewPr varScale="1">
        <p:scale>
          <a:sx n="118" d="100"/>
          <a:sy n="118" d="100"/>
        </p:scale>
        <p:origin x="-13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2.11.18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2.11.18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2.11.18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EE98-4ABA-C041-A880-4504543BC45B}" type="datetimeFigureOut">
              <a:rPr lang="en-US" smtClean="0"/>
              <a:t>2.11.18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64EE98-4ABA-C041-A880-4504543BC45B}" type="datetimeFigureOut">
              <a:rPr lang="en-US" smtClean="0"/>
              <a:t>2.11.18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E29E189-E577-0745-924E-99F46CF65D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abUUrZFnFE&amp;t=55s" TargetMode="Externa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460" y="200403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Bir Boyutta Sabit İvmeli Hareket</a:t>
            </a:r>
            <a:endParaRPr lang="tr-TR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931478" y="4631635"/>
            <a:ext cx="5212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Doç. Dr. Ömer F. Özdemir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5257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Limit Hız 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damlası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38" y="965775"/>
            <a:ext cx="5036899" cy="3060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790" y="4026391"/>
            <a:ext cx="2922707" cy="23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7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Limit Hız </a:t>
            </a:r>
            <a:r>
              <a:rPr lang="tr-TR" sz="3200" dirty="0"/>
              <a:t>N</a:t>
            </a:r>
            <a:r>
              <a:rPr lang="tr-TR" sz="3200" dirty="0" smtClean="0"/>
              <a:t>elere </a:t>
            </a:r>
            <a:r>
              <a:rPr lang="tr-TR" sz="3200" dirty="0"/>
              <a:t>B</a:t>
            </a:r>
            <a:r>
              <a:rPr lang="tr-TR" sz="3200" dirty="0" smtClean="0"/>
              <a:t>ağlıdır 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30" y="1233469"/>
            <a:ext cx="2565400" cy="417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72" y="2151529"/>
            <a:ext cx="7328646" cy="19389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Gökyüzünden 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46904" y="4003354"/>
            <a:ext cx="348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K: </a:t>
            </a:r>
            <a:r>
              <a:rPr lang="en-US" dirty="0" err="1" smtClean="0"/>
              <a:t>havanın</a:t>
            </a:r>
            <a:r>
              <a:rPr lang="en-US" dirty="0" smtClean="0"/>
              <a:t> </a:t>
            </a:r>
            <a:r>
              <a:rPr lang="en-US" dirty="0" err="1" smtClean="0"/>
              <a:t>yoğunluğuna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cismin</a:t>
            </a:r>
            <a:r>
              <a:rPr lang="en-US" dirty="0" smtClean="0"/>
              <a:t> </a:t>
            </a:r>
            <a:r>
              <a:rPr lang="en-US" dirty="0" err="1" smtClean="0"/>
              <a:t>şekline</a:t>
            </a:r>
            <a:r>
              <a:rPr lang="en-US" dirty="0" smtClean="0"/>
              <a:t> </a:t>
            </a:r>
            <a:r>
              <a:rPr lang="en-US" dirty="0" err="1" smtClean="0"/>
              <a:t>bağlıdır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8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Limit hız </a:t>
            </a:r>
            <a:r>
              <a:rPr lang="tr-TR" sz="3200" dirty="0"/>
              <a:t>n</a:t>
            </a:r>
            <a:r>
              <a:rPr lang="tr-TR" sz="3200" dirty="0" smtClean="0"/>
              <a:t>elere bağlıdır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Gökyüzünden 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14618"/>
            <a:ext cx="6162515" cy="2985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093" y="3829617"/>
            <a:ext cx="4147428" cy="292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6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38" y="1066800"/>
            <a:ext cx="5944511" cy="45632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73273" y="4886231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0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066800"/>
            <a:ext cx="1828800" cy="2800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7265"/>
            <a:ext cx="5699252" cy="52488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37845" y="4886231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0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09789"/>
            <a:ext cx="4674691" cy="47247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836467" y="51054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2800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056238"/>
            <a:ext cx="6359441" cy="454302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62400" y="4724400"/>
            <a:ext cx="457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0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t="12832" r="8966" b="5605"/>
          <a:stretch/>
        </p:blipFill>
        <p:spPr bwMode="auto">
          <a:xfrm rot="5400000">
            <a:off x="2562087" y="1115391"/>
            <a:ext cx="5334000" cy="4958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>
          <a:xfrm>
            <a:off x="4521835" y="51054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38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2800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t="28439" r="18486" b="18871"/>
          <a:stretch/>
        </p:blipFill>
        <p:spPr bwMode="auto">
          <a:xfrm>
            <a:off x="2816860" y="2438400"/>
            <a:ext cx="4400550" cy="2276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>
          <a:xfrm>
            <a:off x="5410200" y="31242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04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332" y="886782"/>
            <a:ext cx="3983336" cy="508443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76600" y="52578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16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600200"/>
            <a:ext cx="6629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Hava direnci</a:t>
            </a:r>
            <a:endParaRPr lang="tr-T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Limit hız</a:t>
            </a:r>
            <a:endParaRPr lang="tr-T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Soru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Bugün Neler Öğreneceğiz?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60021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882" y="1066800"/>
            <a:ext cx="3667896" cy="498423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55632" y="1721898"/>
            <a:ext cx="355160" cy="305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69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447" y="838200"/>
            <a:ext cx="3131822" cy="502217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05200" y="53340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17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19200"/>
            <a:ext cx="3952928" cy="42826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10000" y="45720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2800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432" y="1371600"/>
            <a:ext cx="5893936" cy="41218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86000" y="3051531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23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2800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007" y="1524000"/>
            <a:ext cx="5558786" cy="377681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62200" y="44196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39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080" y="2209800"/>
            <a:ext cx="6082639" cy="29899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76800" y="40386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60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62" y="2362200"/>
            <a:ext cx="5898276" cy="28833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24400" y="44196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35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" y="1066799"/>
            <a:ext cx="1992039" cy="4524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38386"/>
            <a:ext cx="6145942" cy="411026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73038" y="4250878"/>
            <a:ext cx="671069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44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066" y="976902"/>
            <a:ext cx="3019667" cy="444699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9200" y="28194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66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203" y="1284028"/>
            <a:ext cx="6180051" cy="351657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79344" y="3773486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31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8486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Kazanımlar </a:t>
            </a:r>
          </a:p>
          <a:p>
            <a:endParaRPr lang="tr-TR" dirty="0" smtClean="0"/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11.1.4.4.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Düşen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cisimlere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etki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eden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hava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direnç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kuvvetinin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bağlı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olduğu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değişkenleri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analiz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eder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Öğrencilerin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değişkenleri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deney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yaparak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veya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simülasyonlar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kullanarak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belirlemeleri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sağlanır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11.1.4.5. Limit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hız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kavramını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açıklar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a) Limit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hız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kavramı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günlük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hayattan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örneklerle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yağmur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damlalarının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canımızı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acıtmaması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vb.)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açıklanır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b) Limit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hızın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matematiksel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modeli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verilir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Matematiksel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hesaplamalara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girilmez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11.1.4.6.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Düşey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doğrultuda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ilk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hızı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olan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ve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sabit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ivmeli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hareket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yapan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cisimlerin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hareketlerini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analiz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eder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Düşey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doğrultuda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yukarıdan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aşağıya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ve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aşağıdan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yukarıya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atış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hareket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denklemleri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konum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-zaman,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hız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-zaman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ve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ivme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-zaman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grafikleri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verilerek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matematiksel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hesaplamalar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yapılması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sağlanır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11.1.4.2.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Bir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boyutta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sabit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ivmeli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hareket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ile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ilgili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hesaplamalar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yapar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87052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250" y="1210235"/>
            <a:ext cx="6050209" cy="329845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13815" y="4127692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2760" y="3424908"/>
            <a:ext cx="130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2017 YLS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40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1828800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 defTabSz="914400"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118" y="384549"/>
            <a:ext cx="5495621" cy="788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2118" y="1074291"/>
            <a:ext cx="6622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0" indent="-344488"/>
            <a:r>
              <a:rPr lang="tr-TR" sz="2000" dirty="0">
                <a:solidFill>
                  <a:prstClr val="black"/>
                </a:solidFill>
              </a:rPr>
              <a:t>11.1.4.4. Serbest düşen cisimlere etki eden sürtünme kuvvetinin bağlı olduğu değişkenleri analiz eder. </a:t>
            </a:r>
          </a:p>
          <a:p>
            <a:pPr marL="687388" lvl="0" indent="-344488"/>
            <a:r>
              <a:rPr lang="tr-TR" sz="2000" dirty="0">
                <a:solidFill>
                  <a:prstClr val="black"/>
                </a:solidFill>
              </a:rPr>
              <a:t>a. Öğrencilerin deney yaparak veya simülasyonlar kullanarak serbest düşme hareketi ile ilgili veriler elde etmeleri, havanın sürtünmesine ilişkin sonuçlar çıkarmaları ve günlük hayattan örnekler vermeleri sağlanır. </a:t>
            </a:r>
          </a:p>
          <a:p>
            <a:pPr marL="344488" lvl="0" indent="-344488"/>
            <a:r>
              <a:rPr lang="tr-TR" sz="2000" dirty="0">
                <a:solidFill>
                  <a:prstClr val="black"/>
                </a:solidFill>
              </a:rPr>
              <a:t>11.1.4.5. Limit hız kavramını açıklar, düşen cisimlerin limit hızlarına etki eden değişkenleri analiz eder. </a:t>
            </a:r>
          </a:p>
          <a:p>
            <a:pPr marL="687388" lvl="0" indent="-344488"/>
            <a:r>
              <a:rPr lang="tr-TR" sz="2000" dirty="0">
                <a:solidFill>
                  <a:prstClr val="black"/>
                </a:solidFill>
              </a:rPr>
              <a:t>a. Öğrencilerin deney yaparak veya simülasyonlar kullanarak serbest düşme hareketi ile ilgili elde ettiği verilerden limit hıza ilişkin sonuçlar çıkarmaları ve günlük hayat örnekleri vermeleri sağlanır. </a:t>
            </a:r>
          </a:p>
          <a:p>
            <a:pPr marL="344488" lvl="0" indent="-344488"/>
            <a:r>
              <a:rPr lang="tr-TR" sz="2000" dirty="0">
                <a:solidFill>
                  <a:prstClr val="black"/>
                </a:solidFill>
              </a:rPr>
              <a:t>11.1.4.6. Bir boyutta sabit ivmeli hareket ile ilgili günlük hayattan problemler çözer. Problemler burada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77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Önümüzdeki Hafta:</a:t>
            </a:r>
            <a:r>
              <a:rPr lang="en-US" sz="3200" dirty="0" err="1"/>
              <a:t>İki</a:t>
            </a:r>
            <a:r>
              <a:rPr lang="en-US" sz="3200" dirty="0"/>
              <a:t> </a:t>
            </a:r>
            <a:r>
              <a:rPr lang="en-US" sz="3200" dirty="0" err="1"/>
              <a:t>Boyutta</a:t>
            </a:r>
            <a:r>
              <a:rPr lang="en-US" sz="3200" dirty="0"/>
              <a:t> </a:t>
            </a:r>
            <a:r>
              <a:rPr lang="en-US" sz="3200" dirty="0" err="1"/>
              <a:t>Hareket</a:t>
            </a:r>
            <a:r>
              <a:rPr lang="en-US" sz="3200" dirty="0"/>
              <a:t/>
            </a:r>
            <a:br>
              <a:rPr lang="en-US" sz="3200" dirty="0"/>
            </a:b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11.1.5.1.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Atış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hareketlerini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yatay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ve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düşey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boyutta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analiz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eder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Öğrencilerin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deney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yaparak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veya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simülasyonlarla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atış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hareketlerini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incelemeleri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yorumlamaları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sağlanır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11.1.5.2.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İki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boyutta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sabit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ivmeli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hareket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ile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ilgili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hesaplamalar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yapar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34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859" y="1066799"/>
            <a:ext cx="5982733" cy="504900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tr-T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Bir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Boyutta Sabit İvmeli Hareket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Havasız Ortamda Serbest Düşme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Konum-Zaman, Hız- Zaman, İvme- Zaman Grafikleri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Grafiğe Göre Hareket Edelim 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Hareket Denklemleri </a:t>
            </a: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Soru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Çözümü </a:t>
            </a:r>
          </a:p>
          <a:p>
            <a:pPr marL="0" indent="0">
              <a:buNone/>
            </a:pPr>
            <a:endParaRPr lang="tr-TR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810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Önceki Ders Neler Öğrendik ?</a:t>
            </a:r>
          </a:p>
          <a:p>
            <a:r>
              <a:rPr lang="tr-TR" sz="3200" dirty="0" smtClean="0"/>
              <a:t> 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223180" y="1066799"/>
            <a:ext cx="1849051" cy="57554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Yağmur damlası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: Gökyüzünden 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Hava direnci nelere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bağlıdır</a:t>
            </a:r>
            <a:endParaRPr lang="tr-T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Gelecek hafta </a:t>
            </a:r>
            <a:endParaRPr lang="tr-TR" sz="1600" dirty="0" smtClean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val="249866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Yağmur Damlasının </a:t>
            </a:r>
            <a:r>
              <a:rPr lang="tr-TR" sz="3200" dirty="0"/>
              <a:t>H</a:t>
            </a:r>
            <a:r>
              <a:rPr lang="tr-TR" sz="3200" dirty="0" smtClean="0"/>
              <a:t>ızı 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Yağmur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damlası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Hava direnci denelere bağlıdır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Çözümleri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066800"/>
            <a:ext cx="6477000" cy="5059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01" y="1236077"/>
            <a:ext cx="6509442" cy="47704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23851" y="1236077"/>
            <a:ext cx="36394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r>
              <a:rPr lang="tr-TR" dirty="0" smtClean="0"/>
              <a:t>Bir </a:t>
            </a:r>
            <a:r>
              <a:rPr lang="tr-TR" dirty="0"/>
              <a:t>yağmur damlasının yaklaşık 2000 m yükseklikten düştüğünü varsayarsak yeryüzüne ulaştığında hızı kaç </a:t>
            </a:r>
            <a:r>
              <a:rPr lang="tr-TR" dirty="0" smtClean="0"/>
              <a:t>km/h </a:t>
            </a:r>
            <a:r>
              <a:rPr lang="tr-TR" dirty="0"/>
              <a:t>olur</a:t>
            </a:r>
            <a:r>
              <a:rPr lang="tr-TR" dirty="0" smtClean="0"/>
              <a:t>? (havanın etkisini ihmal edelim)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8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Yağmur damlasının hızı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Yağmur damlası </a:t>
            </a:r>
            <a:endParaRPr lang="tr-TR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Hava direnci nelere bağlıdır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tr-TR" dirty="0" smtClean="0"/>
              <a:t>Gerçekte:</a:t>
            </a:r>
          </a:p>
          <a:p>
            <a:pPr marL="114300" indent="0">
              <a:buNone/>
            </a:pPr>
            <a:r>
              <a:rPr lang="tr-TR" dirty="0" smtClean="0"/>
              <a:t>Ortalama bir yağmur damlasının hızı yaklaşık 35km/h</a:t>
            </a:r>
          </a:p>
          <a:p>
            <a:pPr marL="114300" indent="0">
              <a:buNone/>
            </a:pPr>
            <a:r>
              <a:rPr lang="tr-TR" dirty="0" smtClean="0"/>
              <a:t>Ortalama bir kar tanesinin hızı ise yaklaşık 5,5km/</a:t>
            </a:r>
            <a:r>
              <a:rPr lang="tr-TR" dirty="0" smtClean="0"/>
              <a:t>h</a:t>
            </a:r>
            <a:endParaRPr lang="en-US" dirty="0" smtClean="0"/>
          </a:p>
          <a:p>
            <a:pPr marL="114300" indent="0">
              <a:buNone/>
            </a:pPr>
            <a:r>
              <a:rPr lang="en-US" b="1" dirty="0" err="1" smtClean="0"/>
              <a:t>Hava</a:t>
            </a:r>
            <a:r>
              <a:rPr lang="en-US" b="1" dirty="0" smtClean="0"/>
              <a:t> ne </a:t>
            </a:r>
            <a:r>
              <a:rPr lang="en-US" b="1" dirty="0" err="1" smtClean="0"/>
              <a:t>yaptı</a:t>
            </a:r>
            <a:r>
              <a:rPr lang="en-US" b="1" dirty="0" smtClean="0"/>
              <a:t>? </a:t>
            </a:r>
            <a:endParaRPr lang="en-US" b="1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7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Skydiving</a:t>
            </a:r>
            <a:r>
              <a:rPr lang="tr-TR" sz="3200" dirty="0" smtClean="0"/>
              <a:t>: Gökyüzünden dalış  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Hava direnci nelere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bağlıdır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Çözümleri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066800"/>
            <a:ext cx="6477000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>
                <a:hlinkClick r:id="rId2"/>
              </a:rPr>
              <a:t>https://www.youtube.com/watch?v=EabUUrZFnFE&amp;t=55s</a:t>
            </a:r>
            <a:endParaRPr lang="en-US" dirty="0"/>
          </a:p>
        </p:txBody>
      </p:sp>
      <p:sp>
        <p:nvSpPr>
          <p:cNvPr id="3" name="AutoShape 2" descr="Image result for skydiv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31" y="1641061"/>
            <a:ext cx="4835268" cy="30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2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7726" y="381000"/>
            <a:ext cx="58870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Hava direnci nelere bağlıdır?</a:t>
            </a:r>
            <a:endParaRPr lang="tr-TR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</a:p>
          <a:p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Hava direnci nelere </a:t>
            </a:r>
            <a:r>
              <a:rPr lang="tr-TR" sz="16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bağlıdır</a:t>
            </a:r>
            <a:endParaRPr lang="tr-TR" sz="1600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Limit hız nelere 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0510" y="1495900"/>
            <a:ext cx="4670879" cy="273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smtClean="0"/>
              <a:t>Hız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Kesit Alanı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Havanın Yoğunluğu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Cismin Şekli </a:t>
            </a:r>
          </a:p>
          <a:p>
            <a:pPr marL="285750" indent="-285750">
              <a:buFont typeface="Arial"/>
              <a:buChar char="•"/>
            </a:pPr>
            <a:endParaRPr lang="tr-TR" dirty="0" smtClean="0"/>
          </a:p>
          <a:p>
            <a:pPr marL="285750" indent="-285750">
              <a:buFont typeface="Arial"/>
              <a:buChar char="•"/>
            </a:pPr>
            <a:endParaRPr lang="tr-TR" dirty="0"/>
          </a:p>
          <a:p>
            <a:pPr marL="285750" indent="-285750">
              <a:buFont typeface="Arial"/>
              <a:buChar char="•"/>
            </a:pPr>
            <a:endParaRPr lang="tr-TR" dirty="0" smtClean="0"/>
          </a:p>
          <a:p>
            <a:pPr marL="285750" indent="-285750">
              <a:buFont typeface="Arial"/>
              <a:buChar char="•"/>
            </a:pPr>
            <a:endParaRPr lang="tr-TR" dirty="0"/>
          </a:p>
          <a:p>
            <a:pPr algn="ctr"/>
            <a:r>
              <a:rPr lang="tr-TR" sz="2800" b="1" dirty="0" err="1" smtClean="0"/>
              <a:t>F</a:t>
            </a:r>
            <a:r>
              <a:rPr lang="tr-TR" sz="2800" b="1" baseline="-25000" dirty="0" err="1" smtClean="0"/>
              <a:t>d</a:t>
            </a:r>
            <a:r>
              <a:rPr lang="tr-TR" sz="2800" b="1" dirty="0" smtClean="0"/>
              <a:t>= K.A.V</a:t>
            </a:r>
            <a:r>
              <a:rPr lang="tr-TR" sz="2800" b="1" baseline="30000" dirty="0" smtClean="0"/>
              <a:t>2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22058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066800"/>
            <a:ext cx="18288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Özeti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endParaRPr lang="tr-TR" sz="1600" dirty="0" smtClean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38" y="1066800"/>
            <a:ext cx="6129162" cy="5059363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 descr="https://upload.wikimedia.org/wikipedia/commons/thumb/3/37/14ilf1l.svg/200px-14ilf1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87" y="788782"/>
            <a:ext cx="3160059" cy="601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066800"/>
            <a:ext cx="18288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Önceki Dersin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Yağmur damlası 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 err="1">
                <a:latin typeface="Calibri" pitchFamily="34" charset="0"/>
                <a:cs typeface="Calibri" pitchFamily="34" charset="0"/>
              </a:rPr>
              <a:t>Skydiving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: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Gökyüzünden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dalış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Hava direnci nelere </a:t>
            </a:r>
            <a:r>
              <a:rPr lang="tr-T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bağlıdır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Soru Çözümleri 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Günün </a:t>
            </a:r>
            <a:r>
              <a:rPr lang="tr-TR" sz="1600" dirty="0" smtClean="0">
                <a:latin typeface="Calibri" pitchFamily="34" charset="0"/>
                <a:cs typeface="Calibri" pitchFamily="34" charset="0"/>
              </a:rPr>
              <a:t>Özeti</a:t>
            </a:r>
          </a:p>
          <a:p>
            <a:pPr>
              <a:buFont typeface="Courier New" pitchFamily="49" charset="0"/>
              <a:buChar char="o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 Gelecek hafta </a:t>
            </a:r>
          </a:p>
          <a:p>
            <a:pPr>
              <a:buFont typeface="Courier New" pitchFamily="49" charset="0"/>
              <a:buChar char="o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38447" y="48202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Hava Direnci Nelere </a:t>
            </a:r>
            <a:r>
              <a:rPr lang="tr-TR" sz="3200" dirty="0"/>
              <a:t>B</a:t>
            </a:r>
            <a:r>
              <a:rPr lang="tr-TR" sz="3200" dirty="0" smtClean="0"/>
              <a:t>ağlıdır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27072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0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2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3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4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5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6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7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2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3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4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5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6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7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8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9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2715</TotalTime>
  <Words>2365</Words>
  <Application>Microsoft Macintosh PowerPoint</Application>
  <PresentationFormat>On-screen Show (4:3)</PresentationFormat>
  <Paragraphs>930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Önümüzdeki Hafta:İki Boyutta Hareket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Omer Faruk Ozdemir</dc:creator>
  <cp:lastModifiedBy>Omer Faruk Ozdemir</cp:lastModifiedBy>
  <cp:revision>57</cp:revision>
  <dcterms:created xsi:type="dcterms:W3CDTF">2016-11-14T19:48:41Z</dcterms:created>
  <dcterms:modified xsi:type="dcterms:W3CDTF">2018-11-02T23:19:48Z</dcterms:modified>
</cp:coreProperties>
</file>