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6" r:id="rId6"/>
    <p:sldId id="271" r:id="rId7"/>
    <p:sldId id="273" r:id="rId8"/>
    <p:sldId id="287" r:id="rId9"/>
    <p:sldId id="263" r:id="rId10"/>
    <p:sldId id="274" r:id="rId11"/>
    <p:sldId id="288" r:id="rId12"/>
    <p:sldId id="275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2"/>
    <p:restoredTop sz="57393"/>
  </p:normalViewPr>
  <p:slideViewPr>
    <p:cSldViewPr>
      <p:cViewPr varScale="1">
        <p:scale>
          <a:sx n="59" d="100"/>
          <a:sy n="59" d="100"/>
        </p:scale>
        <p:origin x="25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2E13C-1E0A-7E41-AA89-92C7B7B62D86}" type="datetimeFigureOut">
              <a:rPr lang="en-US" smtClean="0"/>
              <a:t>4/12/20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656D8-1C72-A540-9194-CDF332EB4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6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0C7D4-4526-EF45-BACD-7DD6972000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76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0C7D4-4526-EF45-BACD-7DD6972000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85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0C7D4-4526-EF45-BACD-7DD6972000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6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0C7D4-4526-EF45-BACD-7DD6972000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1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0C7D4-4526-EF45-BACD-7DD6972000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4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300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566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825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92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123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86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96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586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309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533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751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D8BB0-FE7B-4AAD-BE35-896A536D004A}" type="datetimeFigureOut">
              <a:rPr lang="tr-TR" smtClean="0"/>
              <a:pPr/>
              <a:t>12.04.2020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FE6EC-3254-4147-A367-42D8A06B1A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19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.doc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77724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" panose="020E0602020502020306" pitchFamily="34" charset="0"/>
              </a:rPr>
              <a:t>ENG. 211</a:t>
            </a:r>
            <a:br>
              <a:rPr lang="tr-TR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" panose="020E0602020502020306" pitchFamily="34" charset="0"/>
              </a:rPr>
            </a:br>
            <a:r>
              <a:rPr lang="tr-TR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erlin Sans FB" panose="020E0602020502020306" pitchFamily="34" charset="0"/>
              </a:rPr>
              <a:t>TEAM PRESENTATION</a:t>
            </a:r>
            <a:br>
              <a:rPr lang="tr-TR" sz="4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br>
              <a:rPr lang="tr-TR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br>
              <a:rPr lang="tr-TR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br>
              <a:rPr lang="tr-TR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br>
              <a:rPr lang="tr-TR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br>
              <a:rPr lang="tr-TR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br>
              <a:rPr lang="tr-TR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br>
              <a:rPr lang="tr-TR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br>
              <a:rPr lang="tr-TR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br>
              <a:rPr lang="tr-TR" dirty="0"/>
            </a:br>
            <a:endParaRPr lang="tr-TR" sz="6000" b="1" dirty="0">
              <a:solidFill>
                <a:schemeClr val="tx2">
                  <a:lumMod val="2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2636912"/>
            <a:ext cx="5857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Marketing 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7098"/>
            <a:ext cx="2001114" cy="1620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54319"/>
            <a:ext cx="1905000" cy="1533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761"/>
            <a:ext cx="2741621" cy="1795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50" y="454742"/>
            <a:ext cx="2239144" cy="1928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50" y="4522006"/>
            <a:ext cx="3023940" cy="23359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4AA58E-1BFA-AE43-8C33-DB05CAFFE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46" y="1922498"/>
            <a:ext cx="6048672" cy="2152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80012" y="2312585"/>
            <a:ext cx="2592288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Minimum 1 </a:t>
            </a:r>
            <a:r>
              <a:rPr lang="tr-TR" sz="1500" b="1" dirty="0" err="1">
                <a:solidFill>
                  <a:srgbClr val="FF0000"/>
                </a:solidFill>
              </a:rPr>
              <a:t>reliable</a:t>
            </a:r>
            <a:r>
              <a:rPr lang="tr-TR" sz="1500" b="1" dirty="0">
                <a:solidFill>
                  <a:srgbClr val="FF0000"/>
                </a:solidFill>
              </a:rPr>
              <a:t>, </a:t>
            </a:r>
            <a:r>
              <a:rPr lang="tr-TR" sz="1500" b="1" dirty="0" err="1">
                <a:solidFill>
                  <a:srgbClr val="FF0000"/>
                </a:solidFill>
              </a:rPr>
              <a:t>credible</a:t>
            </a:r>
            <a:r>
              <a:rPr lang="tr-TR" sz="1500" b="1" dirty="0">
                <a:solidFill>
                  <a:srgbClr val="FF0000"/>
                </a:solidFill>
              </a:rPr>
              <a:t> </a:t>
            </a:r>
            <a:r>
              <a:rPr lang="tr-TR" sz="1500" b="1" dirty="0" err="1">
                <a:solidFill>
                  <a:srgbClr val="FF0000"/>
                </a:solidFill>
              </a:rPr>
              <a:t>and</a:t>
            </a:r>
            <a:r>
              <a:rPr lang="tr-TR" sz="1500" b="1" dirty="0">
                <a:solidFill>
                  <a:srgbClr val="FF0000"/>
                </a:solidFill>
              </a:rPr>
              <a:t> </a:t>
            </a:r>
            <a:r>
              <a:rPr lang="tr-TR" sz="1500" b="1" dirty="0" err="1">
                <a:solidFill>
                  <a:srgbClr val="FF0000"/>
                </a:solidFill>
              </a:rPr>
              <a:t>up-to-date</a:t>
            </a:r>
            <a:r>
              <a:rPr lang="tr-TR" sz="1500" b="1" dirty="0">
                <a:solidFill>
                  <a:srgbClr val="FF0000"/>
                </a:solidFill>
              </a:rPr>
              <a:t> </a:t>
            </a:r>
            <a:r>
              <a:rPr lang="tr-TR" sz="1500" b="1" dirty="0" err="1">
                <a:solidFill>
                  <a:srgbClr val="FF0000"/>
                </a:solidFill>
              </a:rPr>
              <a:t>source</a:t>
            </a:r>
            <a:r>
              <a:rPr lang="tr-TR" sz="1500" b="1" dirty="0">
                <a:solidFill>
                  <a:srgbClr val="FF0000"/>
                </a:solidFill>
              </a:rPr>
              <a:t>. </a:t>
            </a:r>
          </a:p>
          <a:p>
            <a:pPr algn="ctr"/>
            <a:endParaRPr lang="tr-TR" sz="1500" b="1" dirty="0">
              <a:solidFill>
                <a:srgbClr val="FF0000"/>
              </a:solidFill>
            </a:endParaRPr>
          </a:p>
          <a:p>
            <a:pPr algn="ctr"/>
            <a:r>
              <a:rPr lang="tr-TR" sz="1500" b="1" dirty="0">
                <a:solidFill>
                  <a:srgbClr val="FF0000"/>
                </a:solidFill>
              </a:rPr>
              <a:t>Don</a:t>
            </a:r>
            <a:r>
              <a:rPr lang="en-US" sz="1500" b="1" dirty="0">
                <a:solidFill>
                  <a:srgbClr val="FF0000"/>
                </a:solidFill>
              </a:rPr>
              <a:t>’</a:t>
            </a:r>
            <a:r>
              <a:rPr lang="tr-TR" sz="1500" b="1" dirty="0">
                <a:solidFill>
                  <a:srgbClr val="FF0000"/>
                </a:solidFill>
              </a:rPr>
              <a:t>t </a:t>
            </a:r>
            <a:r>
              <a:rPr lang="tr-TR" sz="1500" b="1" dirty="0" err="1">
                <a:solidFill>
                  <a:srgbClr val="FF0000"/>
                </a:solidFill>
              </a:rPr>
              <a:t>forget</a:t>
            </a:r>
            <a:r>
              <a:rPr lang="tr-TR" sz="1500" b="1" dirty="0">
                <a:solidFill>
                  <a:srgbClr val="FF0000"/>
                </a:solidFill>
              </a:rPr>
              <a:t> </a:t>
            </a:r>
            <a:r>
              <a:rPr lang="tr-TR" sz="1500" b="1" dirty="0" err="1">
                <a:solidFill>
                  <a:srgbClr val="FF0000"/>
                </a:solidFill>
              </a:rPr>
              <a:t>to</a:t>
            </a:r>
            <a:r>
              <a:rPr lang="tr-TR" sz="1500" b="1" dirty="0">
                <a:solidFill>
                  <a:srgbClr val="FF0000"/>
                </a:solidFill>
              </a:rPr>
              <a:t> </a:t>
            </a:r>
            <a:r>
              <a:rPr lang="tr-TR" sz="1500" b="1" dirty="0" err="1">
                <a:solidFill>
                  <a:srgbClr val="FF0000"/>
                </a:solidFill>
              </a:rPr>
              <a:t>acknowledge</a:t>
            </a:r>
            <a:r>
              <a:rPr lang="tr-TR" sz="1500" b="1" dirty="0">
                <a:solidFill>
                  <a:srgbClr val="FF0000"/>
                </a:solidFill>
              </a:rPr>
              <a:t> </a:t>
            </a:r>
            <a:r>
              <a:rPr lang="tr-TR" sz="1500" b="1" dirty="0" err="1">
                <a:solidFill>
                  <a:srgbClr val="FF0000"/>
                </a:solidFill>
              </a:rPr>
              <a:t>your</a:t>
            </a:r>
            <a:r>
              <a:rPr lang="tr-TR" sz="1500" b="1" dirty="0">
                <a:solidFill>
                  <a:srgbClr val="FF0000"/>
                </a:solidFill>
              </a:rPr>
              <a:t> </a:t>
            </a:r>
            <a:r>
              <a:rPr lang="tr-TR" sz="1500" b="1" dirty="0" err="1">
                <a:solidFill>
                  <a:srgbClr val="FF0000"/>
                </a:solidFill>
              </a:rPr>
              <a:t>source</a:t>
            </a:r>
            <a:r>
              <a:rPr lang="tr-TR" sz="1500" b="1" dirty="0">
                <a:solidFill>
                  <a:srgbClr val="FF0000"/>
                </a:solidFill>
              </a:rPr>
              <a:t>(s) in </a:t>
            </a:r>
            <a:r>
              <a:rPr lang="tr-TR" sz="1500" b="1" dirty="0" err="1">
                <a:solidFill>
                  <a:srgbClr val="FF0000"/>
                </a:solidFill>
              </a:rPr>
              <a:t>your</a:t>
            </a:r>
            <a:r>
              <a:rPr lang="tr-TR" sz="1500" b="1" dirty="0">
                <a:solidFill>
                  <a:srgbClr val="FF0000"/>
                </a:solidFill>
              </a:rPr>
              <a:t> </a:t>
            </a:r>
            <a:r>
              <a:rPr lang="tr-TR" sz="1500" b="1" dirty="0" err="1">
                <a:solidFill>
                  <a:srgbClr val="FF0000"/>
                </a:solidFill>
              </a:rPr>
              <a:t>presentation</a:t>
            </a:r>
            <a:r>
              <a:rPr lang="tr-TR" sz="1500" b="1" dirty="0">
                <a:solidFill>
                  <a:srgbClr val="FF0000"/>
                </a:solidFill>
              </a:rPr>
              <a:t>.</a:t>
            </a:r>
            <a:endParaRPr lang="en-US" sz="1500" b="1" dirty="0">
              <a:solidFill>
                <a:srgbClr val="FF0000"/>
              </a:solidFill>
            </a:endParaRPr>
          </a:p>
          <a:p>
            <a:r>
              <a:rPr lang="en-US" sz="1350" dirty="0"/>
              <a:t> 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D5A781-9974-954C-8527-D15FA5A02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58" y="4075149"/>
            <a:ext cx="6048672" cy="16761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623B31-8827-2644-9FC7-F6FE89DF4389}"/>
              </a:ext>
            </a:extLst>
          </p:cNvPr>
          <p:cNvSpPr/>
          <p:nvPr/>
        </p:nvSpPr>
        <p:spPr>
          <a:xfrm>
            <a:off x="1871700" y="1214755"/>
            <a:ext cx="4158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Assessment (15 points)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65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97"/>
    </mc:Choice>
    <mc:Fallback xmlns="">
      <p:transition spd="slow" advTm="131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1CBD56-968D-E24E-9490-8014307EE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60748"/>
            <a:ext cx="6858000" cy="157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4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59433" y="1754814"/>
          <a:ext cx="6425135" cy="430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Document" r:id="rId4" imgW="7012440" imgH="3300480" progId="Word.Document.12">
                  <p:embed/>
                </p:oleObj>
              </mc:Choice>
              <mc:Fallback>
                <p:oleObj name="Document" r:id="rId4" imgW="7012440" imgH="3300480" progId="Word.Document.12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433" y="1754814"/>
                        <a:ext cx="6425135" cy="43006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B8D5867-3C3B-3543-94B7-C5F1A1A469CA}"/>
              </a:ext>
            </a:extLst>
          </p:cNvPr>
          <p:cNvSpPr/>
          <p:nvPr/>
        </p:nvSpPr>
        <p:spPr>
          <a:xfrm>
            <a:off x="1871700" y="1214755"/>
            <a:ext cx="4158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Assessment (15 points)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4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7"/>
    </mc:Choice>
    <mc:Fallback xmlns="">
      <p:transition spd="slow" advTm="1205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47664" y="1929250"/>
          <a:ext cx="5724636" cy="4054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Document" r:id="rId4" imgW="7222680" imgH="4214520" progId="Word.Document.12">
                  <p:embed/>
                </p:oleObj>
              </mc:Choice>
              <mc:Fallback>
                <p:oleObj name="Document" r:id="rId4" imgW="7222680" imgH="4214520" progId="Word.Document.12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929250"/>
                        <a:ext cx="5724636" cy="40549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CC48E3E-ED38-8743-8935-061F550CC66A}"/>
              </a:ext>
            </a:extLst>
          </p:cNvPr>
          <p:cNvSpPr/>
          <p:nvPr/>
        </p:nvSpPr>
        <p:spPr>
          <a:xfrm>
            <a:off x="1871700" y="1214755"/>
            <a:ext cx="4158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Assessment (15 points)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73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68"/>
    </mc:Choice>
    <mc:Fallback xmlns="">
      <p:transition spd="slow" advTm="8916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772816"/>
            <a:ext cx="8784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   Reminders:</a:t>
            </a:r>
          </a:p>
          <a:p>
            <a:endParaRPr lang="en-US" sz="32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Extreme </a:t>
            </a:r>
            <a:r>
              <a:rPr lang="en-US" sz="2400" u="sng" dirty="0">
                <a:latin typeface="Arial" charset="0"/>
                <a:ea typeface="Arial" charset="0"/>
                <a:cs typeface="Arial" charset="0"/>
              </a:rPr>
              <a:t>reading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2400" u="sng" dirty="0">
                <a:latin typeface="Arial" charset="0"/>
                <a:ea typeface="Arial" charset="0"/>
                <a:cs typeface="Arial" charset="0"/>
              </a:rPr>
              <a:t>memorization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&amp; 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Exceeding the maximum time limit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will be penalized.</a:t>
            </a:r>
          </a:p>
          <a:p>
            <a:pPr marL="342900" lvl="0" indent="-342900">
              <a:buFont typeface="Arial" charset="0"/>
              <a:buChar char="•"/>
            </a:pPr>
            <a:endParaRPr lang="en-AU" sz="2400" dirty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AU" sz="2400" dirty="0">
                <a:latin typeface="Arial" charset="0"/>
                <a:ea typeface="Arial" charset="0"/>
                <a:cs typeface="Arial" charset="0"/>
              </a:rPr>
              <a:t>Refer to </a:t>
            </a:r>
            <a:r>
              <a:rPr lang="en-AU" sz="2400" u="sng" dirty="0">
                <a:latin typeface="Arial" charset="0"/>
                <a:ea typeface="Arial" charset="0"/>
                <a:cs typeface="Arial" charset="0"/>
              </a:rPr>
              <a:t>Appendix 6</a:t>
            </a:r>
            <a:r>
              <a:rPr lang="en-AU" sz="2400" dirty="0">
                <a:latin typeface="Arial" charset="0"/>
                <a:ea typeface="Arial" charset="0"/>
                <a:cs typeface="Arial" charset="0"/>
              </a:rPr>
              <a:t>  and YouTube for  sample presentations.</a:t>
            </a:r>
          </a:p>
          <a:p>
            <a:pPr marL="342900" lvl="0" indent="-342900">
              <a:buFont typeface="Arial" charset="0"/>
              <a:buChar char="•"/>
            </a:pPr>
            <a:endParaRPr lang="en-AU" sz="2400" dirty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AU" sz="2400" dirty="0">
                <a:latin typeface="Arial" charset="0"/>
                <a:ea typeface="Arial" charset="0"/>
                <a:cs typeface="Arial" charset="0"/>
              </a:rPr>
              <a:t>Don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’t forget to u</a:t>
            </a:r>
            <a:r>
              <a:rPr lang="en-AU" sz="2400" dirty="0" err="1">
                <a:latin typeface="Arial" charset="0"/>
                <a:ea typeface="Arial" charset="0"/>
                <a:cs typeface="Arial" charset="0"/>
              </a:rPr>
              <a:t>pload</a:t>
            </a:r>
            <a:r>
              <a:rPr lang="en-AU" sz="2400" dirty="0">
                <a:latin typeface="Arial" charset="0"/>
                <a:ea typeface="Arial" charset="0"/>
                <a:cs typeface="Arial" charset="0"/>
              </a:rPr>
              <a:t> your slides on </a:t>
            </a:r>
            <a:r>
              <a:rPr lang="en-AU" sz="2400" dirty="0" err="1">
                <a:latin typeface="Arial" charset="0"/>
                <a:ea typeface="Arial" charset="0"/>
                <a:cs typeface="Arial" charset="0"/>
              </a:rPr>
              <a:t>turnitin</a:t>
            </a:r>
            <a:r>
              <a:rPr lang="en-AU" sz="24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en-AU" sz="2400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sz="32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728700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3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6872"/>
            <a:ext cx="2778348" cy="277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7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229600" cy="1066800"/>
          </a:xfrm>
        </p:spPr>
        <p:txBody>
          <a:bodyPr>
            <a:normAutofit/>
          </a:bodyPr>
          <a:lstStyle/>
          <a:p>
            <a:r>
              <a:rPr lang="tr-TR" sz="40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Agenda</a:t>
            </a:r>
            <a:endParaRPr lang="tr-TR" sz="36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84784"/>
            <a:ext cx="8104869" cy="4572000"/>
          </a:xfrm>
        </p:spPr>
        <p:txBody>
          <a:bodyPr/>
          <a:lstStyle/>
          <a:p>
            <a:r>
              <a:rPr lang="tr-TR" sz="3200" dirty="0"/>
              <a:t>  </a:t>
            </a:r>
            <a:r>
              <a:rPr lang="tr-TR" sz="3200" dirty="0" err="1">
                <a:latin typeface="Arial" charset="0"/>
                <a:ea typeface="Arial" charset="0"/>
                <a:cs typeface="Arial" charset="0"/>
              </a:rPr>
              <a:t>Aim</a:t>
            </a:r>
            <a:endParaRPr lang="tr-TR" sz="3200" dirty="0">
              <a:latin typeface="Arial" charset="0"/>
              <a:ea typeface="Arial" charset="0"/>
              <a:cs typeface="Arial" charset="0"/>
            </a:endParaRPr>
          </a:p>
          <a:p>
            <a:r>
              <a:rPr lang="tr-TR" sz="320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tr-TR" sz="3200" dirty="0" err="1">
                <a:latin typeface="Arial" charset="0"/>
                <a:ea typeface="Arial" charset="0"/>
                <a:cs typeface="Arial" charset="0"/>
              </a:rPr>
              <a:t>Steps</a:t>
            </a:r>
            <a:r>
              <a:rPr lang="tr-TR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200" dirty="0" err="1">
                <a:latin typeface="Arial" charset="0"/>
                <a:ea typeface="Arial" charset="0"/>
                <a:cs typeface="Arial" charset="0"/>
              </a:rPr>
              <a:t>to</a:t>
            </a:r>
            <a:r>
              <a:rPr lang="tr-TR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3200" dirty="0" err="1">
                <a:latin typeface="Arial" charset="0"/>
                <a:ea typeface="Arial" charset="0"/>
                <a:cs typeface="Arial" charset="0"/>
              </a:rPr>
              <a:t>follow</a:t>
            </a:r>
            <a:endParaRPr lang="tr-TR" sz="3200" dirty="0">
              <a:latin typeface="Arial" charset="0"/>
              <a:ea typeface="Arial" charset="0"/>
              <a:cs typeface="Arial" charset="0"/>
            </a:endParaRPr>
          </a:p>
          <a:p>
            <a:r>
              <a:rPr lang="tr-TR" sz="320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tr-TR" sz="3200" dirty="0" err="1">
                <a:latin typeface="Arial" charset="0"/>
                <a:ea typeface="Arial" charset="0"/>
                <a:cs typeface="Arial" charset="0"/>
              </a:rPr>
              <a:t>Organization</a:t>
            </a:r>
            <a:r>
              <a:rPr lang="tr-TR" sz="32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tr-TR" sz="320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tr-TR" sz="3200" dirty="0" err="1">
                <a:latin typeface="Arial" charset="0"/>
                <a:ea typeface="Arial" charset="0"/>
                <a:cs typeface="Arial" charset="0"/>
              </a:rPr>
              <a:t>Assessment</a:t>
            </a:r>
            <a:endParaRPr lang="tr-TR" sz="3200" dirty="0">
              <a:latin typeface="Arial" charset="0"/>
              <a:ea typeface="Arial" charset="0"/>
              <a:cs typeface="Arial" charset="0"/>
            </a:endParaRPr>
          </a:p>
          <a:p>
            <a:r>
              <a:rPr lang="tr-TR" sz="320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tr-TR" sz="3200" dirty="0" err="1">
                <a:latin typeface="Arial" charset="0"/>
                <a:ea typeface="Arial" charset="0"/>
                <a:cs typeface="Arial" charset="0"/>
              </a:rPr>
              <a:t>Reminders</a:t>
            </a:r>
            <a:endParaRPr lang="tr-TR" sz="3200" dirty="0">
              <a:latin typeface="Arial" charset="0"/>
              <a:ea typeface="Arial" charset="0"/>
              <a:cs typeface="Arial" charset="0"/>
            </a:endParaRPr>
          </a:p>
          <a:p>
            <a:endParaRPr lang="tr-TR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8534400" cy="758952"/>
          </a:xfrm>
        </p:spPr>
        <p:txBody>
          <a:bodyPr>
            <a:noAutofit/>
          </a:bodyPr>
          <a:lstStyle/>
          <a:p>
            <a:r>
              <a:rPr lang="tr-TR" sz="40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Aim</a:t>
            </a:r>
            <a:r>
              <a:rPr lang="tr-TR" sz="4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861581" cy="460851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tr-TR" sz="2400" b="1" dirty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buNone/>
            </a:pPr>
            <a:endParaRPr lang="tr-TR" sz="2400" b="1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inform the audience about a </a:t>
            </a:r>
            <a:r>
              <a:rPr lang="en-US" sz="2400" u="sng" dirty="0">
                <a:latin typeface="Arial" charset="0"/>
                <a:ea typeface="Arial" charset="0"/>
                <a:cs typeface="Arial" charset="0"/>
              </a:rPr>
              <a:t>marketing-related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topic</a:t>
            </a:r>
          </a:p>
          <a:p>
            <a:pPr lvl="0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give a presentation in a </a:t>
            </a:r>
            <a:r>
              <a:rPr lang="en-US" sz="2400" u="sng" dirty="0">
                <a:latin typeface="Arial" charset="0"/>
                <a:ea typeface="Arial" charset="0"/>
                <a:cs typeface="Arial" charset="0"/>
              </a:rPr>
              <a:t>well-organized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way with a proper introduction, body and conclusion</a:t>
            </a:r>
          </a:p>
          <a:p>
            <a:pPr lvl="0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limit the speech according to the given </a:t>
            </a:r>
            <a:r>
              <a:rPr lang="en-US" sz="2400" u="sng" dirty="0">
                <a:latin typeface="Arial" charset="0"/>
                <a:ea typeface="Arial" charset="0"/>
                <a:cs typeface="Arial" charset="0"/>
              </a:rPr>
              <a:t>time </a:t>
            </a:r>
            <a:r>
              <a:rPr lang="en-US" sz="2400" u="sng">
                <a:latin typeface="Arial" charset="0"/>
                <a:ea typeface="Arial" charset="0"/>
                <a:cs typeface="Arial" charset="0"/>
              </a:rPr>
              <a:t>constraint (5’)</a:t>
            </a:r>
            <a:endParaRPr lang="en-US" sz="2400" u="sng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717" y="332656"/>
            <a:ext cx="8229600" cy="1066800"/>
          </a:xfrm>
        </p:spPr>
        <p:txBody>
          <a:bodyPr>
            <a:normAutofit/>
          </a:bodyPr>
          <a:lstStyle/>
          <a:p>
            <a:r>
              <a:rPr lang="tr-TR" sz="40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Steps</a:t>
            </a:r>
            <a:r>
              <a:rPr lang="tr-TR" sz="4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40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to</a:t>
            </a:r>
            <a:r>
              <a:rPr lang="tr-TR" sz="4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40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follow</a:t>
            </a:r>
            <a:r>
              <a:rPr lang="tr-TR" sz="4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7848872" cy="4051437"/>
          </a:xfrm>
        </p:spPr>
        <p:txBody>
          <a:bodyPr>
            <a:normAutofit/>
          </a:bodyPr>
          <a:lstStyle/>
          <a:p>
            <a:pPr lvl="0"/>
            <a:r>
              <a:rPr lang="tr-TR" sz="2800" dirty="0" err="1"/>
              <a:t>Choose</a:t>
            </a:r>
            <a:r>
              <a:rPr lang="tr-TR" sz="2800" dirty="0"/>
              <a:t> a </a:t>
            </a:r>
            <a:r>
              <a:rPr lang="tr-TR" sz="2800" dirty="0" err="1"/>
              <a:t>topic</a:t>
            </a:r>
            <a:r>
              <a:rPr lang="tr-TR" sz="2800" dirty="0"/>
              <a:t> </a:t>
            </a:r>
            <a:r>
              <a:rPr lang="tr-TR" sz="2800" dirty="0" err="1"/>
              <a:t>related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marketing.</a:t>
            </a:r>
          </a:p>
          <a:p>
            <a:pPr lvl="0"/>
            <a:endParaRPr lang="en-US" sz="2800" dirty="0"/>
          </a:p>
          <a:p>
            <a:pPr lvl="0"/>
            <a:r>
              <a:rPr lang="tr-TR" sz="2800" dirty="0" err="1"/>
              <a:t>Narrow</a:t>
            </a:r>
            <a:r>
              <a:rPr lang="tr-TR" sz="2800" dirty="0"/>
              <a:t> </a:t>
            </a:r>
            <a:r>
              <a:rPr lang="tr-TR" sz="2800" dirty="0" err="1"/>
              <a:t>down</a:t>
            </a:r>
            <a:r>
              <a:rPr lang="tr-TR" sz="2800" dirty="0"/>
              <a:t> </a:t>
            </a:r>
            <a:r>
              <a:rPr lang="tr-TR" sz="2800" dirty="0" err="1"/>
              <a:t>your</a:t>
            </a:r>
            <a:r>
              <a:rPr lang="tr-TR" sz="2800" dirty="0"/>
              <a:t> </a:t>
            </a:r>
            <a:r>
              <a:rPr lang="tr-TR" sz="2800" dirty="0" err="1"/>
              <a:t>topic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prepare</a:t>
            </a:r>
            <a:r>
              <a:rPr lang="tr-TR" sz="2800" dirty="0"/>
              <a:t> an </a:t>
            </a:r>
            <a:r>
              <a:rPr lang="tr-TR" sz="2800" dirty="0" err="1"/>
              <a:t>outline</a:t>
            </a:r>
            <a:r>
              <a:rPr lang="tr-TR" sz="2800" dirty="0"/>
              <a:t>.</a:t>
            </a:r>
          </a:p>
          <a:p>
            <a:pPr lvl="0"/>
            <a:endParaRPr lang="en-US" sz="2800" dirty="0"/>
          </a:p>
          <a:p>
            <a:pPr lvl="0"/>
            <a:r>
              <a:rPr lang="tr-TR" sz="2800" dirty="0" err="1"/>
              <a:t>Get</a:t>
            </a:r>
            <a:r>
              <a:rPr lang="tr-TR" sz="2800" dirty="0"/>
              <a:t> </a:t>
            </a:r>
            <a:r>
              <a:rPr lang="tr-TR" sz="2800" dirty="0" err="1"/>
              <a:t>your</a:t>
            </a:r>
            <a:r>
              <a:rPr lang="tr-TR" sz="2800" dirty="0"/>
              <a:t> </a:t>
            </a:r>
            <a:r>
              <a:rPr lang="tr-TR" sz="2800" dirty="0" err="1"/>
              <a:t>teacher’s</a:t>
            </a:r>
            <a:r>
              <a:rPr lang="tr-TR" sz="2800" dirty="0"/>
              <a:t> </a:t>
            </a:r>
            <a:r>
              <a:rPr lang="tr-TR" sz="2800" dirty="0" err="1"/>
              <a:t>approval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feedback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both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topic</a:t>
            </a:r>
            <a:r>
              <a:rPr lang="tr-TR" sz="2800" dirty="0"/>
              <a:t> &amp; </a:t>
            </a:r>
            <a:r>
              <a:rPr lang="tr-TR" sz="2800" dirty="0" err="1"/>
              <a:t>your</a:t>
            </a:r>
            <a:r>
              <a:rPr lang="tr-TR" sz="2800" dirty="0"/>
              <a:t> </a:t>
            </a:r>
            <a:r>
              <a:rPr lang="tr-TR" sz="2800" dirty="0" err="1"/>
              <a:t>outline</a:t>
            </a:r>
            <a:r>
              <a:rPr lang="tr-TR" sz="2800" dirty="0"/>
              <a:t>.</a:t>
            </a:r>
          </a:p>
          <a:p>
            <a:pPr lvl="0"/>
            <a:endParaRPr lang="en-US" sz="2800" dirty="0"/>
          </a:p>
          <a:p>
            <a:pPr lvl="0"/>
            <a:r>
              <a:rPr lang="tr-TR" sz="2800" dirty="0"/>
              <a:t>Do </a:t>
            </a:r>
            <a:r>
              <a:rPr lang="tr-TR" sz="2800" dirty="0" err="1"/>
              <a:t>research</a:t>
            </a:r>
            <a:r>
              <a:rPr lang="tr-TR" sz="2800" dirty="0"/>
              <a:t>. </a:t>
            </a:r>
          </a:p>
          <a:p>
            <a:pPr lvl="0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40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Organization</a:t>
            </a:r>
            <a:r>
              <a:rPr lang="tr-TR" sz="4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tr-TR" sz="40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patterns</a:t>
            </a:r>
            <a:br>
              <a:rPr lang="tr-TR" sz="4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tr-TR" sz="4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tr-TR" sz="40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tr-TR" sz="4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can </a:t>
            </a:r>
            <a:r>
              <a:rPr lang="tr-TR" sz="4000" b="1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use</a:t>
            </a:r>
            <a:r>
              <a:rPr lang="tr-TR" sz="4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tr-TR" sz="40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564904"/>
            <a:ext cx="4464496" cy="3325688"/>
          </a:xfrm>
        </p:spPr>
        <p:txBody>
          <a:bodyPr>
            <a:noAutofit/>
          </a:bodyPr>
          <a:lstStyle/>
          <a:p>
            <a:r>
              <a:rPr lang="tr-TR" sz="2400" dirty="0"/>
              <a:t> </a:t>
            </a:r>
            <a:r>
              <a:rPr lang="tr-TR" sz="2400" dirty="0" err="1"/>
              <a:t>Classification</a:t>
            </a:r>
            <a:endParaRPr lang="tr-TR" sz="2400" dirty="0"/>
          </a:p>
          <a:p>
            <a:r>
              <a:rPr lang="tr-TR" sz="2400" dirty="0"/>
              <a:t> </a:t>
            </a:r>
            <a:r>
              <a:rPr lang="tr-TR" sz="2400" dirty="0" err="1"/>
              <a:t>Chronology</a:t>
            </a:r>
            <a:endParaRPr lang="tr-TR" sz="2400" dirty="0"/>
          </a:p>
          <a:p>
            <a:r>
              <a:rPr lang="tr-TR" sz="2400" dirty="0"/>
              <a:t> </a:t>
            </a:r>
            <a:r>
              <a:rPr lang="tr-TR" sz="2400" dirty="0" err="1"/>
              <a:t>Cause</a:t>
            </a:r>
            <a:r>
              <a:rPr lang="tr-TR" sz="2400" dirty="0"/>
              <a:t>/</a:t>
            </a:r>
            <a:r>
              <a:rPr lang="tr-TR" sz="2400" dirty="0" err="1"/>
              <a:t>effect</a:t>
            </a:r>
            <a:endParaRPr lang="tr-TR" sz="2400" dirty="0"/>
          </a:p>
          <a:p>
            <a:r>
              <a:rPr lang="tr-TR" sz="2400" dirty="0"/>
              <a:t> </a:t>
            </a:r>
            <a:r>
              <a:rPr lang="tr-TR" sz="2400" dirty="0" err="1"/>
              <a:t>Reason</a:t>
            </a:r>
            <a:r>
              <a:rPr lang="tr-TR" sz="2400" dirty="0"/>
              <a:t>/</a:t>
            </a:r>
            <a:r>
              <a:rPr lang="tr-TR" sz="2400" dirty="0" err="1"/>
              <a:t>result</a:t>
            </a:r>
            <a:r>
              <a:rPr lang="tr-TR" sz="2400" dirty="0"/>
              <a:t>     </a:t>
            </a:r>
          </a:p>
          <a:p>
            <a:r>
              <a:rPr lang="tr-TR" sz="2400" dirty="0"/>
              <a:t> </a:t>
            </a:r>
            <a:r>
              <a:rPr lang="tr-TR" sz="2400" dirty="0" err="1"/>
              <a:t>Advantages</a:t>
            </a:r>
            <a:r>
              <a:rPr lang="tr-TR" sz="2400" dirty="0"/>
              <a:t>/</a:t>
            </a:r>
            <a:r>
              <a:rPr lang="tr-TR" sz="2400" dirty="0" err="1"/>
              <a:t>Disadvantages</a:t>
            </a:r>
            <a:endParaRPr lang="tr-TR" sz="2400" dirty="0"/>
          </a:p>
          <a:p>
            <a:r>
              <a:rPr lang="tr-TR" sz="2400" dirty="0"/>
              <a:t> </a:t>
            </a:r>
            <a:r>
              <a:rPr lang="tr-TR" sz="2400" dirty="0" err="1"/>
              <a:t>Comparison</a:t>
            </a:r>
            <a:r>
              <a:rPr lang="tr-TR" sz="2400" dirty="0"/>
              <a:t>/</a:t>
            </a:r>
            <a:r>
              <a:rPr lang="tr-TR" sz="2400" dirty="0" err="1"/>
              <a:t>contrast</a:t>
            </a:r>
            <a:endParaRPr lang="tr-TR" sz="2400" dirty="0"/>
          </a:p>
          <a:p>
            <a:r>
              <a:rPr lang="tr-TR" sz="2400" dirty="0"/>
              <a:t> Problem/</a:t>
            </a:r>
            <a:r>
              <a:rPr lang="tr-TR" sz="2400" dirty="0" err="1"/>
              <a:t>solution</a:t>
            </a:r>
            <a:endParaRPr lang="en-US" sz="2400" dirty="0"/>
          </a:p>
          <a:p>
            <a:pPr>
              <a:buNone/>
            </a:pPr>
            <a:endParaRPr lang="tr-TR" sz="2400" b="1" dirty="0">
              <a:solidFill>
                <a:schemeClr val="accent4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Some  topics to inspire you: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4006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Two main uses of the Internet as a marketing medium</a:t>
            </a:r>
          </a:p>
          <a:p>
            <a:pPr lvl="0">
              <a:lnSpc>
                <a:spcPct val="10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Two most common communication trends in marketing</a:t>
            </a:r>
          </a:p>
          <a:p>
            <a:pPr lvl="0">
              <a:lnSpc>
                <a:spcPct val="10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Two main consumer expectations in the IT market/ health services/ catering services/ food market/ automotive sector</a:t>
            </a:r>
          </a:p>
          <a:p>
            <a:pPr lvl="0">
              <a:lnSpc>
                <a:spcPct val="10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Two main negative/ positive effects of commercials on consumers</a:t>
            </a:r>
          </a:p>
          <a:p>
            <a:pPr lvl="0">
              <a:lnSpc>
                <a:spcPct val="10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Two main pricing strategies in the ….. sector</a:t>
            </a:r>
          </a:p>
          <a:p>
            <a:pPr lvl="0">
              <a:lnSpc>
                <a:spcPct val="10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Two current digital marketing strategies</a:t>
            </a:r>
          </a:p>
          <a:p>
            <a:pPr lvl="0">
              <a:lnSpc>
                <a:spcPct val="10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Two main responsibilities of the media in raising public awareness</a:t>
            </a:r>
          </a:p>
          <a:p>
            <a:pPr lvl="0">
              <a:lnSpc>
                <a:spcPct val="10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Two trends in mobile marketing</a:t>
            </a:r>
          </a:p>
          <a:p>
            <a:pPr lvl="0">
              <a:lnSpc>
                <a:spcPct val="10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success story of Tesla Motors/ Elon Musk/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Sabanci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/ </a:t>
            </a:r>
            <a:r>
              <a:rPr lang="en-US" sz="2000" dirty="0" err="1">
                <a:latin typeface="Arial" charset="0"/>
                <a:ea typeface="Arial" charset="0"/>
                <a:cs typeface="Arial" charset="0"/>
              </a:rPr>
              <a:t>Koc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/ Ali Baba</a:t>
            </a:r>
          </a:p>
          <a:p>
            <a:pPr lvl="0">
              <a:lnSpc>
                <a:spcPct val="10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main reasons why Nokia/ Ericsson/ Skoda fell behind in the market</a:t>
            </a:r>
          </a:p>
          <a:p>
            <a:pPr lvl="0">
              <a:lnSpc>
                <a:spcPct val="10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history of BP/ VW/ Ikea/ IBM/ Nestle/ E-Bay/ Airbnb</a:t>
            </a:r>
          </a:p>
        </p:txBody>
      </p:sp>
    </p:spTree>
    <p:extLst>
      <p:ext uri="{BB962C8B-B14F-4D97-AF65-F5344CB8AC3E}">
        <p14:creationId xmlns:p14="http://schemas.microsoft.com/office/powerpoint/2010/main" val="84556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300"/>
            <a:ext cx="9137904" cy="457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14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06626-CB9E-4E4B-BAA7-B42D9EBC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700" b="1">
                <a:latin typeface="Arial" charset="0"/>
                <a:ea typeface="Arial" charset="0"/>
                <a:cs typeface="Arial" charset="0"/>
              </a:rPr>
              <a:t>Assessment (15 points)</a:t>
            </a:r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6A1506-BEA1-AF48-9592-FF8F1A444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36" y="2240868"/>
            <a:ext cx="5915024" cy="2430270"/>
          </a:xfrm>
        </p:spPr>
      </p:pic>
    </p:spTree>
    <p:extLst>
      <p:ext uri="{BB962C8B-B14F-4D97-AF65-F5344CB8AC3E}">
        <p14:creationId xmlns:p14="http://schemas.microsoft.com/office/powerpoint/2010/main" val="192682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09"/>
    </mc:Choice>
    <mc:Fallback xmlns="">
      <p:transition spd="slow" advTm="2070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106742"/>
            <a:ext cx="6172200" cy="800100"/>
          </a:xfrm>
        </p:spPr>
        <p:txBody>
          <a:bodyPr>
            <a:normAutofit/>
          </a:bodyPr>
          <a:lstStyle/>
          <a:p>
            <a:r>
              <a:rPr lang="tr-TR" sz="3000" b="1" dirty="0" err="1">
                <a:latin typeface="Arial" charset="0"/>
                <a:ea typeface="Arial" charset="0"/>
                <a:cs typeface="Arial" charset="0"/>
              </a:rPr>
              <a:t>Assessment</a:t>
            </a:r>
            <a:r>
              <a:rPr lang="tr-TR" sz="3000" b="1" dirty="0">
                <a:latin typeface="Arial" charset="0"/>
                <a:ea typeface="Arial" charset="0"/>
                <a:cs typeface="Arial" charset="0"/>
              </a:rPr>
              <a:t> (15 </a:t>
            </a:r>
            <a:r>
              <a:rPr lang="tr-TR" sz="3000" b="1" dirty="0" err="1">
                <a:latin typeface="Arial" charset="0"/>
                <a:ea typeface="Arial" charset="0"/>
                <a:cs typeface="Arial" charset="0"/>
              </a:rPr>
              <a:t>points</a:t>
            </a:r>
            <a:r>
              <a:rPr lang="tr-TR" sz="3000" b="1" dirty="0"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5604E2-B066-E74D-A00F-909560E60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1906842"/>
            <a:ext cx="5346594" cy="14101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ED617E-FFFF-CF49-B0C0-F3BD6E690416}"/>
              </a:ext>
            </a:extLst>
          </p:cNvPr>
          <p:cNvSpPr/>
          <p:nvPr/>
        </p:nvSpPr>
        <p:spPr>
          <a:xfrm>
            <a:off x="4463989" y="2552548"/>
            <a:ext cx="244566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35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Do not forget to show your reference list in APA format.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74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65"/>
    </mc:Choice>
    <mc:Fallback xmlns="">
      <p:transition spd="slow" advTm="37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8.7|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1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376</Words>
  <Application>Microsoft Macintosh PowerPoint</Application>
  <PresentationFormat>On-screen Show (4:3)</PresentationFormat>
  <Paragraphs>69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Berlin Sans FB</vt:lpstr>
      <vt:lpstr>Calibri</vt:lpstr>
      <vt:lpstr>Calibri Light</vt:lpstr>
      <vt:lpstr>Office Theme</vt:lpstr>
      <vt:lpstr>Document</vt:lpstr>
      <vt:lpstr>ENG. 211 TEAM PRESENTATION             </vt:lpstr>
      <vt:lpstr>Agenda</vt:lpstr>
      <vt:lpstr>Aim:</vt:lpstr>
      <vt:lpstr>Steps to follow:</vt:lpstr>
      <vt:lpstr> Organization patterns   you can use:</vt:lpstr>
      <vt:lpstr>Some  topics to inspire you:</vt:lpstr>
      <vt:lpstr>PowerPoint Presentation</vt:lpstr>
      <vt:lpstr>Assessment (15 points)</vt:lpstr>
      <vt:lpstr>Assessment (15 points)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ENG.211  ACADEMIC SPEAKING SKILLS TEAM PRESENTATION</dc:title>
  <dc:creator>evrim</dc:creator>
  <cp:lastModifiedBy>admin admin</cp:lastModifiedBy>
  <cp:revision>103</cp:revision>
  <dcterms:created xsi:type="dcterms:W3CDTF">2010-10-25T11:39:34Z</dcterms:created>
  <dcterms:modified xsi:type="dcterms:W3CDTF">2020-04-12T13:40:12Z</dcterms:modified>
</cp:coreProperties>
</file>