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61"/>
  </p:notesMasterIdLst>
  <p:handoutMasterIdLst>
    <p:handoutMasterId r:id="rId62"/>
  </p:handoutMasterIdLst>
  <p:sldIdLst>
    <p:sldId id="570" r:id="rId2"/>
    <p:sldId id="371" r:id="rId3"/>
    <p:sldId id="365" r:id="rId4"/>
    <p:sldId id="366" r:id="rId5"/>
    <p:sldId id="367" r:id="rId6"/>
    <p:sldId id="552" r:id="rId7"/>
    <p:sldId id="557" r:id="rId8"/>
    <p:sldId id="571" r:id="rId9"/>
    <p:sldId id="573" r:id="rId10"/>
    <p:sldId id="574" r:id="rId11"/>
    <p:sldId id="575" r:id="rId12"/>
    <p:sldId id="604" r:id="rId13"/>
    <p:sldId id="576" r:id="rId14"/>
    <p:sldId id="572" r:id="rId15"/>
    <p:sldId id="597" r:id="rId16"/>
    <p:sldId id="603" r:id="rId17"/>
    <p:sldId id="605" r:id="rId18"/>
    <p:sldId id="602" r:id="rId19"/>
    <p:sldId id="606" r:id="rId20"/>
    <p:sldId id="579" r:id="rId21"/>
    <p:sldId id="599" r:id="rId22"/>
    <p:sldId id="601" r:id="rId23"/>
    <p:sldId id="600" r:id="rId24"/>
    <p:sldId id="607" r:id="rId25"/>
    <p:sldId id="608" r:id="rId26"/>
    <p:sldId id="609" r:id="rId27"/>
    <p:sldId id="610" r:id="rId28"/>
    <p:sldId id="582" r:id="rId29"/>
    <p:sldId id="580" r:id="rId30"/>
    <p:sldId id="598" r:id="rId31"/>
    <p:sldId id="584" r:id="rId32"/>
    <p:sldId id="612" r:id="rId33"/>
    <p:sldId id="613" r:id="rId34"/>
    <p:sldId id="611" r:id="rId35"/>
    <p:sldId id="616" r:id="rId36"/>
    <p:sldId id="615" r:id="rId37"/>
    <p:sldId id="614" r:id="rId38"/>
    <p:sldId id="578" r:id="rId39"/>
    <p:sldId id="622" r:id="rId40"/>
    <p:sldId id="624" r:id="rId41"/>
    <p:sldId id="623" r:id="rId42"/>
    <p:sldId id="594" r:id="rId43"/>
    <p:sldId id="585" r:id="rId44"/>
    <p:sldId id="593" r:id="rId45"/>
    <p:sldId id="617" r:id="rId46"/>
    <p:sldId id="618" r:id="rId47"/>
    <p:sldId id="592" r:id="rId48"/>
    <p:sldId id="591" r:id="rId49"/>
    <p:sldId id="590" r:id="rId50"/>
    <p:sldId id="589" r:id="rId51"/>
    <p:sldId id="588" r:id="rId52"/>
    <p:sldId id="619" r:id="rId53"/>
    <p:sldId id="587" r:id="rId54"/>
    <p:sldId id="620" r:id="rId55"/>
    <p:sldId id="596" r:id="rId56"/>
    <p:sldId id="621" r:id="rId57"/>
    <p:sldId id="569" r:id="rId58"/>
    <p:sldId id="559" r:id="rId59"/>
    <p:sldId id="558" r:id="rId60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2" autoAdjust="0"/>
    <p:restoredTop sz="74568" autoAdjust="0"/>
  </p:normalViewPr>
  <p:slideViewPr>
    <p:cSldViewPr snapToObjects="1">
      <p:cViewPr varScale="1">
        <p:scale>
          <a:sx n="83" d="100"/>
          <a:sy n="83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6.10.2017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Proje</a:t>
            </a:r>
            <a:r>
              <a:rPr lang="en-US" dirty="0" smtClean="0"/>
              <a:t> web </a:t>
            </a:r>
            <a:r>
              <a:rPr lang="en-US" dirty="0" err="1" smtClean="0"/>
              <a:t>sayfasına</a:t>
            </a:r>
            <a:r>
              <a:rPr lang="en-US" dirty="0" smtClean="0"/>
              <a:t> </a:t>
            </a:r>
            <a:r>
              <a:rPr lang="en-US" dirty="0" err="1" smtClean="0"/>
              <a:t>gidip</a:t>
            </a:r>
            <a:r>
              <a:rPr lang="en-US" dirty="0" smtClean="0"/>
              <a:t> </a:t>
            </a:r>
            <a:r>
              <a:rPr lang="en-US" dirty="0" err="1" smtClean="0"/>
              <a:t>kendimizi</a:t>
            </a:r>
            <a:r>
              <a:rPr lang="en-US" dirty="0" smtClean="0"/>
              <a:t>, </a:t>
            </a:r>
            <a:r>
              <a:rPr lang="en-US" dirty="0" err="1" smtClean="0"/>
              <a:t>iletişim</a:t>
            </a:r>
            <a:r>
              <a:rPr lang="en-US" dirty="0" smtClean="0"/>
              <a:t> </a:t>
            </a:r>
            <a:r>
              <a:rPr lang="en-US" dirty="0" err="1" smtClean="0"/>
              <a:t>adresini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amaçlarımızı</a:t>
            </a:r>
            <a:r>
              <a:rPr lang="en-US" dirty="0" smtClean="0"/>
              <a:t> </a:t>
            </a:r>
            <a:r>
              <a:rPr lang="en-US" dirty="0" err="1" smtClean="0"/>
              <a:t>tanıtalım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90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946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11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205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925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Maksimum</a:t>
            </a:r>
            <a:r>
              <a:rPr lang="en-US" dirty="0" smtClean="0"/>
              <a:t> 10,33m den </a:t>
            </a:r>
            <a:r>
              <a:rPr lang="en-US" dirty="0" err="1" smtClean="0"/>
              <a:t>çekilebilir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217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396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157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375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352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69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10. </a:t>
            </a:r>
            <a:r>
              <a:rPr lang="en-US" dirty="0" err="1" smtClean="0"/>
              <a:t>Sınıf</a:t>
            </a:r>
            <a:r>
              <a:rPr lang="en-US" dirty="0" smtClean="0"/>
              <a:t> </a:t>
            </a:r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içeriğini</a:t>
            </a:r>
            <a:r>
              <a:rPr lang="en-US" dirty="0" smtClean="0"/>
              <a:t> </a:t>
            </a:r>
            <a:r>
              <a:rPr lang="en-US" dirty="0" err="1" smtClean="0"/>
              <a:t>tanıtalım</a:t>
            </a:r>
            <a:r>
              <a:rPr lang="en-US" dirty="0" smtClean="0"/>
              <a:t>.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görmelerini</a:t>
            </a:r>
            <a:r>
              <a:rPr lang="en-US" dirty="0" smtClean="0"/>
              <a:t> </a:t>
            </a:r>
            <a:r>
              <a:rPr lang="en-US" dirty="0" err="1" smtClean="0"/>
              <a:t>sağlayalım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Tüm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içeriği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bitireceğimizi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belirtelim</a:t>
            </a:r>
            <a:r>
              <a:rPr lang="en-US" baseline="0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906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5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24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77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90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61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gitimsahnesi.fedu.metu.edu.tr/fizik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8.jpeg"/><Relationship Id="rId7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691" y="776748"/>
            <a:ext cx="9058060" cy="232041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 smtClean="0"/>
              <a:t>Biz Kimiz?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cap="none" dirty="0" smtClean="0"/>
              <a:t>ve</a:t>
            </a:r>
            <a:r>
              <a:rPr lang="tr-TR" sz="3200" dirty="0" smtClean="0"/>
              <a:t> 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Neyi Amaçlıyoruz?</a:t>
            </a:r>
            <a:endParaRPr lang="tr-TR" sz="3200" cap="none" dirty="0"/>
          </a:p>
        </p:txBody>
      </p:sp>
      <p:sp>
        <p:nvSpPr>
          <p:cNvPr id="40" name="TextBox 39">
            <a:hlinkClick r:id="rId3"/>
          </p:cNvPr>
          <p:cNvSpPr txBox="1"/>
          <p:nvPr/>
        </p:nvSpPr>
        <p:spPr>
          <a:xfrm>
            <a:off x="875829" y="3894966"/>
            <a:ext cx="1070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http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://egitimsahnesi.fedu.metu.edu.tr/fizik/index.html</a:t>
            </a:r>
            <a:endParaRPr lang="tr-T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Hangi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Çivi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Daha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Rahat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Batar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çiv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436950"/>
            <a:ext cx="6120680" cy="500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İyi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9896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Hangi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Ayakkabı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ile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Karda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Daha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Az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Batarak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Yürünür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548" y="2721531"/>
            <a:ext cx="3226916" cy="2400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İyi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2924944"/>
            <a:ext cx="2883670" cy="23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Hangi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Ayakkabı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ile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Çim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Sahada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Kaymadan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Koşulabilir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190" y="2708920"/>
            <a:ext cx="3672408" cy="2438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İyi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560" y="2773422"/>
            <a:ext cx="2883670" cy="23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Kitabın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Hangi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Yüzü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Süngere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Daha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Fazla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Batar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4149080"/>
            <a:ext cx="2819400" cy="2209800"/>
          </a:xfrm>
          <a:prstGeom prst="rect">
            <a:avLst/>
          </a:prstGeom>
        </p:spPr>
      </p:pic>
      <p:sp>
        <p:nvSpPr>
          <p:cNvPr id="4" name="AutoShape 2" descr="Türkçe sözlü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1443739"/>
            <a:ext cx="3312368" cy="4679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İyi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4450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 fontScale="90000"/>
          </a:bodyPr>
          <a:lstStyle/>
          <a:p>
            <a:pPr marL="857250" indent="-277813" algn="ctr"/>
            <a:r>
              <a:rPr lang="en-US" dirty="0" err="1" smtClean="0"/>
              <a:t>Katılarda</a:t>
            </a:r>
            <a:r>
              <a:rPr lang="en-US" dirty="0" smtClean="0"/>
              <a:t> </a:t>
            </a:r>
            <a:r>
              <a:rPr lang="tr-TR" dirty="0" smtClean="0"/>
              <a:t>Basıncı Etkileyen Değişkenleri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tr-TR" dirty="0" smtClean="0"/>
              <a:t>Analiz E</a:t>
            </a:r>
            <a:r>
              <a:rPr lang="en-US" dirty="0" err="1" smtClean="0"/>
              <a:t>debiliriz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624064"/>
            <a:ext cx="3970769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4042" y="2132856"/>
            <a:ext cx="4100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Formüle Götürecek Çeşitli Örnekler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0812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 fontScale="90000"/>
          </a:bodyPr>
          <a:lstStyle/>
          <a:p>
            <a:pPr marL="857250" indent="-277813" algn="ctr"/>
            <a:r>
              <a:rPr lang="en-US" dirty="0" err="1" smtClean="0"/>
              <a:t>Katılarda</a:t>
            </a:r>
            <a:r>
              <a:rPr lang="en-US" dirty="0" smtClean="0"/>
              <a:t> </a:t>
            </a:r>
            <a:r>
              <a:rPr lang="tr-TR" dirty="0" smtClean="0"/>
              <a:t>Basıncı Etkileyen Değişkenleri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tr-TR" dirty="0" smtClean="0"/>
              <a:t>Analiz E</a:t>
            </a:r>
            <a:r>
              <a:rPr lang="en-US" dirty="0" err="1" smtClean="0"/>
              <a:t>debiliriz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624064"/>
            <a:ext cx="3970769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4042" y="2132856"/>
            <a:ext cx="47179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P: İki yüzey arasındaki basınç</a:t>
            </a:r>
          </a:p>
          <a:p>
            <a:r>
              <a:rPr lang="tr-TR" dirty="0" smtClean="0"/>
              <a:t>N: Temas eden yüzeydeki normal kuvvet</a:t>
            </a:r>
          </a:p>
          <a:p>
            <a:r>
              <a:rPr lang="tr-TR" dirty="0" smtClean="0"/>
              <a:t>A: İki yüzeyin temas alanı</a:t>
            </a:r>
          </a:p>
          <a:p>
            <a:endParaRPr lang="tr-TR" dirty="0" smtClean="0"/>
          </a:p>
          <a:p>
            <a:r>
              <a:rPr lang="tr-TR" dirty="0" smtClean="0"/>
              <a:t>P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~ N</a:t>
            </a: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P ~ 1/A</a:t>
            </a: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Basınç = Yüzeye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Tepki Kuvveti/Temas Alanı</a:t>
            </a: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P = N/A [N/m</a:t>
            </a:r>
            <a:r>
              <a:rPr lang="tr-T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[N/m</a:t>
            </a:r>
            <a:r>
              <a:rPr lang="tr-T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] = [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2205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Katılarda</a:t>
            </a:r>
            <a:r>
              <a:rPr lang="en-US" dirty="0" smtClean="0"/>
              <a:t> </a:t>
            </a:r>
            <a:r>
              <a:rPr lang="en-US" dirty="0" err="1" smtClean="0"/>
              <a:t>Basınç</a:t>
            </a:r>
            <a:r>
              <a:rPr lang="en-US" dirty="0" smtClean="0"/>
              <a:t>: </a:t>
            </a:r>
            <a:r>
              <a:rPr lang="en-US" dirty="0" err="1" smtClean="0"/>
              <a:t>Hangi</a:t>
            </a:r>
            <a:r>
              <a:rPr lang="en-US" dirty="0" smtClean="0"/>
              <a:t> Alan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268760"/>
            <a:ext cx="1156668" cy="1363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76" y="3068960"/>
            <a:ext cx="4343400" cy="133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6444" y="5661248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Temas</a:t>
            </a:r>
            <a:r>
              <a:rPr lang="en-US" dirty="0" smtClean="0"/>
              <a:t> Eden </a:t>
            </a:r>
            <a:r>
              <a:rPr lang="en-US" dirty="0" err="1" smtClean="0"/>
              <a:t>Yüzey</a:t>
            </a:r>
            <a:r>
              <a:rPr lang="tr-TR" dirty="0" smtClean="0"/>
              <a:t> Alanı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7353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Katılarda</a:t>
            </a:r>
            <a:r>
              <a:rPr lang="en-US" dirty="0" smtClean="0"/>
              <a:t> </a:t>
            </a:r>
            <a:r>
              <a:rPr lang="en-US" dirty="0" err="1" smtClean="0"/>
              <a:t>Basınç</a:t>
            </a:r>
            <a:r>
              <a:rPr lang="en-US" dirty="0" smtClean="0"/>
              <a:t>: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Kuvvet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3717032"/>
            <a:ext cx="1321033" cy="70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6" y="1268760"/>
            <a:ext cx="1156668" cy="1363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1772816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Farklı kuvvetlerle deneyelim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0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3626927"/>
            <a:ext cx="2448272" cy="2010370"/>
          </a:xfrm>
          <a:prstGeom prst="rect">
            <a:avLst/>
          </a:prstGeom>
        </p:spPr>
      </p:pic>
      <p:sp>
        <p:nvSpPr>
          <p:cNvPr id="10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Katılarda</a:t>
            </a:r>
            <a:r>
              <a:rPr lang="en-US" dirty="0" smtClean="0"/>
              <a:t> </a:t>
            </a:r>
            <a:r>
              <a:rPr lang="en-US" dirty="0" err="1" smtClean="0"/>
              <a:t>Basınç</a:t>
            </a:r>
            <a:r>
              <a:rPr lang="en-US" dirty="0" smtClean="0"/>
              <a:t>: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Kuvvet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268760"/>
            <a:ext cx="1156668" cy="13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Katılarda</a:t>
            </a:r>
            <a:r>
              <a:rPr lang="en-US" dirty="0" smtClean="0"/>
              <a:t> </a:t>
            </a:r>
            <a:r>
              <a:rPr lang="en-US" dirty="0" err="1" smtClean="0"/>
              <a:t>Basınç</a:t>
            </a:r>
            <a:r>
              <a:rPr lang="en-US" dirty="0" smtClean="0"/>
              <a:t>: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Kuvvet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879976" y="5661248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F: </a:t>
            </a:r>
            <a:r>
              <a:rPr lang="en-US" dirty="0" err="1" smtClean="0"/>
              <a:t>Yüzeye</a:t>
            </a:r>
            <a:r>
              <a:rPr lang="en-US" dirty="0" smtClean="0"/>
              <a:t> </a:t>
            </a:r>
            <a:r>
              <a:rPr lang="en-US" dirty="0" err="1" smtClean="0"/>
              <a:t>Dik</a:t>
            </a:r>
            <a:r>
              <a:rPr lang="en-US" dirty="0" smtClean="0"/>
              <a:t> </a:t>
            </a:r>
            <a:r>
              <a:rPr lang="en-US" dirty="0" err="1" smtClean="0"/>
              <a:t>Tepki</a:t>
            </a:r>
            <a:r>
              <a:rPr lang="en-US" dirty="0" smtClean="0"/>
              <a:t> </a:t>
            </a:r>
            <a:r>
              <a:rPr lang="en-US" dirty="0" err="1" smtClean="0"/>
              <a:t>Kuvveti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481" y="2891874"/>
            <a:ext cx="695325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1474665"/>
            <a:ext cx="1156668" cy="1363416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7679646" y="3477128"/>
            <a:ext cx="51643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804126" y="32036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05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620688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</a:t>
            </a:r>
            <a:r>
              <a:rPr lang="tr-TR" sz="2800" b="1" dirty="0" smtClean="0"/>
              <a:t> </a:t>
            </a:r>
            <a:r>
              <a:rPr lang="en-US" sz="2800" b="1" dirty="0" smtClean="0"/>
              <a:t>YIL</a:t>
            </a:r>
            <a:r>
              <a:rPr lang="tr-TR" sz="2800" b="1" dirty="0" smtClean="0"/>
              <a:t> NE ÖĞRENECEĞİZ?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624012"/>
            <a:ext cx="11565218" cy="3677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6749" y="5517232"/>
            <a:ext cx="4015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36</a:t>
            </a:r>
            <a:r>
              <a:rPr lang="tr-TR" dirty="0"/>
              <a:t> hafta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Haftada </a:t>
            </a:r>
            <a:r>
              <a:rPr lang="en-US" dirty="0" smtClean="0"/>
              <a:t>2</a:t>
            </a:r>
            <a:r>
              <a:rPr lang="tr-TR" dirty="0" smtClean="0"/>
              <a:t> saat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Toplam </a:t>
            </a:r>
            <a:r>
              <a:rPr lang="en-US" dirty="0" smtClean="0"/>
              <a:t>72</a:t>
            </a:r>
            <a:r>
              <a:rPr lang="tr-TR" dirty="0" smtClean="0"/>
              <a:t> saat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Haftada ortalama </a:t>
            </a:r>
            <a:r>
              <a:rPr lang="en-US" dirty="0" smtClean="0"/>
              <a:t>1,</a:t>
            </a:r>
            <a:r>
              <a:rPr lang="tr-TR" dirty="0" smtClean="0"/>
              <a:t>25 kazanım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9" y="2564904"/>
            <a:ext cx="4943872" cy="301573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 fontScale="90000"/>
          </a:bodyPr>
          <a:lstStyle/>
          <a:p>
            <a:pPr marL="857250" indent="-277813" algn="ctr"/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tr-TR" dirty="0" smtClean="0"/>
              <a:t>Basıncı Etkileyen Değişkenleri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tr-TR" dirty="0" smtClean="0"/>
              <a:t>Analiz E</a:t>
            </a:r>
            <a:r>
              <a:rPr lang="en-US" dirty="0" err="1" smtClean="0"/>
              <a:t>debiliriz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1628800"/>
            <a:ext cx="3970769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2507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 fontScale="90000"/>
          </a:bodyPr>
          <a:lstStyle/>
          <a:p>
            <a:pPr marL="857250" indent="-277813" algn="ctr"/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tr-TR" dirty="0" smtClean="0"/>
              <a:t>Basıncı Etkileyen Değişkenleri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tr-TR" dirty="0" smtClean="0"/>
              <a:t>Analiz E</a:t>
            </a:r>
            <a:r>
              <a:rPr lang="en-US" dirty="0" err="1" smtClean="0"/>
              <a:t>debiliriz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628800"/>
            <a:ext cx="3970769" cy="468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348880"/>
            <a:ext cx="5350068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5151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 fontScale="90000"/>
          </a:bodyPr>
          <a:lstStyle/>
          <a:p>
            <a:pPr marL="857250" indent="-277813" algn="ctr"/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tr-TR" dirty="0" smtClean="0"/>
              <a:t>Basıncı Etkileyen Değişkenleri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tr-TR" dirty="0" smtClean="0"/>
              <a:t>Analiz E</a:t>
            </a:r>
            <a:r>
              <a:rPr lang="en-US" dirty="0" err="1" smtClean="0"/>
              <a:t>debiliriz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244" y="1530006"/>
            <a:ext cx="1450489" cy="1709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3332818"/>
            <a:ext cx="7713334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8899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 fontScale="90000"/>
          </a:bodyPr>
          <a:lstStyle/>
          <a:p>
            <a:pPr marL="857250" indent="-277813" algn="ctr"/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tr-TR" dirty="0" smtClean="0"/>
              <a:t>Basıncı Etkileyen Değişkenleri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tr-TR" dirty="0" smtClean="0"/>
              <a:t>Analiz E</a:t>
            </a:r>
            <a:r>
              <a:rPr lang="en-US" dirty="0" err="1" smtClean="0"/>
              <a:t>debiliriz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628800"/>
            <a:ext cx="3970769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1905000"/>
            <a:ext cx="2160240" cy="2045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112" y="4239704"/>
            <a:ext cx="4675720" cy="557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816" y="5401672"/>
            <a:ext cx="3546313" cy="619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9151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tr-TR" dirty="0" smtClean="0"/>
              <a:t>Basın</a:t>
            </a:r>
            <a:r>
              <a:rPr lang="en-US" dirty="0" smtClean="0"/>
              <a:t>ç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1" y="1628800"/>
            <a:ext cx="1368152" cy="1612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251" y="3433351"/>
            <a:ext cx="5686425" cy="1304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6040" y="512310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</a:t>
            </a:r>
            <a:r>
              <a:rPr lang="en-US" dirty="0" err="1" smtClean="0"/>
              <a:t>hdg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5663952" y="5877272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Kabın</a:t>
            </a:r>
            <a:r>
              <a:rPr lang="en-US" dirty="0" smtClean="0"/>
              <a:t> </a:t>
            </a:r>
            <a:r>
              <a:rPr lang="en-US" dirty="0" err="1" smtClean="0"/>
              <a:t>şeklinden</a:t>
            </a:r>
            <a:r>
              <a:rPr lang="en-US" dirty="0" smtClean="0"/>
              <a:t> </a:t>
            </a:r>
            <a:r>
              <a:rPr lang="en-US" dirty="0" err="1" smtClean="0"/>
              <a:t>bağımsızdır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basınçlar</a:t>
            </a:r>
            <a:r>
              <a:rPr lang="en-US" dirty="0" smtClean="0"/>
              <a:t> </a:t>
            </a:r>
            <a:r>
              <a:rPr lang="en-US" dirty="0" err="1" smtClean="0"/>
              <a:t>eşittir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1915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tr-TR" dirty="0" smtClean="0"/>
              <a:t>Basın</a:t>
            </a:r>
            <a:r>
              <a:rPr lang="en-US" dirty="0" smtClean="0"/>
              <a:t>ç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1" y="1628800"/>
            <a:ext cx="1368152" cy="1612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3338" y="493844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</a:t>
            </a:r>
            <a:r>
              <a:rPr lang="en-US" dirty="0" err="1" smtClean="0"/>
              <a:t>hdg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6462736" y="5877272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Kabın</a:t>
            </a:r>
            <a:r>
              <a:rPr lang="en-US" dirty="0" smtClean="0"/>
              <a:t> </a:t>
            </a:r>
            <a:r>
              <a:rPr lang="en-US" dirty="0" err="1" smtClean="0"/>
              <a:t>şeklinden</a:t>
            </a:r>
            <a:r>
              <a:rPr lang="en-US" dirty="0" smtClean="0"/>
              <a:t> </a:t>
            </a:r>
            <a:r>
              <a:rPr lang="en-US" dirty="0" err="1" smtClean="0"/>
              <a:t>bağımsızdır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kütlesinin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olmasına</a:t>
            </a:r>
            <a:r>
              <a:rPr lang="en-US" dirty="0" smtClean="0"/>
              <a:t> </a:t>
            </a:r>
            <a:r>
              <a:rPr lang="en-US" dirty="0" err="1" smtClean="0"/>
              <a:t>gerek</a:t>
            </a:r>
            <a:r>
              <a:rPr lang="en-US" dirty="0" smtClean="0"/>
              <a:t> yok.</a:t>
            </a:r>
            <a:endParaRPr lang="tr-TR" dirty="0"/>
          </a:p>
        </p:txBody>
      </p:sp>
      <p:pic>
        <p:nvPicPr>
          <p:cNvPr id="17410" name="Picture 2" descr="sıvı basınç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36" y="1950447"/>
            <a:ext cx="3028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5020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tr-TR" dirty="0" smtClean="0"/>
              <a:t>Basın</a:t>
            </a:r>
            <a:r>
              <a:rPr lang="en-US" dirty="0" smtClean="0"/>
              <a:t>ç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1" y="1628800"/>
            <a:ext cx="1368152" cy="1612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8168" y="595857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</a:t>
            </a:r>
            <a:r>
              <a:rPr lang="en-US" dirty="0" err="1" smtClean="0"/>
              <a:t>hdg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1629526"/>
            <a:ext cx="4848225" cy="3667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0785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tr-TR" dirty="0" smtClean="0"/>
              <a:t>Basın</a:t>
            </a:r>
            <a:r>
              <a:rPr lang="en-US" dirty="0" smtClean="0"/>
              <a:t>ç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1" y="1628800"/>
            <a:ext cx="1368152" cy="1612701"/>
          </a:xfrm>
          <a:prstGeom prst="rect">
            <a:avLst/>
          </a:prstGeom>
        </p:spPr>
      </p:pic>
      <p:pic>
        <p:nvPicPr>
          <p:cNvPr id="26626" name="Picture 2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654496"/>
            <a:ext cx="5472608" cy="38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3781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tr-TR" dirty="0" smtClean="0"/>
              <a:t>Basıncı</a:t>
            </a:r>
            <a:r>
              <a:rPr lang="en-US" dirty="0" smtClean="0"/>
              <a:t>: </a:t>
            </a:r>
            <a:r>
              <a:rPr lang="en-US" dirty="0" err="1" smtClean="0"/>
              <a:t>Atmosfer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700808"/>
            <a:ext cx="3752634" cy="3096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1604764"/>
            <a:ext cx="4387514" cy="3552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7309114" y="351203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Yükseklik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1308390" y="333191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Yükseklik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6312024" y="5325006"/>
            <a:ext cx="416171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10 N/cm</a:t>
            </a:r>
            <a:r>
              <a:rPr lang="tr-TR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İnsan Vücudu 1,5 m</a:t>
            </a:r>
            <a:r>
              <a:rPr lang="tr-TR" baseline="30000" dirty="0" smtClean="0"/>
              <a:t>2</a:t>
            </a:r>
            <a:r>
              <a:rPr lang="tr-TR" dirty="0" smtClean="0"/>
              <a:t> = 15.000 cm</a:t>
            </a:r>
            <a:r>
              <a:rPr lang="tr-TR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150.000 N/insan vücudu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22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6775781" y="2204864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Açık Hava Basıncı</a:t>
            </a:r>
            <a:endParaRPr lang="tr-T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460" y="2780928"/>
            <a:ext cx="3996956" cy="34072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8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tr-TR" dirty="0" smtClean="0"/>
              <a:t>Basıncı</a:t>
            </a:r>
            <a:r>
              <a:rPr lang="en-US" dirty="0" smtClean="0"/>
              <a:t>: </a:t>
            </a:r>
            <a:r>
              <a:rPr lang="en-US" dirty="0" err="1" smtClean="0"/>
              <a:t>Atmosfer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90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1. ÜNİTE: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BASINÇ VE KALDIRMA KUVVETİ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8168" y="4653136"/>
            <a:ext cx="4246192" cy="8498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Eryılmaz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628800"/>
            <a:ext cx="3250282" cy="3623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640" y="1844823"/>
            <a:ext cx="3996956" cy="3407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9856" y="5877272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= 76 </a:t>
            </a:r>
            <a:r>
              <a:rPr lang="en-US" dirty="0" err="1" smtClean="0"/>
              <a:t>cmHg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176120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</a:t>
            </a:r>
            <a:r>
              <a:rPr lang="en-US" dirty="0" err="1" smtClean="0"/>
              <a:t>hdg</a:t>
            </a:r>
            <a:r>
              <a:rPr lang="en-US" dirty="0" smtClean="0"/>
              <a:t> = 1,013x10</a:t>
            </a:r>
            <a:r>
              <a:rPr lang="en-US" baseline="30000" dirty="0" smtClean="0"/>
              <a:t>5</a:t>
            </a:r>
            <a:r>
              <a:rPr lang="en-US" dirty="0" smtClean="0"/>
              <a:t> Pa = 1 </a:t>
            </a:r>
            <a:r>
              <a:rPr lang="en-US" dirty="0" err="1" smtClean="0"/>
              <a:t>atm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2 Başlık"/>
          <p:cNvSpPr txBox="1">
            <a:spLocks/>
          </p:cNvSpPr>
          <p:nvPr/>
        </p:nvSpPr>
        <p:spPr>
          <a:xfrm>
            <a:off x="2711624" y="293950"/>
            <a:ext cx="936104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57250" indent="-277813" algn="ctr"/>
            <a:r>
              <a:rPr lang="en-US" smtClean="0"/>
              <a:t>Gaz </a:t>
            </a:r>
            <a:r>
              <a:rPr lang="tr-TR" smtClean="0"/>
              <a:t>Basıncı</a:t>
            </a:r>
            <a:r>
              <a:rPr lang="en-US" smtClean="0"/>
              <a:t>: Atmosfer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68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5048327" y="289287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civa</a:t>
            </a:r>
            <a:r>
              <a:rPr lang="en-US" sz="2400" dirty="0" smtClean="0"/>
              <a:t> = 13,6 g/cm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    h = 76 cm</a:t>
            </a:r>
            <a:endParaRPr lang="en-US" sz="2400" baseline="30000" dirty="0" smtClean="0"/>
          </a:p>
          <a:p>
            <a:endParaRPr lang="en-US" sz="2400" dirty="0"/>
          </a:p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 g/cm</a:t>
            </a:r>
            <a:r>
              <a:rPr lang="en-US" sz="2400" baseline="30000" dirty="0" smtClean="0"/>
              <a:t>3                  </a:t>
            </a:r>
            <a:r>
              <a:rPr lang="en-US" sz="2400" dirty="0" smtClean="0"/>
              <a:t> h = ?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3952" y="4758748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1 </a:t>
            </a:r>
            <a:r>
              <a:rPr lang="tr-TR" sz="2000" dirty="0" err="1" smtClean="0"/>
              <a:t>atm</a:t>
            </a:r>
            <a:r>
              <a:rPr lang="tr-TR" sz="2000" dirty="0" smtClean="0"/>
              <a:t> </a:t>
            </a:r>
            <a:r>
              <a:rPr lang="en-US" sz="2000" dirty="0" smtClean="0"/>
              <a:t>	</a:t>
            </a:r>
            <a:r>
              <a:rPr lang="tr-TR" sz="2000" dirty="0" smtClean="0"/>
              <a:t>= </a:t>
            </a:r>
            <a:r>
              <a:rPr lang="tr-TR" sz="2000" dirty="0"/>
              <a:t>760  </a:t>
            </a:r>
            <a:r>
              <a:rPr lang="tr-TR" sz="2000" dirty="0" err="1"/>
              <a:t>mmHg</a:t>
            </a:r>
            <a:r>
              <a:rPr lang="tr-TR" sz="2000" dirty="0"/>
              <a:t> </a:t>
            </a:r>
            <a:r>
              <a:rPr lang="tr-TR" sz="2000" dirty="0" smtClean="0"/>
              <a:t>(tor)</a:t>
            </a:r>
            <a:r>
              <a:rPr lang="tr-TR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tr-TR" sz="2000" dirty="0" smtClean="0"/>
              <a:t>= </a:t>
            </a:r>
            <a:r>
              <a:rPr lang="tr-TR" sz="2000" dirty="0"/>
              <a:t>101,3 </a:t>
            </a:r>
            <a:r>
              <a:rPr lang="tr-TR" sz="2000" dirty="0" err="1"/>
              <a:t>kPa</a:t>
            </a:r>
            <a:r>
              <a:rPr lang="tr-TR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tr-TR" sz="2000" dirty="0" smtClean="0"/>
              <a:t>= </a:t>
            </a:r>
            <a:r>
              <a:rPr lang="tr-TR" sz="2000" dirty="0"/>
              <a:t>1,013 bar 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tr-TR" sz="2000" dirty="0" smtClean="0"/>
              <a:t>= </a:t>
            </a:r>
            <a:r>
              <a:rPr lang="tr-TR" sz="2000" dirty="0"/>
              <a:t>14,695 </a:t>
            </a:r>
            <a:r>
              <a:rPr lang="tr-TR" sz="2000" dirty="0" err="1"/>
              <a:t>psi</a:t>
            </a:r>
            <a:r>
              <a:rPr lang="tr-TR" sz="2000" dirty="0"/>
              <a:t>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tr-TR" sz="2000" dirty="0" smtClean="0"/>
              <a:t>= </a:t>
            </a:r>
            <a:r>
              <a:rPr lang="tr-TR" sz="2000" dirty="0"/>
              <a:t>1033,2 </a:t>
            </a:r>
            <a:r>
              <a:rPr lang="tr-TR" sz="2000" dirty="0" smtClean="0"/>
              <a:t>cmH</a:t>
            </a:r>
            <a:r>
              <a:rPr lang="tr-TR" sz="2000" baseline="-25000" dirty="0" smtClean="0"/>
              <a:t>2</a:t>
            </a:r>
            <a:r>
              <a:rPr lang="en-US" sz="2000" dirty="0"/>
              <a:t>O</a:t>
            </a:r>
            <a:endParaRPr lang="tr-TR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2 Başlık"/>
          <p:cNvSpPr txBox="1">
            <a:spLocks/>
          </p:cNvSpPr>
          <p:nvPr/>
        </p:nvSpPr>
        <p:spPr>
          <a:xfrm>
            <a:off x="2711624" y="293950"/>
            <a:ext cx="936104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57250" indent="-277813" algn="ctr"/>
            <a:r>
              <a:rPr lang="en-US" smtClean="0"/>
              <a:t>Gaz </a:t>
            </a:r>
            <a:r>
              <a:rPr lang="tr-TR" smtClean="0"/>
              <a:t>Basıncı</a:t>
            </a:r>
            <a:r>
              <a:rPr lang="en-US" smtClean="0"/>
              <a:t>: Atmosfer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57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268760"/>
            <a:ext cx="5472608" cy="56041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2 Başlık"/>
          <p:cNvSpPr txBox="1">
            <a:spLocks/>
          </p:cNvSpPr>
          <p:nvPr/>
        </p:nvSpPr>
        <p:spPr>
          <a:xfrm>
            <a:off x="2711624" y="293950"/>
            <a:ext cx="936104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57250" indent="-277813" algn="ctr"/>
            <a:r>
              <a:rPr lang="en-US" smtClean="0"/>
              <a:t>Gaz </a:t>
            </a:r>
            <a:r>
              <a:rPr lang="tr-TR" smtClean="0"/>
              <a:t>Basıncı</a:t>
            </a:r>
            <a:r>
              <a:rPr lang="en-US" smtClean="0"/>
              <a:t>: Atmosfer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8071121" y="5805264"/>
            <a:ext cx="420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Maksimum 10,33</a:t>
            </a:r>
            <a:r>
              <a:rPr lang="en-US" dirty="0" smtClean="0"/>
              <a:t> </a:t>
            </a:r>
            <a:r>
              <a:rPr lang="tr-TR" dirty="0" smtClean="0"/>
              <a:t>m</a:t>
            </a:r>
            <a:r>
              <a:rPr lang="en-US" dirty="0" smtClean="0"/>
              <a:t>’</a:t>
            </a:r>
            <a:r>
              <a:rPr lang="tr-TR" dirty="0" smtClean="0"/>
              <a:t>den çekilebilir.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83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1026" name="Picture 2" descr="deniz basınç artış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63" y="1436950"/>
            <a:ext cx="8478179" cy="542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2711624" y="293950"/>
            <a:ext cx="936104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57250" indent="-277813" algn="ctr"/>
            <a:r>
              <a:rPr lang="en-US" smtClean="0"/>
              <a:t>Gaz </a:t>
            </a:r>
            <a:r>
              <a:rPr lang="tr-TR" smtClean="0"/>
              <a:t>Basıncı</a:t>
            </a:r>
            <a:r>
              <a:rPr lang="en-US" smtClean="0"/>
              <a:t>: Atmosfer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64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tr-TR" dirty="0" smtClean="0"/>
              <a:t>Basıncı</a:t>
            </a:r>
            <a:r>
              <a:rPr lang="en-US" dirty="0" smtClean="0"/>
              <a:t>: </a:t>
            </a:r>
            <a:r>
              <a:rPr lang="en-US" dirty="0" err="1" smtClean="0"/>
              <a:t>Kapalı</a:t>
            </a:r>
            <a:r>
              <a:rPr lang="en-US" dirty="0" smtClean="0"/>
              <a:t> </a:t>
            </a:r>
            <a:r>
              <a:rPr lang="en-US" dirty="0" err="1" smtClean="0"/>
              <a:t>Kaplarda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11" name="Picture 2" descr="balo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72" y="177281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4032" y="557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4566696" y="5559899"/>
            <a:ext cx="564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Tüm çeperlere uygulanan basınç birbirine eşittir.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2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tr-TR" dirty="0" smtClean="0"/>
              <a:t>Basıncı</a:t>
            </a:r>
            <a:r>
              <a:rPr lang="en-US" dirty="0" smtClean="0"/>
              <a:t>n </a:t>
            </a:r>
            <a:r>
              <a:rPr lang="en-US" dirty="0" err="1" smtClean="0"/>
              <a:t>Sebebi</a:t>
            </a:r>
            <a:r>
              <a:rPr lang="en-US" dirty="0" smtClean="0"/>
              <a:t>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4032" y="557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91840"/>
              </p:ext>
            </p:extLst>
          </p:nvPr>
        </p:nvGraphicFramePr>
        <p:xfrm>
          <a:off x="3296592" y="2132856"/>
          <a:ext cx="8128000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985576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69078361"/>
                    </a:ext>
                  </a:extLst>
                </a:gridCol>
              </a:tblGrid>
              <a:tr h="61926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Nerede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Sebebi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80634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Katılarda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102385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Sıvılarda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013321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Atmosferde (Açık Havada)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948400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Kapalı Kaplarda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3951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0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711624" y="293950"/>
            <a:ext cx="9361040" cy="1143000"/>
          </a:xfrm>
        </p:spPr>
        <p:txBody>
          <a:bodyPr>
            <a:normAutofit/>
          </a:bodyPr>
          <a:lstStyle/>
          <a:p>
            <a:pPr marL="857250" indent="-277813" algn="ctr"/>
            <a:r>
              <a:rPr lang="tr-TR" dirty="0" smtClean="0"/>
              <a:t>Basıncı</a:t>
            </a:r>
            <a:r>
              <a:rPr lang="en-US" dirty="0" smtClean="0"/>
              <a:t>n </a:t>
            </a:r>
            <a:r>
              <a:rPr lang="en-US" dirty="0" err="1" smtClean="0"/>
              <a:t>Sebebi</a:t>
            </a:r>
            <a:r>
              <a:rPr lang="en-US" dirty="0" smtClean="0"/>
              <a:t>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2" name="AutoShape 2" descr="soru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4032" y="557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15435"/>
              </p:ext>
            </p:extLst>
          </p:nvPr>
        </p:nvGraphicFramePr>
        <p:xfrm>
          <a:off x="3296592" y="2132855"/>
          <a:ext cx="8128000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985576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69078361"/>
                    </a:ext>
                  </a:extLst>
                </a:gridCol>
              </a:tblGrid>
              <a:tr h="61926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Nerede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Sebebi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80634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Katılarda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Yüzey Tepki Kuvveti</a:t>
                      </a:r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102385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Sıvılarda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noProof="0" dirty="0" smtClean="0"/>
                        <a:t>Tepki Kuvveti</a:t>
                      </a:r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013321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Atmosferde (Açık Havada)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noProof="0" dirty="0" smtClean="0"/>
                        <a:t>Tepki Kuvveti</a:t>
                      </a:r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948400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Kapalı Kaplarda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Taneciklerin Kinetik</a:t>
                      </a:r>
                      <a:r>
                        <a:rPr lang="tr-TR" baseline="0" noProof="0" dirty="0" smtClean="0"/>
                        <a:t> Enerjisi</a:t>
                      </a:r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395123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936" y="5943688"/>
            <a:ext cx="36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Tepki Kuvveti = Ölçülen Ağırlık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20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lastik su şişesi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75801"/>
            <a:ext cx="4293987" cy="52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Su Akar Mı?: Niye Akmaz?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şişeden su akar m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92" y="1436950"/>
            <a:ext cx="3945166" cy="41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6753" y="558924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Suyun ağırlığı değil yüzeye uyguladığı kuvvet sıfır. </a:t>
            </a:r>
          </a:p>
          <a:p>
            <a:r>
              <a:rPr lang="tr-TR" dirty="0" smtClean="0"/>
              <a:t>Yani Yüzeyin suya uyguladığı yüzeye dik olan kuvvet sıfırdır.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2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5" name="Picture 4" descr="ince bisiklet tek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604038"/>
            <a:ext cx="2019121" cy="11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ngi bıçak daha iyi kese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574554"/>
            <a:ext cx="1728191" cy="11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1436950"/>
            <a:ext cx="1620631" cy="1297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381" y="3140968"/>
            <a:ext cx="1800200" cy="1410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024" y="3259494"/>
            <a:ext cx="3146443" cy="1292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8610" y="3287986"/>
            <a:ext cx="1816089" cy="1859745"/>
          </a:xfrm>
          <a:prstGeom prst="rect">
            <a:avLst/>
          </a:prstGeom>
        </p:spPr>
      </p:pic>
      <p:pic>
        <p:nvPicPr>
          <p:cNvPr id="11" name="Picture 2" descr="balon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85" y="5055658"/>
            <a:ext cx="1620954" cy="16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28248" y="5615662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Basıncın Sebebi?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628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5" y="1604038"/>
            <a:ext cx="5597917" cy="456126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9624392" y="576625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88488" y="6525344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2016-YGS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67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8256" y="2407528"/>
            <a:ext cx="10736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/>
            <a:r>
              <a:rPr lang="tr-TR" b="1" dirty="0"/>
              <a:t>10.1.1.1. Katılarda ve durgun sıvılarda basınç kavramını açıklar, basıncı etkileyen değişkenleri analiz eder.</a:t>
            </a:r>
            <a:endParaRPr lang="tr-TR" dirty="0"/>
          </a:p>
          <a:p>
            <a:pPr marL="857250" indent="-277813"/>
            <a:r>
              <a:rPr lang="tr-TR" dirty="0"/>
              <a:t>a. Öğrencilerin basınç kavramının uygulama alanlarına örnekler vererek açıklamaları sağlanır.</a:t>
            </a:r>
          </a:p>
          <a:p>
            <a:pPr marL="857250" indent="-277813"/>
            <a:r>
              <a:rPr lang="tr-TR" dirty="0"/>
              <a:t>b. Öğrencilerin günlük hayat örnekleri üzerinden basıncın hayatımıza etkilerini tartışmaları sağlanır.</a:t>
            </a:r>
          </a:p>
          <a:p>
            <a:pPr marL="857250" indent="-277813"/>
            <a:r>
              <a:rPr lang="tr-TR" dirty="0"/>
              <a:t>c. Katı, sıvı ve gaz basınçları arasındaki farklar vurgulanır.</a:t>
            </a:r>
          </a:p>
          <a:p>
            <a:pPr marL="857250" indent="-277813"/>
            <a:r>
              <a:rPr lang="tr-TR" dirty="0"/>
              <a:t>ç. Öğrencilerin deney yaparak ve simülasyonlar kullanarak basıncı etkileyen değişkenleri analiz etmeleri sağlanır.</a:t>
            </a:r>
          </a:p>
          <a:p>
            <a:pPr marL="857250" indent="-277813"/>
            <a:r>
              <a:rPr lang="tr-TR" dirty="0"/>
              <a:t>d. Öğrencilerin katı basıncı ve durgun sıvı basıncı ile ilgili hesaplamalar yapmaları sağlanır.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014" y="404664"/>
            <a:ext cx="4036545" cy="627907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021306" y="6023913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88488" y="6525344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2013-YGS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88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88640"/>
            <a:ext cx="3600400" cy="639037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097937" y="602128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5461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51" y="1082351"/>
            <a:ext cx="4707454" cy="537244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52" y="1923219"/>
            <a:ext cx="2489466" cy="3647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Transformatörlerin Verimi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Örnek Çözelim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Enerji Transferlerinde Güç Kaybı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Enerji Transferlerinde Güç Kaybını Azaltmak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400" dirty="0" err="1" smtClean="0">
                <a:solidFill>
                  <a:srgbClr val="00B050"/>
                </a:solidFill>
              </a:rPr>
              <a:t>Soru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Çözümü</a:t>
            </a:r>
            <a:endParaRPr lang="tr-TR" sz="1400" dirty="0" smtClean="0">
              <a:solidFill>
                <a:srgbClr val="00B050"/>
              </a:solidFill>
            </a:endParaRPr>
          </a:p>
        </p:txBody>
      </p:sp>
      <p:sp>
        <p:nvSpPr>
          <p:cNvPr id="6" name="10 Oval"/>
          <p:cNvSpPr/>
          <p:nvPr/>
        </p:nvSpPr>
        <p:spPr>
          <a:xfrm>
            <a:off x="7968208" y="530120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8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032" y="426871"/>
            <a:ext cx="3847535" cy="622056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52" y="1923219"/>
            <a:ext cx="2489466" cy="3647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Transformatörlerin Verimi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Örnek Çözelim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Enerji Transferlerinde Güç Kaybı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Enerji Transferlerinde Güç Kaybını Azaltmak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400" dirty="0" err="1" smtClean="0">
                <a:solidFill>
                  <a:srgbClr val="00B050"/>
                </a:solidFill>
              </a:rPr>
              <a:t>Soru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Çözümü</a:t>
            </a:r>
            <a:endParaRPr lang="tr-TR" sz="1400" dirty="0" smtClean="0">
              <a:solidFill>
                <a:srgbClr val="00B050"/>
              </a:solidFill>
            </a:endParaRPr>
          </a:p>
        </p:txBody>
      </p:sp>
      <p:sp>
        <p:nvSpPr>
          <p:cNvPr id="6" name="10 Oval"/>
          <p:cNvSpPr/>
          <p:nvPr/>
        </p:nvSpPr>
        <p:spPr>
          <a:xfrm>
            <a:off x="7275601" y="494116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2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337" y="-27384"/>
            <a:ext cx="3114675" cy="6972300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536160" y="3259241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28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384423"/>
            <a:ext cx="4747510" cy="6490042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968208" y="609329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7756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76" y="447174"/>
            <a:ext cx="4953286" cy="6150177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097937" y="4830150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8766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152400"/>
            <a:ext cx="3133725" cy="6553200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264352" y="249289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4505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759" y="1484784"/>
            <a:ext cx="5255466" cy="511256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802503" y="472514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7735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609" y="659698"/>
            <a:ext cx="4581718" cy="576064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968208" y="562223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1931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143" y="79598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8090" y="1632198"/>
            <a:ext cx="48578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Su Akar Mı?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Hangisi Daha İyi</a:t>
            </a:r>
            <a:r>
              <a:rPr lang="en-US" dirty="0" smtClean="0"/>
              <a:t>?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Katılarda Basınç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Sıvılarda Basınç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Gazlarda Basınç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Günün Özeti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Soru Çözümü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Önümüzdeki Hafta Ne Öğreneceğiz?</a:t>
            </a:r>
          </a:p>
        </p:txBody>
      </p:sp>
      <p:pic>
        <p:nvPicPr>
          <p:cNvPr id="7" name="Picture 4" descr="plastik su şişes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22" y="1632198"/>
            <a:ext cx="1363424" cy="16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044" y="3450759"/>
            <a:ext cx="3996956" cy="3407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27" y="0"/>
            <a:ext cx="2953705" cy="32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599" y="1484784"/>
            <a:ext cx="4860694" cy="4339905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8616280" y="4509120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2702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692696"/>
            <a:ext cx="4606262" cy="6165304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818280" y="5838262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2369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129" y="267104"/>
            <a:ext cx="3656447" cy="660035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8112224" y="436510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7888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668475"/>
            <a:ext cx="5328876" cy="4809652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464152" y="5576981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4974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64" y="283996"/>
            <a:ext cx="3881036" cy="6607285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615564" y="328498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1850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7" y="1303196"/>
            <a:ext cx="4721583" cy="5554803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273731" y="472514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8882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604038"/>
            <a:ext cx="5401731" cy="518457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456040" y="404518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İyi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9624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830368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256" y="1988840"/>
            <a:ext cx="10736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/>
            <a:r>
              <a:rPr lang="tr-TR" sz="2400" b="1" dirty="0"/>
              <a:t>10.1.1.1. Katılarda ve durgun sıvılarda basınç kavramını açıklar, basıncı etkileyen değişkenleri analiz eder.</a:t>
            </a:r>
            <a:endParaRPr lang="tr-TR" sz="2400" dirty="0"/>
          </a:p>
          <a:p>
            <a:pPr marL="971550" indent="-392113"/>
            <a:r>
              <a:rPr lang="tr-TR" sz="2400" dirty="0"/>
              <a:t>a. Öğrencilerin basınç kavramının uygulama alanlarına örnekler vererek açıklamaları sağlanır.</a:t>
            </a:r>
          </a:p>
          <a:p>
            <a:pPr marL="971550" indent="-392113"/>
            <a:r>
              <a:rPr lang="tr-TR" sz="2400" dirty="0"/>
              <a:t>b. Öğrencilerin günlük hayat örnekleri üzerinden basıncın hayatımıza etkilerini tartışmaları sağlanır.</a:t>
            </a:r>
          </a:p>
          <a:p>
            <a:pPr marL="971550" indent="-392113"/>
            <a:r>
              <a:rPr lang="tr-TR" sz="2400" dirty="0"/>
              <a:t>c. Katı, sıvı ve gaz basınçları arasındaki farklar vurgulanır.</a:t>
            </a:r>
          </a:p>
          <a:p>
            <a:pPr marL="971550" indent="-392113"/>
            <a:r>
              <a:rPr lang="tr-TR" sz="2400" dirty="0"/>
              <a:t>ç. Öğrencilerin deney yaparak ve simülasyonlar kullanarak basıncı etkileyen değişkenleri analiz etmeleri sağlanır.</a:t>
            </a:r>
          </a:p>
          <a:p>
            <a:pPr marL="971550" indent="-392113"/>
            <a:r>
              <a:rPr lang="tr-TR" sz="2400" dirty="0"/>
              <a:t>d. Öğrencilerin katı basıncı ve durgun sıvı basıncı ile ilgili hesaplamalar yapmaları sağlanır.</a:t>
            </a:r>
            <a:endParaRPr lang="tr-TR" sz="32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02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1430879"/>
            <a:ext cx="96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2413338"/>
            <a:ext cx="108991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10.1.1.1. </a:t>
            </a:r>
            <a:endParaRPr lang="tr-TR" dirty="0"/>
          </a:p>
          <a:p>
            <a:pPr marL="463550"/>
            <a:r>
              <a:rPr lang="tr-TR" dirty="0"/>
              <a:t>d. Öğrencilerin katı basıncı ve durgun sıvı basıncı ile ilgili hesaplamalar yapmaları sağlanır.</a:t>
            </a:r>
          </a:p>
          <a:p>
            <a:r>
              <a:rPr lang="tr-TR" dirty="0"/>
              <a:t> </a:t>
            </a:r>
          </a:p>
          <a:p>
            <a:r>
              <a:rPr lang="tr-TR" b="1" dirty="0"/>
              <a:t>10.1.1.2. Akışkanlarda akış hızı ile akışkan basıncı arasındaki ilişkiyi keşfeder.</a:t>
            </a:r>
            <a:endParaRPr lang="tr-TR" dirty="0"/>
          </a:p>
          <a:p>
            <a:pPr marL="741363" indent="-277813"/>
            <a:r>
              <a:rPr lang="tr-TR" dirty="0"/>
              <a:t>a. Öğrencilerin deneylerden elde edilen verilerden sonuçlar çıkarmaları ve </a:t>
            </a:r>
            <a:r>
              <a:rPr lang="tr-TR" dirty="0" err="1"/>
              <a:t>Bernoulli</a:t>
            </a:r>
            <a:r>
              <a:rPr lang="tr-TR" dirty="0"/>
              <a:t> ilkesini açıklamaları sağlanır.</a:t>
            </a:r>
          </a:p>
          <a:p>
            <a:pPr marL="741363" indent="-277813"/>
            <a:r>
              <a:rPr lang="tr-TR" dirty="0"/>
              <a:t>b. </a:t>
            </a:r>
            <a:r>
              <a:rPr lang="tr-TR" dirty="0" err="1"/>
              <a:t>Bernoulli</a:t>
            </a:r>
            <a:r>
              <a:rPr lang="tr-TR" dirty="0"/>
              <a:t> ilkesiyle ilgili matematiksel işlemlere girilmez.</a:t>
            </a:r>
          </a:p>
          <a:p>
            <a:pPr marL="741363" indent="-277813"/>
            <a:r>
              <a:rPr lang="tr-TR" dirty="0"/>
              <a:t>c. Öğrencilerin günlük hayatta akışkanların hızının (</a:t>
            </a:r>
            <a:r>
              <a:rPr lang="tr-TR" dirty="0" err="1"/>
              <a:t>Bernoulli</a:t>
            </a:r>
            <a:r>
              <a:rPr lang="tr-TR" dirty="0"/>
              <a:t> ilkesi ile açıklanan Olayların) yaşatabileceği sorunları ve sağlayabileceği avantajları tartışmaları sağlanır.</a:t>
            </a:r>
          </a:p>
          <a:p>
            <a:pPr marL="741363" indent="-277813"/>
            <a:r>
              <a:rPr lang="tr-TR" dirty="0"/>
              <a:t>ç. Öğrencilerin basınç etkisi ile çalışan ölçme araçlarının (barometre, altimetre, manometre, </a:t>
            </a:r>
            <a:r>
              <a:rPr lang="tr-TR" dirty="0" err="1"/>
              <a:t>batimetre</a:t>
            </a:r>
            <a:r>
              <a:rPr lang="tr-TR" dirty="0"/>
              <a:t>) çalışma ilkelerini açıklamaları sağlanır.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Görüş</a:t>
            </a:r>
            <a:r>
              <a:rPr lang="en-US" sz="4800" dirty="0" err="1" smtClean="0"/>
              <a:t>elim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60296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5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3624" y="753849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sp>
        <p:nvSpPr>
          <p:cNvPr id="7" name="4 Gülen Yüz"/>
          <p:cNvSpPr/>
          <p:nvPr/>
        </p:nvSpPr>
        <p:spPr>
          <a:xfrm>
            <a:off x="5822054" y="2902494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İyi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7564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Su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Akar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Mı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şişeden su akar m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51" y="2352843"/>
            <a:ext cx="2969453" cy="31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stik su şişes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53" y="276235"/>
            <a:ext cx="4293987" cy="52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İyi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6591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293950"/>
            <a:ext cx="870795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Hangi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Bisiklet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Kumda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Daha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İyi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Gider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bisiklet tek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5649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ce bisiklet tek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54" y="2073968"/>
            <a:ext cx="5634343" cy="31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İyi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8082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Hangi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Bıçak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Daha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İyi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Keser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hangi bıçak daha iyi kes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15" y="2780928"/>
            <a:ext cx="3289847" cy="22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988840"/>
            <a:ext cx="3412033" cy="34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345" y="1604038"/>
            <a:ext cx="2304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Su Akar Mı?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İyi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Katılarda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Sıvılarda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Gazlarda Basınç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7730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23747</TotalTime>
  <Words>2374</Words>
  <Application>Microsoft Office PowerPoint</Application>
  <PresentationFormat>Widescreen</PresentationFormat>
  <Paragraphs>686</Paragraphs>
  <Slides>59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Bookman Old Style</vt:lpstr>
      <vt:lpstr>Calibri</vt:lpstr>
      <vt:lpstr>Lucida Sans Unicode</vt:lpstr>
      <vt:lpstr>Verdana</vt:lpstr>
      <vt:lpstr>Wingdings</vt:lpstr>
      <vt:lpstr>Wingdings 2</vt:lpstr>
      <vt:lpstr>Wingdings 3</vt:lpstr>
      <vt:lpstr>Kalabalık</vt:lpstr>
      <vt:lpstr>Biz Kimiz?  ve   Neyi Amaçlıyoruz?</vt:lpstr>
      <vt:lpstr>PowerPoint Presentation</vt:lpstr>
      <vt:lpstr>10. SINIF: 1. ÜNİTE:  BASINÇ VE KALDIRMA KUVVETİ</vt:lpstr>
      <vt:lpstr>PowerPoint Presentation</vt:lpstr>
      <vt:lpstr>PowerPoint Presentation</vt:lpstr>
      <vt:lpstr>PowerPoint Presentation</vt:lpstr>
      <vt:lpstr>Su Akar Mı?</vt:lpstr>
      <vt:lpstr>Hangi Bisiklet Kumda Daha İyi Gider?</vt:lpstr>
      <vt:lpstr>Hangi Bıçak Daha İyi Keser?</vt:lpstr>
      <vt:lpstr>Hangi Çivi Daha Rahat Batar?</vt:lpstr>
      <vt:lpstr>Hangi Ayakkabı ile Karda Daha Az Batarak Yürünür?</vt:lpstr>
      <vt:lpstr>Hangi Ayakkabı ile Çim Sahada Kaymadan Koşulabilir?</vt:lpstr>
      <vt:lpstr>Kitabın Hangi Yüzü Süngere Daha Fazla Batar?</vt:lpstr>
      <vt:lpstr>Katılarda Basıncı Etkileyen Değişkenleri Nasıl Analiz Edebiliriz?</vt:lpstr>
      <vt:lpstr>Katılarda Basıncı Etkileyen Değişkenleri Nasıl Analiz Edebiliriz?</vt:lpstr>
      <vt:lpstr>Katılarda Basınç: Hangi Alan</vt:lpstr>
      <vt:lpstr>Katılarda Basınç: Hangi Kuvvet</vt:lpstr>
      <vt:lpstr>Katılarda Basınç: Hangi Kuvvet</vt:lpstr>
      <vt:lpstr>Katılarda Basınç: Hangi Kuvvet</vt:lpstr>
      <vt:lpstr>Sıvılarda Basıncı Etkileyen Değişkenleri Nasıl Analiz Edebiliriz?</vt:lpstr>
      <vt:lpstr>Sıvılarda Basıncı Etkileyen Değişkenleri Nasıl Analiz Edebiliriz?</vt:lpstr>
      <vt:lpstr>Sıvılarda Basıncı Etkileyen Değişkenleri Nasıl Analiz Edebiliriz?</vt:lpstr>
      <vt:lpstr>Sıvılarda Basıncı Etkileyen Değişkenleri Nasıl Analiz Edebiliriz?</vt:lpstr>
      <vt:lpstr>Sıvılarda Basınç</vt:lpstr>
      <vt:lpstr>Sıvılarda Basınç</vt:lpstr>
      <vt:lpstr>Sıvılarda Basınç</vt:lpstr>
      <vt:lpstr>Sıvılarda Basınç</vt:lpstr>
      <vt:lpstr>Gaz Basıncı: Atmosfer</vt:lpstr>
      <vt:lpstr>Gaz Basıncı: Atmosfer</vt:lpstr>
      <vt:lpstr>PowerPoint Presentation</vt:lpstr>
      <vt:lpstr>PowerPoint Presentation</vt:lpstr>
      <vt:lpstr>PowerPoint Presentation</vt:lpstr>
      <vt:lpstr>PowerPoint Presentation</vt:lpstr>
      <vt:lpstr>Gaz Basıncı: Kapalı Kaplarda</vt:lpstr>
      <vt:lpstr>Basıncın Sebebi Nedir?</vt:lpstr>
      <vt:lpstr>Basıncın Sebebi Nedir?</vt:lpstr>
      <vt:lpstr>Su Akar Mı?: Niye Akmaz?</vt:lpstr>
      <vt:lpstr>Günün Özeti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808</cp:revision>
  <cp:lastPrinted>2017-02-10T21:37:55Z</cp:lastPrinted>
  <dcterms:created xsi:type="dcterms:W3CDTF">2016-04-01T12:40:28Z</dcterms:created>
  <dcterms:modified xsi:type="dcterms:W3CDTF">2017-10-06T18:07:19Z</dcterms:modified>
</cp:coreProperties>
</file>