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32"/>
  </p:notesMasterIdLst>
  <p:sldIdLst>
    <p:sldId id="256" r:id="rId2"/>
    <p:sldId id="268" r:id="rId3"/>
    <p:sldId id="270" r:id="rId4"/>
    <p:sldId id="269" r:id="rId5"/>
    <p:sldId id="390" r:id="rId6"/>
    <p:sldId id="391" r:id="rId7"/>
    <p:sldId id="354" r:id="rId8"/>
    <p:sldId id="383" r:id="rId9"/>
    <p:sldId id="384" r:id="rId10"/>
    <p:sldId id="385"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27" r:id="rId30"/>
    <p:sldId id="428"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97" autoAdjust="0"/>
    <p:restoredTop sz="71988" autoAdjust="0"/>
  </p:normalViewPr>
  <p:slideViewPr>
    <p:cSldViewPr snapToGrid="0">
      <p:cViewPr varScale="1">
        <p:scale>
          <a:sx n="66" d="100"/>
          <a:sy n="66" d="100"/>
        </p:scale>
        <p:origin x="14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686DB-78C6-4BCA-A6DA-22CA1967EC71}" type="datetimeFigureOut">
              <a:rPr lang="tr-TR" smtClean="0"/>
              <a:pPr/>
              <a:t>17.12.2019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65F1F-1A01-4468-863F-1524A63BAE32}" type="slidenum">
              <a:rPr lang="tr-TR" smtClean="0"/>
              <a:pPr/>
              <a:t>‹#›</a:t>
            </a:fld>
            <a:endParaRPr lang="tr-TR"/>
          </a:p>
        </p:txBody>
      </p:sp>
    </p:spTree>
    <p:extLst>
      <p:ext uri="{BB962C8B-B14F-4D97-AF65-F5344CB8AC3E}">
        <p14:creationId xmlns:p14="http://schemas.microsoft.com/office/powerpoint/2010/main" val="119792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yrPb41hzYd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Z50jEi1igNQ"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W8vjPCL71B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spc="10" noProof="0" dirty="0" smtClean="0"/>
              <a:t>Video: </a:t>
            </a:r>
            <a:r>
              <a:rPr lang="tr-TR" spc="10" dirty="0" smtClean="0">
                <a:hlinkClick r:id="rId3"/>
              </a:rPr>
              <a:t>https://www.youtube.com/watch?v=yrPb41hzYdw</a:t>
            </a:r>
            <a:r>
              <a:rPr lang="tr-TR" spc="10" dirty="0" smtClean="0"/>
              <a:t>  </a:t>
            </a:r>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5</a:t>
            </a:fld>
            <a:endParaRPr lang="tr-TR"/>
          </a:p>
        </p:txBody>
      </p:sp>
    </p:spTree>
    <p:extLst>
      <p:ext uri="{BB962C8B-B14F-4D97-AF65-F5344CB8AC3E}">
        <p14:creationId xmlns:p14="http://schemas.microsoft.com/office/powerpoint/2010/main" val="202109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14</a:t>
            </a:fld>
            <a:endParaRPr lang="tr-TR"/>
          </a:p>
        </p:txBody>
      </p:sp>
    </p:spTree>
    <p:extLst>
      <p:ext uri="{BB962C8B-B14F-4D97-AF65-F5344CB8AC3E}">
        <p14:creationId xmlns:p14="http://schemas.microsoft.com/office/powerpoint/2010/main" val="225732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15</a:t>
            </a:fld>
            <a:endParaRPr lang="tr-TR"/>
          </a:p>
        </p:txBody>
      </p:sp>
    </p:spTree>
    <p:extLst>
      <p:ext uri="{BB962C8B-B14F-4D97-AF65-F5344CB8AC3E}">
        <p14:creationId xmlns:p14="http://schemas.microsoft.com/office/powerpoint/2010/main" val="28679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16</a:t>
            </a:fld>
            <a:endParaRPr lang="tr-TR"/>
          </a:p>
        </p:txBody>
      </p:sp>
    </p:spTree>
    <p:extLst>
      <p:ext uri="{BB962C8B-B14F-4D97-AF65-F5344CB8AC3E}">
        <p14:creationId xmlns:p14="http://schemas.microsoft.com/office/powerpoint/2010/main" val="271464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17</a:t>
            </a:fld>
            <a:endParaRPr lang="tr-TR"/>
          </a:p>
        </p:txBody>
      </p:sp>
    </p:spTree>
    <p:extLst>
      <p:ext uri="{BB962C8B-B14F-4D97-AF65-F5344CB8AC3E}">
        <p14:creationId xmlns:p14="http://schemas.microsoft.com/office/powerpoint/2010/main" val="2482052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18</a:t>
            </a:fld>
            <a:endParaRPr lang="tr-TR"/>
          </a:p>
        </p:txBody>
      </p:sp>
    </p:spTree>
    <p:extLst>
      <p:ext uri="{BB962C8B-B14F-4D97-AF65-F5344CB8AC3E}">
        <p14:creationId xmlns:p14="http://schemas.microsoft.com/office/powerpoint/2010/main" val="222438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19</a:t>
            </a:fld>
            <a:endParaRPr lang="tr-TR"/>
          </a:p>
        </p:txBody>
      </p:sp>
    </p:spTree>
    <p:extLst>
      <p:ext uri="{BB962C8B-B14F-4D97-AF65-F5344CB8AC3E}">
        <p14:creationId xmlns:p14="http://schemas.microsoft.com/office/powerpoint/2010/main" val="2726375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u="sng" dirty="0" smtClean="0">
                <a:solidFill>
                  <a:srgbClr val="00B0F0"/>
                </a:solidFill>
                <a:hlinkClick r:id="rId3"/>
              </a:rPr>
              <a:t>https://www.youtube.com/watch?v=Z50jEi1igNQ</a:t>
            </a:r>
            <a:endParaRPr lang="tr-TR" u="sng" dirty="0" smtClean="0">
              <a:solidFill>
                <a:srgbClr val="00B0F0"/>
              </a:solidFill>
            </a:endParaRPr>
          </a:p>
          <a:p>
            <a:endParaRPr lang="tr-TR" baseline="0" dirty="0" smtClean="0"/>
          </a:p>
        </p:txBody>
      </p:sp>
      <p:sp>
        <p:nvSpPr>
          <p:cNvPr id="4" name="Slide Number Placeholder 3"/>
          <p:cNvSpPr>
            <a:spLocks noGrp="1"/>
          </p:cNvSpPr>
          <p:nvPr>
            <p:ph type="sldNum" sz="quarter" idx="10"/>
          </p:nvPr>
        </p:nvSpPr>
        <p:spPr/>
        <p:txBody>
          <a:bodyPr/>
          <a:lstStyle/>
          <a:p>
            <a:fld id="{79965F1F-1A01-4468-863F-1524A63BAE32}" type="slidenum">
              <a:rPr lang="tr-TR" smtClean="0"/>
              <a:pPr/>
              <a:t>20</a:t>
            </a:fld>
            <a:endParaRPr lang="tr-TR"/>
          </a:p>
        </p:txBody>
      </p:sp>
    </p:spTree>
    <p:extLst>
      <p:ext uri="{BB962C8B-B14F-4D97-AF65-F5344CB8AC3E}">
        <p14:creationId xmlns:p14="http://schemas.microsoft.com/office/powerpoint/2010/main" val="2523183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aseline="0" dirty="0" smtClean="0"/>
              <a:t>Sadece şerbet ve üzüm olsaydı, üzüm daha fazla şerbete batmış olurdu. Çünkü ağırlık sabit olmasına rağmen, eskiden su olan ortamda hava olacağı için daha az kaldırma kuvveti etkirdi üzerine. Net kuvveti dengeleyecek şekilde hareket eder ve bala doğru batar. Üzerine su koydukça yavaş yavaş yukarıya çıkar. </a:t>
            </a:r>
          </a:p>
        </p:txBody>
      </p:sp>
      <p:sp>
        <p:nvSpPr>
          <p:cNvPr id="4" name="Slide Number Placeholder 3"/>
          <p:cNvSpPr>
            <a:spLocks noGrp="1"/>
          </p:cNvSpPr>
          <p:nvPr>
            <p:ph type="sldNum" sz="quarter" idx="10"/>
          </p:nvPr>
        </p:nvSpPr>
        <p:spPr/>
        <p:txBody>
          <a:bodyPr/>
          <a:lstStyle/>
          <a:p>
            <a:fld id="{79965F1F-1A01-4468-863F-1524A63BAE32}" type="slidenum">
              <a:rPr lang="tr-TR" smtClean="0"/>
              <a:pPr/>
              <a:t>21</a:t>
            </a:fld>
            <a:endParaRPr lang="tr-TR"/>
          </a:p>
        </p:txBody>
      </p:sp>
    </p:spTree>
    <p:extLst>
      <p:ext uri="{BB962C8B-B14F-4D97-AF65-F5344CB8AC3E}">
        <p14:creationId xmlns:p14="http://schemas.microsoft.com/office/powerpoint/2010/main" val="2841722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aseline="0" dirty="0" smtClean="0"/>
              <a:t>Şu anki durumda üzüm suda batmış. Özkütlesi sudan büyük, şerbetten çok çok küçük. Eğer su azaltılırsa yerine yağ gelirse üzerine etkiyen kaldırma kuvveti azalmış olur, ağırlık aynı kalırken. Ağırlık ile kaldırma kuvveti arasındaki fark artacağı için şerbete doğru ilerler. Suyun miktarını değiştirmeden üzümün boyutunu büyütürsekte (su seviyesini aşacak şekilde) aynı durum söz konusu olur. </a:t>
            </a:r>
          </a:p>
          <a:p>
            <a:endParaRPr lang="tr-TR" baseline="0" dirty="0" smtClean="0"/>
          </a:p>
        </p:txBody>
      </p:sp>
      <p:sp>
        <p:nvSpPr>
          <p:cNvPr id="4" name="Slide Number Placeholder 3"/>
          <p:cNvSpPr>
            <a:spLocks noGrp="1"/>
          </p:cNvSpPr>
          <p:nvPr>
            <p:ph type="sldNum" sz="quarter" idx="10"/>
          </p:nvPr>
        </p:nvSpPr>
        <p:spPr/>
        <p:txBody>
          <a:bodyPr/>
          <a:lstStyle/>
          <a:p>
            <a:fld id="{79965F1F-1A01-4468-863F-1524A63BAE32}" type="slidenum">
              <a:rPr lang="tr-TR" smtClean="0"/>
              <a:pPr/>
              <a:t>22</a:t>
            </a:fld>
            <a:endParaRPr lang="tr-TR"/>
          </a:p>
        </p:txBody>
      </p:sp>
    </p:spTree>
    <p:extLst>
      <p:ext uri="{BB962C8B-B14F-4D97-AF65-F5344CB8AC3E}">
        <p14:creationId xmlns:p14="http://schemas.microsoft.com/office/powerpoint/2010/main" val="3630197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aseline="0" dirty="0" smtClean="0"/>
          </a:p>
          <a:p>
            <a:r>
              <a:rPr lang="tr-TR" baseline="0" dirty="0" smtClean="0"/>
              <a:t>Suyun içinde askıda kalırdı.</a:t>
            </a:r>
          </a:p>
          <a:p>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Askıda kalan cismin ağırlığı hiç değişmeden üzerinden su alındığında yağ içinde kalırsa üzerine etkiyen kaldırma kuvveti azalır ve bir kısmı şerbete batar. Bir kısmı şerbette bir kısmı yağda olur. Eğer bir kısmı şerbette bir kısmı suda olursa kaldırma kuvveti ağırlığa nazaran fazla olur ve cismi yukarı doğru iter ve bir kısmı yağa girer. Suyun miktarını değiştirmeden cismin boyutunu büyütürsekte (su seviyesini aşacak şekilde) aynı durum söz konusu olur. </a:t>
            </a:r>
          </a:p>
          <a:p>
            <a:endParaRPr lang="tr-TR" baseline="0" dirty="0" smtClean="0"/>
          </a:p>
          <a:p>
            <a:endParaRPr lang="tr-TR" baseline="0" dirty="0" smtClean="0"/>
          </a:p>
          <a:p>
            <a:endParaRPr lang="tr-TR" baseline="0" dirty="0" smtClean="0"/>
          </a:p>
        </p:txBody>
      </p:sp>
      <p:sp>
        <p:nvSpPr>
          <p:cNvPr id="4" name="Slide Number Placeholder 3"/>
          <p:cNvSpPr>
            <a:spLocks noGrp="1"/>
          </p:cNvSpPr>
          <p:nvPr>
            <p:ph type="sldNum" sz="quarter" idx="10"/>
          </p:nvPr>
        </p:nvSpPr>
        <p:spPr/>
        <p:txBody>
          <a:bodyPr/>
          <a:lstStyle/>
          <a:p>
            <a:fld id="{79965F1F-1A01-4468-863F-1524A63BAE32}" type="slidenum">
              <a:rPr lang="tr-TR" smtClean="0"/>
              <a:pPr/>
              <a:t>23</a:t>
            </a:fld>
            <a:endParaRPr lang="tr-TR"/>
          </a:p>
        </p:txBody>
      </p:sp>
    </p:spTree>
    <p:extLst>
      <p:ext uri="{BB962C8B-B14F-4D97-AF65-F5344CB8AC3E}">
        <p14:creationId xmlns:p14="http://schemas.microsoft.com/office/powerpoint/2010/main" val="221934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Batar</a:t>
            </a:r>
          </a:p>
          <a:p>
            <a:pPr marL="228600" indent="-228600">
              <a:buAutoNum type="arabicPeriod"/>
            </a:pPr>
            <a:r>
              <a:rPr lang="tr-TR" dirty="0" smtClean="0"/>
              <a:t>Batar</a:t>
            </a:r>
          </a:p>
          <a:p>
            <a:pPr marL="228600" indent="-228600">
              <a:buAutoNum type="arabicPeriod"/>
            </a:pPr>
            <a:r>
              <a:rPr lang="tr-TR" dirty="0" smtClean="0"/>
              <a:t>Batar</a:t>
            </a:r>
          </a:p>
          <a:p>
            <a:pPr marL="228600" indent="-228600">
              <a:buAutoNum type="arabicPeriod"/>
            </a:pPr>
            <a:r>
              <a:rPr lang="tr-TR" baseline="0" dirty="0" smtClean="0"/>
              <a:t>Bu sorunun cevabını ilerleyen slaytlarda yeri geldiğinde verelim.</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6</a:t>
            </a:fld>
            <a:endParaRPr lang="tr-TR"/>
          </a:p>
        </p:txBody>
      </p:sp>
    </p:spTree>
    <p:extLst>
      <p:ext uri="{BB962C8B-B14F-4D97-AF65-F5344CB8AC3E}">
        <p14:creationId xmlns:p14="http://schemas.microsoft.com/office/powerpoint/2010/main" val="43316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Demirin</a:t>
            </a:r>
            <a:r>
              <a:rPr lang="tr-TR" baseline="0" dirty="0" smtClean="0"/>
              <a:t> özkütlesi sudan büyük ama cismin (geminin) özkütlesi sudan küçük. Bu yüzden gemi su da yüzer.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24</a:t>
            </a:fld>
            <a:endParaRPr lang="tr-TR"/>
          </a:p>
        </p:txBody>
      </p:sp>
    </p:spTree>
    <p:extLst>
      <p:ext uri="{BB962C8B-B14F-4D97-AF65-F5344CB8AC3E}">
        <p14:creationId xmlns:p14="http://schemas.microsoft.com/office/powerpoint/2010/main" val="514475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Yüzer</a:t>
            </a:r>
          </a:p>
          <a:p>
            <a:pPr marL="228600" indent="-228600">
              <a:buAutoNum type="arabicPeriod"/>
            </a:pPr>
            <a:r>
              <a:rPr lang="tr-TR" dirty="0" smtClean="0"/>
              <a:t>Yüzer</a:t>
            </a:r>
          </a:p>
          <a:p>
            <a:pPr marL="228600" indent="-228600">
              <a:buAutoNum type="arabicPeriod"/>
            </a:pPr>
            <a:r>
              <a:rPr lang="tr-TR" dirty="0" smtClean="0"/>
              <a:t>Yüzer</a:t>
            </a:r>
          </a:p>
          <a:p>
            <a:pPr marL="228600" indent="-228600">
              <a:buAutoNum type="arabicPeriod"/>
            </a:pPr>
            <a:r>
              <a:rPr lang="tr-TR" dirty="0" smtClean="0"/>
              <a:t>Hem cismin hem tahtanın özkütlesi sudan</a:t>
            </a:r>
            <a:r>
              <a:rPr lang="tr-TR" baseline="0" dirty="0" smtClean="0"/>
              <a:t> küçük.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25</a:t>
            </a:fld>
            <a:endParaRPr lang="tr-TR"/>
          </a:p>
        </p:txBody>
      </p:sp>
    </p:spTree>
    <p:extLst>
      <p:ext uri="{BB962C8B-B14F-4D97-AF65-F5344CB8AC3E}">
        <p14:creationId xmlns:p14="http://schemas.microsoft.com/office/powerpoint/2010/main" val="2386005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baseline="0" dirty="0" smtClean="0"/>
              <a:t>Gemi şeklini verdiğimizde, daha küçük bir özkütleye sahip olur, Geminin batan kısmı, tahtanın batan kısmından daha azdır. Dolayısı ile gemiye daha fazla insan binebilir.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26</a:t>
            </a:fld>
            <a:endParaRPr lang="tr-TR"/>
          </a:p>
        </p:txBody>
      </p:sp>
    </p:spTree>
    <p:extLst>
      <p:ext uri="{BB962C8B-B14F-4D97-AF65-F5344CB8AC3E}">
        <p14:creationId xmlns:p14="http://schemas.microsoft.com/office/powerpoint/2010/main" val="3666231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lvl="1" indent="-182880">
              <a:lnSpc>
                <a:spcPct val="95000"/>
              </a:lnSpc>
              <a:spcBef>
                <a:spcPts val="1400"/>
              </a:spcBef>
              <a:spcAft>
                <a:spcPts val="200"/>
              </a:spcAft>
              <a:buClr>
                <a:schemeClr val="accent1"/>
              </a:buClr>
              <a:buSzPct val="80000"/>
              <a:buFont typeface="Arial" pitchFamily="34" charset="0"/>
              <a:buChar char="•"/>
            </a:pPr>
            <a:r>
              <a:rPr lang="tr-TR" dirty="0" smtClean="0"/>
              <a:t>Balon neden yükselir?</a:t>
            </a:r>
          </a:p>
          <a:p>
            <a:pPr marL="640080" lvl="1" indent="-182880">
              <a:lnSpc>
                <a:spcPct val="95000"/>
              </a:lnSpc>
              <a:spcBef>
                <a:spcPts val="1400"/>
              </a:spcBef>
              <a:spcAft>
                <a:spcPts val="200"/>
              </a:spcAft>
              <a:buClr>
                <a:schemeClr val="accent1"/>
              </a:buClr>
              <a:buSzPct val="80000"/>
              <a:buFont typeface="Arial" pitchFamily="34" charset="0"/>
              <a:buChar char="•"/>
            </a:pPr>
            <a:r>
              <a:rPr lang="tr-TR" dirty="0" smtClean="0"/>
              <a:t>Yengeç neden batar?</a:t>
            </a:r>
          </a:p>
          <a:p>
            <a:pPr marL="640080" lvl="1" indent="-182880">
              <a:lnSpc>
                <a:spcPct val="95000"/>
              </a:lnSpc>
              <a:spcBef>
                <a:spcPts val="1400"/>
              </a:spcBef>
              <a:spcAft>
                <a:spcPts val="200"/>
              </a:spcAft>
              <a:buClr>
                <a:schemeClr val="accent1"/>
              </a:buClr>
              <a:buSzPct val="80000"/>
              <a:buFont typeface="Arial" pitchFamily="34" charset="0"/>
              <a:buChar char="•"/>
            </a:pPr>
            <a:r>
              <a:rPr lang="tr-TR" dirty="0" smtClean="0"/>
              <a:t>Gemi neden yüzer?</a:t>
            </a:r>
          </a:p>
          <a:p>
            <a:pPr marL="640080" marR="0" lvl="1"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a:pPr>
            <a:r>
              <a:rPr lang="tr-TR" dirty="0" smtClean="0"/>
              <a:t>Denizaltılar</a:t>
            </a:r>
            <a:r>
              <a:rPr lang="tr-TR" baseline="0" dirty="0" smtClean="0"/>
              <a:t> nasıl derine iner? Aşağı inmek için su haznelerine su alırlar, yukarı cıkmak için boşaltırlar.</a:t>
            </a:r>
          </a:p>
          <a:p>
            <a:pPr marL="640080" marR="0" lvl="1"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a:pPr>
            <a:r>
              <a:rPr lang="tr-TR" dirty="0" smtClean="0"/>
              <a:t>Balinalar nasıl su yüzüne çıkabilir? Su püskürterek.</a:t>
            </a:r>
          </a:p>
          <a:p>
            <a:pPr marL="640080" lvl="1" indent="-182880">
              <a:lnSpc>
                <a:spcPct val="95000"/>
              </a:lnSpc>
              <a:spcBef>
                <a:spcPts val="1400"/>
              </a:spcBef>
              <a:spcAft>
                <a:spcPts val="200"/>
              </a:spcAft>
              <a:buClr>
                <a:schemeClr val="accent1"/>
              </a:buClr>
              <a:buSzPct val="80000"/>
              <a:buFont typeface="Arial" pitchFamily="34" charset="0"/>
              <a:buChar char="•"/>
            </a:pPr>
            <a:r>
              <a:rPr lang="tr-TR" dirty="0" smtClean="0"/>
              <a:t>Timsah hem yüzüp, hem nasıl batabilir? Taş yutarak</a:t>
            </a:r>
            <a:r>
              <a:rPr lang="tr-TR" baseline="0" dirty="0" smtClean="0"/>
              <a:t> derinlere inerler.</a:t>
            </a:r>
            <a:endParaRPr lang="tr-TR" dirty="0" smtClean="0"/>
          </a:p>
        </p:txBody>
      </p:sp>
      <p:sp>
        <p:nvSpPr>
          <p:cNvPr id="4" name="Slide Number Placeholder 3"/>
          <p:cNvSpPr>
            <a:spLocks noGrp="1"/>
          </p:cNvSpPr>
          <p:nvPr>
            <p:ph type="sldNum" sz="quarter" idx="10"/>
          </p:nvPr>
        </p:nvSpPr>
        <p:spPr/>
        <p:txBody>
          <a:bodyPr/>
          <a:lstStyle/>
          <a:p>
            <a:fld id="{79965F1F-1A01-4468-863F-1524A63BAE32}" type="slidenum">
              <a:rPr lang="tr-TR" smtClean="0"/>
              <a:pPr/>
              <a:t>27</a:t>
            </a:fld>
            <a:endParaRPr lang="tr-TR"/>
          </a:p>
        </p:txBody>
      </p:sp>
    </p:spTree>
    <p:extLst>
      <p:ext uri="{BB962C8B-B14F-4D97-AF65-F5344CB8AC3E}">
        <p14:creationId xmlns:p14="http://schemas.microsoft.com/office/powerpoint/2010/main" val="90925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lvl="1" indent="-182880">
              <a:lnSpc>
                <a:spcPct val="95000"/>
              </a:lnSpc>
              <a:spcBef>
                <a:spcPts val="1400"/>
              </a:spcBef>
              <a:spcAft>
                <a:spcPts val="200"/>
              </a:spcAft>
              <a:buClr>
                <a:schemeClr val="accent1"/>
              </a:buClr>
              <a:buSzPct val="80000"/>
              <a:buFont typeface="Arial" pitchFamily="34" charset="0"/>
              <a:buChar char="•"/>
            </a:pP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28</a:t>
            </a:fld>
            <a:endParaRPr lang="tr-TR"/>
          </a:p>
        </p:txBody>
      </p:sp>
    </p:spTree>
    <p:extLst>
      <p:ext uri="{BB962C8B-B14F-4D97-AF65-F5344CB8AC3E}">
        <p14:creationId xmlns:p14="http://schemas.microsoft.com/office/powerpoint/2010/main" val="4084127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29</a:t>
            </a:fld>
            <a:endParaRPr lang="tr-TR"/>
          </a:p>
        </p:txBody>
      </p:sp>
    </p:spTree>
    <p:extLst>
      <p:ext uri="{BB962C8B-B14F-4D97-AF65-F5344CB8AC3E}">
        <p14:creationId xmlns:p14="http://schemas.microsoft.com/office/powerpoint/2010/main" val="409245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Akdeniz-Karadeniz örneği</a:t>
            </a:r>
            <a:r>
              <a:rPr lang="tr-TR" baseline="0" dirty="0" smtClean="0"/>
              <a:t> konuşulabilir.</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7</a:t>
            </a:fld>
            <a:endParaRPr lang="tr-TR"/>
          </a:p>
        </p:txBody>
      </p:sp>
    </p:spTree>
    <p:extLst>
      <p:ext uri="{BB962C8B-B14F-4D97-AF65-F5344CB8AC3E}">
        <p14:creationId xmlns:p14="http://schemas.microsoft.com/office/powerpoint/2010/main" val="125132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En son formulde kaldırma kuvvetinin, yer değiştiren suyun ağırlığına eşit olduğunu vurgulayalım.</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8</a:t>
            </a:fld>
            <a:endParaRPr lang="tr-TR"/>
          </a:p>
        </p:txBody>
      </p:sp>
    </p:spTree>
    <p:extLst>
      <p:ext uri="{BB962C8B-B14F-4D97-AF65-F5344CB8AC3E}">
        <p14:creationId xmlns:p14="http://schemas.microsoft.com/office/powerpoint/2010/main" val="139620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Tüm akışkanlarda geçerlidir.</a:t>
            </a:r>
          </a:p>
          <a:p>
            <a:pPr marL="228600" indent="-228600">
              <a:buAutoNum type="arabicPeriod"/>
            </a:pPr>
            <a:r>
              <a:rPr lang="tr-TR" dirty="0" smtClean="0"/>
              <a:t>Evet.</a:t>
            </a:r>
          </a:p>
          <a:p>
            <a:pPr marL="228600" indent="-228600">
              <a:buAutoNum type="arabicPeriod"/>
            </a:pPr>
            <a:r>
              <a:rPr lang="tr-TR" dirty="0" smtClean="0"/>
              <a:t>Ağırlığımız</a:t>
            </a:r>
            <a:r>
              <a:rPr lang="tr-TR" baseline="0" dirty="0" smtClean="0"/>
              <a:t> çok fazla olduğu için hissetmiyoruz.</a:t>
            </a:r>
          </a:p>
          <a:p>
            <a:pPr marL="228600" indent="-228600">
              <a:buAutoNum type="arabicPeriod"/>
            </a:pPr>
            <a:r>
              <a:rPr lang="tr-TR" baseline="0" dirty="0" smtClean="0"/>
              <a:t>Farkedilmeyecek kadar az fark vardır. Sadece küsüratlarda.</a:t>
            </a:r>
          </a:p>
          <a:p>
            <a:pPr marL="228600" indent="-228600">
              <a:buAutoNum type="arabicPeriod"/>
            </a:pPr>
            <a:r>
              <a:rPr lang="tr-TR" baseline="0" dirty="0" smtClean="0"/>
              <a:t>Kapalı kabın her yerinde basınç eşittir. Dolayısı ile kaldırma kuvveti yoktur.</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9</a:t>
            </a:fld>
            <a:endParaRPr lang="tr-TR"/>
          </a:p>
        </p:txBody>
      </p:sp>
    </p:spTree>
    <p:extLst>
      <p:ext uri="{BB962C8B-B14F-4D97-AF65-F5344CB8AC3E}">
        <p14:creationId xmlns:p14="http://schemas.microsoft.com/office/powerpoint/2010/main" val="60492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1</a:t>
            </a:r>
            <a:r>
              <a:rPr lang="tr-TR" baseline="0" dirty="0" smtClean="0"/>
              <a:t>, 2 ve 4.</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10</a:t>
            </a:fld>
            <a:endParaRPr lang="tr-TR"/>
          </a:p>
        </p:txBody>
      </p:sp>
    </p:spTree>
    <p:extLst>
      <p:ext uri="{BB962C8B-B14F-4D97-AF65-F5344CB8AC3E}">
        <p14:creationId xmlns:p14="http://schemas.microsoft.com/office/powerpoint/2010/main" val="175481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https://www.youtube.com/watch?v=ROXYr_SzNW4</a:t>
            </a:r>
          </a:p>
          <a:p>
            <a:r>
              <a:rPr lang="tr-TR" dirty="0" smtClean="0"/>
              <a:t>İzletilecek olan süre</a:t>
            </a:r>
            <a:r>
              <a:rPr lang="tr-TR" baseline="0" dirty="0" smtClean="0"/>
              <a:t> : 0.16-1.52</a:t>
            </a:r>
          </a:p>
          <a:p>
            <a:r>
              <a:rPr lang="tr-TR" dirty="0" smtClean="0"/>
              <a:t>Video izletilirken,</a:t>
            </a:r>
            <a:r>
              <a:rPr lang="tr-TR" baseline="0" dirty="0" smtClean="0"/>
              <a:t> yansıda istenilen bilgileri doldurtalım.</a:t>
            </a:r>
          </a:p>
        </p:txBody>
      </p:sp>
      <p:sp>
        <p:nvSpPr>
          <p:cNvPr id="4" name="Slide Number Placeholder 3"/>
          <p:cNvSpPr>
            <a:spLocks noGrp="1"/>
          </p:cNvSpPr>
          <p:nvPr>
            <p:ph type="sldNum" sz="quarter" idx="10"/>
          </p:nvPr>
        </p:nvSpPr>
        <p:spPr/>
        <p:txBody>
          <a:bodyPr/>
          <a:lstStyle/>
          <a:p>
            <a:fld id="{79965F1F-1A01-4468-863F-1524A63BAE32}" type="slidenum">
              <a:rPr lang="tr-TR" smtClean="0"/>
              <a:pPr/>
              <a:t>11</a:t>
            </a:fld>
            <a:endParaRPr lang="tr-TR"/>
          </a:p>
        </p:txBody>
      </p:sp>
    </p:spTree>
    <p:extLst>
      <p:ext uri="{BB962C8B-B14F-4D97-AF65-F5344CB8AC3E}">
        <p14:creationId xmlns:p14="http://schemas.microsoft.com/office/powerpoint/2010/main" val="178344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http://www.math.nyu.edu/~crorres/Archimedes/Crown/Vitruvius.html</a:t>
            </a:r>
          </a:p>
          <a:p>
            <a:r>
              <a:rPr lang="tr-TR" dirty="0" smtClean="0">
                <a:hlinkClick r:id="rId3"/>
              </a:rPr>
              <a:t>https://www.youtube.com/watch?v=W8vjPCL71BM</a:t>
            </a:r>
            <a:endParaRPr lang="tr-TR" dirty="0" smtClean="0"/>
          </a:p>
          <a:p>
            <a:endParaRPr lang="tr-TR" dirty="0" smtClean="0"/>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12</a:t>
            </a:fld>
            <a:endParaRPr lang="tr-TR"/>
          </a:p>
        </p:txBody>
      </p:sp>
    </p:spTree>
    <p:extLst>
      <p:ext uri="{BB962C8B-B14F-4D97-AF65-F5344CB8AC3E}">
        <p14:creationId xmlns:p14="http://schemas.microsoft.com/office/powerpoint/2010/main" val="98828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13</a:t>
            </a:fld>
            <a:endParaRPr lang="tr-TR"/>
          </a:p>
        </p:txBody>
      </p:sp>
    </p:spTree>
    <p:extLst>
      <p:ext uri="{BB962C8B-B14F-4D97-AF65-F5344CB8AC3E}">
        <p14:creationId xmlns:p14="http://schemas.microsoft.com/office/powerpoint/2010/main" val="300800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A8D18B22-9176-466C-BA83-6E4F6514F2E1}" type="slidenum">
              <a:rPr lang="tr-TR" smtClean="0"/>
              <a:pPr/>
              <a:t>‹#›</a:t>
            </a:fld>
            <a:endParaRPr lang="tr-TR"/>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65304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8786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581877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78877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53753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92095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170979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41602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04950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89008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17.12.2019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61153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07EB9FAA-32F8-4992-8778-90ADB1E390F8}" type="datetimeFigureOut">
              <a:rPr lang="tr-TR" smtClean="0"/>
              <a:pPr/>
              <a:t>17.12.2019</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A8D18B22-9176-466C-BA83-6E4F6514F2E1}" type="slidenum">
              <a:rPr lang="tr-TR" smtClean="0"/>
              <a:pPr/>
              <a:t>‹#›</a:t>
            </a:fld>
            <a:endParaRPr lang="tr-TR"/>
          </a:p>
        </p:txBody>
      </p:sp>
    </p:spTree>
    <p:extLst>
      <p:ext uri="{BB962C8B-B14F-4D97-AF65-F5344CB8AC3E}">
        <p14:creationId xmlns:p14="http://schemas.microsoft.com/office/powerpoint/2010/main" val="4170069055"/>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1.jpe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image" Target="../media/image33.jpeg"/></Relationships>
</file>

<file path=ppt/slides/_rels/slide2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9.jpe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7.jpeg"/><Relationship Id="rId5" Type="http://schemas.openxmlformats.org/officeDocument/2006/relationships/image" Target="../media/image20.png"/><Relationship Id="rId10" Type="http://schemas.openxmlformats.org/officeDocument/2006/relationships/image" Target="../media/image35.jpeg"/><Relationship Id="rId4" Type="http://schemas.openxmlformats.org/officeDocument/2006/relationships/image" Target="../media/image23.png"/><Relationship Id="rId9"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1077238"/>
            <a:ext cx="9418320" cy="3723362"/>
          </a:xfrm>
        </p:spPr>
        <p:txBody>
          <a:bodyPr>
            <a:normAutofit fontScale="90000"/>
          </a:bodyPr>
          <a:lstStyle/>
          <a:p>
            <a:pPr algn="ctr"/>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smtClean="0"/>
              <a:t/>
            </a:r>
            <a:br>
              <a:rPr lang="tr-TR" sz="6000" b="1" dirty="0" smtClean="0"/>
            </a:br>
            <a:r>
              <a:rPr lang="en-US" sz="5400" dirty="0">
                <a:latin typeface="Calibri" pitchFamily="34" charset="0"/>
                <a:cs typeface="Calibri" pitchFamily="34" charset="0"/>
              </a:rPr>
              <a:t>10. </a:t>
            </a:r>
            <a:r>
              <a:rPr lang="tr-TR" sz="5400" dirty="0">
                <a:latin typeface="Calibri" pitchFamily="34" charset="0"/>
                <a:cs typeface="Calibri" pitchFamily="34" charset="0"/>
              </a:rPr>
              <a:t>SINIF</a:t>
            </a:r>
            <a:r>
              <a:rPr lang="en-US" sz="5400" dirty="0" smtClean="0">
                <a:latin typeface="Calibri" pitchFamily="34" charset="0"/>
                <a:cs typeface="Calibri" pitchFamily="34" charset="0"/>
              </a:rPr>
              <a:t>:</a:t>
            </a:r>
            <a:r>
              <a:rPr lang="en-US" sz="5400" dirty="0">
                <a:latin typeface="Calibri" pitchFamily="34" charset="0"/>
                <a:cs typeface="Calibri" pitchFamily="34" charset="0"/>
              </a:rPr>
              <a:t/>
            </a:r>
            <a:br>
              <a:rPr lang="en-US" sz="5400" dirty="0">
                <a:latin typeface="Calibri" pitchFamily="34" charset="0"/>
                <a:cs typeface="Calibri" pitchFamily="34" charset="0"/>
              </a:rPr>
            </a:br>
            <a:r>
              <a:rPr lang="tr-TR" sz="5400" dirty="0" smtClean="0">
                <a:latin typeface="Calibri" pitchFamily="34" charset="0"/>
                <a:cs typeface="Calibri" pitchFamily="34" charset="0"/>
              </a:rPr>
              <a:t>2</a:t>
            </a:r>
            <a:r>
              <a:rPr lang="en-US" sz="5400" dirty="0" smtClean="0">
                <a:latin typeface="Calibri" pitchFamily="34" charset="0"/>
                <a:cs typeface="Calibri" pitchFamily="34" charset="0"/>
              </a:rPr>
              <a:t>. </a:t>
            </a:r>
            <a:r>
              <a:rPr lang="en-US" sz="5400" dirty="0">
                <a:latin typeface="Calibri" pitchFamily="34" charset="0"/>
                <a:cs typeface="Calibri" pitchFamily="34" charset="0"/>
              </a:rPr>
              <a:t>ÜNİTE: </a:t>
            </a:r>
            <a:r>
              <a:rPr lang="tr-TR" sz="5400" dirty="0" smtClean="0">
                <a:latin typeface="Calibri" pitchFamily="34" charset="0"/>
                <a:cs typeface="Calibri" pitchFamily="34" charset="0"/>
              </a:rPr>
              <a:t/>
            </a:r>
            <a:br>
              <a:rPr lang="tr-TR" sz="5400" dirty="0" smtClean="0">
                <a:latin typeface="Calibri" pitchFamily="34" charset="0"/>
                <a:cs typeface="Calibri" pitchFamily="34" charset="0"/>
              </a:rPr>
            </a:br>
            <a:r>
              <a:rPr lang="en-US" sz="5400" dirty="0">
                <a:latin typeface="Calibri" pitchFamily="34" charset="0"/>
                <a:cs typeface="Calibri" pitchFamily="34" charset="0"/>
              </a:rPr>
              <a:t/>
            </a:r>
            <a:br>
              <a:rPr lang="en-US" sz="5400" dirty="0">
                <a:latin typeface="Calibri" pitchFamily="34" charset="0"/>
                <a:cs typeface="Calibri" pitchFamily="34" charset="0"/>
              </a:rPr>
            </a:br>
            <a:r>
              <a:rPr lang="en-US" sz="5400" dirty="0" smtClean="0">
                <a:latin typeface="Calibri" pitchFamily="34" charset="0"/>
                <a:cs typeface="Calibri" pitchFamily="34" charset="0"/>
              </a:rPr>
              <a:t>KALDIRMA KUVVETİ</a:t>
            </a:r>
            <a:r>
              <a:rPr lang="tr-TR" dirty="0"/>
              <a:t/>
            </a:r>
            <a:br>
              <a:rPr lang="tr-TR" dirty="0"/>
            </a:br>
            <a:endParaRPr lang="tr-TR" dirty="0"/>
          </a:p>
        </p:txBody>
      </p:sp>
      <p:sp>
        <p:nvSpPr>
          <p:cNvPr id="3" name="Subtitle 2"/>
          <p:cNvSpPr>
            <a:spLocks noGrp="1"/>
          </p:cNvSpPr>
          <p:nvPr>
            <p:ph type="subTitle" idx="1"/>
          </p:nvPr>
        </p:nvSpPr>
        <p:spPr>
          <a:xfrm>
            <a:off x="6889242" y="6352540"/>
            <a:ext cx="4354548" cy="505460"/>
          </a:xfrm>
        </p:spPr>
        <p:txBody>
          <a:bodyPr>
            <a:normAutofit/>
          </a:bodyPr>
          <a:lstStyle/>
          <a:p>
            <a:pPr algn="r"/>
            <a:r>
              <a:rPr lang="tr-TR" dirty="0" smtClean="0"/>
              <a:t>Arş. Gör. Dilber Demirtaş</a:t>
            </a:r>
          </a:p>
        </p:txBody>
      </p:sp>
    </p:spTree>
    <p:extLst>
      <p:ext uri="{BB962C8B-B14F-4D97-AF65-F5344CB8AC3E}">
        <p14:creationId xmlns:p14="http://schemas.microsoft.com/office/powerpoint/2010/main" val="235157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normAutofit/>
          </a:bodyPr>
          <a:lstStyle/>
          <a:p>
            <a:r>
              <a:rPr lang="tr-TR" dirty="0" smtClean="0"/>
              <a:t>Kaldırma Kuvveti-</a:t>
            </a:r>
            <a:r>
              <a:rPr lang="tr-TR" sz="3200" dirty="0" smtClean="0"/>
              <a:t>Örnek Soru</a:t>
            </a:r>
            <a:endParaRPr lang="tr-TR" sz="3200" dirty="0"/>
          </a:p>
        </p:txBody>
      </p:sp>
      <p:sp>
        <p:nvSpPr>
          <p:cNvPr id="3" name="Content Placeholder 2"/>
          <p:cNvSpPr>
            <a:spLocks noGrp="1"/>
          </p:cNvSpPr>
          <p:nvPr>
            <p:ph idx="1"/>
          </p:nvPr>
        </p:nvSpPr>
        <p:spPr>
          <a:xfrm>
            <a:off x="-145905" y="984143"/>
            <a:ext cx="4248448" cy="5052059"/>
          </a:xfrm>
        </p:spPr>
        <p:txBody>
          <a:bodyPr>
            <a:normAutofit/>
          </a:bodyPr>
          <a:lstStyle/>
          <a:p>
            <a:pPr marL="0" indent="0">
              <a:buNone/>
            </a:pPr>
            <a:endParaRPr lang="tr-TR" dirty="0" smtClean="0"/>
          </a:p>
          <a:p>
            <a:pPr marL="182880" lvl="1">
              <a:lnSpc>
                <a:spcPct val="95000"/>
              </a:lnSpc>
              <a:spcBef>
                <a:spcPts val="1400"/>
              </a:spcBef>
              <a:spcAft>
                <a:spcPts val="200"/>
              </a:spcAft>
              <a:buSzPct val="80000"/>
              <a:buFont typeface="Arial" pitchFamily="34" charset="0"/>
              <a:buChar char="•"/>
            </a:pPr>
            <a:endParaRPr lang="tr-TR" dirty="0" smtClean="0"/>
          </a:p>
        </p:txBody>
      </p:sp>
      <p:sp>
        <p:nvSpPr>
          <p:cNvPr id="4" name="TextBox 3"/>
          <p:cNvSpPr txBox="1"/>
          <p:nvPr/>
        </p:nvSpPr>
        <p:spPr>
          <a:xfrm>
            <a:off x="308610" y="1120140"/>
            <a:ext cx="6023610" cy="4596022"/>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Masa üzerinde durmakta olan bir kitap olduğunu farzedelim. Kitap üzerine etki eden kuvvet/ler aşağıdakilerden</a:t>
            </a:r>
            <a:r>
              <a:rPr kumimoji="0" lang="tr-TR" sz="26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hagisi/hangileridir?</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600" spc="10" dirty="0" smtClean="0">
                <a:solidFill>
                  <a:schemeClr val="tx1">
                    <a:lumMod val="65000"/>
                    <a:lumOff val="35000"/>
                  </a:schemeClr>
                </a:solidFill>
              </a:rPr>
              <a:t>Aşağı yönlü yer çekim kuvveti.</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600" spc="10" dirty="0" smtClean="0">
                <a:solidFill>
                  <a:schemeClr val="tx1">
                    <a:lumMod val="65000"/>
                    <a:lumOff val="35000"/>
                  </a:schemeClr>
                </a:solidFill>
              </a:rPr>
              <a:t>Yukarı yönlü masanın tepki kuvveti.</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Hava basıncı sebebiyle aşağı yönlü </a:t>
            </a:r>
            <a:r>
              <a:rPr kumimoji="0" lang="tr-TR" sz="2600" b="0" i="0" u="sng" strike="noStrike" kern="1200" cap="none" spc="10" normalizeH="0" baseline="0" noProof="0" dirty="0" smtClean="0">
                <a:ln>
                  <a:noFill/>
                </a:ln>
                <a:solidFill>
                  <a:schemeClr val="tx1">
                    <a:lumMod val="65000"/>
                    <a:lumOff val="35000"/>
                  </a:schemeClr>
                </a:solidFill>
                <a:effectLst/>
                <a:uLnTx/>
                <a:uFillTx/>
                <a:latin typeface="+mn-lt"/>
                <a:ea typeface="+mn-ea"/>
                <a:cs typeface="+mn-cs"/>
              </a:rPr>
              <a:t>net</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 bir kuvvet.</a:t>
            </a:r>
          </a:p>
          <a:p>
            <a:pPr marL="514350" indent="-514350">
              <a:lnSpc>
                <a:spcPct val="95000"/>
              </a:lnSpc>
              <a:spcBef>
                <a:spcPts val="1400"/>
              </a:spcBef>
              <a:spcAft>
                <a:spcPts val="200"/>
              </a:spcAft>
              <a:buClr>
                <a:schemeClr val="accent1"/>
              </a:buClr>
              <a:buSzPct val="80000"/>
              <a:buFont typeface="+mj-lt"/>
              <a:buAutoNum type="arabicPeriod"/>
            </a:pPr>
            <a:r>
              <a:rPr lang="tr-TR" sz="2600" spc="10" dirty="0">
                <a:solidFill>
                  <a:schemeClr val="tx1">
                    <a:lumMod val="65000"/>
                    <a:lumOff val="35000"/>
                  </a:schemeClr>
                </a:solidFill>
              </a:rPr>
              <a:t>Hava basıncı sebebiyle </a:t>
            </a:r>
            <a:r>
              <a:rPr lang="tr-TR" sz="2600" spc="10" dirty="0" smtClean="0">
                <a:solidFill>
                  <a:schemeClr val="tx1">
                    <a:lumMod val="65000"/>
                    <a:lumOff val="35000"/>
                  </a:schemeClr>
                </a:solidFill>
              </a:rPr>
              <a:t>yukarı </a:t>
            </a:r>
            <a:r>
              <a:rPr lang="tr-TR" sz="2600" spc="10" dirty="0">
                <a:solidFill>
                  <a:schemeClr val="tx1">
                    <a:lumMod val="65000"/>
                    <a:lumOff val="35000"/>
                  </a:schemeClr>
                </a:solidFill>
              </a:rPr>
              <a:t>yönlü </a:t>
            </a:r>
            <a:r>
              <a:rPr lang="tr-TR" sz="2600" u="sng" spc="10" dirty="0">
                <a:solidFill>
                  <a:schemeClr val="tx1">
                    <a:lumMod val="65000"/>
                    <a:lumOff val="35000"/>
                  </a:schemeClr>
                </a:solidFill>
              </a:rPr>
              <a:t>net</a:t>
            </a:r>
            <a:r>
              <a:rPr lang="tr-TR" sz="2600" spc="10" dirty="0">
                <a:solidFill>
                  <a:schemeClr val="tx1">
                    <a:lumMod val="65000"/>
                    <a:lumOff val="35000"/>
                  </a:schemeClr>
                </a:solidFill>
              </a:rPr>
              <a:t> bir kuvvet.</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6" name="TextBox 5"/>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Kaldırma Kuvveti</a:t>
            </a:r>
            <a:endParaRPr lang="tr-TR" sz="2600" spc="10" dirty="0">
              <a:solidFill>
                <a:schemeClr val="accent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Archiemedes </a:t>
            </a:r>
            <a:r>
              <a:rPr lang="tr-TR" sz="2600" spc="10" dirty="0" smtClean="0">
                <a:solidFill>
                  <a:schemeClr val="tx1"/>
                </a:solidFill>
              </a:rPr>
              <a:t>İlkesi</a:t>
            </a:r>
            <a:endParaRPr lang="tr-TR" sz="2600" spc="10" dirty="0">
              <a:solidFill>
                <a:schemeClr val="tx1"/>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solidFill>
              </a:rPr>
              <a:t>Yüzme, </a:t>
            </a:r>
            <a:r>
              <a:rPr lang="tr-TR" sz="2600" spc="10" dirty="0">
                <a:solidFill>
                  <a:schemeClr val="tx1"/>
                </a:solidFill>
              </a:rPr>
              <a:t>Askıda </a:t>
            </a:r>
            <a:r>
              <a:rPr lang="tr-TR" sz="2600" spc="10" dirty="0" smtClean="0">
                <a:solidFill>
                  <a:schemeClr val="tx1"/>
                </a:solidFill>
              </a:rPr>
              <a:t>Kalma</a:t>
            </a:r>
            <a:r>
              <a:rPr lang="tr-TR" sz="2600" spc="10" dirty="0">
                <a:solidFill>
                  <a:schemeClr val="tx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2995075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61356" cy="774915"/>
          </a:xfrm>
        </p:spPr>
        <p:txBody>
          <a:bodyPr/>
          <a:lstStyle/>
          <a:p>
            <a:r>
              <a:rPr lang="tr-TR" dirty="0"/>
              <a:t>Archiemedes</a:t>
            </a:r>
            <a:r>
              <a:rPr lang="tr-TR" dirty="0" smtClean="0">
                <a:solidFill>
                  <a:schemeClr val="tx1"/>
                </a:solidFill>
              </a:rPr>
              <a:t> </a:t>
            </a:r>
            <a:r>
              <a:rPr lang="tr-TR" dirty="0" smtClean="0"/>
              <a:t>İlkesi</a:t>
            </a:r>
            <a:endParaRPr lang="tr-TR" dirty="0"/>
          </a:p>
        </p:txBody>
      </p:sp>
      <p:sp>
        <p:nvSpPr>
          <p:cNvPr id="8" name="TextBox 7"/>
          <p:cNvSpPr txBox="1"/>
          <p:nvPr/>
        </p:nvSpPr>
        <p:spPr>
          <a:xfrm>
            <a:off x="0" y="6199293"/>
            <a:ext cx="7280909" cy="658707"/>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noProof="0" dirty="0" smtClean="0">
                <a:ln>
                  <a:noFill/>
                </a:ln>
                <a:solidFill>
                  <a:srgbClr val="00B0F0"/>
                </a:solidFill>
                <a:effectLst/>
                <a:uLnTx/>
                <a:uFillTx/>
                <a:latin typeface="+mn-lt"/>
                <a:ea typeface="+mn-ea"/>
                <a:cs typeface="+mn-cs"/>
              </a:rPr>
              <a:t>Kaldırma</a:t>
            </a:r>
            <a:r>
              <a:rPr kumimoji="0" lang="tr-TR" sz="1900" i="0" u="none" strike="noStrike" kern="1200" cap="none" spc="10" normalizeH="0" noProof="0" dirty="0" smtClean="0">
                <a:ln>
                  <a:noFill/>
                </a:ln>
                <a:solidFill>
                  <a:srgbClr val="00B0F0"/>
                </a:solidFill>
                <a:effectLst/>
                <a:uLnTx/>
                <a:uFillTx/>
                <a:latin typeface="+mn-lt"/>
                <a:ea typeface="+mn-ea"/>
                <a:cs typeface="+mn-cs"/>
              </a:rPr>
              <a:t> kuvveti, yer değiştiren suyun ağırlığına eşittir</a:t>
            </a:r>
            <a:r>
              <a:rPr kumimoji="0" lang="tr-TR" sz="2600" i="0" u="none" strike="noStrike" kern="1200" cap="none" spc="10" normalizeH="0" noProof="0" dirty="0" smtClean="0">
                <a:ln>
                  <a:noFill/>
                </a:ln>
                <a:solidFill>
                  <a:srgbClr val="00B0F0"/>
                </a:solidFill>
                <a:effectLst/>
                <a:uLnTx/>
                <a:uFillTx/>
                <a:latin typeface="+mn-lt"/>
                <a:ea typeface="+mn-ea"/>
                <a:cs typeface="+mn-cs"/>
              </a:rPr>
              <a:t>.</a:t>
            </a:r>
            <a:endParaRPr kumimoji="0" lang="tr-TR" sz="2600" i="0" u="none" strike="noStrike" kern="1200" cap="none" spc="10" normalizeH="0" baseline="0" noProof="0" dirty="0" smtClean="0">
              <a:ln>
                <a:noFill/>
              </a:ln>
              <a:solidFill>
                <a:srgbClr val="00B0F0"/>
              </a:solidFill>
              <a:effectLst/>
              <a:uLnTx/>
              <a:uFillTx/>
              <a:latin typeface="+mn-lt"/>
              <a:ea typeface="+mn-ea"/>
              <a:cs typeface="+mn-cs"/>
            </a:endParaRPr>
          </a:p>
        </p:txBody>
      </p:sp>
      <p:pic>
        <p:nvPicPr>
          <p:cNvPr id="3" name="Picture 2"/>
          <p:cNvPicPr>
            <a:picLocks noChangeAspect="1"/>
          </p:cNvPicPr>
          <p:nvPr/>
        </p:nvPicPr>
        <p:blipFill rotWithShape="1">
          <a:blip r:embed="rId3"/>
          <a:srcRect l="12656" t="20596" r="47313" b="52920"/>
          <a:stretch/>
        </p:blipFill>
        <p:spPr>
          <a:xfrm>
            <a:off x="350068" y="1431239"/>
            <a:ext cx="4880610" cy="2583180"/>
          </a:xfrm>
          <a:prstGeom prst="rect">
            <a:avLst/>
          </a:prstGeom>
        </p:spPr>
      </p:pic>
      <p:sp>
        <p:nvSpPr>
          <p:cNvPr id="10" name="TextBox 9"/>
          <p:cNvSpPr txBox="1"/>
          <p:nvPr/>
        </p:nvSpPr>
        <p:spPr>
          <a:xfrm>
            <a:off x="125730" y="947749"/>
            <a:ext cx="6958739" cy="663882"/>
          </a:xfrm>
          <a:prstGeom prst="rect">
            <a:avLst/>
          </a:prstGeom>
          <a:solidFill>
            <a:schemeClr val="bg1"/>
          </a:solidFill>
          <a:ln w="28575">
            <a:noFill/>
          </a:ln>
        </p:spPr>
        <p:txBody>
          <a:bodyPr vert="horz" wrap="square" lIns="91440" tIns="45720" rIns="91440" bIns="45720" rtlCol="0">
            <a:noAutofit/>
          </a:bodyPr>
          <a:lstStyle/>
          <a:p>
            <a:pPr>
              <a:lnSpc>
                <a:spcPct val="95000"/>
              </a:lnSpc>
              <a:spcBef>
                <a:spcPts val="1400"/>
              </a:spcBef>
              <a:spcAft>
                <a:spcPts val="200"/>
              </a:spcAft>
              <a:buClr>
                <a:schemeClr val="accent1"/>
              </a:buClr>
              <a:buSzPct val="80000"/>
            </a:pPr>
            <a:endParaRPr lang="tr-TR" sz="2400" dirty="0" smtClean="0"/>
          </a:p>
          <a:p>
            <a:pPr>
              <a:lnSpc>
                <a:spcPct val="95000"/>
              </a:lnSpc>
              <a:spcBef>
                <a:spcPts val="1400"/>
              </a:spcBef>
              <a:spcAft>
                <a:spcPts val="200"/>
              </a:spcAft>
              <a:buClr>
                <a:schemeClr val="accent1"/>
              </a:buClr>
              <a:buSzPct val="80000"/>
            </a:pPr>
            <a:endParaRPr lang="tr-TR" sz="2400" dirty="0" smtClean="0"/>
          </a:p>
          <a:p>
            <a:pPr>
              <a:lnSpc>
                <a:spcPct val="95000"/>
              </a:lnSpc>
              <a:spcBef>
                <a:spcPts val="1400"/>
              </a:spcBef>
              <a:spcAft>
                <a:spcPts val="200"/>
              </a:spcAft>
              <a:buClr>
                <a:schemeClr val="accent1"/>
              </a:buClr>
              <a:buSzPct val="80000"/>
            </a:pPr>
            <a:endParaRPr lang="tr-TR" sz="2400" dirty="0"/>
          </a:p>
          <a:p>
            <a:pPr>
              <a:lnSpc>
                <a:spcPct val="95000"/>
              </a:lnSpc>
              <a:spcBef>
                <a:spcPts val="1400"/>
              </a:spcBef>
              <a:spcAft>
                <a:spcPts val="200"/>
              </a:spcAft>
              <a:buClr>
                <a:schemeClr val="accent1"/>
              </a:buClr>
              <a:buSzPct val="80000"/>
            </a:pPr>
            <a:endParaRPr lang="tr-TR" sz="2400" dirty="0" smtClean="0"/>
          </a:p>
          <a:p>
            <a:pPr>
              <a:lnSpc>
                <a:spcPct val="95000"/>
              </a:lnSpc>
              <a:spcBef>
                <a:spcPts val="1400"/>
              </a:spcBef>
              <a:spcAft>
                <a:spcPts val="200"/>
              </a:spcAft>
              <a:buClr>
                <a:schemeClr val="accent1"/>
              </a:buClr>
              <a:buSzPct val="80000"/>
            </a:pPr>
            <a:endParaRPr lang="tr-TR" sz="2400" dirty="0"/>
          </a:p>
          <a:p>
            <a:pPr>
              <a:lnSpc>
                <a:spcPct val="95000"/>
              </a:lnSpc>
              <a:spcBef>
                <a:spcPts val="1400"/>
              </a:spcBef>
              <a:spcAft>
                <a:spcPts val="200"/>
              </a:spcAft>
              <a:buClr>
                <a:schemeClr val="accent1"/>
              </a:buClr>
              <a:buSzPct val="80000"/>
            </a:pPr>
            <a:endParaRPr lang="tr-TR" sz="2400" dirty="0" smtClean="0"/>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dirty="0" smtClean="0"/>
              <a:t>Patatesin ağırlığı: </a:t>
            </a:r>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dirty="0" smtClean="0"/>
              <a:t>Patatesin su içerisindeki ağırlığı: </a:t>
            </a:r>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dirty="0" smtClean="0"/>
              <a:t>Patatese etkiyen kaldırma kuvveti: </a:t>
            </a:r>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dirty="0" smtClean="0"/>
              <a:t>Taşan suyun ağırlığı: </a:t>
            </a:r>
          </a:p>
          <a:p>
            <a:pPr>
              <a:lnSpc>
                <a:spcPct val="95000"/>
              </a:lnSpc>
              <a:spcBef>
                <a:spcPts val="1400"/>
              </a:spcBef>
              <a:spcAft>
                <a:spcPts val="200"/>
              </a:spcAft>
              <a:buClr>
                <a:schemeClr val="accent1"/>
              </a:buClr>
              <a:buSzPct val="80000"/>
            </a:pPr>
            <a:r>
              <a:rPr lang="tr-TR" sz="2600" spc="10" dirty="0" smtClean="0"/>
              <a:t> </a:t>
            </a:r>
          </a:p>
        </p:txBody>
      </p:sp>
      <p:sp>
        <p:nvSpPr>
          <p:cNvPr id="9" name="TextBox 8"/>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2">
                    <a:lumMod val="60000"/>
                    <a:lumOff val="40000"/>
                  </a:schemeClr>
                </a:solidFill>
              </a:rPr>
              <a:t>Archiemedes </a:t>
            </a:r>
            <a:r>
              <a:rPr lang="tr-TR" sz="2600" spc="10" dirty="0" smtClean="0">
                <a:solidFill>
                  <a:schemeClr val="accent2">
                    <a:lumMod val="60000"/>
                    <a:lumOff val="40000"/>
                  </a:schemeClr>
                </a:solidFill>
              </a:rPr>
              <a:t>İlkesi</a:t>
            </a:r>
            <a:endParaRPr lang="tr-TR" sz="2600" spc="10" dirty="0">
              <a:solidFill>
                <a:schemeClr val="accent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solidFill>
              </a:rPr>
              <a:t>Yüzme, </a:t>
            </a:r>
            <a:r>
              <a:rPr lang="tr-TR" sz="2600" spc="10" dirty="0">
                <a:solidFill>
                  <a:schemeClr val="tx1"/>
                </a:solidFill>
              </a:rPr>
              <a:t>Askıda </a:t>
            </a:r>
            <a:r>
              <a:rPr lang="tr-TR" sz="2600" spc="10" dirty="0" smtClean="0">
                <a:solidFill>
                  <a:schemeClr val="tx1"/>
                </a:solidFill>
              </a:rPr>
              <a:t>Kalma</a:t>
            </a:r>
            <a:r>
              <a:rPr lang="tr-TR" sz="2600" spc="10" dirty="0">
                <a:solidFill>
                  <a:schemeClr val="tx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98591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61356" cy="774915"/>
          </a:xfrm>
        </p:spPr>
        <p:txBody>
          <a:bodyPr/>
          <a:lstStyle/>
          <a:p>
            <a:r>
              <a:rPr lang="tr-TR" dirty="0"/>
              <a:t>Archiemedes</a:t>
            </a:r>
            <a:r>
              <a:rPr lang="tr-TR" dirty="0" smtClean="0">
                <a:solidFill>
                  <a:schemeClr val="tx1"/>
                </a:solidFill>
              </a:rPr>
              <a:t> </a:t>
            </a:r>
            <a:r>
              <a:rPr lang="tr-TR" dirty="0" smtClean="0"/>
              <a:t>İlkesi</a:t>
            </a:r>
            <a:endParaRPr lang="tr-TR" dirty="0"/>
          </a:p>
        </p:txBody>
      </p:sp>
      <p:pic>
        <p:nvPicPr>
          <p:cNvPr id="4098" name="Picture 2" descr="evreka arşime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29" y="1583046"/>
            <a:ext cx="5798409" cy="2997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6616" y="5262558"/>
            <a:ext cx="7280909" cy="658707"/>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noProof="0" dirty="0" smtClean="0">
                <a:ln>
                  <a:noFill/>
                </a:ln>
                <a:solidFill>
                  <a:srgbClr val="00B0F0"/>
                </a:solidFill>
                <a:effectLst/>
                <a:uLnTx/>
                <a:uFillTx/>
                <a:latin typeface="+mn-lt"/>
                <a:ea typeface="+mn-ea"/>
                <a:cs typeface="+mn-cs"/>
              </a:rPr>
              <a:t>Kaldırma</a:t>
            </a:r>
            <a:r>
              <a:rPr kumimoji="0" lang="tr-TR" sz="1900" i="0" u="none" strike="noStrike" kern="1200" cap="none" spc="10" normalizeH="0" noProof="0" dirty="0" smtClean="0">
                <a:ln>
                  <a:noFill/>
                </a:ln>
                <a:solidFill>
                  <a:srgbClr val="00B0F0"/>
                </a:solidFill>
                <a:effectLst/>
                <a:uLnTx/>
                <a:uFillTx/>
                <a:latin typeface="+mn-lt"/>
                <a:ea typeface="+mn-ea"/>
                <a:cs typeface="+mn-cs"/>
              </a:rPr>
              <a:t> kuvveti, yer değiştiren suyun ağırlığına eşittir</a:t>
            </a:r>
            <a:r>
              <a:rPr kumimoji="0" lang="tr-TR" sz="2600" i="0" u="none" strike="noStrike" kern="1200" cap="none" spc="10" normalizeH="0" noProof="0" dirty="0" smtClean="0">
                <a:ln>
                  <a:noFill/>
                </a:ln>
                <a:solidFill>
                  <a:srgbClr val="00B0F0"/>
                </a:solidFill>
                <a:effectLst/>
                <a:uLnTx/>
                <a:uFillTx/>
                <a:latin typeface="+mn-lt"/>
                <a:ea typeface="+mn-ea"/>
                <a:cs typeface="+mn-cs"/>
              </a:rPr>
              <a:t>.</a:t>
            </a:r>
            <a:endParaRPr kumimoji="0" lang="tr-TR" sz="2600" i="0" u="none" strike="noStrike" kern="1200" cap="none" spc="10" normalizeH="0" baseline="0" noProof="0" dirty="0" smtClean="0">
              <a:ln>
                <a:noFill/>
              </a:ln>
              <a:solidFill>
                <a:srgbClr val="00B0F0"/>
              </a:solidFill>
              <a:effectLst/>
              <a:uLnTx/>
              <a:uFillTx/>
              <a:latin typeface="+mn-lt"/>
              <a:ea typeface="+mn-ea"/>
              <a:cs typeface="+mn-cs"/>
            </a:endParaRP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2">
                    <a:lumMod val="60000"/>
                    <a:lumOff val="40000"/>
                  </a:schemeClr>
                </a:solidFill>
              </a:rPr>
              <a:t>Archiemedes </a:t>
            </a:r>
            <a:r>
              <a:rPr lang="tr-TR" sz="2600" spc="10" dirty="0" smtClean="0">
                <a:solidFill>
                  <a:schemeClr val="accent2">
                    <a:lumMod val="60000"/>
                    <a:lumOff val="40000"/>
                  </a:schemeClr>
                </a:solidFill>
              </a:rPr>
              <a:t>İlkesi</a:t>
            </a:r>
            <a:endParaRPr lang="tr-TR" sz="2600" spc="10" dirty="0">
              <a:solidFill>
                <a:schemeClr val="accent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solidFill>
              </a:rPr>
              <a:t>Yüzme, </a:t>
            </a:r>
            <a:r>
              <a:rPr lang="tr-TR" sz="2600" spc="10" dirty="0">
                <a:solidFill>
                  <a:schemeClr val="tx1"/>
                </a:solidFill>
              </a:rPr>
              <a:t>Askıda </a:t>
            </a:r>
            <a:r>
              <a:rPr lang="tr-TR" sz="2600" spc="10" dirty="0" smtClean="0">
                <a:solidFill>
                  <a:schemeClr val="tx1"/>
                </a:solidFill>
              </a:rPr>
              <a:t>Kalma</a:t>
            </a:r>
            <a:r>
              <a:rPr lang="tr-TR" sz="2600" spc="10" dirty="0">
                <a:solidFill>
                  <a:schemeClr val="tx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252989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a:t>
            </a:r>
            <a:endParaRPr lang="tr-TR" dirty="0"/>
          </a:p>
        </p:txBody>
      </p:sp>
      <p:pic>
        <p:nvPicPr>
          <p:cNvPr id="6" name="Picture 5"/>
          <p:cNvPicPr>
            <a:picLocks noChangeAspect="1"/>
          </p:cNvPicPr>
          <p:nvPr/>
        </p:nvPicPr>
        <p:blipFill rotWithShape="1">
          <a:blip r:embed="rId3"/>
          <a:srcRect l="63500" t="39258" r="26094" b="46797"/>
          <a:stretch/>
        </p:blipFill>
        <p:spPr>
          <a:xfrm>
            <a:off x="5017770" y="984143"/>
            <a:ext cx="2582923" cy="2769080"/>
          </a:xfrm>
          <a:prstGeom prst="rect">
            <a:avLst/>
          </a:prstGeom>
        </p:spPr>
      </p:pic>
      <p:sp>
        <p:nvSpPr>
          <p:cNvPr id="17" name="TextBox 16"/>
          <p:cNvSpPr txBox="1"/>
          <p:nvPr/>
        </p:nvSpPr>
        <p:spPr>
          <a:xfrm>
            <a:off x="160021" y="1089167"/>
            <a:ext cx="4217670" cy="5643103"/>
          </a:xfrm>
          <a:prstGeom prst="rect">
            <a:avLst/>
          </a:prstGeom>
          <a:noFill/>
          <a:ln w="28575">
            <a:noFill/>
          </a:ln>
        </p:spPr>
        <p:txBody>
          <a:bodyPr vert="horz" wrap="square" lIns="91440" tIns="45720" rIns="91440" bIns="45720" rtlCol="0">
            <a:normAutofit fontScale="92500" lnSpcReduction="2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baseline="0" noProof="0" dirty="0" smtClean="0">
                <a:ln>
                  <a:noFill/>
                </a:ln>
                <a:effectLst/>
                <a:uLnTx/>
                <a:uFillTx/>
                <a:latin typeface="+mn-lt"/>
                <a:ea typeface="+mn-ea"/>
                <a:cs typeface="+mn-cs"/>
              </a:rPr>
              <a:t>Taşan sıvının hacmi,</a:t>
            </a:r>
            <a:r>
              <a:rPr kumimoji="0" lang="tr-TR" sz="2600" i="0" u="none" strike="noStrike" kern="1200" cap="none" spc="10" normalizeH="0" noProof="0" dirty="0" smtClean="0">
                <a:ln>
                  <a:noFill/>
                </a:ln>
                <a:effectLst/>
                <a:uLnTx/>
                <a:uFillTx/>
                <a:latin typeface="+mn-lt"/>
                <a:ea typeface="+mn-ea"/>
                <a:cs typeface="+mn-cs"/>
              </a:rPr>
              <a:t> batan cismin hacminden küçük ise ne olur? </a:t>
            </a:r>
          </a:p>
          <a:p>
            <a:endParaRPr lang="en-US" sz="2600" spc="10" noProof="0" dirty="0" smtClean="0"/>
          </a:p>
          <a:p>
            <a:r>
              <a:rPr lang="tr-TR" sz="2600" spc="10" noProof="0" dirty="0" smtClean="0"/>
              <a:t>Ör: </a:t>
            </a:r>
            <a:endParaRPr lang="en-US" sz="2600" spc="10" noProof="0" dirty="0" smtClean="0"/>
          </a:p>
          <a:p>
            <a:endParaRPr lang="en-US" sz="2600" spc="10" dirty="0"/>
          </a:p>
          <a:p>
            <a:r>
              <a:rPr lang="tr-TR" sz="2600" spc="10" noProof="0" dirty="0" smtClean="0"/>
              <a:t>Cismin hacmi: 20 c</a:t>
            </a:r>
            <a:r>
              <a:rPr lang="tr-TR" sz="2600" dirty="0" smtClean="0"/>
              <a:t>m</a:t>
            </a:r>
            <a:r>
              <a:rPr lang="tr-TR" sz="2600" baseline="30000" dirty="0" smtClean="0"/>
              <a:t>3</a:t>
            </a:r>
          </a:p>
          <a:p>
            <a:endParaRPr lang="tr-TR" sz="2600" dirty="0" smtClean="0"/>
          </a:p>
          <a:p>
            <a:r>
              <a:rPr kumimoji="0" lang="tr-TR" sz="2600" i="0" u="none" strike="noStrike" kern="1200" cap="none" spc="10" normalizeH="0" dirty="0" smtClean="0">
                <a:ln>
                  <a:noFill/>
                </a:ln>
                <a:effectLst/>
                <a:uLnTx/>
                <a:uFillTx/>
                <a:latin typeface="+mn-lt"/>
                <a:ea typeface="+mn-ea"/>
                <a:cs typeface="+mn-cs"/>
              </a:rPr>
              <a:t>Taşan suyun hacmi:</a:t>
            </a:r>
            <a:r>
              <a:rPr kumimoji="0" lang="en-US" sz="2600" i="0" u="none" strike="noStrike" kern="1200" cap="none" spc="10" normalizeH="0" dirty="0" smtClean="0">
                <a:ln>
                  <a:noFill/>
                </a:ln>
                <a:effectLst/>
                <a:uLnTx/>
                <a:uFillTx/>
                <a:latin typeface="+mn-lt"/>
                <a:ea typeface="+mn-ea"/>
                <a:cs typeface="+mn-cs"/>
              </a:rPr>
              <a:t> </a:t>
            </a:r>
            <a:r>
              <a:rPr kumimoji="0" lang="tr-TR" sz="2600" i="0" u="none" strike="noStrike" kern="1200" cap="none" spc="10" normalizeH="0" dirty="0" smtClean="0">
                <a:ln>
                  <a:noFill/>
                </a:ln>
                <a:effectLst/>
                <a:uLnTx/>
                <a:uFillTx/>
                <a:latin typeface="+mn-lt"/>
                <a:ea typeface="+mn-ea"/>
                <a:cs typeface="+mn-cs"/>
              </a:rPr>
              <a:t>10 c</a:t>
            </a:r>
            <a:r>
              <a:rPr lang="tr-TR" sz="2600" dirty="0" smtClean="0"/>
              <a:t>m</a:t>
            </a:r>
            <a:r>
              <a:rPr lang="tr-TR" sz="2600" baseline="30000" dirty="0" smtClean="0"/>
              <a:t>3</a:t>
            </a:r>
          </a:p>
          <a:p>
            <a:endParaRPr lang="tr-TR" sz="2600" dirty="0"/>
          </a:p>
          <a:p>
            <a:r>
              <a:rPr lang="tr-TR" sz="2600" spc="10" dirty="0" smtClean="0"/>
              <a:t>Suyun özkütlesi:</a:t>
            </a:r>
            <a:r>
              <a:rPr lang="en-US" sz="2600" spc="10" dirty="0" smtClean="0"/>
              <a:t> </a:t>
            </a:r>
            <a:r>
              <a:rPr lang="tr-TR" sz="2600" spc="10" dirty="0" smtClean="0"/>
              <a:t>1 g/c</a:t>
            </a:r>
            <a:r>
              <a:rPr lang="tr-TR" sz="2600" dirty="0" smtClean="0"/>
              <a:t>m</a:t>
            </a:r>
            <a:r>
              <a:rPr lang="tr-TR" sz="2600" baseline="30000" dirty="0" smtClean="0"/>
              <a:t>3</a:t>
            </a:r>
            <a:endParaRPr lang="tr-TR" sz="2600" dirty="0"/>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dirty="0" smtClean="0">
                <a:ln>
                  <a:noFill/>
                </a:ln>
                <a:effectLst/>
                <a:uLnTx/>
                <a:uFillTx/>
                <a:latin typeface="+mn-lt"/>
                <a:ea typeface="+mn-ea"/>
                <a:cs typeface="+mn-cs"/>
              </a:rPr>
              <a:t>Suyun kütlesi:</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Suyun ağırlığı:</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Uygulanan kaldırma kuvveti: </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Cismin özkütlesi: </a:t>
            </a:r>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p:txBody>
      </p:sp>
      <p:sp>
        <p:nvSpPr>
          <p:cNvPr id="7" name="TextBox 6"/>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379327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a:t>
            </a:r>
            <a:endParaRPr lang="tr-TR" dirty="0"/>
          </a:p>
        </p:txBody>
      </p:sp>
      <p:pic>
        <p:nvPicPr>
          <p:cNvPr id="6" name="Picture 5"/>
          <p:cNvPicPr>
            <a:picLocks noChangeAspect="1"/>
          </p:cNvPicPr>
          <p:nvPr/>
        </p:nvPicPr>
        <p:blipFill rotWithShape="1">
          <a:blip r:embed="rId3"/>
          <a:srcRect l="63500" t="39258" r="26094" b="46797"/>
          <a:stretch/>
        </p:blipFill>
        <p:spPr>
          <a:xfrm>
            <a:off x="5017770" y="984143"/>
            <a:ext cx="2582923" cy="2769080"/>
          </a:xfrm>
          <a:prstGeom prst="rect">
            <a:avLst/>
          </a:prstGeom>
        </p:spPr>
      </p:pic>
      <p:pic>
        <p:nvPicPr>
          <p:cNvPr id="7" name="Picture 6"/>
          <p:cNvPicPr>
            <a:picLocks noChangeAspect="1"/>
          </p:cNvPicPr>
          <p:nvPr/>
        </p:nvPicPr>
        <p:blipFill rotWithShape="1">
          <a:blip r:embed="rId3"/>
          <a:srcRect l="25531" t="50628" r="36969" b="43935"/>
          <a:stretch/>
        </p:blipFill>
        <p:spPr>
          <a:xfrm>
            <a:off x="285749" y="5237964"/>
            <a:ext cx="6276519" cy="1129754"/>
          </a:xfrm>
          <a:prstGeom prst="rect">
            <a:avLst/>
          </a:prstGeom>
        </p:spPr>
      </p:pic>
      <p:sp>
        <p:nvSpPr>
          <p:cNvPr id="17" name="TextBox 16"/>
          <p:cNvSpPr txBox="1"/>
          <p:nvPr/>
        </p:nvSpPr>
        <p:spPr>
          <a:xfrm>
            <a:off x="160021" y="1089167"/>
            <a:ext cx="4217670" cy="3848593"/>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dirty="0" smtClean="0">
                <a:ln>
                  <a:noFill/>
                </a:ln>
                <a:effectLst/>
                <a:uLnTx/>
                <a:uFillTx/>
              </a:rPr>
              <a:t>Bir cismin yüzüyor</a:t>
            </a:r>
            <a:r>
              <a:rPr kumimoji="0" lang="tr-TR" sz="1900" i="0" u="none" strike="noStrike" kern="1200" cap="none" spc="10" normalizeH="0" dirty="0" smtClean="0">
                <a:ln>
                  <a:noFill/>
                </a:ln>
                <a:effectLst/>
                <a:uLnTx/>
                <a:uFillTx/>
              </a:rPr>
              <a:t> olması, o cismin dengede olduğu anlamına gelir. </a:t>
            </a:r>
          </a:p>
          <a:p>
            <a:pPr marR="0" algn="l" defTabSz="914400" rtl="0" eaLnBrk="1" fontAlgn="auto" latinLnBrk="0" hangingPunct="1">
              <a:lnSpc>
                <a:spcPct val="95000"/>
              </a:lnSpc>
              <a:spcBef>
                <a:spcPts val="1400"/>
              </a:spcBef>
              <a:spcAft>
                <a:spcPts val="200"/>
              </a:spcAft>
              <a:buClr>
                <a:schemeClr val="accent1"/>
              </a:buClr>
              <a:buSzPct val="80000"/>
              <a:tabLst/>
            </a:pPr>
            <a:endParaRPr lang="tr-TR" sz="1900" spc="10" baseline="0" dirty="0" smtClean="0"/>
          </a:p>
          <a:p>
            <a:pPr marR="0" algn="l" defTabSz="914400" rtl="0" eaLnBrk="1" fontAlgn="auto" latinLnBrk="0" hangingPunct="1">
              <a:lnSpc>
                <a:spcPct val="95000"/>
              </a:lnSpc>
              <a:spcBef>
                <a:spcPts val="1400"/>
              </a:spcBef>
              <a:spcAft>
                <a:spcPts val="200"/>
              </a:spcAft>
              <a:buClr>
                <a:schemeClr val="accent1"/>
              </a:buClr>
              <a:buSzPct val="80000"/>
              <a:tabLst/>
            </a:pPr>
            <a:r>
              <a:rPr lang="tr-TR" sz="1900" spc="10" baseline="0" dirty="0" smtClean="0"/>
              <a:t>Yani;</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Kaldırma kuvvetinin büyüklüğü</a:t>
            </a:r>
          </a:p>
          <a:p>
            <a:pPr marR="0" algn="ctr"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Cismin ağırlığının büyüklüğü</a:t>
            </a:r>
            <a:endParaRPr kumimoji="0" lang="tr-TR" sz="2600" i="0" u="none" strike="noStrike" kern="1200" cap="none" spc="10" normalizeH="0" baseline="0" dirty="0" smtClean="0">
              <a:ln>
                <a:noFill/>
              </a:ln>
              <a:effectLst/>
              <a:uLnTx/>
              <a:uFillTx/>
            </a:endParaRP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24246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Askıda Kalma</a:t>
            </a:r>
            <a:endParaRPr lang="tr-TR" dirty="0"/>
          </a:p>
        </p:txBody>
      </p:sp>
      <p:sp>
        <p:nvSpPr>
          <p:cNvPr id="8" name="TextBox 7"/>
          <p:cNvSpPr txBox="1"/>
          <p:nvPr/>
        </p:nvSpPr>
        <p:spPr>
          <a:xfrm>
            <a:off x="160021" y="854022"/>
            <a:ext cx="4217670" cy="5855388"/>
          </a:xfrm>
          <a:prstGeom prst="rect">
            <a:avLst/>
          </a:prstGeom>
          <a:noFill/>
          <a:ln w="28575">
            <a:noFill/>
          </a:ln>
        </p:spPr>
        <p:txBody>
          <a:bodyPr vert="horz" wrap="square" lIns="91440" tIns="45720" rIns="91440" bIns="45720" rtlCol="0">
            <a:normAutofit fontScale="92500"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baseline="0" noProof="0" dirty="0" smtClean="0">
                <a:ln>
                  <a:noFill/>
                </a:ln>
                <a:effectLst/>
                <a:uLnTx/>
                <a:uFillTx/>
                <a:latin typeface="+mn-lt"/>
                <a:ea typeface="+mn-ea"/>
                <a:cs typeface="+mn-cs"/>
              </a:rPr>
              <a:t>Taşan sıvının hacmi,</a:t>
            </a:r>
            <a:r>
              <a:rPr kumimoji="0" lang="tr-TR" sz="2600" i="0" u="none" strike="noStrike" kern="1200" cap="none" spc="10" normalizeH="0" noProof="0" dirty="0" smtClean="0">
                <a:ln>
                  <a:noFill/>
                </a:ln>
                <a:effectLst/>
                <a:uLnTx/>
                <a:uFillTx/>
                <a:latin typeface="+mn-lt"/>
                <a:ea typeface="+mn-ea"/>
                <a:cs typeface="+mn-cs"/>
              </a:rPr>
              <a:t> batan cismin hacmine eşit ise ne olur? </a:t>
            </a:r>
          </a:p>
          <a:p>
            <a:endParaRPr lang="en-US" sz="2600" spc="10" noProof="0" dirty="0" smtClean="0"/>
          </a:p>
          <a:p>
            <a:r>
              <a:rPr lang="tr-TR" sz="2600" spc="10" noProof="0" dirty="0" smtClean="0"/>
              <a:t>Ör: </a:t>
            </a:r>
            <a:endParaRPr lang="en-US" sz="2600" spc="10" noProof="0" dirty="0" smtClean="0"/>
          </a:p>
          <a:p>
            <a:r>
              <a:rPr lang="tr-TR" sz="2600" spc="10" noProof="0" dirty="0" smtClean="0"/>
              <a:t>Cismin hacmi: 20 c</a:t>
            </a:r>
            <a:r>
              <a:rPr lang="tr-TR" sz="2600" dirty="0" smtClean="0"/>
              <a:t>m</a:t>
            </a:r>
            <a:r>
              <a:rPr lang="tr-TR" sz="2600" baseline="30000" dirty="0" smtClean="0"/>
              <a:t>3</a:t>
            </a:r>
          </a:p>
          <a:p>
            <a:endParaRPr lang="tr-TR" sz="2600" baseline="30000" dirty="0"/>
          </a:p>
          <a:p>
            <a:r>
              <a:rPr kumimoji="0" lang="tr-TR" sz="2600" i="0" u="none" strike="noStrike" kern="1200" cap="none" spc="10" normalizeH="0" dirty="0" smtClean="0">
                <a:ln>
                  <a:noFill/>
                </a:ln>
                <a:effectLst/>
                <a:uLnTx/>
                <a:uFillTx/>
                <a:latin typeface="+mn-lt"/>
                <a:ea typeface="+mn-ea"/>
                <a:cs typeface="+mn-cs"/>
              </a:rPr>
              <a:t>Taşan suyun hacmi:</a:t>
            </a:r>
            <a:r>
              <a:rPr kumimoji="0" lang="en-US" sz="2600" i="0" u="none" strike="noStrike" kern="1200" cap="none" spc="10" normalizeH="0" dirty="0" smtClean="0">
                <a:ln>
                  <a:noFill/>
                </a:ln>
                <a:effectLst/>
                <a:uLnTx/>
                <a:uFillTx/>
                <a:latin typeface="+mn-lt"/>
                <a:ea typeface="+mn-ea"/>
                <a:cs typeface="+mn-cs"/>
              </a:rPr>
              <a:t> </a:t>
            </a:r>
            <a:r>
              <a:rPr kumimoji="0" lang="tr-TR" sz="2600" i="0" u="none" strike="noStrike" kern="1200" cap="none" spc="10" normalizeH="0" dirty="0" smtClean="0">
                <a:ln>
                  <a:noFill/>
                </a:ln>
                <a:effectLst/>
                <a:uLnTx/>
                <a:uFillTx/>
                <a:latin typeface="+mn-lt"/>
                <a:ea typeface="+mn-ea"/>
                <a:cs typeface="+mn-cs"/>
              </a:rPr>
              <a:t>20 c</a:t>
            </a:r>
            <a:r>
              <a:rPr lang="tr-TR" sz="2600" dirty="0" smtClean="0"/>
              <a:t>m</a:t>
            </a:r>
            <a:r>
              <a:rPr lang="tr-TR" sz="2600" baseline="30000" dirty="0" smtClean="0"/>
              <a:t>3</a:t>
            </a:r>
          </a:p>
          <a:p>
            <a:endParaRPr lang="tr-TR" sz="2600" baseline="30000" dirty="0"/>
          </a:p>
          <a:p>
            <a:r>
              <a:rPr lang="tr-TR" sz="2600" spc="10" dirty="0" smtClean="0"/>
              <a:t>Suyun özkütlesi:</a:t>
            </a:r>
            <a:r>
              <a:rPr lang="en-US" sz="2600" spc="10" dirty="0" smtClean="0"/>
              <a:t> </a:t>
            </a:r>
            <a:r>
              <a:rPr lang="tr-TR" sz="2600" spc="10" dirty="0" smtClean="0"/>
              <a:t>1 g/c</a:t>
            </a:r>
            <a:r>
              <a:rPr lang="tr-TR" sz="2600" dirty="0" smtClean="0"/>
              <a:t>m</a:t>
            </a:r>
            <a:r>
              <a:rPr lang="tr-TR" sz="2600" baseline="30000" dirty="0" smtClean="0"/>
              <a:t>3</a:t>
            </a:r>
            <a:endParaRPr lang="tr-TR" sz="2600" baseline="30000" dirty="0"/>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dirty="0" smtClean="0">
                <a:ln>
                  <a:noFill/>
                </a:ln>
                <a:effectLst/>
                <a:uLnTx/>
                <a:uFillTx/>
                <a:latin typeface="+mn-lt"/>
                <a:ea typeface="+mn-ea"/>
                <a:cs typeface="+mn-cs"/>
              </a:rPr>
              <a:t>Suyun kütlesi: </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Suyun ağırlığı:</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Uygulanan kaldırma kuvveti: </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Cismin özkütlesi: </a:t>
            </a:r>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dirty="0" smtClean="0">
              <a:ln>
                <a:noFill/>
              </a:ln>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noProof="0" dirty="0" smtClean="0">
              <a:ln>
                <a:noFill/>
              </a:ln>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baseline="0" noProof="0" dirty="0" smtClean="0">
              <a:ln>
                <a:noFill/>
              </a:ln>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4846320" y="984143"/>
            <a:ext cx="2352675" cy="2343150"/>
          </a:xfrm>
          <a:prstGeom prst="rect">
            <a:avLst/>
          </a:prstGeom>
        </p:spPr>
      </p:pic>
      <p:sp>
        <p:nvSpPr>
          <p:cNvPr id="6" name="TextBox 5"/>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31781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Askıda Kalma</a:t>
            </a:r>
            <a:endParaRPr lang="tr-TR" dirty="0"/>
          </a:p>
        </p:txBody>
      </p:sp>
      <p:sp>
        <p:nvSpPr>
          <p:cNvPr id="17" name="TextBox 16"/>
          <p:cNvSpPr txBox="1"/>
          <p:nvPr/>
        </p:nvSpPr>
        <p:spPr>
          <a:xfrm>
            <a:off x="160021" y="1089166"/>
            <a:ext cx="4217670" cy="4237373"/>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noProof="0" dirty="0" smtClean="0">
                <a:ln>
                  <a:noFill/>
                </a:ln>
                <a:effectLst/>
                <a:uLnTx/>
                <a:uFillTx/>
                <a:latin typeface="+mn-lt"/>
                <a:ea typeface="+mn-ea"/>
                <a:cs typeface="+mn-cs"/>
              </a:rPr>
              <a:t>Cismin hacminin tamamı,</a:t>
            </a:r>
            <a:r>
              <a:rPr kumimoji="0" lang="tr-TR" sz="1900" i="0" u="none" strike="noStrike" kern="1200" cap="none" spc="10" normalizeH="0" noProof="0" dirty="0" smtClean="0">
                <a:ln>
                  <a:noFill/>
                </a:ln>
                <a:effectLst/>
                <a:uLnTx/>
                <a:uFillTx/>
                <a:latin typeface="+mn-lt"/>
                <a:ea typeface="+mn-ea"/>
                <a:cs typeface="+mn-cs"/>
              </a:rPr>
              <a:t> akışkanınn içerisinde olmasına rağmen batmandan askıda kalır. </a:t>
            </a:r>
            <a:r>
              <a:rPr kumimoji="0" lang="tr-TR" sz="1900" i="0" u="none" strike="noStrike" kern="1200" cap="none" spc="10" normalizeH="0" baseline="0" noProof="0" dirty="0" smtClean="0">
                <a:ln>
                  <a:noFill/>
                </a:ln>
                <a:effectLst/>
                <a:uLnTx/>
                <a:uFillTx/>
                <a:latin typeface="+mn-lt"/>
                <a:ea typeface="+mn-ea"/>
                <a:cs typeface="+mn-cs"/>
              </a:rPr>
              <a:t>Bu da, </a:t>
            </a:r>
            <a:r>
              <a:rPr kumimoji="0" lang="tr-TR" sz="1900" i="0" u="none" strike="noStrike" kern="1200" cap="none" spc="10" normalizeH="0" noProof="0" dirty="0" smtClean="0">
                <a:ln>
                  <a:noFill/>
                </a:ln>
                <a:effectLst/>
                <a:uLnTx/>
                <a:uFillTx/>
                <a:latin typeface="+mn-lt"/>
                <a:ea typeface="+mn-ea"/>
                <a:cs typeface="+mn-cs"/>
              </a:rPr>
              <a:t>o cismin dengede olduğu anlamına gelir. </a:t>
            </a:r>
          </a:p>
          <a:p>
            <a:pPr marR="0" algn="l" defTabSz="914400" rtl="0" eaLnBrk="1" fontAlgn="auto" latinLnBrk="0" hangingPunct="1">
              <a:lnSpc>
                <a:spcPct val="95000"/>
              </a:lnSpc>
              <a:spcBef>
                <a:spcPts val="1400"/>
              </a:spcBef>
              <a:spcAft>
                <a:spcPts val="200"/>
              </a:spcAft>
              <a:buClr>
                <a:schemeClr val="accent1"/>
              </a:buClr>
              <a:buSzPct val="80000"/>
              <a:tabLst/>
            </a:pPr>
            <a:endParaRPr lang="en-US" sz="1900" spc="10" baseline="0" dirty="0" smtClean="0"/>
          </a:p>
          <a:p>
            <a:pPr marR="0" algn="l" defTabSz="914400" rtl="0" eaLnBrk="1" fontAlgn="auto" latinLnBrk="0" hangingPunct="1">
              <a:lnSpc>
                <a:spcPct val="95000"/>
              </a:lnSpc>
              <a:spcBef>
                <a:spcPts val="1400"/>
              </a:spcBef>
              <a:spcAft>
                <a:spcPts val="200"/>
              </a:spcAft>
              <a:buClr>
                <a:schemeClr val="accent1"/>
              </a:buClr>
              <a:buSzPct val="80000"/>
              <a:tabLst/>
            </a:pPr>
            <a:r>
              <a:rPr lang="tr-TR" sz="1900" spc="10" baseline="0" dirty="0" smtClean="0"/>
              <a:t>Yani;</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noProof="0" dirty="0" smtClean="0">
                <a:ln>
                  <a:noFill/>
                </a:ln>
                <a:effectLst/>
                <a:uLnTx/>
                <a:uFillTx/>
                <a:latin typeface="+mn-lt"/>
                <a:ea typeface="+mn-ea"/>
                <a:cs typeface="+mn-cs"/>
              </a:rPr>
              <a:t>Kaldırma kuvvetinin büyüklüğü</a:t>
            </a:r>
            <a:endParaRPr lang="en-US" sz="1900" spc="10" dirty="0"/>
          </a:p>
          <a:p>
            <a:pPr marR="0" algn="l" defTabSz="914400" rtl="0" eaLnBrk="1" fontAlgn="auto" latinLnBrk="0" hangingPunct="1">
              <a:lnSpc>
                <a:spcPct val="95000"/>
              </a:lnSpc>
              <a:spcBef>
                <a:spcPts val="1400"/>
              </a:spcBef>
              <a:spcAft>
                <a:spcPts val="200"/>
              </a:spcAft>
              <a:buClr>
                <a:schemeClr val="accent1"/>
              </a:buClr>
              <a:buSzPct val="80000"/>
              <a:tabLst/>
            </a:pPr>
            <a:r>
              <a:rPr kumimoji="0" lang="en-US" sz="1900" i="0" u="none" strike="noStrike" kern="1200" cap="none" spc="10" normalizeH="0" noProof="0" dirty="0" smtClean="0">
                <a:ln>
                  <a:noFill/>
                </a:ln>
                <a:effectLst/>
                <a:uLnTx/>
                <a:uFillTx/>
                <a:latin typeface="+mn-lt"/>
                <a:ea typeface="+mn-ea"/>
                <a:cs typeface="+mn-cs"/>
              </a:rPr>
              <a:t>                        </a:t>
            </a:r>
            <a:r>
              <a:rPr kumimoji="0" lang="tr-TR" sz="1900" i="0" u="none" strike="noStrike" kern="1200" cap="none" spc="10" normalizeH="0" noProof="0" dirty="0" smtClean="0">
                <a:ln>
                  <a:noFill/>
                </a:ln>
                <a:effectLst/>
                <a:uLnTx/>
                <a:uFillTx/>
                <a:latin typeface="+mn-lt"/>
                <a:ea typeface="+mn-ea"/>
                <a:cs typeface="+mn-cs"/>
              </a:rPr>
              <a:t>=</a:t>
            </a:r>
            <a:endParaRPr kumimoji="0" lang="en-US" sz="1900" i="0" u="none" strike="noStrike" kern="1200" cap="none" spc="10" normalizeH="0" noProof="0" dirty="0" smtClean="0">
              <a:ln>
                <a:noFill/>
              </a:ln>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noProof="0" dirty="0" smtClean="0">
                <a:ln>
                  <a:noFill/>
                </a:ln>
                <a:effectLst/>
                <a:uLnTx/>
                <a:uFillTx/>
                <a:latin typeface="+mn-lt"/>
                <a:ea typeface="+mn-ea"/>
                <a:cs typeface="+mn-cs"/>
              </a:rPr>
              <a:t>Cismin ağırlığının büyüklüğü</a:t>
            </a:r>
            <a:endParaRPr kumimoji="0" lang="tr-TR" sz="2600" i="0" u="none" strike="noStrike" kern="1200" cap="none" spc="10" normalizeH="0" baseline="0" noProof="0" dirty="0" smtClean="0">
              <a:ln>
                <a:noFill/>
              </a:ln>
              <a:effectLst/>
              <a:uLnTx/>
              <a:uFillTx/>
              <a:latin typeface="+mn-lt"/>
              <a:ea typeface="+mn-ea"/>
              <a:cs typeface="+mn-cs"/>
            </a:endParaRPr>
          </a:p>
        </p:txBody>
      </p:sp>
      <p:pic>
        <p:nvPicPr>
          <p:cNvPr id="5" name="Picture 4"/>
          <p:cNvPicPr>
            <a:picLocks noChangeAspect="1"/>
          </p:cNvPicPr>
          <p:nvPr/>
        </p:nvPicPr>
        <p:blipFill rotWithShape="1">
          <a:blip r:embed="rId3"/>
          <a:srcRect l="30843" t="56445" r="42063" b="38902"/>
          <a:stretch/>
        </p:blipFill>
        <p:spPr>
          <a:xfrm>
            <a:off x="160021" y="5326540"/>
            <a:ext cx="6972300" cy="958023"/>
          </a:xfrm>
          <a:prstGeom prst="rect">
            <a:avLst/>
          </a:prstGeom>
        </p:spPr>
      </p:pic>
      <p:pic>
        <p:nvPicPr>
          <p:cNvPr id="4" name="Picture 3"/>
          <p:cNvPicPr>
            <a:picLocks noChangeAspect="1"/>
          </p:cNvPicPr>
          <p:nvPr/>
        </p:nvPicPr>
        <p:blipFill>
          <a:blip r:embed="rId4"/>
          <a:stretch>
            <a:fillRect/>
          </a:stretch>
        </p:blipFill>
        <p:spPr>
          <a:xfrm>
            <a:off x="5071166" y="885825"/>
            <a:ext cx="2352675" cy="2343150"/>
          </a:xfrm>
          <a:prstGeom prst="rect">
            <a:avLst/>
          </a:prstGeom>
        </p:spPr>
      </p:pic>
      <p:sp>
        <p:nvSpPr>
          <p:cNvPr id="7" name="TextBox 6"/>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26943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Batma</a:t>
            </a:r>
            <a:endParaRPr lang="tr-TR" dirty="0"/>
          </a:p>
        </p:txBody>
      </p:sp>
      <p:pic>
        <p:nvPicPr>
          <p:cNvPr id="4" name="Picture 3"/>
          <p:cNvPicPr>
            <a:picLocks noChangeAspect="1"/>
          </p:cNvPicPr>
          <p:nvPr/>
        </p:nvPicPr>
        <p:blipFill rotWithShape="1">
          <a:blip r:embed="rId3"/>
          <a:srcRect l="61781" t="16052" r="27625" b="70008"/>
          <a:stretch/>
        </p:blipFill>
        <p:spPr>
          <a:xfrm>
            <a:off x="4983479" y="1089167"/>
            <a:ext cx="2396393" cy="2522713"/>
          </a:xfrm>
          <a:prstGeom prst="rect">
            <a:avLst/>
          </a:prstGeom>
        </p:spPr>
      </p:pic>
      <p:sp>
        <p:nvSpPr>
          <p:cNvPr id="8" name="TextBox 7"/>
          <p:cNvSpPr txBox="1"/>
          <p:nvPr/>
        </p:nvSpPr>
        <p:spPr>
          <a:xfrm>
            <a:off x="160021" y="1089167"/>
            <a:ext cx="4217670" cy="5643103"/>
          </a:xfrm>
          <a:prstGeom prst="rect">
            <a:avLst/>
          </a:prstGeom>
          <a:noFill/>
          <a:ln w="28575">
            <a:noFill/>
          </a:ln>
        </p:spPr>
        <p:txBody>
          <a:bodyPr vert="horz" wrap="square" lIns="91440" tIns="45720" rIns="91440" bIns="45720" rtlCol="0">
            <a:normAutofit fontScale="92500" lnSpcReduction="2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baseline="0" noProof="0" dirty="0" smtClean="0">
                <a:ln>
                  <a:noFill/>
                </a:ln>
                <a:effectLst/>
                <a:uLnTx/>
                <a:uFillTx/>
                <a:latin typeface="+mn-lt"/>
                <a:ea typeface="+mn-ea"/>
                <a:cs typeface="+mn-cs"/>
              </a:rPr>
              <a:t>Taşan sıvının hacmi,</a:t>
            </a:r>
            <a:r>
              <a:rPr kumimoji="0" lang="tr-TR" sz="2600" i="0" u="none" strike="noStrike" kern="1200" cap="none" spc="10" normalizeH="0" noProof="0" dirty="0" smtClean="0">
                <a:ln>
                  <a:noFill/>
                </a:ln>
                <a:effectLst/>
                <a:uLnTx/>
                <a:uFillTx/>
                <a:latin typeface="+mn-lt"/>
                <a:ea typeface="+mn-ea"/>
                <a:cs typeface="+mn-cs"/>
              </a:rPr>
              <a:t> batan cismin hacmine eşit fakat cismin ağırlığı kaldırma kuvvetinden büyük ise ne olur? </a:t>
            </a:r>
          </a:p>
          <a:p>
            <a:endParaRPr lang="en-US" sz="2600" spc="10" noProof="0" dirty="0" smtClean="0"/>
          </a:p>
          <a:p>
            <a:r>
              <a:rPr lang="tr-TR" sz="2600" spc="10" noProof="0" dirty="0" smtClean="0"/>
              <a:t>Ör: </a:t>
            </a:r>
            <a:endParaRPr lang="en-US" sz="2600" spc="10" noProof="0" dirty="0" smtClean="0"/>
          </a:p>
          <a:p>
            <a:r>
              <a:rPr lang="tr-TR" sz="2600" spc="10" noProof="0" dirty="0" smtClean="0"/>
              <a:t>Cismin hacmi: 20 c</a:t>
            </a:r>
            <a:r>
              <a:rPr lang="tr-TR" sz="2600" dirty="0" smtClean="0"/>
              <a:t>m</a:t>
            </a:r>
            <a:r>
              <a:rPr lang="tr-TR" sz="2600" baseline="30000" dirty="0" smtClean="0"/>
              <a:t>3</a:t>
            </a:r>
          </a:p>
          <a:p>
            <a:endParaRPr lang="tr-TR" sz="2600" baseline="30000" dirty="0"/>
          </a:p>
          <a:p>
            <a:r>
              <a:rPr kumimoji="0" lang="tr-TR" sz="2600" i="0" u="none" strike="noStrike" kern="1200" cap="none" spc="10" normalizeH="0" dirty="0" smtClean="0">
                <a:ln>
                  <a:noFill/>
                </a:ln>
                <a:effectLst/>
                <a:uLnTx/>
                <a:uFillTx/>
                <a:latin typeface="+mn-lt"/>
                <a:ea typeface="+mn-ea"/>
                <a:cs typeface="+mn-cs"/>
              </a:rPr>
              <a:t>Taşan suyun hacmi:</a:t>
            </a:r>
            <a:r>
              <a:rPr kumimoji="0" lang="en-US" sz="2600" i="0" u="none" strike="noStrike" kern="1200" cap="none" spc="10" normalizeH="0" dirty="0" smtClean="0">
                <a:ln>
                  <a:noFill/>
                </a:ln>
                <a:effectLst/>
                <a:uLnTx/>
                <a:uFillTx/>
                <a:latin typeface="+mn-lt"/>
                <a:ea typeface="+mn-ea"/>
                <a:cs typeface="+mn-cs"/>
              </a:rPr>
              <a:t> </a:t>
            </a:r>
            <a:r>
              <a:rPr kumimoji="0" lang="tr-TR" sz="2600" i="0" u="none" strike="noStrike" kern="1200" cap="none" spc="10" normalizeH="0" dirty="0" smtClean="0">
                <a:ln>
                  <a:noFill/>
                </a:ln>
                <a:effectLst/>
                <a:uLnTx/>
                <a:uFillTx/>
                <a:latin typeface="+mn-lt"/>
                <a:ea typeface="+mn-ea"/>
                <a:cs typeface="+mn-cs"/>
              </a:rPr>
              <a:t>20 c</a:t>
            </a:r>
            <a:r>
              <a:rPr lang="tr-TR" sz="2600" dirty="0" smtClean="0"/>
              <a:t>m</a:t>
            </a:r>
            <a:r>
              <a:rPr lang="tr-TR" sz="2600" baseline="30000" dirty="0" smtClean="0"/>
              <a:t>3</a:t>
            </a:r>
            <a:endParaRPr lang="tr-TR" sz="2600" baseline="30000" dirty="0"/>
          </a:p>
          <a:p>
            <a:pPr>
              <a:lnSpc>
                <a:spcPct val="95000"/>
              </a:lnSpc>
              <a:spcBef>
                <a:spcPts val="1400"/>
              </a:spcBef>
              <a:spcAft>
                <a:spcPts val="200"/>
              </a:spcAft>
              <a:buClr>
                <a:schemeClr val="accent1"/>
              </a:buClr>
              <a:buSzPct val="80000"/>
            </a:pPr>
            <a:r>
              <a:rPr lang="tr-TR" sz="2600" spc="10" dirty="0" smtClean="0"/>
              <a:t>Suyun özkütlesi:</a:t>
            </a:r>
            <a:r>
              <a:rPr lang="en-US" sz="2600" spc="10" dirty="0" smtClean="0"/>
              <a:t> </a:t>
            </a:r>
            <a:r>
              <a:rPr lang="tr-TR" sz="2600" spc="10" dirty="0" smtClean="0"/>
              <a:t>1 g/c</a:t>
            </a:r>
            <a:r>
              <a:rPr lang="tr-TR" sz="2600" dirty="0" smtClean="0"/>
              <a:t>m</a:t>
            </a:r>
            <a:r>
              <a:rPr lang="tr-TR" sz="2600" baseline="30000" dirty="0" smtClean="0"/>
              <a:t>3</a:t>
            </a: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dirty="0" smtClean="0">
                <a:ln>
                  <a:noFill/>
                </a:ln>
                <a:effectLst/>
                <a:uLnTx/>
                <a:uFillTx/>
                <a:latin typeface="+mn-lt"/>
                <a:ea typeface="+mn-ea"/>
                <a:cs typeface="+mn-cs"/>
              </a:rPr>
              <a:t>Suyun kütlesi:</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Suyun ağırlığı:</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Uygulanan kaldırma kuvveti: </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Cismin özkütlesi: </a:t>
            </a:r>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dirty="0" smtClean="0">
              <a:ln>
                <a:noFill/>
              </a:ln>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noProof="0" dirty="0" smtClean="0">
              <a:ln>
                <a:noFill/>
              </a:ln>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baseline="0" noProof="0" dirty="0" smtClean="0">
              <a:ln>
                <a:noFill/>
              </a:ln>
              <a:effectLst/>
              <a:uLnTx/>
              <a:uFillTx/>
              <a:latin typeface="+mn-lt"/>
              <a:ea typeface="+mn-ea"/>
              <a:cs typeface="+mn-cs"/>
            </a:endParaRPr>
          </a:p>
        </p:txBody>
      </p:sp>
      <p:sp>
        <p:nvSpPr>
          <p:cNvPr id="6" name="TextBox 5"/>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231978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Batma</a:t>
            </a:r>
            <a:endParaRPr lang="tr-TR" dirty="0"/>
          </a:p>
        </p:txBody>
      </p:sp>
      <p:sp>
        <p:nvSpPr>
          <p:cNvPr id="17" name="TextBox 16"/>
          <p:cNvSpPr txBox="1"/>
          <p:nvPr/>
        </p:nvSpPr>
        <p:spPr>
          <a:xfrm>
            <a:off x="160021" y="1089167"/>
            <a:ext cx="4217670" cy="3757153"/>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dirty="0" smtClean="0">
                <a:ln>
                  <a:noFill/>
                </a:ln>
                <a:effectLst/>
                <a:uLnTx/>
                <a:uFillTx/>
              </a:rPr>
              <a:t>Cisme etki eden kaldırma kuvvetinin büyüklüğü,</a:t>
            </a:r>
            <a:r>
              <a:rPr kumimoji="0" lang="tr-TR" sz="1900" i="0" u="none" strike="noStrike" kern="1200" cap="none" spc="10" normalizeH="0" dirty="0" smtClean="0">
                <a:ln>
                  <a:noFill/>
                </a:ln>
                <a:effectLst/>
                <a:uLnTx/>
                <a:uFillTx/>
              </a:rPr>
              <a:t> cismin ağırlığının büyüklüğünden daha azdır.</a:t>
            </a:r>
          </a:p>
          <a:p>
            <a:pPr marR="0" algn="l" defTabSz="914400" rtl="0" eaLnBrk="1" fontAlgn="auto" latinLnBrk="0" hangingPunct="1">
              <a:lnSpc>
                <a:spcPct val="95000"/>
              </a:lnSpc>
              <a:spcBef>
                <a:spcPts val="1400"/>
              </a:spcBef>
              <a:spcAft>
                <a:spcPts val="200"/>
              </a:spcAft>
              <a:buClr>
                <a:schemeClr val="accent1"/>
              </a:buClr>
              <a:buSzPct val="80000"/>
              <a:tabLst/>
            </a:pPr>
            <a:r>
              <a:rPr lang="tr-TR" sz="1900" spc="10" baseline="0" dirty="0" smtClean="0"/>
              <a:t>Yani;</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Kaldırma kuvvetinin büyüklüğü</a:t>
            </a:r>
            <a:endParaRPr lang="tr-TR" sz="1900" spc="10" dirty="0" smtClean="0"/>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                       &lt;</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Cismin Ağırlığının büyüklüğü</a:t>
            </a:r>
            <a:endParaRPr kumimoji="0" lang="tr-TR" sz="2600" i="0" u="none" strike="noStrike" kern="1200" cap="none" spc="10" normalizeH="0" baseline="0" dirty="0" smtClean="0">
              <a:ln>
                <a:noFill/>
              </a:ln>
              <a:effectLst/>
              <a:uLnTx/>
              <a:uFillTx/>
            </a:endParaRPr>
          </a:p>
        </p:txBody>
      </p:sp>
      <p:pic>
        <p:nvPicPr>
          <p:cNvPr id="4" name="Picture 3"/>
          <p:cNvPicPr>
            <a:picLocks noChangeAspect="1"/>
          </p:cNvPicPr>
          <p:nvPr/>
        </p:nvPicPr>
        <p:blipFill rotWithShape="1">
          <a:blip r:embed="rId3"/>
          <a:srcRect l="61781" t="16052" r="27625" b="70008"/>
          <a:stretch/>
        </p:blipFill>
        <p:spPr>
          <a:xfrm>
            <a:off x="4983479" y="1089167"/>
            <a:ext cx="2396393" cy="2522713"/>
          </a:xfrm>
          <a:prstGeom prst="rect">
            <a:avLst/>
          </a:prstGeom>
        </p:spPr>
      </p:pic>
      <p:pic>
        <p:nvPicPr>
          <p:cNvPr id="6" name="Picture 5"/>
          <p:cNvPicPr>
            <a:picLocks noChangeAspect="1"/>
          </p:cNvPicPr>
          <p:nvPr/>
        </p:nvPicPr>
        <p:blipFill rotWithShape="1">
          <a:blip r:embed="rId3"/>
          <a:srcRect l="24656" t="24258" r="51625" b="69332"/>
          <a:stretch/>
        </p:blipFill>
        <p:spPr>
          <a:xfrm>
            <a:off x="711357" y="5238686"/>
            <a:ext cx="5745271" cy="1242123"/>
          </a:xfrm>
          <a:prstGeom prst="rect">
            <a:avLst/>
          </a:prstGeom>
        </p:spPr>
      </p:pic>
      <p:sp>
        <p:nvSpPr>
          <p:cNvPr id="7" name="TextBox 6"/>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26874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 Askıda Kalma, Batma</a:t>
            </a:r>
            <a:endParaRPr lang="tr-TR" dirty="0"/>
          </a:p>
        </p:txBody>
      </p:sp>
      <p:pic>
        <p:nvPicPr>
          <p:cNvPr id="4" name="Picture 3"/>
          <p:cNvPicPr>
            <a:picLocks noChangeAspect="1"/>
          </p:cNvPicPr>
          <p:nvPr/>
        </p:nvPicPr>
        <p:blipFill rotWithShape="1">
          <a:blip r:embed="rId3"/>
          <a:srcRect l="61781" t="16052" r="27625" b="70008"/>
          <a:stretch/>
        </p:blipFill>
        <p:spPr>
          <a:xfrm>
            <a:off x="5429250" y="965984"/>
            <a:ext cx="2026502" cy="2133324"/>
          </a:xfrm>
          <a:prstGeom prst="rect">
            <a:avLst/>
          </a:prstGeom>
        </p:spPr>
      </p:pic>
      <p:pic>
        <p:nvPicPr>
          <p:cNvPr id="7" name="Picture 6"/>
          <p:cNvPicPr>
            <a:picLocks noChangeAspect="1"/>
          </p:cNvPicPr>
          <p:nvPr/>
        </p:nvPicPr>
        <p:blipFill rotWithShape="1">
          <a:blip r:embed="rId4"/>
          <a:srcRect l="63500" t="39258" r="26094" b="46797"/>
          <a:stretch/>
        </p:blipFill>
        <p:spPr>
          <a:xfrm>
            <a:off x="240030" y="965983"/>
            <a:ext cx="2052219" cy="2200127"/>
          </a:xfrm>
          <a:prstGeom prst="rect">
            <a:avLst/>
          </a:prstGeom>
        </p:spPr>
      </p:pic>
      <p:pic>
        <p:nvPicPr>
          <p:cNvPr id="10" name="Picture 9"/>
          <p:cNvPicPr>
            <a:picLocks noChangeAspect="1"/>
          </p:cNvPicPr>
          <p:nvPr/>
        </p:nvPicPr>
        <p:blipFill rotWithShape="1">
          <a:blip r:embed="rId3"/>
          <a:srcRect l="30572" t="30747" r="56682" b="62909"/>
          <a:stretch/>
        </p:blipFill>
        <p:spPr>
          <a:xfrm>
            <a:off x="1565909" y="4011930"/>
            <a:ext cx="4793839" cy="1908810"/>
          </a:xfrm>
          <a:prstGeom prst="rect">
            <a:avLst/>
          </a:prstGeom>
        </p:spPr>
      </p:pic>
      <p:pic>
        <p:nvPicPr>
          <p:cNvPr id="12" name="Picture 11"/>
          <p:cNvPicPr>
            <a:picLocks noChangeAspect="1"/>
          </p:cNvPicPr>
          <p:nvPr/>
        </p:nvPicPr>
        <p:blipFill>
          <a:blip r:embed="rId5"/>
          <a:stretch>
            <a:fillRect/>
          </a:stretch>
        </p:blipFill>
        <p:spPr>
          <a:xfrm>
            <a:off x="2855863" y="984143"/>
            <a:ext cx="2123763" cy="2115165"/>
          </a:xfrm>
          <a:prstGeom prst="rect">
            <a:avLst/>
          </a:prstGeom>
        </p:spPr>
      </p:pic>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4064786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17252" cy="868983"/>
          </a:xfrm>
        </p:spPr>
        <p:txBody>
          <a:bodyPr/>
          <a:lstStyle/>
          <a:p>
            <a:r>
              <a:rPr lang="tr-TR" dirty="0" smtClean="0"/>
              <a:t>Kazanımlar</a:t>
            </a:r>
            <a:endParaRPr lang="tr-TR" dirty="0"/>
          </a:p>
        </p:txBody>
      </p:sp>
      <p:sp>
        <p:nvSpPr>
          <p:cNvPr id="6" name="Rectangle 3"/>
          <p:cNvSpPr>
            <a:spLocks noChangeArrowheads="1"/>
          </p:cNvSpPr>
          <p:nvPr/>
        </p:nvSpPr>
        <p:spPr bwMode="auto">
          <a:xfrm>
            <a:off x="247135" y="1500313"/>
            <a:ext cx="10453816" cy="27699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545251"/>
                </a:solidFill>
                <a:effectLst/>
                <a:latin typeface="+mj-lt"/>
                <a:cs typeface="Arial" panose="020B0604020202020204" pitchFamily="34" charset="0"/>
              </a:rPr>
              <a:t>10.2.2.1. Durgun akışkanlarda cisimlere etki eden kaldırma kuvvetinin basınç kuvveti farkından kaynaklandığını açıklar. </a:t>
            </a:r>
            <a:endParaRPr kumimoji="0" lang="tr-T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rgbClr val="545251"/>
                </a:solidFill>
                <a:effectLst/>
                <a:latin typeface="+mj-lt"/>
                <a:cs typeface="Arial" panose="020B0604020202020204" pitchFamily="34" charset="0"/>
              </a:rPr>
              <a:t>	a) Archimedes İlkesi açıklanır. Yüzme, askıda kalma ve batma durumlarında 	kaldırma kuvveti ile cismin ağırlığının büyüklükleri karşılaştırılır. </a:t>
            </a:r>
            <a:endParaRPr kumimoji="0" lang="tr-T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1" u="none" strike="noStrike" cap="none" normalizeH="0" baseline="0" dirty="0" smtClean="0">
                <a:ln>
                  <a:noFill/>
                </a:ln>
                <a:solidFill>
                  <a:srgbClr val="545251"/>
                </a:solidFill>
                <a:effectLst/>
                <a:latin typeface="+mj-lt"/>
                <a:cs typeface="Arial" panose="020B0604020202020204" pitchFamily="34" charset="0"/>
              </a:rPr>
              <a:t>	b) Kaldırma kuvveti ile ilgili matematiksel model verilir. Matematiksel 	hesaplamalara girilmez.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545251"/>
                </a:solidFill>
                <a:effectLst/>
                <a:latin typeface="+mj-lt"/>
                <a:cs typeface="Arial" panose="020B0604020202020204" pitchFamily="34" charset="0"/>
              </a:rPr>
              <a:t>10.2.2.2. Kaldırma kuvvetiyle ilgili belirlediği günlük hayattaki problemlere kaldırma kuvveti ve/veya Bernoulli İlkesi’ni kullanarak çözüm önerisi üretir.</a:t>
            </a:r>
            <a:endParaRPr kumimoji="0" lang="tr-TR" sz="32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43540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692640" cy="800597"/>
          </a:xfrm>
        </p:spPr>
        <p:txBody>
          <a:bodyPr/>
          <a:lstStyle/>
          <a:p>
            <a:r>
              <a:rPr lang="tr-TR" dirty="0" smtClean="0"/>
              <a:t>Yüzme, Askıda Kalma, Batma</a:t>
            </a:r>
            <a:endParaRPr lang="tr-TR" dirty="0"/>
          </a:p>
        </p:txBody>
      </p:sp>
      <p:sp>
        <p:nvSpPr>
          <p:cNvPr id="3" name="Rectangle 2"/>
          <p:cNvSpPr/>
          <p:nvPr/>
        </p:nvSpPr>
        <p:spPr>
          <a:xfrm>
            <a:off x="209399" y="984143"/>
            <a:ext cx="7288681" cy="4616648"/>
          </a:xfrm>
          <a:prstGeom prst="rect">
            <a:avLst/>
          </a:prstGeom>
        </p:spPr>
        <p:txBody>
          <a:bodyPr wrap="square">
            <a:spAutoFit/>
          </a:bodyPr>
          <a:lstStyle/>
          <a:p>
            <a:r>
              <a:rPr lang="tr-TR" dirty="0" smtClean="0"/>
              <a:t>Ya birden fazla sıvı olursa?</a:t>
            </a:r>
          </a:p>
          <a:p>
            <a:endParaRPr lang="tr-TR" dirty="0" smtClean="0"/>
          </a:p>
          <a:p>
            <a:endParaRPr lang="tr-TR" dirty="0" smtClean="0"/>
          </a:p>
          <a:p>
            <a:endParaRPr lang="tr-TR" dirty="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sz="2400" dirty="0" smtClean="0"/>
              <a:t>d</a:t>
            </a:r>
            <a:r>
              <a:rPr lang="tr-TR" sz="2400" baseline="-25000" dirty="0" smtClean="0"/>
              <a:t>vida</a:t>
            </a:r>
            <a:r>
              <a:rPr lang="tr-TR" sz="2400" dirty="0" smtClean="0"/>
              <a:t>&gt; d</a:t>
            </a:r>
            <a:r>
              <a:rPr lang="tr-TR" sz="2400" baseline="-25000" dirty="0" smtClean="0"/>
              <a:t>şerbet</a:t>
            </a:r>
            <a:r>
              <a:rPr lang="tr-TR" sz="2400" dirty="0" smtClean="0"/>
              <a:t>&gt; d</a:t>
            </a:r>
            <a:r>
              <a:rPr lang="tr-TR" sz="2400" baseline="-25000" dirty="0" smtClean="0"/>
              <a:t>üzüm</a:t>
            </a:r>
            <a:r>
              <a:rPr lang="tr-TR" sz="2400" dirty="0" smtClean="0"/>
              <a:t>&gt; d</a:t>
            </a:r>
            <a:r>
              <a:rPr lang="tr-TR" sz="2400" baseline="-25000" dirty="0" smtClean="0"/>
              <a:t>su</a:t>
            </a:r>
            <a:r>
              <a:rPr lang="tr-TR" sz="2400" dirty="0" smtClean="0"/>
              <a:t>&gt; d</a:t>
            </a:r>
            <a:r>
              <a:rPr lang="tr-TR" sz="2400" baseline="-25000" dirty="0" smtClean="0"/>
              <a:t>kapak</a:t>
            </a:r>
            <a:r>
              <a:rPr lang="tr-TR" sz="2400" dirty="0" smtClean="0"/>
              <a:t>&gt; d</a:t>
            </a:r>
            <a:r>
              <a:rPr lang="tr-TR" sz="2400" baseline="-25000" dirty="0" smtClean="0"/>
              <a:t>yağ</a:t>
            </a:r>
            <a:r>
              <a:rPr lang="tr-TR" sz="2400" dirty="0" smtClean="0"/>
              <a:t>&gt; d</a:t>
            </a:r>
            <a:r>
              <a:rPr lang="tr-TR" sz="2400" baseline="-25000" dirty="0" smtClean="0"/>
              <a:t>sünger</a:t>
            </a:r>
            <a:endParaRPr lang="tr-TR" sz="2400" dirty="0" smtClean="0"/>
          </a:p>
          <a:p>
            <a:endParaRPr lang="tr-TR" dirty="0" smtClean="0"/>
          </a:p>
          <a:p>
            <a:endParaRPr lang="tr-TR" dirty="0"/>
          </a:p>
        </p:txBody>
      </p:sp>
      <p:pic>
        <p:nvPicPr>
          <p:cNvPr id="5" name="Picture 4"/>
          <p:cNvPicPr>
            <a:picLocks noChangeAspect="1"/>
          </p:cNvPicPr>
          <p:nvPr/>
        </p:nvPicPr>
        <p:blipFill rotWithShape="1">
          <a:blip r:embed="rId3"/>
          <a:srcRect l="25424" t="23522" r="21776" b="16479"/>
          <a:stretch/>
        </p:blipFill>
        <p:spPr>
          <a:xfrm>
            <a:off x="685800" y="2205603"/>
            <a:ext cx="2263140" cy="2057400"/>
          </a:xfrm>
          <a:prstGeom prst="rect">
            <a:avLst/>
          </a:prstGeom>
        </p:spPr>
      </p:pic>
      <p:sp>
        <p:nvSpPr>
          <p:cNvPr id="7" name="TextBox 6"/>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8547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 calcmode="lin" valueType="num">
                                      <p:cBhvr additive="base">
                                        <p:cTn id="1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 Askıda Kalma, Batma</a:t>
            </a:r>
            <a:endParaRPr lang="tr-TR" dirty="0"/>
          </a:p>
        </p:txBody>
      </p:sp>
      <p:pic>
        <p:nvPicPr>
          <p:cNvPr id="4" name="Picture 3"/>
          <p:cNvPicPr>
            <a:picLocks noChangeAspect="1"/>
          </p:cNvPicPr>
          <p:nvPr/>
        </p:nvPicPr>
        <p:blipFill rotWithShape="1">
          <a:blip r:embed="rId3"/>
          <a:srcRect l="32375" t="27031" r="30782" b="16250"/>
          <a:stretch/>
        </p:blipFill>
        <p:spPr>
          <a:xfrm>
            <a:off x="4351570" y="1611629"/>
            <a:ext cx="3100789" cy="3818783"/>
          </a:xfrm>
          <a:prstGeom prst="rect">
            <a:avLst/>
          </a:prstGeom>
        </p:spPr>
      </p:pic>
      <p:sp>
        <p:nvSpPr>
          <p:cNvPr id="7" name="Rectangle 6"/>
          <p:cNvSpPr/>
          <p:nvPr/>
        </p:nvSpPr>
        <p:spPr>
          <a:xfrm>
            <a:off x="278236" y="2503169"/>
            <a:ext cx="3665371" cy="2862322"/>
          </a:xfrm>
          <a:prstGeom prst="rect">
            <a:avLst/>
          </a:prstGeom>
        </p:spPr>
        <p:txBody>
          <a:bodyPr wrap="square">
            <a:spAutoFit/>
          </a:bodyPr>
          <a:lstStyle/>
          <a:p>
            <a:pPr marL="285750" indent="-285750">
              <a:buFont typeface="Arial" panose="020B0604020202020204" pitchFamily="34" charset="0"/>
              <a:buChar char="•"/>
            </a:pPr>
            <a:r>
              <a:rPr lang="tr-TR" dirty="0" smtClean="0"/>
              <a:t>Peki, bu bardağa ilk önce şerbet dökülseydi, üzerine su konulmadan üzüm atılsaydı, üzüm videodaki konumuna göre nerede dururdu? Daha aşağıda ya da daha yukarıda?</a:t>
            </a:r>
          </a:p>
          <a:p>
            <a:endParaRPr lang="tr-TR" dirty="0"/>
          </a:p>
          <a:p>
            <a:pPr marL="285750" indent="-285750">
              <a:buFont typeface="Arial" panose="020B0604020202020204" pitchFamily="34" charset="0"/>
              <a:buChar char="•"/>
            </a:pPr>
            <a:endParaRPr lang="tr-TR" dirty="0"/>
          </a:p>
          <a:p>
            <a:endParaRPr lang="tr-TR" dirty="0" smtClean="0"/>
          </a:p>
          <a:p>
            <a:endParaRPr lang="tr-TR" dirty="0"/>
          </a:p>
        </p:txBody>
      </p:sp>
      <p:sp>
        <p:nvSpPr>
          <p:cNvPr id="6" name="TextBox 5"/>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3061128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 Askıda Kalma, Batma</a:t>
            </a:r>
            <a:endParaRPr lang="tr-TR" dirty="0"/>
          </a:p>
        </p:txBody>
      </p:sp>
      <p:sp>
        <p:nvSpPr>
          <p:cNvPr id="3" name="Rectangle 2"/>
          <p:cNvSpPr/>
          <p:nvPr/>
        </p:nvSpPr>
        <p:spPr>
          <a:xfrm>
            <a:off x="152506" y="1854934"/>
            <a:ext cx="3665371" cy="4247317"/>
          </a:xfrm>
          <a:prstGeom prst="rect">
            <a:avLst/>
          </a:prstGeom>
        </p:spPr>
        <p:txBody>
          <a:bodyPr wrap="square">
            <a:spAutoFit/>
          </a:bodyPr>
          <a:lstStyle/>
          <a:p>
            <a:pPr marL="285750" indent="-285750">
              <a:buFont typeface="Arial" panose="020B0604020202020204" pitchFamily="34" charset="0"/>
              <a:buChar char="•"/>
            </a:pPr>
            <a:r>
              <a:rPr lang="tr-TR" dirty="0" smtClean="0"/>
              <a:t>Peki, bardağın su kısmında bir musluk olduğunu farzedelim. Musluğu açarak suyu boşaltalım, öyleki su yüksekliği üzümün yüksekliğinden az olsun. Üzüm nerede dururdu? Bir kısmı şerbete mi batardı yoksa bir kısmı yağa mı girerdi?</a:t>
            </a:r>
          </a:p>
          <a:p>
            <a:endParaRPr lang="tr-TR" dirty="0" smtClean="0"/>
          </a:p>
          <a:p>
            <a:endParaRPr lang="tr-TR" dirty="0"/>
          </a:p>
          <a:p>
            <a:pPr marL="285750" indent="-285750">
              <a:buFont typeface="Arial" panose="020B0604020202020204" pitchFamily="34" charset="0"/>
              <a:buChar char="•"/>
            </a:pPr>
            <a:endParaRPr lang="tr-TR" dirty="0"/>
          </a:p>
          <a:p>
            <a:endParaRPr lang="tr-TR" dirty="0" smtClean="0"/>
          </a:p>
          <a:p>
            <a:endParaRPr lang="tr-TR" dirty="0"/>
          </a:p>
        </p:txBody>
      </p:sp>
      <p:pic>
        <p:nvPicPr>
          <p:cNvPr id="5" name="Picture 4"/>
          <p:cNvPicPr>
            <a:picLocks noChangeAspect="1"/>
          </p:cNvPicPr>
          <p:nvPr/>
        </p:nvPicPr>
        <p:blipFill rotWithShape="1">
          <a:blip r:embed="rId3"/>
          <a:srcRect l="25424" t="23522" r="21776" b="16479"/>
          <a:stretch/>
        </p:blipFill>
        <p:spPr>
          <a:xfrm>
            <a:off x="3977640" y="1634352"/>
            <a:ext cx="3463290" cy="4190900"/>
          </a:xfrm>
          <a:prstGeom prst="rect">
            <a:avLst/>
          </a:prstGeom>
        </p:spPr>
      </p:pic>
      <p:sp>
        <p:nvSpPr>
          <p:cNvPr id="6" name="TextBox 5"/>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4041596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 Askıda Kalma, Batma</a:t>
            </a:r>
            <a:endParaRPr lang="tr-TR" dirty="0"/>
          </a:p>
        </p:txBody>
      </p:sp>
      <p:sp>
        <p:nvSpPr>
          <p:cNvPr id="3" name="Rectangle 2"/>
          <p:cNvSpPr/>
          <p:nvPr/>
        </p:nvSpPr>
        <p:spPr>
          <a:xfrm>
            <a:off x="152506" y="1749953"/>
            <a:ext cx="3665371" cy="4247317"/>
          </a:xfrm>
          <a:prstGeom prst="rect">
            <a:avLst/>
          </a:prstGeom>
        </p:spPr>
        <p:txBody>
          <a:bodyPr wrap="square">
            <a:spAutoFit/>
          </a:bodyPr>
          <a:lstStyle/>
          <a:p>
            <a:endParaRPr lang="tr-TR" dirty="0" smtClean="0"/>
          </a:p>
          <a:p>
            <a:endParaRPr lang="tr-TR" dirty="0"/>
          </a:p>
          <a:p>
            <a:pPr marL="285750" indent="-285750">
              <a:buFont typeface="Arial" panose="020B0604020202020204" pitchFamily="34" charset="0"/>
              <a:buChar char="•"/>
            </a:pPr>
            <a:r>
              <a:rPr lang="tr-TR" dirty="0" smtClean="0"/>
              <a:t>Peki, özkütlesi su ile aynı olan bir cisim atsaydık nerede dururdu?</a:t>
            </a:r>
          </a:p>
          <a:p>
            <a:endParaRPr lang="tr-TR" dirty="0"/>
          </a:p>
          <a:p>
            <a:pPr marL="285750" indent="-285750">
              <a:buFont typeface="Arial" panose="020B0604020202020204" pitchFamily="34" charset="0"/>
              <a:buChar char="•"/>
            </a:pPr>
            <a:r>
              <a:rPr lang="tr-TR" dirty="0" smtClean="0"/>
              <a:t>Peki aynı şekide musluğu açarak suyu boşaltsaydık bu cisim </a:t>
            </a:r>
            <a:r>
              <a:rPr lang="tr-TR" dirty="0"/>
              <a:t>nerede dururdu? Bir kısmı </a:t>
            </a:r>
            <a:r>
              <a:rPr lang="tr-TR" dirty="0" smtClean="0"/>
              <a:t>şerbete mi </a:t>
            </a:r>
            <a:r>
              <a:rPr lang="tr-TR" dirty="0"/>
              <a:t>batardı yoksa bir kısmı yağa mı girerdi?</a:t>
            </a:r>
          </a:p>
          <a:p>
            <a:pPr marL="285750" indent="-285750">
              <a:buFont typeface="Arial" panose="020B0604020202020204" pitchFamily="34" charset="0"/>
              <a:buChar char="•"/>
            </a:pPr>
            <a:endParaRPr lang="tr-TR" dirty="0"/>
          </a:p>
          <a:p>
            <a:endParaRPr lang="tr-TR" dirty="0" smtClean="0"/>
          </a:p>
          <a:p>
            <a:endParaRPr lang="tr-TR" dirty="0"/>
          </a:p>
        </p:txBody>
      </p:sp>
      <p:pic>
        <p:nvPicPr>
          <p:cNvPr id="5" name="Picture 4"/>
          <p:cNvPicPr>
            <a:picLocks noChangeAspect="1"/>
          </p:cNvPicPr>
          <p:nvPr/>
        </p:nvPicPr>
        <p:blipFill rotWithShape="1">
          <a:blip r:embed="rId3"/>
          <a:srcRect l="25424" t="23522" r="21776" b="16479"/>
          <a:stretch/>
        </p:blipFill>
        <p:spPr>
          <a:xfrm>
            <a:off x="3977640" y="1566408"/>
            <a:ext cx="3463290" cy="4153863"/>
          </a:xfrm>
          <a:prstGeom prst="rect">
            <a:avLst/>
          </a:prstGeom>
        </p:spPr>
      </p:pic>
      <p:sp>
        <p:nvSpPr>
          <p:cNvPr id="6" name="TextBox 5"/>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Yüzme, </a:t>
            </a:r>
            <a:r>
              <a:rPr lang="tr-TR" sz="2600" spc="10" dirty="0">
                <a:solidFill>
                  <a:schemeClr val="accent2">
                    <a:lumMod val="60000"/>
                    <a:lumOff val="40000"/>
                  </a:schemeClr>
                </a:solidFill>
              </a:rPr>
              <a:t>Askıda </a:t>
            </a:r>
            <a:r>
              <a:rPr lang="tr-TR" sz="2600" spc="10" dirty="0" smtClean="0">
                <a:solidFill>
                  <a:schemeClr val="accent2">
                    <a:lumMod val="60000"/>
                    <a:lumOff val="40000"/>
                  </a:schemeClr>
                </a:solidFill>
              </a:rPr>
              <a:t>Kalma</a:t>
            </a:r>
            <a:r>
              <a:rPr lang="tr-TR" sz="2600" spc="10" dirty="0">
                <a:solidFill>
                  <a:schemeClr val="accent2">
                    <a:lumMod val="60000"/>
                    <a:lumOff val="40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2">
                    <a:lumMod val="60000"/>
                    <a:lumOff val="40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724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83403"/>
          </a:xfrm>
        </p:spPr>
        <p:txBody>
          <a:bodyPr>
            <a:normAutofit/>
          </a:bodyPr>
          <a:lstStyle/>
          <a:p>
            <a:r>
              <a:rPr lang="tr-TR" dirty="0" smtClean="0"/>
              <a:t>Gemi neden yüzer?</a:t>
            </a:r>
            <a:endParaRPr lang="tr-TR" dirty="0"/>
          </a:p>
        </p:txBody>
      </p:sp>
      <p:sp>
        <p:nvSpPr>
          <p:cNvPr id="10" name="TextBox 9"/>
          <p:cNvSpPr txBox="1"/>
          <p:nvPr/>
        </p:nvSpPr>
        <p:spPr>
          <a:xfrm>
            <a:off x="117476" y="3920490"/>
            <a:ext cx="6958739" cy="1863090"/>
          </a:xfrm>
          <a:prstGeom prst="rect">
            <a:avLst/>
          </a:prstGeom>
          <a:solidFill>
            <a:schemeClr val="bg1"/>
          </a:solidFill>
          <a:ln w="28575">
            <a:noFill/>
          </a:ln>
        </p:spPr>
        <p:txBody>
          <a:bodyPr vert="horz" wrap="square" lIns="91440" tIns="45720" rIns="91440" bIns="45720" rtlCol="0">
            <a:noAutofit/>
          </a:bodyPr>
          <a:lstStyle/>
          <a:p>
            <a:pPr marL="228600" indent="-2286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Peki gemi neden batmıyor?</a:t>
            </a:r>
          </a:p>
          <a:p>
            <a:pPr>
              <a:lnSpc>
                <a:spcPct val="95000"/>
              </a:lnSpc>
              <a:spcBef>
                <a:spcPts val="1400"/>
              </a:spcBef>
              <a:spcAft>
                <a:spcPts val="200"/>
              </a:spcAft>
              <a:buClr>
                <a:schemeClr val="accent1"/>
              </a:buClr>
              <a:buSzPct val="80000"/>
            </a:pPr>
            <a:endParaRPr lang="tr-TR" sz="2600" spc="10" dirty="0"/>
          </a:p>
        </p:txBody>
      </p:sp>
      <p:pic>
        <p:nvPicPr>
          <p:cNvPr id="3074" name="Picture 2" descr="ge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60" y="883403"/>
            <a:ext cx="3437286" cy="17454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mi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644" y="883403"/>
            <a:ext cx="3449655" cy="1762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7475" y="4903813"/>
            <a:ext cx="7334885" cy="456857"/>
          </a:xfrm>
          <a:prstGeom prst="rect">
            <a:avLst/>
          </a:prstGeom>
          <a:solidFill>
            <a:schemeClr val="bg1"/>
          </a:solidFill>
          <a:ln w="28575">
            <a:solidFill>
              <a:schemeClr val="accent5">
                <a:lumMod val="60000"/>
                <a:lumOff val="40000"/>
              </a:schemeClr>
            </a:solidFill>
          </a:ln>
        </p:spPr>
        <p:txBody>
          <a:bodyPr vert="horz" wrap="non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Demirden Yapılan Geminin</a:t>
            </a:r>
            <a:r>
              <a:rPr kumimoji="0" lang="en-US"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 </a:t>
            </a:r>
            <a:r>
              <a:rPr kumimoji="0" lang="tr-TR"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Özkütlesi = Demirin Özkütlesi ?</a:t>
            </a:r>
          </a:p>
        </p:txBody>
      </p:sp>
      <p:sp>
        <p:nvSpPr>
          <p:cNvPr id="9" name="Multiply 8"/>
          <p:cNvSpPr/>
          <p:nvPr/>
        </p:nvSpPr>
        <p:spPr>
          <a:xfrm>
            <a:off x="3874536" y="4371260"/>
            <a:ext cx="1909043" cy="1526619"/>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2">
                    <a:lumMod val="60000"/>
                    <a:lumOff val="40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15953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83403"/>
          </a:xfrm>
        </p:spPr>
        <p:txBody>
          <a:bodyPr>
            <a:normAutofit/>
          </a:bodyPr>
          <a:lstStyle/>
          <a:p>
            <a:r>
              <a:rPr lang="tr-TR" dirty="0" smtClean="0"/>
              <a:t>Gemi neden yüzer?</a:t>
            </a:r>
            <a:endParaRPr lang="tr-TR" dirty="0"/>
          </a:p>
        </p:txBody>
      </p:sp>
      <p:sp>
        <p:nvSpPr>
          <p:cNvPr id="10" name="TextBox 9"/>
          <p:cNvSpPr txBox="1"/>
          <p:nvPr/>
        </p:nvSpPr>
        <p:spPr>
          <a:xfrm>
            <a:off x="117476" y="2889322"/>
            <a:ext cx="6958739" cy="2425628"/>
          </a:xfrm>
          <a:prstGeom prst="rect">
            <a:avLst/>
          </a:prstGeom>
          <a:solidFill>
            <a:schemeClr val="bg1"/>
          </a:solidFill>
          <a:ln w="28575">
            <a:noFill/>
          </a:ln>
        </p:spPr>
        <p:txBody>
          <a:bodyPr vert="horz" wrap="square" lIns="91440" tIns="45720" rIns="91440" bIns="45720" rtlCol="0">
            <a:noAutofit/>
          </a:bodyPr>
          <a:lstStyle/>
          <a:p>
            <a:pPr marL="457200" indent="-4572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Peki kayık ağırlığındaki tahtayı bütün halinde denizin yüzeyine bırakırsak ne olur? </a:t>
            </a:r>
          </a:p>
          <a:p>
            <a:pPr marL="457200" indent="-4572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Yatay şekilde bırakırsak ne olur?</a:t>
            </a:r>
          </a:p>
          <a:p>
            <a:pPr marL="457200" indent="-4572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Dikey şekilde bırakırsak ne olur?</a:t>
            </a:r>
          </a:p>
          <a:p>
            <a:pPr marL="457200" indent="-4572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Peki tahtanın gemiden farkı ne?</a:t>
            </a:r>
          </a:p>
          <a:p>
            <a:pPr marL="228600" indent="-228600">
              <a:lnSpc>
                <a:spcPct val="95000"/>
              </a:lnSpc>
              <a:spcBef>
                <a:spcPts val="1400"/>
              </a:spcBef>
              <a:spcAft>
                <a:spcPts val="200"/>
              </a:spcAft>
              <a:buClr>
                <a:schemeClr val="accent1"/>
              </a:buClr>
              <a:buSzPct val="80000"/>
              <a:buFont typeface="Arial" panose="020B0604020202020204" pitchFamily="34" charset="0"/>
              <a:buChar char="•"/>
            </a:pPr>
            <a:endParaRPr lang="tr-TR" sz="2600" spc="10" dirty="0" smtClean="0"/>
          </a:p>
          <a:p>
            <a:pPr>
              <a:lnSpc>
                <a:spcPct val="95000"/>
              </a:lnSpc>
              <a:spcBef>
                <a:spcPts val="1400"/>
              </a:spcBef>
              <a:spcAft>
                <a:spcPts val="200"/>
              </a:spcAft>
              <a:buClr>
                <a:schemeClr val="accent1"/>
              </a:buClr>
              <a:buSzPct val="80000"/>
            </a:pPr>
            <a:endParaRPr lang="tr-TR" sz="2600" spc="10" dirty="0"/>
          </a:p>
        </p:txBody>
      </p:sp>
      <p:pic>
        <p:nvPicPr>
          <p:cNvPr id="3" name="Picture 2" descr="deniz sandal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219"/>
          <a:stretch/>
        </p:blipFill>
        <p:spPr bwMode="auto">
          <a:xfrm>
            <a:off x="396445" y="883402"/>
            <a:ext cx="2959830" cy="1933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hta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t="19470" b="18359"/>
          <a:stretch/>
        </p:blipFill>
        <p:spPr bwMode="auto">
          <a:xfrm>
            <a:off x="3966091" y="883402"/>
            <a:ext cx="3110123" cy="19336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8905" y="6092533"/>
            <a:ext cx="7334885" cy="456857"/>
          </a:xfrm>
          <a:prstGeom prst="rect">
            <a:avLst/>
          </a:prstGeom>
          <a:solidFill>
            <a:schemeClr val="bg1"/>
          </a:solidFill>
          <a:ln w="28575">
            <a:solidFill>
              <a:schemeClr val="accent5">
                <a:lumMod val="60000"/>
                <a:lumOff val="40000"/>
              </a:schemeClr>
            </a:solidFill>
          </a:ln>
        </p:spPr>
        <p:txBody>
          <a:bodyPr vert="horz" wrap="non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Tahtadan Yapılan Geminin Özkütlesi = Tahtanın Özkütlesi ?</a:t>
            </a:r>
          </a:p>
        </p:txBody>
      </p:sp>
      <p:sp>
        <p:nvSpPr>
          <p:cNvPr id="9" name="Multiply 8"/>
          <p:cNvSpPr/>
          <p:nvPr/>
        </p:nvSpPr>
        <p:spPr>
          <a:xfrm>
            <a:off x="3885966" y="5559980"/>
            <a:ext cx="1909043" cy="1526619"/>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2">
                    <a:lumMod val="60000"/>
                    <a:lumOff val="40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119134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83403"/>
          </a:xfrm>
        </p:spPr>
        <p:txBody>
          <a:bodyPr>
            <a:normAutofit/>
          </a:bodyPr>
          <a:lstStyle/>
          <a:p>
            <a:r>
              <a:rPr lang="tr-TR" dirty="0" smtClean="0"/>
              <a:t>Gemi neden yüzer?</a:t>
            </a:r>
            <a:endParaRPr lang="tr-TR" dirty="0"/>
          </a:p>
        </p:txBody>
      </p:sp>
      <p:sp>
        <p:nvSpPr>
          <p:cNvPr id="10" name="TextBox 9"/>
          <p:cNvSpPr txBox="1"/>
          <p:nvPr/>
        </p:nvSpPr>
        <p:spPr>
          <a:xfrm>
            <a:off x="117476" y="2889322"/>
            <a:ext cx="6958739" cy="2425628"/>
          </a:xfrm>
          <a:prstGeom prst="rect">
            <a:avLst/>
          </a:prstGeom>
          <a:solidFill>
            <a:schemeClr val="bg1"/>
          </a:solidFill>
          <a:ln w="28575">
            <a:noFill/>
          </a:ln>
        </p:spPr>
        <p:txBody>
          <a:bodyPr vert="horz" wrap="square" lIns="91440" tIns="45720" rIns="91440" bIns="45720" rtlCol="0">
            <a:noAutofit/>
          </a:bodyPr>
          <a:lstStyle/>
          <a:p>
            <a:pPr marL="228600" indent="-2286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Tahta zaten su üzerinde yüzebiliyorsa, neden üzerine doğrudan binmiyoruz? Neden kayık şekli vermeye ihtiyaç duyuyoruz?</a:t>
            </a:r>
          </a:p>
          <a:p>
            <a:pPr>
              <a:lnSpc>
                <a:spcPct val="95000"/>
              </a:lnSpc>
              <a:spcBef>
                <a:spcPts val="1400"/>
              </a:spcBef>
              <a:spcAft>
                <a:spcPts val="200"/>
              </a:spcAft>
              <a:buClr>
                <a:schemeClr val="accent1"/>
              </a:buClr>
              <a:buSzPct val="80000"/>
            </a:pPr>
            <a:endParaRPr lang="tr-TR" sz="2600" spc="10" dirty="0"/>
          </a:p>
        </p:txBody>
      </p:sp>
      <p:pic>
        <p:nvPicPr>
          <p:cNvPr id="3" name="Picture 2" descr="deniz sandal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219"/>
          <a:stretch/>
        </p:blipFill>
        <p:spPr bwMode="auto">
          <a:xfrm>
            <a:off x="396445" y="883402"/>
            <a:ext cx="2959830" cy="1933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hta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t="19470" b="18359"/>
          <a:stretch/>
        </p:blipFill>
        <p:spPr bwMode="auto">
          <a:xfrm>
            <a:off x="3966091" y="883402"/>
            <a:ext cx="3110123" cy="19336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2">
                    <a:lumMod val="60000"/>
                    <a:lumOff val="40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1207914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731519"/>
          </a:xfrm>
        </p:spPr>
        <p:txBody>
          <a:bodyPr/>
          <a:lstStyle/>
          <a:p>
            <a:r>
              <a:rPr lang="tr-TR" dirty="0" smtClean="0"/>
              <a:t>Örnek</a:t>
            </a:r>
            <a:endParaRPr lang="tr-TR" dirty="0"/>
          </a:p>
        </p:txBody>
      </p:sp>
      <p:pic>
        <p:nvPicPr>
          <p:cNvPr id="7" name="Picture 6" descr="uçan bal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85" y="652883"/>
            <a:ext cx="2507615" cy="1450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47914" y="2104126"/>
            <a:ext cx="1282956" cy="306513"/>
          </a:xfrm>
          <a:prstGeom prst="rect">
            <a:avLst/>
          </a:prstGeom>
          <a:solidFill>
            <a:schemeClr val="bg1"/>
          </a:solidFill>
          <a:ln w="28575">
            <a:noFill/>
          </a:ln>
        </p:spPr>
        <p:txBody>
          <a:bodyPr vert="horz" wrap="square" lIns="91440" tIns="45720" rIns="91440" bIns="45720" rtlCol="0">
            <a:normAutofit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600" spc="10" dirty="0" smtClean="0">
                <a:solidFill>
                  <a:schemeClr val="tx1">
                    <a:lumMod val="65000"/>
                    <a:lumOff val="35000"/>
                  </a:schemeClr>
                </a:solidFill>
              </a:rPr>
              <a:t>d</a:t>
            </a:r>
            <a:r>
              <a:rPr kumimoji="0" lang="tr-TR" sz="1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balon</a:t>
            </a:r>
            <a:r>
              <a:rPr kumimoji="0" lang="tr-TR" sz="1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&lt;d</a:t>
            </a:r>
            <a:r>
              <a:rPr kumimoji="0" lang="tr-TR" sz="1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insan</a:t>
            </a:r>
          </a:p>
        </p:txBody>
      </p:sp>
      <p:pic>
        <p:nvPicPr>
          <p:cNvPr id="9" name="Picture 8" descr="yengeç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4" y="2410639"/>
            <a:ext cx="2267586" cy="16197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8455" y="4030344"/>
            <a:ext cx="1312991" cy="370330"/>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pc="10" dirty="0" smtClean="0">
                <a:solidFill>
                  <a:schemeClr val="tx1">
                    <a:lumMod val="65000"/>
                    <a:lumOff val="35000"/>
                  </a:schemeClr>
                </a:solidFill>
              </a:rPr>
              <a:t>d</a:t>
            </a:r>
            <a:r>
              <a:rPr kumimoji="0" lang="tr-TR" sz="105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insan</a:t>
            </a:r>
            <a:r>
              <a:rPr kumimoji="0" lang="tr-TR"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&lt;d</a:t>
            </a:r>
            <a:r>
              <a:rPr lang="tr-TR" sz="1050" spc="10" dirty="0" smtClean="0">
                <a:solidFill>
                  <a:schemeClr val="tx1">
                    <a:lumMod val="65000"/>
                    <a:lumOff val="35000"/>
                  </a:schemeClr>
                </a:solidFill>
              </a:rPr>
              <a:t>yengeç</a:t>
            </a:r>
            <a:endParaRPr kumimoji="0" lang="tr-TR" sz="1050" b="0" i="0" u="none" strike="noStrike" kern="1200" cap="none" spc="10" normalizeH="0" baseline="0" noProof="0" dirty="0" smtClean="0">
              <a:ln>
                <a:noFill/>
              </a:ln>
              <a:solidFill>
                <a:schemeClr val="tx1">
                  <a:lumMod val="65000"/>
                  <a:lumOff val="35000"/>
                </a:schemeClr>
              </a:solidFill>
              <a:effectLst/>
              <a:uLnTx/>
              <a:uFillTx/>
            </a:endParaRPr>
          </a:p>
        </p:txBody>
      </p:sp>
      <p:pic>
        <p:nvPicPr>
          <p:cNvPr id="11" name="Picture 2" descr="gemi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567" y="4628615"/>
            <a:ext cx="2329633" cy="11830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3239" y="5829573"/>
            <a:ext cx="1412305" cy="41201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pc="10" dirty="0" smtClean="0">
                <a:solidFill>
                  <a:schemeClr val="tx1">
                    <a:lumMod val="65000"/>
                    <a:lumOff val="35000"/>
                  </a:schemeClr>
                </a:solidFill>
              </a:rPr>
              <a:t>d</a:t>
            </a:r>
            <a:r>
              <a:rPr lang="tr-TR" sz="1050" spc="10" dirty="0" smtClean="0">
                <a:solidFill>
                  <a:schemeClr val="tx1">
                    <a:lumMod val="65000"/>
                    <a:lumOff val="35000"/>
                  </a:schemeClr>
                </a:solidFill>
              </a:rPr>
              <a:t>gemi</a:t>
            </a:r>
            <a:r>
              <a:rPr kumimoji="0" lang="tr-TR"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&lt;d</a:t>
            </a:r>
            <a:r>
              <a:rPr lang="tr-TR" sz="1050" spc="10" dirty="0" smtClean="0">
                <a:solidFill>
                  <a:schemeClr val="tx1">
                    <a:lumMod val="65000"/>
                    <a:lumOff val="35000"/>
                  </a:schemeClr>
                </a:solidFill>
              </a:rPr>
              <a:t>yengeç</a:t>
            </a:r>
            <a:endParaRPr kumimoji="0" lang="tr-TR" sz="1050" b="0" i="0" u="none" strike="noStrike" kern="1200" cap="none" spc="10" normalizeH="0" baseline="0" noProof="0" dirty="0" smtClean="0">
              <a:ln>
                <a:noFill/>
              </a:ln>
              <a:solidFill>
                <a:schemeClr val="tx1">
                  <a:lumMod val="65000"/>
                  <a:lumOff val="35000"/>
                </a:schemeClr>
              </a:solidFill>
              <a:effectLst/>
              <a:uLnTx/>
              <a:uFillTx/>
            </a:endParaRPr>
          </a:p>
        </p:txBody>
      </p:sp>
      <p:pic>
        <p:nvPicPr>
          <p:cNvPr id="2050" name="Picture 2" descr="İ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5244" y="652883"/>
            <a:ext cx="1529343" cy="1562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niz altı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1696" y="652883"/>
            <a:ext cx="1935529" cy="14502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msah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903" y="4628615"/>
            <a:ext cx="2135395" cy="12812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lina su fışkırtma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2494" y="2470336"/>
            <a:ext cx="2307609" cy="15323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alina su fışkırtma ile ilgili görsel sonuc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6769" y="2485176"/>
            <a:ext cx="2060223" cy="15451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2">
                    <a:lumMod val="60000"/>
                    <a:lumOff val="40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390821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additive="base">
                                        <p:cTn id="43" dur="500" fill="hold"/>
                                        <p:tgtEl>
                                          <p:spTgt spid="2052"/>
                                        </p:tgtEl>
                                        <p:attrNameLst>
                                          <p:attrName>ppt_x</p:attrName>
                                        </p:attrNameLst>
                                      </p:cBhvr>
                                      <p:tavLst>
                                        <p:tav tm="0">
                                          <p:val>
                                            <p:strVal val="#ppt_x"/>
                                          </p:val>
                                        </p:tav>
                                        <p:tav tm="100000">
                                          <p:val>
                                            <p:strVal val="#ppt_x"/>
                                          </p:val>
                                        </p:tav>
                                      </p:tavLst>
                                    </p:anim>
                                    <p:anim calcmode="lin" valueType="num">
                                      <p:cBhvr additive="base">
                                        <p:cTn id="4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additive="base">
                                        <p:cTn id="49" dur="500" fill="hold"/>
                                        <p:tgtEl>
                                          <p:spTgt spid="2050"/>
                                        </p:tgtEl>
                                        <p:attrNameLst>
                                          <p:attrName>ppt_x</p:attrName>
                                        </p:attrNameLst>
                                      </p:cBhvr>
                                      <p:tavLst>
                                        <p:tav tm="0">
                                          <p:val>
                                            <p:strVal val="#ppt_x"/>
                                          </p:val>
                                        </p:tav>
                                        <p:tav tm="100000">
                                          <p:val>
                                            <p:strVal val="#ppt_x"/>
                                          </p:val>
                                        </p:tav>
                                      </p:tavLst>
                                    </p:anim>
                                    <p:anim calcmode="lin" valueType="num">
                                      <p:cBhvr additive="base">
                                        <p:cTn id="5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8"/>
                                        </p:tgtEl>
                                        <p:attrNameLst>
                                          <p:attrName>style.visibility</p:attrName>
                                        </p:attrNameLst>
                                      </p:cBhvr>
                                      <p:to>
                                        <p:strVal val="visible"/>
                                      </p:to>
                                    </p:set>
                                    <p:anim calcmode="lin" valueType="num">
                                      <p:cBhvr additive="base">
                                        <p:cTn id="55" dur="500" fill="hold"/>
                                        <p:tgtEl>
                                          <p:spTgt spid="2058"/>
                                        </p:tgtEl>
                                        <p:attrNameLst>
                                          <p:attrName>ppt_x</p:attrName>
                                        </p:attrNameLst>
                                      </p:cBhvr>
                                      <p:tavLst>
                                        <p:tav tm="0">
                                          <p:val>
                                            <p:strVal val="#ppt_x"/>
                                          </p:val>
                                        </p:tav>
                                        <p:tav tm="100000">
                                          <p:val>
                                            <p:strVal val="#ppt_x"/>
                                          </p:val>
                                        </p:tav>
                                      </p:tavLst>
                                    </p:anim>
                                    <p:anim calcmode="lin" valueType="num">
                                      <p:cBhvr additive="base">
                                        <p:cTn id="5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56"/>
                                        </p:tgtEl>
                                        <p:attrNameLst>
                                          <p:attrName>style.visibility</p:attrName>
                                        </p:attrNameLst>
                                      </p:cBhvr>
                                      <p:to>
                                        <p:strVal val="visible"/>
                                      </p:to>
                                    </p:set>
                                    <p:anim calcmode="lin" valueType="num">
                                      <p:cBhvr additive="base">
                                        <p:cTn id="61" dur="500" fill="hold"/>
                                        <p:tgtEl>
                                          <p:spTgt spid="2056"/>
                                        </p:tgtEl>
                                        <p:attrNameLst>
                                          <p:attrName>ppt_x</p:attrName>
                                        </p:attrNameLst>
                                      </p:cBhvr>
                                      <p:tavLst>
                                        <p:tav tm="0">
                                          <p:val>
                                            <p:strVal val="#ppt_x"/>
                                          </p:val>
                                        </p:tav>
                                        <p:tav tm="100000">
                                          <p:val>
                                            <p:strVal val="#ppt_x"/>
                                          </p:val>
                                        </p:tav>
                                      </p:tavLst>
                                    </p:anim>
                                    <p:anim calcmode="lin" valueType="num">
                                      <p:cBhvr additive="base">
                                        <p:cTn id="6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4"/>
                                        </p:tgtEl>
                                        <p:attrNameLst>
                                          <p:attrName>style.visibility</p:attrName>
                                        </p:attrNameLst>
                                      </p:cBhvr>
                                      <p:to>
                                        <p:strVal val="visible"/>
                                      </p:to>
                                    </p:set>
                                    <p:anim calcmode="lin" valueType="num">
                                      <p:cBhvr additive="base">
                                        <p:cTn id="67" dur="500" fill="hold"/>
                                        <p:tgtEl>
                                          <p:spTgt spid="2054"/>
                                        </p:tgtEl>
                                        <p:attrNameLst>
                                          <p:attrName>ppt_x</p:attrName>
                                        </p:attrNameLst>
                                      </p:cBhvr>
                                      <p:tavLst>
                                        <p:tav tm="0">
                                          <p:val>
                                            <p:strVal val="#ppt_x"/>
                                          </p:val>
                                        </p:tav>
                                        <p:tav tm="100000">
                                          <p:val>
                                            <p:strVal val="#ppt_x"/>
                                          </p:val>
                                        </p:tav>
                                      </p:tavLst>
                                    </p:anim>
                                    <p:anim calcmode="lin" valueType="num">
                                      <p:cBhvr additive="base">
                                        <p:cTn id="6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731519"/>
          </a:xfrm>
        </p:spPr>
        <p:txBody>
          <a:bodyPr/>
          <a:lstStyle/>
          <a:p>
            <a:r>
              <a:rPr lang="tr-TR" dirty="0" smtClean="0"/>
              <a:t>Özet</a:t>
            </a:r>
            <a:endParaRPr lang="tr-TR" dirty="0"/>
          </a:p>
        </p:txBody>
      </p:sp>
      <p:pic>
        <p:nvPicPr>
          <p:cNvPr id="13" name="Picture 2" descr="evreka arşimet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984143"/>
            <a:ext cx="2319648" cy="11989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4"/>
          <a:srcRect l="61781" t="16052" r="27625" b="70008"/>
          <a:stretch/>
        </p:blipFill>
        <p:spPr>
          <a:xfrm>
            <a:off x="6044445" y="731520"/>
            <a:ext cx="1451609" cy="1528127"/>
          </a:xfrm>
          <a:prstGeom prst="rect">
            <a:avLst/>
          </a:prstGeom>
        </p:spPr>
      </p:pic>
      <p:pic>
        <p:nvPicPr>
          <p:cNvPr id="15" name="Picture 14"/>
          <p:cNvPicPr>
            <a:picLocks noChangeAspect="1"/>
          </p:cNvPicPr>
          <p:nvPr/>
        </p:nvPicPr>
        <p:blipFill rotWithShape="1">
          <a:blip r:embed="rId5"/>
          <a:srcRect l="63500" t="39258" r="26094" b="46797"/>
          <a:stretch/>
        </p:blipFill>
        <p:spPr>
          <a:xfrm>
            <a:off x="2521001" y="731520"/>
            <a:ext cx="1490930" cy="1598385"/>
          </a:xfrm>
          <a:prstGeom prst="rect">
            <a:avLst/>
          </a:prstGeom>
        </p:spPr>
      </p:pic>
      <p:pic>
        <p:nvPicPr>
          <p:cNvPr id="16" name="Picture 15"/>
          <p:cNvPicPr>
            <a:picLocks noChangeAspect="1"/>
          </p:cNvPicPr>
          <p:nvPr/>
        </p:nvPicPr>
        <p:blipFill>
          <a:blip r:embed="rId6"/>
          <a:stretch>
            <a:fillRect/>
          </a:stretch>
        </p:blipFill>
        <p:spPr>
          <a:xfrm>
            <a:off x="4248433" y="731520"/>
            <a:ext cx="1559510" cy="1553196"/>
          </a:xfrm>
          <a:prstGeom prst="rect">
            <a:avLst/>
          </a:prstGeom>
        </p:spPr>
      </p:pic>
      <p:pic>
        <p:nvPicPr>
          <p:cNvPr id="17" name="Picture 16"/>
          <p:cNvPicPr>
            <a:picLocks noChangeAspect="1"/>
          </p:cNvPicPr>
          <p:nvPr/>
        </p:nvPicPr>
        <p:blipFill rotWithShape="1">
          <a:blip r:embed="rId7"/>
          <a:srcRect l="25424" t="23522" r="21776" b="16479"/>
          <a:stretch/>
        </p:blipFill>
        <p:spPr>
          <a:xfrm>
            <a:off x="230696" y="3288894"/>
            <a:ext cx="2050999" cy="1864545"/>
          </a:xfrm>
          <a:prstGeom prst="rect">
            <a:avLst/>
          </a:prstGeom>
        </p:spPr>
      </p:pic>
      <p:pic>
        <p:nvPicPr>
          <p:cNvPr id="18" name="Picture 2" descr="gemi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2420" y="2829674"/>
            <a:ext cx="2381542" cy="12093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emir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2420" y="4138240"/>
            <a:ext cx="2367445" cy="12096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deniz sandal ile ilgili görsel sonucu"/>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1219"/>
          <a:stretch/>
        </p:blipFill>
        <p:spPr bwMode="auto">
          <a:xfrm>
            <a:off x="5305105" y="2789535"/>
            <a:ext cx="1974080" cy="12896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ahta ile ilgili görsel sonucu"/>
          <p:cNvPicPr>
            <a:picLocks noChangeAspect="1" noChangeArrowheads="1"/>
          </p:cNvPicPr>
          <p:nvPr/>
        </p:nvPicPr>
        <p:blipFill rotWithShape="1">
          <a:blip r:embed="rId11">
            <a:extLst>
              <a:ext uri="{28A0092B-C50C-407E-A947-70E740481C1C}">
                <a14:useLocalDpi xmlns:a14="http://schemas.microsoft.com/office/drawing/2010/main" val="0"/>
              </a:ext>
            </a:extLst>
          </a:blip>
          <a:srcRect t="19470" b="18359"/>
          <a:stretch/>
        </p:blipFill>
        <p:spPr bwMode="auto">
          <a:xfrm>
            <a:off x="5290590" y="4221166"/>
            <a:ext cx="1973459" cy="122694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Kaldırma Kuvveti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a:t>
            </a:r>
            <a:r>
              <a:rPr lang="tr-TR" sz="2600" spc="10" dirty="0" smtClean="0">
                <a:solidFill>
                  <a:schemeClr val="bg1">
                    <a:lumMod val="75000"/>
                  </a:schemeClr>
                </a:solidFill>
              </a:rPr>
              <a:t>İlkesi</a:t>
            </a:r>
            <a:endParaRPr lang="tr-TR" sz="26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2">
                    <a:lumMod val="60000"/>
                    <a:lumOff val="40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277464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92037"/>
          </a:xfrm>
        </p:spPr>
        <p:txBody>
          <a:bodyPr/>
          <a:lstStyle/>
          <a:p>
            <a:r>
              <a:rPr lang="tr-TR" dirty="0" smtClean="0"/>
              <a:t>Neler Öğrendik?</a:t>
            </a:r>
            <a:endParaRPr lang="tr-TR" dirty="0"/>
          </a:p>
        </p:txBody>
      </p:sp>
      <p:sp>
        <p:nvSpPr>
          <p:cNvPr id="7" name="Content Placeholder 2"/>
          <p:cNvSpPr>
            <a:spLocks noGrp="1"/>
          </p:cNvSpPr>
          <p:nvPr>
            <p:ph idx="1"/>
          </p:nvPr>
        </p:nvSpPr>
        <p:spPr>
          <a:xfrm>
            <a:off x="164592" y="1223010"/>
            <a:ext cx="9692640" cy="4957127"/>
          </a:xfrm>
        </p:spPr>
        <p:txBody>
          <a:bodyPr>
            <a:normAutofit/>
          </a:bodyPr>
          <a:lstStyle/>
          <a:p>
            <a:pPr marL="0" lvl="0" indent="0" eaLnBrk="0" fontAlgn="base" hangingPunct="0">
              <a:lnSpc>
                <a:spcPct val="100000"/>
              </a:lnSpc>
              <a:spcBef>
                <a:spcPct val="0"/>
              </a:spcBef>
              <a:spcAft>
                <a:spcPct val="0"/>
              </a:spcAft>
              <a:buClrTx/>
              <a:buSzTx/>
              <a:buNone/>
            </a:pPr>
            <a:r>
              <a:rPr lang="tr-TR" b="1" dirty="0">
                <a:solidFill>
                  <a:srgbClr val="545251"/>
                </a:solidFill>
                <a:cs typeface="Arial" panose="020B0604020202020204" pitchFamily="34" charset="0"/>
              </a:rPr>
              <a:t>10.2.2.1. Durgun akışkanlarda cisimlere etki eden kaldırma kuvvetinin basınç kuvveti farkından kaynaklandığını açıklar. </a:t>
            </a:r>
            <a:endParaRPr lang="tr-TR" sz="1400" dirty="0">
              <a:solidFill>
                <a:schemeClr val="tx1"/>
              </a:solidFill>
            </a:endParaRPr>
          </a:p>
          <a:p>
            <a:pPr marL="0" lvl="0" indent="0" eaLnBrk="0" fontAlgn="base" hangingPunct="0">
              <a:lnSpc>
                <a:spcPct val="100000"/>
              </a:lnSpc>
              <a:spcBef>
                <a:spcPct val="0"/>
              </a:spcBef>
              <a:spcAft>
                <a:spcPct val="0"/>
              </a:spcAft>
              <a:buClrTx/>
              <a:buSzTx/>
              <a:buNone/>
            </a:pPr>
            <a:r>
              <a:rPr lang="tr-TR" i="1" dirty="0">
                <a:solidFill>
                  <a:srgbClr val="545251"/>
                </a:solidFill>
                <a:cs typeface="Arial" panose="020B0604020202020204" pitchFamily="34" charset="0"/>
              </a:rPr>
              <a:t>	a) Archimedes İlkesi açıklanır. Yüzme, askıda kalma ve batma </a:t>
            </a:r>
            <a:r>
              <a:rPr lang="tr-TR" i="1" dirty="0" smtClean="0">
                <a:solidFill>
                  <a:srgbClr val="545251"/>
                </a:solidFill>
                <a:cs typeface="Arial" panose="020B0604020202020204" pitchFamily="34" charset="0"/>
              </a:rPr>
              <a:t>	durumlarında </a:t>
            </a:r>
            <a:r>
              <a:rPr lang="tr-TR" i="1" dirty="0">
                <a:solidFill>
                  <a:srgbClr val="545251"/>
                </a:solidFill>
                <a:cs typeface="Arial" panose="020B0604020202020204" pitchFamily="34" charset="0"/>
              </a:rPr>
              <a:t>	kaldırma kuvveti ile cismin ağırlığının büyüklükleri </a:t>
            </a:r>
            <a:r>
              <a:rPr lang="tr-TR" i="1" dirty="0" smtClean="0">
                <a:solidFill>
                  <a:srgbClr val="545251"/>
                </a:solidFill>
                <a:cs typeface="Arial" panose="020B0604020202020204" pitchFamily="34" charset="0"/>
              </a:rPr>
              <a:t>	karşılaştırılır</a:t>
            </a:r>
            <a:r>
              <a:rPr lang="tr-TR" i="1" dirty="0">
                <a:solidFill>
                  <a:srgbClr val="545251"/>
                </a:solidFill>
                <a:cs typeface="Arial" panose="020B0604020202020204" pitchFamily="34" charset="0"/>
              </a:rPr>
              <a:t>. </a:t>
            </a:r>
            <a:endParaRPr lang="tr-TR" sz="1400" dirty="0">
              <a:solidFill>
                <a:schemeClr val="tx1"/>
              </a:solidFill>
            </a:endParaRPr>
          </a:p>
          <a:p>
            <a:pPr marL="0" lvl="0" indent="0" eaLnBrk="0" fontAlgn="base" hangingPunct="0">
              <a:lnSpc>
                <a:spcPct val="100000"/>
              </a:lnSpc>
              <a:spcBef>
                <a:spcPct val="0"/>
              </a:spcBef>
              <a:spcAft>
                <a:spcPct val="0"/>
              </a:spcAft>
              <a:buClrTx/>
              <a:buSzTx/>
              <a:buNone/>
            </a:pPr>
            <a:r>
              <a:rPr lang="tr-TR" i="1" dirty="0">
                <a:solidFill>
                  <a:srgbClr val="545251"/>
                </a:solidFill>
                <a:cs typeface="Arial" panose="020B0604020202020204" pitchFamily="34" charset="0"/>
              </a:rPr>
              <a:t>	b) Kaldırma kuvveti ile ilgili matematiksel model verilir. Matematiksel 	hesaplamalara girilmez. </a:t>
            </a:r>
          </a:p>
          <a:p>
            <a:pPr marL="0" lvl="0" indent="0" eaLnBrk="0" fontAlgn="base" hangingPunct="0">
              <a:lnSpc>
                <a:spcPct val="100000"/>
              </a:lnSpc>
              <a:spcBef>
                <a:spcPct val="0"/>
              </a:spcBef>
              <a:spcAft>
                <a:spcPct val="0"/>
              </a:spcAft>
              <a:buClrTx/>
              <a:buSzTx/>
              <a:buNone/>
            </a:pPr>
            <a:endParaRPr lang="tr-TR" sz="1400" dirty="0">
              <a:solidFill>
                <a:schemeClr val="tx1"/>
              </a:solidFill>
            </a:endParaRPr>
          </a:p>
          <a:p>
            <a:pPr marL="0" lvl="0" indent="0" eaLnBrk="0" fontAlgn="base" hangingPunct="0">
              <a:lnSpc>
                <a:spcPct val="100000"/>
              </a:lnSpc>
              <a:spcBef>
                <a:spcPct val="0"/>
              </a:spcBef>
              <a:spcAft>
                <a:spcPct val="0"/>
              </a:spcAft>
              <a:buClrTx/>
              <a:buSzTx/>
              <a:buNone/>
            </a:pPr>
            <a:r>
              <a:rPr lang="tr-TR" b="1" dirty="0">
                <a:solidFill>
                  <a:srgbClr val="545251"/>
                </a:solidFill>
                <a:cs typeface="Arial" panose="020B0604020202020204" pitchFamily="34" charset="0"/>
              </a:rPr>
              <a:t>10.2.2.2. Kaldırma kuvvetiyle ilgili belirlediği günlük hayattaki problemlere kaldırma kuvveti ve/veya Bernoulli İlkesi’ni kullanarak çözüm önerisi üretir.</a:t>
            </a:r>
            <a:endParaRPr lang="tr-TR" sz="3200" dirty="0">
              <a:solidFill>
                <a:schemeClr val="tx1"/>
              </a:solidFill>
            </a:endParaRPr>
          </a:p>
        </p:txBody>
      </p:sp>
    </p:spTree>
    <p:extLst>
      <p:ext uri="{BB962C8B-B14F-4D97-AF65-F5344CB8AC3E}">
        <p14:creationId xmlns:p14="http://schemas.microsoft.com/office/powerpoint/2010/main" val="161079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83477"/>
          </a:xfrm>
        </p:spPr>
        <p:txBody>
          <a:bodyPr/>
          <a:lstStyle/>
          <a:p>
            <a:r>
              <a:rPr lang="tr-TR" dirty="0" smtClean="0"/>
              <a:t>Geçen Haftanın Özeti</a:t>
            </a:r>
            <a:endParaRPr lang="tr-TR" dirty="0"/>
          </a:p>
        </p:txBody>
      </p:sp>
      <p:pic>
        <p:nvPicPr>
          <p:cNvPr id="21" name="Picture 20" descr="İlgili resi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391" y="1104342"/>
            <a:ext cx="1734794" cy="1520910"/>
          </a:xfrm>
          <a:prstGeom prst="rect">
            <a:avLst/>
          </a:prstGeom>
          <a:noFill/>
          <a:extLst/>
        </p:spPr>
      </p:pic>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2651419" y="1133085"/>
            <a:ext cx="1715852" cy="1530595"/>
          </a:xfrm>
          <a:prstGeom prst="rect">
            <a:avLst/>
          </a:prstGeom>
        </p:spPr>
      </p:pic>
      <p:pic>
        <p:nvPicPr>
          <p:cNvPr id="23" name="Picture 22"/>
          <p:cNvPicPr/>
          <p:nvPr/>
        </p:nvPicPr>
        <p:blipFill>
          <a:blip r:embed="rId4"/>
          <a:stretch>
            <a:fillRect/>
          </a:stretch>
        </p:blipFill>
        <p:spPr>
          <a:xfrm>
            <a:off x="4884505" y="1104342"/>
            <a:ext cx="1548172" cy="1530595"/>
          </a:xfrm>
          <a:prstGeom prst="rect">
            <a:avLst/>
          </a:prstGeom>
        </p:spPr>
      </p:pic>
      <p:pic>
        <p:nvPicPr>
          <p:cNvPr id="24" name="Picture 23"/>
          <p:cNvPicPr/>
          <p:nvPr/>
        </p:nvPicPr>
        <p:blipFill>
          <a:blip r:embed="rId5"/>
          <a:stretch>
            <a:fillRect/>
          </a:stretch>
        </p:blipFill>
        <p:spPr>
          <a:xfrm>
            <a:off x="7349710" y="1098426"/>
            <a:ext cx="1860152" cy="1719851"/>
          </a:xfrm>
          <a:prstGeom prst="rect">
            <a:avLst/>
          </a:prstGeom>
        </p:spPr>
      </p:pic>
      <p:pic>
        <p:nvPicPr>
          <p:cNvPr id="25" name="Picture 24"/>
          <p:cNvPicPr/>
          <p:nvPr/>
        </p:nvPicPr>
        <p:blipFill>
          <a:blip r:embed="rId6"/>
          <a:stretch>
            <a:fillRect/>
          </a:stretch>
        </p:blipFill>
        <p:spPr>
          <a:xfrm>
            <a:off x="399391" y="3081201"/>
            <a:ext cx="1734794" cy="1204711"/>
          </a:xfrm>
          <a:prstGeom prst="rect">
            <a:avLst/>
          </a:prstGeom>
        </p:spPr>
      </p:pic>
      <p:pic>
        <p:nvPicPr>
          <p:cNvPr id="26" name="Picture 25" descr="metro passing man ile ilgili görsel sonucu"/>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1419" y="3146026"/>
            <a:ext cx="1721857" cy="1139886"/>
          </a:xfrm>
          <a:prstGeom prst="rect">
            <a:avLst/>
          </a:prstGeom>
          <a:noFill/>
          <a:extLst/>
        </p:spPr>
      </p:pic>
      <p:pic>
        <p:nvPicPr>
          <p:cNvPr id="27" name="Picture 26" descr="Maryland bike advocate shows what 3 feet looks lik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2962" y="3143125"/>
            <a:ext cx="1721254" cy="1101977"/>
          </a:xfrm>
          <a:prstGeom prst="rect">
            <a:avLst/>
          </a:prstGeom>
          <a:noFill/>
          <a:extLst/>
        </p:spPr>
      </p:pic>
      <p:pic>
        <p:nvPicPr>
          <p:cNvPr id="28" name="Picture 27"/>
          <p:cNvPicPr/>
          <p:nvPr/>
        </p:nvPicPr>
        <p:blipFill>
          <a:blip r:embed="rId9"/>
          <a:stretch>
            <a:fillRect/>
          </a:stretch>
        </p:blipFill>
        <p:spPr>
          <a:xfrm>
            <a:off x="7502069" y="3081201"/>
            <a:ext cx="1707793" cy="1204711"/>
          </a:xfrm>
          <a:prstGeom prst="rect">
            <a:avLst/>
          </a:prstGeom>
        </p:spPr>
      </p:pic>
      <p:pic>
        <p:nvPicPr>
          <p:cNvPr id="29" name="Picture 28"/>
          <p:cNvPicPr/>
          <p:nvPr/>
        </p:nvPicPr>
        <p:blipFill>
          <a:blip r:embed="rId10"/>
          <a:stretch>
            <a:fillRect/>
          </a:stretch>
        </p:blipFill>
        <p:spPr>
          <a:xfrm>
            <a:off x="3094633" y="4563589"/>
            <a:ext cx="2906827" cy="1607606"/>
          </a:xfrm>
          <a:prstGeom prst="rect">
            <a:avLst/>
          </a:prstGeom>
        </p:spPr>
      </p:pic>
      <p:sp>
        <p:nvSpPr>
          <p:cNvPr id="30" name="Rectangle 29"/>
          <p:cNvSpPr/>
          <p:nvPr/>
        </p:nvSpPr>
        <p:spPr>
          <a:xfrm>
            <a:off x="6229124" y="5367392"/>
            <a:ext cx="2545890" cy="523220"/>
          </a:xfrm>
          <a:prstGeom prst="rect">
            <a:avLst/>
          </a:prstGeom>
        </p:spPr>
        <p:txBody>
          <a:bodyPr wrap="none">
            <a:spAutoFit/>
          </a:bodyPr>
          <a:lstStyle/>
          <a:p>
            <a:r>
              <a:rPr lang="tr-TR" sz="2800" b="1" dirty="0" err="1">
                <a:latin typeface="Times New Roman" panose="02020603050405020304" pitchFamily="18" charset="0"/>
                <a:ea typeface="Calibri" panose="020F0502020204030204" pitchFamily="34" charset="0"/>
              </a:rPr>
              <a:t>Bernoulli</a:t>
            </a:r>
            <a:r>
              <a:rPr lang="tr-TR" sz="2800" b="1" dirty="0">
                <a:latin typeface="Times New Roman" panose="02020603050405020304" pitchFamily="18" charset="0"/>
                <a:ea typeface="Calibri" panose="020F0502020204030204" pitchFamily="34" charset="0"/>
              </a:rPr>
              <a:t> İlkesi</a:t>
            </a:r>
            <a:endParaRPr lang="tr-TR" sz="2800" dirty="0"/>
          </a:p>
        </p:txBody>
      </p:sp>
    </p:spTree>
    <p:extLst>
      <p:ext uri="{BB962C8B-B14F-4D97-AF65-F5344CB8AC3E}">
        <p14:creationId xmlns:p14="http://schemas.microsoft.com/office/powerpoint/2010/main" val="343395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10369"/>
          </a:xfrm>
        </p:spPr>
        <p:txBody>
          <a:bodyPr/>
          <a:lstStyle/>
          <a:p>
            <a:r>
              <a:rPr lang="tr-TR" dirty="0" smtClean="0"/>
              <a:t>Gelecek hafta</a:t>
            </a:r>
            <a:endParaRPr lang="tr-TR" dirty="0"/>
          </a:p>
        </p:txBody>
      </p:sp>
      <p:sp>
        <p:nvSpPr>
          <p:cNvPr id="7" name="Content Placeholder 2"/>
          <p:cNvSpPr>
            <a:spLocks noGrp="1"/>
          </p:cNvSpPr>
          <p:nvPr>
            <p:ph idx="1"/>
          </p:nvPr>
        </p:nvSpPr>
        <p:spPr>
          <a:xfrm>
            <a:off x="192055" y="944324"/>
            <a:ext cx="10519487" cy="5463734"/>
          </a:xfrm>
        </p:spPr>
        <p:txBody>
          <a:bodyPr>
            <a:normAutofit fontScale="32500" lnSpcReduction="20000"/>
          </a:bodyPr>
          <a:lstStyle/>
          <a:p>
            <a:pPr marL="0" lvl="0" indent="0" eaLnBrk="0" fontAlgn="base" hangingPunct="0">
              <a:lnSpc>
                <a:spcPct val="100000"/>
              </a:lnSpc>
              <a:spcBef>
                <a:spcPct val="0"/>
              </a:spcBef>
              <a:spcAft>
                <a:spcPct val="0"/>
              </a:spcAft>
              <a:buClrTx/>
              <a:buSzTx/>
              <a:buNone/>
            </a:pPr>
            <a:r>
              <a:rPr lang="tr-TR" sz="6000" b="1" dirty="0">
                <a:solidFill>
                  <a:srgbClr val="545251"/>
                </a:solidFill>
                <a:cs typeface="Arial" panose="020B0604020202020204" pitchFamily="34" charset="0"/>
              </a:rPr>
              <a:t>10.2.2.1. Durgun akışkanlarda cisimlere etki eden kaldırma kuvvetinin basınç kuvveti farkından kaynaklandığını açıklar. </a:t>
            </a:r>
            <a:endParaRPr lang="tr-TR" sz="4400" dirty="0">
              <a:solidFill>
                <a:schemeClr val="tx1"/>
              </a:solidFill>
            </a:endParaRPr>
          </a:p>
          <a:p>
            <a:pPr marL="0" lvl="0" indent="0" eaLnBrk="0" fontAlgn="base" hangingPunct="0">
              <a:lnSpc>
                <a:spcPct val="100000"/>
              </a:lnSpc>
              <a:spcBef>
                <a:spcPct val="0"/>
              </a:spcBef>
              <a:spcAft>
                <a:spcPct val="0"/>
              </a:spcAft>
              <a:buClrTx/>
              <a:buSzTx/>
              <a:buNone/>
            </a:pPr>
            <a:r>
              <a:rPr lang="tr-TR" sz="6000" dirty="0">
                <a:solidFill>
                  <a:srgbClr val="545251"/>
                </a:solidFill>
                <a:cs typeface="Arial" panose="020B0604020202020204" pitchFamily="34" charset="0"/>
              </a:rPr>
              <a:t>	</a:t>
            </a:r>
            <a:endParaRPr lang="tr-TR" sz="6000" dirty="0" smtClean="0">
              <a:solidFill>
                <a:srgbClr val="545251"/>
              </a:solidFill>
              <a:cs typeface="Arial" panose="020B0604020202020204" pitchFamily="34" charset="0"/>
            </a:endParaRPr>
          </a:p>
          <a:p>
            <a:pPr marL="0" lvl="0" indent="0" eaLnBrk="0" fontAlgn="base" hangingPunct="0">
              <a:lnSpc>
                <a:spcPct val="100000"/>
              </a:lnSpc>
              <a:spcBef>
                <a:spcPct val="0"/>
              </a:spcBef>
              <a:spcAft>
                <a:spcPct val="0"/>
              </a:spcAft>
              <a:buClrTx/>
              <a:buSzTx/>
              <a:buNone/>
            </a:pPr>
            <a:r>
              <a:rPr lang="tr-TR" sz="6000" dirty="0">
                <a:solidFill>
                  <a:srgbClr val="545251"/>
                </a:solidFill>
                <a:cs typeface="Arial" panose="020B0604020202020204" pitchFamily="34" charset="0"/>
              </a:rPr>
              <a:t>	</a:t>
            </a:r>
            <a:r>
              <a:rPr lang="tr-TR" sz="5500" dirty="0" smtClean="0">
                <a:solidFill>
                  <a:srgbClr val="545251"/>
                </a:solidFill>
                <a:cs typeface="Arial" panose="020B0604020202020204" pitchFamily="34" charset="0"/>
              </a:rPr>
              <a:t>ÖSYM sorularını çözer.</a:t>
            </a:r>
            <a:endParaRPr lang="tr-TR" sz="5500" dirty="0">
              <a:solidFill>
                <a:srgbClr val="545251"/>
              </a:solidFill>
              <a:cs typeface="Arial" panose="020B0604020202020204" pitchFamily="34" charset="0"/>
            </a:endParaRPr>
          </a:p>
          <a:p>
            <a:pPr marL="0" indent="0">
              <a:buNone/>
            </a:pPr>
            <a:endParaRPr lang="tr-TR" sz="5500" b="1" dirty="0" smtClean="0"/>
          </a:p>
          <a:p>
            <a:pPr marL="0" indent="0">
              <a:buNone/>
            </a:pPr>
            <a:r>
              <a:rPr lang="tr-TR" sz="5500" b="1" dirty="0" smtClean="0"/>
              <a:t>10.3.1.1</a:t>
            </a:r>
            <a:r>
              <a:rPr lang="tr-TR" sz="5500" b="1" dirty="0" smtClean="0"/>
              <a:t>. Titreşim, dalga hareketi, dalga boyu, periyot, frekans, hız ve genlik kavramlarını açıklar. </a:t>
            </a:r>
            <a:endParaRPr lang="tr-TR" sz="5500" dirty="0" smtClean="0"/>
          </a:p>
          <a:p>
            <a:pPr marL="0" indent="0">
              <a:buNone/>
            </a:pPr>
            <a:r>
              <a:rPr lang="tr-TR" sz="5500" dirty="0" smtClean="0"/>
              <a:t>	a) Deney, gözlem veya simülasyonlarla kavramların açıklanması 	sağlanır. </a:t>
            </a:r>
          </a:p>
          <a:p>
            <a:pPr marL="0" indent="0">
              <a:buNone/>
            </a:pPr>
            <a:r>
              <a:rPr lang="tr-TR" sz="5500" dirty="0" smtClean="0"/>
              <a:t>	b) Periyot ve frekans kavramlarının birbiriyle ilişkilendirilmesi ve 	matematiksel 	model oluşturulması sağlanır. Matematiksel 	hesaplamalara girilmez. </a:t>
            </a:r>
          </a:p>
          <a:p>
            <a:pPr marL="0" indent="0">
              <a:buNone/>
            </a:pPr>
            <a:r>
              <a:rPr lang="tr-TR" sz="5500" dirty="0" smtClean="0"/>
              <a:t>	c) Dalganın ilerleme hızı, dalga boyu ve frekans kavramları arasındaki 	matematiksel model verilir. Matematiksel hesaplamalara girilmez. </a:t>
            </a:r>
          </a:p>
          <a:p>
            <a:pPr marL="0" indent="0">
              <a:buNone/>
            </a:pPr>
            <a:r>
              <a:rPr lang="tr-TR" sz="5500" dirty="0" smtClean="0"/>
              <a:t>	ç) Dalganın ilerleme hızının ortama, frekansın kaynağa bağlı olduğu 	vurgulanır.</a:t>
            </a:r>
          </a:p>
          <a:p>
            <a:pPr marL="0" indent="0">
              <a:buNone/>
            </a:pPr>
            <a:r>
              <a:rPr lang="tr-TR" sz="5500" b="1" dirty="0" smtClean="0"/>
              <a:t>10.3.1.2. Dalgaları taşıdığı enerjiye ve titreşim doğrultusuna göre sınıflandırır. </a:t>
            </a:r>
            <a:endParaRPr lang="tr-TR" sz="5500" dirty="0" smtClean="0"/>
          </a:p>
          <a:p>
            <a:pPr marL="0" indent="0">
              <a:buNone/>
            </a:pPr>
            <a:r>
              <a:rPr lang="tr-TR" sz="5500" dirty="0" smtClean="0"/>
              <a:t>	Öğrencilerin dalga çeşitlerine örnekler vermeleri sağlanır.</a:t>
            </a:r>
          </a:p>
          <a:p>
            <a:pPr marL="82296" indent="0">
              <a:buNone/>
            </a:pPr>
            <a:endParaRPr lang="tr-TR" dirty="0" smtClean="0">
              <a:solidFill>
                <a:schemeClr val="tx1"/>
              </a:solidFill>
            </a:endParaRPr>
          </a:p>
        </p:txBody>
      </p:sp>
    </p:spTree>
    <p:extLst>
      <p:ext uri="{BB962C8B-B14F-4D97-AF65-F5344CB8AC3E}">
        <p14:creationId xmlns:p14="http://schemas.microsoft.com/office/powerpoint/2010/main" val="1544403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72" y="0"/>
            <a:ext cx="6270498" cy="775533"/>
          </a:xfrm>
        </p:spPr>
        <p:txBody>
          <a:bodyPr/>
          <a:lstStyle/>
          <a:p>
            <a:r>
              <a:rPr lang="tr-TR" dirty="0" smtClean="0"/>
              <a:t>Neler öğreneceğiz?</a:t>
            </a:r>
            <a:endParaRPr lang="tr-TR" dirty="0"/>
          </a:p>
        </p:txBody>
      </p:sp>
      <p:sp>
        <p:nvSpPr>
          <p:cNvPr id="3" name="Content Placeholder 2"/>
          <p:cNvSpPr>
            <a:spLocks noGrp="1"/>
          </p:cNvSpPr>
          <p:nvPr>
            <p:ph idx="1"/>
          </p:nvPr>
        </p:nvSpPr>
        <p:spPr>
          <a:xfrm>
            <a:off x="347472" y="960894"/>
            <a:ext cx="8595360" cy="5897106"/>
          </a:xfrm>
        </p:spPr>
        <p:txBody>
          <a:bodyPr>
            <a:normAutofit/>
          </a:bodyPr>
          <a:lstStyle/>
          <a:p>
            <a:endParaRPr lang="tr-TR" dirty="0" smtClean="0"/>
          </a:p>
          <a:p>
            <a:endParaRPr lang="tr-TR" dirty="0"/>
          </a:p>
        </p:txBody>
      </p:sp>
      <p:sp>
        <p:nvSpPr>
          <p:cNvPr id="4" name="TextBox 3"/>
          <p:cNvSpPr txBox="1"/>
          <p:nvPr/>
        </p:nvSpPr>
        <p:spPr>
          <a:xfrm>
            <a:off x="507569" y="798782"/>
            <a:ext cx="7036230" cy="5300420"/>
          </a:xfrm>
          <a:prstGeom prst="rect">
            <a:avLst/>
          </a:prstGeom>
          <a:solidFill>
            <a:schemeClr val="bg1"/>
          </a:solidFill>
          <a:ln w="28575">
            <a:noFill/>
          </a:ln>
        </p:spPr>
        <p:txBody>
          <a:bodyPr vert="horz" wrap="square" lIns="91440" tIns="45720" rIns="91440" bIns="45720" rtlCol="0">
            <a:no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000" spc="10" dirty="0"/>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000" spc="10" dirty="0"/>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000" spc="10" dirty="0"/>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000" spc="10" dirty="0"/>
              <a:t>Kaldırma Kuvveti</a:t>
            </a:r>
          </a:p>
          <a:p>
            <a:pPr marL="182880" indent="-182880">
              <a:lnSpc>
                <a:spcPct val="95000"/>
              </a:lnSpc>
              <a:spcBef>
                <a:spcPts val="1400"/>
              </a:spcBef>
              <a:spcAft>
                <a:spcPts val="200"/>
              </a:spcAft>
              <a:buClr>
                <a:schemeClr val="accent1"/>
              </a:buClr>
              <a:buSzPct val="80000"/>
              <a:buFont typeface="Arial" pitchFamily="34" charset="0"/>
              <a:buChar char="•"/>
            </a:pPr>
            <a:r>
              <a:rPr lang="tr-TR" sz="2000" spc="10" dirty="0"/>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000" spc="10" dirty="0"/>
              <a:t>Yüzme, Askıda Kalma,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1600" spc="10" dirty="0"/>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000" spc="10" dirty="0"/>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0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0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000" spc="10" dirty="0"/>
              <a:t>Soru Çözümü</a:t>
            </a:r>
          </a:p>
        </p:txBody>
      </p:sp>
    </p:spTree>
    <p:extLst>
      <p:ext uri="{BB962C8B-B14F-4D97-AF65-F5344CB8AC3E}">
        <p14:creationId xmlns:p14="http://schemas.microsoft.com/office/powerpoint/2010/main" val="406922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30976"/>
          </a:xfrm>
        </p:spPr>
        <p:txBody>
          <a:bodyPr/>
          <a:lstStyle/>
          <a:p>
            <a:r>
              <a:rPr lang="tr-TR" dirty="0" smtClean="0"/>
              <a:t>Maymun-Fıstık Deneyi</a:t>
            </a:r>
            <a:endParaRPr lang="tr-TR" dirty="0"/>
          </a:p>
        </p:txBody>
      </p:sp>
      <p:sp>
        <p:nvSpPr>
          <p:cNvPr id="6" name="TextBox 5"/>
          <p:cNvSpPr txBox="1"/>
          <p:nvPr/>
        </p:nvSpPr>
        <p:spPr>
          <a:xfrm>
            <a:off x="194310" y="1043230"/>
            <a:ext cx="6949440" cy="5540450"/>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noProof="0" dirty="0" smtClean="0"/>
              <a:t>Elimizin sığamayacağı ince bir cam tüpün dibinde bulunan fıstığı nasıl alabiliriz?</a:t>
            </a:r>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noProof="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noProof="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noProof="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a:p>
          <a:p>
            <a:pPr>
              <a:lnSpc>
                <a:spcPct val="95000"/>
              </a:lnSpc>
              <a:spcBef>
                <a:spcPts val="1400"/>
              </a:spcBef>
              <a:spcAft>
                <a:spcPts val="200"/>
              </a:spcAft>
              <a:buClr>
                <a:schemeClr val="accent1"/>
              </a:buClr>
              <a:buSzPct val="80000"/>
            </a:pPr>
            <a:r>
              <a:rPr kumimoji="0" lang="tr-TR" sz="2600" b="0" i="0" u="none" strike="noStrike" kern="1200" cap="none" spc="10" normalizeH="0" baseline="0" noProof="0" dirty="0" smtClean="0">
                <a:ln>
                  <a:noFill/>
                </a:ln>
                <a:effectLst/>
                <a:uLnTx/>
                <a:uFillTx/>
                <a:latin typeface="+mn-lt"/>
                <a:ea typeface="+mn-ea"/>
                <a:cs typeface="+mn-cs"/>
              </a:rPr>
              <a:t>Kaldırma kuvvetinden</a:t>
            </a:r>
            <a:r>
              <a:rPr kumimoji="0" lang="tr-TR" sz="2600" b="0" i="0" u="none" strike="noStrike" kern="1200" cap="none" spc="10" normalizeH="0" noProof="0" dirty="0" smtClean="0">
                <a:ln>
                  <a:noFill/>
                </a:ln>
                <a:effectLst/>
                <a:uLnTx/>
                <a:uFillTx/>
                <a:latin typeface="+mn-lt"/>
                <a:ea typeface="+mn-ea"/>
                <a:cs typeface="+mn-cs"/>
              </a:rPr>
              <a:t> faydalanarak!!! </a:t>
            </a:r>
            <a:r>
              <a:rPr kumimoji="0" lang="tr-TR" sz="2600" b="0" i="0" u="none" strike="noStrike" kern="1200" cap="none" spc="10" normalizeH="0" noProof="0" dirty="0" smtClean="0">
                <a:ln>
                  <a:noFill/>
                </a:ln>
                <a:effectLst/>
                <a:uLnTx/>
                <a:uFillTx/>
                <a:latin typeface="+mn-lt"/>
                <a:ea typeface="+mn-ea"/>
                <a:cs typeface="+mn-cs"/>
                <a:sym typeface="Wingdings" panose="05000000000000000000" pitchFamily="2" charset="2"/>
              </a:rPr>
              <a:t> </a:t>
            </a:r>
            <a:endParaRPr kumimoji="0" lang="tr-TR" sz="2600" b="0" i="0" u="none" strike="noStrike" kern="1200" cap="none" spc="10" normalizeH="0" baseline="0" noProof="0" dirty="0" smtClean="0">
              <a:ln>
                <a:noFill/>
              </a:ln>
              <a:effectLst/>
              <a:uLnTx/>
              <a:uFillTx/>
              <a:latin typeface="+mn-lt"/>
              <a:ea typeface="+mn-ea"/>
              <a:cs typeface="+mn-cs"/>
            </a:endParaRPr>
          </a:p>
        </p:txBody>
      </p:sp>
      <p:pic>
        <p:nvPicPr>
          <p:cNvPr id="4" name="Picture 3"/>
          <p:cNvPicPr>
            <a:picLocks noChangeAspect="1"/>
          </p:cNvPicPr>
          <p:nvPr/>
        </p:nvPicPr>
        <p:blipFill rotWithShape="1">
          <a:blip r:embed="rId3"/>
          <a:srcRect l="14625" t="16836" r="48906" b="53047"/>
          <a:stretch/>
        </p:blipFill>
        <p:spPr>
          <a:xfrm>
            <a:off x="868680" y="2240280"/>
            <a:ext cx="4446270" cy="2937510"/>
          </a:xfrm>
          <a:prstGeom prst="rect">
            <a:avLst/>
          </a:prstGeom>
        </p:spPr>
      </p:pic>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2">
                    <a:lumMod val="60000"/>
                    <a:lumOff val="40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r>
              <a:rPr lang="tr-TR" sz="2600" spc="10" dirty="0" smtClean="0">
                <a:solidFill>
                  <a:schemeClr val="tx1"/>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solidFill>
              </a:rPr>
              <a:t>Kaldırma Kuvveti</a:t>
            </a:r>
            <a:endParaRPr lang="tr-TR" sz="2600" spc="10" dirty="0">
              <a:solidFill>
                <a:schemeClr val="tx1"/>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Archiemedes </a:t>
            </a:r>
            <a:r>
              <a:rPr lang="tr-TR" sz="2600" spc="10" dirty="0" smtClean="0">
                <a:solidFill>
                  <a:schemeClr val="tx1"/>
                </a:solidFill>
              </a:rPr>
              <a:t>İlkesi</a:t>
            </a:r>
            <a:endParaRPr lang="tr-TR" sz="2600" spc="10" dirty="0">
              <a:solidFill>
                <a:schemeClr val="tx1"/>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solidFill>
              </a:rPr>
              <a:t>Yüzme, </a:t>
            </a:r>
            <a:r>
              <a:rPr lang="tr-TR" sz="2600" spc="10" dirty="0">
                <a:solidFill>
                  <a:schemeClr val="tx1"/>
                </a:solidFill>
              </a:rPr>
              <a:t>Askıda </a:t>
            </a:r>
            <a:r>
              <a:rPr lang="tr-TR" sz="2600" spc="10" dirty="0" smtClean="0">
                <a:solidFill>
                  <a:schemeClr val="tx1"/>
                </a:solidFill>
              </a:rPr>
              <a:t>Kalma</a:t>
            </a:r>
            <a:r>
              <a:rPr lang="tr-TR" sz="2600" spc="10" dirty="0">
                <a:solidFill>
                  <a:schemeClr val="tx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74245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 calcmode="lin" valueType="num">
                                      <p:cBhvr additive="base">
                                        <p:cTn id="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83403"/>
          </a:xfrm>
        </p:spPr>
        <p:txBody>
          <a:bodyPr>
            <a:normAutofit/>
          </a:bodyPr>
          <a:lstStyle/>
          <a:p>
            <a:r>
              <a:rPr lang="tr-TR" dirty="0" smtClean="0"/>
              <a:t>Gemi neden yüzer?</a:t>
            </a:r>
            <a:endParaRPr lang="tr-TR" dirty="0"/>
          </a:p>
        </p:txBody>
      </p:sp>
      <p:sp>
        <p:nvSpPr>
          <p:cNvPr id="10" name="TextBox 9"/>
          <p:cNvSpPr txBox="1"/>
          <p:nvPr/>
        </p:nvSpPr>
        <p:spPr>
          <a:xfrm>
            <a:off x="117476" y="2889322"/>
            <a:ext cx="6958739" cy="3153132"/>
          </a:xfrm>
          <a:prstGeom prst="rect">
            <a:avLst/>
          </a:prstGeom>
          <a:solidFill>
            <a:schemeClr val="bg1"/>
          </a:solidFill>
          <a:ln w="28575">
            <a:noFill/>
          </a:ln>
        </p:spPr>
        <p:txBody>
          <a:bodyPr vert="horz" wrap="square" lIns="91440" tIns="45720" rIns="91440" bIns="45720" rtlCol="0">
            <a:noAutofit/>
          </a:bodyPr>
          <a:lstStyle/>
          <a:p>
            <a:pPr marL="457200" indent="-4572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Gemi yapımında kullanılan tonlarca demiri bir bütün halinde denizin yüzeyine bırakırsak ne olur? </a:t>
            </a:r>
          </a:p>
          <a:p>
            <a:pPr marL="457200" indent="-4572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Yatay şekilde bırakırsak ne olur?</a:t>
            </a:r>
          </a:p>
          <a:p>
            <a:pPr marL="457200" indent="-4572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Dikey şekilde bırakırsak ne olur?</a:t>
            </a:r>
          </a:p>
          <a:p>
            <a:pPr marL="457200" indent="-4572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Peki gemi neden batmıyor?</a:t>
            </a:r>
          </a:p>
          <a:p>
            <a:pPr>
              <a:lnSpc>
                <a:spcPct val="95000"/>
              </a:lnSpc>
              <a:spcBef>
                <a:spcPts val="1400"/>
              </a:spcBef>
              <a:spcAft>
                <a:spcPts val="200"/>
              </a:spcAft>
              <a:buClr>
                <a:schemeClr val="accent1"/>
              </a:buClr>
              <a:buSzPct val="80000"/>
            </a:pPr>
            <a:endParaRPr lang="tr-TR" sz="2600" spc="10" dirty="0"/>
          </a:p>
        </p:txBody>
      </p:sp>
      <p:pic>
        <p:nvPicPr>
          <p:cNvPr id="3074" name="Picture 2" descr="ge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60" y="883403"/>
            <a:ext cx="3437286" cy="17454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mi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644" y="883403"/>
            <a:ext cx="3449655" cy="17625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2">
                    <a:lumMod val="60000"/>
                    <a:lumOff val="40000"/>
                  </a:schemeClr>
                </a:solidFill>
              </a:rPr>
              <a:t>Gemi neden yüzer</a:t>
            </a:r>
            <a:r>
              <a:rPr lang="tr-TR" sz="2600" spc="10" dirty="0" smtClean="0">
                <a:solidFill>
                  <a:schemeClr val="accent2">
                    <a:lumMod val="60000"/>
                    <a:lumOff val="40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solidFill>
              </a:rPr>
              <a:t>Kaldırma Kuvveti</a:t>
            </a:r>
            <a:endParaRPr lang="tr-TR" sz="2600" spc="10" dirty="0">
              <a:solidFill>
                <a:schemeClr val="tx1"/>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Archiemedes </a:t>
            </a:r>
            <a:r>
              <a:rPr lang="tr-TR" sz="2600" spc="10" dirty="0" smtClean="0">
                <a:solidFill>
                  <a:schemeClr val="tx1"/>
                </a:solidFill>
              </a:rPr>
              <a:t>İlkesi</a:t>
            </a:r>
            <a:endParaRPr lang="tr-TR" sz="2600" spc="10" dirty="0">
              <a:solidFill>
                <a:schemeClr val="tx1"/>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solidFill>
              </a:rPr>
              <a:t>Yüzme, </a:t>
            </a:r>
            <a:r>
              <a:rPr lang="tr-TR" sz="2600" spc="10" dirty="0">
                <a:solidFill>
                  <a:schemeClr val="tx1"/>
                </a:solidFill>
              </a:rPr>
              <a:t>Askıda </a:t>
            </a:r>
            <a:r>
              <a:rPr lang="tr-TR" sz="2600" spc="10" dirty="0" smtClean="0">
                <a:solidFill>
                  <a:schemeClr val="tx1"/>
                </a:solidFill>
              </a:rPr>
              <a:t>Kalma</a:t>
            </a:r>
            <a:r>
              <a:rPr lang="tr-TR" sz="2600" spc="10" dirty="0">
                <a:solidFill>
                  <a:schemeClr val="tx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63219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normAutofit/>
          </a:bodyPr>
          <a:lstStyle/>
          <a:p>
            <a:r>
              <a:rPr lang="tr-TR" dirty="0" smtClean="0"/>
              <a:t>Kaldırma Kuvveti</a:t>
            </a:r>
            <a:endParaRPr lang="tr-TR" dirty="0"/>
          </a:p>
        </p:txBody>
      </p:sp>
      <p:sp>
        <p:nvSpPr>
          <p:cNvPr id="3" name="Content Placeholder 2"/>
          <p:cNvSpPr>
            <a:spLocks noGrp="1"/>
          </p:cNvSpPr>
          <p:nvPr>
            <p:ph idx="1"/>
          </p:nvPr>
        </p:nvSpPr>
        <p:spPr>
          <a:xfrm>
            <a:off x="-145905" y="984143"/>
            <a:ext cx="4248448" cy="5052059"/>
          </a:xfrm>
        </p:spPr>
        <p:txBody>
          <a:bodyPr>
            <a:normAutofit/>
          </a:bodyPr>
          <a:lstStyle/>
          <a:p>
            <a:pPr marL="0" indent="0">
              <a:buNone/>
            </a:pPr>
            <a:endParaRPr lang="tr-TR" dirty="0" smtClean="0"/>
          </a:p>
          <a:p>
            <a:pPr marL="182880" lvl="1">
              <a:lnSpc>
                <a:spcPct val="95000"/>
              </a:lnSpc>
              <a:spcBef>
                <a:spcPts val="1400"/>
              </a:spcBef>
              <a:spcAft>
                <a:spcPts val="200"/>
              </a:spcAft>
              <a:buSzPct val="80000"/>
              <a:buFont typeface="Arial" pitchFamily="34" charset="0"/>
              <a:buChar char="•"/>
            </a:pPr>
            <a:endParaRPr lang="tr-TR" dirty="0" smtClean="0"/>
          </a:p>
        </p:txBody>
      </p:sp>
      <p:pic>
        <p:nvPicPr>
          <p:cNvPr id="1028" name="Picture 4" descr="kaldırma kuvvet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155" y="1033671"/>
            <a:ext cx="2804795" cy="22788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 y="1268729"/>
            <a:ext cx="3131820" cy="1993081"/>
          </a:xfrm>
          <a:prstGeom prst="rect">
            <a:avLst/>
          </a:prstGeom>
          <a:solidFill>
            <a:schemeClr val="bg1"/>
          </a:solidFill>
          <a:ln w="28575">
            <a:noFill/>
          </a:ln>
        </p:spPr>
        <p:txBody>
          <a:bodyPr vert="horz" wrap="square" lIns="91440" tIns="45720" rIns="91440" bIns="45720" rtlCol="0">
            <a:normAutofit fontScale="77500" lnSpcReduction="2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Yandaki</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şekilde küçük bir topun su içinde ve dışında tartıldığında dinomometrelerin gösterdiği değeri görmektesiniz.</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Elimizde küçük bir top olduğunu ve bu</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topu su içine </a:t>
            </a:r>
            <a:r>
              <a:rPr lang="tr-TR" sz="2000" spc="10" dirty="0" smtClean="0">
                <a:solidFill>
                  <a:schemeClr val="tx1">
                    <a:lumMod val="65000"/>
                    <a:lumOff val="35000"/>
                  </a:schemeClr>
                </a:solidFill>
              </a:rPr>
              <a:t>batırmaya</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çalıştığımızı </a:t>
            </a: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farzedelim. </a:t>
            </a:r>
          </a:p>
        </p:txBody>
      </p:sp>
      <p:sp>
        <p:nvSpPr>
          <p:cNvPr id="15" name="TextBox 14"/>
          <p:cNvSpPr txBox="1"/>
          <p:nvPr/>
        </p:nvSpPr>
        <p:spPr>
          <a:xfrm>
            <a:off x="412408" y="3510171"/>
            <a:ext cx="6045541" cy="2774391"/>
          </a:xfrm>
          <a:prstGeom prst="rect">
            <a:avLst/>
          </a:prstGeom>
          <a:solidFill>
            <a:schemeClr val="bg1"/>
          </a:solidFill>
          <a:ln w="28575">
            <a:noFill/>
          </a:ln>
        </p:spPr>
        <p:txBody>
          <a:bodyPr vert="horz" wrap="square" lIns="91440" tIns="45720" rIns="91440" bIns="45720" rtlCol="0">
            <a:normAutofit/>
          </a:bodyPr>
          <a:lstStyle/>
          <a:p>
            <a:pPr marL="457200" marR="0" indent="-45720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000" spc="10" dirty="0" smtClean="0">
                <a:solidFill>
                  <a:schemeClr val="tx1">
                    <a:lumMod val="65000"/>
                    <a:lumOff val="35000"/>
                  </a:schemeClr>
                </a:solidFill>
              </a:rPr>
              <a:t>Bu topu suya batırmaya çalışırken zorlanır mıyız? </a:t>
            </a:r>
          </a:p>
          <a:p>
            <a:pPr marL="457200" marR="0" indent="-45720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000" spc="10" noProof="0" dirty="0" smtClean="0">
                <a:solidFill>
                  <a:schemeClr val="tx1">
                    <a:lumMod val="65000"/>
                    <a:lumOff val="35000"/>
                  </a:schemeClr>
                </a:solidFill>
              </a:rPr>
              <a:t>Ya topun tamamını suyun içine batırdıktan sonra?</a:t>
            </a:r>
          </a:p>
          <a:p>
            <a:pPr marL="457200" marR="0" indent="-45720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kumimoji="0" lang="tr-TR"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Ya</a:t>
            </a:r>
            <a:r>
              <a:rPr kumimoji="0" lang="tr-TR" sz="2000" b="0" i="0" u="none" strike="noStrike" kern="1200" cap="none" spc="10" normalizeH="0" dirty="0" smtClean="0">
                <a:ln>
                  <a:noFill/>
                </a:ln>
                <a:solidFill>
                  <a:schemeClr val="tx1">
                    <a:lumMod val="65000"/>
                    <a:lumOff val="35000"/>
                  </a:schemeClr>
                </a:solidFill>
                <a:effectLst/>
                <a:uLnTx/>
                <a:uFillTx/>
                <a:latin typeface="+mn-lt"/>
                <a:ea typeface="+mn-ea"/>
                <a:cs typeface="+mn-cs"/>
              </a:rPr>
              <a:t> daha büyük bir top kullansaydık?</a:t>
            </a:r>
          </a:p>
          <a:p>
            <a:pPr marL="457200" marR="0" indent="-45720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000" spc="10" baseline="0" noProof="0" dirty="0" smtClean="0">
                <a:solidFill>
                  <a:schemeClr val="tx1">
                    <a:lumMod val="65000"/>
                    <a:lumOff val="35000"/>
                  </a:schemeClr>
                </a:solidFill>
              </a:rPr>
              <a:t>Ya su</a:t>
            </a:r>
            <a:r>
              <a:rPr lang="tr-TR" sz="2000" spc="10" noProof="0" dirty="0" smtClean="0">
                <a:solidFill>
                  <a:schemeClr val="tx1">
                    <a:lumMod val="65000"/>
                    <a:lumOff val="35000"/>
                  </a:schemeClr>
                </a:solidFill>
              </a:rPr>
              <a:t> yerine daha yoğun bir sıvı kullansaydık?</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Kaldırma Kuvveti</a:t>
            </a:r>
            <a:endParaRPr lang="tr-TR" sz="2600" spc="10" dirty="0">
              <a:solidFill>
                <a:schemeClr val="accent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Archiemedes </a:t>
            </a:r>
            <a:r>
              <a:rPr lang="tr-TR" sz="2600" spc="10" dirty="0" smtClean="0">
                <a:solidFill>
                  <a:schemeClr val="tx1"/>
                </a:solidFill>
              </a:rPr>
              <a:t>İlkesi</a:t>
            </a:r>
            <a:endParaRPr lang="tr-TR" sz="2600" spc="10" dirty="0">
              <a:solidFill>
                <a:schemeClr val="tx1"/>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solidFill>
              </a:rPr>
              <a:t>Yüzme, </a:t>
            </a:r>
            <a:r>
              <a:rPr lang="tr-TR" sz="2600" spc="10" dirty="0">
                <a:solidFill>
                  <a:schemeClr val="tx1"/>
                </a:solidFill>
              </a:rPr>
              <a:t>Askıda </a:t>
            </a:r>
            <a:r>
              <a:rPr lang="tr-TR" sz="2600" spc="10" dirty="0" smtClean="0">
                <a:solidFill>
                  <a:schemeClr val="tx1"/>
                </a:solidFill>
              </a:rPr>
              <a:t>Kalma</a:t>
            </a:r>
            <a:r>
              <a:rPr lang="tr-TR" sz="2600" spc="10" dirty="0">
                <a:solidFill>
                  <a:schemeClr val="tx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38854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normAutofit/>
          </a:bodyPr>
          <a:lstStyle/>
          <a:p>
            <a:r>
              <a:rPr lang="tr-TR" dirty="0" smtClean="0"/>
              <a:t>Kaldırma </a:t>
            </a:r>
            <a:r>
              <a:rPr lang="tr-TR" dirty="0"/>
              <a:t>Kuvveti</a:t>
            </a:r>
            <a:endParaRPr lang="tr-TR" sz="5400" dirty="0"/>
          </a:p>
        </p:txBody>
      </p:sp>
      <p:sp>
        <p:nvSpPr>
          <p:cNvPr id="3" name="Content Placeholder 2"/>
          <p:cNvSpPr>
            <a:spLocks noGrp="1"/>
          </p:cNvSpPr>
          <p:nvPr>
            <p:ph idx="1"/>
          </p:nvPr>
        </p:nvSpPr>
        <p:spPr>
          <a:xfrm>
            <a:off x="-173394" y="1042588"/>
            <a:ext cx="4248448" cy="5052059"/>
          </a:xfrm>
        </p:spPr>
        <p:txBody>
          <a:bodyPr>
            <a:normAutofit/>
          </a:bodyPr>
          <a:lstStyle/>
          <a:p>
            <a:pPr marL="0" indent="0">
              <a:buNone/>
            </a:pPr>
            <a:endParaRPr lang="tr-TR" dirty="0" smtClean="0"/>
          </a:p>
          <a:p>
            <a:pPr marL="182880" lvl="1">
              <a:lnSpc>
                <a:spcPct val="95000"/>
              </a:lnSpc>
              <a:spcBef>
                <a:spcPts val="1400"/>
              </a:spcBef>
              <a:spcAft>
                <a:spcPts val="200"/>
              </a:spcAft>
              <a:buSzPct val="80000"/>
              <a:buFont typeface="Arial" pitchFamily="34" charset="0"/>
              <a:buChar char="•"/>
            </a:pPr>
            <a:endParaRPr lang="tr-TR" dirty="0" smtClean="0"/>
          </a:p>
        </p:txBody>
      </p:sp>
      <p:pic>
        <p:nvPicPr>
          <p:cNvPr id="6" name="Picture 5"/>
          <p:cNvPicPr>
            <a:picLocks noChangeAspect="1"/>
          </p:cNvPicPr>
          <p:nvPr/>
        </p:nvPicPr>
        <p:blipFill rotWithShape="1">
          <a:blip r:embed="rId3"/>
          <a:srcRect b="5326"/>
          <a:stretch/>
        </p:blipFill>
        <p:spPr>
          <a:xfrm>
            <a:off x="4548146" y="1042588"/>
            <a:ext cx="2206984" cy="1483265"/>
          </a:xfrm>
          <a:prstGeom prst="rect">
            <a:avLst/>
          </a:prstGeom>
        </p:spPr>
      </p:pic>
      <p:pic>
        <p:nvPicPr>
          <p:cNvPr id="7" name="Picture 6"/>
          <p:cNvPicPr>
            <a:picLocks noChangeAspect="1"/>
          </p:cNvPicPr>
          <p:nvPr/>
        </p:nvPicPr>
        <p:blipFill rotWithShape="1">
          <a:blip r:embed="rId4"/>
          <a:srcRect l="56344" t="45936" r="27531" b="32384"/>
          <a:stretch/>
        </p:blipFill>
        <p:spPr>
          <a:xfrm>
            <a:off x="4706923" y="2846875"/>
            <a:ext cx="2142264" cy="2304179"/>
          </a:xfrm>
          <a:prstGeom prst="rect">
            <a:avLst/>
          </a:prstGeom>
        </p:spPr>
      </p:pic>
      <p:cxnSp>
        <p:nvCxnSpPr>
          <p:cNvPr id="9" name="Straight Arrow Connector 8"/>
          <p:cNvCxnSpPr/>
          <p:nvPr/>
        </p:nvCxnSpPr>
        <p:spPr>
          <a:xfrm flipV="1">
            <a:off x="5507693" y="4121997"/>
            <a:ext cx="0" cy="3657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p:nvPicPr>
        <p:blipFill rotWithShape="1">
          <a:blip r:embed="rId5"/>
          <a:srcRect l="24094" t="40459" r="41406" b="38916"/>
          <a:stretch/>
        </p:blipFill>
        <p:spPr>
          <a:xfrm>
            <a:off x="42208" y="1967100"/>
            <a:ext cx="4569716" cy="2185515"/>
          </a:xfrm>
          <a:prstGeom prst="rect">
            <a:avLst/>
          </a:prstGeom>
        </p:spPr>
      </p:pic>
      <p:sp>
        <p:nvSpPr>
          <p:cNvPr id="20" name="TextBox 19"/>
          <p:cNvSpPr txBox="1"/>
          <p:nvPr/>
        </p:nvSpPr>
        <p:spPr>
          <a:xfrm>
            <a:off x="56926" y="1125514"/>
            <a:ext cx="4137884" cy="658707"/>
          </a:xfrm>
          <a:prstGeom prst="rect">
            <a:avLst/>
          </a:prstGeom>
          <a:noFill/>
          <a:ln w="28575">
            <a:noFill/>
          </a:ln>
        </p:spPr>
        <p:txBody>
          <a:bodyPr vert="horz" wrap="square" lIns="91440" tIns="45720" rIns="91440" bIns="45720" rtlCol="0">
            <a:normAutofit fontScale="85000" lnSpcReduction="2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rgbClr val="00B0F0"/>
                </a:solidFill>
                <a:effectLst/>
                <a:uLnTx/>
                <a:uFillTx/>
                <a:latin typeface="+mn-lt"/>
                <a:ea typeface="+mn-ea"/>
                <a:cs typeface="+mn-cs"/>
              </a:rPr>
              <a:t>Kaldırma</a:t>
            </a:r>
            <a:r>
              <a:rPr kumimoji="0" lang="tr-TR" sz="2600" b="0" i="0" u="none" strike="noStrike" kern="1200" cap="none" spc="10" normalizeH="0" noProof="0" dirty="0" smtClean="0">
                <a:ln>
                  <a:noFill/>
                </a:ln>
                <a:solidFill>
                  <a:srgbClr val="00B0F0"/>
                </a:solidFill>
                <a:effectLst/>
                <a:uLnTx/>
                <a:uFillTx/>
                <a:latin typeface="+mn-lt"/>
                <a:ea typeface="+mn-ea"/>
                <a:cs typeface="+mn-cs"/>
              </a:rPr>
              <a:t> kuvveti, basınç kuvvetlerinin bileşkesidir</a:t>
            </a:r>
            <a:r>
              <a:rPr kumimoji="0" lang="tr-TR" sz="26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21" name="Picture 20"/>
          <p:cNvPicPr>
            <a:picLocks noChangeAspect="1"/>
          </p:cNvPicPr>
          <p:nvPr/>
        </p:nvPicPr>
        <p:blipFill rotWithShape="1">
          <a:blip r:embed="rId6"/>
          <a:srcRect l="29843" t="49206" r="39138" b="45872"/>
          <a:stretch/>
        </p:blipFill>
        <p:spPr>
          <a:xfrm>
            <a:off x="87437" y="4152615"/>
            <a:ext cx="4474322" cy="567975"/>
          </a:xfrm>
          <a:prstGeom prst="rect">
            <a:avLst/>
          </a:prstGeom>
        </p:spPr>
      </p:pic>
      <p:pic>
        <p:nvPicPr>
          <p:cNvPr id="22" name="Picture 21"/>
          <p:cNvPicPr>
            <a:picLocks noChangeAspect="1"/>
          </p:cNvPicPr>
          <p:nvPr/>
        </p:nvPicPr>
        <p:blipFill rotWithShape="1">
          <a:blip r:embed="rId6"/>
          <a:srcRect l="43873" t="56402" r="46658" b="40784"/>
          <a:stretch/>
        </p:blipFill>
        <p:spPr>
          <a:xfrm>
            <a:off x="87437" y="4824575"/>
            <a:ext cx="3227264" cy="766875"/>
          </a:xfrm>
          <a:prstGeom prst="rect">
            <a:avLst/>
          </a:prstGeom>
        </p:spPr>
      </p:pic>
      <p:sp>
        <p:nvSpPr>
          <p:cNvPr id="12" name="TextBox 11"/>
          <p:cNvSpPr txBox="1"/>
          <p:nvPr/>
        </p:nvSpPr>
        <p:spPr>
          <a:xfrm>
            <a:off x="0" y="5821187"/>
            <a:ext cx="7280909" cy="658707"/>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noProof="0" dirty="0" smtClean="0">
                <a:ln>
                  <a:noFill/>
                </a:ln>
                <a:solidFill>
                  <a:srgbClr val="00B0F0"/>
                </a:solidFill>
                <a:effectLst/>
                <a:uLnTx/>
                <a:uFillTx/>
                <a:latin typeface="+mn-lt"/>
                <a:ea typeface="+mn-ea"/>
                <a:cs typeface="+mn-cs"/>
              </a:rPr>
              <a:t>Kaldırma</a:t>
            </a:r>
            <a:r>
              <a:rPr kumimoji="0" lang="tr-TR" sz="1900" i="0" u="none" strike="noStrike" kern="1200" cap="none" spc="10" normalizeH="0" noProof="0" dirty="0" smtClean="0">
                <a:ln>
                  <a:noFill/>
                </a:ln>
                <a:solidFill>
                  <a:srgbClr val="00B0F0"/>
                </a:solidFill>
                <a:effectLst/>
                <a:uLnTx/>
                <a:uFillTx/>
                <a:latin typeface="+mn-lt"/>
                <a:ea typeface="+mn-ea"/>
                <a:cs typeface="+mn-cs"/>
              </a:rPr>
              <a:t> kuvveti, yer değiştiren suyun ağırlığına eşittir</a:t>
            </a:r>
            <a:r>
              <a:rPr kumimoji="0" lang="tr-TR" sz="2600" i="0" u="none" strike="noStrike" kern="1200" cap="none" spc="10" normalizeH="0" noProof="0" dirty="0" smtClean="0">
                <a:ln>
                  <a:noFill/>
                </a:ln>
                <a:solidFill>
                  <a:srgbClr val="00B0F0"/>
                </a:solidFill>
                <a:effectLst/>
                <a:uLnTx/>
                <a:uFillTx/>
                <a:latin typeface="+mn-lt"/>
                <a:ea typeface="+mn-ea"/>
                <a:cs typeface="+mn-cs"/>
              </a:rPr>
              <a:t>.</a:t>
            </a:r>
            <a:endParaRPr kumimoji="0" lang="tr-TR" sz="2600" i="0" u="none" strike="noStrike" kern="1200" cap="none" spc="10" normalizeH="0" baseline="0" noProof="0" dirty="0" smtClean="0">
              <a:ln>
                <a:noFill/>
              </a:ln>
              <a:solidFill>
                <a:srgbClr val="00B0F0"/>
              </a:solidFill>
              <a:effectLst/>
              <a:uLnTx/>
              <a:uFillTx/>
              <a:latin typeface="+mn-lt"/>
              <a:ea typeface="+mn-ea"/>
              <a:cs typeface="+mn-cs"/>
            </a:endParaRPr>
          </a:p>
        </p:txBody>
      </p:sp>
      <p:sp>
        <p:nvSpPr>
          <p:cNvPr id="13" name="TextBox 12"/>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Kaldırma Kuvveti</a:t>
            </a:r>
            <a:endParaRPr lang="tr-TR" sz="2600" spc="10" dirty="0">
              <a:solidFill>
                <a:schemeClr val="accent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Archiemedes </a:t>
            </a:r>
            <a:r>
              <a:rPr lang="tr-TR" sz="2600" spc="10" dirty="0" smtClean="0">
                <a:solidFill>
                  <a:schemeClr val="tx1"/>
                </a:solidFill>
              </a:rPr>
              <a:t>İlkesi</a:t>
            </a:r>
            <a:endParaRPr lang="tr-TR" sz="2600" spc="10" dirty="0">
              <a:solidFill>
                <a:schemeClr val="tx1"/>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solidFill>
              </a:rPr>
              <a:t>Yüzme, </a:t>
            </a:r>
            <a:r>
              <a:rPr lang="tr-TR" sz="2600" spc="10" dirty="0">
                <a:solidFill>
                  <a:schemeClr val="tx1"/>
                </a:solidFill>
              </a:rPr>
              <a:t>Askıda </a:t>
            </a:r>
            <a:r>
              <a:rPr lang="tr-TR" sz="2600" spc="10" dirty="0" smtClean="0">
                <a:solidFill>
                  <a:schemeClr val="tx1"/>
                </a:solidFill>
              </a:rPr>
              <a:t>Kalma</a:t>
            </a:r>
            <a:r>
              <a:rPr lang="tr-TR" sz="2600" spc="10" dirty="0">
                <a:solidFill>
                  <a:schemeClr val="tx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344253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normAutofit/>
          </a:bodyPr>
          <a:lstStyle/>
          <a:p>
            <a:r>
              <a:rPr lang="tr-TR" dirty="0" smtClean="0"/>
              <a:t>Kaldırma Kuvveti</a:t>
            </a:r>
            <a:endParaRPr lang="tr-TR" dirty="0"/>
          </a:p>
        </p:txBody>
      </p:sp>
      <p:sp>
        <p:nvSpPr>
          <p:cNvPr id="3" name="Content Placeholder 2"/>
          <p:cNvSpPr>
            <a:spLocks noGrp="1"/>
          </p:cNvSpPr>
          <p:nvPr>
            <p:ph idx="1"/>
          </p:nvPr>
        </p:nvSpPr>
        <p:spPr>
          <a:xfrm>
            <a:off x="-145905" y="984143"/>
            <a:ext cx="4248448" cy="5052059"/>
          </a:xfrm>
        </p:spPr>
        <p:txBody>
          <a:bodyPr>
            <a:normAutofit/>
          </a:bodyPr>
          <a:lstStyle/>
          <a:p>
            <a:pPr marL="0" indent="0">
              <a:buNone/>
            </a:pPr>
            <a:endParaRPr lang="tr-TR" dirty="0" smtClean="0"/>
          </a:p>
          <a:p>
            <a:pPr marL="182880" lvl="1">
              <a:lnSpc>
                <a:spcPct val="95000"/>
              </a:lnSpc>
              <a:spcBef>
                <a:spcPts val="1400"/>
              </a:spcBef>
              <a:spcAft>
                <a:spcPts val="200"/>
              </a:spcAft>
              <a:buSzPct val="80000"/>
              <a:buFont typeface="Arial" pitchFamily="34" charset="0"/>
              <a:buChar char="•"/>
            </a:pPr>
            <a:endParaRPr lang="tr-TR" dirty="0" smtClean="0"/>
          </a:p>
        </p:txBody>
      </p:sp>
      <p:sp>
        <p:nvSpPr>
          <p:cNvPr id="4" name="TextBox 3"/>
          <p:cNvSpPr txBox="1"/>
          <p:nvPr/>
        </p:nvSpPr>
        <p:spPr>
          <a:xfrm>
            <a:off x="114301" y="1440180"/>
            <a:ext cx="6828942" cy="5040630"/>
          </a:xfrm>
          <a:prstGeom prst="rect">
            <a:avLst/>
          </a:prstGeom>
          <a:solidFill>
            <a:schemeClr val="bg1"/>
          </a:solidFill>
          <a:ln w="28575">
            <a:noFill/>
          </a:ln>
        </p:spPr>
        <p:txBody>
          <a:bodyPr vert="horz" wrap="square" lIns="91440" tIns="45720" rIns="91440" bIns="45720" rtlCol="0">
            <a:normAutofit fontScale="92500" lnSpcReduction="10000"/>
          </a:bodyPr>
          <a:lstStyle/>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kumimoji="0" lang="tr-TR" sz="2800" b="0" i="0" u="none" strike="noStrike" kern="1200" cap="none" spc="10" normalizeH="0" baseline="0" noProof="0" dirty="0" smtClean="0">
                <a:ln>
                  <a:noFill/>
                </a:ln>
                <a:solidFill>
                  <a:schemeClr val="tx1">
                    <a:lumMod val="65000"/>
                    <a:lumOff val="35000"/>
                  </a:schemeClr>
                </a:solidFill>
                <a:effectLst/>
                <a:uLnTx/>
                <a:uFillTx/>
              </a:rPr>
              <a:t>Kaldırma</a:t>
            </a:r>
            <a:r>
              <a:rPr kumimoji="0" lang="tr-TR" sz="2800" b="0" i="0" u="none" strike="noStrike" kern="1200" cap="none" spc="10" normalizeH="0" noProof="0" dirty="0" smtClean="0">
                <a:ln>
                  <a:noFill/>
                </a:ln>
                <a:solidFill>
                  <a:schemeClr val="tx1">
                    <a:lumMod val="65000"/>
                    <a:lumOff val="35000"/>
                  </a:schemeClr>
                </a:solidFill>
                <a:effectLst/>
                <a:uLnTx/>
                <a:uFillTx/>
              </a:rPr>
              <a:t> kuvveti sadece sıvılar için mi geçerlidir?</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kumimoji="0" lang="tr-TR" sz="2800" b="0" i="0" u="none" strike="noStrike" kern="1200" cap="none" spc="10" normalizeH="0" noProof="0" dirty="0" smtClean="0">
                <a:ln>
                  <a:noFill/>
                </a:ln>
                <a:solidFill>
                  <a:schemeClr val="tx1">
                    <a:lumMod val="65000"/>
                    <a:lumOff val="35000"/>
                  </a:schemeClr>
                </a:solidFill>
                <a:effectLst/>
                <a:uLnTx/>
                <a:uFillTx/>
              </a:rPr>
              <a:t>Ayakta durduğumuzda üzerimize etkiyen bir kaldırma kuvveti var mıdır?</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800" spc="10" baseline="0" dirty="0" smtClean="0">
                <a:solidFill>
                  <a:schemeClr val="tx1">
                    <a:lumMod val="65000"/>
                    <a:lumOff val="35000"/>
                  </a:schemeClr>
                </a:solidFill>
              </a:rPr>
              <a:t>Var</a:t>
            </a:r>
            <a:r>
              <a:rPr lang="tr-TR" sz="2800" spc="10" dirty="0" smtClean="0">
                <a:solidFill>
                  <a:schemeClr val="tx1">
                    <a:lumMod val="65000"/>
                    <a:lumOff val="35000"/>
                  </a:schemeClr>
                </a:solidFill>
              </a:rPr>
              <a:t> ise, neden hissetmiyoruz?</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800" spc="10" dirty="0" smtClean="0">
                <a:solidFill>
                  <a:schemeClr val="tx1">
                    <a:lumMod val="65000"/>
                    <a:lumOff val="35000"/>
                  </a:schemeClr>
                </a:solidFill>
              </a:rPr>
              <a:t>Havalı bir ortamda tartıldığımızda tartının gösterdiği değer ile, havasız bir ortamda tartının gösterdiği değer arasında fark var mıdır?</a:t>
            </a:r>
          </a:p>
          <a:p>
            <a:pPr marL="514350" marR="0" indent="-514350" algn="l" defTabSz="914400" rtl="0" eaLnBrk="1" fontAlgn="auto" latinLnBrk="0" hangingPunct="1">
              <a:lnSpc>
                <a:spcPct val="95000"/>
              </a:lnSpc>
              <a:spcBef>
                <a:spcPts val="1400"/>
              </a:spcBef>
              <a:spcAft>
                <a:spcPts val="200"/>
              </a:spcAft>
              <a:buClr>
                <a:schemeClr val="accent1"/>
              </a:buClr>
              <a:buSzPct val="80000"/>
              <a:buFont typeface="+mj-lt"/>
              <a:buAutoNum type="arabicPeriod"/>
              <a:tabLst/>
            </a:pPr>
            <a:r>
              <a:rPr lang="tr-TR" sz="2800" spc="10" dirty="0" smtClean="0">
                <a:solidFill>
                  <a:schemeClr val="tx1">
                    <a:lumMod val="65000"/>
                    <a:lumOff val="35000"/>
                  </a:schemeClr>
                </a:solidFill>
              </a:rPr>
              <a:t>Kapalı kapta kaldırma kuvveti var mıdır?</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6" name="TextBox 5"/>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r>
              <a:rPr lang="tr-TR" sz="2600" spc="10" dirty="0" smtClean="0">
                <a:solidFill>
                  <a:schemeClr val="bg1">
                    <a:lumMod val="75000"/>
                  </a:schemeClr>
                </a:solidFill>
              </a:rPr>
              <a: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2">
                    <a:lumMod val="60000"/>
                    <a:lumOff val="40000"/>
                  </a:schemeClr>
                </a:solidFill>
              </a:rPr>
              <a:t>Kaldırma Kuvveti</a:t>
            </a:r>
            <a:endParaRPr lang="tr-TR" sz="2600" spc="10" dirty="0">
              <a:solidFill>
                <a:schemeClr val="accent2">
                  <a:lumMod val="60000"/>
                  <a:lumOff val="40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Archiemedes </a:t>
            </a:r>
            <a:r>
              <a:rPr lang="tr-TR" sz="2600" spc="10" dirty="0" smtClean="0">
                <a:solidFill>
                  <a:schemeClr val="tx1"/>
                </a:solidFill>
              </a:rPr>
              <a:t>İlkesi</a:t>
            </a:r>
            <a:endParaRPr lang="tr-TR" sz="2600" spc="10" dirty="0">
              <a:solidFill>
                <a:schemeClr val="tx1"/>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solidFill>
              </a:rPr>
              <a:t>Yüzme, </a:t>
            </a:r>
            <a:r>
              <a:rPr lang="tr-TR" sz="2600" spc="10" dirty="0">
                <a:solidFill>
                  <a:schemeClr val="tx1"/>
                </a:solidFill>
              </a:rPr>
              <a:t>Askıda </a:t>
            </a:r>
            <a:r>
              <a:rPr lang="tr-TR" sz="2600" spc="10" dirty="0" smtClean="0">
                <a:solidFill>
                  <a:schemeClr val="tx1"/>
                </a:solidFill>
              </a:rPr>
              <a:t>Kalma</a:t>
            </a:r>
            <a:r>
              <a:rPr lang="tr-TR" sz="2600" spc="10" dirty="0">
                <a:solidFill>
                  <a:schemeClr val="tx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tx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solidFill>
              </a:rPr>
              <a:t>Soru Çözümü</a:t>
            </a:r>
          </a:p>
        </p:txBody>
      </p:sp>
    </p:spTree>
    <p:extLst>
      <p:ext uri="{BB962C8B-B14F-4D97-AF65-F5344CB8AC3E}">
        <p14:creationId xmlns:p14="http://schemas.microsoft.com/office/powerpoint/2010/main" val="101491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txDef>
      <a:spPr>
        <a:solidFill>
          <a:schemeClr val="bg1"/>
        </a:solidFill>
        <a:ln w="28575">
          <a:solidFill>
            <a:schemeClr val="accent5">
              <a:lumMod val="60000"/>
              <a:lumOff val="40000"/>
            </a:schemeClr>
          </a:solidFill>
        </a:ln>
      </a:spPr>
      <a:bodyPr vert="horz" lIns="91440" tIns="45720" rIns="91440" bIns="45720" rtlCol="0">
        <a:normAutofit fontScale="55000" lnSpcReduction="20000"/>
      </a:bodyPr>
      <a:lstStyle>
        <a:def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kumimoji="0"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4464</TotalTime>
  <Words>2062</Words>
  <Application>Microsoft Office PowerPoint</Application>
  <PresentationFormat>Widescreen</PresentationFormat>
  <Paragraphs>582</Paragraphs>
  <Slides>30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Schoolbook</vt:lpstr>
      <vt:lpstr>Times New Roman</vt:lpstr>
      <vt:lpstr>Wingdings</vt:lpstr>
      <vt:lpstr>Wingdings 2</vt:lpstr>
      <vt:lpstr>View</vt:lpstr>
      <vt:lpstr>      10. SINIF: 2. ÜNİTE:   KALDIRMA KUVVETİ </vt:lpstr>
      <vt:lpstr>Kazanımlar</vt:lpstr>
      <vt:lpstr>Geçen Haftanın Özeti</vt:lpstr>
      <vt:lpstr>Neler öğreneceğiz?</vt:lpstr>
      <vt:lpstr>Maymun-Fıstık Deneyi</vt:lpstr>
      <vt:lpstr>Gemi neden yüzer?</vt:lpstr>
      <vt:lpstr>Kaldırma Kuvveti</vt:lpstr>
      <vt:lpstr>Kaldırma Kuvveti</vt:lpstr>
      <vt:lpstr>Kaldırma Kuvveti</vt:lpstr>
      <vt:lpstr>Kaldırma Kuvveti-Örnek Soru</vt:lpstr>
      <vt:lpstr>Archiemedes İlkesi</vt:lpstr>
      <vt:lpstr>Archiemedes İlkesi</vt:lpstr>
      <vt:lpstr>Yüzme</vt:lpstr>
      <vt:lpstr>Yüzme</vt:lpstr>
      <vt:lpstr>Askıda Kalma</vt:lpstr>
      <vt:lpstr>Askıda Kalma</vt:lpstr>
      <vt:lpstr>Batma</vt:lpstr>
      <vt:lpstr>Batma</vt:lpstr>
      <vt:lpstr>Yüzme, Askıda Kalma, Batma</vt:lpstr>
      <vt:lpstr>Yüzme, Askıda Kalma, Batma</vt:lpstr>
      <vt:lpstr>Yüzme, Askıda Kalma, Batma</vt:lpstr>
      <vt:lpstr>Yüzme, Askıda Kalma, Batma</vt:lpstr>
      <vt:lpstr>Yüzme, Askıda Kalma, Batma</vt:lpstr>
      <vt:lpstr>Gemi neden yüzer?</vt:lpstr>
      <vt:lpstr>Gemi neden yüzer?</vt:lpstr>
      <vt:lpstr>Gemi neden yüzer?</vt:lpstr>
      <vt:lpstr>Örnek</vt:lpstr>
      <vt:lpstr>Özet</vt:lpstr>
      <vt:lpstr>Neler Öğrendik?</vt:lpstr>
      <vt:lpstr>Gelecek hafta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Öğrencilerinin Basit Elektrik Devreleri ve Geometrik Optik Konusundaki Kavram Yanılgıları</dc:title>
  <dc:creator>Dilber</dc:creator>
  <cp:lastModifiedBy>Dilber</cp:lastModifiedBy>
  <cp:revision>262</cp:revision>
  <dcterms:created xsi:type="dcterms:W3CDTF">2016-08-15T13:01:36Z</dcterms:created>
  <dcterms:modified xsi:type="dcterms:W3CDTF">2019-12-17T11:06:45Z</dcterms:modified>
</cp:coreProperties>
</file>