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53"/>
  </p:notesMasterIdLst>
  <p:sldIdLst>
    <p:sldId id="316" r:id="rId3"/>
    <p:sldId id="31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8" r:id="rId19"/>
    <p:sldId id="30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81" r:id="rId28"/>
    <p:sldId id="282" r:id="rId29"/>
    <p:sldId id="284" r:id="rId30"/>
    <p:sldId id="303" r:id="rId31"/>
    <p:sldId id="285" r:id="rId32"/>
    <p:sldId id="301" r:id="rId33"/>
    <p:sldId id="300" r:id="rId34"/>
    <p:sldId id="304" r:id="rId35"/>
    <p:sldId id="307" r:id="rId36"/>
    <p:sldId id="308" r:id="rId37"/>
    <p:sldId id="309" r:id="rId38"/>
    <p:sldId id="310" r:id="rId39"/>
    <p:sldId id="305" r:id="rId40"/>
    <p:sldId id="306" r:id="rId41"/>
    <p:sldId id="311" r:id="rId42"/>
    <p:sldId id="289" r:id="rId43"/>
    <p:sldId id="293" r:id="rId44"/>
    <p:sldId id="294" r:id="rId45"/>
    <p:sldId id="295" r:id="rId46"/>
    <p:sldId id="296" r:id="rId47"/>
    <p:sldId id="298" r:id="rId48"/>
    <p:sldId id="299" r:id="rId49"/>
    <p:sldId id="315" r:id="rId50"/>
    <p:sldId id="313" r:id="rId51"/>
    <p:sldId id="314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718F7-2AC2-4AAD-B3FA-AF23617BE49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99D68-0B6D-4D24-9EB8-CFD41AB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0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Foto: https://pixabay.com/en/color-patterns-trend-colors-1984237/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9D68-0B6D-4D24-9EB8-CFD41AB9B6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69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Foto: https://pixabay.com/en/eye-key-hand-open-eye-proverb-2005661/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9D68-0B6D-4D24-9EB8-CFD41AB9B6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70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https://pixabay.com/en/apple-fruit-selection-especially-1632919/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9D68-0B6D-4D24-9EB8-CFD41AB9B6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40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1724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en-US" sz="1800" smtClean="0">
                <a:ea typeface="ＭＳ Ｐゴシック" charset="0"/>
              </a:rPr>
              <a:t>asdf</a:t>
            </a: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13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239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en-US" sz="1800" smtClean="0">
                <a:ea typeface="ＭＳ Ｐゴシック" charset="0"/>
              </a:rPr>
              <a:t>adsf</a:t>
            </a: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/>
            <a:r>
              <a:rPr lang="en-US" altLang="tr-TR" sz="1800" smtClean="0"/>
              <a:t>NOTE: responsive is not the same as a fluid design…</a:t>
            </a:r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352442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https://storage.googleapis.com/think-v2-emea/docs/article/Mobile_App_UX_Principles.pdf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9D68-0B6D-4D24-9EB8-CFD41AB9B68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9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B33B-2C0F-4500-86E0-B92A31C2BB3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2278-2A10-4A4D-BE5A-12715FD6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8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B33B-2C0F-4500-86E0-B92A31C2BB3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2278-2A10-4A4D-BE5A-12715FD6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1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B33B-2C0F-4500-86E0-B92A31C2BB3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2278-2A10-4A4D-BE5A-12715FD6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85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spc="-46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160" cap="all" spc="180" baseline="0">
                <a:solidFill>
                  <a:schemeClr val="tx2"/>
                </a:solidFill>
                <a:latin typeface="+mj-lt"/>
              </a:defRPr>
            </a:lvl1pPr>
            <a:lvl2pPr marL="411480" indent="0" algn="ctr">
              <a:buNone/>
              <a:defRPr sz="2160"/>
            </a:lvl2pPr>
            <a:lvl3pPr marL="822960" indent="0" algn="ctr">
              <a:buNone/>
              <a:defRPr sz="2160"/>
            </a:lvl3pPr>
            <a:lvl4pPr marL="1234440" indent="0" algn="ctr">
              <a:buNone/>
              <a:defRPr sz="1800"/>
            </a:lvl4pPr>
            <a:lvl5pPr marL="1645920" indent="0" algn="ctr">
              <a:buNone/>
              <a:defRPr sz="1800"/>
            </a:lvl5pPr>
            <a:lvl6pPr marL="2057400" indent="0" algn="ctr">
              <a:buNone/>
              <a:defRPr sz="1800"/>
            </a:lvl6pPr>
            <a:lvl7pPr marL="2468880" indent="0" algn="ctr">
              <a:buNone/>
              <a:defRPr sz="1800"/>
            </a:lvl7pPr>
            <a:lvl8pPr marL="2880360" indent="0" algn="ctr">
              <a:buNone/>
              <a:defRPr sz="1800"/>
            </a:lvl8pPr>
            <a:lvl9pPr marL="329184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F9A9-CB52-4E11-A72D-2FA643935B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en-US" sz="1200" smtClean="0"/>
              <a:t>Prof.Dr. Kürşat Çağıltay,</a:t>
            </a:r>
            <a:r>
              <a:rPr lang="en-US" altLang="en-US" sz="1200" smtClean="0"/>
              <a:t> </a:t>
            </a:r>
            <a:r>
              <a:rPr lang="tr-TR" altLang="en-US" sz="1200" smtClean="0"/>
              <a:t>İ</a:t>
            </a:r>
            <a:r>
              <a:rPr lang="en-US" altLang="en-US" sz="1200" smtClean="0"/>
              <a:t>nsan Bilgisayar Etkile</a:t>
            </a:r>
            <a:r>
              <a:rPr lang="tr-TR" altLang="en-US" sz="1200" smtClean="0"/>
              <a:t>ş</a:t>
            </a:r>
            <a:r>
              <a:rPr lang="en-US" altLang="en-US" sz="1200" smtClean="0"/>
              <a:t>imi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5BC9-71F7-4732-B454-D64828EDB20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252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6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F9A9-CB52-4E11-A72D-2FA643935B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en-US" sz="1200" smtClean="0"/>
              <a:t>Prof.Dr. Kürşat Çağıltay,</a:t>
            </a:r>
            <a:r>
              <a:rPr lang="en-US" altLang="en-US" sz="1200" smtClean="0"/>
              <a:t> </a:t>
            </a:r>
            <a:r>
              <a:rPr lang="tr-TR" altLang="en-US" sz="1200" smtClean="0"/>
              <a:t>İ</a:t>
            </a:r>
            <a:r>
              <a:rPr lang="en-US" altLang="en-US" sz="1200" smtClean="0"/>
              <a:t>nsan Bilgisayar Etkile</a:t>
            </a:r>
            <a:r>
              <a:rPr lang="tr-TR" altLang="en-US" sz="1200" smtClean="0"/>
              <a:t>ş</a:t>
            </a:r>
            <a:r>
              <a:rPr lang="en-US" altLang="en-US" sz="1200" smtClean="0"/>
              <a:t>imi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5BC9-71F7-4732-B454-D64828ED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86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160" cap="all" spc="180" baseline="0">
                <a:solidFill>
                  <a:schemeClr val="tx2"/>
                </a:solidFill>
                <a:latin typeface="+mj-lt"/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F9A9-CB52-4E11-A72D-2FA643935B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en-US" sz="1200" smtClean="0"/>
              <a:t>Prof.Dr. Kürşat Çağıltay,</a:t>
            </a:r>
            <a:r>
              <a:rPr lang="en-US" altLang="en-US" sz="1200" smtClean="0"/>
              <a:t> </a:t>
            </a:r>
            <a:r>
              <a:rPr lang="tr-TR" altLang="en-US" sz="1200" smtClean="0"/>
              <a:t>İ</a:t>
            </a:r>
            <a:r>
              <a:rPr lang="en-US" altLang="en-US" sz="1200" smtClean="0"/>
              <a:t>nsan Bilgisayar Etkile</a:t>
            </a:r>
            <a:r>
              <a:rPr lang="tr-TR" altLang="en-US" sz="1200" smtClean="0"/>
              <a:t>ş</a:t>
            </a:r>
            <a:r>
              <a:rPr lang="en-US" altLang="en-US" sz="1200" smtClean="0"/>
              <a:t>imi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5BC9-71F7-4732-B454-D64828EDB20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505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6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F9A9-CB52-4E11-A72D-2FA643935B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en-US" sz="1200" smtClean="0"/>
              <a:t>Prof.Dr. Kürşat Çağıltay,</a:t>
            </a:r>
            <a:r>
              <a:rPr lang="en-US" altLang="en-US" sz="1200" smtClean="0"/>
              <a:t> </a:t>
            </a:r>
            <a:r>
              <a:rPr lang="tr-TR" altLang="en-US" sz="1200" smtClean="0"/>
              <a:t>İ</a:t>
            </a:r>
            <a:r>
              <a:rPr lang="en-US" altLang="en-US" sz="1200" smtClean="0"/>
              <a:t>nsan Bilgisayar Etkile</a:t>
            </a:r>
            <a:r>
              <a:rPr lang="tr-TR" altLang="en-US" sz="1200" smtClean="0"/>
              <a:t>ş</a:t>
            </a:r>
            <a:r>
              <a:rPr lang="en-US" altLang="en-US" sz="1200" smtClean="0"/>
              <a:t>imi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5BC9-71F7-4732-B454-D64828ED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16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800" b="0" cap="all" baseline="0">
                <a:solidFill>
                  <a:schemeClr val="tx2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800" b="0" cap="all" baseline="0">
                <a:solidFill>
                  <a:schemeClr val="tx2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5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F9A9-CB52-4E11-A72D-2FA643935B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en-US" sz="1200" smtClean="0"/>
              <a:t>Prof.Dr. Kürşat Çağıltay,</a:t>
            </a:r>
            <a:r>
              <a:rPr lang="en-US" altLang="en-US" sz="1200" smtClean="0"/>
              <a:t> </a:t>
            </a:r>
            <a:r>
              <a:rPr lang="tr-TR" altLang="en-US" sz="1200" smtClean="0"/>
              <a:t>İ</a:t>
            </a:r>
            <a:r>
              <a:rPr lang="en-US" altLang="en-US" sz="1200" smtClean="0"/>
              <a:t>nsan Bilgisayar Etkile</a:t>
            </a:r>
            <a:r>
              <a:rPr lang="tr-TR" altLang="en-US" sz="1200" smtClean="0"/>
              <a:t>ş</a:t>
            </a:r>
            <a:r>
              <a:rPr lang="en-US" altLang="en-US" sz="1200" smtClean="0"/>
              <a:t>imi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5BC9-71F7-4732-B454-D64828ED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63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F9A9-CB52-4E11-A72D-2FA643935B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en-US" sz="1200" smtClean="0"/>
              <a:t>Prof.Dr. Kürşat Çağıltay,</a:t>
            </a:r>
            <a:r>
              <a:rPr lang="en-US" altLang="en-US" sz="1200" smtClean="0"/>
              <a:t> </a:t>
            </a:r>
            <a:r>
              <a:rPr lang="tr-TR" altLang="en-US" sz="1200" smtClean="0"/>
              <a:t>İ</a:t>
            </a:r>
            <a:r>
              <a:rPr lang="en-US" altLang="en-US" sz="1200" smtClean="0"/>
              <a:t>nsan Bilgisayar Etkile</a:t>
            </a:r>
            <a:r>
              <a:rPr lang="tr-TR" altLang="en-US" sz="1200" smtClean="0"/>
              <a:t>ş</a:t>
            </a:r>
            <a:r>
              <a:rPr lang="en-US" altLang="en-US" sz="1200" smtClean="0"/>
              <a:t>imi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5BC9-71F7-4732-B454-D64828ED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78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F9A9-CB52-4E11-A72D-2FA643935B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tr-TR" altLang="en-US" sz="1200" smtClean="0"/>
              <a:t>Prof.Dr. Kürşat Çağıltay,</a:t>
            </a:r>
            <a:r>
              <a:rPr lang="en-US" altLang="en-US" sz="1200" smtClean="0"/>
              <a:t> </a:t>
            </a:r>
            <a:r>
              <a:rPr lang="tr-TR" altLang="en-US" sz="1200" smtClean="0"/>
              <a:t>İ</a:t>
            </a:r>
            <a:r>
              <a:rPr lang="en-US" altLang="en-US" sz="1200" smtClean="0"/>
              <a:t>nsan Bilgisayar Etkile</a:t>
            </a:r>
            <a:r>
              <a:rPr lang="tr-TR" altLang="en-US" sz="1200" smtClean="0"/>
              <a:t>ş</a:t>
            </a:r>
            <a:r>
              <a:rPr lang="en-US" altLang="en-US" sz="1200" smtClean="0"/>
              <a:t>imi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5BC9-71F7-4732-B454-D64828ED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84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24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1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6E24F9A9-CB52-4E11-A72D-2FA643935B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altLang="en-US" sz="1200" smtClean="0"/>
              <a:t>Prof.Dr. Kürşat Çağıltay,</a:t>
            </a:r>
            <a:r>
              <a:rPr lang="en-US" altLang="en-US" sz="1200" smtClean="0"/>
              <a:t> </a:t>
            </a:r>
            <a:r>
              <a:rPr lang="tr-TR" altLang="en-US" sz="1200" smtClean="0"/>
              <a:t>İ</a:t>
            </a:r>
            <a:r>
              <a:rPr lang="en-US" altLang="en-US" sz="1200" smtClean="0"/>
              <a:t>nsan Bilgisayar Etkile</a:t>
            </a:r>
            <a:r>
              <a:rPr lang="tr-TR" altLang="en-US" sz="1200" smtClean="0"/>
              <a:t>ş</a:t>
            </a:r>
            <a:r>
              <a:rPr lang="en-US" altLang="en-US" sz="1200" smtClean="0"/>
              <a:t>imi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BA5BC9-71F7-4732-B454-D64828ED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9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B33B-2C0F-4500-86E0-B92A31C2BB3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2278-2A10-4A4D-BE5A-12715FD6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89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24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1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880">
                <a:solidFill>
                  <a:schemeClr val="bg1"/>
                </a:solidFill>
              </a:defRPr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540"/>
              </a:spcAft>
              <a:buNone/>
              <a:defRPr sz="1350">
                <a:solidFill>
                  <a:srgbClr val="FFFFFF"/>
                </a:solidFill>
              </a:defRPr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F9A9-CB52-4E11-A72D-2FA643935B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en-US" sz="1200" smtClean="0"/>
              <a:t>Prof.Dr. Kürşat Çağıltay,</a:t>
            </a:r>
            <a:r>
              <a:rPr lang="en-US" altLang="en-US" sz="1200" smtClean="0"/>
              <a:t> </a:t>
            </a:r>
            <a:r>
              <a:rPr lang="tr-TR" altLang="en-US" sz="1200" smtClean="0"/>
              <a:t>İ</a:t>
            </a:r>
            <a:r>
              <a:rPr lang="en-US" altLang="en-US" sz="1200" smtClean="0"/>
              <a:t>nsan Bilgisayar Etkile</a:t>
            </a:r>
            <a:r>
              <a:rPr lang="tr-TR" altLang="en-US" sz="1200" smtClean="0"/>
              <a:t>ş</a:t>
            </a:r>
            <a:r>
              <a:rPr lang="en-US" altLang="en-US" sz="1200" smtClean="0"/>
              <a:t>imi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5BC9-71F7-4732-B454-D64828ED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55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F9A9-CB52-4E11-A72D-2FA643935B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en-US" sz="1200" smtClean="0"/>
              <a:t>Prof.Dr. Kürşat Çağıltay,</a:t>
            </a:r>
            <a:r>
              <a:rPr lang="en-US" altLang="en-US" sz="1200" smtClean="0"/>
              <a:t> </a:t>
            </a:r>
            <a:r>
              <a:rPr lang="tr-TR" altLang="en-US" sz="1200" smtClean="0"/>
              <a:t>İ</a:t>
            </a:r>
            <a:r>
              <a:rPr lang="en-US" altLang="en-US" sz="1200" smtClean="0"/>
              <a:t>nsan Bilgisayar Etkile</a:t>
            </a:r>
            <a:r>
              <a:rPr lang="tr-TR" altLang="en-US" sz="1200" smtClean="0"/>
              <a:t>ş</a:t>
            </a:r>
            <a:r>
              <a:rPr lang="en-US" altLang="en-US" sz="1200" smtClean="0"/>
              <a:t>imi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5BC9-71F7-4732-B454-D64828ED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89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F9A9-CB52-4E11-A72D-2FA643935B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en-US" sz="1200" smtClean="0"/>
              <a:t>Prof.Dr. Kürşat Çağıltay,</a:t>
            </a:r>
            <a:r>
              <a:rPr lang="en-US" altLang="en-US" sz="1200" smtClean="0"/>
              <a:t> </a:t>
            </a:r>
            <a:r>
              <a:rPr lang="tr-TR" altLang="en-US" sz="1200" smtClean="0"/>
              <a:t>İ</a:t>
            </a:r>
            <a:r>
              <a:rPr lang="en-US" altLang="en-US" sz="1200" smtClean="0"/>
              <a:t>nsan Bilgisayar Etkile</a:t>
            </a:r>
            <a:r>
              <a:rPr lang="tr-TR" altLang="en-US" sz="1200" smtClean="0"/>
              <a:t>ş</a:t>
            </a:r>
            <a:r>
              <a:rPr lang="en-US" altLang="en-US" sz="1200" smtClean="0"/>
              <a:t>imi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5BC9-71F7-4732-B454-D64828ED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E24F9A9-CB52-4E11-A72D-2FA643935B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en-US" sz="1200" smtClean="0"/>
              <a:t>Prof.Dr. Kürşat Çağıltay,</a:t>
            </a:r>
            <a:r>
              <a:rPr lang="en-US" altLang="en-US" sz="1200" smtClean="0"/>
              <a:t> </a:t>
            </a:r>
            <a:r>
              <a:rPr lang="tr-TR" altLang="en-US" sz="1200" smtClean="0"/>
              <a:t>İ</a:t>
            </a:r>
            <a:r>
              <a:rPr lang="en-US" altLang="en-US" sz="1200" smtClean="0"/>
              <a:t>nsan Bilgisayar Etkile</a:t>
            </a:r>
            <a:r>
              <a:rPr lang="tr-TR" altLang="en-US" sz="1200" smtClean="0"/>
              <a:t>ş</a:t>
            </a:r>
            <a:r>
              <a:rPr lang="en-US" altLang="en-US" sz="1200" smtClean="0"/>
              <a:t>imi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FBA5BC9-71F7-4732-B454-D64828ED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62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157" y="2133600"/>
            <a:ext cx="10871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133600"/>
            <a:ext cx="121920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160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3564957" y="34290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 algn="ctr">
              <a:buFontTx/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432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1"/>
            <a:ext cx="10769600" cy="869951"/>
          </a:xfrm>
        </p:spPr>
        <p:txBody>
          <a:bodyPr anchor="ctr"/>
          <a:lstStyle>
            <a:lvl1pPr algn="l">
              <a:buNone/>
              <a:defRPr sz="52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fld id="{6E24F9A9-CB52-4E11-A72D-2FA643935B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3" y="6248208"/>
            <a:ext cx="7228111" cy="365125"/>
          </a:xfrm>
          <a:prstGeom prst="rect">
            <a:avLst/>
          </a:prstGeom>
        </p:spPr>
        <p:txBody>
          <a:bodyPr/>
          <a:lstStyle/>
          <a:p>
            <a:r>
              <a:rPr lang="tr-TR" altLang="en-US" sz="1200" smtClean="0"/>
              <a:t>Prof.Dr. Kürşat Çağıltay,</a:t>
            </a:r>
            <a:r>
              <a:rPr lang="en-US" altLang="en-US" sz="1200" smtClean="0"/>
              <a:t> </a:t>
            </a:r>
            <a:r>
              <a:rPr lang="tr-TR" altLang="en-US" sz="1200" smtClean="0"/>
              <a:t>İ</a:t>
            </a:r>
            <a:r>
              <a:rPr lang="en-US" altLang="en-US" sz="1200" smtClean="0"/>
              <a:t>nsan Bilgisayar Etkile</a:t>
            </a:r>
            <a:r>
              <a:rPr lang="tr-TR" altLang="en-US" sz="1200" smtClean="0"/>
              <a:t>ş</a:t>
            </a:r>
            <a:r>
              <a:rPr lang="en-US" altLang="en-US" sz="1200" smtClean="0"/>
              <a:t>imi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3"/>
            <a:ext cx="7112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BA5BC9-71F7-4732-B454-D64828EDB2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sm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866" y="1755648"/>
            <a:ext cx="2153743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132553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F9A9-CB52-4E11-A72D-2FA643935B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en-US" sz="1200" dirty="0" smtClean="0"/>
              <a:t>Prof.Dr. Kürşat Çağıltay,</a:t>
            </a:r>
            <a:r>
              <a:rPr lang="en-US" altLang="en-US" sz="1200" dirty="0" smtClean="0"/>
              <a:t> </a:t>
            </a:r>
            <a:r>
              <a:rPr lang="tr-TR" altLang="en-US" sz="1200" dirty="0" smtClean="0"/>
              <a:t>İ</a:t>
            </a:r>
            <a:r>
              <a:rPr lang="en-US" altLang="en-US" sz="1200" dirty="0" err="1" smtClean="0"/>
              <a:t>nsan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Bilgisayar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Etkile</a:t>
            </a:r>
            <a:r>
              <a:rPr lang="tr-TR" altLang="en-US" sz="1200" dirty="0" smtClean="0"/>
              <a:t>ş</a:t>
            </a:r>
            <a:r>
              <a:rPr lang="en-US" altLang="en-US" sz="1200" dirty="0" err="1" smtClean="0"/>
              <a:t>imi</a:t>
            </a:r>
            <a:endParaRPr lang="en-US" altLang="en-US" sz="12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5BC9-71F7-4732-B454-D64828ED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41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F9A9-CB52-4E11-A72D-2FA643935B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en-US" sz="1200" smtClean="0"/>
              <a:t>Prof.Dr. Kürşat Çağıltay,</a:t>
            </a:r>
            <a:r>
              <a:rPr lang="en-US" altLang="en-US" sz="1200" smtClean="0"/>
              <a:t> </a:t>
            </a:r>
            <a:r>
              <a:rPr lang="tr-TR" altLang="en-US" sz="1200" smtClean="0"/>
              <a:t>İ</a:t>
            </a:r>
            <a:r>
              <a:rPr lang="en-US" altLang="en-US" sz="1200" smtClean="0"/>
              <a:t>nsan Bilgisayar Etkile</a:t>
            </a:r>
            <a:r>
              <a:rPr lang="tr-TR" altLang="en-US" sz="1200" smtClean="0"/>
              <a:t>ş</a:t>
            </a:r>
            <a:r>
              <a:rPr lang="en-US" altLang="en-US" sz="1200" smtClean="0"/>
              <a:t>imi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5BC9-71F7-4732-B454-D64828ED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0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B33B-2C0F-4500-86E0-B92A31C2BB3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2278-2A10-4A4D-BE5A-12715FD6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B33B-2C0F-4500-86E0-B92A31C2BB3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2278-2A10-4A4D-BE5A-12715FD6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3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B33B-2C0F-4500-86E0-B92A31C2BB3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2278-2A10-4A4D-BE5A-12715FD6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8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B33B-2C0F-4500-86E0-B92A31C2BB3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2278-2A10-4A4D-BE5A-12715FD6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3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B33B-2C0F-4500-86E0-B92A31C2BB3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2278-2A10-4A4D-BE5A-12715FD6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1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B33B-2C0F-4500-86E0-B92A31C2BB3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2278-2A10-4A4D-BE5A-12715FD6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B33B-2C0F-4500-86E0-B92A31C2BB3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2278-2A10-4A4D-BE5A-12715FD6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0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7B33B-2C0F-4500-86E0-B92A31C2BB3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altLang="en-US" sz="1200" dirty="0" smtClean="0"/>
              <a:t>Prof.Dr. Kürşat Çağıltay,</a:t>
            </a:r>
            <a:r>
              <a:rPr lang="en-US" altLang="en-US" sz="1200" dirty="0" smtClean="0"/>
              <a:t> </a:t>
            </a:r>
            <a:r>
              <a:rPr lang="tr-TR" altLang="en-US" sz="1200" dirty="0" smtClean="0"/>
              <a:t>İ</a:t>
            </a:r>
            <a:r>
              <a:rPr lang="en-US" altLang="en-US" sz="1200" dirty="0" err="1" smtClean="0"/>
              <a:t>nsan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Bilgisayar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Etkile</a:t>
            </a:r>
            <a:r>
              <a:rPr lang="tr-TR" altLang="en-US" sz="1200" dirty="0" smtClean="0"/>
              <a:t>ş</a:t>
            </a:r>
            <a:r>
              <a:rPr lang="en-US" altLang="en-US" sz="1200" dirty="0" err="1" smtClean="0"/>
              <a:t>imi</a:t>
            </a:r>
            <a:endParaRPr lang="en-US" altLang="en-US" sz="12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C2278-2A10-4A4D-BE5A-12715FD6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rgbClr val="FFFFFF"/>
                </a:solidFill>
              </a:defRPr>
            </a:lvl1pPr>
          </a:lstStyle>
          <a:p>
            <a:fld id="{6E24F9A9-CB52-4E11-A72D-2FA643935B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 cap="all" baseline="0">
                <a:solidFill>
                  <a:srgbClr val="FFFFFF"/>
                </a:solidFill>
              </a:defRPr>
            </a:lvl1pPr>
          </a:lstStyle>
          <a:p>
            <a:r>
              <a:rPr lang="tr-TR" altLang="en-US" sz="1200" smtClean="0"/>
              <a:t>Prof.Dr. Kürşat Çağıltay,</a:t>
            </a:r>
            <a:r>
              <a:rPr lang="en-US" altLang="en-US" sz="1200" smtClean="0"/>
              <a:t> </a:t>
            </a:r>
            <a:r>
              <a:rPr lang="tr-TR" altLang="en-US" sz="1200" smtClean="0"/>
              <a:t>İ</a:t>
            </a:r>
            <a:r>
              <a:rPr lang="en-US" altLang="en-US" sz="1200" smtClean="0"/>
              <a:t>nsan Bilgisayar Etkile</a:t>
            </a:r>
            <a:r>
              <a:rPr lang="tr-TR" altLang="en-US" sz="1200" smtClean="0"/>
              <a:t>ş</a:t>
            </a:r>
            <a:r>
              <a:rPr lang="en-US" altLang="en-US" sz="1200" smtClean="0"/>
              <a:t>imi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6">
                <a:solidFill>
                  <a:srgbClr val="FFFFFF"/>
                </a:solidFill>
              </a:defRPr>
            </a:lvl1pPr>
          </a:lstStyle>
          <a:p>
            <a:fld id="{AFBA5BC9-71F7-4732-B454-D64828EDB20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72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90" r:id="rId15"/>
    <p:sldLayoutId id="2147483660" r:id="rId16"/>
  </p:sldLayoutIdLst>
  <p:txStyles>
    <p:titleStyle>
      <a:lvl1pPr algn="l" defTabSz="822960" rtl="0" eaLnBrk="1" latinLnBrk="0" hangingPunct="1">
        <a:lnSpc>
          <a:spcPct val="85000"/>
        </a:lnSpc>
        <a:spcBef>
          <a:spcPct val="0"/>
        </a:spcBef>
        <a:buNone/>
        <a:defRPr sz="5760" kern="1200" spc="-46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18612" indent="-318612" algn="l" defTabSz="822960" rtl="0" eaLnBrk="1" latinLnBrk="0" hangingPunct="1">
        <a:lnSpc>
          <a:spcPct val="90000"/>
        </a:lnSpc>
        <a:spcBef>
          <a:spcPts val="1080"/>
        </a:spcBef>
        <a:spcAft>
          <a:spcPts val="18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82917" indent="-302896" algn="l" defTabSz="822960" rtl="0" eaLnBrk="1" latinLnBrk="0" hangingPunct="1">
        <a:lnSpc>
          <a:spcPct val="90000"/>
        </a:lnSpc>
        <a:spcBef>
          <a:spcPts val="180"/>
        </a:spcBef>
        <a:spcAft>
          <a:spcPts val="36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8653" indent="-302896" algn="l" defTabSz="822960" rtl="0" eaLnBrk="1" latinLnBrk="0" hangingPunct="1">
        <a:lnSpc>
          <a:spcPct val="90000"/>
        </a:lnSpc>
        <a:spcBef>
          <a:spcPts val="180"/>
        </a:spcBef>
        <a:spcAft>
          <a:spcPts val="36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2957" indent="-292895" algn="l" defTabSz="822960" rtl="0" eaLnBrk="1" latinLnBrk="0" hangingPunct="1">
        <a:lnSpc>
          <a:spcPct val="90000"/>
        </a:lnSpc>
        <a:spcBef>
          <a:spcPts val="180"/>
        </a:spcBef>
        <a:spcAft>
          <a:spcPts val="36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67265" indent="-292895" algn="l" defTabSz="822960" rtl="0" eaLnBrk="1" latinLnBrk="0" hangingPunct="1">
        <a:lnSpc>
          <a:spcPct val="90000"/>
        </a:lnSpc>
        <a:spcBef>
          <a:spcPts val="180"/>
        </a:spcBef>
        <a:spcAft>
          <a:spcPts val="36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990000" indent="-205740" algn="l" defTabSz="822960" rtl="0" eaLnBrk="1" latinLnBrk="0" hangingPunct="1">
        <a:lnSpc>
          <a:spcPct val="90000"/>
        </a:lnSpc>
        <a:spcBef>
          <a:spcPts val="180"/>
        </a:spcBef>
        <a:spcAft>
          <a:spcPts val="360"/>
        </a:spcAft>
        <a:buClr>
          <a:schemeClr val="accent1"/>
        </a:buClr>
        <a:buFont typeface="Calibri" pitchFamily="34" charset="0"/>
        <a:buChar char="◦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170000" indent="-205740" algn="l" defTabSz="822960" rtl="0" eaLnBrk="1" latinLnBrk="0" hangingPunct="1">
        <a:lnSpc>
          <a:spcPct val="90000"/>
        </a:lnSpc>
        <a:spcBef>
          <a:spcPts val="180"/>
        </a:spcBef>
        <a:spcAft>
          <a:spcPts val="360"/>
        </a:spcAft>
        <a:buClr>
          <a:schemeClr val="accent1"/>
        </a:buClr>
        <a:buFont typeface="Calibri" pitchFamily="34" charset="0"/>
        <a:buChar char="◦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350000" indent="-205740" algn="l" defTabSz="822960" rtl="0" eaLnBrk="1" latinLnBrk="0" hangingPunct="1">
        <a:lnSpc>
          <a:spcPct val="90000"/>
        </a:lnSpc>
        <a:spcBef>
          <a:spcPts val="180"/>
        </a:spcBef>
        <a:spcAft>
          <a:spcPts val="360"/>
        </a:spcAft>
        <a:buClr>
          <a:schemeClr val="accent1"/>
        </a:buClr>
        <a:buFont typeface="Calibri" pitchFamily="34" charset="0"/>
        <a:buChar char="◦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530000" indent="-205740" algn="l" defTabSz="822960" rtl="0" eaLnBrk="1" latinLnBrk="0" hangingPunct="1">
        <a:lnSpc>
          <a:spcPct val="90000"/>
        </a:lnSpc>
        <a:spcBef>
          <a:spcPts val="180"/>
        </a:spcBef>
        <a:spcAft>
          <a:spcPts val="360"/>
        </a:spcAft>
        <a:buClr>
          <a:schemeClr val="accent1"/>
        </a:buClr>
        <a:buFont typeface="Calibri" pitchFamily="34" charset="0"/>
        <a:buChar char="◦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file:///E:\Layout\Simplic\SimpX3.HTM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file:///D:\Layout\OrgGrpng\Grouping\GrpX7L.HTM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İnsan</a:t>
            </a:r>
            <a:r>
              <a:rPr lang="en-US" sz="6000" dirty="0" smtClean="0"/>
              <a:t> </a:t>
            </a:r>
            <a:r>
              <a:rPr lang="en-US" sz="6000" dirty="0" err="1" smtClean="0"/>
              <a:t>Bilgisayar</a:t>
            </a:r>
            <a:r>
              <a:rPr lang="en-US" sz="6000" dirty="0" smtClean="0"/>
              <a:t> </a:t>
            </a:r>
            <a:r>
              <a:rPr lang="en-US" sz="6000" dirty="0" err="1" smtClean="0"/>
              <a:t>Etkileşimi</a:t>
            </a:r>
            <a:r>
              <a:rPr lang="tr-TR" sz="6000" dirty="0" smtClean="0"/>
              <a:t/>
            </a:r>
            <a:br>
              <a:rPr lang="tr-TR" sz="6000" dirty="0" smtClean="0"/>
            </a:br>
            <a:r>
              <a:rPr lang="tr-TR" sz="4400" dirty="0"/>
              <a:t>GESTALT </a:t>
            </a:r>
            <a:r>
              <a:rPr lang="tr-TR" sz="4400" dirty="0" smtClean="0"/>
              <a:t>Prensipleri </a:t>
            </a:r>
            <a:r>
              <a:rPr lang="tr-TR" sz="4400" dirty="0"/>
              <a:t>ve </a:t>
            </a:r>
            <a:r>
              <a:rPr lang="tr-TR" sz="4400" dirty="0" smtClean="0"/>
              <a:t>İBE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Dr. </a:t>
            </a:r>
            <a:r>
              <a:rPr lang="en-US" dirty="0" err="1"/>
              <a:t>Kürşat</a:t>
            </a:r>
            <a:r>
              <a:rPr lang="en-US" dirty="0"/>
              <a:t> </a:t>
            </a:r>
            <a:r>
              <a:rPr lang="en-US" dirty="0" err="1"/>
              <a:t>Çağıltay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ODTÜ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730" y="5350583"/>
            <a:ext cx="2163114" cy="75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sz="4800" dirty="0" err="1"/>
              <a:t>Gestalt</a:t>
            </a:r>
            <a:r>
              <a:rPr lang="tr-TR" sz="4800" dirty="0"/>
              <a:t> Teorisi - Bilgisayar Ortamı</a:t>
            </a:r>
            <a:endParaRPr lang="en-US" sz="4800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tr-TR" altLang="en-US" sz="3200" dirty="0"/>
              <a:t>Gestalt teorisini bilgisayar arayüzlerine uyarlayacak olursak, bir arayüz kendisini oluşturan tüm parçalardan (menü, buton, resim, yazı, vb.) daha </a:t>
            </a:r>
            <a:r>
              <a:rPr lang="tr-TR" altLang="en-US" sz="3200" dirty="0" smtClean="0"/>
              <a:t>fazladır</a:t>
            </a:r>
            <a:r>
              <a:rPr lang="tr-TR" altLang="en-US" sz="3200" dirty="0"/>
              <a:t>. </a:t>
            </a:r>
          </a:p>
          <a:p>
            <a:pPr eaLnBrk="1" hangingPunct="1"/>
            <a:r>
              <a:rPr lang="tr-TR" altLang="en-US" sz="3200" dirty="0" smtClean="0"/>
              <a:t>Bütün </a:t>
            </a:r>
            <a:r>
              <a:rPr lang="tr-TR" altLang="en-US" sz="3200" dirty="0"/>
              <a:t>bu birimleri teker teker incelemek arayüzün genel değerlendirmesini yapmak için yeterli değildir. </a:t>
            </a:r>
          </a:p>
          <a:p>
            <a:pPr eaLnBrk="1" hangingPunct="1"/>
            <a:r>
              <a:rPr lang="tr-TR" altLang="en-US" sz="3200" dirty="0" smtClean="0"/>
              <a:t>Gestalt </a:t>
            </a:r>
            <a:r>
              <a:rPr lang="tr-TR" altLang="en-US" sz="3200" dirty="0"/>
              <a:t>teorisi doğrultusunda yapılan araştırmalar sonucunda bir dizi tasarım kuralı oluşturulmuştur. </a:t>
            </a:r>
            <a:r>
              <a:rPr lang="tr-TR" altLang="en-US" sz="3200" dirty="0" smtClean="0"/>
              <a:t> </a:t>
            </a:r>
          </a:p>
          <a:p>
            <a:pPr eaLnBrk="1" hangingPunct="1"/>
            <a:r>
              <a:rPr lang="tr-TR" altLang="en-US" sz="3200" dirty="0" smtClean="0"/>
              <a:t>Bunların en bilinenleri:</a:t>
            </a:r>
            <a:endParaRPr lang="tr-T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27719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 dirty="0"/>
              <a:t>Temel Kurallar:</a:t>
            </a:r>
            <a:endParaRPr lang="en-US" altLang="en-US" sz="4800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tr-TR" altLang="en-US" sz="3200" dirty="0"/>
              <a:t>Benzerlik Kuralı (Law of Similarity): </a:t>
            </a:r>
          </a:p>
          <a:p>
            <a:pPr eaLnBrk="1" hangingPunct="1"/>
            <a:r>
              <a:rPr lang="tr-TR" altLang="en-US" sz="3200" dirty="0"/>
              <a:t>Yakınlık Kuralı (Law of Proximity): </a:t>
            </a:r>
          </a:p>
          <a:p>
            <a:pPr eaLnBrk="1" hangingPunct="1"/>
            <a:r>
              <a:rPr lang="tr-TR" altLang="en-US" sz="3200" dirty="0"/>
              <a:t>Simetri Kuralı (Law of Symmetry): </a:t>
            </a:r>
          </a:p>
          <a:p>
            <a:pPr eaLnBrk="1" hangingPunct="1"/>
            <a:r>
              <a:rPr lang="tr-TR" altLang="en-US" sz="3200" dirty="0"/>
              <a:t>Süreklilik Kuralı (Law of Continuity): </a:t>
            </a:r>
          </a:p>
          <a:p>
            <a:pPr eaLnBrk="1" hangingPunct="1"/>
            <a:r>
              <a:rPr lang="tr-TR" altLang="en-US" sz="3200" dirty="0"/>
              <a:t>Kapalılık Kuralı (Law of Closure): </a:t>
            </a:r>
          </a:p>
          <a:p>
            <a:pPr eaLnBrk="1" hangingPunct="1"/>
            <a:r>
              <a:rPr lang="tr-TR" altLang="en-US" sz="3200" dirty="0"/>
              <a:t>Aynı Yön Kuralı (Law of Common Fate):</a:t>
            </a:r>
          </a:p>
          <a:p>
            <a:pPr eaLnBrk="1" hangingPunct="1"/>
            <a:r>
              <a:rPr lang="tr-TR" altLang="en-US" sz="3200" dirty="0"/>
              <a:t>Desen – Zemin Kuralı (Law of Figure and Ground)</a:t>
            </a:r>
            <a:endParaRPr lang="tr-TR" altLang="en-US" sz="2400" dirty="0"/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23937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/>
              <a:t>Benzerlik Kuralı (Law of Similarity):</a:t>
            </a:r>
            <a:endParaRPr lang="en-US" altLang="en-US" sz="480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tr-TR" altLang="en-US" sz="2400" dirty="0"/>
              <a:t>Bilişsel sistemimiz benzer elemanları anlamlı bir bütün oluşturması için gruplar. Gruplama işlemi renk, büyüklük ya da şekle göre olabilir. </a:t>
            </a:r>
          </a:p>
          <a:p>
            <a:pPr eaLnBrk="1" hangingPunct="1"/>
            <a:endParaRPr lang="tr-TR" altLang="en-US" sz="2400" dirty="0"/>
          </a:p>
          <a:p>
            <a:pPr eaLnBrk="1" hangingPunct="1"/>
            <a:endParaRPr lang="tr-TR" altLang="en-US" sz="2400" dirty="0"/>
          </a:p>
          <a:p>
            <a:pPr eaLnBrk="1" hangingPunct="1"/>
            <a:endParaRPr lang="tr-TR" altLang="en-US" sz="2400" dirty="0"/>
          </a:p>
          <a:p>
            <a:pPr eaLnBrk="1" hangingPunct="1"/>
            <a:endParaRPr lang="tr-TR" altLang="en-US" sz="2400" dirty="0"/>
          </a:p>
          <a:p>
            <a:pPr eaLnBrk="1" hangingPunct="1"/>
            <a:r>
              <a:rPr lang="tr-TR" altLang="en-US" sz="2400" dirty="0"/>
              <a:t>Yukarıdaki </a:t>
            </a:r>
            <a:r>
              <a:rPr lang="tr-TR" altLang="en-US" sz="2400" dirty="0" smtClean="0"/>
              <a:t>şekil aynı objelerden </a:t>
            </a:r>
            <a:r>
              <a:rPr lang="tr-TR" altLang="en-US" sz="2400" dirty="0"/>
              <a:t>oluşmuştur fakat </a:t>
            </a:r>
            <a:r>
              <a:rPr lang="tr-TR" altLang="en-US" sz="2400" dirty="0" smtClean="0"/>
              <a:t>farklı </a:t>
            </a:r>
            <a:r>
              <a:rPr lang="tr-TR" altLang="en-US" sz="2400" dirty="0"/>
              <a:t>algılanmaktadır. </a:t>
            </a:r>
            <a:endParaRPr lang="tr-TR" altLang="en-US" sz="2400" dirty="0" smtClean="0"/>
          </a:p>
          <a:p>
            <a:pPr eaLnBrk="1" hangingPunct="1"/>
            <a:r>
              <a:rPr lang="tr-TR" altLang="en-US" sz="2400" dirty="0" smtClean="0"/>
              <a:t>Bunun </a:t>
            </a:r>
            <a:r>
              <a:rPr lang="tr-TR" altLang="en-US" sz="2400" dirty="0"/>
              <a:t>sebebi şekillerin </a:t>
            </a:r>
            <a:r>
              <a:rPr lang="tr-TR" altLang="en-US" sz="2400" dirty="0" smtClean="0"/>
              <a:t>renk </a:t>
            </a:r>
            <a:r>
              <a:rPr lang="tr-TR" altLang="en-US" sz="2400" dirty="0"/>
              <a:t>benzerliğinden kaynaklanmaktadır.</a:t>
            </a:r>
          </a:p>
          <a:p>
            <a:pPr eaLnBrk="1" hangingPunct="1"/>
            <a:r>
              <a:rPr lang="tr-TR" altLang="en-US" sz="2400" dirty="0" smtClean="0"/>
              <a:t>Yakınlığa ya da büyüklüğe göre nesne bir bütünlük </a:t>
            </a:r>
            <a:r>
              <a:rPr lang="tr-TR" altLang="en-US" sz="2400" dirty="0"/>
              <a:t>oluşturur.</a:t>
            </a:r>
            <a:r>
              <a:rPr lang="en-US" altLang="en-US" sz="2400" dirty="0"/>
              <a:t> </a:t>
            </a:r>
            <a:endParaRPr lang="tr-TR" altLang="en-US" sz="2400" dirty="0"/>
          </a:p>
          <a:p>
            <a:pPr eaLnBrk="1" hangingPunct="1"/>
            <a:endParaRPr lang="en-US" altLang="en-US" sz="2400" dirty="0"/>
          </a:p>
        </p:txBody>
      </p:sp>
      <p:pic>
        <p:nvPicPr>
          <p:cNvPr id="1026" name="Picture 2" descr="An illustration shows six rows of six dots each. The rows of dots alternate between blue and white colored do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384" y="2783828"/>
            <a:ext cx="1501096" cy="150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822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/>
              <a:t>Benzerlik Kuralı (devamı)</a:t>
            </a:r>
            <a:endParaRPr lang="en-US" altLang="en-US" sz="480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indent="-273050">
              <a:buFont typeface="Wingdings 2" panose="05020102010507070707" pitchFamily="18" charset="2"/>
              <a:buChar char=""/>
            </a:pPr>
            <a:r>
              <a:rPr lang="tr-TR" altLang="en-US" sz="3000" dirty="0" smtClean="0"/>
              <a:t>Objelerden </a:t>
            </a:r>
            <a:r>
              <a:rPr lang="tr-TR" altLang="en-US" sz="3000" dirty="0"/>
              <a:t>biri diğerlerinden farklı olursa vurgulanmış olur. Bu duruma “aykırılık” denir.</a:t>
            </a:r>
          </a:p>
          <a:p>
            <a:pPr marL="273050" indent="-273050">
              <a:buFont typeface="Wingdings 2" panose="05020102010507070707" pitchFamily="18" charset="2"/>
              <a:buChar char=""/>
            </a:pPr>
            <a:r>
              <a:rPr lang="tr-TR" altLang="en-US" sz="3000" dirty="0" smtClean="0"/>
              <a:t>Alt tarafta </a:t>
            </a:r>
            <a:r>
              <a:rPr lang="tr-TR" altLang="en-US" sz="3000" dirty="0"/>
              <a:t>en sonda bulunan figür  odak nokta olarak algılanmaktadır, çünkü diğerlerinden şekil olarak farklılaşmıştır</a:t>
            </a:r>
            <a:r>
              <a:rPr lang="tr-TR" altLang="en-US" sz="3000" dirty="0" smtClean="0"/>
              <a:t>.</a:t>
            </a:r>
            <a:endParaRPr lang="en-US" altLang="en-US" sz="3000" dirty="0"/>
          </a:p>
          <a:p>
            <a:pPr marL="273050" indent="-273050">
              <a:buNone/>
            </a:pPr>
            <a:r>
              <a:rPr lang="en-US" altLang="en-US" sz="2200" dirty="0"/>
              <a:t/>
            </a:r>
            <a:br>
              <a:rPr lang="en-US" altLang="en-US" sz="2200" dirty="0"/>
            </a:br>
            <a:endParaRPr lang="en-US" altLang="en-US" sz="2200" dirty="0"/>
          </a:p>
        </p:txBody>
      </p:sp>
      <p:pic>
        <p:nvPicPr>
          <p:cNvPr id="36868" name="Picture 4" descr="http://graphicdesign.spokanefalls.edu/tutorials/process/gestaltprinciples/similarity/images/anomaly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17" y="4367000"/>
            <a:ext cx="5179642" cy="175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618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/>
              <a:t>Benzerlik Kuralı</a:t>
            </a:r>
            <a:endParaRPr lang="en-US" altLang="en-US" sz="480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189615" cy="402336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sz="3100" dirty="0" smtClean="0"/>
              <a:t>Yahoo’nun </a:t>
            </a:r>
            <a:r>
              <a:rPr lang="tr-TR" altLang="en-US" sz="3100" dirty="0"/>
              <a:t>web sitesinde sağ üstteki seçenekler (Mail, Messenger,  Puzzles, Weather, Events, Horoscope) benzerlik kuralına uyduğu için bir grup olarak algılanmaktadır.</a:t>
            </a:r>
          </a:p>
          <a:p>
            <a:pPr eaLnBrk="1" hangingPunct="1"/>
            <a:endParaRPr lang="en-US" altLang="en-US" sz="2000" dirty="0"/>
          </a:p>
        </p:txBody>
      </p:sp>
      <p:sp>
        <p:nvSpPr>
          <p:cNvPr id="37892" name="Rectangle 2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Georgia" panose="02040502050405020303" pitchFamily="18" charset="0"/>
            </a:endParaRPr>
          </a:p>
        </p:txBody>
      </p:sp>
      <p:pic>
        <p:nvPicPr>
          <p:cNvPr id="37893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411" y="1839297"/>
            <a:ext cx="5889389" cy="440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5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sz="4800" dirty="0"/>
              <a:t>Yakınlık Kuralı (</a:t>
            </a:r>
            <a:r>
              <a:rPr lang="tr-TR" sz="4800" dirty="0" err="1"/>
              <a:t>Law</a:t>
            </a:r>
            <a:r>
              <a:rPr lang="tr-TR" sz="4800" dirty="0"/>
              <a:t> of </a:t>
            </a:r>
            <a:r>
              <a:rPr lang="tr-TR" sz="4800" dirty="0" err="1"/>
              <a:t>Proximity</a:t>
            </a:r>
            <a:r>
              <a:rPr lang="tr-TR" sz="4800" dirty="0"/>
              <a:t>):</a:t>
            </a:r>
            <a:endParaRPr lang="en-US" sz="4800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z="2400"/>
              <a:t>Bilişsel sistemimiz birbirine mekansal ya da zamansal olarak yakın elemanları anlamlı bir bütün oluşturması için gruplar. </a:t>
            </a:r>
            <a:endParaRPr lang="en-US" altLang="en-US" sz="2400"/>
          </a:p>
        </p:txBody>
      </p:sp>
      <p:pic>
        <p:nvPicPr>
          <p:cNvPr id="38916" name="Picture 2" descr="http://graphicdesign.spokanefalls.edu/tutorials/process/gestaltprinciples/proximity/prox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33" y="2984991"/>
            <a:ext cx="24193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 descr="http://graphicdesign.spokanefalls.edu/tutorials/process/gestaltprinciples/proximity/prox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749" y="3106883"/>
            <a:ext cx="800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2221749" y="4777318"/>
            <a:ext cx="3714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dirty="0">
                <a:latin typeface="Calibri" panose="020F0502020204030204" pitchFamily="34" charset="0"/>
              </a:rPr>
              <a:t>Üstteki 9 kutucuk yakınlık kuralı gözetilmeksizin yerleştirilmiştir. Dolayısıyla ayrı ayrı şekiller olarak algılanırlar.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6722313" y="4678508"/>
            <a:ext cx="35004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>
                <a:latin typeface="Calibri" panose="020F0502020204030204" pitchFamily="34" charset="0"/>
              </a:rPr>
              <a:t>Kutucuklar bu şekilde yerleştirildiklerinde ise bütünlük sağlanır. Halen ayrı ayrı şekiller olmalarına rağmen bu kez bir grup olarak algılanırlar.</a:t>
            </a:r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 dirty="0"/>
              <a:t>Yakınlık Kuralı (devamı)</a:t>
            </a:r>
            <a:endParaRPr lang="en-US" altLang="en-US" sz="4800" dirty="0"/>
          </a:p>
        </p:txBody>
      </p:sp>
      <p:pic>
        <p:nvPicPr>
          <p:cNvPr id="39939" name="Picture 2" descr="http://graphicdesign.spokanefalls.edu/tutorials/process/gestaltprinciples/proximity/images/proximity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370" y="1809148"/>
            <a:ext cx="2236786" cy="229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2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39942" name="Group 4"/>
          <p:cNvGrpSpPr>
            <a:grpSpLocks noChangeAspect="1"/>
          </p:cNvGrpSpPr>
          <p:nvPr/>
        </p:nvGrpSpPr>
        <p:grpSpPr bwMode="auto">
          <a:xfrm>
            <a:off x="7598206" y="4101454"/>
            <a:ext cx="4410838" cy="2099233"/>
            <a:chOff x="2279" y="4536"/>
            <a:chExt cx="10404" cy="5025"/>
          </a:xfrm>
        </p:grpSpPr>
        <p:sp>
          <p:nvSpPr>
            <p:cNvPr id="39945" name="AutoShape 25"/>
            <p:cNvSpPr>
              <a:spLocks noChangeAspect="1" noChangeArrowheads="1" noTextEdit="1"/>
            </p:cNvSpPr>
            <p:nvPr/>
          </p:nvSpPr>
          <p:spPr bwMode="auto">
            <a:xfrm>
              <a:off x="2279" y="4536"/>
              <a:ext cx="10282" cy="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Oval 24"/>
            <p:cNvSpPr>
              <a:spLocks noChangeArrowheads="1"/>
            </p:cNvSpPr>
            <p:nvPr/>
          </p:nvSpPr>
          <p:spPr bwMode="auto">
            <a:xfrm>
              <a:off x="2279" y="4536"/>
              <a:ext cx="1142" cy="10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39947" name="Oval 23"/>
            <p:cNvSpPr>
              <a:spLocks noChangeArrowheads="1"/>
            </p:cNvSpPr>
            <p:nvPr/>
          </p:nvSpPr>
          <p:spPr bwMode="auto">
            <a:xfrm>
              <a:off x="8453" y="4536"/>
              <a:ext cx="1142" cy="10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39948" name="Oval 22"/>
            <p:cNvSpPr>
              <a:spLocks noChangeArrowheads="1"/>
            </p:cNvSpPr>
            <p:nvPr/>
          </p:nvSpPr>
          <p:spPr bwMode="auto">
            <a:xfrm>
              <a:off x="5369" y="4536"/>
              <a:ext cx="1137" cy="10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39949" name="Oval 21"/>
            <p:cNvSpPr>
              <a:spLocks noChangeArrowheads="1"/>
            </p:cNvSpPr>
            <p:nvPr/>
          </p:nvSpPr>
          <p:spPr bwMode="auto">
            <a:xfrm>
              <a:off x="11543" y="4536"/>
              <a:ext cx="1140" cy="10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39950" name="Rectangle 19"/>
            <p:cNvSpPr>
              <a:spLocks noChangeArrowheads="1"/>
            </p:cNvSpPr>
            <p:nvPr/>
          </p:nvSpPr>
          <p:spPr bwMode="auto">
            <a:xfrm>
              <a:off x="2279" y="5865"/>
              <a:ext cx="1142" cy="103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39951" name="Rectangle 18"/>
            <p:cNvSpPr>
              <a:spLocks noChangeArrowheads="1"/>
            </p:cNvSpPr>
            <p:nvPr/>
          </p:nvSpPr>
          <p:spPr bwMode="auto">
            <a:xfrm>
              <a:off x="8452" y="5865"/>
              <a:ext cx="1142" cy="103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39952" name="Rectangle 17"/>
            <p:cNvSpPr>
              <a:spLocks noChangeArrowheads="1"/>
            </p:cNvSpPr>
            <p:nvPr/>
          </p:nvSpPr>
          <p:spPr bwMode="auto">
            <a:xfrm>
              <a:off x="11541" y="5865"/>
              <a:ext cx="1142" cy="103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39953" name="Rectangle 15"/>
            <p:cNvSpPr>
              <a:spLocks noChangeArrowheads="1"/>
            </p:cNvSpPr>
            <p:nvPr/>
          </p:nvSpPr>
          <p:spPr bwMode="auto">
            <a:xfrm>
              <a:off x="5368" y="5865"/>
              <a:ext cx="1137" cy="103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39954" name="Oval 14"/>
            <p:cNvSpPr>
              <a:spLocks noChangeArrowheads="1"/>
            </p:cNvSpPr>
            <p:nvPr/>
          </p:nvSpPr>
          <p:spPr bwMode="auto">
            <a:xfrm>
              <a:off x="2279" y="7194"/>
              <a:ext cx="1142" cy="103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39955" name="Oval 13"/>
            <p:cNvSpPr>
              <a:spLocks noChangeArrowheads="1"/>
            </p:cNvSpPr>
            <p:nvPr/>
          </p:nvSpPr>
          <p:spPr bwMode="auto">
            <a:xfrm>
              <a:off x="8453" y="7194"/>
              <a:ext cx="1142" cy="103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39956" name="Oval 12"/>
            <p:cNvSpPr>
              <a:spLocks noChangeArrowheads="1"/>
            </p:cNvSpPr>
            <p:nvPr/>
          </p:nvSpPr>
          <p:spPr bwMode="auto">
            <a:xfrm>
              <a:off x="5369" y="7194"/>
              <a:ext cx="1137" cy="103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39957" name="Oval 11"/>
            <p:cNvSpPr>
              <a:spLocks noChangeArrowheads="1"/>
            </p:cNvSpPr>
            <p:nvPr/>
          </p:nvSpPr>
          <p:spPr bwMode="auto">
            <a:xfrm>
              <a:off x="11543" y="7194"/>
              <a:ext cx="1140" cy="103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39958" name="Rectangle 9"/>
            <p:cNvSpPr>
              <a:spLocks noChangeArrowheads="1"/>
            </p:cNvSpPr>
            <p:nvPr/>
          </p:nvSpPr>
          <p:spPr bwMode="auto">
            <a:xfrm>
              <a:off x="2279" y="8524"/>
              <a:ext cx="1142" cy="103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39959" name="Rectangle 8"/>
            <p:cNvSpPr>
              <a:spLocks noChangeArrowheads="1"/>
            </p:cNvSpPr>
            <p:nvPr/>
          </p:nvSpPr>
          <p:spPr bwMode="auto">
            <a:xfrm>
              <a:off x="8452" y="8527"/>
              <a:ext cx="1142" cy="103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39960" name="Rectangle 7"/>
            <p:cNvSpPr>
              <a:spLocks noChangeArrowheads="1"/>
            </p:cNvSpPr>
            <p:nvPr/>
          </p:nvSpPr>
          <p:spPr bwMode="auto">
            <a:xfrm>
              <a:off x="11541" y="8524"/>
              <a:ext cx="1142" cy="103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39961" name="Rectangle 5"/>
            <p:cNvSpPr>
              <a:spLocks noChangeArrowheads="1"/>
            </p:cNvSpPr>
            <p:nvPr/>
          </p:nvSpPr>
          <p:spPr bwMode="auto">
            <a:xfrm>
              <a:off x="5368" y="8524"/>
              <a:ext cx="1137" cy="103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</p:grpSp>
      <p:sp>
        <p:nvSpPr>
          <p:cNvPr id="39944" name="Rectangle 31"/>
          <p:cNvSpPr>
            <a:spLocks noChangeArrowheads="1"/>
          </p:cNvSpPr>
          <p:nvPr/>
        </p:nvSpPr>
        <p:spPr bwMode="auto">
          <a:xfrm>
            <a:off x="661882" y="1963946"/>
            <a:ext cx="6636693" cy="4275016"/>
          </a:xfrm>
          <a:prstGeom prst="rect">
            <a:avLst/>
          </a:prstGeom>
          <a:extLst/>
        </p:spPr>
        <p:txBody>
          <a:bodyPr vert="horz" lIns="0" tIns="45720" rIns="0" bIns="45720" rtlCol="0">
            <a:normAutofit/>
          </a:bodyPr>
          <a:lstStyle/>
          <a:p>
            <a:pPr marL="441325" indent="-441325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Yanda bulunan 15 farklı şekil yakınlık kuralına göre yerleştirildiklerinden dolayı bir bütün (ağaç) olarak algılanmaktadır.</a:t>
            </a:r>
          </a:p>
          <a:p>
            <a:pPr marL="441325" indent="-441325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Alttaki </a:t>
            </a:r>
            <a:r>
              <a:rPr lang="tr-T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şekiller kolonlar arasına gelen boşluk nedeni ile daha farklı algılanmaktadır.</a:t>
            </a:r>
          </a:p>
          <a:p>
            <a:pPr marL="441325" indent="-441325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Boşluk nedeni ile kolonlar birer grup olarak görülmektedir. </a:t>
            </a:r>
          </a:p>
        </p:txBody>
      </p:sp>
    </p:spTree>
    <p:extLst>
      <p:ext uri="{BB962C8B-B14F-4D97-AF65-F5344CB8AC3E}">
        <p14:creationId xmlns:p14="http://schemas.microsoft.com/office/powerpoint/2010/main" val="1469301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/>
              <a:t>Yakınlık Kuralı (devamı)</a:t>
            </a:r>
            <a:endParaRPr lang="en-US" altLang="en-US" sz="48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79" y="1845734"/>
            <a:ext cx="5020888" cy="4023360"/>
          </a:xfrm>
        </p:spPr>
        <p:txBody>
          <a:bodyPr/>
          <a:lstStyle/>
          <a:p>
            <a:r>
              <a:rPr lang="tr-TR" dirty="0" smtClean="0"/>
              <a:t>Bu </a:t>
            </a:r>
            <a:r>
              <a:rPr lang="tr-TR" dirty="0"/>
              <a:t>ekranda Ürünlerimiz ya da Site Sahipleri İçin başlıkları altındaki kısımlar </a:t>
            </a:r>
            <a:r>
              <a:rPr lang="tr-TR" dirty="0" smtClean="0"/>
              <a:t>birbirlerine </a:t>
            </a:r>
            <a:r>
              <a:rPr lang="tr-TR" dirty="0"/>
              <a:t>yakın oldukları için grup olarak algılanmaktadır.</a:t>
            </a:r>
          </a:p>
          <a:p>
            <a:endParaRPr lang="tr-TR" dirty="0"/>
          </a:p>
        </p:txBody>
      </p:sp>
      <p:sp>
        <p:nvSpPr>
          <p:cNvPr id="39941" name="Rectangle 2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Georgia" panose="02040502050405020303" pitchFamily="18" charset="0"/>
            </a:endParaRPr>
          </a:p>
        </p:txBody>
      </p:sp>
      <p:pic>
        <p:nvPicPr>
          <p:cNvPr id="39943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0" y="1882260"/>
            <a:ext cx="5495171" cy="420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069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84878" y="2331559"/>
            <a:ext cx="7747000" cy="3904690"/>
            <a:chOff x="1064079" y="1312863"/>
            <a:chExt cx="4248150" cy="1913966"/>
          </a:xfrm>
        </p:grpSpPr>
        <p:pic>
          <p:nvPicPr>
            <p:cNvPr id="4" name="Picture 30" descr="Squares with different spac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079" y="1312863"/>
              <a:ext cx="4248150" cy="188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257300" y="2857497"/>
              <a:ext cx="37392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tr-TR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 dirty="0" smtClean="0"/>
              <a:t>Soru:</a:t>
            </a:r>
            <a:endParaRPr lang="tr-TR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Buradaki şekillerde hangi kurallar bulunmaktadır?</a:t>
            </a:r>
            <a:endParaRPr lang="tr-T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38438" y="274638"/>
            <a:ext cx="747236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822960">
              <a:lnSpc>
                <a:spcPct val="85000"/>
              </a:lnSpc>
              <a:spcBef>
                <a:spcPct val="0"/>
              </a:spcBef>
              <a:buNone/>
              <a:defRPr sz="4800" spc="-46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6032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3406" y="3285914"/>
            <a:ext cx="3571875" cy="1143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dirty="0"/>
              <a:t>{  } {  } {  } {  }</a:t>
            </a:r>
            <a:endParaRPr lang="en-US" sz="4000" dirty="0"/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 dirty="0"/>
              <a:t>Simetri Kuralı (Law of Symmetry): </a:t>
            </a:r>
            <a:endParaRPr lang="en-US" altLang="en-US" sz="4800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931025" y="1845734"/>
            <a:ext cx="10224655" cy="402336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tr-TR" sz="3200" dirty="0" smtClean="0"/>
              <a:t>Beynimiz simetrik elemanları, birbirlerinden uzakta da olsalar, anlamlı bir bütün oluşturması için gruplar.</a:t>
            </a:r>
          </a:p>
          <a:p>
            <a:pPr lvl="1">
              <a:defRPr/>
            </a:pPr>
            <a:r>
              <a:rPr lang="tr-TR" sz="2800" dirty="0"/>
              <a:t>Şekiller birbirlerinden ayrı olmalarına rağmen simetrik oldukları için 2’li gruplar halinde algılanmaktadır. </a:t>
            </a:r>
          </a:p>
          <a:p>
            <a:pPr lvl="1">
              <a:defRPr/>
            </a:pPr>
            <a:endParaRPr lang="tr-TR" sz="2800" dirty="0" smtClean="0"/>
          </a:p>
          <a:p>
            <a:pPr>
              <a:defRPr/>
            </a:pPr>
            <a:r>
              <a:rPr lang="tr-TR" sz="3200" dirty="0" smtClean="0"/>
              <a:t>Denge=Simetri: Bu kural tahterevalli gibi düşünülebilir</a:t>
            </a:r>
          </a:p>
        </p:txBody>
      </p:sp>
      <p:pic>
        <p:nvPicPr>
          <p:cNvPr id="6" name="Picture 7" descr="bal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693" y="4941828"/>
            <a:ext cx="29718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3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04" y="3524596"/>
            <a:ext cx="2642476" cy="264247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Görsel algı prensiplerini ortaya koyan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Gestalt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psikolojisini incelemek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Bu prensiplerin tasarım ve kullanılabilirlik ile olan ilişkisini ortaya koymak ve PARC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Uyumlu (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Responsive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) tasarım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Örneklerle prensipleri tartışmak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sz="4800" dirty="0"/>
              <a:t>Bölümün </a:t>
            </a:r>
            <a:r>
              <a:rPr lang="en-US" sz="4800" dirty="0" err="1"/>
              <a:t>Amaçları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2877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/>
              <a:t>Simetri Kuralı (devamı) </a:t>
            </a:r>
            <a:endParaRPr lang="en-US" altLang="en-US" sz="4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09" y="1846043"/>
            <a:ext cx="3441469" cy="4023360"/>
          </a:xfrm>
        </p:spPr>
        <p:txBody>
          <a:bodyPr/>
          <a:lstStyle/>
          <a:p>
            <a:pPr marL="0" indent="0">
              <a:buNone/>
            </a:pPr>
            <a:r>
              <a:rPr lang="tr-TR" altLang="en-US" dirty="0">
                <a:latin typeface="Calibri" panose="020F0502020204030204" pitchFamily="34" charset="0"/>
              </a:rPr>
              <a:t>Sayfa tasarımı simetrik olmadığı için dengesiz durmakta ve estetik gözükmemektedir</a:t>
            </a:r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1" y="1845734"/>
            <a:ext cx="5815908" cy="435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/>
              <a:t>Süreklilik Kuralı (Law of Continuity): </a:t>
            </a:r>
            <a:endParaRPr lang="en-US" altLang="en-US" sz="480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097279" y="1795859"/>
            <a:ext cx="10257905" cy="4438688"/>
          </a:xfrm>
        </p:spPr>
        <p:txBody>
          <a:bodyPr>
            <a:noAutofit/>
          </a:bodyPr>
          <a:lstStyle/>
          <a:p>
            <a:pPr marL="273050" indent="-273050">
              <a:lnSpc>
                <a:spcPct val="120000"/>
              </a:lnSpc>
              <a:buFont typeface="Wingdings 2" panose="05020102010507070707" pitchFamily="18" charset="2"/>
              <a:buChar char=""/>
            </a:pPr>
            <a:r>
              <a:rPr lang="tr-TR" altLang="en-US" sz="2000" dirty="0"/>
              <a:t>Bilişsel sistemimiz görsel ya da işitsel elemanlarda oluşan boşlukları birbirine bağlayıp, anlamlı bir süreklilik sağlar.</a:t>
            </a:r>
          </a:p>
          <a:p>
            <a:pPr marL="273050" indent="-273050">
              <a:lnSpc>
                <a:spcPct val="120000"/>
              </a:lnSpc>
              <a:buFont typeface="Wingdings 2" panose="05020102010507070707" pitchFamily="18" charset="2"/>
              <a:buChar char=""/>
            </a:pPr>
            <a:r>
              <a:rPr lang="tr-TR" altLang="en-US" sz="2000" dirty="0"/>
              <a:t>Gözümüz bir objeden koptuğu anda diğer bir objeye bakmaya devam etmek zorunda kalıyorsa süreklilik durumu ortaya çıkar.</a:t>
            </a:r>
          </a:p>
          <a:p>
            <a:pPr marL="273050" indent="-273050">
              <a:lnSpc>
                <a:spcPct val="120000"/>
              </a:lnSpc>
              <a:buFont typeface="Wingdings 2" panose="05020102010507070707" pitchFamily="18" charset="2"/>
              <a:buChar char=""/>
            </a:pPr>
            <a:endParaRPr lang="tr-TR" altLang="en-US" sz="2000" dirty="0"/>
          </a:p>
          <a:p>
            <a:pPr marL="273050" indent="-273050">
              <a:lnSpc>
                <a:spcPct val="120000"/>
              </a:lnSpc>
              <a:buFont typeface="Wingdings 2" panose="05020102010507070707" pitchFamily="18" charset="2"/>
              <a:buChar char=""/>
            </a:pPr>
            <a:endParaRPr lang="tr-TR" altLang="en-US" sz="2000" dirty="0"/>
          </a:p>
          <a:p>
            <a:pPr marL="273050" indent="-273050">
              <a:lnSpc>
                <a:spcPct val="120000"/>
              </a:lnSpc>
              <a:buFont typeface="Wingdings 2" panose="05020102010507070707" pitchFamily="18" charset="2"/>
              <a:buChar char=""/>
            </a:pPr>
            <a:endParaRPr lang="tr-TR" altLang="en-US" sz="2000" dirty="0"/>
          </a:p>
          <a:p>
            <a:pPr marL="273050" indent="-273050">
              <a:lnSpc>
                <a:spcPct val="120000"/>
              </a:lnSpc>
              <a:buFont typeface="Wingdings 2" panose="05020102010507070707" pitchFamily="18" charset="2"/>
              <a:buChar char=""/>
            </a:pPr>
            <a:r>
              <a:rPr lang="tr-TR" altLang="en-US" sz="2000" dirty="0" smtClean="0"/>
              <a:t>Üstteki </a:t>
            </a:r>
            <a:r>
              <a:rPr lang="tr-TR" altLang="en-US" sz="2000" dirty="0"/>
              <a:t>örnekten de anlaşılacağı üzere, bakan kişinin gözü doğal olarak bir çizgiyi (eğriyi) takip etmek durumunda kalıyor. H harfindeki enine devam eden yumuşak kıvrım bakan kişiyi yaprağa götürüyor.</a:t>
            </a:r>
            <a:r>
              <a:rPr lang="en-US" altLang="en-US" sz="2000" dirty="0"/>
              <a:t> </a:t>
            </a:r>
          </a:p>
        </p:txBody>
      </p:sp>
      <p:pic>
        <p:nvPicPr>
          <p:cNvPr id="43012" name="Picture 2" descr="http://graphicdesign.spokanefalls.edu/tutorials/process/gestaltprinciples/continuation/continuation_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81" y="3497320"/>
            <a:ext cx="2705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795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974" y="3232033"/>
            <a:ext cx="5552269" cy="2860669"/>
          </a:xfrm>
          <a:prstGeom prst="rect">
            <a:avLst/>
          </a:prstGeom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 dirty="0"/>
              <a:t>Süreklilik Kuralı</a:t>
            </a:r>
            <a:endParaRPr lang="en-US" altLang="en-US" sz="4800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097280" y="2069342"/>
            <a:ext cx="10058400" cy="402336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tr-TR" altLang="en-US" sz="3200" dirty="0" smtClean="0"/>
              <a:t>Ayrı </a:t>
            </a:r>
            <a:r>
              <a:rPr lang="tr-TR" altLang="en-US" sz="3200" dirty="0"/>
              <a:t>ayrı noktalar sıralanışları bakımından bir devamlılık sağlamakta, dolayısıyla </a:t>
            </a:r>
            <a:r>
              <a:rPr lang="en-US" altLang="en-US" sz="3200" dirty="0"/>
              <a:t> </a:t>
            </a:r>
            <a:r>
              <a:rPr lang="tr-TR" altLang="en-US" sz="3200" dirty="0"/>
              <a:t>süreklilik sağlayacak şekilde algılanmaktadır.</a:t>
            </a:r>
            <a:endParaRPr lang="en-US" altLang="en-US" sz="3200" dirty="0"/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Georgia" panose="02040502050405020303" pitchFamily="18" charset="0"/>
            </a:endParaRPr>
          </a:p>
        </p:txBody>
      </p:sp>
      <p:pic>
        <p:nvPicPr>
          <p:cNvPr id="44037" name="Picture 1" descr="Dots forming 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371677"/>
            <a:ext cx="371475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5249180" y="2177716"/>
            <a:ext cx="5962063" cy="38292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80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 dirty="0"/>
              <a:t>Kapalılık Kuralı (Law of Closure): </a:t>
            </a:r>
            <a:endParaRPr lang="en-US" altLang="en-US" sz="4800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787223" cy="402336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dirty="0" smtClean="0"/>
              <a:t>Beynimiz </a:t>
            </a:r>
            <a:r>
              <a:rPr lang="tr-TR" altLang="en-US" dirty="0"/>
              <a:t>görsel ya da işitsel elemanlarda oluşan boşlukları doldurup, anlamlı bir bütün oluşmasını sağlar.</a:t>
            </a:r>
          </a:p>
          <a:p>
            <a:pPr eaLnBrk="1" hangingPunct="1"/>
            <a:r>
              <a:rPr lang="tr-TR" altLang="en-US" dirty="0" smtClean="0"/>
              <a:t>Bir görseli </a:t>
            </a:r>
            <a:r>
              <a:rPr lang="tr-TR" altLang="en-US" dirty="0"/>
              <a:t>tamamlanmamışsa veya boşluk tarafından tamamen çevrelenmemişse kapalılık durumu oluşur</a:t>
            </a:r>
            <a:r>
              <a:rPr lang="tr-TR" altLang="en-US" dirty="0" smtClean="0"/>
              <a:t>.</a:t>
            </a:r>
          </a:p>
          <a:p>
            <a:pPr eaLnBrk="1" hangingPunct="1"/>
            <a:r>
              <a:rPr lang="tr-TR" altLang="en-US" dirty="0" smtClean="0"/>
              <a:t>Objelerin yönü de önemlidir</a:t>
            </a:r>
            <a:endParaRPr lang="tr-TR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4" name="Picture 2" descr="clos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776" y="1784001"/>
            <a:ext cx="2047065" cy="223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graphicdesign.spokanefalls.edu/tutorials/process/gestaltprinciples/closure/closure_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031" y="4066852"/>
            <a:ext cx="2076810" cy="226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96282" y="4985198"/>
            <a:ext cx="4937918" cy="1143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dirty="0"/>
              <a:t>{ </a:t>
            </a:r>
            <a:r>
              <a:rPr lang="tr-TR" sz="4000" dirty="0" smtClean="0"/>
              <a:t>    </a:t>
            </a:r>
            <a:r>
              <a:rPr lang="tr-TR" sz="4000" dirty="0"/>
              <a:t>} { </a:t>
            </a:r>
            <a:r>
              <a:rPr lang="tr-TR" sz="4000" dirty="0" smtClean="0"/>
              <a:t>    </a:t>
            </a:r>
            <a:r>
              <a:rPr lang="tr-TR" sz="4000" dirty="0"/>
              <a:t>} { </a:t>
            </a:r>
            <a:r>
              <a:rPr lang="tr-TR" sz="4000" dirty="0" smtClean="0"/>
              <a:t>    </a:t>
            </a:r>
            <a:r>
              <a:rPr lang="tr-TR" sz="4000" dirty="0"/>
              <a:t>} { </a:t>
            </a:r>
            <a:r>
              <a:rPr lang="tr-TR" sz="4000" dirty="0" smtClean="0"/>
              <a:t>    </a:t>
            </a:r>
            <a:r>
              <a:rPr lang="tr-TR" sz="4000" dirty="0"/>
              <a:t>}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41388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 dirty="0"/>
              <a:t>Kapalılık Kuralı</a:t>
            </a:r>
            <a:endParaRPr lang="en-US" alt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93657" cy="4023360"/>
          </a:xfrm>
        </p:spPr>
        <p:txBody>
          <a:bodyPr>
            <a:normAutofit lnSpcReduction="10000"/>
          </a:bodyPr>
          <a:lstStyle/>
          <a:p>
            <a:r>
              <a:rPr lang="tr-TR" altLang="en-US" dirty="0">
                <a:latin typeface="Calibri" panose="020F0502020204030204" pitchFamily="34" charset="0"/>
              </a:rPr>
              <a:t>Örnekte keskin bir çerçeve yapısı kullanılmamasına rağmen sitenin bölümleri rahatlıkla ayırt edilebilmektedir</a:t>
            </a:r>
            <a:r>
              <a:rPr lang="tr-TR" altLang="en-US" dirty="0" smtClean="0">
                <a:latin typeface="Calibri" panose="020F0502020204030204" pitchFamily="34" charset="0"/>
              </a:rPr>
              <a:t>.</a:t>
            </a:r>
            <a:endParaRPr lang="tr-TR" altLang="en-US" dirty="0">
              <a:latin typeface="Calibri" panose="020F0502020204030204" pitchFamily="34" charset="0"/>
            </a:endParaRPr>
          </a:p>
          <a:p>
            <a:r>
              <a:rPr lang="tr-TR" altLang="en-US" dirty="0">
                <a:latin typeface="Calibri" panose="020F0502020204030204" pitchFamily="34" charset="0"/>
              </a:rPr>
              <a:t>Sayfanın üstünde ve altında kullanılan kısımlar ile boşluklar kapalılık kuralına göre tasarlanmış ve bir bütünlük sağlanmıştır.</a:t>
            </a:r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099" y="1845734"/>
            <a:ext cx="5282062" cy="431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68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 dirty="0"/>
              <a:t>Aynı Yön Kuralı (Law of Common Fate):</a:t>
            </a:r>
            <a:endParaRPr lang="en-US" altLang="en-US" sz="4800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en-US" sz="2400" dirty="0"/>
              <a:t>Bilişsel sistemimiz aynı yönü gösteren elemanları gruplar.</a:t>
            </a:r>
          </a:p>
          <a:p>
            <a:pPr eaLnBrk="1" hangingPunct="1"/>
            <a:endParaRPr lang="tr-TR" altLang="en-US" sz="2400" dirty="0"/>
          </a:p>
          <a:p>
            <a:pPr eaLnBrk="1" hangingPunct="1"/>
            <a:endParaRPr lang="tr-TR" altLang="en-US" sz="2400" dirty="0"/>
          </a:p>
          <a:p>
            <a:pPr eaLnBrk="1" hangingPunct="1"/>
            <a:endParaRPr lang="tr-TR" altLang="en-US" sz="2400" dirty="0"/>
          </a:p>
          <a:p>
            <a:pPr eaLnBrk="1" hangingPunct="1"/>
            <a:r>
              <a:rPr lang="tr-TR" altLang="en-US" sz="2400" dirty="0"/>
              <a:t>Bakan kişi mantıksal olarak yukarıyı gösteren ok işaretlerini </a:t>
            </a:r>
            <a:r>
              <a:rPr lang="tr-TR" altLang="en-US" sz="2400" dirty="0" smtClean="0"/>
              <a:t>gruplar</a:t>
            </a:r>
            <a:r>
              <a:rPr lang="tr-TR" altLang="en-US" sz="2400" dirty="0"/>
              <a:t>. Ters tarafı veya yönü gösteren objeler ise gerilim yaratır ve bakan kişi bunu grubun bir parçası olarak görmez, farklı bir grup olarak algılar.</a:t>
            </a:r>
            <a:endParaRPr lang="en-US" alt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3816351" y="2557126"/>
            <a:ext cx="3016250" cy="730250"/>
            <a:chOff x="3816351" y="2128838"/>
            <a:chExt cx="3016250" cy="730250"/>
          </a:xfrm>
        </p:grpSpPr>
        <p:sp>
          <p:nvSpPr>
            <p:cNvPr id="4" name="Down Arrow 3"/>
            <p:cNvSpPr/>
            <p:nvPr/>
          </p:nvSpPr>
          <p:spPr>
            <a:xfrm rot="10800000">
              <a:off x="3816351" y="2128838"/>
              <a:ext cx="428625" cy="73025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4333876" y="2128838"/>
              <a:ext cx="428625" cy="73025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 rot="10800000">
              <a:off x="4851401" y="2128838"/>
              <a:ext cx="428625" cy="73025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5413375" y="2128838"/>
              <a:ext cx="428625" cy="73025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5886451" y="2128838"/>
              <a:ext cx="428625" cy="73025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 rot="10800000">
              <a:off x="6403976" y="2128838"/>
              <a:ext cx="428625" cy="73025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6593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 dirty="0"/>
              <a:t>Aynı Yön Kuralı </a:t>
            </a:r>
            <a:endParaRPr lang="en-US" altLang="en-US" sz="4800" dirty="0"/>
          </a:p>
        </p:txBody>
      </p:sp>
      <p:pic>
        <p:nvPicPr>
          <p:cNvPr id="22" name="Picture 5" descr="tstop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3" y="2215660"/>
            <a:ext cx="5734927" cy="200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371" y="2215660"/>
            <a:ext cx="5219449" cy="353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1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 dirty="0"/>
              <a:t>Desen – Zemin Kuralı </a:t>
            </a:r>
            <a:br>
              <a:rPr lang="tr-TR" altLang="en-US" sz="4800" dirty="0"/>
            </a:br>
            <a:r>
              <a:rPr lang="tr-TR" altLang="en-US" sz="4800" dirty="0"/>
              <a:t>(Law of Figure and Ground)</a:t>
            </a:r>
            <a:endParaRPr lang="en-US" altLang="en-US" sz="4800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946967" cy="402336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sz="2600" dirty="0"/>
              <a:t>Görsel bir nesneye bakıldığında içsel olarak 2 farklı yapı görme eğilimi söz konusudur. </a:t>
            </a:r>
            <a:endParaRPr lang="tr-TR" altLang="en-US" sz="2600" dirty="0" smtClean="0"/>
          </a:p>
          <a:p>
            <a:pPr eaLnBrk="1" hangingPunct="1"/>
            <a:r>
              <a:rPr lang="tr-TR" altLang="en-US" sz="2600" dirty="0" smtClean="0"/>
              <a:t>Hem </a:t>
            </a:r>
            <a:r>
              <a:rPr lang="tr-TR" altLang="en-US" sz="2600" dirty="0"/>
              <a:t>görselin ön planındaki figür, hem de arka plan ayrı birer katman gibi algılanır. </a:t>
            </a:r>
          </a:p>
          <a:p>
            <a:pPr eaLnBrk="1" hangingPunct="1"/>
            <a:r>
              <a:rPr lang="tr-TR" altLang="en-US" sz="2600" dirty="0" smtClean="0"/>
              <a:t>Arka </a:t>
            </a:r>
            <a:r>
              <a:rPr lang="tr-TR" altLang="en-US" sz="2600" dirty="0"/>
              <a:t>planda olan imajı asıl imaj olarak algılayabilir veya ön plandaki figürü önce algılayıp diğer katmanı arka plan olarak düşünebilir</a:t>
            </a:r>
            <a:r>
              <a:rPr lang="tr-TR" altLang="en-US" sz="2600" dirty="0" smtClean="0"/>
              <a:t>.</a:t>
            </a:r>
          </a:p>
          <a:p>
            <a:r>
              <a:rPr lang="tr-TR" altLang="en-US" sz="2600" dirty="0" smtClean="0">
                <a:latin typeface="Calibri" panose="020F0502020204030204" pitchFamily="34" charset="0"/>
              </a:rPr>
              <a:t>Örnek: yapraklar, </a:t>
            </a:r>
            <a:r>
              <a:rPr lang="tr-TR" altLang="en-US" sz="2600" dirty="0">
                <a:latin typeface="Calibri" panose="020F0502020204030204" pitchFamily="34" charset="0"/>
              </a:rPr>
              <a:t>su </a:t>
            </a:r>
            <a:r>
              <a:rPr lang="tr-TR" altLang="en-US" sz="2600" dirty="0" smtClean="0">
                <a:latin typeface="Calibri" panose="020F0502020204030204" pitchFamily="34" charset="0"/>
              </a:rPr>
              <a:t>dalgası </a:t>
            </a:r>
            <a:r>
              <a:rPr lang="tr-TR" altLang="en-US" sz="2600" dirty="0">
                <a:latin typeface="Calibri" panose="020F0502020204030204" pitchFamily="34" charset="0"/>
              </a:rPr>
              <a:t>ve ağaç ayrı ayrı algılanmaktadır</a:t>
            </a:r>
            <a:endParaRPr lang="tr-TR" altLang="en-US" sz="2600" dirty="0"/>
          </a:p>
          <a:p>
            <a:pPr eaLnBrk="1" hangingPunct="1"/>
            <a:endParaRPr lang="tr-TR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pic>
        <p:nvPicPr>
          <p:cNvPr id="5" name="Picture 4" descr="http://graphicdesign.spokanefalls.edu/tutorials/process/gestaltprinciples/figure_ground/images/fig_grnd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065" y="2318917"/>
            <a:ext cx="2113921" cy="283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857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 dirty="0"/>
              <a:t>Desen – Zemin Kuralı</a:t>
            </a:r>
            <a:endParaRPr lang="en-US" altLang="en-US" sz="4800" dirty="0"/>
          </a:p>
        </p:txBody>
      </p:sp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1683500" y="5345874"/>
            <a:ext cx="988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sz="2800" dirty="0" smtClean="0">
                <a:cs typeface="Arial" panose="020B0604020202020204" pitchFamily="34" charset="0"/>
              </a:rPr>
              <a:t>Görselde ana mesaj ve arka </a:t>
            </a:r>
            <a:r>
              <a:rPr lang="tr-TR" altLang="en-US" sz="2800" dirty="0">
                <a:cs typeface="Arial" panose="020B0604020202020204" pitchFamily="34" charset="0"/>
              </a:rPr>
              <a:t>plan </a:t>
            </a:r>
            <a:r>
              <a:rPr lang="tr-TR" altLang="en-US" sz="2800" dirty="0" smtClean="0">
                <a:cs typeface="Arial" panose="020B0604020202020204" pitchFamily="34" charset="0"/>
              </a:rPr>
              <a:t>zemin iç içe geçmiş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pic>
        <p:nvPicPr>
          <p:cNvPr id="6" name="Picture 5" descr="grinder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54" y="1937445"/>
            <a:ext cx="4513060" cy="320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66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 dirty="0"/>
              <a:t>Desen – Zemin Kuralı</a:t>
            </a:r>
            <a:endParaRPr lang="en-US" altLang="en-US" sz="4800" dirty="0"/>
          </a:p>
        </p:txBody>
      </p:sp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399011" y="5527962"/>
            <a:ext cx="11072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en-US" sz="2800" dirty="0" smtClean="0">
                <a:cs typeface="Arial" panose="020B0604020202020204" pitchFamily="34" charset="0"/>
              </a:rPr>
              <a:t>Şimdi ana içerik </a:t>
            </a:r>
            <a:r>
              <a:rPr lang="tr-TR" altLang="en-US" sz="2800" dirty="0">
                <a:cs typeface="Arial" panose="020B0604020202020204" pitchFamily="34" charset="0"/>
              </a:rPr>
              <a:t>ve </a:t>
            </a:r>
            <a:r>
              <a:rPr lang="tr-TR" altLang="en-US" sz="2800" dirty="0" smtClean="0">
                <a:cs typeface="Arial" panose="020B0604020202020204" pitchFamily="34" charset="0"/>
              </a:rPr>
              <a:t>arka </a:t>
            </a:r>
            <a:r>
              <a:rPr lang="tr-TR" altLang="en-US" sz="2800" dirty="0">
                <a:cs typeface="Arial" panose="020B0604020202020204" pitchFamily="34" charset="0"/>
              </a:rPr>
              <a:t>plan </a:t>
            </a:r>
            <a:r>
              <a:rPr lang="tr-TR" altLang="en-US" sz="2800" dirty="0" smtClean="0">
                <a:cs typeface="Arial" panose="020B0604020202020204" pitchFamily="34" charset="0"/>
              </a:rPr>
              <a:t>zemin keskin </a:t>
            </a:r>
            <a:r>
              <a:rPr lang="tr-TR" altLang="en-US" sz="2800" dirty="0">
                <a:cs typeface="Arial" panose="020B0604020202020204" pitchFamily="34" charset="0"/>
              </a:rPr>
              <a:t>bir şekilde ayrılmaktadır. </a:t>
            </a:r>
          </a:p>
        </p:txBody>
      </p:sp>
      <p:pic>
        <p:nvPicPr>
          <p:cNvPr id="7" name="Picture 7" descr="grdrW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08" y="2031061"/>
            <a:ext cx="4507832" cy="3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1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 dirty="0"/>
              <a:t>Temelleri</a:t>
            </a:r>
            <a:endParaRPr lang="en-US" altLang="en-US" sz="4800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097280" y="1845732"/>
            <a:ext cx="5918662" cy="496081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r-TR" altLang="en-US" dirty="0"/>
              <a:t>Dünya ile olan etkileşimimiz ağırlıklı olarak görme duyumuz sayesinde gerçekleşmektedir.</a:t>
            </a:r>
          </a:p>
          <a:p>
            <a:pPr eaLnBrk="1" hangingPunct="1"/>
            <a:r>
              <a:rPr lang="tr-TR" altLang="en-US" dirty="0" smtClean="0"/>
              <a:t>Bilgisayar </a:t>
            </a:r>
            <a:r>
              <a:rPr lang="tr-TR" altLang="en-US" dirty="0"/>
              <a:t>ile </a:t>
            </a:r>
            <a:r>
              <a:rPr lang="tr-TR" altLang="en-US" dirty="0" smtClean="0"/>
              <a:t>etkileşirken arayüzden sunulan </a:t>
            </a:r>
            <a:r>
              <a:rPr lang="tr-TR" altLang="en-US" dirty="0"/>
              <a:t>bilgileri algılama ve anlamlandırma süreci kritik bir öneme sahiptir. </a:t>
            </a:r>
          </a:p>
          <a:p>
            <a:pPr eaLnBrk="1" hangingPunct="1"/>
            <a:r>
              <a:rPr lang="tr-TR" altLang="en-US" dirty="0" smtClean="0"/>
              <a:t>Görsel </a:t>
            </a:r>
            <a:r>
              <a:rPr lang="tr-TR" altLang="en-US" dirty="0"/>
              <a:t>bilginin algılanması, sınıflandırılması ve organize edilmesi konusu ile ilgili en önemli araştırmalar Gestalt psikologlarınca gerçekleştirilmiştir. </a:t>
            </a:r>
            <a:endParaRPr lang="en-US" altLang="en-US" dirty="0"/>
          </a:p>
        </p:txBody>
      </p:sp>
      <p:pic>
        <p:nvPicPr>
          <p:cNvPr id="2050" name="Picture 2" descr="Eye, Key, Hand, Open Eye, Proverb, Figure Of Spe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42" y="1845731"/>
            <a:ext cx="5045426" cy="30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0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 dirty="0"/>
              <a:t>Prensipleri anlamlı şekilde kullanalım</a:t>
            </a:r>
            <a:r>
              <a:rPr lang="en-US" altLang="en-US" sz="4800" dirty="0"/>
              <a:t> </a:t>
            </a:r>
          </a:p>
        </p:txBody>
      </p:sp>
      <p:sp>
        <p:nvSpPr>
          <p:cNvPr id="53251" name="Rectangle 3"/>
          <p:cNvSpPr>
            <a:spLocks noGrp="1"/>
          </p:cNvSpPr>
          <p:nvPr>
            <p:ph idx="1"/>
          </p:nvPr>
        </p:nvSpPr>
        <p:spPr>
          <a:xfrm>
            <a:off x="897774" y="1978738"/>
            <a:ext cx="10906298" cy="4023360"/>
          </a:xfrm>
        </p:spPr>
        <p:txBody>
          <a:bodyPr>
            <a:normAutofit/>
          </a:bodyPr>
          <a:lstStyle/>
          <a:p>
            <a:pPr eaLnBrk="1" hangingPunct="1"/>
            <a:r>
              <a:rPr kumimoji="1" lang="tr-TR" altLang="en-US" sz="4000" dirty="0"/>
              <a:t>Yakınlık ve benzerlik</a:t>
            </a:r>
            <a:r>
              <a:rPr kumimoji="1" lang="en-US" altLang="en-US" sz="4000" dirty="0"/>
              <a:t>	</a:t>
            </a:r>
            <a:r>
              <a:rPr kumimoji="1" lang="tr-TR" altLang="en-US" sz="4000" dirty="0"/>
              <a:t>	</a:t>
            </a:r>
            <a:r>
              <a:rPr kumimoji="1" lang="en-US" altLang="en-US" sz="4000" dirty="0"/>
              <a:t>AAA  BBB</a:t>
            </a:r>
          </a:p>
          <a:p>
            <a:pPr eaLnBrk="1" hangingPunct="1"/>
            <a:r>
              <a:rPr kumimoji="1" lang="tr-TR" altLang="en-US" sz="4000" dirty="0"/>
              <a:t>Yakınlık ve kapalılık</a:t>
            </a:r>
            <a:r>
              <a:rPr kumimoji="1" lang="en-US" altLang="en-US" sz="4000" dirty="0"/>
              <a:t>		[]    []    []</a:t>
            </a:r>
            <a:endParaRPr lang="en-US" altLang="en-US" sz="4000" dirty="0"/>
          </a:p>
          <a:p>
            <a:pPr eaLnBrk="1" hangingPunct="1"/>
            <a:endParaRPr lang="en-US" altLang="en-US" sz="4000" dirty="0"/>
          </a:p>
          <a:p>
            <a:pPr eaLnBrk="1" hangingPunct="1"/>
            <a:r>
              <a:rPr lang="tr-TR" altLang="en-US" sz="4000" dirty="0"/>
              <a:t>İki prensibi çelişir şekilde kullanma!</a:t>
            </a:r>
            <a:endParaRPr lang="en-US" altLang="en-US" sz="4000" dirty="0"/>
          </a:p>
          <a:p>
            <a:pPr lvl="1" eaLnBrk="1" hangingPunct="1"/>
            <a:r>
              <a:rPr lang="tr-TR" altLang="en-US" sz="3600" dirty="0"/>
              <a:t>Yakınlık </a:t>
            </a:r>
            <a:r>
              <a:rPr lang="tr-TR" altLang="en-US" sz="3600" dirty="0" smtClean="0"/>
              <a:t>ve </a:t>
            </a:r>
            <a:r>
              <a:rPr lang="tr-TR" altLang="en-US" sz="3600" dirty="0"/>
              <a:t>Kapalılık	</a:t>
            </a:r>
            <a:r>
              <a:rPr lang="en-US" altLang="en-US" sz="3600" dirty="0"/>
              <a:t>	   ][	   ][	    ][ </a:t>
            </a:r>
          </a:p>
          <a:p>
            <a:pPr lvl="1" eaLnBrk="1" hangingPunct="1"/>
            <a:r>
              <a:rPr lang="tr-TR" altLang="en-US" sz="3600" dirty="0"/>
              <a:t>Yakınlık </a:t>
            </a:r>
            <a:r>
              <a:rPr lang="tr-TR" altLang="en-US" sz="3600" dirty="0" smtClean="0"/>
              <a:t>ve </a:t>
            </a:r>
            <a:r>
              <a:rPr lang="tr-TR" altLang="en-US" sz="3600" dirty="0"/>
              <a:t>Benzerlik</a:t>
            </a:r>
            <a:r>
              <a:rPr lang="en-US" altLang="en-US" sz="3600" dirty="0"/>
              <a:t> </a:t>
            </a:r>
            <a:r>
              <a:rPr lang="tr-TR" altLang="en-US" sz="3600" dirty="0"/>
              <a:t>		  </a:t>
            </a:r>
            <a:r>
              <a:rPr lang="en-US" altLang="en-US" sz="3600" dirty="0"/>
              <a:t>AAB	 BBC	</a:t>
            </a:r>
            <a:r>
              <a:rPr lang="tr-TR" altLang="en-US" sz="3600" dirty="0"/>
              <a:t> </a:t>
            </a:r>
            <a:r>
              <a:rPr lang="en-US" altLang="en-US" sz="3600" dirty="0" smtClean="0"/>
              <a:t>CCD </a:t>
            </a:r>
            <a:endParaRPr lang="en-US" altLang="en-US" sz="3600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119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sz="4800" dirty="0"/>
              <a:t>Temel Görsel Tasarım Prensipleri - PARC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PARC</a:t>
            </a:r>
          </a:p>
          <a:p>
            <a:pPr lvl="1"/>
            <a:r>
              <a:rPr lang="tr-TR" sz="4000" dirty="0" smtClean="0"/>
              <a:t>Proximity - Yakınlık</a:t>
            </a:r>
          </a:p>
          <a:p>
            <a:pPr lvl="1"/>
            <a:r>
              <a:rPr lang="tr-TR" sz="4000" dirty="0" smtClean="0"/>
              <a:t>Alignment - Hiza</a:t>
            </a:r>
          </a:p>
          <a:p>
            <a:pPr lvl="1"/>
            <a:r>
              <a:rPr lang="tr-TR" sz="4000" dirty="0" smtClean="0"/>
              <a:t>Repetition - Tekrar</a:t>
            </a:r>
          </a:p>
          <a:p>
            <a:pPr lvl="1"/>
            <a:r>
              <a:rPr lang="tr-TR" sz="4000" dirty="0" smtClean="0"/>
              <a:t>Contrast - Zıtlık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382" y="1855018"/>
            <a:ext cx="3386298" cy="41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88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Yakınlık</a:t>
            </a:r>
            <a:endParaRPr 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İlişkili nesneler birbirine yakın gruplanmalıdır.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74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822960">
              <a:lnSpc>
                <a:spcPct val="85000"/>
              </a:lnSpc>
              <a:spcBef>
                <a:spcPct val="0"/>
              </a:spcBef>
              <a:buNone/>
              <a:defRPr sz="5760" spc="-46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dirty="0"/>
          </a:p>
        </p:txBody>
      </p:sp>
      <p:pic>
        <p:nvPicPr>
          <p:cNvPr id="4" name="Picture 5" descr="Sample scree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716" y="2491017"/>
            <a:ext cx="4836695" cy="348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499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Hiza</a:t>
            </a:r>
            <a:endParaRPr 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Tüm görsel elemanlar birbiri ile düzgün hizada olmalıdır.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134" y="2472162"/>
            <a:ext cx="3384687" cy="3631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448" y="2472161"/>
            <a:ext cx="3357074" cy="363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13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norganiz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66" y="0"/>
            <a:ext cx="81264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8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norganiz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510" y="0"/>
            <a:ext cx="81264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8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organiz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12" y="0"/>
            <a:ext cx="81264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2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organiz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66" y="0"/>
            <a:ext cx="81264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6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Tekrar</a:t>
            </a:r>
            <a:endParaRPr 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Tutarlı bir görünüm sağlanması için renkler, grafikler, stiller tekrar edilmelidir.</a:t>
            </a:r>
          </a:p>
        </p:txBody>
      </p:sp>
    </p:spTree>
    <p:extLst>
      <p:ext uri="{BB962C8B-B14F-4D97-AF65-F5344CB8AC3E}">
        <p14:creationId xmlns:p14="http://schemas.microsoft.com/office/powerpoint/2010/main" val="3870954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Zıtlık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İlgisiz elemanlar birbirinden farklılaştırılarak ayrılmalıdır: Renk, Büyüklük, Arka plan, Şekil</a:t>
            </a:r>
            <a:endParaRPr lang="tr-TR" dirty="0"/>
          </a:p>
        </p:txBody>
      </p:sp>
      <p:pic>
        <p:nvPicPr>
          <p:cNvPr id="4" name="Picture 8" descr="Hil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546" y="2827421"/>
            <a:ext cx="4411579" cy="340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43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 dirty="0" err="1"/>
              <a:t>Gestalt</a:t>
            </a:r>
            <a:r>
              <a:rPr lang="tr-TR" altLang="en-US" sz="4800" dirty="0"/>
              <a:t> Prensipleri nedir?</a:t>
            </a:r>
            <a:endParaRPr lang="en-US" altLang="en-US" sz="4800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049193" cy="4571691"/>
          </a:xfrm>
        </p:spPr>
        <p:txBody>
          <a:bodyPr>
            <a:normAutofit fontScale="92500"/>
          </a:bodyPr>
          <a:lstStyle/>
          <a:p>
            <a:r>
              <a:rPr lang="tr-TR" altLang="en-US" dirty="0" smtClean="0"/>
              <a:t>Organizasyon</a:t>
            </a:r>
            <a:r>
              <a:rPr lang="tr-TR" altLang="en-US" dirty="0"/>
              <a:t>, yapılandırma </a:t>
            </a:r>
            <a:r>
              <a:rPr lang="tr-TR" altLang="en-US" dirty="0" smtClean="0"/>
              <a:t>anlamındadır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dirty="0" smtClean="0"/>
              <a:t>G</a:t>
            </a:r>
            <a:r>
              <a:rPr lang="en-US" altLang="en-US" dirty="0" err="1" smtClean="0"/>
              <a:t>estalt</a:t>
            </a:r>
            <a:r>
              <a:rPr lang="en-US" altLang="en-US" dirty="0" smtClean="0"/>
              <a:t> </a:t>
            </a:r>
            <a:r>
              <a:rPr lang="tr-TR" altLang="en-US" dirty="0" smtClean="0"/>
              <a:t> psikolojik bir terim olarak “birleştirilmiş bütünlük” anlamı taşımaktadır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dirty="0" smtClean="0"/>
              <a:t>Alman psikologlar tarafından 20. yüzyılın başlarında geliştirilen “Görsel Algı”</a:t>
            </a:r>
            <a:r>
              <a:rPr lang="en-US" altLang="en-US" dirty="0" smtClean="0"/>
              <a:t> </a:t>
            </a:r>
            <a:r>
              <a:rPr lang="tr-TR" altLang="en-US" dirty="0" smtClean="0"/>
              <a:t>teorisine dayalıdır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dirty="0" smtClean="0"/>
              <a:t>İnsanların görsel öğeleri gruplandırma eğilimlerini veya prensipler uygulandığında elde edilen “birleştirilmiş bütünlük” olgusunu açıklamaya çalışmaktadır. </a:t>
            </a:r>
            <a:r>
              <a:rPr lang="en-US" altLang="en-US" dirty="0" smtClean="0"/>
              <a:t> </a:t>
            </a:r>
          </a:p>
        </p:txBody>
      </p:sp>
      <p:pic>
        <p:nvPicPr>
          <p:cNvPr id="3074" name="Picture 2" descr="Mockup, Psd, Ipad, Iphone, White, Mobile, Web De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3" y="2314376"/>
            <a:ext cx="3829504" cy="254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940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Prensipler Yol Gösterir ama Yetmez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11500" dirty="0" smtClean="0"/>
              <a:t>Test, Test, Test</a:t>
            </a:r>
            <a:endParaRPr lang="tr-TR" sz="11500" dirty="0"/>
          </a:p>
        </p:txBody>
      </p:sp>
    </p:spTree>
    <p:extLst>
      <p:ext uri="{BB962C8B-B14F-4D97-AF65-F5344CB8AC3E}">
        <p14:creationId xmlns:p14="http://schemas.microsoft.com/office/powerpoint/2010/main" val="3394081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10024" y="2028305"/>
            <a:ext cx="3817556" cy="4124355"/>
            <a:chOff x="1915319" y="1512888"/>
            <a:chExt cx="4402354" cy="4756150"/>
          </a:xfrm>
        </p:grpSpPr>
        <p:pic>
          <p:nvPicPr>
            <p:cNvPr id="114689" name="Picture 1" descr="pasted-imag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319" y="1512888"/>
              <a:ext cx="2416175" cy="475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14690" name="AutoShape 2"/>
            <p:cNvSpPr>
              <a:spLocks/>
            </p:cNvSpPr>
            <p:nvPr/>
          </p:nvSpPr>
          <p:spPr bwMode="auto">
            <a:xfrm>
              <a:off x="4745038" y="3674269"/>
              <a:ext cx="1572635" cy="52365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5719" tIns="35719" rIns="35719" bIns="35719" anchor="ctr"/>
            <a:lstStyle/>
            <a:p>
              <a:pPr>
                <a:defRPr/>
              </a:pPr>
              <a:r>
                <a:rPr lang="en-US" sz="3600" dirty="0">
                  <a:solidFill>
                    <a:srgbClr val="000000"/>
                  </a:solidFill>
                  <a:ea typeface="ＭＳ Ｐゴシック" charset="0"/>
                </a:rPr>
                <a:t>12cm</a:t>
              </a:r>
              <a:endParaRPr lang="en-US" sz="3600" dirty="0">
                <a:ea typeface="ＭＳ Ｐゴシック" charset="0"/>
              </a:endParaRPr>
            </a:p>
          </p:txBody>
        </p:sp>
        <p:sp>
          <p:nvSpPr>
            <p:cNvPr id="114691" name="AutoShape 3"/>
            <p:cNvSpPr>
              <a:spLocks/>
            </p:cNvSpPr>
            <p:nvPr/>
          </p:nvSpPr>
          <p:spPr bwMode="auto">
            <a:xfrm>
              <a:off x="2590800" y="2566987"/>
              <a:ext cx="1440873" cy="4671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5719" tIns="35719" rIns="35719" bIns="35719" anchor="ctr"/>
            <a:lstStyle/>
            <a:p>
              <a:pPr>
                <a:defRPr/>
              </a:pPr>
              <a:r>
                <a:rPr lang="en-US" sz="3600" dirty="0">
                  <a:solidFill>
                    <a:srgbClr val="FFFFFF"/>
                  </a:solidFill>
                  <a:ea typeface="ＭＳ Ｐゴシック" charset="0"/>
                </a:rPr>
                <a:t>5.8cm</a:t>
              </a:r>
              <a:endParaRPr lang="en-US" sz="3600" dirty="0">
                <a:ea typeface="ＭＳ Ｐゴシック" charset="0"/>
              </a:endParaRPr>
            </a:p>
          </p:txBody>
        </p:sp>
        <p:sp>
          <p:nvSpPr>
            <p:cNvPr id="114692" name="Line 4"/>
            <p:cNvSpPr>
              <a:spLocks noChangeShapeType="1"/>
            </p:cNvSpPr>
            <p:nvPr/>
          </p:nvSpPr>
          <p:spPr bwMode="auto">
            <a:xfrm>
              <a:off x="2307432" y="2441575"/>
              <a:ext cx="1851025" cy="0"/>
            </a:xfrm>
            <a:prstGeom prst="line">
              <a:avLst/>
            </a:prstGeom>
            <a:noFill/>
            <a:ln w="76200" cap="flat" cmpd="sng">
              <a:solidFill>
                <a:srgbClr val="FFFFFF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900">
                <a:ea typeface="ＭＳ Ｐゴシック" charset="0"/>
              </a:endParaRPr>
            </a:p>
          </p:txBody>
        </p:sp>
        <p:sp>
          <p:nvSpPr>
            <p:cNvPr id="114693" name="Line 5"/>
            <p:cNvSpPr>
              <a:spLocks noChangeShapeType="1"/>
            </p:cNvSpPr>
            <p:nvPr/>
          </p:nvSpPr>
          <p:spPr bwMode="auto">
            <a:xfrm flipH="1">
              <a:off x="4475163" y="2259013"/>
              <a:ext cx="0" cy="2996407"/>
            </a:xfrm>
            <a:prstGeom prst="line">
              <a:avLst/>
            </a:prstGeom>
            <a:noFill/>
            <a:ln w="7620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900">
                <a:ea typeface="ＭＳ Ｐゴシック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003007" y="2028305"/>
            <a:ext cx="2095216" cy="4124355"/>
            <a:chOff x="1915319" y="1512888"/>
            <a:chExt cx="2416175" cy="4756150"/>
          </a:xfrm>
        </p:grpSpPr>
        <p:pic>
          <p:nvPicPr>
            <p:cNvPr id="12" name="Picture 2" descr="pasted-imag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319" y="1512888"/>
              <a:ext cx="2416175" cy="475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3" name="AutoShape 3"/>
            <p:cNvSpPr>
              <a:spLocks/>
            </p:cNvSpPr>
            <p:nvPr/>
          </p:nvSpPr>
          <p:spPr bwMode="auto">
            <a:xfrm>
              <a:off x="2114550" y="2270919"/>
              <a:ext cx="2018507" cy="3058319"/>
            </a:xfrm>
            <a:custGeom>
              <a:avLst/>
              <a:gdLst>
                <a:gd name="T0" fmla="*/ 2018507 w 21600"/>
                <a:gd name="T1" fmla="*/ 3058319 h 21600"/>
                <a:gd name="T2" fmla="*/ 2018507 w 21600"/>
                <a:gd name="T3" fmla="*/ 3058319 h 21600"/>
                <a:gd name="T4" fmla="*/ 2018507 w 21600"/>
                <a:gd name="T5" fmla="*/ 3058319 h 21600"/>
                <a:gd name="T6" fmla="*/ 2018507 w 21600"/>
                <a:gd name="T7" fmla="*/ 30583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tr-TR" sz="900"/>
            </a:p>
          </p:txBody>
        </p:sp>
        <p:sp>
          <p:nvSpPr>
            <p:cNvPr id="14" name="AutoShape 4"/>
            <p:cNvSpPr>
              <a:spLocks/>
            </p:cNvSpPr>
            <p:nvPr/>
          </p:nvSpPr>
          <p:spPr bwMode="auto">
            <a:xfrm>
              <a:off x="2273300" y="3792538"/>
              <a:ext cx="1702594" cy="215900"/>
            </a:xfrm>
            <a:custGeom>
              <a:avLst/>
              <a:gdLst>
                <a:gd name="T0" fmla="*/ 1702594 w 21600"/>
                <a:gd name="T1" fmla="*/ 215900 h 21600"/>
                <a:gd name="T2" fmla="*/ 1702594 w 21600"/>
                <a:gd name="T3" fmla="*/ 215900 h 21600"/>
                <a:gd name="T4" fmla="*/ 1702594 w 21600"/>
                <a:gd name="T5" fmla="*/ 215900 h 21600"/>
                <a:gd name="T6" fmla="*/ 1702594 w 21600"/>
                <a:gd name="T7" fmla="*/ 2159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808785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tr-TR" sz="900"/>
            </a:p>
          </p:txBody>
        </p:sp>
        <p:sp>
          <p:nvSpPr>
            <p:cNvPr id="15" name="AutoShape 5"/>
            <p:cNvSpPr>
              <a:spLocks/>
            </p:cNvSpPr>
            <p:nvPr/>
          </p:nvSpPr>
          <p:spPr bwMode="auto">
            <a:xfrm>
              <a:off x="2273300" y="4413250"/>
              <a:ext cx="1702594" cy="215900"/>
            </a:xfrm>
            <a:custGeom>
              <a:avLst/>
              <a:gdLst>
                <a:gd name="T0" fmla="*/ 1702594 w 21600"/>
                <a:gd name="T1" fmla="*/ 215900 h 21600"/>
                <a:gd name="T2" fmla="*/ 1702594 w 21600"/>
                <a:gd name="T3" fmla="*/ 215900 h 21600"/>
                <a:gd name="T4" fmla="*/ 1702594 w 21600"/>
                <a:gd name="T5" fmla="*/ 215900 h 21600"/>
                <a:gd name="T6" fmla="*/ 1702594 w 21600"/>
                <a:gd name="T7" fmla="*/ 2159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808785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tr-TR" sz="900"/>
            </a:p>
          </p:txBody>
        </p:sp>
        <p:sp>
          <p:nvSpPr>
            <p:cNvPr id="16" name="AutoShape 6"/>
            <p:cNvSpPr>
              <a:spLocks/>
            </p:cNvSpPr>
            <p:nvPr/>
          </p:nvSpPr>
          <p:spPr bwMode="auto">
            <a:xfrm>
              <a:off x="2254249" y="3471070"/>
              <a:ext cx="1278659" cy="2484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5719" tIns="35719" rIns="35719" bIns="35719" anchor="ctr"/>
            <a:lstStyle/>
            <a:p>
              <a:pPr defTabSz="228600">
                <a:spcBef>
                  <a:spcPts val="550"/>
                </a:spcBef>
                <a:defRPr/>
              </a:pPr>
              <a:r>
                <a:rPr lang="en-US" sz="1500" dirty="0">
                  <a:solidFill>
                    <a:srgbClr val="000000"/>
                  </a:solidFill>
                  <a:latin typeface="Helvetica Neue Light" charset="0"/>
                  <a:ea typeface="ＭＳ Ｐゴシック" charset="0"/>
                  <a:cs typeface="Helvetica Neue Light" charset="0"/>
                  <a:sym typeface="Helvetica Neue Light" charset="0"/>
                </a:rPr>
                <a:t>Username</a:t>
              </a:r>
              <a:endParaRPr lang="en-US" sz="900" dirty="0">
                <a:ea typeface="ＭＳ Ｐゴシック" charset="0"/>
              </a:endParaRPr>
            </a:p>
          </p:txBody>
        </p:sp>
        <p:sp>
          <p:nvSpPr>
            <p:cNvPr id="17" name="AutoShape 7"/>
            <p:cNvSpPr>
              <a:spLocks/>
            </p:cNvSpPr>
            <p:nvPr/>
          </p:nvSpPr>
          <p:spPr bwMode="auto">
            <a:xfrm>
              <a:off x="2270919" y="4117182"/>
              <a:ext cx="1261989" cy="2960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5719" tIns="35719" rIns="35719" bIns="35719" anchor="ctr"/>
            <a:lstStyle/>
            <a:p>
              <a:pPr defTabSz="228600">
                <a:spcBef>
                  <a:spcPts val="550"/>
                </a:spcBef>
                <a:defRPr/>
              </a:pPr>
              <a:r>
                <a:rPr lang="en-US" sz="1500" dirty="0">
                  <a:solidFill>
                    <a:srgbClr val="000000"/>
                  </a:solidFill>
                  <a:latin typeface="Helvetica Neue Light" charset="0"/>
                  <a:ea typeface="ＭＳ Ｐゴシック" charset="0"/>
                  <a:cs typeface="Helvetica Neue Light" charset="0"/>
                  <a:sym typeface="Helvetica Neue Light" charset="0"/>
                </a:rPr>
                <a:t>Password</a:t>
              </a:r>
              <a:endParaRPr lang="en-US" sz="900" dirty="0">
                <a:ea typeface="ＭＳ Ｐゴシック" charset="0"/>
              </a:endParaRPr>
            </a:p>
          </p:txBody>
        </p:sp>
        <p:pic>
          <p:nvPicPr>
            <p:cNvPr id="18" name="Picture 8" descr="pasted-imag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5838" y="4744244"/>
              <a:ext cx="1736725" cy="365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9" name="Picture 9" descr="pasted-image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188" y="2377282"/>
              <a:ext cx="1722438" cy="931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Uyumlu (</a:t>
            </a:r>
            <a:r>
              <a:rPr lang="tr-TR" dirty="0" err="1" smtClean="0"/>
              <a:t>Responsive</a:t>
            </a:r>
            <a:r>
              <a:rPr lang="tr-TR" dirty="0" smtClean="0"/>
              <a:t>) Tasarım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7179028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533" y="2105148"/>
            <a:ext cx="6769894" cy="38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tr-TR" sz="6000" dirty="0">
                <a:ea typeface="ＭＳ Ｐゴシック" charset="0"/>
              </a:rPr>
              <a:t>Problem</a:t>
            </a:r>
            <a:r>
              <a:rPr lang="en-US" sz="6000" dirty="0">
                <a:ea typeface="ＭＳ Ｐゴシック" charset="0"/>
              </a:rPr>
              <a:t>:  </a:t>
            </a:r>
            <a:r>
              <a:rPr lang="tr-TR" sz="6000" dirty="0">
                <a:ea typeface="ＭＳ Ｐゴシック" charset="0"/>
              </a:rPr>
              <a:t>Ürün ve Ekran </a:t>
            </a:r>
            <a:r>
              <a:rPr lang="tr-TR" sz="6000" dirty="0" smtClean="0">
                <a:ea typeface="ＭＳ Ｐゴシック" charset="0"/>
              </a:rPr>
              <a:t>Çeşitliliği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339769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 descr="pasted-image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40" y="2455575"/>
            <a:ext cx="6793874" cy="365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4935" name="AutoShape 7"/>
          <p:cNvSpPr>
            <a:spLocks/>
          </p:cNvSpPr>
          <p:nvPr/>
        </p:nvSpPr>
        <p:spPr bwMode="auto">
          <a:xfrm>
            <a:off x="707064" y="8717916"/>
            <a:ext cx="9446419" cy="5151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defRPr/>
            </a:pPr>
            <a:endParaRPr lang="en-US" sz="900" dirty="0"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Çözüm:   Önce Mobil için </a:t>
            </a:r>
            <a:r>
              <a:rPr lang="tr-TR" dirty="0" smtClean="0"/>
              <a:t>Tasarla</a:t>
            </a:r>
            <a:endParaRPr lang="tr-T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tr-TR" sz="6000" dirty="0">
                <a:ea typeface="ＭＳ Ｐゴシック" charset="0"/>
              </a:rPr>
              <a:t>Problem</a:t>
            </a:r>
            <a:r>
              <a:rPr lang="en-US" sz="6000" dirty="0">
                <a:ea typeface="ＭＳ Ｐゴシック" charset="0"/>
              </a:rPr>
              <a:t>:  </a:t>
            </a:r>
            <a:r>
              <a:rPr lang="tr-TR" sz="6000" dirty="0">
                <a:ea typeface="ＭＳ Ｐゴシック" charset="0"/>
              </a:rPr>
              <a:t>Ürün ve Ekran </a:t>
            </a:r>
            <a:r>
              <a:rPr lang="tr-TR" sz="6000" dirty="0" smtClean="0">
                <a:ea typeface="ＭＳ Ｐゴシック" charset="0"/>
              </a:rPr>
              <a:t>Çeşitliliği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626951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sz="4800" dirty="0"/>
              <a:t>Yatay Sürüklemek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569" y="1863047"/>
            <a:ext cx="7650113" cy="43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289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sz="4800" dirty="0"/>
              <a:t>Yazı Miktarı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15" y="2004525"/>
            <a:ext cx="2266711" cy="4022725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00189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sz="4800" dirty="0"/>
              <a:t>Yapışkan Tuş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9" b="4442"/>
          <a:stretch/>
        </p:blipFill>
        <p:spPr>
          <a:xfrm>
            <a:off x="3741793" y="1828800"/>
            <a:ext cx="5428317" cy="45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234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Prensipler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802" y="1845734"/>
            <a:ext cx="7209356" cy="435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462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sz="4800" dirty="0"/>
              <a:t>Ek Kaynak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018" y="5573672"/>
            <a:ext cx="10058400" cy="4023360"/>
          </a:xfrm>
        </p:spPr>
        <p:txBody>
          <a:bodyPr>
            <a:normAutofit/>
          </a:bodyPr>
          <a:lstStyle/>
          <a:p>
            <a:r>
              <a:rPr lang="tr-TR" sz="1800" dirty="0"/>
              <a:t>http://kamis.gov.tr/wp-content/uploads/rehber/Rehber_Bolum3_GorselTasarimveKullaniciArayuzuOzellikleri.pdf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539" y="1845734"/>
            <a:ext cx="4026876" cy="388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195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sz="4800" dirty="0"/>
              <a:t>Bölüm sonu sorusu ve etkinliği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E-devlet kapısı sitesini Gestalt prensipleri ışığında inceleyiniz. Hangi kurallar bu sitede uygulanmıştır?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721" y="2672861"/>
            <a:ext cx="5326477" cy="363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 dirty="0"/>
              <a:t>GESTALT PRENSİPLERİ</a:t>
            </a:r>
            <a:endParaRPr lang="en-US" altLang="en-US" sz="4800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536276" cy="402336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dirty="0" smtClean="0"/>
              <a:t>Dünyayı </a:t>
            </a:r>
            <a:r>
              <a:rPr lang="tr-TR" altLang="en-US" dirty="0"/>
              <a:t>anlamamız etrafımızdan gelen uyaranların tek tek yorumlanması ile değil uyaranların bir bütün olarak algılanması ile olur. </a:t>
            </a:r>
          </a:p>
          <a:p>
            <a:pPr eaLnBrk="1" hangingPunct="1"/>
            <a:endParaRPr lang="tr-TR" altLang="en-US" dirty="0"/>
          </a:p>
          <a:p>
            <a:pPr eaLnBrk="1" hangingPunct="1"/>
            <a:r>
              <a:rPr lang="tr-TR" altLang="en-US" dirty="0"/>
              <a:t>Diğer bir deyişle bir bütün onu oluşturan alt birimlerin toplamından farklıdır. </a:t>
            </a:r>
            <a:endParaRPr lang="en-US" altLang="en-US" dirty="0"/>
          </a:p>
        </p:txBody>
      </p:sp>
      <p:pic>
        <p:nvPicPr>
          <p:cNvPr id="4098" name="Picture 2" descr="Apple, Fruit, Selection, Especially, Special Fe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57" y="2139746"/>
            <a:ext cx="5303496" cy="353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3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sz="4800" dirty="0"/>
              <a:t>Gelecek ders-11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Erişilebilirlik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50" y="2630594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/>
              <a:t>GESTALT PRENSİPLERİ</a:t>
            </a:r>
            <a:endParaRPr lang="en-US" altLang="en-US" sz="480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161226" cy="40233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en-US" sz="3200" dirty="0" smtClean="0"/>
              <a:t>Konu görsel </a:t>
            </a:r>
            <a:r>
              <a:rPr lang="tr-TR" altLang="en-US" sz="3200" dirty="0"/>
              <a:t>bazı örneklerde daha iyi anlaşılabilir. </a:t>
            </a:r>
            <a:endParaRPr lang="tr-TR" alt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tr-TR" altLang="en-US" sz="3200" dirty="0" smtClean="0"/>
              <a:t>Yandaki </a:t>
            </a:r>
            <a:r>
              <a:rPr lang="tr-TR" altLang="en-US" sz="3200" dirty="0"/>
              <a:t>şekilde ne görüyorsunuz?</a:t>
            </a:r>
          </a:p>
          <a:p>
            <a:pPr eaLnBrk="1" hangingPunct="1">
              <a:lnSpc>
                <a:spcPct val="90000"/>
              </a:lnSpc>
            </a:pPr>
            <a:endParaRPr lang="tr-TR" altLang="en-US" sz="2400" dirty="0"/>
          </a:p>
          <a:p>
            <a:pPr eaLnBrk="1" hangingPunct="1">
              <a:lnSpc>
                <a:spcPct val="90000"/>
              </a:lnSpc>
            </a:pPr>
            <a:endParaRPr lang="tr-TR" altLang="en-US" sz="2400" dirty="0"/>
          </a:p>
          <a:p>
            <a:pPr eaLnBrk="1" hangingPunct="1">
              <a:lnSpc>
                <a:spcPct val="90000"/>
              </a:lnSpc>
            </a:pPr>
            <a:endParaRPr lang="tr-TR" altLang="en-US" sz="2400" dirty="0"/>
          </a:p>
          <a:p>
            <a:pPr eaLnBrk="1" hangingPunct="1">
              <a:lnSpc>
                <a:spcPct val="90000"/>
              </a:lnSpc>
            </a:pPr>
            <a:endParaRPr lang="tr-TR" alt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7941130" y="2004276"/>
            <a:ext cx="3276599" cy="3188210"/>
            <a:chOff x="4024314" y="2357439"/>
            <a:chExt cx="1714499" cy="1647824"/>
          </a:xfrm>
        </p:grpSpPr>
        <p:sp>
          <p:nvSpPr>
            <p:cNvPr id="10" name="Oval 9"/>
            <p:cNvSpPr/>
            <p:nvPr/>
          </p:nvSpPr>
          <p:spPr>
            <a:xfrm>
              <a:off x="5238750" y="3429000"/>
              <a:ext cx="357188" cy="357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024314" y="2719389"/>
              <a:ext cx="357187" cy="357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381500" y="2433639"/>
              <a:ext cx="357188" cy="357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810125" y="2357439"/>
              <a:ext cx="357188" cy="357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238750" y="2576514"/>
              <a:ext cx="357188" cy="357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381625" y="3005139"/>
              <a:ext cx="357188" cy="357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810125" y="3648075"/>
              <a:ext cx="357188" cy="357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310064" y="3576639"/>
              <a:ext cx="357187" cy="357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024314" y="3219450"/>
              <a:ext cx="357187" cy="357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1180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/>
              <a:t>GESTALT PRENSİPLERİ</a:t>
            </a:r>
            <a:endParaRPr lang="en-US" altLang="en-US" sz="480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150313" cy="402336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en-US" sz="3200" dirty="0" smtClean="0"/>
              <a:t>Bu </a:t>
            </a:r>
            <a:r>
              <a:rPr lang="tr-TR" altLang="en-US" sz="3200" dirty="0"/>
              <a:t>soruya cevap veren kişilerin büyük bir çoğunluğu, bunun bir çember olduğunu söyleyeceklerdir. Çok büyük ihtimalle dokuz adet </a:t>
            </a:r>
            <a:r>
              <a:rPr lang="tr-TR" altLang="en-US" sz="3200" dirty="0" smtClean="0"/>
              <a:t>yuvarlak </a:t>
            </a:r>
            <a:r>
              <a:rPr lang="tr-TR" altLang="en-US" sz="3200" dirty="0"/>
              <a:t>diye bir cevap </a:t>
            </a:r>
            <a:r>
              <a:rPr lang="tr-TR" altLang="en-US" sz="3200" dirty="0" smtClean="0"/>
              <a:t>gelmeyecektir</a:t>
            </a:r>
            <a:r>
              <a:rPr lang="tr-TR" altLang="en-US" sz="3200" dirty="0"/>
              <a:t>. </a:t>
            </a:r>
            <a:endParaRPr lang="tr-TR" alt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tr-TR" altLang="en-US" sz="3200" dirty="0" smtClean="0"/>
              <a:t>Gestalt </a:t>
            </a:r>
            <a:r>
              <a:rPr lang="tr-TR" altLang="en-US" sz="3200" dirty="0"/>
              <a:t>teorisine göre algı sistemimiz, bu örüntüyü zihnimizde yapılandırmaya ve anlamlı şekilde organize etmeye çalışmaktadır.</a:t>
            </a:r>
            <a:endParaRPr lang="en-US" alt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8599171" y="2261183"/>
            <a:ext cx="3206749" cy="3192462"/>
            <a:chOff x="4024314" y="2357439"/>
            <a:chExt cx="1714499" cy="1647824"/>
          </a:xfrm>
        </p:grpSpPr>
        <p:sp>
          <p:nvSpPr>
            <p:cNvPr id="10" name="Oval 9"/>
            <p:cNvSpPr/>
            <p:nvPr/>
          </p:nvSpPr>
          <p:spPr>
            <a:xfrm>
              <a:off x="5238750" y="3429000"/>
              <a:ext cx="357188" cy="357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024314" y="2719389"/>
              <a:ext cx="357187" cy="357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381500" y="2433639"/>
              <a:ext cx="357188" cy="357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810125" y="2357439"/>
              <a:ext cx="357188" cy="357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238750" y="2576514"/>
              <a:ext cx="357188" cy="357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381625" y="3005139"/>
              <a:ext cx="357188" cy="357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810125" y="3648075"/>
              <a:ext cx="357188" cy="357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310064" y="3576639"/>
              <a:ext cx="357187" cy="357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024314" y="3219450"/>
              <a:ext cx="357187" cy="357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256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1" descr="Closure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429" y="1994483"/>
            <a:ext cx="5358656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 dirty="0"/>
              <a:t>Soru:</a:t>
            </a:r>
            <a:endParaRPr lang="en-US" altLang="en-US" sz="4800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118167" cy="402336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sz="3200" dirty="0"/>
              <a:t>Ancak birbiri ile çelişen ya da tam anlaşılamayan bir uyaranın olması durumunda bilişsel </a:t>
            </a:r>
            <a:r>
              <a:rPr lang="tr-TR" altLang="en-US" sz="3200" dirty="0" smtClean="0"/>
              <a:t>sistemimiz </a:t>
            </a:r>
            <a:r>
              <a:rPr lang="tr-TR" altLang="en-US" sz="3200" dirty="0"/>
              <a:t>hatalı kararlar da verebilmektedir. </a:t>
            </a:r>
          </a:p>
          <a:p>
            <a:pPr eaLnBrk="1" hangingPunct="1"/>
            <a:endParaRPr lang="tr-TR" altLang="en-US" sz="3200" dirty="0"/>
          </a:p>
          <a:p>
            <a:pPr eaLnBrk="1" hangingPunct="1"/>
            <a:r>
              <a:rPr lang="tr-TR" altLang="en-US" sz="3200" dirty="0"/>
              <a:t>Örneğin, </a:t>
            </a:r>
            <a:r>
              <a:rPr lang="tr-TR" altLang="en-US" sz="3200" dirty="0" smtClean="0"/>
              <a:t>bu </a:t>
            </a:r>
            <a:r>
              <a:rPr lang="tr-TR" altLang="en-US" sz="3200" dirty="0"/>
              <a:t>şekilde ne görüyorsunuz:</a:t>
            </a: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4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losure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606" y="2694745"/>
            <a:ext cx="4191394" cy="291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4800"/>
              <a:t>Cevap:</a:t>
            </a:r>
            <a:endParaRPr lang="en-US" altLang="en-US" sz="480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7680961" cy="3906673"/>
          </a:xfrm>
        </p:spPr>
        <p:txBody>
          <a:bodyPr>
            <a:noAutofit/>
          </a:bodyPr>
          <a:lstStyle/>
          <a:p>
            <a:pPr eaLnBrk="1" hangingPunct="1"/>
            <a:r>
              <a:rPr lang="tr-TR" altLang="en-US" sz="2700" dirty="0"/>
              <a:t>Z</a:t>
            </a:r>
            <a:r>
              <a:rPr lang="tr-TR" altLang="en-US" sz="2700" dirty="0" smtClean="0"/>
              <a:t>ihnimiz </a:t>
            </a:r>
            <a:r>
              <a:rPr lang="tr-TR" altLang="en-US" sz="2700" dirty="0"/>
              <a:t>bu resimdeki eksik parçaları birleştirme eğilimindedir ve birleştirme işlemini yaparken geçmiş deneyimimiz doğrultusunda da anlam vermeye çalışır. </a:t>
            </a:r>
          </a:p>
          <a:p>
            <a:pPr eaLnBrk="1" hangingPunct="1"/>
            <a:r>
              <a:rPr lang="tr-TR" altLang="en-US" sz="2700" dirty="0" smtClean="0"/>
              <a:t>Cevap </a:t>
            </a:r>
            <a:r>
              <a:rPr lang="tr-TR" altLang="en-US" sz="2700" dirty="0"/>
              <a:t>verenlerin bir kısmı bunu bir </a:t>
            </a:r>
            <a:r>
              <a:rPr lang="tr-TR" altLang="en-US" sz="2700" dirty="0" smtClean="0"/>
              <a:t>at </a:t>
            </a:r>
            <a:r>
              <a:rPr lang="tr-TR" altLang="en-US" sz="2700" dirty="0"/>
              <a:t>olarak algılarken bir kısmı </a:t>
            </a:r>
            <a:r>
              <a:rPr lang="tr-TR" altLang="en-US" sz="2700" dirty="0" smtClean="0"/>
              <a:t>zebra ya da köpek olarak </a:t>
            </a:r>
            <a:r>
              <a:rPr lang="tr-TR" altLang="en-US" sz="2700" dirty="0"/>
              <a:t>algılayabilmektedir. </a:t>
            </a:r>
            <a:endParaRPr lang="tr-TR" altLang="en-US" sz="2700" dirty="0" smtClean="0"/>
          </a:p>
          <a:p>
            <a:pPr eaLnBrk="1" hangingPunct="1"/>
            <a:r>
              <a:rPr lang="tr-TR" altLang="en-US" sz="2700" dirty="0" smtClean="0"/>
              <a:t>Parçalar </a:t>
            </a:r>
            <a:r>
              <a:rPr lang="tr-TR" altLang="en-US" sz="2700" dirty="0"/>
              <a:t>tek başlarına bir anlam ifade etmemekte ama aradaki boşluklar zihnimizde doldurulduğunda anlamlı bir resim ortaya çıkmaktadır. </a:t>
            </a:r>
            <a:endParaRPr lang="en-US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393942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Ozgur1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Ozgur1" id="{31FD38B7-227D-4AB6-B107-97459D0CE4B8}" vid="{8D966E5A-2D33-4B43-88B9-DCD49B9396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3718</TotalTime>
  <Words>1212</Words>
  <Application>Microsoft Office PowerPoint</Application>
  <PresentationFormat>Widescreen</PresentationFormat>
  <Paragraphs>170</Paragraphs>
  <Slides>50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ＭＳ Ｐゴシック</vt:lpstr>
      <vt:lpstr>Arial</vt:lpstr>
      <vt:lpstr>Calibri</vt:lpstr>
      <vt:lpstr>Calibri Light</vt:lpstr>
      <vt:lpstr>Georgia</vt:lpstr>
      <vt:lpstr>Helvetica Neue Light</vt:lpstr>
      <vt:lpstr>Wingdings 2</vt:lpstr>
      <vt:lpstr>Custom Design</vt:lpstr>
      <vt:lpstr>ThemeOzgur1</vt:lpstr>
      <vt:lpstr>İnsan Bilgisayar Etkileşimi GESTALT Prensipleri ve İBE</vt:lpstr>
      <vt:lpstr>Bölümün Amaçları</vt:lpstr>
      <vt:lpstr>Temelleri</vt:lpstr>
      <vt:lpstr>Gestalt Prensipleri nedir?</vt:lpstr>
      <vt:lpstr>GESTALT PRENSİPLERİ</vt:lpstr>
      <vt:lpstr>GESTALT PRENSİPLERİ</vt:lpstr>
      <vt:lpstr>GESTALT PRENSİPLERİ</vt:lpstr>
      <vt:lpstr>Soru:</vt:lpstr>
      <vt:lpstr>Cevap:</vt:lpstr>
      <vt:lpstr>Gestalt Teorisi - Bilgisayar Ortamı</vt:lpstr>
      <vt:lpstr>Temel Kurallar:</vt:lpstr>
      <vt:lpstr>Benzerlik Kuralı (Law of Similarity):</vt:lpstr>
      <vt:lpstr>Benzerlik Kuralı (devamı)</vt:lpstr>
      <vt:lpstr>Benzerlik Kuralı</vt:lpstr>
      <vt:lpstr>Yakınlık Kuralı (Law of Proximity):</vt:lpstr>
      <vt:lpstr>Yakınlık Kuralı (devamı)</vt:lpstr>
      <vt:lpstr>Yakınlık Kuralı (devamı)</vt:lpstr>
      <vt:lpstr>Soru:</vt:lpstr>
      <vt:lpstr>Simetri Kuralı (Law of Symmetry): </vt:lpstr>
      <vt:lpstr>Simetri Kuralı (devamı) </vt:lpstr>
      <vt:lpstr>Süreklilik Kuralı (Law of Continuity): </vt:lpstr>
      <vt:lpstr>Süreklilik Kuralı</vt:lpstr>
      <vt:lpstr>Kapalılık Kuralı (Law of Closure): </vt:lpstr>
      <vt:lpstr>Kapalılık Kuralı</vt:lpstr>
      <vt:lpstr>Aynı Yön Kuralı (Law of Common Fate):</vt:lpstr>
      <vt:lpstr>Aynı Yön Kuralı </vt:lpstr>
      <vt:lpstr>Desen – Zemin Kuralı  (Law of Figure and Ground)</vt:lpstr>
      <vt:lpstr>Desen – Zemin Kuralı</vt:lpstr>
      <vt:lpstr>Desen – Zemin Kuralı</vt:lpstr>
      <vt:lpstr>Prensipleri anlamlı şekilde kullanalım </vt:lpstr>
      <vt:lpstr>Temel Görsel Tasarım Prensipleri - PARC </vt:lpstr>
      <vt:lpstr>Yakınlık</vt:lpstr>
      <vt:lpstr>Hiza</vt:lpstr>
      <vt:lpstr>PowerPoint Presentation</vt:lpstr>
      <vt:lpstr>PowerPoint Presentation</vt:lpstr>
      <vt:lpstr>PowerPoint Presentation</vt:lpstr>
      <vt:lpstr>PowerPoint Presentation</vt:lpstr>
      <vt:lpstr>Tekrar</vt:lpstr>
      <vt:lpstr>Zıtlık</vt:lpstr>
      <vt:lpstr>Prensipler Yol Gösterir ama Yetmez </vt:lpstr>
      <vt:lpstr>Uyumlu (Responsive) Tasarım</vt:lpstr>
      <vt:lpstr>Problem:  Ürün ve Ekran Çeşitliliği</vt:lpstr>
      <vt:lpstr>Problem:  Ürün ve Ekran Çeşitliliği</vt:lpstr>
      <vt:lpstr>Yatay Sürüklemek</vt:lpstr>
      <vt:lpstr>Yazı Miktarı</vt:lpstr>
      <vt:lpstr>Yapışkan Tuş</vt:lpstr>
      <vt:lpstr>Prensipler</vt:lpstr>
      <vt:lpstr>Ek Kaynak</vt:lpstr>
      <vt:lpstr>Bölüm sonu sorusu ve etkinliği</vt:lpstr>
      <vt:lpstr>Gelecek ders-11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GESTALT PRENSİPLERİ</dc:title>
  <dc:creator>Kursat</dc:creator>
  <cp:lastModifiedBy>Özgür Esen</cp:lastModifiedBy>
  <cp:revision>61</cp:revision>
  <dcterms:created xsi:type="dcterms:W3CDTF">2016-10-30T12:48:09Z</dcterms:created>
  <dcterms:modified xsi:type="dcterms:W3CDTF">2017-10-23T08:39:22Z</dcterms:modified>
</cp:coreProperties>
</file>