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5" r:id="rId2"/>
  </p:sldMasterIdLst>
  <p:notesMasterIdLst>
    <p:notesMasterId r:id="rId64"/>
  </p:notesMasterIdLst>
  <p:handoutMasterIdLst>
    <p:handoutMasterId r:id="rId65"/>
  </p:handoutMasterIdLst>
  <p:sldIdLst>
    <p:sldId id="353" r:id="rId3"/>
    <p:sldId id="485" r:id="rId4"/>
    <p:sldId id="489" r:id="rId5"/>
    <p:sldId id="414" r:id="rId6"/>
    <p:sldId id="477" r:id="rId7"/>
    <p:sldId id="563" r:id="rId8"/>
    <p:sldId id="505" r:id="rId9"/>
    <p:sldId id="490" r:id="rId10"/>
    <p:sldId id="491" r:id="rId11"/>
    <p:sldId id="493" r:id="rId12"/>
    <p:sldId id="496" r:id="rId13"/>
    <p:sldId id="455" r:id="rId14"/>
    <p:sldId id="457" r:id="rId15"/>
    <p:sldId id="498" r:id="rId16"/>
    <p:sldId id="497" r:id="rId17"/>
    <p:sldId id="561" r:id="rId18"/>
    <p:sldId id="562" r:id="rId19"/>
    <p:sldId id="461" r:id="rId20"/>
    <p:sldId id="503" r:id="rId21"/>
    <p:sldId id="559" r:id="rId22"/>
    <p:sldId id="499" r:id="rId23"/>
    <p:sldId id="564" r:id="rId24"/>
    <p:sldId id="500" r:id="rId25"/>
    <p:sldId id="322" r:id="rId26"/>
    <p:sldId id="501" r:id="rId27"/>
    <p:sldId id="506" r:id="rId28"/>
    <p:sldId id="447" r:id="rId29"/>
    <p:sldId id="466" r:id="rId30"/>
    <p:sldId id="469" r:id="rId31"/>
    <p:sldId id="467" r:id="rId32"/>
    <p:sldId id="468" r:id="rId33"/>
    <p:sldId id="513" r:id="rId34"/>
    <p:sldId id="514" r:id="rId35"/>
    <p:sldId id="515" r:id="rId36"/>
    <p:sldId id="530" r:id="rId37"/>
    <p:sldId id="508" r:id="rId38"/>
    <p:sldId id="510" r:id="rId39"/>
    <p:sldId id="527" r:id="rId40"/>
    <p:sldId id="502" r:id="rId41"/>
    <p:sldId id="487" r:id="rId42"/>
    <p:sldId id="511" r:id="rId43"/>
    <p:sldId id="512" r:id="rId44"/>
    <p:sldId id="539" r:id="rId45"/>
    <p:sldId id="540" r:id="rId46"/>
    <p:sldId id="541" r:id="rId47"/>
    <p:sldId id="542" r:id="rId48"/>
    <p:sldId id="543" r:id="rId49"/>
    <p:sldId id="544" r:id="rId50"/>
    <p:sldId id="545" r:id="rId51"/>
    <p:sldId id="546" r:id="rId52"/>
    <p:sldId id="547" r:id="rId53"/>
    <p:sldId id="548" r:id="rId54"/>
    <p:sldId id="550" r:id="rId55"/>
    <p:sldId id="551" r:id="rId56"/>
    <p:sldId id="528" r:id="rId57"/>
    <p:sldId id="529" r:id="rId58"/>
    <p:sldId id="552" r:id="rId59"/>
    <p:sldId id="553" r:id="rId60"/>
    <p:sldId id="534" r:id="rId61"/>
    <p:sldId id="568" r:id="rId62"/>
    <p:sldId id="567" r:id="rId6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2384" autoAdjust="0"/>
  </p:normalViewPr>
  <p:slideViewPr>
    <p:cSldViewPr>
      <p:cViewPr varScale="1">
        <p:scale>
          <a:sx n="82" d="100"/>
          <a:sy n="82" d="100"/>
        </p:scale>
        <p:origin x="1397"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tr-TR"/>
              <a:t>DISCOVERY OF NUMBERS</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87C822-B060-498B-95F1-8A72221FBC16}" type="datetimeFigureOut">
              <a:rPr lang="tr-TR" smtClean="0"/>
              <a:t>23.10.2022</a:t>
            </a:fld>
            <a:endParaRPr lang="tr-T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2DE11B-8591-4E9A-A40B-8D464D4D2C84}" type="slidenum">
              <a:rPr lang="tr-TR" smtClean="0"/>
              <a:t>‹#›</a:t>
            </a:fld>
            <a:endParaRPr lang="tr-TR"/>
          </a:p>
        </p:txBody>
      </p:sp>
    </p:spTree>
    <p:extLst>
      <p:ext uri="{BB962C8B-B14F-4D97-AF65-F5344CB8AC3E}">
        <p14:creationId xmlns:p14="http://schemas.microsoft.com/office/powerpoint/2010/main" val="238486589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tr-TR"/>
              <a:t>DISCOVERY OF NUMBERS</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5D4320-AA2D-410C-A146-93ABE8A29282}" type="datetimeFigureOut">
              <a:rPr lang="tr-TR" smtClean="0"/>
              <a:t>23.10.2022</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EEBA0-38D8-43B8-AE67-DDBA78E3C55E}" type="slidenum">
              <a:rPr lang="tr-TR" smtClean="0"/>
              <a:t>‹#›</a:t>
            </a:fld>
            <a:endParaRPr lang="tr-TR"/>
          </a:p>
        </p:txBody>
      </p:sp>
    </p:spTree>
    <p:extLst>
      <p:ext uri="{BB962C8B-B14F-4D97-AF65-F5344CB8AC3E}">
        <p14:creationId xmlns:p14="http://schemas.microsoft.com/office/powerpoint/2010/main" val="412284991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r>
              <a:rPr lang="en-US"/>
              <a:t>October 17,2022</a:t>
            </a:r>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2887855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r>
              <a:rPr lang="en-US"/>
              <a:t>October 17,2022</a:t>
            </a:r>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2271718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r>
              <a:rPr lang="en-US"/>
              <a:t>October 17,2022</a:t>
            </a:r>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2510260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r>
              <a:rPr lang="en-US"/>
              <a:t>October 17,2022</a:t>
            </a:r>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3753377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tr-TR"/>
              <a:t>Asıl başlık stili için tıklatın</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641345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225302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tr-TR"/>
              <a:t>Asıl başlık stili için tıklatın</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443344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tr-TR"/>
              <a:t>Asıl başlık stili için tıklatın</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271756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8" name="Footer Placeholder 7"/>
          <p:cNvSpPr>
            <a:spLocks noGrp="1"/>
          </p:cNvSpPr>
          <p:nvPr>
            <p:ph type="ftr" sz="quarter" idx="11"/>
          </p:nvPr>
        </p:nvSpPr>
        <p:spPr/>
        <p:txBody>
          <a:bodyPr/>
          <a:lstStyle/>
          <a:p>
            <a:endParaRPr lang="tr-TR">
              <a:solidFill>
                <a:prstClr val="white">
                  <a:shade val="50000"/>
                </a:prstClr>
              </a:solidFill>
            </a:endParaRPr>
          </a:p>
        </p:txBody>
      </p:sp>
      <p:sp>
        <p:nvSpPr>
          <p:cNvPr id="9" name="Slide Number Placeholder 8"/>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2451757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4" name="Footer Placeholder 3"/>
          <p:cNvSpPr>
            <a:spLocks noGrp="1"/>
          </p:cNvSpPr>
          <p:nvPr>
            <p:ph type="ftr" sz="quarter" idx="11"/>
          </p:nvPr>
        </p:nvSpPr>
        <p:spPr/>
        <p:txBody>
          <a:bodyPr/>
          <a:lstStyle/>
          <a:p>
            <a:endParaRPr lang="tr-TR">
              <a:solidFill>
                <a:prstClr val="white">
                  <a:shade val="50000"/>
                </a:prstClr>
              </a:solidFill>
            </a:endParaRPr>
          </a:p>
        </p:txBody>
      </p:sp>
      <p:sp>
        <p:nvSpPr>
          <p:cNvPr id="5" name="Slide Number Placeholder 4"/>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29862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3" name="Footer Placeholder 2"/>
          <p:cNvSpPr>
            <a:spLocks noGrp="1"/>
          </p:cNvSpPr>
          <p:nvPr>
            <p:ph type="ftr" sz="quarter" idx="11"/>
          </p:nvPr>
        </p:nvSpPr>
        <p:spPr/>
        <p:txBody>
          <a:bodyPr/>
          <a:lstStyle/>
          <a:p>
            <a:endParaRPr lang="tr-TR">
              <a:solidFill>
                <a:prstClr val="white">
                  <a:shade val="50000"/>
                </a:prstClr>
              </a:solidFill>
            </a:endParaRPr>
          </a:p>
        </p:txBody>
      </p:sp>
      <p:sp>
        <p:nvSpPr>
          <p:cNvPr id="4" name="Slide Number Placeholder 3"/>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300787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r>
              <a:rPr lang="en-US"/>
              <a:t>October 17,2022</a:t>
            </a:r>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2741532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tr-TR"/>
              <a:t>Asıl başlık stili için tıklatın</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893312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tr-TR"/>
              <a:t>Asıl başlık stili için tıklatın</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tr-TR"/>
              <a:t>Resim eklemek için simgeyi tıklatın</a:t>
            </a:r>
            <a:endParaRPr lang="en-US"/>
          </a:p>
        </p:txBody>
      </p:sp>
    </p:spTree>
    <p:extLst>
      <p:ext uri="{BB962C8B-B14F-4D97-AF65-F5344CB8AC3E}">
        <p14:creationId xmlns:p14="http://schemas.microsoft.com/office/powerpoint/2010/main" val="1774983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2031349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3134214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r>
              <a:rPr lang="en-US"/>
              <a:t>October 17,2022</a:t>
            </a: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E38B864-2F51-40F6-873E-DA17DDB9D8F3}" type="slidenum">
              <a:rPr lang="en-US"/>
              <a:pPr/>
              <a:t>‹#›</a:t>
            </a:fld>
            <a:endParaRPr lang="en-US"/>
          </a:p>
        </p:txBody>
      </p:sp>
    </p:spTree>
    <p:extLst>
      <p:ext uri="{BB962C8B-B14F-4D97-AF65-F5344CB8AC3E}">
        <p14:creationId xmlns:p14="http://schemas.microsoft.com/office/powerpoint/2010/main" val="6401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October 17,2022</a:t>
            </a:r>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1956780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r>
              <a:rPr lang="en-US"/>
              <a:t>October 17,2022</a:t>
            </a:r>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2662324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r>
              <a:rPr lang="en-US"/>
              <a:t>October 17,2022</a:t>
            </a:r>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442969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r>
              <a:rPr lang="en-US"/>
              <a:t>October 17,2022</a:t>
            </a:r>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2818599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October 17,2022</a:t>
            </a:r>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1728775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October 17,2022</a:t>
            </a:r>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1529916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October 17,2022</a:t>
            </a:r>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7239A3-C87B-4399-9BC4-A46D67A649A7}" type="slidenum">
              <a:rPr lang="tr-TR" smtClean="0"/>
              <a:t>‹#›</a:t>
            </a:fld>
            <a:endParaRPr lang="tr-TR"/>
          </a:p>
        </p:txBody>
      </p:sp>
    </p:spTree>
    <p:extLst>
      <p:ext uri="{BB962C8B-B14F-4D97-AF65-F5344CB8AC3E}">
        <p14:creationId xmlns:p14="http://schemas.microsoft.com/office/powerpoint/2010/main" val="300453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17,2022</a:t>
            </a:r>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239A3-C87B-4399-9BC4-A46D67A649A7}" type="slidenum">
              <a:rPr lang="tr-TR" smtClean="0"/>
              <a:t>‹#›</a:t>
            </a:fld>
            <a:endParaRPr lang="tr-TR"/>
          </a:p>
        </p:txBody>
      </p:sp>
    </p:spTree>
    <p:extLst>
      <p:ext uri="{BB962C8B-B14F-4D97-AF65-F5344CB8AC3E}">
        <p14:creationId xmlns:p14="http://schemas.microsoft.com/office/powerpoint/2010/main" val="1177704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r>
              <a:rPr lang="en-US">
                <a:solidFill>
                  <a:prstClr val="white">
                    <a:shade val="50000"/>
                  </a:prstClr>
                </a:solidFill>
              </a:rPr>
              <a:t>October 17,2022</a:t>
            </a:r>
            <a:endParaRPr lang="tr-TR">
              <a:solidFill>
                <a:prstClr val="white">
                  <a:shade val="50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tr-TR">
              <a:solidFill>
                <a:prstClr val="white">
                  <a:shade val="50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148846429"/>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hdr="0" ftr="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8.pn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8.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8.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8.pn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8.png"/><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8.pn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8.pn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8.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8.png"/><Relationship Id="rId5" Type="http://schemas.openxmlformats.org/officeDocument/2006/relationships/hyperlink" Target="https://en.wikipedia.org/wiki/Soxhlet_extractor#/media/File:Soxhlet_mechanism.gif" TargetMode="Externa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8.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8.png"/><Relationship Id="rId4" Type="http://schemas.openxmlformats.org/officeDocument/2006/relationships/image" Target="../media/image4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NUC63rwtyJc" TargetMode="Externa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1455" y="692696"/>
            <a:ext cx="7200800" cy="3240360"/>
          </a:xfrm>
        </p:spPr>
        <p:txBody>
          <a:bodyPr>
            <a:noAutofit/>
          </a:bodyPr>
          <a:lstStyle/>
          <a:p>
            <a:br>
              <a:rPr lang="tr-TR" sz="3600" b="1" dirty="0">
                <a:solidFill>
                  <a:srgbClr val="FFFF00"/>
                </a:solidFill>
              </a:rPr>
            </a:br>
            <a:br>
              <a:rPr lang="tr-TR" sz="3600" b="1" dirty="0">
                <a:solidFill>
                  <a:srgbClr val="FFFF00"/>
                </a:solidFill>
              </a:rPr>
            </a:br>
            <a:r>
              <a:rPr lang="en-US" sz="3600" b="1" dirty="0"/>
              <a:t>CHEM 491</a:t>
            </a:r>
            <a:br>
              <a:rPr lang="en-US" sz="3600" b="1" dirty="0">
                <a:solidFill>
                  <a:srgbClr val="FFFF00"/>
                </a:solidFill>
              </a:rPr>
            </a:br>
            <a:r>
              <a:rPr lang="en-US" sz="3200" b="1" dirty="0">
                <a:solidFill>
                  <a:srgbClr val="FFFF00"/>
                </a:solidFill>
              </a:rPr>
              <a:t>DISTILLATION, EXTRACTION</a:t>
            </a:r>
            <a:r>
              <a:rPr lang="tr-TR" sz="3200" b="1" dirty="0">
                <a:solidFill>
                  <a:srgbClr val="FFFF00"/>
                </a:solidFill>
              </a:rPr>
              <a:t>,</a:t>
            </a:r>
            <a:r>
              <a:rPr lang="en-US" sz="3200" b="1" dirty="0">
                <a:solidFill>
                  <a:srgbClr val="FFFF00"/>
                </a:solidFill>
              </a:rPr>
              <a:t> AND SUBLIMATION TECHNOLOGIES</a:t>
            </a:r>
            <a:br>
              <a:rPr lang="en-US" sz="3200" b="1" dirty="0">
                <a:solidFill>
                  <a:srgbClr val="FFFF00"/>
                </a:solidFill>
              </a:rPr>
            </a:br>
            <a:r>
              <a:rPr lang="en-US" sz="3200" b="1" dirty="0">
                <a:solidFill>
                  <a:srgbClr val="FFFF00"/>
                </a:solidFill>
              </a:rPr>
              <a:t>OF SUMERIANS</a:t>
            </a:r>
            <a:br>
              <a:rPr lang="en-US" sz="2800" b="1" dirty="0">
                <a:solidFill>
                  <a:srgbClr val="FFFF00"/>
                </a:solidFill>
              </a:rPr>
            </a:br>
            <a:r>
              <a:rPr lang="en-US" sz="2800" b="1" dirty="0"/>
              <a:t>OCTOBER 17, 2022 LECTURE</a:t>
            </a:r>
            <a:endParaRPr lang="en-US" sz="2800" b="1" dirty="0">
              <a:solidFill>
                <a:srgbClr val="FFFF00"/>
              </a:solidFill>
            </a:endParaRPr>
          </a:p>
        </p:txBody>
      </p:sp>
      <p:sp>
        <p:nvSpPr>
          <p:cNvPr id="3" name="Subtitle 2"/>
          <p:cNvSpPr>
            <a:spLocks noGrp="1"/>
          </p:cNvSpPr>
          <p:nvPr>
            <p:ph type="subTitle" idx="1"/>
          </p:nvPr>
        </p:nvSpPr>
        <p:spPr>
          <a:xfrm>
            <a:off x="3978549" y="4590562"/>
            <a:ext cx="4592395" cy="1514698"/>
          </a:xfrm>
        </p:spPr>
        <p:txBody>
          <a:bodyPr>
            <a:noAutofit/>
          </a:bodyPr>
          <a:lstStyle/>
          <a:p>
            <a:pPr algn="r"/>
            <a:r>
              <a:rPr lang="tr-TR" sz="1800" b="1" dirty="0">
                <a:solidFill>
                  <a:schemeClr val="tx1"/>
                </a:solidFill>
              </a:rPr>
              <a:t>Prof. Dr. URAL AKBULUT</a:t>
            </a:r>
          </a:p>
          <a:p>
            <a:pPr algn="r"/>
            <a:r>
              <a:rPr lang="tr-TR" sz="1800" b="1" dirty="0">
                <a:solidFill>
                  <a:schemeClr val="tx1"/>
                </a:solidFill>
              </a:rPr>
              <a:t>METU CHEMISTRY </a:t>
            </a:r>
          </a:p>
          <a:p>
            <a:pPr algn="r"/>
            <a:r>
              <a:rPr lang="tr-TR" sz="1800" b="1" dirty="0">
                <a:solidFill>
                  <a:schemeClr val="tx1"/>
                </a:solidFill>
              </a:rPr>
              <a:t>DEPARTMENT</a:t>
            </a:r>
          </a:p>
          <a:p>
            <a:pPr algn="r"/>
            <a:r>
              <a:rPr lang="tr-TR" sz="1800" b="1" dirty="0">
                <a:solidFill>
                  <a:schemeClr val="tx1"/>
                </a:solidFill>
              </a:rPr>
              <a:t>                 </a:t>
            </a:r>
            <a:endParaRPr lang="tr-TR" sz="2400" b="1" dirty="0">
              <a:solidFill>
                <a:schemeClr val="tx1"/>
              </a:solidFill>
            </a:endParaRPr>
          </a:p>
          <a:p>
            <a:pPr algn="r"/>
            <a:r>
              <a:rPr lang="tr-TR" sz="2400" b="1" dirty="0">
                <a:solidFill>
                  <a:schemeClr val="tx1"/>
                </a:solidFill>
              </a:rPr>
              <a:t>                       </a:t>
            </a:r>
            <a:endParaRPr lang="tr-TR" b="1" dirty="0">
              <a:solidFill>
                <a:schemeClr val="tx1"/>
              </a:solidFill>
            </a:endParaRPr>
          </a:p>
        </p:txBody>
      </p:sp>
      <p:sp>
        <p:nvSpPr>
          <p:cNvPr id="4" name="Slide Number Placeholder 3"/>
          <p:cNvSpPr>
            <a:spLocks noGrp="1"/>
          </p:cNvSpPr>
          <p:nvPr>
            <p:ph type="sldNum" sz="quarter" idx="12"/>
          </p:nvPr>
        </p:nvSpPr>
        <p:spPr>
          <a:xfrm>
            <a:off x="573056" y="5805264"/>
            <a:ext cx="7782262" cy="7276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rgbClr val="FF9000"/>
                </a:solidFill>
                <a:latin typeface="Verdana"/>
              </a:rPr>
              <a:t>1</a:t>
            </a:r>
            <a:r>
              <a:rPr kumimoji="0" lang="tr-TR" sz="1800" b="0" i="0" u="none" strike="noStrike" kern="1200" cap="none" spc="0" normalizeH="0" baseline="0" noProof="0" dirty="0">
                <a:ln>
                  <a:noFill/>
                </a:ln>
                <a:solidFill>
                  <a:srgbClr val="FF9000"/>
                </a:solidFill>
                <a:effectLst/>
                <a:uLnTx/>
                <a:uFillTx/>
                <a:latin typeface="Verdana"/>
                <a:ea typeface="+mn-ea"/>
                <a:cs typeface="+mn-cs"/>
              </a:rPr>
              <a:t> </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hade val="50000"/>
                  </a:prstClr>
                </a:solidFill>
                <a:effectLst/>
                <a:uLnTx/>
                <a:uFillTx/>
                <a:latin typeface="Verdana"/>
                <a:ea typeface="+mn-ea"/>
                <a:cs typeface="+mn-cs"/>
              </a:rPr>
              <a:t>October 17,2022</a:t>
            </a:r>
            <a:endParaRPr kumimoji="0" lang="tr-TR" sz="900" b="0" i="0" u="none" strike="noStrike" kern="1200" cap="none" spc="0" normalizeH="0" baseline="0" noProof="0">
              <a:ln>
                <a:noFill/>
              </a:ln>
              <a:solidFill>
                <a:prstClr val="white">
                  <a:shade val="50000"/>
                </a:prstClr>
              </a:solidFill>
              <a:effectLst/>
              <a:uLnTx/>
              <a:uFillTx/>
              <a:latin typeface="Verdana"/>
              <a:ea typeface="+mn-ea"/>
              <a:cs typeface="+mn-cs"/>
            </a:endParaRPr>
          </a:p>
        </p:txBody>
      </p:sp>
    </p:spTree>
    <p:extLst>
      <p:ext uri="{BB962C8B-B14F-4D97-AF65-F5344CB8AC3E}">
        <p14:creationId xmlns:p14="http://schemas.microsoft.com/office/powerpoint/2010/main" val="401948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6CD13F5-9CBD-47A2-86A5-499B65E4B629}"/>
              </a:ext>
            </a:extLst>
          </p:cNvPr>
          <p:cNvSpPr>
            <a:spLocks noGrp="1"/>
          </p:cNvSpPr>
          <p:nvPr>
            <p:ph type="title"/>
          </p:nvPr>
        </p:nvSpPr>
        <p:spPr>
          <a:xfrm>
            <a:off x="572658" y="332656"/>
            <a:ext cx="8281980" cy="1195535"/>
          </a:xfrm>
        </p:spPr>
        <p:txBody>
          <a:bodyPr/>
          <a:lstStyle/>
          <a:p>
            <a:r>
              <a:rPr lang="tr-TR" sz="3600" b="1" dirty="0">
                <a:solidFill>
                  <a:srgbClr val="FFFF00"/>
                </a:solidFill>
              </a:rPr>
              <a:t>5. </a:t>
            </a:r>
            <a:r>
              <a:rPr lang="en-US" sz="3600" b="1" dirty="0">
                <a:solidFill>
                  <a:srgbClr val="FFFF00"/>
                </a:solidFill>
              </a:rPr>
              <a:t>Sumerians invented wheeled carts</a:t>
            </a:r>
            <a:r>
              <a:rPr lang="tr-TR" sz="3600" b="1" dirty="0">
                <a:solidFill>
                  <a:srgbClr val="FFFF00"/>
                </a:solidFill>
              </a:rPr>
              <a:t> after Potter’s wheel</a:t>
            </a:r>
            <a:endParaRPr lang="en-US" sz="3600" b="1" dirty="0">
              <a:solidFill>
                <a:srgbClr val="FFFF00"/>
              </a:solidFill>
            </a:endParaRPr>
          </a:p>
        </p:txBody>
      </p:sp>
      <p:sp>
        <p:nvSpPr>
          <p:cNvPr id="4" name="Veri Yer Tutucusu 3">
            <a:extLst>
              <a:ext uri="{FF2B5EF4-FFF2-40B4-BE49-F238E27FC236}">
                <a16:creationId xmlns:a16="http://schemas.microsoft.com/office/drawing/2014/main" id="{21206998-C5F4-4F60-B434-ABD6E5729C42}"/>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B0657126-3E4D-44AE-B849-D099F160619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10</a:t>
            </a:fld>
            <a:endParaRPr lang="tr-TR">
              <a:solidFill>
                <a:prstClr val="white">
                  <a:shade val="50000"/>
                </a:prstClr>
              </a:solidFill>
            </a:endParaRPr>
          </a:p>
        </p:txBody>
      </p:sp>
      <p:pic>
        <p:nvPicPr>
          <p:cNvPr id="8194" name="Picture 2" descr="The invention of the wheel">
            <a:extLst>
              <a:ext uri="{FF2B5EF4-FFF2-40B4-BE49-F238E27FC236}">
                <a16:creationId xmlns:a16="http://schemas.microsoft.com/office/drawing/2014/main" id="{9A9DE53B-4F72-4B7B-99F6-1618C72B02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9710" y="1530219"/>
            <a:ext cx="6768752" cy="505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07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E3200EB-6681-4E2F-89D0-E93DF6B8604B}"/>
              </a:ext>
            </a:extLst>
          </p:cNvPr>
          <p:cNvSpPr>
            <a:spLocks noGrp="1"/>
          </p:cNvSpPr>
          <p:nvPr>
            <p:ph type="title"/>
          </p:nvPr>
        </p:nvSpPr>
        <p:spPr>
          <a:xfrm>
            <a:off x="1180945" y="404664"/>
            <a:ext cx="7455726" cy="1368152"/>
          </a:xfrm>
        </p:spPr>
        <p:txBody>
          <a:bodyPr/>
          <a:lstStyle/>
          <a:p>
            <a:r>
              <a:rPr lang="en-US" b="1" dirty="0">
                <a:solidFill>
                  <a:srgbClr val="FFFF00"/>
                </a:solidFill>
              </a:rPr>
              <a:t>Sumerian animal headed ceramic container on wheels (</a:t>
            </a:r>
            <a:r>
              <a:rPr lang="en-US" b="1" dirty="0"/>
              <a:t>may be a toy</a:t>
            </a:r>
            <a:r>
              <a:rPr lang="en-US" b="1" dirty="0">
                <a:solidFill>
                  <a:srgbClr val="FFFF00"/>
                </a:solidFill>
              </a:rPr>
              <a:t>)</a:t>
            </a:r>
          </a:p>
        </p:txBody>
      </p:sp>
      <p:sp>
        <p:nvSpPr>
          <p:cNvPr id="4" name="Veri Yer Tutucusu 3">
            <a:extLst>
              <a:ext uri="{FF2B5EF4-FFF2-40B4-BE49-F238E27FC236}">
                <a16:creationId xmlns:a16="http://schemas.microsoft.com/office/drawing/2014/main" id="{A0B44628-D79E-4A37-9CBE-A7C41A05582D}"/>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19F4F454-5B00-4F82-BBC3-74758009C37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11</a:t>
            </a:fld>
            <a:endParaRPr lang="tr-TR">
              <a:solidFill>
                <a:prstClr val="white">
                  <a:shade val="50000"/>
                </a:prstClr>
              </a:solidFill>
            </a:endParaRPr>
          </a:p>
        </p:txBody>
      </p:sp>
      <p:pic>
        <p:nvPicPr>
          <p:cNvPr id="8" name="Picture 2" descr="                  Mesopotamian. Wheeled Ram-Headed Vessel, second half 3rd millenium B.C.E. Terracotta, 9 x 4 x 9 in. (22.9 x 10.2 x 22.9 cm). Brooklyn Museum, Purchased with funds given by Shelby White, 87.77. Creative Commons-BY (Photo: Brooklyn Museum, CUR.87.77_kev09.jpg)                ">
            <a:extLst>
              <a:ext uri="{FF2B5EF4-FFF2-40B4-BE49-F238E27FC236}">
                <a16:creationId xmlns:a16="http://schemas.microsoft.com/office/drawing/2014/main" id="{8429160C-52D3-4A92-AA36-66ADE6FF51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2132856"/>
            <a:ext cx="6264696" cy="452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406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20E3EA1-96F6-4FD1-A840-074DF27797B5}"/>
              </a:ext>
            </a:extLst>
          </p:cNvPr>
          <p:cNvSpPr>
            <a:spLocks noGrp="1"/>
          </p:cNvSpPr>
          <p:nvPr>
            <p:ph type="title"/>
          </p:nvPr>
        </p:nvSpPr>
        <p:spPr>
          <a:xfrm>
            <a:off x="539552" y="366771"/>
            <a:ext cx="8507393" cy="1276109"/>
          </a:xfrm>
        </p:spPr>
        <p:txBody>
          <a:bodyPr/>
          <a:lstStyle/>
          <a:p>
            <a:r>
              <a:rPr lang="en-US" sz="3000" b="1" dirty="0">
                <a:solidFill>
                  <a:srgbClr val="FFFF00"/>
                </a:solidFill>
              </a:rPr>
              <a:t>Sumerian soldiers on cart. Sumerians invented </a:t>
            </a:r>
            <a:r>
              <a:rPr lang="tr-TR" sz="3000" b="1" dirty="0">
                <a:solidFill>
                  <a:srgbClr val="FFFF00"/>
                </a:solidFill>
              </a:rPr>
              <a:t>w</a:t>
            </a:r>
            <a:r>
              <a:rPr lang="en-US" sz="3000" b="1" dirty="0">
                <a:solidFill>
                  <a:srgbClr val="FFFF00"/>
                </a:solidFill>
              </a:rPr>
              <a:t>heel around 2500 B.C.</a:t>
            </a:r>
          </a:p>
        </p:txBody>
      </p:sp>
      <p:sp>
        <p:nvSpPr>
          <p:cNvPr id="4" name="Veri Yer Tutucusu 3">
            <a:extLst>
              <a:ext uri="{FF2B5EF4-FFF2-40B4-BE49-F238E27FC236}">
                <a16:creationId xmlns:a16="http://schemas.microsoft.com/office/drawing/2014/main" id="{4FA108C5-7E1B-4FC2-8A48-835834A5FD74}"/>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29F6BC17-04BC-445F-B8BF-CD64B083BD5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12</a:t>
            </a:fld>
            <a:endParaRPr lang="tr-TR">
              <a:solidFill>
                <a:prstClr val="white">
                  <a:shade val="50000"/>
                </a:prstClr>
              </a:solidFill>
            </a:endParaRPr>
          </a:p>
        </p:txBody>
      </p:sp>
      <p:pic>
        <p:nvPicPr>
          <p:cNvPr id="9218" name="Picture 2" descr="https://upload.wikimedia.org/wikipedia/commons/thumb/7/7d/Ur_chariot.jpg/1280px-Ur_chariot.jpg">
            <a:extLst>
              <a:ext uri="{FF2B5EF4-FFF2-40B4-BE49-F238E27FC236}">
                <a16:creationId xmlns:a16="http://schemas.microsoft.com/office/drawing/2014/main" id="{3236C3A2-7987-43CC-969C-6CFF4C4C87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9582" y="1772816"/>
            <a:ext cx="8470890" cy="4490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24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9D7AA6A-F8DA-410C-8B0F-E8D5544752C0}"/>
              </a:ext>
            </a:extLst>
          </p:cNvPr>
          <p:cNvSpPr>
            <a:spLocks noGrp="1"/>
          </p:cNvSpPr>
          <p:nvPr>
            <p:ph idx="1"/>
          </p:nvPr>
        </p:nvSpPr>
        <p:spPr>
          <a:xfrm>
            <a:off x="263133" y="1081573"/>
            <a:ext cx="3372764" cy="4723691"/>
          </a:xfrm>
        </p:spPr>
        <p:txBody>
          <a:bodyPr>
            <a:noAutofit/>
          </a:bodyPr>
          <a:lstStyle/>
          <a:p>
            <a:r>
              <a:rPr lang="tr-TR" sz="2800" b="1" dirty="0"/>
              <a:t>Sumerian i</a:t>
            </a:r>
            <a:r>
              <a:rPr lang="en-US" sz="2800" b="1" dirty="0"/>
              <a:t>ron wheels with bronze hubs</a:t>
            </a:r>
            <a:r>
              <a:rPr lang="tr-TR" sz="2800" b="1" dirty="0"/>
              <a:t> (</a:t>
            </a:r>
            <a:r>
              <a:rPr lang="tr-TR" sz="2800" i="1" dirty="0">
                <a:solidFill>
                  <a:srgbClr val="FFFF00"/>
                </a:solidFill>
              </a:rPr>
              <a:t>göbek</a:t>
            </a:r>
            <a:r>
              <a:rPr lang="tr-TR" sz="2800" b="1" dirty="0"/>
              <a:t>)</a:t>
            </a:r>
            <a:r>
              <a:rPr lang="en-US" sz="2800" b="1" dirty="0"/>
              <a:t> </a:t>
            </a:r>
            <a:endParaRPr lang="tr-TR" sz="2800" b="1" dirty="0"/>
          </a:p>
          <a:p>
            <a:r>
              <a:rPr lang="tr-TR" sz="2800" b="1" dirty="0"/>
              <a:t>Found in </a:t>
            </a:r>
            <a:r>
              <a:rPr lang="en-US" sz="2800" b="1" dirty="0"/>
              <a:t>Nabu Temple, Palace of Sargon II, Khorsabad, 721-705 BC </a:t>
            </a:r>
          </a:p>
        </p:txBody>
      </p:sp>
      <p:sp>
        <p:nvSpPr>
          <p:cNvPr id="4" name="Veri Yer Tutucusu 3">
            <a:extLst>
              <a:ext uri="{FF2B5EF4-FFF2-40B4-BE49-F238E27FC236}">
                <a16:creationId xmlns:a16="http://schemas.microsoft.com/office/drawing/2014/main" id="{D922E50A-4A69-4A7F-B59B-C435CF45E6F6}"/>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6B7A9F33-684E-4F56-B5BC-BEA924752F0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13</a:t>
            </a:fld>
            <a:endParaRPr lang="tr-TR">
              <a:solidFill>
                <a:prstClr val="white">
                  <a:shade val="50000"/>
                </a:prstClr>
              </a:solidFill>
            </a:endParaRPr>
          </a:p>
        </p:txBody>
      </p:sp>
      <p:pic>
        <p:nvPicPr>
          <p:cNvPr id="12292" name="Picture 4" descr="File:Iron wheels with bronze hubs - Nabu Temple, Palace of Sargon II, Khorsabad, Neo-Assyrian period, 721-705 BC - Oriental Institute Museum, University of Chicago - DSC07574.JPG">
            <a:extLst>
              <a:ext uri="{FF2B5EF4-FFF2-40B4-BE49-F238E27FC236}">
                <a16:creationId xmlns:a16="http://schemas.microsoft.com/office/drawing/2014/main" id="{EE9AA840-55FF-4353-A0B0-2A6935960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679" y="1240554"/>
            <a:ext cx="5131188" cy="437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478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864F56F-CFDD-4F3C-8191-162D61B95348}"/>
              </a:ext>
            </a:extLst>
          </p:cNvPr>
          <p:cNvSpPr>
            <a:spLocks noGrp="1"/>
          </p:cNvSpPr>
          <p:nvPr>
            <p:ph type="title"/>
          </p:nvPr>
        </p:nvSpPr>
        <p:spPr>
          <a:xfrm>
            <a:off x="1009442" y="404664"/>
            <a:ext cx="7561502" cy="1494257"/>
          </a:xfrm>
        </p:spPr>
        <p:txBody>
          <a:bodyPr/>
          <a:lstStyle/>
          <a:p>
            <a:r>
              <a:rPr lang="tr-TR" sz="3600" b="1" dirty="0">
                <a:solidFill>
                  <a:srgbClr val="FFFF00"/>
                </a:solidFill>
              </a:rPr>
              <a:t>6. Sumerians invented plow</a:t>
            </a:r>
            <a:br>
              <a:rPr lang="tr-TR" sz="3600" b="1" dirty="0">
                <a:solidFill>
                  <a:srgbClr val="FFFF00"/>
                </a:solidFill>
              </a:rPr>
            </a:br>
            <a:r>
              <a:rPr lang="tr-TR" sz="3600" b="1" dirty="0">
                <a:solidFill>
                  <a:srgbClr val="FFFF00"/>
                </a:solidFill>
              </a:rPr>
              <a:t>(</a:t>
            </a:r>
            <a:r>
              <a:rPr lang="tr-TR" sz="3600" b="1" dirty="0"/>
              <a:t>imitation</a:t>
            </a:r>
            <a:r>
              <a:rPr lang="tr-TR" sz="3600" b="1" dirty="0">
                <a:solidFill>
                  <a:srgbClr val="FFFF00"/>
                </a:solidFill>
              </a:rPr>
              <a:t>)</a:t>
            </a:r>
            <a:endParaRPr lang="en-US" sz="3600" b="1" dirty="0">
              <a:solidFill>
                <a:srgbClr val="FFFF00"/>
              </a:solidFill>
            </a:endParaRPr>
          </a:p>
        </p:txBody>
      </p:sp>
      <p:sp>
        <p:nvSpPr>
          <p:cNvPr id="4" name="Veri Yer Tutucusu 3">
            <a:extLst>
              <a:ext uri="{FF2B5EF4-FFF2-40B4-BE49-F238E27FC236}">
                <a16:creationId xmlns:a16="http://schemas.microsoft.com/office/drawing/2014/main" id="{B5693BF4-FE19-486D-912A-449840C1F7FF}"/>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103FD261-9297-41CB-AF8E-6388E22D89D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14</a:t>
            </a:fld>
            <a:endParaRPr lang="tr-TR">
              <a:solidFill>
                <a:prstClr val="white">
                  <a:shade val="50000"/>
                </a:prstClr>
              </a:solidFill>
            </a:endParaRPr>
          </a:p>
        </p:txBody>
      </p:sp>
      <p:pic>
        <p:nvPicPr>
          <p:cNvPr id="14338" name="Picture 2" descr="Sumerian Plow">
            <a:extLst>
              <a:ext uri="{FF2B5EF4-FFF2-40B4-BE49-F238E27FC236}">
                <a16:creationId xmlns:a16="http://schemas.microsoft.com/office/drawing/2014/main" id="{609B530E-CB3F-4379-BB9E-559A1290AA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6929" y="1772816"/>
            <a:ext cx="7799378" cy="4817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08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7F415FB-AA75-4651-8DEF-60A36824CB03}"/>
              </a:ext>
            </a:extLst>
          </p:cNvPr>
          <p:cNvSpPr>
            <a:spLocks noGrp="1"/>
          </p:cNvSpPr>
          <p:nvPr>
            <p:ph type="title"/>
          </p:nvPr>
        </p:nvSpPr>
        <p:spPr>
          <a:xfrm>
            <a:off x="541016" y="440370"/>
            <a:ext cx="8352929" cy="1476462"/>
          </a:xfrm>
        </p:spPr>
        <p:txBody>
          <a:bodyPr/>
          <a:lstStyle/>
          <a:p>
            <a:r>
              <a:rPr lang="en-US" b="1" dirty="0">
                <a:solidFill>
                  <a:srgbClr val="FFFF00"/>
                </a:solidFill>
              </a:rPr>
              <a:t>Sumerian bronze statue of a farmer plowing </a:t>
            </a:r>
            <a:r>
              <a:rPr lang="tr-TR" b="1" dirty="0">
                <a:solidFill>
                  <a:srgbClr val="FFFF00"/>
                </a:solidFill>
              </a:rPr>
              <a:t>his </a:t>
            </a:r>
            <a:r>
              <a:rPr lang="en-US" b="1" dirty="0">
                <a:solidFill>
                  <a:srgbClr val="FFFF00"/>
                </a:solidFill>
              </a:rPr>
              <a:t>field</a:t>
            </a:r>
            <a:r>
              <a:rPr lang="tr-TR" b="1" dirty="0">
                <a:solidFill>
                  <a:srgbClr val="FFFF00"/>
                </a:solidFill>
              </a:rPr>
              <a:t> (</a:t>
            </a:r>
            <a:r>
              <a:rPr lang="en-US" b="1" dirty="0">
                <a:solidFill>
                  <a:srgbClr val="FFFF00"/>
                </a:solidFill>
              </a:rPr>
              <a:t>2000</a:t>
            </a:r>
            <a:r>
              <a:rPr lang="tr-TR" b="1" dirty="0">
                <a:solidFill>
                  <a:srgbClr val="FFFF00"/>
                </a:solidFill>
              </a:rPr>
              <a:t> B.C.)</a:t>
            </a:r>
            <a:endParaRPr lang="en-US" b="1" dirty="0">
              <a:solidFill>
                <a:srgbClr val="FFFF00"/>
              </a:solidFill>
            </a:endParaRPr>
          </a:p>
        </p:txBody>
      </p:sp>
      <p:sp>
        <p:nvSpPr>
          <p:cNvPr id="4" name="Veri Yer Tutucusu 3">
            <a:extLst>
              <a:ext uri="{FF2B5EF4-FFF2-40B4-BE49-F238E27FC236}">
                <a16:creationId xmlns:a16="http://schemas.microsoft.com/office/drawing/2014/main" id="{270CE4DB-F46E-447A-AA71-D3676C779768}"/>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3A6CAB1E-12F5-4557-AFBC-98BA30F6EA5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15</a:t>
            </a:fld>
            <a:endParaRPr lang="tr-TR">
              <a:solidFill>
                <a:prstClr val="white">
                  <a:shade val="50000"/>
                </a:prstClr>
              </a:solidFill>
            </a:endParaRPr>
          </a:p>
        </p:txBody>
      </p:sp>
      <p:pic>
        <p:nvPicPr>
          <p:cNvPr id="10242" name="Picture 2" descr="https://i.pinimg.com/564x/75/1e/65/751e65b31cd44ab7e019352c77d372d8.jpg">
            <a:extLst>
              <a:ext uri="{FF2B5EF4-FFF2-40B4-BE49-F238E27FC236}">
                <a16:creationId xmlns:a16="http://schemas.microsoft.com/office/drawing/2014/main" id="{0378E66C-4A80-46AC-89AD-EDC183B39B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0945" y="1916832"/>
            <a:ext cx="7125113" cy="465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728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78D7EE4-8170-4E36-B6BF-A767953E5471}"/>
              </a:ext>
            </a:extLst>
          </p:cNvPr>
          <p:cNvSpPr>
            <a:spLocks noGrp="1"/>
          </p:cNvSpPr>
          <p:nvPr>
            <p:ph type="title"/>
          </p:nvPr>
        </p:nvSpPr>
        <p:spPr/>
        <p:txBody>
          <a:bodyPr/>
          <a:lstStyle/>
          <a:p>
            <a:r>
              <a:rPr lang="tr-TR" b="1" dirty="0">
                <a:solidFill>
                  <a:srgbClr val="FFFF00"/>
                </a:solidFill>
              </a:rPr>
              <a:t>Sumerian boat model 2600 B.C. (From Ur)</a:t>
            </a:r>
            <a:endParaRPr lang="en-US" b="1" dirty="0">
              <a:solidFill>
                <a:srgbClr val="FFFF00"/>
              </a:solidFill>
            </a:endParaRPr>
          </a:p>
        </p:txBody>
      </p:sp>
      <p:sp>
        <p:nvSpPr>
          <p:cNvPr id="4" name="Veri Yer Tutucusu 3">
            <a:extLst>
              <a:ext uri="{FF2B5EF4-FFF2-40B4-BE49-F238E27FC236}">
                <a16:creationId xmlns:a16="http://schemas.microsoft.com/office/drawing/2014/main" id="{DDC16D93-945E-44EF-8FC8-BD4B0C681B5A}"/>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2BDEA27B-8760-4A96-9227-3510A104726A}"/>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16</a:t>
            </a:fld>
            <a:endParaRPr lang="tr-TR">
              <a:solidFill>
                <a:prstClr val="white">
                  <a:shade val="50000"/>
                </a:prstClr>
              </a:solidFill>
            </a:endParaRPr>
          </a:p>
        </p:txBody>
      </p:sp>
      <p:pic>
        <p:nvPicPr>
          <p:cNvPr id="30722" name="Picture 2" descr="Ur Silver Boat Model Color">
            <a:extLst>
              <a:ext uri="{FF2B5EF4-FFF2-40B4-BE49-F238E27FC236}">
                <a16:creationId xmlns:a16="http://schemas.microsoft.com/office/drawing/2014/main" id="{C0D209E5-0E75-495A-AE42-E0E69F1CA3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868101"/>
            <a:ext cx="8709926" cy="402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78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6DCD4BD-39E0-4DB2-940C-7DA1A46647F4}"/>
              </a:ext>
            </a:extLst>
          </p:cNvPr>
          <p:cNvSpPr>
            <a:spLocks noGrp="1"/>
          </p:cNvSpPr>
          <p:nvPr>
            <p:ph type="title"/>
          </p:nvPr>
        </p:nvSpPr>
        <p:spPr>
          <a:xfrm>
            <a:off x="467544" y="675724"/>
            <a:ext cx="8496944" cy="1385124"/>
          </a:xfrm>
        </p:spPr>
        <p:txBody>
          <a:bodyPr/>
          <a:lstStyle/>
          <a:p>
            <a:r>
              <a:rPr lang="tr-TR" sz="2800" b="1" dirty="0">
                <a:solidFill>
                  <a:srgbClr val="FFFF00"/>
                </a:solidFill>
              </a:rPr>
              <a:t>Sumerian boat model (2300-2100 B.C.) </a:t>
            </a:r>
            <a:br>
              <a:rPr lang="tr-TR" sz="2800" b="1" dirty="0">
                <a:solidFill>
                  <a:srgbClr val="FFFF00"/>
                </a:solidFill>
              </a:rPr>
            </a:br>
            <a:r>
              <a:rPr lang="tr-TR" sz="2800" b="1" dirty="0">
                <a:solidFill>
                  <a:srgbClr val="FFFF00"/>
                </a:solidFill>
              </a:rPr>
              <a:t>Made from mixture of bitumen and clay)</a:t>
            </a:r>
            <a:endParaRPr lang="en-US" sz="2800" b="1" dirty="0">
              <a:solidFill>
                <a:srgbClr val="FFFF00"/>
              </a:solidFill>
            </a:endParaRPr>
          </a:p>
        </p:txBody>
      </p:sp>
      <p:sp>
        <p:nvSpPr>
          <p:cNvPr id="4" name="Veri Yer Tutucusu 3">
            <a:extLst>
              <a:ext uri="{FF2B5EF4-FFF2-40B4-BE49-F238E27FC236}">
                <a16:creationId xmlns:a16="http://schemas.microsoft.com/office/drawing/2014/main" id="{DAC551E6-3583-4774-834F-E819876E5FB0}"/>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8512D957-DF68-4D68-96FC-7ECBF1DF1BE5}"/>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17</a:t>
            </a:fld>
            <a:endParaRPr lang="tr-TR">
              <a:solidFill>
                <a:prstClr val="white">
                  <a:shade val="50000"/>
                </a:prstClr>
              </a:solidFill>
            </a:endParaRPr>
          </a:p>
        </p:txBody>
      </p:sp>
      <p:pic>
        <p:nvPicPr>
          <p:cNvPr id="31746" name="Picture 2" descr="Bitumen Boat Model From Ur U.8848-9 BM">
            <a:extLst>
              <a:ext uri="{FF2B5EF4-FFF2-40B4-BE49-F238E27FC236}">
                <a16:creationId xmlns:a16="http://schemas.microsoft.com/office/drawing/2014/main" id="{E6601A3F-061F-48BD-8E6C-4118053783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330679"/>
            <a:ext cx="6654800"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71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9D7AA6A-F8DA-410C-8B0F-E8D5544752C0}"/>
              </a:ext>
            </a:extLst>
          </p:cNvPr>
          <p:cNvSpPr>
            <a:spLocks noGrp="1"/>
          </p:cNvSpPr>
          <p:nvPr>
            <p:ph idx="1"/>
          </p:nvPr>
        </p:nvSpPr>
        <p:spPr>
          <a:xfrm>
            <a:off x="1146447" y="332656"/>
            <a:ext cx="6851105" cy="1673048"/>
          </a:xfrm>
        </p:spPr>
        <p:txBody>
          <a:bodyPr>
            <a:normAutofit fontScale="92500" lnSpcReduction="20000"/>
          </a:bodyPr>
          <a:lstStyle/>
          <a:p>
            <a:pPr marL="0" indent="0">
              <a:buNone/>
            </a:pPr>
            <a:endParaRPr lang="tr-TR" sz="2925" b="1" dirty="0">
              <a:solidFill>
                <a:srgbClr val="FFFF00"/>
              </a:solidFill>
            </a:endParaRPr>
          </a:p>
          <a:p>
            <a:pPr marL="0" indent="0">
              <a:buNone/>
            </a:pPr>
            <a:r>
              <a:rPr lang="tr-TR" sz="4100" b="1" dirty="0">
                <a:solidFill>
                  <a:srgbClr val="FFFF00"/>
                </a:solidFill>
              </a:rPr>
              <a:t>7. </a:t>
            </a:r>
            <a:r>
              <a:rPr lang="en-US" sz="4100" b="1" dirty="0">
                <a:solidFill>
                  <a:srgbClr val="FFFF00"/>
                </a:solidFill>
              </a:rPr>
              <a:t>Sumerians</a:t>
            </a:r>
            <a:r>
              <a:rPr lang="tr-TR" sz="4100" b="1" dirty="0">
                <a:solidFill>
                  <a:srgbClr val="FFFF00"/>
                </a:solidFill>
              </a:rPr>
              <a:t> invented sailboat (1300 B.C.)</a:t>
            </a:r>
          </a:p>
          <a:p>
            <a:endParaRPr lang="en-US" sz="2700" b="1" dirty="0"/>
          </a:p>
        </p:txBody>
      </p:sp>
      <p:sp>
        <p:nvSpPr>
          <p:cNvPr id="4" name="Veri Yer Tutucusu 3">
            <a:extLst>
              <a:ext uri="{FF2B5EF4-FFF2-40B4-BE49-F238E27FC236}">
                <a16:creationId xmlns:a16="http://schemas.microsoft.com/office/drawing/2014/main" id="{D922E50A-4A69-4A7F-B59B-C435CF45E6F6}"/>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6B7A9F33-684E-4F56-B5BC-BEA924752F0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18</a:t>
            </a:fld>
            <a:endParaRPr lang="tr-TR">
              <a:solidFill>
                <a:prstClr val="white">
                  <a:shade val="50000"/>
                </a:prstClr>
              </a:solidFill>
            </a:endParaRPr>
          </a:p>
        </p:txBody>
      </p:sp>
      <p:pic>
        <p:nvPicPr>
          <p:cNvPr id="14338" name="Picture 2" descr="Ancient sailboat, Mesopotamia">
            <a:extLst>
              <a:ext uri="{FF2B5EF4-FFF2-40B4-BE49-F238E27FC236}">
                <a16:creationId xmlns:a16="http://schemas.microsoft.com/office/drawing/2014/main" id="{8B2D3EBF-8EB5-444C-B868-CE1F94EA9C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820" y="1820843"/>
            <a:ext cx="7274361" cy="401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48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35D0D48-0123-42C8-87B7-C97DB4D5DC37}"/>
              </a:ext>
            </a:extLst>
          </p:cNvPr>
          <p:cNvSpPr>
            <a:spLocks noGrp="1"/>
          </p:cNvSpPr>
          <p:nvPr>
            <p:ph type="title"/>
          </p:nvPr>
        </p:nvSpPr>
        <p:spPr>
          <a:xfrm>
            <a:off x="899592" y="314929"/>
            <a:ext cx="7797578" cy="1522389"/>
          </a:xfrm>
        </p:spPr>
        <p:txBody>
          <a:bodyPr/>
          <a:lstStyle/>
          <a:p>
            <a:r>
              <a:rPr lang="en-US" b="1" dirty="0">
                <a:solidFill>
                  <a:srgbClr val="FFFF00"/>
                </a:solidFill>
              </a:rPr>
              <a:t>Two Sumerian sailboat models discovered in Eridu (</a:t>
            </a:r>
            <a:r>
              <a:rPr lang="en-US" b="1" dirty="0"/>
              <a:t>South</a:t>
            </a:r>
            <a:r>
              <a:rPr lang="tr-TR" b="1" dirty="0"/>
              <a:t> of </a:t>
            </a:r>
            <a:r>
              <a:rPr lang="en-US" b="1" dirty="0"/>
              <a:t>Iraq</a:t>
            </a:r>
            <a:r>
              <a:rPr lang="tr-TR" b="1" dirty="0"/>
              <a:t>,</a:t>
            </a:r>
            <a:r>
              <a:rPr lang="en-US" b="1" dirty="0"/>
              <a:t> from </a:t>
            </a:r>
            <a:r>
              <a:rPr lang="en-US" b="1" u="sng" dirty="0"/>
              <a:t>grave 51</a:t>
            </a:r>
            <a:r>
              <a:rPr lang="tr-TR" b="1" u="sng" dirty="0"/>
              <a:t>,</a:t>
            </a:r>
            <a:r>
              <a:rPr lang="en-US" b="1" dirty="0"/>
              <a:t> in 1947</a:t>
            </a:r>
            <a:r>
              <a:rPr lang="en-US" b="1" dirty="0">
                <a:solidFill>
                  <a:srgbClr val="FFFF00"/>
                </a:solidFill>
              </a:rPr>
              <a:t>)</a:t>
            </a:r>
          </a:p>
        </p:txBody>
      </p:sp>
      <p:sp>
        <p:nvSpPr>
          <p:cNvPr id="4" name="Veri Yer Tutucusu 3">
            <a:extLst>
              <a:ext uri="{FF2B5EF4-FFF2-40B4-BE49-F238E27FC236}">
                <a16:creationId xmlns:a16="http://schemas.microsoft.com/office/drawing/2014/main" id="{2F77D68B-5C14-4C4C-9409-5F7F7D526E49}"/>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5DAD917D-6EC8-43EC-991A-48133FD0D3A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19</a:t>
            </a:fld>
            <a:endParaRPr lang="tr-TR">
              <a:solidFill>
                <a:prstClr val="white">
                  <a:shade val="50000"/>
                </a:prstClr>
              </a:solidFill>
            </a:endParaRPr>
          </a:p>
        </p:txBody>
      </p:sp>
      <p:pic>
        <p:nvPicPr>
          <p:cNvPr id="17410" name="Picture 2" descr="Boat Model Photo 2 Eridu 1981">
            <a:extLst>
              <a:ext uri="{FF2B5EF4-FFF2-40B4-BE49-F238E27FC236}">
                <a16:creationId xmlns:a16="http://schemas.microsoft.com/office/drawing/2014/main" id="{D3605DA2-5BAC-4EA3-BE48-E8999B6A7B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842" y="1942593"/>
            <a:ext cx="7530814" cy="461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447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AB24B2E-7A31-46D4-9A95-E00D1AC4984E}"/>
              </a:ext>
            </a:extLst>
          </p:cNvPr>
          <p:cNvSpPr>
            <a:spLocks noGrp="1"/>
          </p:cNvSpPr>
          <p:nvPr>
            <p:ph type="title"/>
          </p:nvPr>
        </p:nvSpPr>
        <p:spPr>
          <a:xfrm>
            <a:off x="1009442" y="541066"/>
            <a:ext cx="7667014" cy="1059134"/>
          </a:xfrm>
        </p:spPr>
        <p:txBody>
          <a:bodyPr/>
          <a:lstStyle/>
          <a:p>
            <a:r>
              <a:rPr lang="en-US" sz="3600" b="1" dirty="0">
                <a:solidFill>
                  <a:srgbClr val="FFFF00"/>
                </a:solidFill>
              </a:rPr>
              <a:t>Sumerians discovered various technologies</a:t>
            </a:r>
          </a:p>
        </p:txBody>
      </p:sp>
      <p:sp>
        <p:nvSpPr>
          <p:cNvPr id="3" name="İçerik Yer Tutucusu 2">
            <a:extLst>
              <a:ext uri="{FF2B5EF4-FFF2-40B4-BE49-F238E27FC236}">
                <a16:creationId xmlns:a16="http://schemas.microsoft.com/office/drawing/2014/main" id="{76B61F18-6990-472C-BFE4-A1F03E3EFBC2}"/>
              </a:ext>
            </a:extLst>
          </p:cNvPr>
          <p:cNvSpPr>
            <a:spLocks noGrp="1"/>
          </p:cNvSpPr>
          <p:nvPr>
            <p:ph idx="1"/>
          </p:nvPr>
        </p:nvSpPr>
        <p:spPr>
          <a:xfrm>
            <a:off x="666485" y="1746415"/>
            <a:ext cx="8009971" cy="4573967"/>
          </a:xfrm>
        </p:spPr>
        <p:txBody>
          <a:bodyPr>
            <a:normAutofit/>
          </a:bodyPr>
          <a:lstStyle/>
          <a:p>
            <a:r>
              <a:rPr lang="en-US" sz="3200" b="1" dirty="0"/>
              <a:t>Sumerians </a:t>
            </a:r>
            <a:r>
              <a:rPr lang="tr-TR" sz="3200" b="1" dirty="0"/>
              <a:t>established</a:t>
            </a:r>
            <a:r>
              <a:rPr lang="en-US" sz="3200" b="1" dirty="0"/>
              <a:t> the first civilization in the world</a:t>
            </a:r>
          </a:p>
          <a:p>
            <a:r>
              <a:rPr lang="tr-TR" sz="3200" b="1" dirty="0"/>
              <a:t>They</a:t>
            </a:r>
            <a:r>
              <a:rPr lang="en-US" sz="3200" b="1" dirty="0"/>
              <a:t> invented various technologies which helped them to develop </a:t>
            </a:r>
            <a:r>
              <a:rPr lang="tr-TR" sz="3200" b="1" dirty="0"/>
              <a:t>c</a:t>
            </a:r>
            <a:r>
              <a:rPr lang="en-US" sz="3200" b="1" dirty="0"/>
              <a:t>hemical techniques and </a:t>
            </a:r>
            <a:r>
              <a:rPr lang="tr-TR" sz="3200" b="1" dirty="0"/>
              <a:t>c</a:t>
            </a:r>
            <a:r>
              <a:rPr lang="en-US" sz="3200" b="1" dirty="0"/>
              <a:t>hemical apparatus</a:t>
            </a:r>
          </a:p>
          <a:p>
            <a:r>
              <a:rPr lang="en-US" sz="3200" b="1" dirty="0"/>
              <a:t>Their inventions helped other people to develop</a:t>
            </a:r>
            <a:r>
              <a:rPr lang="tr-TR" sz="3200" b="1" dirty="0"/>
              <a:t> faster</a:t>
            </a:r>
            <a:endParaRPr lang="en-US" sz="3200" b="1" dirty="0"/>
          </a:p>
        </p:txBody>
      </p:sp>
      <p:sp>
        <p:nvSpPr>
          <p:cNvPr id="4" name="Veri Yer Tutucusu 3">
            <a:extLst>
              <a:ext uri="{FF2B5EF4-FFF2-40B4-BE49-F238E27FC236}">
                <a16:creationId xmlns:a16="http://schemas.microsoft.com/office/drawing/2014/main" id="{A66E7EB3-8F0E-491C-91D7-9F5405B7073A}"/>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B00A4D6C-A730-453D-BBBB-F7A551A3319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a:t>
            </a:fld>
            <a:endParaRPr lang="tr-TR">
              <a:solidFill>
                <a:prstClr val="white">
                  <a:shade val="50000"/>
                </a:prstClr>
              </a:solidFill>
            </a:endParaRPr>
          </a:p>
        </p:txBody>
      </p:sp>
    </p:spTree>
    <p:extLst>
      <p:ext uri="{BB962C8B-B14F-4D97-AF65-F5344CB8AC3E}">
        <p14:creationId xmlns:p14="http://schemas.microsoft.com/office/powerpoint/2010/main" val="1669535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9C6EBC2-1293-4C4B-A9A5-81441EE89F7E}"/>
              </a:ext>
            </a:extLst>
          </p:cNvPr>
          <p:cNvSpPr>
            <a:spLocks noGrp="1"/>
          </p:cNvSpPr>
          <p:nvPr>
            <p:ph type="title"/>
          </p:nvPr>
        </p:nvSpPr>
        <p:spPr>
          <a:xfrm>
            <a:off x="572658" y="692696"/>
            <a:ext cx="7998285" cy="924475"/>
          </a:xfrm>
        </p:spPr>
        <p:txBody>
          <a:bodyPr/>
          <a:lstStyle/>
          <a:p>
            <a:r>
              <a:rPr lang="tr-TR" b="1" dirty="0">
                <a:solidFill>
                  <a:srgbClr val="FFFF00"/>
                </a:solidFill>
              </a:rPr>
              <a:t>Ancient sailboat (Mesopotamia)</a:t>
            </a:r>
            <a:endParaRPr lang="en-US" b="1" dirty="0">
              <a:solidFill>
                <a:srgbClr val="FFFF00"/>
              </a:solidFill>
            </a:endParaRPr>
          </a:p>
        </p:txBody>
      </p:sp>
      <p:sp>
        <p:nvSpPr>
          <p:cNvPr id="4" name="Veri Yer Tutucusu 3">
            <a:extLst>
              <a:ext uri="{FF2B5EF4-FFF2-40B4-BE49-F238E27FC236}">
                <a16:creationId xmlns:a16="http://schemas.microsoft.com/office/drawing/2014/main" id="{60F03942-F24B-413B-A66F-D96FA813C854}"/>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26CDA5DA-FD20-4F18-94F9-741881F420B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20</a:t>
            </a:fld>
            <a:endParaRPr lang="tr-TR">
              <a:solidFill>
                <a:prstClr val="white">
                  <a:shade val="50000"/>
                </a:prstClr>
              </a:solidFill>
            </a:endParaRPr>
          </a:p>
        </p:txBody>
      </p:sp>
      <p:pic>
        <p:nvPicPr>
          <p:cNvPr id="29698" name="Picture 2" descr="http://upload.wikimedia.org/wikipedia/commons/thumb/3/3e/Model_of_a_greek_trireme.jpg/500px-Model_of_a_greek_trireme.jpg">
            <a:extLst>
              <a:ext uri="{FF2B5EF4-FFF2-40B4-BE49-F238E27FC236}">
                <a16:creationId xmlns:a16="http://schemas.microsoft.com/office/drawing/2014/main" id="{A6D2AD89-A445-4154-9EC5-AC91539857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169" y="1726858"/>
            <a:ext cx="7887774" cy="459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532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1E34208-84B6-474A-9119-E99A332637DD}"/>
              </a:ext>
            </a:extLst>
          </p:cNvPr>
          <p:cNvSpPr>
            <a:spLocks noGrp="1"/>
          </p:cNvSpPr>
          <p:nvPr>
            <p:ph idx="1"/>
          </p:nvPr>
        </p:nvSpPr>
        <p:spPr>
          <a:xfrm>
            <a:off x="251520" y="692697"/>
            <a:ext cx="3960440" cy="5832648"/>
          </a:xfrm>
        </p:spPr>
        <p:txBody>
          <a:bodyPr>
            <a:normAutofit/>
          </a:bodyPr>
          <a:lstStyle/>
          <a:p>
            <a:pPr marL="0" indent="0">
              <a:buNone/>
            </a:pPr>
            <a:r>
              <a:rPr lang="tr-TR" sz="2800" b="1" dirty="0">
                <a:solidFill>
                  <a:srgbClr val="FFFF00"/>
                </a:solidFill>
              </a:rPr>
              <a:t>8. Sumerians wrote the first laws in the world</a:t>
            </a:r>
          </a:p>
          <a:p>
            <a:pPr marL="0" indent="0">
              <a:buNone/>
            </a:pPr>
            <a:r>
              <a:rPr lang="tr-TR" sz="2800" b="1" dirty="0">
                <a:solidFill>
                  <a:srgbClr val="FFFF00"/>
                </a:solidFill>
              </a:rPr>
              <a:t>Sumerian King UR-</a:t>
            </a:r>
            <a:r>
              <a:rPr lang="tr-TR" sz="2800" b="1" dirty="0" err="1">
                <a:solidFill>
                  <a:srgbClr val="FFFF00"/>
                </a:solidFill>
              </a:rPr>
              <a:t>NAMMU’s</a:t>
            </a:r>
            <a:r>
              <a:rPr lang="tr-TR" sz="2800" b="1" dirty="0">
                <a:solidFill>
                  <a:srgbClr val="FFFF00"/>
                </a:solidFill>
              </a:rPr>
              <a:t> Laws</a:t>
            </a:r>
          </a:p>
          <a:p>
            <a:pPr marL="0" indent="0">
              <a:buNone/>
            </a:pPr>
            <a:r>
              <a:rPr lang="tr-TR" sz="2800" b="1" dirty="0">
                <a:solidFill>
                  <a:srgbClr val="FFFF00"/>
                </a:solidFill>
              </a:rPr>
              <a:t>(</a:t>
            </a:r>
            <a:r>
              <a:rPr lang="en-US" sz="2800" b="1" dirty="0">
                <a:solidFill>
                  <a:srgbClr val="FFFF00"/>
                </a:solidFill>
              </a:rPr>
              <a:t>2100 BC– 2050 B</a:t>
            </a:r>
            <a:r>
              <a:rPr lang="tr-TR" sz="2800" b="1" dirty="0">
                <a:solidFill>
                  <a:srgbClr val="FFFF00"/>
                </a:solidFill>
              </a:rPr>
              <a:t>.</a:t>
            </a:r>
            <a:r>
              <a:rPr lang="en-US" sz="2800" b="1" dirty="0">
                <a:solidFill>
                  <a:srgbClr val="FFFF00"/>
                </a:solidFill>
              </a:rPr>
              <a:t>C</a:t>
            </a:r>
            <a:r>
              <a:rPr lang="tr-TR" sz="2800" b="1" dirty="0">
                <a:solidFill>
                  <a:srgbClr val="FFFF00"/>
                </a:solidFill>
              </a:rPr>
              <a:t>.)</a:t>
            </a:r>
          </a:p>
          <a:p>
            <a:pPr marL="0" indent="0">
              <a:buNone/>
            </a:pPr>
            <a:r>
              <a:rPr lang="tr-TR" sz="2800" b="1" dirty="0"/>
              <a:t>(The clay tablet is in </a:t>
            </a:r>
            <a:r>
              <a:rPr lang="en-US" sz="2800" b="1" dirty="0"/>
              <a:t>Istanbul Archaeology Museum</a:t>
            </a:r>
            <a:r>
              <a:rPr lang="tr-TR" sz="2800" b="1" dirty="0"/>
              <a:t>)</a:t>
            </a:r>
          </a:p>
          <a:p>
            <a:pPr marL="0" indent="0">
              <a:buNone/>
            </a:pPr>
            <a:endParaRPr lang="en-US" sz="2800" b="1" dirty="0"/>
          </a:p>
        </p:txBody>
      </p:sp>
      <p:sp>
        <p:nvSpPr>
          <p:cNvPr id="4" name="Veri Yer Tutucusu 3">
            <a:extLst>
              <a:ext uri="{FF2B5EF4-FFF2-40B4-BE49-F238E27FC236}">
                <a16:creationId xmlns:a16="http://schemas.microsoft.com/office/drawing/2014/main" id="{6B12EAC1-F13C-4CE5-B7FF-F8B8BFA8553A}"/>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8B398513-EEEB-4120-B761-D761F084359A}"/>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21</a:t>
            </a:fld>
            <a:endParaRPr lang="tr-TR">
              <a:solidFill>
                <a:prstClr val="white">
                  <a:shade val="50000"/>
                </a:prstClr>
              </a:solidFill>
            </a:endParaRPr>
          </a:p>
        </p:txBody>
      </p:sp>
      <p:pic>
        <p:nvPicPr>
          <p:cNvPr id="15362" name="Picture 2" descr="Ur Nammu code Istanbul.jpg">
            <a:extLst>
              <a:ext uri="{FF2B5EF4-FFF2-40B4-BE49-F238E27FC236}">
                <a16:creationId xmlns:a16="http://schemas.microsoft.com/office/drawing/2014/main" id="{EB402B50-D411-46DD-BA1D-459C13EF5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00690"/>
            <a:ext cx="4176868" cy="659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145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AAB84B3-065F-4C88-831C-7CC0476A5CB7}"/>
              </a:ext>
            </a:extLst>
          </p:cNvPr>
          <p:cNvSpPr>
            <a:spLocks noGrp="1"/>
          </p:cNvSpPr>
          <p:nvPr>
            <p:ph type="title"/>
          </p:nvPr>
        </p:nvSpPr>
        <p:spPr>
          <a:xfrm>
            <a:off x="572658" y="675724"/>
            <a:ext cx="7815766" cy="924475"/>
          </a:xfrm>
        </p:spPr>
        <p:txBody>
          <a:bodyPr/>
          <a:lstStyle/>
          <a:p>
            <a:r>
              <a:rPr lang="tr-TR" b="1" dirty="0">
                <a:solidFill>
                  <a:srgbClr val="FFFF00"/>
                </a:solidFill>
              </a:rPr>
              <a:t>FIRST  SCHOOLS IN THE WORLD</a:t>
            </a:r>
            <a:endParaRPr lang="en-US" b="1" dirty="0">
              <a:solidFill>
                <a:srgbClr val="FFFF00"/>
              </a:solidFill>
            </a:endParaRPr>
          </a:p>
        </p:txBody>
      </p:sp>
      <p:sp>
        <p:nvSpPr>
          <p:cNvPr id="3" name="İçerik Yer Tutucusu 2">
            <a:extLst>
              <a:ext uri="{FF2B5EF4-FFF2-40B4-BE49-F238E27FC236}">
                <a16:creationId xmlns:a16="http://schemas.microsoft.com/office/drawing/2014/main" id="{C6DF6584-6023-4515-A044-33CBCFD49E3C}"/>
              </a:ext>
            </a:extLst>
          </p:cNvPr>
          <p:cNvSpPr>
            <a:spLocks noGrp="1"/>
          </p:cNvSpPr>
          <p:nvPr>
            <p:ph idx="1"/>
          </p:nvPr>
        </p:nvSpPr>
        <p:spPr/>
        <p:txBody>
          <a:bodyPr>
            <a:normAutofit/>
          </a:bodyPr>
          <a:lstStyle/>
          <a:p>
            <a:pPr marL="0" indent="0">
              <a:buNone/>
            </a:pPr>
            <a:r>
              <a:rPr lang="tr-TR" sz="3600" b="1" dirty="0"/>
              <a:t>9. Sumerians founded the first </a:t>
            </a:r>
            <a:r>
              <a:rPr lang="tr-TR" sz="3600" b="1" dirty="0" err="1"/>
              <a:t>schools</a:t>
            </a:r>
            <a:r>
              <a:rPr lang="tr-TR" sz="3600" b="1" dirty="0"/>
              <a:t> in the world</a:t>
            </a:r>
            <a:endParaRPr lang="en-US" sz="3600" b="1" dirty="0"/>
          </a:p>
        </p:txBody>
      </p:sp>
      <p:sp>
        <p:nvSpPr>
          <p:cNvPr id="4" name="Veri Yer Tutucusu 3">
            <a:extLst>
              <a:ext uri="{FF2B5EF4-FFF2-40B4-BE49-F238E27FC236}">
                <a16:creationId xmlns:a16="http://schemas.microsoft.com/office/drawing/2014/main" id="{1031429F-8605-4B5E-9A3C-61D2EAECCBBF}"/>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348A5638-1EF5-4DF6-A487-A0B81D5EAC6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22</a:t>
            </a:fld>
            <a:endParaRPr lang="tr-TR">
              <a:solidFill>
                <a:prstClr val="white">
                  <a:shade val="50000"/>
                </a:prstClr>
              </a:solidFill>
            </a:endParaRPr>
          </a:p>
        </p:txBody>
      </p:sp>
    </p:spTree>
    <p:extLst>
      <p:ext uri="{BB962C8B-B14F-4D97-AF65-F5344CB8AC3E}">
        <p14:creationId xmlns:p14="http://schemas.microsoft.com/office/powerpoint/2010/main" val="2789225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B967C7-7F92-4305-A448-5A24515713D6}"/>
              </a:ext>
            </a:extLst>
          </p:cNvPr>
          <p:cNvSpPr>
            <a:spLocks noGrp="1"/>
          </p:cNvSpPr>
          <p:nvPr>
            <p:ph type="title"/>
          </p:nvPr>
        </p:nvSpPr>
        <p:spPr>
          <a:xfrm>
            <a:off x="644600" y="526054"/>
            <a:ext cx="7920880" cy="924475"/>
          </a:xfrm>
        </p:spPr>
        <p:txBody>
          <a:bodyPr/>
          <a:lstStyle/>
          <a:p>
            <a:r>
              <a:rPr lang="en-US" b="1" dirty="0">
                <a:solidFill>
                  <a:srgbClr val="FFFF00"/>
                </a:solidFill>
              </a:rPr>
              <a:t>Sumerian </a:t>
            </a:r>
            <a:r>
              <a:rPr lang="tr-TR" b="1" dirty="0">
                <a:solidFill>
                  <a:srgbClr val="FFFF00"/>
                </a:solidFill>
              </a:rPr>
              <a:t>c</a:t>
            </a:r>
            <a:r>
              <a:rPr lang="en-US" b="1" dirty="0">
                <a:solidFill>
                  <a:srgbClr val="FFFF00"/>
                </a:solidFill>
              </a:rPr>
              <a:t>ylinder </a:t>
            </a:r>
            <a:r>
              <a:rPr lang="tr-TR" b="1" dirty="0">
                <a:solidFill>
                  <a:srgbClr val="FFFF00"/>
                </a:solidFill>
              </a:rPr>
              <a:t>s</a:t>
            </a:r>
            <a:r>
              <a:rPr lang="en-US" b="1" dirty="0" err="1">
                <a:solidFill>
                  <a:srgbClr val="FFFF00"/>
                </a:solidFill>
              </a:rPr>
              <a:t>eal</a:t>
            </a:r>
            <a:r>
              <a:rPr lang="en-US" b="1" dirty="0">
                <a:solidFill>
                  <a:srgbClr val="FFFF00"/>
                </a:solidFill>
              </a:rPr>
              <a:t> depicting King Ur-</a:t>
            </a:r>
            <a:r>
              <a:rPr lang="en-US" b="1" dirty="0" err="1">
                <a:solidFill>
                  <a:srgbClr val="FFFF00"/>
                </a:solidFill>
              </a:rPr>
              <a:t>Nammu</a:t>
            </a:r>
            <a:r>
              <a:rPr lang="en-US" b="1" dirty="0">
                <a:solidFill>
                  <a:srgbClr val="FFFF00"/>
                </a:solidFill>
              </a:rPr>
              <a:t> </a:t>
            </a:r>
            <a:r>
              <a:rPr lang="tr-TR" b="1" dirty="0">
                <a:solidFill>
                  <a:srgbClr val="FFFF00"/>
                </a:solidFill>
              </a:rPr>
              <a:t>on chair</a:t>
            </a:r>
            <a:endParaRPr lang="en-US" b="1" dirty="0">
              <a:solidFill>
                <a:srgbClr val="FFFF00"/>
              </a:solidFill>
            </a:endParaRPr>
          </a:p>
        </p:txBody>
      </p:sp>
      <p:sp>
        <p:nvSpPr>
          <p:cNvPr id="4" name="Veri Yer Tutucusu 3">
            <a:extLst>
              <a:ext uri="{FF2B5EF4-FFF2-40B4-BE49-F238E27FC236}">
                <a16:creationId xmlns:a16="http://schemas.microsoft.com/office/drawing/2014/main" id="{1A948E03-326F-46D9-AE09-7AF5BC57912B}"/>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F17158F9-D09A-41FD-8EE2-74A0DDC9873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23</a:t>
            </a:fld>
            <a:endParaRPr lang="tr-TR">
              <a:solidFill>
                <a:prstClr val="white">
                  <a:shade val="50000"/>
                </a:prstClr>
              </a:solidFill>
            </a:endParaRPr>
          </a:p>
        </p:txBody>
      </p:sp>
      <p:pic>
        <p:nvPicPr>
          <p:cNvPr id="16386" name="Picture 2" descr="https://upload.wikimedia.org/wikipedia/commons/thumb/b/bc/Sumerian_Cylinder_Seal_of_King_Ur-Nammu.jpg/220px-Sumerian_Cylinder_Seal_of_King_Ur-Nammu.jpg">
            <a:extLst>
              <a:ext uri="{FF2B5EF4-FFF2-40B4-BE49-F238E27FC236}">
                <a16:creationId xmlns:a16="http://schemas.microsoft.com/office/drawing/2014/main" id="{11593BEC-7E3E-4A80-B89E-FD92189F93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8419008" cy="4664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022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10D3FCC-ADB9-49DD-9AE7-BF6AF32D978F}"/>
              </a:ext>
            </a:extLst>
          </p:cNvPr>
          <p:cNvSpPr>
            <a:spLocks noGrp="1"/>
          </p:cNvSpPr>
          <p:nvPr>
            <p:ph type="title"/>
          </p:nvPr>
        </p:nvSpPr>
        <p:spPr>
          <a:xfrm>
            <a:off x="619311" y="453954"/>
            <a:ext cx="8136904" cy="1483567"/>
          </a:xfrm>
        </p:spPr>
        <p:txBody>
          <a:bodyPr/>
          <a:lstStyle/>
          <a:p>
            <a:r>
              <a:rPr lang="en-GB" b="1" dirty="0">
                <a:solidFill>
                  <a:srgbClr val="FFFF00"/>
                </a:solidFill>
              </a:rPr>
              <a:t>Impression of seal (</a:t>
            </a:r>
            <a:r>
              <a:rPr lang="en-GB" i="1" dirty="0"/>
              <a:t>silindir mühür</a:t>
            </a:r>
            <a:r>
              <a:rPr lang="en-GB" b="1" dirty="0">
                <a:solidFill>
                  <a:srgbClr val="FFFF00"/>
                </a:solidFill>
              </a:rPr>
              <a:t>) of Sumerian doctor (Asu) on clay (</a:t>
            </a:r>
            <a:r>
              <a:rPr lang="en-GB" b="1" dirty="0"/>
              <a:t>left</a:t>
            </a:r>
            <a:r>
              <a:rPr lang="en-GB" b="1" dirty="0">
                <a:solidFill>
                  <a:srgbClr val="FFFF00"/>
                </a:solidFill>
              </a:rPr>
              <a:t>) and cylinder seal (</a:t>
            </a:r>
            <a:r>
              <a:rPr lang="en-GB" b="1" dirty="0"/>
              <a:t>right</a:t>
            </a:r>
            <a:r>
              <a:rPr lang="en-GB" b="1" dirty="0">
                <a:solidFill>
                  <a:srgbClr val="FFFF00"/>
                </a:solidFill>
              </a:rPr>
              <a:t>)</a:t>
            </a:r>
            <a:endParaRPr lang="en-GB" dirty="0"/>
          </a:p>
        </p:txBody>
      </p:sp>
      <p:sp>
        <p:nvSpPr>
          <p:cNvPr id="4" name="Veri Yer Tutucusu 3">
            <a:extLst>
              <a:ext uri="{FF2B5EF4-FFF2-40B4-BE49-F238E27FC236}">
                <a16:creationId xmlns:a16="http://schemas.microsoft.com/office/drawing/2014/main" id="{C2C40D5E-EE88-45B0-B40C-CFE9D263D67C}"/>
              </a:ext>
            </a:extLst>
          </p:cNvPr>
          <p:cNvSpPr>
            <a:spLocks noGrp="1"/>
          </p:cNvSpPr>
          <p:nvPr>
            <p:ph type="dt" sz="half" idx="10"/>
          </p:nvPr>
        </p:nvSpPr>
        <p:spPr/>
        <p:txBody>
          <a:bodyPr/>
          <a:lstStyle/>
          <a:p>
            <a:r>
              <a:rPr lang="tr-TR"/>
              <a:t>9th December 2020</a:t>
            </a:r>
          </a:p>
        </p:txBody>
      </p:sp>
      <p:sp>
        <p:nvSpPr>
          <p:cNvPr id="5" name="Slayt Numarası Yer Tutucusu 4">
            <a:extLst>
              <a:ext uri="{FF2B5EF4-FFF2-40B4-BE49-F238E27FC236}">
                <a16:creationId xmlns:a16="http://schemas.microsoft.com/office/drawing/2014/main" id="{260C6F8E-3116-42F2-8F10-DE0F869DD81C}"/>
              </a:ext>
            </a:extLst>
          </p:cNvPr>
          <p:cNvSpPr>
            <a:spLocks noGrp="1"/>
          </p:cNvSpPr>
          <p:nvPr>
            <p:ph type="sldNum" sz="quarter" idx="12"/>
          </p:nvPr>
        </p:nvSpPr>
        <p:spPr/>
        <p:txBody>
          <a:bodyPr/>
          <a:lstStyle/>
          <a:p>
            <a:fld id="{C6EC91B5-5E57-49DA-9F43-B71002832A15}" type="slidenum">
              <a:rPr lang="tr-TR" smtClean="0"/>
              <a:t>24</a:t>
            </a:fld>
            <a:endParaRPr lang="tr-TR"/>
          </a:p>
        </p:txBody>
      </p:sp>
      <p:pic>
        <p:nvPicPr>
          <p:cNvPr id="3074" name="Picture 2" descr="Long History Records Of Medicine In Mesopotamia And Sumer | Ancient Pages">
            <a:extLst>
              <a:ext uri="{FF2B5EF4-FFF2-40B4-BE49-F238E27FC236}">
                <a16:creationId xmlns:a16="http://schemas.microsoft.com/office/drawing/2014/main" id="{21807B76-F5AB-4744-8A8C-20795C7306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348880"/>
            <a:ext cx="8722035"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4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0AADF93-7765-405F-B6C8-AF716C7B0805}"/>
              </a:ext>
            </a:extLst>
          </p:cNvPr>
          <p:cNvSpPr>
            <a:spLocks noGrp="1"/>
          </p:cNvSpPr>
          <p:nvPr>
            <p:ph type="title"/>
          </p:nvPr>
        </p:nvSpPr>
        <p:spPr>
          <a:xfrm>
            <a:off x="899592" y="726156"/>
            <a:ext cx="7344816" cy="943718"/>
          </a:xfrm>
        </p:spPr>
        <p:txBody>
          <a:bodyPr/>
          <a:lstStyle/>
          <a:p>
            <a:r>
              <a:rPr lang="en-US" b="1" dirty="0">
                <a:solidFill>
                  <a:srgbClr val="FFFF00"/>
                </a:solidFill>
              </a:rPr>
              <a:t>Some laws f</a:t>
            </a:r>
            <a:r>
              <a:rPr lang="tr-TR" b="1" dirty="0">
                <a:solidFill>
                  <a:srgbClr val="FFFF00"/>
                </a:solidFill>
              </a:rPr>
              <a:t>rom</a:t>
            </a:r>
            <a:r>
              <a:rPr lang="en-US" b="1" dirty="0">
                <a:solidFill>
                  <a:srgbClr val="FFFF00"/>
                </a:solidFill>
              </a:rPr>
              <a:t> the Code of Ur-</a:t>
            </a:r>
            <a:r>
              <a:rPr lang="en-US" b="1" dirty="0" err="1">
                <a:solidFill>
                  <a:srgbClr val="FFFF00"/>
                </a:solidFill>
              </a:rPr>
              <a:t>Nammu</a:t>
            </a:r>
            <a:endParaRPr lang="en-US" b="1" dirty="0">
              <a:solidFill>
                <a:srgbClr val="FFFF00"/>
              </a:solidFill>
            </a:endParaRPr>
          </a:p>
        </p:txBody>
      </p:sp>
      <p:sp>
        <p:nvSpPr>
          <p:cNvPr id="3" name="İçerik Yer Tutucusu 2">
            <a:extLst>
              <a:ext uri="{FF2B5EF4-FFF2-40B4-BE49-F238E27FC236}">
                <a16:creationId xmlns:a16="http://schemas.microsoft.com/office/drawing/2014/main" id="{432FE03A-6614-4CF0-8290-88D19EC0A858}"/>
              </a:ext>
            </a:extLst>
          </p:cNvPr>
          <p:cNvSpPr>
            <a:spLocks noGrp="1"/>
          </p:cNvSpPr>
          <p:nvPr>
            <p:ph idx="1"/>
          </p:nvPr>
        </p:nvSpPr>
        <p:spPr>
          <a:xfrm>
            <a:off x="467544" y="1669875"/>
            <a:ext cx="8386034" cy="4647059"/>
          </a:xfrm>
        </p:spPr>
        <p:txBody>
          <a:bodyPr>
            <a:noAutofit/>
          </a:bodyPr>
          <a:lstStyle/>
          <a:p>
            <a:r>
              <a:rPr lang="tr-TR" sz="2400" b="1" dirty="0"/>
              <a:t>A</a:t>
            </a:r>
            <a:r>
              <a:rPr lang="en-US" sz="2400" b="1" dirty="0"/>
              <a:t> man must be killed if he commits a murder</a:t>
            </a:r>
          </a:p>
          <a:p>
            <a:r>
              <a:rPr lang="en-US" sz="2400" b="1" dirty="0"/>
              <a:t>A man will be killed if he commits a robbery</a:t>
            </a:r>
          </a:p>
          <a:p>
            <a:r>
              <a:rPr lang="en-US" sz="2400" b="1" dirty="0"/>
              <a:t>A man must be imprisoned and asked to pay 15 shekels of silver if he commits a kidnapping</a:t>
            </a:r>
          </a:p>
          <a:p>
            <a:r>
              <a:rPr lang="en-US" sz="2400" b="1" dirty="0"/>
              <a:t>If a slave marries a slave and if that slave is set free, he does not leave the house</a:t>
            </a:r>
          </a:p>
          <a:p>
            <a:r>
              <a:rPr lang="en-US" sz="2400" b="1" dirty="0"/>
              <a:t>If a slave marries a native, he should hand over his first son to his owner</a:t>
            </a:r>
          </a:p>
        </p:txBody>
      </p:sp>
      <p:sp>
        <p:nvSpPr>
          <p:cNvPr id="4" name="Veri Yer Tutucusu 3">
            <a:extLst>
              <a:ext uri="{FF2B5EF4-FFF2-40B4-BE49-F238E27FC236}">
                <a16:creationId xmlns:a16="http://schemas.microsoft.com/office/drawing/2014/main" id="{11960CD3-28A1-453F-8D27-95DD2D16B7B1}"/>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B5B30A35-87B6-4F2D-9A09-99BA65875F6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25</a:t>
            </a:fld>
            <a:endParaRPr lang="tr-TR">
              <a:solidFill>
                <a:prstClr val="white">
                  <a:shade val="50000"/>
                </a:prstClr>
              </a:solidFill>
            </a:endParaRPr>
          </a:p>
        </p:txBody>
      </p:sp>
    </p:spTree>
    <p:extLst>
      <p:ext uri="{BB962C8B-B14F-4D97-AF65-F5344CB8AC3E}">
        <p14:creationId xmlns:p14="http://schemas.microsoft.com/office/powerpoint/2010/main" val="469334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D52C8D5-D046-4BE5-A801-04C1883171AE}"/>
              </a:ext>
            </a:extLst>
          </p:cNvPr>
          <p:cNvSpPr>
            <a:spLocks noGrp="1"/>
          </p:cNvSpPr>
          <p:nvPr>
            <p:ph type="title"/>
          </p:nvPr>
        </p:nvSpPr>
        <p:spPr>
          <a:xfrm>
            <a:off x="395536" y="675724"/>
            <a:ext cx="3240360" cy="5057532"/>
          </a:xfrm>
        </p:spPr>
        <p:txBody>
          <a:bodyPr/>
          <a:lstStyle/>
          <a:p>
            <a:r>
              <a:rPr lang="tr-TR" b="1" dirty="0">
                <a:solidFill>
                  <a:srgbClr val="FFFF00"/>
                </a:solidFill>
              </a:rPr>
              <a:t>First map of the world </a:t>
            </a:r>
            <a:br>
              <a:rPr lang="tr-TR" b="1" dirty="0">
                <a:solidFill>
                  <a:srgbClr val="FFFF00"/>
                </a:solidFill>
              </a:rPr>
            </a:br>
            <a:r>
              <a:rPr lang="tr-TR" b="1" dirty="0">
                <a:solidFill>
                  <a:srgbClr val="FFFF00"/>
                </a:solidFill>
              </a:rPr>
              <a:t>(</a:t>
            </a:r>
            <a:r>
              <a:rPr lang="tr-TR" b="1" dirty="0"/>
              <a:t>drawn</a:t>
            </a:r>
            <a:r>
              <a:rPr lang="tr-TR" b="1" dirty="0">
                <a:solidFill>
                  <a:srgbClr val="FFFF00"/>
                </a:solidFill>
              </a:rPr>
              <a:t> </a:t>
            </a:r>
            <a:r>
              <a:rPr lang="tr-TR" b="1" dirty="0"/>
              <a:t>by  Babylonians</a:t>
            </a:r>
            <a:r>
              <a:rPr lang="tr-TR" b="1" dirty="0">
                <a:solidFill>
                  <a:srgbClr val="FFFF00"/>
                </a:solidFill>
              </a:rPr>
              <a:t>)</a:t>
            </a:r>
            <a:endParaRPr lang="en-US" b="1" dirty="0">
              <a:solidFill>
                <a:srgbClr val="FFFF00"/>
              </a:solidFill>
            </a:endParaRPr>
          </a:p>
        </p:txBody>
      </p:sp>
      <p:sp>
        <p:nvSpPr>
          <p:cNvPr id="4" name="Veri Yer Tutucusu 3">
            <a:extLst>
              <a:ext uri="{FF2B5EF4-FFF2-40B4-BE49-F238E27FC236}">
                <a16:creationId xmlns:a16="http://schemas.microsoft.com/office/drawing/2014/main" id="{FF9F7319-CA0F-45EF-B100-779A4C5AE8CF}"/>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76ACEC93-EE0E-4CDB-A32E-9B65FE64807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26</a:t>
            </a:fld>
            <a:endParaRPr lang="tr-TR">
              <a:solidFill>
                <a:prstClr val="white">
                  <a:shade val="50000"/>
                </a:prstClr>
              </a:solidFill>
            </a:endParaRPr>
          </a:p>
        </p:txBody>
      </p:sp>
      <p:pic>
        <p:nvPicPr>
          <p:cNvPr id="8" name="Picture 2" descr="Babylonian Map of the World - ppt download">
            <a:extLst>
              <a:ext uri="{FF2B5EF4-FFF2-40B4-BE49-F238E27FC236}">
                <a16:creationId xmlns:a16="http://schemas.microsoft.com/office/drawing/2014/main" id="{8BD06536-3BBD-45BF-AC28-FF1FBA0966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19" y="1268760"/>
            <a:ext cx="5175861"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230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149D2C0-F08B-43C5-850E-BA3B92B3C9A1}"/>
              </a:ext>
            </a:extLst>
          </p:cNvPr>
          <p:cNvSpPr>
            <a:spLocks noGrp="1"/>
          </p:cNvSpPr>
          <p:nvPr>
            <p:ph type="title"/>
          </p:nvPr>
        </p:nvSpPr>
        <p:spPr>
          <a:xfrm>
            <a:off x="592509" y="424960"/>
            <a:ext cx="4828783" cy="1086683"/>
          </a:xfrm>
        </p:spPr>
        <p:txBody>
          <a:bodyPr/>
          <a:lstStyle/>
          <a:p>
            <a:r>
              <a:rPr lang="en-US" sz="3600" b="1" dirty="0">
                <a:solidFill>
                  <a:srgbClr val="FFFF00"/>
                </a:solidFill>
              </a:rPr>
              <a:t>Sumerian silver coated lyre</a:t>
            </a:r>
          </a:p>
        </p:txBody>
      </p:sp>
      <p:sp>
        <p:nvSpPr>
          <p:cNvPr id="3" name="İçerik Yer Tutucusu 2">
            <a:extLst>
              <a:ext uri="{FF2B5EF4-FFF2-40B4-BE49-F238E27FC236}">
                <a16:creationId xmlns:a16="http://schemas.microsoft.com/office/drawing/2014/main" id="{D9D7AA6A-F8DA-410C-8B0F-E8D5544752C0}"/>
              </a:ext>
            </a:extLst>
          </p:cNvPr>
          <p:cNvSpPr>
            <a:spLocks noGrp="1"/>
          </p:cNvSpPr>
          <p:nvPr>
            <p:ph idx="1"/>
          </p:nvPr>
        </p:nvSpPr>
        <p:spPr>
          <a:xfrm>
            <a:off x="414549" y="1916832"/>
            <a:ext cx="5184704" cy="4248472"/>
          </a:xfrm>
        </p:spPr>
        <p:txBody>
          <a:bodyPr>
            <a:noAutofit/>
          </a:bodyPr>
          <a:lstStyle/>
          <a:p>
            <a:pPr marL="0" indent="0">
              <a:buNone/>
            </a:pPr>
            <a:r>
              <a:rPr lang="en-US" sz="3200" b="1" dirty="0"/>
              <a:t>Silver coated</a:t>
            </a:r>
            <a:r>
              <a:rPr lang="tr-TR" sz="3200" b="1" dirty="0"/>
              <a:t> </a:t>
            </a:r>
            <a:r>
              <a:rPr lang="en-US" sz="3200" b="1" dirty="0"/>
              <a:t>lyre from Ur, 2600-2400 B.C.E., 106 x 97 cm </a:t>
            </a:r>
            <a:r>
              <a:rPr lang="tr-TR" sz="3200" b="1" dirty="0"/>
              <a:t>(</a:t>
            </a:r>
            <a:r>
              <a:rPr lang="en-US" sz="3200" b="1" dirty="0"/>
              <a:t>silver, shell, and lapis lazuli are original</a:t>
            </a:r>
            <a:r>
              <a:rPr lang="tr-TR" sz="3200" b="1" dirty="0"/>
              <a:t>)</a:t>
            </a:r>
            <a:r>
              <a:rPr lang="en-US" sz="3200" b="1" dirty="0"/>
              <a:t> the wood is reconstructed </a:t>
            </a:r>
            <a:endParaRPr lang="tr-TR" sz="3200" b="1" dirty="0"/>
          </a:p>
          <a:p>
            <a:pPr marL="0" indent="0">
              <a:buNone/>
            </a:pPr>
            <a:r>
              <a:rPr lang="tr-TR" sz="3200" b="1" dirty="0"/>
              <a:t>(Found in </a:t>
            </a:r>
            <a:r>
              <a:rPr lang="en-US" sz="3200" b="1" dirty="0"/>
              <a:t>southern Iraq</a:t>
            </a:r>
            <a:r>
              <a:rPr lang="tr-TR" sz="3200" b="1" dirty="0"/>
              <a:t>)</a:t>
            </a:r>
            <a:r>
              <a:rPr lang="en-US" sz="3200" b="1" dirty="0"/>
              <a:t> </a:t>
            </a:r>
          </a:p>
        </p:txBody>
      </p:sp>
      <p:sp>
        <p:nvSpPr>
          <p:cNvPr id="4" name="Veri Yer Tutucusu 3">
            <a:extLst>
              <a:ext uri="{FF2B5EF4-FFF2-40B4-BE49-F238E27FC236}">
                <a16:creationId xmlns:a16="http://schemas.microsoft.com/office/drawing/2014/main" id="{D922E50A-4A69-4A7F-B59B-C435CF45E6F6}"/>
              </a:ext>
            </a:extLst>
          </p:cNvPr>
          <p:cNvSpPr>
            <a:spLocks noGrp="1"/>
          </p:cNvSpPr>
          <p:nvPr>
            <p:ph type="dt" sz="half" idx="10"/>
          </p:nvPr>
        </p:nvSpPr>
        <p:spPr/>
        <p:txBody>
          <a:bodyPr/>
          <a:lstStyle/>
          <a:p>
            <a:r>
              <a:rPr lang="tr-TR">
                <a:solidFill>
                  <a:prstClr val="white">
                    <a:shade val="50000"/>
                  </a:prstClr>
                </a:solidFill>
              </a:rPr>
              <a:t>24.03.2018</a:t>
            </a:r>
          </a:p>
        </p:txBody>
      </p:sp>
      <p:sp>
        <p:nvSpPr>
          <p:cNvPr id="5" name="Slayt Numarası Yer Tutucusu 4">
            <a:extLst>
              <a:ext uri="{FF2B5EF4-FFF2-40B4-BE49-F238E27FC236}">
                <a16:creationId xmlns:a16="http://schemas.microsoft.com/office/drawing/2014/main" id="{6B7A9F33-684E-4F56-B5BC-BEA924752F0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27</a:t>
            </a:fld>
            <a:endParaRPr lang="tr-TR">
              <a:solidFill>
                <a:prstClr val="white">
                  <a:shade val="50000"/>
                </a:prstClr>
              </a:solidFill>
            </a:endParaRPr>
          </a:p>
        </p:txBody>
      </p:sp>
      <p:pic>
        <p:nvPicPr>
          <p:cNvPr id="2050" name="Picture 2" descr="Silver lyre from Ur, southern Iraq, c. 2600-2400 B.C.E., 106 x 97 cm&#10;&#10;This lyre was found in the “Great Death-Pit,” one of the graves in the Royal Cemetery at Ur accompanied by seventy-four bodies—six men and sixty-eight women—laid down in rows on the floor of the pit. Three lyres were piled one on top of another. They were all made from wood which had decayed by the time they were excavated, but two of them, of which this is one, were entirely covered in sheet silver attached by small silver nails. The plaques down the front of the sounding box are made of shell. The silver cow's head decorating the front has inlaid eyes of shell and lapis lazuli. The edges of the sound box have a narrow border of shell and lapis lazuli inlay.  When found, the lyre lay in the soil. The metal was very brittle and the uprights were squashed flat. First it was photographed, and then covered in wax and waxed cloth to hold it together for lifting. The silver on the top and back edge of the sounding box had been destroyed. Some of the silver preserved the impression of matting on which it must have originally lain. Eleven silver tubes acted as the tuning pegs.  Such instruments were probably important parts of rituals at court and temple. There are representations of lyre players and their instruments on cylinder seals, and on the Standard of Ur being played alongside a possible singer.">
            <a:extLst>
              <a:ext uri="{FF2B5EF4-FFF2-40B4-BE49-F238E27FC236}">
                <a16:creationId xmlns:a16="http://schemas.microsoft.com/office/drawing/2014/main" id="{3948FD89-6F20-41CB-BF81-DDF4CC63D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074" y="692696"/>
            <a:ext cx="3564229"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35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9B36279-A66D-4517-A2F5-94B322F499A5}"/>
              </a:ext>
            </a:extLst>
          </p:cNvPr>
          <p:cNvSpPr>
            <a:spLocks noGrp="1"/>
          </p:cNvSpPr>
          <p:nvPr>
            <p:ph type="title"/>
          </p:nvPr>
        </p:nvSpPr>
        <p:spPr>
          <a:xfrm>
            <a:off x="1030424" y="476672"/>
            <a:ext cx="7308589" cy="1185002"/>
          </a:xfrm>
        </p:spPr>
        <p:txBody>
          <a:bodyPr/>
          <a:lstStyle/>
          <a:p>
            <a:r>
              <a:rPr lang="en-US" sz="3600" b="1" dirty="0">
                <a:solidFill>
                  <a:srgbClr val="FFFF00"/>
                </a:solidFill>
              </a:rPr>
              <a:t>Sumerian chemists used these pestles</a:t>
            </a:r>
          </a:p>
        </p:txBody>
      </p:sp>
      <p:sp>
        <p:nvSpPr>
          <p:cNvPr id="4" name="Veri Yer Tutucusu 3">
            <a:extLst>
              <a:ext uri="{FF2B5EF4-FFF2-40B4-BE49-F238E27FC236}">
                <a16:creationId xmlns:a16="http://schemas.microsoft.com/office/drawing/2014/main" id="{C2A58E7E-511C-4157-A458-EAA9BC06E299}"/>
              </a:ext>
            </a:extLst>
          </p:cNvPr>
          <p:cNvSpPr>
            <a:spLocks noGrp="1"/>
          </p:cNvSpPr>
          <p:nvPr>
            <p:ph type="dt" sz="half" idx="10"/>
          </p:nvPr>
        </p:nvSpPr>
        <p:spPr/>
        <p:txBody>
          <a:bodyPr/>
          <a:lstStyle/>
          <a:p>
            <a:r>
              <a:rPr lang="tr-TR">
                <a:solidFill>
                  <a:prstClr val="white">
                    <a:shade val="50000"/>
                  </a:prstClr>
                </a:solidFill>
              </a:rPr>
              <a:t>24.03.2018</a:t>
            </a:r>
          </a:p>
        </p:txBody>
      </p:sp>
      <p:sp>
        <p:nvSpPr>
          <p:cNvPr id="5" name="Slayt Numarası Yer Tutucusu 4">
            <a:extLst>
              <a:ext uri="{FF2B5EF4-FFF2-40B4-BE49-F238E27FC236}">
                <a16:creationId xmlns:a16="http://schemas.microsoft.com/office/drawing/2014/main" id="{A8E1BC9C-D292-4EDF-B7B6-4BF19529A62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28</a:t>
            </a:fld>
            <a:endParaRPr lang="tr-TR">
              <a:solidFill>
                <a:prstClr val="white">
                  <a:shade val="50000"/>
                </a:prstClr>
              </a:solidFill>
            </a:endParaRPr>
          </a:p>
        </p:txBody>
      </p:sp>
      <p:pic>
        <p:nvPicPr>
          <p:cNvPr id="6" name="İçerik Yer Tutucusu 5">
            <a:extLst>
              <a:ext uri="{FF2B5EF4-FFF2-40B4-BE49-F238E27FC236}">
                <a16:creationId xmlns:a16="http://schemas.microsoft.com/office/drawing/2014/main" id="{067CCFB4-7D5B-40B6-966B-B79DF2B8AA00}"/>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898971"/>
            <a:ext cx="7527336" cy="4482357"/>
          </a:xfrm>
          <a:prstGeom prst="rect">
            <a:avLst/>
          </a:prstGeom>
          <a:noFill/>
          <a:ln>
            <a:noFill/>
          </a:ln>
        </p:spPr>
      </p:pic>
    </p:spTree>
    <p:extLst>
      <p:ext uri="{BB962C8B-B14F-4D97-AF65-F5344CB8AC3E}">
        <p14:creationId xmlns:p14="http://schemas.microsoft.com/office/powerpoint/2010/main" val="1621525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595DE6E-B35B-4BDB-821D-52F35F567239}"/>
              </a:ext>
            </a:extLst>
          </p:cNvPr>
          <p:cNvSpPr>
            <a:spLocks noGrp="1"/>
          </p:cNvSpPr>
          <p:nvPr>
            <p:ph type="title"/>
          </p:nvPr>
        </p:nvSpPr>
        <p:spPr>
          <a:xfrm>
            <a:off x="591319" y="788799"/>
            <a:ext cx="8212238" cy="931039"/>
          </a:xfrm>
        </p:spPr>
        <p:txBody>
          <a:bodyPr/>
          <a:lstStyle/>
          <a:p>
            <a:r>
              <a:rPr lang="en-US" sz="3300" b="1" dirty="0">
                <a:solidFill>
                  <a:srgbClr val="FFFF00"/>
                </a:solidFill>
              </a:rPr>
              <a:t>Sumerian chemists used these stone mortars (3500 B.C.)</a:t>
            </a:r>
          </a:p>
        </p:txBody>
      </p:sp>
      <p:pic>
        <p:nvPicPr>
          <p:cNvPr id="7" name="İçerik Yer Tutucusu 6">
            <a:extLst>
              <a:ext uri="{FF2B5EF4-FFF2-40B4-BE49-F238E27FC236}">
                <a16:creationId xmlns:a16="http://schemas.microsoft.com/office/drawing/2014/main" id="{FBD58630-078B-4C23-9914-583262A30E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779030" y="153746"/>
            <a:ext cx="3585942" cy="7769506"/>
          </a:xfrm>
        </p:spPr>
      </p:pic>
      <p:sp>
        <p:nvSpPr>
          <p:cNvPr id="4" name="Veri Yer Tutucusu 3">
            <a:extLst>
              <a:ext uri="{FF2B5EF4-FFF2-40B4-BE49-F238E27FC236}">
                <a16:creationId xmlns:a16="http://schemas.microsoft.com/office/drawing/2014/main" id="{996A9231-CF55-4071-A8F6-5EA917A5A83A}"/>
              </a:ext>
            </a:extLst>
          </p:cNvPr>
          <p:cNvSpPr>
            <a:spLocks noGrp="1"/>
          </p:cNvSpPr>
          <p:nvPr>
            <p:ph type="dt" sz="half" idx="10"/>
          </p:nvPr>
        </p:nvSpPr>
        <p:spPr/>
        <p:txBody>
          <a:bodyPr/>
          <a:lstStyle/>
          <a:p>
            <a:r>
              <a:rPr lang="tr-TR">
                <a:solidFill>
                  <a:prstClr val="white">
                    <a:shade val="50000"/>
                  </a:prstClr>
                </a:solidFill>
              </a:rPr>
              <a:t>24.03.2018</a:t>
            </a:r>
          </a:p>
        </p:txBody>
      </p:sp>
      <p:sp>
        <p:nvSpPr>
          <p:cNvPr id="5" name="Slayt Numarası Yer Tutucusu 4">
            <a:extLst>
              <a:ext uri="{FF2B5EF4-FFF2-40B4-BE49-F238E27FC236}">
                <a16:creationId xmlns:a16="http://schemas.microsoft.com/office/drawing/2014/main" id="{E38032BE-9B1A-46F1-BFE7-B45CB9944F4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29</a:t>
            </a:fld>
            <a:endParaRPr lang="tr-TR">
              <a:solidFill>
                <a:prstClr val="white">
                  <a:shade val="50000"/>
                </a:prstClr>
              </a:solidFill>
            </a:endParaRPr>
          </a:p>
        </p:txBody>
      </p:sp>
    </p:spTree>
    <p:extLst>
      <p:ext uri="{BB962C8B-B14F-4D97-AF65-F5344CB8AC3E}">
        <p14:creationId xmlns:p14="http://schemas.microsoft.com/office/powerpoint/2010/main" val="829700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AB24B2E-7A31-46D4-9A95-E00D1AC4984E}"/>
              </a:ext>
            </a:extLst>
          </p:cNvPr>
          <p:cNvSpPr>
            <a:spLocks noGrp="1"/>
          </p:cNvSpPr>
          <p:nvPr>
            <p:ph type="title"/>
          </p:nvPr>
        </p:nvSpPr>
        <p:spPr>
          <a:xfrm>
            <a:off x="1009442" y="541066"/>
            <a:ext cx="7667014" cy="1059134"/>
          </a:xfrm>
        </p:spPr>
        <p:txBody>
          <a:bodyPr/>
          <a:lstStyle/>
          <a:p>
            <a:r>
              <a:rPr lang="en-US" sz="3600" b="1" dirty="0">
                <a:solidFill>
                  <a:srgbClr val="FFFF00"/>
                </a:solidFill>
              </a:rPr>
              <a:t>Sumerians: First chemists and leader of innovations </a:t>
            </a:r>
          </a:p>
        </p:txBody>
      </p:sp>
      <p:sp>
        <p:nvSpPr>
          <p:cNvPr id="3" name="İçerik Yer Tutucusu 2">
            <a:extLst>
              <a:ext uri="{FF2B5EF4-FFF2-40B4-BE49-F238E27FC236}">
                <a16:creationId xmlns:a16="http://schemas.microsoft.com/office/drawing/2014/main" id="{76B61F18-6990-472C-BFE4-A1F03E3EFBC2}"/>
              </a:ext>
            </a:extLst>
          </p:cNvPr>
          <p:cNvSpPr>
            <a:spLocks noGrp="1"/>
          </p:cNvSpPr>
          <p:nvPr>
            <p:ph idx="1"/>
          </p:nvPr>
        </p:nvSpPr>
        <p:spPr>
          <a:xfrm>
            <a:off x="902836" y="1844824"/>
            <a:ext cx="7667014" cy="4778929"/>
          </a:xfrm>
        </p:spPr>
        <p:txBody>
          <a:bodyPr>
            <a:normAutofit/>
          </a:bodyPr>
          <a:lstStyle/>
          <a:p>
            <a:pPr marL="0" indent="0">
              <a:buNone/>
            </a:pPr>
            <a:r>
              <a:rPr lang="en-US" sz="3200" b="1" dirty="0"/>
              <a:t>Sumerians </a:t>
            </a:r>
            <a:r>
              <a:rPr lang="tr-TR" sz="3200" b="1" dirty="0"/>
              <a:t>invent</a:t>
            </a:r>
            <a:r>
              <a:rPr lang="en-US" sz="3200" b="1" dirty="0"/>
              <a:t>ed </a:t>
            </a:r>
          </a:p>
          <a:p>
            <a:r>
              <a:rPr lang="en-US" sz="3200" b="1" dirty="0"/>
              <a:t>a) distillation, </a:t>
            </a:r>
          </a:p>
          <a:p>
            <a:r>
              <a:rPr lang="en-US" sz="3200" b="1" dirty="0"/>
              <a:t>b) extraction and </a:t>
            </a:r>
          </a:p>
          <a:p>
            <a:r>
              <a:rPr lang="en-US" sz="3200" b="1" dirty="0"/>
              <a:t>c) sublimation</a:t>
            </a:r>
            <a:r>
              <a:rPr lang="tr-TR" sz="3200" b="1" dirty="0"/>
              <a:t> techniques and related chemical</a:t>
            </a:r>
            <a:r>
              <a:rPr lang="en-US" sz="3200" b="1" dirty="0"/>
              <a:t> apparatus </a:t>
            </a:r>
            <a:endParaRPr lang="tr-TR" sz="3200" b="1" dirty="0"/>
          </a:p>
          <a:p>
            <a:pPr marL="0" indent="0">
              <a:buNone/>
            </a:pPr>
            <a:r>
              <a:rPr lang="en-US" sz="3600" b="1" dirty="0">
                <a:solidFill>
                  <a:srgbClr val="FFFF00"/>
                </a:solidFill>
              </a:rPr>
              <a:t>First</a:t>
            </a:r>
            <a:r>
              <a:rPr lang="tr-TR" sz="3600" b="1" dirty="0">
                <a:solidFill>
                  <a:srgbClr val="FFFF00"/>
                </a:solidFill>
              </a:rPr>
              <a:t>,</a:t>
            </a:r>
            <a:r>
              <a:rPr lang="en-US" sz="3600" b="1" dirty="0">
                <a:solidFill>
                  <a:srgbClr val="FFFF00"/>
                </a:solidFill>
              </a:rPr>
              <a:t> let us see </a:t>
            </a:r>
            <a:r>
              <a:rPr lang="tr-TR" sz="3600" b="1" dirty="0">
                <a:solidFill>
                  <a:srgbClr val="FFFF00"/>
                </a:solidFill>
              </a:rPr>
              <a:t>the </a:t>
            </a:r>
            <a:r>
              <a:rPr lang="en-US" sz="3600" b="1" dirty="0">
                <a:solidFill>
                  <a:srgbClr val="FFFF00"/>
                </a:solidFill>
              </a:rPr>
              <a:t>other inventions of Sumerians</a:t>
            </a:r>
          </a:p>
        </p:txBody>
      </p:sp>
      <p:sp>
        <p:nvSpPr>
          <p:cNvPr id="4" name="Veri Yer Tutucusu 3">
            <a:extLst>
              <a:ext uri="{FF2B5EF4-FFF2-40B4-BE49-F238E27FC236}">
                <a16:creationId xmlns:a16="http://schemas.microsoft.com/office/drawing/2014/main" id="{A66E7EB3-8F0E-491C-91D7-9F5405B7073A}"/>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B00A4D6C-A730-453D-BBBB-F7A551A3319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a:t>
            </a:fld>
            <a:endParaRPr lang="tr-TR">
              <a:solidFill>
                <a:prstClr val="white">
                  <a:shade val="50000"/>
                </a:prstClr>
              </a:solidFill>
            </a:endParaRPr>
          </a:p>
        </p:txBody>
      </p:sp>
    </p:spTree>
    <p:extLst>
      <p:ext uri="{BB962C8B-B14F-4D97-AF65-F5344CB8AC3E}">
        <p14:creationId xmlns:p14="http://schemas.microsoft.com/office/powerpoint/2010/main" val="514774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792E3B-6BDE-4E74-8D2C-67AE41F45945}"/>
              </a:ext>
            </a:extLst>
          </p:cNvPr>
          <p:cNvSpPr>
            <a:spLocks noGrp="1"/>
          </p:cNvSpPr>
          <p:nvPr>
            <p:ph type="title"/>
          </p:nvPr>
        </p:nvSpPr>
        <p:spPr>
          <a:xfrm>
            <a:off x="381965" y="1364044"/>
            <a:ext cx="3159889" cy="4458746"/>
          </a:xfrm>
        </p:spPr>
        <p:txBody>
          <a:bodyPr/>
          <a:lstStyle/>
          <a:p>
            <a:r>
              <a:rPr lang="en-US" sz="3300" b="1" dirty="0"/>
              <a:t>Sumerian chemists used these kilns </a:t>
            </a:r>
            <a:r>
              <a:rPr lang="tr-TR" sz="3300" b="1" dirty="0"/>
              <a:t>(ovens) </a:t>
            </a:r>
            <a:r>
              <a:rPr lang="en-US" sz="3300" b="1" dirty="0"/>
              <a:t>to fire glazed ceramics </a:t>
            </a:r>
          </a:p>
        </p:txBody>
      </p:sp>
      <p:pic>
        <p:nvPicPr>
          <p:cNvPr id="7" name="İçerik Yer Tutucusu 6">
            <a:extLst>
              <a:ext uri="{FF2B5EF4-FFF2-40B4-BE49-F238E27FC236}">
                <a16:creationId xmlns:a16="http://schemas.microsoft.com/office/drawing/2014/main" id="{E6919468-7F9E-479F-A92E-25E56DE177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7682" y="952742"/>
            <a:ext cx="5628854" cy="4753958"/>
          </a:xfrm>
        </p:spPr>
      </p:pic>
      <p:sp>
        <p:nvSpPr>
          <p:cNvPr id="4" name="Veri Yer Tutucusu 3">
            <a:extLst>
              <a:ext uri="{FF2B5EF4-FFF2-40B4-BE49-F238E27FC236}">
                <a16:creationId xmlns:a16="http://schemas.microsoft.com/office/drawing/2014/main" id="{920B75EC-D9AE-45E0-A17C-118D0B9BE6FB}"/>
              </a:ext>
            </a:extLst>
          </p:cNvPr>
          <p:cNvSpPr>
            <a:spLocks noGrp="1"/>
          </p:cNvSpPr>
          <p:nvPr>
            <p:ph type="dt" sz="half" idx="10"/>
          </p:nvPr>
        </p:nvSpPr>
        <p:spPr/>
        <p:txBody>
          <a:bodyPr/>
          <a:lstStyle/>
          <a:p>
            <a:r>
              <a:rPr lang="tr-TR">
                <a:solidFill>
                  <a:prstClr val="white">
                    <a:shade val="50000"/>
                  </a:prstClr>
                </a:solidFill>
              </a:rPr>
              <a:t>24.03.2018</a:t>
            </a:r>
          </a:p>
        </p:txBody>
      </p:sp>
      <p:sp>
        <p:nvSpPr>
          <p:cNvPr id="5" name="Slayt Numarası Yer Tutucusu 4">
            <a:extLst>
              <a:ext uri="{FF2B5EF4-FFF2-40B4-BE49-F238E27FC236}">
                <a16:creationId xmlns:a16="http://schemas.microsoft.com/office/drawing/2014/main" id="{0A637A52-E780-47F7-B31E-4ED551607B5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30</a:t>
            </a:fld>
            <a:endParaRPr lang="tr-TR">
              <a:solidFill>
                <a:prstClr val="white">
                  <a:shade val="50000"/>
                </a:prstClr>
              </a:solidFill>
            </a:endParaRPr>
          </a:p>
        </p:txBody>
      </p:sp>
    </p:spTree>
    <p:extLst>
      <p:ext uri="{BB962C8B-B14F-4D97-AF65-F5344CB8AC3E}">
        <p14:creationId xmlns:p14="http://schemas.microsoft.com/office/powerpoint/2010/main" val="1268372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4D58A1E-DC1F-4919-BD42-BF1655B06DC6}"/>
              </a:ext>
            </a:extLst>
          </p:cNvPr>
          <p:cNvSpPr>
            <a:spLocks noGrp="1"/>
          </p:cNvSpPr>
          <p:nvPr>
            <p:ph type="title"/>
          </p:nvPr>
        </p:nvSpPr>
        <p:spPr>
          <a:xfrm>
            <a:off x="467544" y="908720"/>
            <a:ext cx="3600400" cy="4752528"/>
          </a:xfrm>
        </p:spPr>
        <p:txBody>
          <a:bodyPr/>
          <a:lstStyle/>
          <a:p>
            <a:r>
              <a:rPr lang="en-US" sz="3600" b="1" dirty="0"/>
              <a:t>Sumerian chemists</a:t>
            </a:r>
            <a:br>
              <a:rPr lang="en-US" sz="3600" b="1" dirty="0"/>
            </a:br>
            <a:r>
              <a:rPr lang="en-US" sz="3600" b="1" dirty="0"/>
              <a:t>used th</a:t>
            </a:r>
            <a:r>
              <a:rPr lang="tr-TR" sz="3600" b="1" dirty="0"/>
              <a:t>ese</a:t>
            </a:r>
            <a:r>
              <a:rPr lang="en-US" sz="3600" b="1" dirty="0"/>
              <a:t> crucibles to smelt metals</a:t>
            </a:r>
            <a:br>
              <a:rPr lang="en-US" sz="3600" b="1" dirty="0"/>
            </a:br>
            <a:r>
              <a:rPr lang="en-US" sz="3600" b="1" dirty="0"/>
              <a:t>(1400 B.C.)</a:t>
            </a:r>
          </a:p>
        </p:txBody>
      </p:sp>
      <p:pic>
        <p:nvPicPr>
          <p:cNvPr id="6" name="İçerik Yer Tutucusu 5">
            <a:extLst>
              <a:ext uri="{FF2B5EF4-FFF2-40B4-BE49-F238E27FC236}">
                <a16:creationId xmlns:a16="http://schemas.microsoft.com/office/drawing/2014/main" id="{D50CF862-88E4-4D3A-9FCE-E62945C08C95}"/>
              </a:ext>
            </a:extLst>
          </p:cNvPr>
          <p:cNvPicPr>
            <a:picLocks noGrp="1" noChangeAspect="1"/>
          </p:cNvPicPr>
          <p:nvPr>
            <p:ph idx="1"/>
          </p:nvPr>
        </p:nvPicPr>
        <p:blipFill>
          <a:blip r:embed="rId2"/>
          <a:stretch>
            <a:fillRect/>
          </a:stretch>
        </p:blipFill>
        <p:spPr>
          <a:xfrm>
            <a:off x="4194707" y="1263049"/>
            <a:ext cx="4780278" cy="4331904"/>
          </a:xfrm>
          <a:prstGeom prst="rect">
            <a:avLst/>
          </a:prstGeom>
        </p:spPr>
      </p:pic>
      <p:sp>
        <p:nvSpPr>
          <p:cNvPr id="4" name="Veri Yer Tutucusu 3">
            <a:extLst>
              <a:ext uri="{FF2B5EF4-FFF2-40B4-BE49-F238E27FC236}">
                <a16:creationId xmlns:a16="http://schemas.microsoft.com/office/drawing/2014/main" id="{B3FCCD8E-37AB-443F-AB1E-8185A2CA2052}"/>
              </a:ext>
            </a:extLst>
          </p:cNvPr>
          <p:cNvSpPr>
            <a:spLocks noGrp="1"/>
          </p:cNvSpPr>
          <p:nvPr>
            <p:ph type="dt" sz="half" idx="10"/>
          </p:nvPr>
        </p:nvSpPr>
        <p:spPr/>
        <p:txBody>
          <a:bodyPr/>
          <a:lstStyle/>
          <a:p>
            <a:r>
              <a:rPr lang="tr-TR">
                <a:solidFill>
                  <a:prstClr val="white">
                    <a:shade val="50000"/>
                  </a:prstClr>
                </a:solidFill>
              </a:rPr>
              <a:t>24.03.2018</a:t>
            </a:r>
          </a:p>
        </p:txBody>
      </p:sp>
      <p:sp>
        <p:nvSpPr>
          <p:cNvPr id="5" name="Slayt Numarası Yer Tutucusu 4">
            <a:extLst>
              <a:ext uri="{FF2B5EF4-FFF2-40B4-BE49-F238E27FC236}">
                <a16:creationId xmlns:a16="http://schemas.microsoft.com/office/drawing/2014/main" id="{6CBAE761-4011-4B09-B2E2-9DEBA88101E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31</a:t>
            </a:fld>
            <a:endParaRPr lang="tr-TR">
              <a:solidFill>
                <a:prstClr val="white">
                  <a:shade val="50000"/>
                </a:prstClr>
              </a:solidFill>
            </a:endParaRPr>
          </a:p>
        </p:txBody>
      </p:sp>
    </p:spTree>
    <p:extLst>
      <p:ext uri="{BB962C8B-B14F-4D97-AF65-F5344CB8AC3E}">
        <p14:creationId xmlns:p14="http://schemas.microsoft.com/office/powerpoint/2010/main" val="2021281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566704B-D4C8-4A39-BA9B-C54780916DFE}"/>
              </a:ext>
            </a:extLst>
          </p:cNvPr>
          <p:cNvSpPr>
            <a:spLocks noGrp="1"/>
          </p:cNvSpPr>
          <p:nvPr>
            <p:ph type="title"/>
          </p:nvPr>
        </p:nvSpPr>
        <p:spPr>
          <a:xfrm>
            <a:off x="683569" y="644892"/>
            <a:ext cx="3240360" cy="5318074"/>
          </a:xfrm>
        </p:spPr>
        <p:txBody>
          <a:bodyPr/>
          <a:lstStyle/>
          <a:p>
            <a:r>
              <a:rPr lang="en-US" sz="3600" b="1" dirty="0"/>
              <a:t>Sumerian chemists mixing a solution </a:t>
            </a:r>
            <a:br>
              <a:rPr lang="en-US" sz="3600" b="1" dirty="0"/>
            </a:br>
            <a:r>
              <a:rPr lang="en-US" sz="3600" b="1" dirty="0"/>
              <a:t>(2500 B.C.)</a:t>
            </a:r>
          </a:p>
        </p:txBody>
      </p:sp>
      <p:pic>
        <p:nvPicPr>
          <p:cNvPr id="6" name="İçerik Yer Tutucusu 5">
            <a:extLst>
              <a:ext uri="{FF2B5EF4-FFF2-40B4-BE49-F238E27FC236}">
                <a16:creationId xmlns:a16="http://schemas.microsoft.com/office/drawing/2014/main" id="{0A729D6F-1F5B-4846-8091-769B449ABC8B}"/>
              </a:ext>
            </a:extLst>
          </p:cNvPr>
          <p:cNvPicPr>
            <a:picLocks noGrp="1" noChangeAspect="1"/>
          </p:cNvPicPr>
          <p:nvPr>
            <p:ph idx="1"/>
          </p:nvPr>
        </p:nvPicPr>
        <p:blipFill>
          <a:blip r:embed="rId2"/>
          <a:stretch>
            <a:fillRect/>
          </a:stretch>
        </p:blipFill>
        <p:spPr>
          <a:xfrm>
            <a:off x="4025298" y="404664"/>
            <a:ext cx="4962828" cy="5976663"/>
          </a:xfrm>
          <a:prstGeom prst="rect">
            <a:avLst/>
          </a:prstGeom>
        </p:spPr>
      </p:pic>
      <p:sp>
        <p:nvSpPr>
          <p:cNvPr id="4" name="Veri Yer Tutucusu 3">
            <a:extLst>
              <a:ext uri="{FF2B5EF4-FFF2-40B4-BE49-F238E27FC236}">
                <a16:creationId xmlns:a16="http://schemas.microsoft.com/office/drawing/2014/main" id="{7F6F296D-4810-4C5A-A0EE-0C7FCD4BCEA1}"/>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37892C0E-FBF6-4F3A-A3F1-37ECB4A8514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32</a:t>
            </a:fld>
            <a:endParaRPr lang="tr-TR">
              <a:solidFill>
                <a:prstClr val="white">
                  <a:shade val="50000"/>
                </a:prstClr>
              </a:solidFill>
            </a:endParaRPr>
          </a:p>
        </p:txBody>
      </p:sp>
    </p:spTree>
    <p:extLst>
      <p:ext uri="{BB962C8B-B14F-4D97-AF65-F5344CB8AC3E}">
        <p14:creationId xmlns:p14="http://schemas.microsoft.com/office/powerpoint/2010/main" val="3897399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0494-97D0-4600-A329-D9659A284475}"/>
              </a:ext>
            </a:extLst>
          </p:cNvPr>
          <p:cNvSpPr>
            <a:spLocks noGrp="1"/>
          </p:cNvSpPr>
          <p:nvPr>
            <p:ph type="title"/>
          </p:nvPr>
        </p:nvSpPr>
        <p:spPr>
          <a:xfrm>
            <a:off x="539552" y="675724"/>
            <a:ext cx="4176464" cy="5273556"/>
          </a:xfrm>
        </p:spPr>
        <p:txBody>
          <a:bodyPr/>
          <a:lstStyle/>
          <a:p>
            <a:r>
              <a:rPr lang="en-GB" sz="3600" b="1" dirty="0"/>
              <a:t>Sumerian</a:t>
            </a:r>
            <a:br>
              <a:rPr lang="en-GB" sz="3600" b="1" dirty="0"/>
            </a:br>
            <a:r>
              <a:rPr lang="en-GB" sz="3600" b="1" dirty="0"/>
              <a:t>Ceramic </a:t>
            </a:r>
            <a:br>
              <a:rPr lang="en-GB" sz="3600" b="1" dirty="0"/>
            </a:br>
            <a:r>
              <a:rPr lang="en-GB" sz="3600" b="1" dirty="0"/>
              <a:t>Strainer </a:t>
            </a:r>
            <a:br>
              <a:rPr lang="en-GB" sz="3600" b="1" dirty="0"/>
            </a:br>
            <a:r>
              <a:rPr lang="en-GB" sz="3600" b="1" dirty="0"/>
              <a:t>for filtering</a:t>
            </a:r>
            <a:br>
              <a:rPr lang="en-GB" sz="3600" b="1" dirty="0">
                <a:solidFill>
                  <a:srgbClr val="FFFF00"/>
                </a:solidFill>
              </a:rPr>
            </a:br>
            <a:r>
              <a:rPr lang="en-GB" sz="3600" b="1" dirty="0">
                <a:solidFill>
                  <a:srgbClr val="FFFF00"/>
                </a:solidFill>
              </a:rPr>
              <a:t>3</a:t>
            </a:r>
            <a:r>
              <a:rPr lang="en-GB" sz="3600" b="1" baseline="30000" dirty="0">
                <a:solidFill>
                  <a:srgbClr val="FFFF00"/>
                </a:solidFill>
              </a:rPr>
              <a:t>rd</a:t>
            </a:r>
            <a:r>
              <a:rPr lang="en-GB" sz="3600" b="1" dirty="0">
                <a:solidFill>
                  <a:srgbClr val="FFFF00"/>
                </a:solidFill>
              </a:rPr>
              <a:t> Millennium B.C.</a:t>
            </a:r>
            <a:br>
              <a:rPr lang="en-GB" dirty="0"/>
            </a:br>
            <a:endParaRPr lang="en-GB" dirty="0"/>
          </a:p>
        </p:txBody>
      </p:sp>
      <p:sp>
        <p:nvSpPr>
          <p:cNvPr id="4" name="Date Placeholder 3">
            <a:extLst>
              <a:ext uri="{FF2B5EF4-FFF2-40B4-BE49-F238E27FC236}">
                <a16:creationId xmlns:a16="http://schemas.microsoft.com/office/drawing/2014/main" id="{4CD067D8-1339-41C6-983A-2BE0B2BB75FB}"/>
              </a:ext>
            </a:extLst>
          </p:cNvPr>
          <p:cNvSpPr>
            <a:spLocks noGrp="1"/>
          </p:cNvSpPr>
          <p:nvPr>
            <p:ph type="dt" sz="half" idx="10"/>
          </p:nvPr>
        </p:nvSpPr>
        <p:spPr/>
        <p:txBody>
          <a:bodyPr/>
          <a:lstStyle/>
          <a:p>
            <a:r>
              <a:rPr lang="en-US">
                <a:solidFill>
                  <a:prstClr val="white">
                    <a:shade val="50000"/>
                  </a:prstClr>
                </a:solidFill>
              </a:rPr>
              <a:t>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9E3275D-2FF5-47A4-981D-59517400087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33</a:t>
            </a:fld>
            <a:endParaRPr lang="tr-TR">
              <a:solidFill>
                <a:prstClr val="white">
                  <a:shade val="50000"/>
                </a:prstClr>
              </a:solidFill>
            </a:endParaRPr>
          </a:p>
        </p:txBody>
      </p:sp>
      <p:sp>
        <p:nvSpPr>
          <p:cNvPr id="7" name="Rectangle 3" descr="Figure06">
            <a:extLst>
              <a:ext uri="{FF2B5EF4-FFF2-40B4-BE49-F238E27FC236}">
                <a16:creationId xmlns:a16="http://schemas.microsoft.com/office/drawing/2014/main" id="{703B235D-D2E9-438C-8A4B-3886CA63564B}"/>
              </a:ext>
            </a:extLst>
          </p:cNvPr>
          <p:cNvSpPr>
            <a:spLocks noGrp="1" noChangeAspect="1" noChangeArrowheads="1"/>
          </p:cNvSpPr>
          <p:nvPr isPhoto="1"/>
        </p:nvSpPr>
        <p:spPr bwMode="auto">
          <a:xfrm>
            <a:off x="4716016" y="332656"/>
            <a:ext cx="4290258" cy="6408712"/>
          </a:xfrm>
          <a:prstGeom prst="rect">
            <a:avLst/>
          </a:prstGeom>
          <a:blipFill dpi="0" rotWithShape="1">
            <a:blip r:embed="rId4"/>
            <a:srcRect/>
            <a:stretch>
              <a:fillRect r="-24"/>
            </a:stretch>
          </a:blipFill>
          <a:ln w="9525">
            <a:solidFill>
              <a:sysClr val="window" lastClr="FFFFFF"/>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ndParaRPr>
          </a:p>
        </p:txBody>
      </p:sp>
      <p:pic>
        <p:nvPicPr>
          <p:cNvPr id="3" name="Recorded Sound">
            <a:hlinkClick r:id="" action="ppaction://media"/>
            <a:extLst>
              <a:ext uri="{FF2B5EF4-FFF2-40B4-BE49-F238E27FC236}">
                <a16:creationId xmlns:a16="http://schemas.microsoft.com/office/drawing/2014/main" id="{D8E882E0-E28A-4E6F-BE36-49D75C36CD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79912" y="476672"/>
            <a:ext cx="609600" cy="609600"/>
          </a:xfrm>
          <a:prstGeom prst="rect">
            <a:avLst/>
          </a:prstGeom>
        </p:spPr>
      </p:pic>
    </p:spTree>
    <p:extLst>
      <p:ext uri="{BB962C8B-B14F-4D97-AF65-F5344CB8AC3E}">
        <p14:creationId xmlns:p14="http://schemas.microsoft.com/office/powerpoint/2010/main" val="219954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AA7B-7179-4378-9D08-D3B9D73185D0}"/>
              </a:ext>
            </a:extLst>
          </p:cNvPr>
          <p:cNvSpPr>
            <a:spLocks noGrp="1"/>
          </p:cNvSpPr>
          <p:nvPr>
            <p:ph type="title"/>
          </p:nvPr>
        </p:nvSpPr>
        <p:spPr>
          <a:xfrm>
            <a:off x="683568" y="188640"/>
            <a:ext cx="7848872" cy="1584176"/>
          </a:xfrm>
        </p:spPr>
        <p:txBody>
          <a:bodyPr/>
          <a:lstStyle/>
          <a:p>
            <a:r>
              <a:rPr lang="en-GB" sz="3600" b="1" dirty="0">
                <a:solidFill>
                  <a:srgbClr val="FFFF00"/>
                </a:solidFill>
              </a:rPr>
              <a:t>Sumerian Ceramic Strainer</a:t>
            </a:r>
            <a:br>
              <a:rPr lang="en-GB" sz="3600" b="1" dirty="0">
                <a:solidFill>
                  <a:srgbClr val="FFFF00"/>
                </a:solidFill>
              </a:rPr>
            </a:br>
            <a:r>
              <a:rPr lang="en-GB" sz="3600" b="1" dirty="0">
                <a:solidFill>
                  <a:srgbClr val="FFFF00"/>
                </a:solidFill>
              </a:rPr>
              <a:t>for filtering </a:t>
            </a:r>
            <a:br>
              <a:rPr lang="en-GB" sz="3600" b="1" dirty="0">
                <a:solidFill>
                  <a:srgbClr val="FFFF00"/>
                </a:solidFill>
              </a:rPr>
            </a:br>
            <a:r>
              <a:rPr lang="en-GB" sz="3600" b="1" dirty="0"/>
              <a:t>3</a:t>
            </a:r>
            <a:r>
              <a:rPr lang="en-GB" sz="3600" b="1" baseline="30000" dirty="0"/>
              <a:t>rd</a:t>
            </a:r>
            <a:r>
              <a:rPr lang="en-GB" sz="3600" b="1" dirty="0">
                <a:solidFill>
                  <a:srgbClr val="FFFF00"/>
                </a:solidFill>
              </a:rPr>
              <a:t> </a:t>
            </a:r>
            <a:r>
              <a:rPr lang="en-GB" sz="3600" b="1" dirty="0"/>
              <a:t>Millennium B.C.</a:t>
            </a:r>
            <a:endParaRPr lang="en-GB" dirty="0"/>
          </a:p>
        </p:txBody>
      </p:sp>
      <p:sp>
        <p:nvSpPr>
          <p:cNvPr id="3" name="Content Placeholder 2">
            <a:extLst>
              <a:ext uri="{FF2B5EF4-FFF2-40B4-BE49-F238E27FC236}">
                <a16:creationId xmlns:a16="http://schemas.microsoft.com/office/drawing/2014/main" id="{3D5C7D48-4DB7-49B7-90AE-473F21E466A3}"/>
              </a:ext>
            </a:extLst>
          </p:cNvPr>
          <p:cNvSpPr>
            <a:spLocks noGrp="1"/>
          </p:cNvSpPr>
          <p:nvPr>
            <p:ph idx="1"/>
          </p:nvPr>
        </p:nvSpPr>
        <p:spPr>
          <a:xfrm>
            <a:off x="683568" y="2276871"/>
            <a:ext cx="7595003" cy="3384377"/>
          </a:xfrm>
        </p:spPr>
        <p:txBody>
          <a:bodyPr/>
          <a:lstStyle/>
          <a:p>
            <a:endParaRPr lang="en-GB" dirty="0"/>
          </a:p>
        </p:txBody>
      </p:sp>
      <p:sp>
        <p:nvSpPr>
          <p:cNvPr id="4" name="Date Placeholder 3">
            <a:extLst>
              <a:ext uri="{FF2B5EF4-FFF2-40B4-BE49-F238E27FC236}">
                <a16:creationId xmlns:a16="http://schemas.microsoft.com/office/drawing/2014/main" id="{97B2646D-EEB0-4D2A-A4A4-434EBC590E2F}"/>
              </a:ext>
            </a:extLst>
          </p:cNvPr>
          <p:cNvSpPr>
            <a:spLocks noGrp="1"/>
          </p:cNvSpPr>
          <p:nvPr>
            <p:ph type="dt" sz="half" idx="10"/>
          </p:nvPr>
        </p:nvSpPr>
        <p:spPr/>
        <p:txBody>
          <a:bodyPr/>
          <a:lstStyle/>
          <a:p>
            <a:r>
              <a:rPr lang="en-US">
                <a:solidFill>
                  <a:prstClr val="white">
                    <a:shade val="50000"/>
                  </a:prstClr>
                </a:solidFill>
              </a:rPr>
              <a:t>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CBE5D8C-AC1A-4D56-9C6B-078E8B030C5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34</a:t>
            </a:fld>
            <a:endParaRPr lang="tr-TR">
              <a:solidFill>
                <a:prstClr val="white">
                  <a:shade val="50000"/>
                </a:prstClr>
              </a:solidFill>
            </a:endParaRPr>
          </a:p>
        </p:txBody>
      </p:sp>
      <p:pic>
        <p:nvPicPr>
          <p:cNvPr id="6" name="Picture 2">
            <a:extLst>
              <a:ext uri="{FF2B5EF4-FFF2-40B4-BE49-F238E27FC236}">
                <a16:creationId xmlns:a16="http://schemas.microsoft.com/office/drawing/2014/main" id="{613A60E7-5C92-440B-ACC0-C33F4BBF3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04" y="1995021"/>
            <a:ext cx="868680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corded Sound">
            <a:hlinkClick r:id="" action="ppaction://media"/>
            <a:extLst>
              <a:ext uri="{FF2B5EF4-FFF2-40B4-BE49-F238E27FC236}">
                <a16:creationId xmlns:a16="http://schemas.microsoft.com/office/drawing/2014/main" id="{A9FFCBA1-D3C3-489E-BAF6-F54E6BC3BD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476672"/>
            <a:ext cx="609600" cy="609600"/>
          </a:xfrm>
          <a:prstGeom prst="rect">
            <a:avLst/>
          </a:prstGeom>
        </p:spPr>
      </p:pic>
    </p:spTree>
    <p:extLst>
      <p:ext uri="{BB962C8B-B14F-4D97-AF65-F5344CB8AC3E}">
        <p14:creationId xmlns:p14="http://schemas.microsoft.com/office/powerpoint/2010/main" val="179285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692B-B213-4D39-8DEF-270E3A1FF499}"/>
              </a:ext>
            </a:extLst>
          </p:cNvPr>
          <p:cNvSpPr>
            <a:spLocks noGrp="1"/>
          </p:cNvSpPr>
          <p:nvPr>
            <p:ph type="title"/>
          </p:nvPr>
        </p:nvSpPr>
        <p:spPr>
          <a:xfrm>
            <a:off x="683568" y="675724"/>
            <a:ext cx="7920880" cy="924475"/>
          </a:xfrm>
        </p:spPr>
        <p:txBody>
          <a:bodyPr/>
          <a:lstStyle/>
          <a:p>
            <a:r>
              <a:rPr lang="en-GB" sz="3600" b="1" dirty="0">
                <a:solidFill>
                  <a:srgbClr val="FFFF00"/>
                </a:solidFill>
              </a:rPr>
              <a:t>Sumerian strainers and filters</a:t>
            </a:r>
          </a:p>
        </p:txBody>
      </p:sp>
      <p:sp>
        <p:nvSpPr>
          <p:cNvPr id="3" name="Content Placeholder 2">
            <a:extLst>
              <a:ext uri="{FF2B5EF4-FFF2-40B4-BE49-F238E27FC236}">
                <a16:creationId xmlns:a16="http://schemas.microsoft.com/office/drawing/2014/main" id="{B4BA44F5-AFE0-4A91-BBD8-A265EF998FA3}"/>
              </a:ext>
            </a:extLst>
          </p:cNvPr>
          <p:cNvSpPr>
            <a:spLocks noGrp="1"/>
          </p:cNvSpPr>
          <p:nvPr>
            <p:ph idx="1"/>
          </p:nvPr>
        </p:nvSpPr>
        <p:spPr>
          <a:xfrm>
            <a:off x="467544" y="1628800"/>
            <a:ext cx="8280920" cy="4688135"/>
          </a:xfrm>
        </p:spPr>
        <p:txBody>
          <a:bodyPr>
            <a:normAutofit/>
          </a:bodyPr>
          <a:lstStyle/>
          <a:p>
            <a:r>
              <a:rPr lang="en-GB" sz="2800" b="1" dirty="0"/>
              <a:t>Sumerians used </a:t>
            </a:r>
            <a:r>
              <a:rPr lang="en-GB" sz="2800" b="1" u="sng" dirty="0"/>
              <a:t>strainers</a:t>
            </a:r>
            <a:r>
              <a:rPr lang="en-GB" sz="2800" b="1" dirty="0"/>
              <a:t> and </a:t>
            </a:r>
            <a:r>
              <a:rPr lang="en-GB" sz="2800" b="1" u="sng" dirty="0"/>
              <a:t>filters</a:t>
            </a:r>
            <a:r>
              <a:rPr lang="en-GB" sz="2800" b="1" dirty="0"/>
              <a:t> for chemical uses</a:t>
            </a:r>
          </a:p>
          <a:p>
            <a:r>
              <a:rPr lang="en-GB" sz="2800" b="1" dirty="0"/>
              <a:t>Strainers were made out of ceramic. They were made in various shapes and had many small holes</a:t>
            </a:r>
          </a:p>
          <a:p>
            <a:r>
              <a:rPr lang="en-GB" sz="2800" b="1" dirty="0"/>
              <a:t>If a mixture contained very small particles which could pass through the holes of the strainer</a:t>
            </a:r>
            <a:r>
              <a:rPr lang="tr-TR" sz="2800" b="1" dirty="0"/>
              <a:t>, then</a:t>
            </a:r>
            <a:r>
              <a:rPr lang="en-GB" sz="2800" b="1" dirty="0"/>
              <a:t> they used </a:t>
            </a:r>
            <a:r>
              <a:rPr lang="en-GB" sz="2800" b="1" u="sng" dirty="0"/>
              <a:t>wool or cloth</a:t>
            </a:r>
            <a:r>
              <a:rPr lang="en-GB" sz="2800" b="1" dirty="0"/>
              <a:t> as </a:t>
            </a:r>
            <a:r>
              <a:rPr lang="en-GB" sz="2800" b="1" u="sng" dirty="0"/>
              <a:t>filter paper</a:t>
            </a:r>
          </a:p>
        </p:txBody>
      </p:sp>
      <p:sp>
        <p:nvSpPr>
          <p:cNvPr id="4" name="Date Placeholder 3">
            <a:extLst>
              <a:ext uri="{FF2B5EF4-FFF2-40B4-BE49-F238E27FC236}">
                <a16:creationId xmlns:a16="http://schemas.microsoft.com/office/drawing/2014/main" id="{B448869C-7156-4ECE-956C-FE7BDE2975D8}"/>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79E689C-47ED-48ED-9E1C-70361D40D76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35</a:t>
            </a:fld>
            <a:endParaRPr lang="tr-TR">
              <a:solidFill>
                <a:prstClr val="white">
                  <a:shade val="50000"/>
                </a:prstClr>
              </a:solidFill>
            </a:endParaRPr>
          </a:p>
        </p:txBody>
      </p:sp>
    </p:spTree>
    <p:extLst>
      <p:ext uri="{BB962C8B-B14F-4D97-AF65-F5344CB8AC3E}">
        <p14:creationId xmlns:p14="http://schemas.microsoft.com/office/powerpoint/2010/main" val="1705297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3ED8-6F62-4E60-8EFB-B64B19538343}"/>
              </a:ext>
            </a:extLst>
          </p:cNvPr>
          <p:cNvSpPr>
            <a:spLocks noGrp="1"/>
          </p:cNvSpPr>
          <p:nvPr>
            <p:ph type="title"/>
          </p:nvPr>
        </p:nvSpPr>
        <p:spPr>
          <a:xfrm>
            <a:off x="460093" y="1369755"/>
            <a:ext cx="3645737" cy="4225197"/>
          </a:xfrm>
        </p:spPr>
        <p:txBody>
          <a:bodyPr/>
          <a:lstStyle/>
          <a:p>
            <a:r>
              <a:rPr lang="tr-TR" sz="3000" b="1" dirty="0">
                <a:solidFill>
                  <a:srgbClr val="FFFF00"/>
                </a:solidFill>
              </a:rPr>
              <a:t>Sumerian </a:t>
            </a:r>
            <a:r>
              <a:rPr lang="en-GB" sz="3000" b="1" dirty="0">
                <a:solidFill>
                  <a:srgbClr val="FFFF00"/>
                </a:solidFill>
              </a:rPr>
              <a:t>Distillation</a:t>
            </a:r>
            <a:br>
              <a:rPr lang="en-GB" sz="3000" b="1" dirty="0">
                <a:solidFill>
                  <a:srgbClr val="FFFF00"/>
                </a:solidFill>
              </a:rPr>
            </a:br>
            <a:r>
              <a:rPr lang="tr-TR" sz="3000" b="1" dirty="0">
                <a:solidFill>
                  <a:srgbClr val="FFFF00"/>
                </a:solidFill>
              </a:rPr>
              <a:t>Ap</a:t>
            </a:r>
            <a:r>
              <a:rPr lang="en-GB" sz="3000" b="1" dirty="0">
                <a:solidFill>
                  <a:srgbClr val="FFFF00"/>
                </a:solidFill>
              </a:rPr>
              <a:t>paratus</a:t>
            </a:r>
            <a:br>
              <a:rPr lang="en-GB" sz="3000" b="1" dirty="0">
                <a:solidFill>
                  <a:srgbClr val="FFFF00"/>
                </a:solidFill>
              </a:rPr>
            </a:br>
            <a:r>
              <a:rPr lang="en-GB" sz="3000" b="1" dirty="0">
                <a:solidFill>
                  <a:srgbClr val="FFFF00"/>
                </a:solidFill>
              </a:rPr>
              <a:t>3500 B.C.</a:t>
            </a:r>
            <a:br>
              <a:rPr lang="en-GB" sz="3000" b="1" dirty="0">
                <a:solidFill>
                  <a:srgbClr val="FFFF00"/>
                </a:solidFill>
              </a:rPr>
            </a:br>
            <a:r>
              <a:rPr lang="en-GB" sz="3000" b="1" dirty="0"/>
              <a:t>Tepe Gawra</a:t>
            </a:r>
            <a:br>
              <a:rPr lang="en-GB" sz="3000" b="1" dirty="0"/>
            </a:br>
            <a:r>
              <a:rPr lang="en-GB" sz="3000" b="1" dirty="0"/>
              <a:t>IRAQ</a:t>
            </a:r>
            <a:br>
              <a:rPr lang="en-GB" sz="3000" b="1" dirty="0"/>
            </a:br>
            <a:r>
              <a:rPr lang="tr-TR" sz="3000" b="1" dirty="0"/>
              <a:t>(So</a:t>
            </a:r>
            <a:r>
              <a:rPr lang="en-GB" sz="3000" b="1" dirty="0"/>
              <a:t>uth</a:t>
            </a:r>
            <a:r>
              <a:rPr lang="tr-TR" sz="3000" b="1" dirty="0"/>
              <a:t> Eastern border of Turkey)</a:t>
            </a:r>
            <a:r>
              <a:rPr lang="en-GB" sz="3000" b="1" dirty="0"/>
              <a:t> </a:t>
            </a:r>
          </a:p>
        </p:txBody>
      </p:sp>
      <p:sp>
        <p:nvSpPr>
          <p:cNvPr id="4" name="Date Placeholder 3">
            <a:extLst>
              <a:ext uri="{FF2B5EF4-FFF2-40B4-BE49-F238E27FC236}">
                <a16:creationId xmlns:a16="http://schemas.microsoft.com/office/drawing/2014/main" id="{18CA952B-1625-4F3B-9FA7-9922FF6F550E}"/>
              </a:ext>
            </a:extLst>
          </p:cNvPr>
          <p:cNvSpPr>
            <a:spLocks noGrp="1"/>
          </p:cNvSpPr>
          <p:nvPr>
            <p:ph type="dt" sz="half" idx="10"/>
          </p:nvPr>
        </p:nvSpPr>
        <p:spPr/>
        <p:txBody>
          <a:bodyPr/>
          <a:lstStyle/>
          <a:p>
            <a:r>
              <a:rPr lang="tr-TR">
                <a:solidFill>
                  <a:prstClr val="white">
                    <a:shade val="50000"/>
                  </a:prstClr>
                </a:solidFill>
              </a:rPr>
              <a:t>28.09.2016</a:t>
            </a:r>
          </a:p>
        </p:txBody>
      </p:sp>
      <p:sp>
        <p:nvSpPr>
          <p:cNvPr id="5" name="Slide Number Placeholder 4">
            <a:extLst>
              <a:ext uri="{FF2B5EF4-FFF2-40B4-BE49-F238E27FC236}">
                <a16:creationId xmlns:a16="http://schemas.microsoft.com/office/drawing/2014/main" id="{2763C6AD-3E12-4430-B38B-D4B22250868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36</a:t>
            </a:fld>
            <a:endParaRPr lang="tr-TR">
              <a:solidFill>
                <a:prstClr val="white">
                  <a:shade val="50000"/>
                </a:prstClr>
              </a:solidFill>
            </a:endParaRPr>
          </a:p>
        </p:txBody>
      </p:sp>
      <p:pic>
        <p:nvPicPr>
          <p:cNvPr id="1026" name="Picture 2" descr="Index of /wp-content/uploads/2018/05">
            <a:extLst>
              <a:ext uri="{FF2B5EF4-FFF2-40B4-BE49-F238E27FC236}">
                <a16:creationId xmlns:a16="http://schemas.microsoft.com/office/drawing/2014/main" id="{C24CE1D8-F1F5-4882-8009-411E0F4685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5936" y="1196752"/>
            <a:ext cx="5051063" cy="443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047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999BCB2-29B9-4247-94DB-F7E41103786B}"/>
              </a:ext>
            </a:extLst>
          </p:cNvPr>
          <p:cNvSpPr>
            <a:spLocks noGrp="1"/>
          </p:cNvSpPr>
          <p:nvPr>
            <p:ph type="title"/>
          </p:nvPr>
        </p:nvSpPr>
        <p:spPr>
          <a:xfrm>
            <a:off x="1009442" y="675724"/>
            <a:ext cx="7561502" cy="924475"/>
          </a:xfrm>
        </p:spPr>
        <p:txBody>
          <a:bodyPr/>
          <a:lstStyle/>
          <a:p>
            <a:r>
              <a:rPr lang="en-GB" b="1" dirty="0">
                <a:solidFill>
                  <a:srgbClr val="FFFF00"/>
                </a:solidFill>
              </a:rPr>
              <a:t>C</a:t>
            </a:r>
            <a:r>
              <a:rPr lang="tr-TR" b="1" dirty="0">
                <a:solidFill>
                  <a:srgbClr val="FFFF00"/>
                </a:solidFill>
              </a:rPr>
              <a:t>hemistry</a:t>
            </a:r>
            <a:r>
              <a:rPr lang="en-GB" b="1" dirty="0">
                <a:solidFill>
                  <a:srgbClr val="FFFF00"/>
                </a:solidFill>
              </a:rPr>
              <a:t> </a:t>
            </a:r>
            <a:r>
              <a:rPr lang="tr-TR" b="1" dirty="0">
                <a:solidFill>
                  <a:srgbClr val="FFFF00"/>
                </a:solidFill>
              </a:rPr>
              <a:t>and Chemical Technologies of Sumerians</a:t>
            </a:r>
            <a:endParaRPr lang="en-US" dirty="0"/>
          </a:p>
        </p:txBody>
      </p:sp>
      <p:sp>
        <p:nvSpPr>
          <p:cNvPr id="3" name="İçerik Yer Tutucusu 2">
            <a:extLst>
              <a:ext uri="{FF2B5EF4-FFF2-40B4-BE49-F238E27FC236}">
                <a16:creationId xmlns:a16="http://schemas.microsoft.com/office/drawing/2014/main" id="{1B44C3E4-571D-46FD-B4AA-65D8C2B9ABE2}"/>
              </a:ext>
            </a:extLst>
          </p:cNvPr>
          <p:cNvSpPr>
            <a:spLocks noGrp="1"/>
          </p:cNvSpPr>
          <p:nvPr>
            <p:ph idx="1"/>
          </p:nvPr>
        </p:nvSpPr>
        <p:spPr>
          <a:xfrm>
            <a:off x="690433" y="1675487"/>
            <a:ext cx="3881567" cy="4580346"/>
          </a:xfrm>
        </p:spPr>
        <p:txBody>
          <a:bodyPr>
            <a:noAutofit/>
          </a:bodyPr>
          <a:lstStyle/>
          <a:p>
            <a:pPr marL="0" indent="0">
              <a:buNone/>
            </a:pPr>
            <a:r>
              <a:rPr lang="tr-TR" sz="3200" i="1" dirty="0">
                <a:solidFill>
                  <a:srgbClr val="FFFF00"/>
                </a:solidFill>
              </a:rPr>
              <a:t>Sumerian</a:t>
            </a:r>
            <a:r>
              <a:rPr lang="en-GB" sz="3200" i="1" dirty="0">
                <a:solidFill>
                  <a:srgbClr val="FFFF00"/>
                </a:solidFill>
              </a:rPr>
              <a:t> </a:t>
            </a:r>
            <a:r>
              <a:rPr lang="tr-TR" sz="3200" i="1" dirty="0">
                <a:solidFill>
                  <a:srgbClr val="FFFF00"/>
                </a:solidFill>
              </a:rPr>
              <a:t>Distillation</a:t>
            </a:r>
            <a:br>
              <a:rPr lang="tr-TR" sz="3200" i="1" dirty="0">
                <a:solidFill>
                  <a:srgbClr val="FFFF00"/>
                </a:solidFill>
              </a:rPr>
            </a:br>
            <a:r>
              <a:rPr lang="tr-TR" sz="3200" i="1" dirty="0">
                <a:solidFill>
                  <a:srgbClr val="FFFF00"/>
                </a:solidFill>
              </a:rPr>
              <a:t>Apparatus</a:t>
            </a:r>
            <a:br>
              <a:rPr lang="tr-TR" sz="3200" b="1" dirty="0"/>
            </a:br>
            <a:r>
              <a:rPr lang="en-GB" sz="3200" b="1" dirty="0"/>
              <a:t>(</a:t>
            </a:r>
            <a:r>
              <a:rPr lang="tr-TR" sz="3200" b="1" dirty="0"/>
              <a:t>Replica, in METU Science</a:t>
            </a:r>
            <a:r>
              <a:rPr lang="en-GB" sz="3200" b="1" dirty="0"/>
              <a:t> &amp; </a:t>
            </a:r>
            <a:r>
              <a:rPr lang="tr-TR" sz="3200" b="1" dirty="0"/>
              <a:t>T</a:t>
            </a:r>
            <a:r>
              <a:rPr lang="en-GB" sz="3200" b="1" dirty="0"/>
              <a:t>echnology</a:t>
            </a:r>
            <a:r>
              <a:rPr lang="tr-TR" sz="3200" b="1" dirty="0"/>
              <a:t> Mus</a:t>
            </a:r>
            <a:r>
              <a:rPr lang="en-GB" sz="3200" b="1" dirty="0"/>
              <a:t>eum</a:t>
            </a:r>
            <a:r>
              <a:rPr lang="tr-TR" sz="3200" b="1" dirty="0"/>
              <a:t>)</a:t>
            </a:r>
            <a:br>
              <a:rPr lang="tr-TR" sz="3200" b="1" dirty="0"/>
            </a:br>
            <a:r>
              <a:rPr lang="en-GB" sz="3200" b="1" dirty="0"/>
              <a:t>original </a:t>
            </a:r>
            <a:r>
              <a:rPr lang="tr-TR" sz="3200" b="1" dirty="0"/>
              <a:t>3500 B.C.</a:t>
            </a:r>
            <a:endParaRPr lang="en-US" sz="3200" dirty="0"/>
          </a:p>
        </p:txBody>
      </p:sp>
      <p:sp>
        <p:nvSpPr>
          <p:cNvPr id="4" name="Veri Yer Tutucusu 3">
            <a:extLst>
              <a:ext uri="{FF2B5EF4-FFF2-40B4-BE49-F238E27FC236}">
                <a16:creationId xmlns:a16="http://schemas.microsoft.com/office/drawing/2014/main" id="{3C7E26A7-4063-4D25-81AE-A2FE8916B183}"/>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86468D86-2314-4C69-82A4-0498D9C0656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37</a:t>
            </a:fld>
            <a:endParaRPr lang="tr-TR">
              <a:solidFill>
                <a:prstClr val="white">
                  <a:shade val="50000"/>
                </a:prstClr>
              </a:solidFill>
            </a:endParaRPr>
          </a:p>
        </p:txBody>
      </p:sp>
      <p:pic>
        <p:nvPicPr>
          <p:cNvPr id="6" name="Picture 2">
            <a:extLst>
              <a:ext uri="{FF2B5EF4-FFF2-40B4-BE49-F238E27FC236}">
                <a16:creationId xmlns:a16="http://schemas.microsoft.com/office/drawing/2014/main" id="{C6C8904D-AF2B-4062-8A39-AB6DCFFB9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876235"/>
            <a:ext cx="4340561" cy="417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corded Sound">
            <a:hlinkClick r:id="" action="ppaction://media"/>
            <a:extLst>
              <a:ext uri="{FF2B5EF4-FFF2-40B4-BE49-F238E27FC236}">
                <a16:creationId xmlns:a16="http://schemas.microsoft.com/office/drawing/2014/main" id="{CBDC7144-C88B-4A57-B334-0B24DAC71D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694012"/>
            <a:ext cx="758584" cy="758584"/>
          </a:xfrm>
          <a:prstGeom prst="rect">
            <a:avLst/>
          </a:prstGeom>
        </p:spPr>
      </p:pic>
    </p:spTree>
    <p:extLst>
      <p:ext uri="{BB962C8B-B14F-4D97-AF65-F5344CB8AC3E}">
        <p14:creationId xmlns:p14="http://schemas.microsoft.com/office/powerpoint/2010/main" val="423279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8A1AD47-A540-408E-BDEA-86F97483E142}"/>
              </a:ext>
            </a:extLst>
          </p:cNvPr>
          <p:cNvSpPr>
            <a:spLocks noGrp="1"/>
          </p:cNvSpPr>
          <p:nvPr>
            <p:ph type="title"/>
          </p:nvPr>
        </p:nvSpPr>
        <p:spPr>
          <a:xfrm>
            <a:off x="406401" y="1364044"/>
            <a:ext cx="3988318" cy="4873268"/>
          </a:xfrm>
        </p:spPr>
        <p:txBody>
          <a:bodyPr/>
          <a:lstStyle/>
          <a:p>
            <a:r>
              <a:rPr lang="en-GB" sz="3600" b="1" dirty="0"/>
              <a:t>Collection of distilled liquid between two rims of</a:t>
            </a:r>
            <a:r>
              <a:rPr lang="tr-TR" sz="3600" b="1" dirty="0"/>
              <a:t> Sumerian </a:t>
            </a:r>
            <a:r>
              <a:rPr lang="en-GB" sz="3600" b="1" dirty="0"/>
              <a:t> distillation apparatus</a:t>
            </a:r>
          </a:p>
        </p:txBody>
      </p:sp>
      <p:sp>
        <p:nvSpPr>
          <p:cNvPr id="4" name="Veri Yer Tutucusu 3">
            <a:extLst>
              <a:ext uri="{FF2B5EF4-FFF2-40B4-BE49-F238E27FC236}">
                <a16:creationId xmlns:a16="http://schemas.microsoft.com/office/drawing/2014/main" id="{81A3585B-B8B6-4882-AEF3-1D623341C7D1}"/>
              </a:ext>
            </a:extLst>
          </p:cNvPr>
          <p:cNvSpPr>
            <a:spLocks noGrp="1"/>
          </p:cNvSpPr>
          <p:nvPr>
            <p:ph type="dt" sz="half" idx="10"/>
          </p:nvPr>
        </p:nvSpPr>
        <p:spPr/>
        <p:txBody>
          <a:bodyPr/>
          <a:lstStyle/>
          <a:p>
            <a:r>
              <a:rPr lang="tr-TR">
                <a:solidFill>
                  <a:prstClr val="white">
                    <a:shade val="50000"/>
                  </a:prstClr>
                </a:solidFill>
              </a:rPr>
              <a:t>21.10.2020</a:t>
            </a:r>
          </a:p>
        </p:txBody>
      </p:sp>
      <p:sp>
        <p:nvSpPr>
          <p:cNvPr id="5" name="Slayt Numarası Yer Tutucusu 4">
            <a:extLst>
              <a:ext uri="{FF2B5EF4-FFF2-40B4-BE49-F238E27FC236}">
                <a16:creationId xmlns:a16="http://schemas.microsoft.com/office/drawing/2014/main" id="{465F76EE-092A-4A5D-B053-13A4099959AD}"/>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38</a:t>
            </a:fld>
            <a:endParaRPr lang="tr-TR">
              <a:solidFill>
                <a:prstClr val="white">
                  <a:shade val="50000"/>
                </a:prstClr>
              </a:solidFill>
            </a:endParaRPr>
          </a:p>
        </p:txBody>
      </p:sp>
      <p:pic>
        <p:nvPicPr>
          <p:cNvPr id="6" name="İçerik Yer Tutucusu 5" descr="http://www.asor.org/wp-content/uploads/2018/05/5.gif">
            <a:extLst>
              <a:ext uri="{FF2B5EF4-FFF2-40B4-BE49-F238E27FC236}">
                <a16:creationId xmlns:a16="http://schemas.microsoft.com/office/drawing/2014/main" id="{9153ECD9-CFF4-457A-94BA-3ACE20B6AD2D}"/>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145" r="49722"/>
          <a:stretch/>
        </p:blipFill>
        <p:spPr bwMode="auto">
          <a:xfrm>
            <a:off x="4174067" y="1060450"/>
            <a:ext cx="4563533" cy="4749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1722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35B9-2A97-4D74-83A3-06D162016EC8}"/>
              </a:ext>
            </a:extLst>
          </p:cNvPr>
          <p:cNvSpPr>
            <a:spLocks noGrp="1"/>
          </p:cNvSpPr>
          <p:nvPr>
            <p:ph type="title"/>
          </p:nvPr>
        </p:nvSpPr>
        <p:spPr>
          <a:xfrm>
            <a:off x="313266" y="620688"/>
            <a:ext cx="3322629" cy="5616624"/>
          </a:xfrm>
        </p:spPr>
        <p:txBody>
          <a:bodyPr/>
          <a:lstStyle/>
          <a:p>
            <a:r>
              <a:rPr lang="en-GB" sz="3000" b="1" dirty="0">
                <a:solidFill>
                  <a:srgbClr val="FFFF00"/>
                </a:solidFill>
              </a:rPr>
              <a:t>Moderniz</a:t>
            </a:r>
            <a:r>
              <a:rPr lang="tr-TR" sz="3000" b="1" dirty="0">
                <a:solidFill>
                  <a:srgbClr val="FFFF00"/>
                </a:solidFill>
              </a:rPr>
              <a:t>ed</a:t>
            </a:r>
            <a:r>
              <a:rPr lang="en-GB" sz="3000" b="1" dirty="0">
                <a:solidFill>
                  <a:srgbClr val="FFFF00"/>
                </a:solidFill>
              </a:rPr>
              <a:t>  distillation apparatus</a:t>
            </a:r>
            <a:br>
              <a:rPr lang="en-GB" sz="3000" b="1" dirty="0">
                <a:solidFill>
                  <a:srgbClr val="FFFF00"/>
                </a:solidFill>
              </a:rPr>
            </a:br>
            <a:br>
              <a:rPr lang="en-GB" sz="3000" b="1" dirty="0">
                <a:solidFill>
                  <a:srgbClr val="FFFF00"/>
                </a:solidFill>
              </a:rPr>
            </a:br>
            <a:r>
              <a:rPr lang="en-GB" b="1" dirty="0"/>
              <a:t>Alembic (</a:t>
            </a:r>
            <a:r>
              <a:rPr lang="en-GB" sz="2100" i="1" dirty="0"/>
              <a:t>Damıtma cihazı Arapça’dan </a:t>
            </a:r>
            <a:r>
              <a:rPr lang="en-GB" sz="2100" i="1" dirty="0" err="1"/>
              <a:t>alıntı</a:t>
            </a:r>
            <a:r>
              <a:rPr lang="en-GB" sz="2100" i="1" dirty="0"/>
              <a:t> kelime (</a:t>
            </a:r>
            <a:r>
              <a:rPr lang="en-GB" sz="2100" i="1" dirty="0">
                <a:solidFill>
                  <a:srgbClr val="FFFF00"/>
                </a:solidFill>
              </a:rPr>
              <a:t>el imbik</a:t>
            </a:r>
            <a:r>
              <a:rPr lang="en-GB" sz="2100" i="1" dirty="0"/>
              <a:t>)</a:t>
            </a:r>
            <a:r>
              <a:rPr lang="en-GB" b="1" dirty="0"/>
              <a:t>)</a:t>
            </a:r>
            <a:br>
              <a:rPr lang="en-GB" b="1" dirty="0"/>
            </a:br>
            <a:r>
              <a:rPr lang="en-GB" b="1" dirty="0"/>
              <a:t>1400 A.D. Replica</a:t>
            </a:r>
          </a:p>
        </p:txBody>
      </p:sp>
      <p:sp>
        <p:nvSpPr>
          <p:cNvPr id="4" name="Date Placeholder 3">
            <a:extLst>
              <a:ext uri="{FF2B5EF4-FFF2-40B4-BE49-F238E27FC236}">
                <a16:creationId xmlns:a16="http://schemas.microsoft.com/office/drawing/2014/main" id="{3ADD9FDE-7CE2-470D-87E6-04695E706234}"/>
              </a:ext>
            </a:extLst>
          </p:cNvPr>
          <p:cNvSpPr>
            <a:spLocks noGrp="1"/>
          </p:cNvSpPr>
          <p:nvPr>
            <p:ph type="dt" sz="half" idx="10"/>
          </p:nvPr>
        </p:nvSpPr>
        <p:spPr/>
        <p:txBody>
          <a:bodyPr/>
          <a:lstStyle/>
          <a:p>
            <a:r>
              <a:rPr lang="tr-TR">
                <a:solidFill>
                  <a:prstClr val="white">
                    <a:shade val="50000"/>
                  </a:prstClr>
                </a:solidFill>
              </a:rPr>
              <a:t>21.10.2020</a:t>
            </a:r>
          </a:p>
        </p:txBody>
      </p:sp>
      <p:sp>
        <p:nvSpPr>
          <p:cNvPr id="5" name="Slide Number Placeholder 4">
            <a:extLst>
              <a:ext uri="{FF2B5EF4-FFF2-40B4-BE49-F238E27FC236}">
                <a16:creationId xmlns:a16="http://schemas.microsoft.com/office/drawing/2014/main" id="{D3DAF90D-0D2C-4203-A20D-F01728E0907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39</a:t>
            </a:fld>
            <a:endParaRPr lang="tr-TR">
              <a:solidFill>
                <a:prstClr val="white">
                  <a:shade val="50000"/>
                </a:prstClr>
              </a:solidFill>
            </a:endParaRPr>
          </a:p>
        </p:txBody>
      </p:sp>
      <p:pic>
        <p:nvPicPr>
          <p:cNvPr id="12290" name="Picture 2" descr="Alembic Jar">
            <a:extLst>
              <a:ext uri="{FF2B5EF4-FFF2-40B4-BE49-F238E27FC236}">
                <a16:creationId xmlns:a16="http://schemas.microsoft.com/office/drawing/2014/main" id="{5D08CE9F-68F9-40F2-84F0-90A29BAE3E5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31840" y="1649900"/>
            <a:ext cx="5899145" cy="4371388"/>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41095ADB-E876-4032-9DE1-2B89D943B3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98928" y="342032"/>
            <a:ext cx="854720" cy="854720"/>
          </a:xfrm>
          <a:prstGeom prst="rect">
            <a:avLst/>
          </a:prstGeom>
        </p:spPr>
      </p:pic>
    </p:spTree>
    <p:extLst>
      <p:ext uri="{BB962C8B-B14F-4D97-AF65-F5344CB8AC3E}">
        <p14:creationId xmlns:p14="http://schemas.microsoft.com/office/powerpoint/2010/main" val="250515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BF9E22D-81AF-4EFE-9C96-1C35E9CB28F9}"/>
              </a:ext>
            </a:extLst>
          </p:cNvPr>
          <p:cNvSpPr>
            <a:spLocks noGrp="1"/>
          </p:cNvSpPr>
          <p:nvPr>
            <p:ph type="title"/>
          </p:nvPr>
        </p:nvSpPr>
        <p:spPr>
          <a:xfrm>
            <a:off x="827584" y="188641"/>
            <a:ext cx="7632848" cy="1152128"/>
          </a:xfrm>
        </p:spPr>
        <p:txBody>
          <a:bodyPr/>
          <a:lstStyle/>
          <a:p>
            <a:r>
              <a:rPr lang="tr-TR" sz="4000" b="1" dirty="0">
                <a:solidFill>
                  <a:srgbClr val="FFFF00"/>
                </a:solidFill>
                <a:latin typeface="Trebuchet MS" panose="020B0603020202020204"/>
                <a:cs typeface="+mj-cs"/>
              </a:rPr>
              <a:t>1. Sumerians invented clay tokens and then the numbers</a:t>
            </a:r>
            <a:endParaRPr lang="en-GB" dirty="0"/>
          </a:p>
        </p:txBody>
      </p:sp>
      <p:sp>
        <p:nvSpPr>
          <p:cNvPr id="3" name="İçerik Yer Tutucusu 2">
            <a:extLst>
              <a:ext uri="{FF2B5EF4-FFF2-40B4-BE49-F238E27FC236}">
                <a16:creationId xmlns:a16="http://schemas.microsoft.com/office/drawing/2014/main" id="{90D9B989-D502-4749-B309-04B0782C76C2}"/>
              </a:ext>
            </a:extLst>
          </p:cNvPr>
          <p:cNvSpPr>
            <a:spLocks noGrp="1"/>
          </p:cNvSpPr>
          <p:nvPr>
            <p:ph idx="1"/>
          </p:nvPr>
        </p:nvSpPr>
        <p:spPr/>
        <p:txBody>
          <a:bodyPr/>
          <a:lstStyle/>
          <a:p>
            <a:endParaRPr lang="en-GB" dirty="0"/>
          </a:p>
        </p:txBody>
      </p:sp>
      <p:sp>
        <p:nvSpPr>
          <p:cNvPr id="4" name="Veri Yer Tutucusu 3">
            <a:extLst>
              <a:ext uri="{FF2B5EF4-FFF2-40B4-BE49-F238E27FC236}">
                <a16:creationId xmlns:a16="http://schemas.microsoft.com/office/drawing/2014/main" id="{B12B6247-FC82-4BFC-A768-C03F38D40E4A}"/>
              </a:ext>
            </a:extLst>
          </p:cNvPr>
          <p:cNvSpPr>
            <a:spLocks noGrp="1"/>
          </p:cNvSpPr>
          <p:nvPr>
            <p:ph type="dt" sz="half" idx="10"/>
          </p:nvPr>
        </p:nvSpPr>
        <p:spPr/>
        <p:txBody>
          <a:bodyPr/>
          <a:lstStyle/>
          <a:p>
            <a:r>
              <a:rPr lang="en-US">
                <a:solidFill>
                  <a:prstClr val="white">
                    <a:shade val="50000"/>
                  </a:prstClr>
                </a:solidFill>
              </a:rPr>
              <a:t>October 10,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0162CE2F-D0F5-405B-A31C-0C9B497AA82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a:t>
            </a:fld>
            <a:endParaRPr lang="tr-TR">
              <a:solidFill>
                <a:prstClr val="white">
                  <a:shade val="50000"/>
                </a:prstClr>
              </a:solidFill>
            </a:endParaRPr>
          </a:p>
        </p:txBody>
      </p:sp>
      <p:pic>
        <p:nvPicPr>
          <p:cNvPr id="6" name="Picture 2">
            <a:extLst>
              <a:ext uri="{FF2B5EF4-FFF2-40B4-BE49-F238E27FC236}">
                <a16:creationId xmlns:a16="http://schemas.microsoft.com/office/drawing/2014/main" id="{34336645-2065-4FA8-A046-F592570A7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556791"/>
            <a:ext cx="8928992"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224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DC40-971C-4371-9601-39FB5278713F}"/>
              </a:ext>
            </a:extLst>
          </p:cNvPr>
          <p:cNvSpPr>
            <a:spLocks noGrp="1"/>
          </p:cNvSpPr>
          <p:nvPr>
            <p:ph type="title"/>
          </p:nvPr>
        </p:nvSpPr>
        <p:spPr>
          <a:xfrm>
            <a:off x="395536" y="692696"/>
            <a:ext cx="3816424" cy="5259114"/>
          </a:xfrm>
        </p:spPr>
        <p:txBody>
          <a:bodyPr/>
          <a:lstStyle/>
          <a:p>
            <a:pPr marL="0" indent="0"/>
            <a:r>
              <a:rPr lang="en-GB" b="1" dirty="0">
                <a:solidFill>
                  <a:srgbClr val="FFFF00"/>
                </a:solidFill>
              </a:rPr>
              <a:t>Sumerian</a:t>
            </a:r>
            <a:r>
              <a:rPr lang="tr-TR" b="1" dirty="0">
                <a:solidFill>
                  <a:srgbClr val="FFFF00"/>
                </a:solidFill>
              </a:rPr>
              <a:t> </a:t>
            </a:r>
            <a:r>
              <a:rPr lang="en-GB" b="1" dirty="0">
                <a:solidFill>
                  <a:srgbClr val="FFFF00"/>
                </a:solidFill>
              </a:rPr>
              <a:t>Extraction </a:t>
            </a:r>
            <a:br>
              <a:rPr lang="en-GB" b="1" dirty="0">
                <a:solidFill>
                  <a:srgbClr val="FFFF00"/>
                </a:solidFill>
              </a:rPr>
            </a:br>
            <a:r>
              <a:rPr lang="en-GB" b="1" dirty="0">
                <a:solidFill>
                  <a:srgbClr val="FFFF00"/>
                </a:solidFill>
              </a:rPr>
              <a:t>Apparatus</a:t>
            </a:r>
            <a:br>
              <a:rPr lang="en-GB" b="1" dirty="0">
                <a:solidFill>
                  <a:srgbClr val="FFFF00"/>
                </a:solidFill>
              </a:rPr>
            </a:br>
            <a:r>
              <a:rPr lang="en-GB" b="1" dirty="0"/>
              <a:t>(3500 B.C.)</a:t>
            </a:r>
            <a:br>
              <a:rPr lang="en-GB" b="1" dirty="0"/>
            </a:br>
            <a:br>
              <a:rPr lang="tr-TR" b="1" dirty="0"/>
            </a:br>
            <a:r>
              <a:rPr lang="en-GB" b="1" dirty="0"/>
              <a:t>Tepe Gawra-Iraq (South </a:t>
            </a:r>
            <a:r>
              <a:rPr lang="tr-TR" b="1" dirty="0"/>
              <a:t>East border </a:t>
            </a:r>
            <a:r>
              <a:rPr lang="en-GB" b="1" dirty="0"/>
              <a:t>of </a:t>
            </a:r>
            <a:br>
              <a:rPr lang="en-GB" b="1" dirty="0"/>
            </a:br>
            <a:r>
              <a:rPr lang="tr-TR" b="1" dirty="0"/>
              <a:t>Turkey)</a:t>
            </a:r>
            <a:endParaRPr lang="en-GB" dirty="0"/>
          </a:p>
        </p:txBody>
      </p:sp>
      <p:sp>
        <p:nvSpPr>
          <p:cNvPr id="3" name="Content Placeholder 2">
            <a:extLst>
              <a:ext uri="{FF2B5EF4-FFF2-40B4-BE49-F238E27FC236}">
                <a16:creationId xmlns:a16="http://schemas.microsoft.com/office/drawing/2014/main" id="{0CB2362C-9093-4DEF-8451-DC4661A6C25D}"/>
              </a:ext>
            </a:extLst>
          </p:cNvPr>
          <p:cNvSpPr>
            <a:spLocks noGrp="1"/>
          </p:cNvSpPr>
          <p:nvPr>
            <p:ph idx="1"/>
          </p:nvPr>
        </p:nvSpPr>
        <p:spPr>
          <a:xfrm>
            <a:off x="5076056" y="1807361"/>
            <a:ext cx="3888431" cy="4573967"/>
          </a:xfrm>
        </p:spPr>
        <p:txBody>
          <a:bodyPr>
            <a:normAutofit/>
          </a:bodyPr>
          <a:lstStyle/>
          <a:p>
            <a:pPr marL="0" indent="0">
              <a:buNone/>
            </a:pPr>
            <a:endParaRPr lang="en-GB" sz="3200" b="1" dirty="0"/>
          </a:p>
          <a:p>
            <a:endParaRPr lang="en-GB" dirty="0"/>
          </a:p>
        </p:txBody>
      </p:sp>
      <p:sp>
        <p:nvSpPr>
          <p:cNvPr id="4" name="Date Placeholder 3">
            <a:extLst>
              <a:ext uri="{FF2B5EF4-FFF2-40B4-BE49-F238E27FC236}">
                <a16:creationId xmlns:a16="http://schemas.microsoft.com/office/drawing/2014/main" id="{9FEB0E13-A43A-466C-B2A6-ABD3220F7C97}"/>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5825A52-75F8-41AE-BAAD-DFBC354366D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40</a:t>
            </a:fld>
            <a:endParaRPr lang="tr-TR">
              <a:solidFill>
                <a:prstClr val="white">
                  <a:shade val="50000"/>
                </a:prstClr>
              </a:solidFill>
            </a:endParaRPr>
          </a:p>
        </p:txBody>
      </p:sp>
      <p:sp>
        <p:nvSpPr>
          <p:cNvPr id="6" name="Rectangle 3" descr="Figure21">
            <a:extLst>
              <a:ext uri="{FF2B5EF4-FFF2-40B4-BE49-F238E27FC236}">
                <a16:creationId xmlns:a16="http://schemas.microsoft.com/office/drawing/2014/main" id="{D944348B-8BB6-4CCD-903C-1BDEE84AAA05}"/>
              </a:ext>
            </a:extLst>
          </p:cNvPr>
          <p:cNvSpPr>
            <a:spLocks noGrp="1" noChangeAspect="1" noChangeArrowheads="1"/>
          </p:cNvSpPr>
          <p:nvPr isPhoto="1"/>
        </p:nvSpPr>
        <p:spPr bwMode="auto">
          <a:xfrm>
            <a:off x="4306439" y="301723"/>
            <a:ext cx="4725429" cy="5832649"/>
          </a:xfrm>
          <a:prstGeom prst="rect">
            <a:avLst/>
          </a:prstGeom>
          <a:blipFill dpi="0" rotWithShape="1">
            <a:blip r:embed="rId4"/>
            <a:srcRect/>
            <a:stretch>
              <a:fillRect r="-20"/>
            </a:stretch>
          </a:blipFill>
          <a:ln w="9525">
            <a:solidFill>
              <a:srgbClr val="000000"/>
            </a:solidFill>
            <a:miter lim="800000"/>
            <a:headEnd/>
            <a:tailEnd/>
          </a:ln>
          <a:effectLst/>
        </p:spPr>
        <p:txBody>
          <a:bodyPr/>
          <a:lstStyle/>
          <a:p>
            <a:pPr>
              <a:defRPr/>
            </a:pPr>
            <a:endParaRPr lang="en-US" kern="0">
              <a:solidFill>
                <a:sysClr val="windowText" lastClr="000000"/>
              </a:solidFill>
              <a:latin typeface="Trebuchet MS" panose="020B0603020202020204"/>
            </a:endParaRPr>
          </a:p>
        </p:txBody>
      </p:sp>
      <p:pic>
        <p:nvPicPr>
          <p:cNvPr id="7" name="Recorded Sound">
            <a:hlinkClick r:id="" action="ppaction://media"/>
            <a:extLst>
              <a:ext uri="{FF2B5EF4-FFF2-40B4-BE49-F238E27FC236}">
                <a16:creationId xmlns:a16="http://schemas.microsoft.com/office/drawing/2014/main" id="{311FD082-B592-4A45-9CB7-DF95244772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27545" y="465206"/>
            <a:ext cx="609600" cy="609600"/>
          </a:xfrm>
          <a:prstGeom prst="rect">
            <a:avLst/>
          </a:prstGeom>
        </p:spPr>
      </p:pic>
    </p:spTree>
    <p:extLst>
      <p:ext uri="{BB962C8B-B14F-4D97-AF65-F5344CB8AC3E}">
        <p14:creationId xmlns:p14="http://schemas.microsoft.com/office/powerpoint/2010/main" val="210961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1385-C128-45F8-8306-16B715DD9698}"/>
              </a:ext>
            </a:extLst>
          </p:cNvPr>
          <p:cNvSpPr>
            <a:spLocks noGrp="1"/>
          </p:cNvSpPr>
          <p:nvPr>
            <p:ph type="title"/>
          </p:nvPr>
        </p:nvSpPr>
        <p:spPr>
          <a:xfrm>
            <a:off x="467545" y="908720"/>
            <a:ext cx="3888432" cy="5400600"/>
          </a:xfrm>
        </p:spPr>
        <p:txBody>
          <a:bodyPr/>
          <a:lstStyle/>
          <a:p>
            <a:r>
              <a:rPr lang="en-GB" sz="3600" b="1" dirty="0">
                <a:solidFill>
                  <a:srgbClr val="FFFF00"/>
                </a:solidFill>
              </a:rPr>
              <a:t>Replica of Sumerian</a:t>
            </a:r>
            <a:br>
              <a:rPr lang="en-GB" sz="3600" b="1" dirty="0">
                <a:solidFill>
                  <a:srgbClr val="FFFF00"/>
                </a:solidFill>
              </a:rPr>
            </a:br>
            <a:r>
              <a:rPr lang="en-GB" sz="3600" b="1" dirty="0">
                <a:solidFill>
                  <a:srgbClr val="FFFF00"/>
                </a:solidFill>
              </a:rPr>
              <a:t>Extraction </a:t>
            </a:r>
            <a:br>
              <a:rPr lang="en-GB" sz="3600" b="1" dirty="0">
                <a:solidFill>
                  <a:srgbClr val="FFFF00"/>
                </a:solidFill>
              </a:rPr>
            </a:br>
            <a:r>
              <a:rPr lang="en-GB" sz="3600" b="1" dirty="0">
                <a:solidFill>
                  <a:srgbClr val="FFFF00"/>
                </a:solidFill>
              </a:rPr>
              <a:t>Apparatus</a:t>
            </a:r>
            <a:br>
              <a:rPr lang="en-GB" b="1" dirty="0"/>
            </a:br>
            <a:r>
              <a:rPr lang="en-GB" b="1" dirty="0"/>
              <a:t> </a:t>
            </a:r>
            <a:br>
              <a:rPr lang="en-GB" b="1" dirty="0"/>
            </a:br>
            <a:r>
              <a:rPr lang="en-GB" b="1" dirty="0"/>
              <a:t>(METU Science &amp; Technology Museum)</a:t>
            </a:r>
            <a:br>
              <a:rPr lang="en-GB" dirty="0"/>
            </a:br>
            <a:endParaRPr lang="en-GB" dirty="0"/>
          </a:p>
        </p:txBody>
      </p:sp>
      <p:sp>
        <p:nvSpPr>
          <p:cNvPr id="4" name="Date Placeholder 3">
            <a:extLst>
              <a:ext uri="{FF2B5EF4-FFF2-40B4-BE49-F238E27FC236}">
                <a16:creationId xmlns:a16="http://schemas.microsoft.com/office/drawing/2014/main" id="{ACB27252-C9F8-40A6-9EE3-745CB30D24FD}"/>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A692EF76-50FD-43B1-A2D9-B3C09F7AFBF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41</a:t>
            </a:fld>
            <a:endParaRPr lang="tr-TR">
              <a:solidFill>
                <a:prstClr val="white">
                  <a:shade val="50000"/>
                </a:prstClr>
              </a:solidFill>
            </a:endParaRPr>
          </a:p>
        </p:txBody>
      </p:sp>
      <p:sp>
        <p:nvSpPr>
          <p:cNvPr id="7" name="Rectangle 2" descr="ODTU2003_0905_133016AAa">
            <a:extLst>
              <a:ext uri="{FF2B5EF4-FFF2-40B4-BE49-F238E27FC236}">
                <a16:creationId xmlns:a16="http://schemas.microsoft.com/office/drawing/2014/main" id="{10FB4C06-D383-43A0-844F-4161B976EC43}"/>
              </a:ext>
            </a:extLst>
          </p:cNvPr>
          <p:cNvSpPr>
            <a:spLocks noGrp="1" noChangeAspect="1" noChangeArrowheads="1"/>
          </p:cNvSpPr>
          <p:nvPr isPhoto="1"/>
        </p:nvSpPr>
        <p:spPr bwMode="auto">
          <a:xfrm>
            <a:off x="4139952" y="1196752"/>
            <a:ext cx="4862022" cy="5544616"/>
          </a:xfrm>
          <a:prstGeom prst="rect">
            <a:avLst/>
          </a:prstGeom>
          <a:blipFill dpi="0" rotWithShape="1">
            <a:blip r:embed="rId4"/>
            <a:srcRect/>
            <a:stretch>
              <a:fillRect/>
            </a:stretch>
          </a:blipFill>
          <a:ln w="9525">
            <a:solidFill>
              <a:srgbClr val="000000"/>
            </a:solidFill>
            <a:miter lim="800000"/>
            <a:headEnd/>
            <a:tailEnd/>
          </a:ln>
          <a:effectLst/>
        </p:spPr>
        <p:txBody>
          <a:bodyPr/>
          <a:lstStyle/>
          <a:p>
            <a:endParaRPr lang="en-US" kern="0">
              <a:solidFill>
                <a:sysClr val="windowText" lastClr="000000"/>
              </a:solidFill>
            </a:endParaRPr>
          </a:p>
        </p:txBody>
      </p:sp>
      <p:pic>
        <p:nvPicPr>
          <p:cNvPr id="3" name="Recorded Sound">
            <a:hlinkClick r:id="" action="ppaction://media"/>
            <a:extLst>
              <a:ext uri="{FF2B5EF4-FFF2-40B4-BE49-F238E27FC236}">
                <a16:creationId xmlns:a16="http://schemas.microsoft.com/office/drawing/2014/main" id="{BEC1D318-2004-4240-ABCE-ECC07D588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188640"/>
            <a:ext cx="825624" cy="825624"/>
          </a:xfrm>
          <a:prstGeom prst="rect">
            <a:avLst/>
          </a:prstGeom>
        </p:spPr>
      </p:pic>
    </p:spTree>
    <p:extLst>
      <p:ext uri="{BB962C8B-B14F-4D97-AF65-F5344CB8AC3E}">
        <p14:creationId xmlns:p14="http://schemas.microsoft.com/office/powerpoint/2010/main" val="8606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A989-3921-444B-A985-023BA4D6BE45}"/>
              </a:ext>
            </a:extLst>
          </p:cNvPr>
          <p:cNvSpPr>
            <a:spLocks noGrp="1"/>
          </p:cNvSpPr>
          <p:nvPr>
            <p:ph type="title"/>
          </p:nvPr>
        </p:nvSpPr>
        <p:spPr>
          <a:xfrm>
            <a:off x="467544" y="404664"/>
            <a:ext cx="3816424" cy="6120680"/>
          </a:xfrm>
        </p:spPr>
        <p:txBody>
          <a:bodyPr/>
          <a:lstStyle/>
          <a:p>
            <a:r>
              <a:rPr lang="en-GB" sz="2800" b="1" dirty="0">
                <a:solidFill>
                  <a:srgbClr val="FFFF00"/>
                </a:solidFill>
              </a:rPr>
              <a:t>Cross sections of 2 different Sumerian</a:t>
            </a:r>
            <a:br>
              <a:rPr lang="en-GB" sz="2800" b="1" dirty="0">
                <a:solidFill>
                  <a:srgbClr val="FFFF00"/>
                </a:solidFill>
              </a:rPr>
            </a:br>
            <a:r>
              <a:rPr lang="en-GB" sz="2800" b="1" dirty="0">
                <a:solidFill>
                  <a:srgbClr val="FFFF00"/>
                </a:solidFill>
              </a:rPr>
              <a:t>Extraction </a:t>
            </a:r>
            <a:br>
              <a:rPr lang="en-GB" sz="2800" b="1" dirty="0">
                <a:solidFill>
                  <a:srgbClr val="FFFF00"/>
                </a:solidFill>
              </a:rPr>
            </a:br>
            <a:r>
              <a:rPr lang="en-GB" sz="2800" b="1" dirty="0">
                <a:solidFill>
                  <a:srgbClr val="FFFF00"/>
                </a:solidFill>
              </a:rPr>
              <a:t>Apparatus</a:t>
            </a:r>
            <a:br>
              <a:rPr lang="en-GB" sz="2800" b="1" dirty="0">
                <a:solidFill>
                  <a:srgbClr val="FFFF00"/>
                </a:solidFill>
              </a:rPr>
            </a:br>
            <a:r>
              <a:rPr lang="en-GB" sz="2800" b="1" dirty="0">
                <a:solidFill>
                  <a:srgbClr val="FFFF00"/>
                </a:solidFill>
              </a:rPr>
              <a:t>(3500 B.C.)</a:t>
            </a:r>
            <a:br>
              <a:rPr lang="en-GB" sz="2800" b="1" dirty="0">
                <a:solidFill>
                  <a:srgbClr val="FFFF00"/>
                </a:solidFill>
              </a:rPr>
            </a:br>
            <a:r>
              <a:rPr lang="en-GB" sz="2800" b="1" u="sng" dirty="0" err="1"/>
              <a:t>Dimentions</a:t>
            </a:r>
            <a:r>
              <a:rPr lang="en-GB" sz="2800" b="1" u="sng" dirty="0"/>
              <a:t> of the apparatus given in f</a:t>
            </a:r>
            <a:r>
              <a:rPr lang="en-GB" b="1" u="sng" dirty="0"/>
              <a:t>igure at the Top</a:t>
            </a:r>
            <a:r>
              <a:rPr lang="en-GB" b="1" dirty="0"/>
              <a:t>: </a:t>
            </a:r>
            <a:r>
              <a:rPr lang="en-GB" sz="2800" i="1" dirty="0"/>
              <a:t>25.6 cm height and 49.</a:t>
            </a:r>
            <a:r>
              <a:rPr lang="tr-TR" sz="2800" i="1" dirty="0"/>
              <a:t>6</a:t>
            </a:r>
            <a:r>
              <a:rPr lang="en-GB" sz="2800" i="1" dirty="0"/>
              <a:t> cm maximum width</a:t>
            </a:r>
            <a:br>
              <a:rPr lang="en-GB" dirty="0"/>
            </a:br>
            <a:endParaRPr lang="en-GB" dirty="0"/>
          </a:p>
        </p:txBody>
      </p:sp>
      <p:sp>
        <p:nvSpPr>
          <p:cNvPr id="3" name="Content Placeholder 2">
            <a:extLst>
              <a:ext uri="{FF2B5EF4-FFF2-40B4-BE49-F238E27FC236}">
                <a16:creationId xmlns:a16="http://schemas.microsoft.com/office/drawing/2014/main" id="{281F892B-6D13-4FD1-8C65-5CCE0FC45E3B}"/>
              </a:ext>
            </a:extLst>
          </p:cNvPr>
          <p:cNvSpPr>
            <a:spLocks noGrp="1"/>
          </p:cNvSpPr>
          <p:nvPr>
            <p:ph idx="1"/>
          </p:nvPr>
        </p:nvSpPr>
        <p:spPr>
          <a:xfrm>
            <a:off x="4788024" y="692697"/>
            <a:ext cx="3744416" cy="5472608"/>
          </a:xfrm>
        </p:spPr>
        <p:txBody>
          <a:bodyPr/>
          <a:lstStyle/>
          <a:p>
            <a:endParaRPr lang="en-GB" dirty="0"/>
          </a:p>
        </p:txBody>
      </p:sp>
      <p:sp>
        <p:nvSpPr>
          <p:cNvPr id="4" name="Date Placeholder 3">
            <a:extLst>
              <a:ext uri="{FF2B5EF4-FFF2-40B4-BE49-F238E27FC236}">
                <a16:creationId xmlns:a16="http://schemas.microsoft.com/office/drawing/2014/main" id="{D1829748-DE78-45A2-A01D-9A9B735B7C68}"/>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3D98E938-ADE5-4BC4-8001-D0E36BF2652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42</a:t>
            </a:fld>
            <a:endParaRPr lang="tr-TR">
              <a:solidFill>
                <a:prstClr val="white">
                  <a:shade val="50000"/>
                </a:prstClr>
              </a:solidFill>
            </a:endParaRPr>
          </a:p>
        </p:txBody>
      </p:sp>
      <p:sp>
        <p:nvSpPr>
          <p:cNvPr id="6" name="Rectangle 3" descr="Figure19">
            <a:extLst>
              <a:ext uri="{FF2B5EF4-FFF2-40B4-BE49-F238E27FC236}">
                <a16:creationId xmlns:a16="http://schemas.microsoft.com/office/drawing/2014/main" id="{FCC18BD4-C495-4EA2-A0A7-DD9A37B72A82}"/>
              </a:ext>
            </a:extLst>
          </p:cNvPr>
          <p:cNvSpPr>
            <a:spLocks noGrp="1" noChangeAspect="1" noChangeArrowheads="1"/>
          </p:cNvSpPr>
          <p:nvPr isPhoto="1"/>
        </p:nvSpPr>
        <p:spPr bwMode="auto">
          <a:xfrm>
            <a:off x="4580317" y="620903"/>
            <a:ext cx="4269837" cy="5887200"/>
          </a:xfrm>
          <a:prstGeom prst="rect">
            <a:avLst/>
          </a:prstGeom>
          <a:blipFill dpi="0" rotWithShape="1">
            <a:blip r:embed="rId4"/>
            <a:srcRect/>
            <a:stretch>
              <a:fillRect b="-13"/>
            </a:stretch>
          </a:blipFill>
          <a:ln w="9525">
            <a:solidFill>
              <a:srgbClr val="000000"/>
            </a:solidFill>
            <a:miter lim="800000"/>
            <a:headEnd/>
            <a:tailEnd/>
          </a:ln>
          <a:effectLst/>
        </p:spPr>
        <p:txBody>
          <a:bodyPr/>
          <a:lstStyle/>
          <a:p>
            <a:pPr>
              <a:defRPr/>
            </a:pPr>
            <a:endParaRPr lang="en-US" kern="0">
              <a:solidFill>
                <a:sysClr val="windowText" lastClr="000000"/>
              </a:solidFill>
              <a:latin typeface="Trebuchet MS" panose="020B0603020202020204"/>
            </a:endParaRPr>
          </a:p>
        </p:txBody>
      </p:sp>
      <p:pic>
        <p:nvPicPr>
          <p:cNvPr id="7" name="Recorded Sound">
            <a:hlinkClick r:id="" action="ppaction://media"/>
            <a:extLst>
              <a:ext uri="{FF2B5EF4-FFF2-40B4-BE49-F238E27FC236}">
                <a16:creationId xmlns:a16="http://schemas.microsoft.com/office/drawing/2014/main" id="{56CC3C68-1797-496C-B85D-2C6986436D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89734" y="1268760"/>
            <a:ext cx="1041648" cy="1041648"/>
          </a:xfrm>
          <a:prstGeom prst="rect">
            <a:avLst/>
          </a:prstGeom>
        </p:spPr>
      </p:pic>
    </p:spTree>
    <p:extLst>
      <p:ext uri="{BB962C8B-B14F-4D97-AF65-F5344CB8AC3E}">
        <p14:creationId xmlns:p14="http://schemas.microsoft.com/office/powerpoint/2010/main" val="278382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0E9E-01E3-446F-8C5C-68423A0B35F6}"/>
              </a:ext>
            </a:extLst>
          </p:cNvPr>
          <p:cNvSpPr>
            <a:spLocks noGrp="1"/>
          </p:cNvSpPr>
          <p:nvPr>
            <p:ph type="title"/>
          </p:nvPr>
        </p:nvSpPr>
        <p:spPr>
          <a:xfrm>
            <a:off x="683568" y="675724"/>
            <a:ext cx="7632848" cy="924475"/>
          </a:xfrm>
        </p:spPr>
        <p:txBody>
          <a:bodyPr/>
          <a:lstStyle/>
          <a:p>
            <a:r>
              <a:rPr lang="en-GB" b="1" dirty="0">
                <a:solidFill>
                  <a:srgbClr val="FFFF00"/>
                </a:solidFill>
              </a:rPr>
              <a:t>Sumerian Extraction apparatus</a:t>
            </a:r>
            <a:endParaRPr lang="en-GB" dirty="0"/>
          </a:p>
        </p:txBody>
      </p:sp>
      <p:sp>
        <p:nvSpPr>
          <p:cNvPr id="3" name="Content Placeholder 2">
            <a:extLst>
              <a:ext uri="{FF2B5EF4-FFF2-40B4-BE49-F238E27FC236}">
                <a16:creationId xmlns:a16="http://schemas.microsoft.com/office/drawing/2014/main" id="{2839A412-424A-49B3-AF73-A67ADF19BADD}"/>
              </a:ext>
            </a:extLst>
          </p:cNvPr>
          <p:cNvSpPr>
            <a:spLocks noGrp="1"/>
          </p:cNvSpPr>
          <p:nvPr>
            <p:ph idx="1"/>
          </p:nvPr>
        </p:nvSpPr>
        <p:spPr>
          <a:xfrm>
            <a:off x="467544" y="1807361"/>
            <a:ext cx="8280920" cy="4573967"/>
          </a:xfrm>
        </p:spPr>
        <p:txBody>
          <a:bodyPr>
            <a:normAutofit lnSpcReduction="10000"/>
          </a:bodyPr>
          <a:lstStyle/>
          <a:p>
            <a:r>
              <a:rPr lang="en-GB" sz="2800" b="1" dirty="0"/>
              <a:t>If we examine the Sumerian extraction apparatus we can see that it has two rims (</a:t>
            </a:r>
            <a:r>
              <a:rPr lang="en-GB" sz="2800" i="1" dirty="0">
                <a:solidFill>
                  <a:srgbClr val="FFFF00"/>
                </a:solidFill>
              </a:rPr>
              <a:t>yanak</a:t>
            </a:r>
            <a:r>
              <a:rPr lang="en-GB" sz="2800" b="1" dirty="0"/>
              <a:t>) like distillation  apparatus</a:t>
            </a:r>
          </a:p>
          <a:p>
            <a:r>
              <a:rPr lang="en-GB" sz="2800" b="1" dirty="0"/>
              <a:t>The difference is the presence of </a:t>
            </a:r>
            <a:r>
              <a:rPr lang="en-GB" sz="2800" b="1" dirty="0">
                <a:solidFill>
                  <a:srgbClr val="FFFF00"/>
                </a:solidFill>
              </a:rPr>
              <a:t>small holes on the inner rim</a:t>
            </a:r>
            <a:r>
              <a:rPr lang="en-GB" sz="2800" b="1" dirty="0"/>
              <a:t> of the  extraction apparatus</a:t>
            </a:r>
          </a:p>
          <a:p>
            <a:r>
              <a:rPr lang="en-GB" sz="2800" b="1" dirty="0"/>
              <a:t>There was a seramic cover of the apparatus like the lids (</a:t>
            </a:r>
            <a:r>
              <a:rPr lang="en-GB" sz="2800" i="1" dirty="0">
                <a:solidFill>
                  <a:srgbClr val="FFFF00"/>
                </a:solidFill>
              </a:rPr>
              <a:t>kapak</a:t>
            </a:r>
            <a:r>
              <a:rPr lang="en-GB" sz="2800" b="1" dirty="0"/>
              <a:t>) of cooking pans</a:t>
            </a:r>
          </a:p>
          <a:p>
            <a:endParaRPr lang="en-GB" sz="2800" b="1" dirty="0"/>
          </a:p>
        </p:txBody>
      </p:sp>
      <p:sp>
        <p:nvSpPr>
          <p:cNvPr id="4" name="Date Placeholder 3">
            <a:extLst>
              <a:ext uri="{FF2B5EF4-FFF2-40B4-BE49-F238E27FC236}">
                <a16:creationId xmlns:a16="http://schemas.microsoft.com/office/drawing/2014/main" id="{3F0DD296-F06D-446E-B94C-A86793795015}"/>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7E999DD-00A6-4787-90C4-5D8EC648EF7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43</a:t>
            </a:fld>
            <a:endParaRPr lang="tr-TR">
              <a:solidFill>
                <a:prstClr val="white">
                  <a:shade val="50000"/>
                </a:prstClr>
              </a:solidFill>
            </a:endParaRPr>
          </a:p>
        </p:txBody>
      </p:sp>
    </p:spTree>
    <p:extLst>
      <p:ext uri="{BB962C8B-B14F-4D97-AF65-F5344CB8AC3E}">
        <p14:creationId xmlns:p14="http://schemas.microsoft.com/office/powerpoint/2010/main" val="3844317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CDA2-EFCC-47CA-A60F-C24D06129E9C}"/>
              </a:ext>
            </a:extLst>
          </p:cNvPr>
          <p:cNvSpPr>
            <a:spLocks noGrp="1"/>
          </p:cNvSpPr>
          <p:nvPr>
            <p:ph type="title"/>
          </p:nvPr>
        </p:nvSpPr>
        <p:spPr>
          <a:xfrm>
            <a:off x="683568" y="260648"/>
            <a:ext cx="7920880" cy="1267543"/>
          </a:xfrm>
        </p:spPr>
        <p:txBody>
          <a:bodyPr/>
          <a:lstStyle/>
          <a:p>
            <a:r>
              <a:rPr lang="en-GB" b="1" dirty="0">
                <a:solidFill>
                  <a:srgbClr val="FFFF00"/>
                </a:solidFill>
              </a:rPr>
              <a:t>Working principle of Sumerian extraction apparatus</a:t>
            </a:r>
          </a:p>
        </p:txBody>
      </p:sp>
      <p:sp>
        <p:nvSpPr>
          <p:cNvPr id="3" name="Content Placeholder 2">
            <a:extLst>
              <a:ext uri="{FF2B5EF4-FFF2-40B4-BE49-F238E27FC236}">
                <a16:creationId xmlns:a16="http://schemas.microsoft.com/office/drawing/2014/main" id="{A65D887E-6413-4FE7-99DA-22E9E75C02CB}"/>
              </a:ext>
            </a:extLst>
          </p:cNvPr>
          <p:cNvSpPr>
            <a:spLocks noGrp="1"/>
          </p:cNvSpPr>
          <p:nvPr>
            <p:ph idx="1"/>
          </p:nvPr>
        </p:nvSpPr>
        <p:spPr>
          <a:xfrm>
            <a:off x="395536" y="1628800"/>
            <a:ext cx="8424936" cy="5112567"/>
          </a:xfrm>
        </p:spPr>
        <p:txBody>
          <a:bodyPr>
            <a:normAutofit/>
          </a:bodyPr>
          <a:lstStyle/>
          <a:p>
            <a:r>
              <a:rPr lang="en-GB" sz="2800" b="1" dirty="0"/>
              <a:t>To understand the working principle of Sumerian extraction apparatus we must recall what extraction is</a:t>
            </a:r>
          </a:p>
          <a:p>
            <a:r>
              <a:rPr lang="en-GB" sz="2800" b="1" dirty="0"/>
              <a:t>We will analyse two kinds of extractions. Sumerians invented one type which is </a:t>
            </a:r>
            <a:r>
              <a:rPr lang="en-GB" sz="2800" b="1" dirty="0">
                <a:solidFill>
                  <a:srgbClr val="FFFF00"/>
                </a:solidFill>
              </a:rPr>
              <a:t>“</a:t>
            </a:r>
            <a:r>
              <a:rPr lang="en-GB" sz="2800" b="1" u="sng" dirty="0">
                <a:solidFill>
                  <a:srgbClr val="FFFF00"/>
                </a:solidFill>
              </a:rPr>
              <a:t>solid-phase extraction</a:t>
            </a:r>
            <a:r>
              <a:rPr lang="en-GB" sz="2800" b="1" dirty="0">
                <a:solidFill>
                  <a:srgbClr val="FFFF00"/>
                </a:solidFill>
              </a:rPr>
              <a:t>”</a:t>
            </a:r>
          </a:p>
          <a:p>
            <a:r>
              <a:rPr lang="en-GB" sz="2800" b="1" dirty="0"/>
              <a:t>They were extracting essential oils from solids in which oil was trapped</a:t>
            </a:r>
          </a:p>
          <a:p>
            <a:r>
              <a:rPr lang="en-GB" sz="2800" b="1" dirty="0"/>
              <a:t>Oils in dry plant leaves or in tree barks etc. were obtained by extraction</a:t>
            </a:r>
          </a:p>
          <a:p>
            <a:endParaRPr lang="en-GB" sz="2800" b="1" dirty="0"/>
          </a:p>
        </p:txBody>
      </p:sp>
      <p:sp>
        <p:nvSpPr>
          <p:cNvPr id="4" name="Date Placeholder 3">
            <a:extLst>
              <a:ext uri="{FF2B5EF4-FFF2-40B4-BE49-F238E27FC236}">
                <a16:creationId xmlns:a16="http://schemas.microsoft.com/office/drawing/2014/main" id="{8164EEE8-0A1D-4245-9231-2DF137C1F238}"/>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36C76A83-6D4F-436B-AFCF-CABC04141203}"/>
              </a:ext>
            </a:extLst>
          </p:cNvPr>
          <p:cNvSpPr>
            <a:spLocks noGrp="1"/>
          </p:cNvSpPr>
          <p:nvPr>
            <p:ph type="sldNum" sz="quarter" idx="12"/>
          </p:nvPr>
        </p:nvSpPr>
        <p:spPr>
          <a:xfrm>
            <a:off x="395536" y="5951810"/>
            <a:ext cx="785409" cy="365125"/>
          </a:xfrm>
        </p:spPr>
        <p:txBody>
          <a:bodyPr/>
          <a:lstStyle/>
          <a:p>
            <a:fld id="{83585796-D667-4CB2-BC00-3BF368760D37}" type="slidenum">
              <a:rPr lang="tr-TR" smtClean="0">
                <a:solidFill>
                  <a:prstClr val="white">
                    <a:shade val="50000"/>
                  </a:prstClr>
                </a:solidFill>
              </a:rPr>
              <a:pPr/>
              <a:t>44</a:t>
            </a:fld>
            <a:endParaRPr lang="tr-TR" dirty="0">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2821A4D6-1B3E-4842-9A68-E3A8804DCA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692696"/>
            <a:ext cx="609600" cy="609600"/>
          </a:xfrm>
          <a:prstGeom prst="rect">
            <a:avLst/>
          </a:prstGeom>
        </p:spPr>
      </p:pic>
    </p:spTree>
    <p:extLst>
      <p:ext uri="{BB962C8B-B14F-4D97-AF65-F5344CB8AC3E}">
        <p14:creationId xmlns:p14="http://schemas.microsoft.com/office/powerpoint/2010/main" val="106307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D970-E99C-47E2-A417-147F122CBCC0}"/>
              </a:ext>
            </a:extLst>
          </p:cNvPr>
          <p:cNvSpPr>
            <a:spLocks noGrp="1"/>
          </p:cNvSpPr>
          <p:nvPr>
            <p:ph type="title"/>
          </p:nvPr>
        </p:nvSpPr>
        <p:spPr>
          <a:xfrm>
            <a:off x="683568" y="404664"/>
            <a:ext cx="7776864" cy="924475"/>
          </a:xfrm>
        </p:spPr>
        <p:txBody>
          <a:bodyPr/>
          <a:lstStyle/>
          <a:p>
            <a:r>
              <a:rPr lang="en-GB" b="1" dirty="0">
                <a:solidFill>
                  <a:srgbClr val="FFFF00"/>
                </a:solidFill>
              </a:rPr>
              <a:t>Working principle of Sumerian extraction apparatus</a:t>
            </a:r>
            <a:endParaRPr lang="en-GB" dirty="0"/>
          </a:p>
        </p:txBody>
      </p:sp>
      <p:sp>
        <p:nvSpPr>
          <p:cNvPr id="3" name="Content Placeholder 2">
            <a:extLst>
              <a:ext uri="{FF2B5EF4-FFF2-40B4-BE49-F238E27FC236}">
                <a16:creationId xmlns:a16="http://schemas.microsoft.com/office/drawing/2014/main" id="{892825C4-1821-4D9A-99A3-629692483AEF}"/>
              </a:ext>
            </a:extLst>
          </p:cNvPr>
          <p:cNvSpPr>
            <a:spLocks noGrp="1"/>
          </p:cNvSpPr>
          <p:nvPr>
            <p:ph idx="1"/>
          </p:nvPr>
        </p:nvSpPr>
        <p:spPr>
          <a:xfrm>
            <a:off x="323528" y="1807361"/>
            <a:ext cx="8424936" cy="4645975"/>
          </a:xfrm>
        </p:spPr>
        <p:txBody>
          <a:bodyPr>
            <a:normAutofit lnSpcReduction="10000"/>
          </a:bodyPr>
          <a:lstStyle/>
          <a:p>
            <a:r>
              <a:rPr lang="en-GB" sz="2800" b="1" dirty="0"/>
              <a:t>Sumerians placed dry leaves, plants or barks between the rims of the extraction apparatus</a:t>
            </a:r>
          </a:p>
          <a:p>
            <a:r>
              <a:rPr lang="en-GB" sz="2800" b="1" dirty="0"/>
              <a:t>Then they placed beer, wine or water into apparatus (may be 1/3 filled) </a:t>
            </a:r>
            <a:r>
              <a:rPr lang="tr-TR" sz="2800" b="1" dirty="0"/>
              <a:t>and</a:t>
            </a:r>
            <a:r>
              <a:rPr lang="en-GB" sz="2800" b="1" dirty="0"/>
              <a:t> put the lid (cover) on top of apparatus</a:t>
            </a:r>
          </a:p>
          <a:p>
            <a:r>
              <a:rPr lang="en-GB" sz="2800" b="1" dirty="0"/>
              <a:t>They burned the wood in the kiln under the apparatus and kept the fire on for all day long to keep the liquid continuously boiling in the apparatus</a:t>
            </a:r>
          </a:p>
          <a:p>
            <a:endParaRPr lang="en-GB" sz="2800" b="1" dirty="0"/>
          </a:p>
        </p:txBody>
      </p:sp>
      <p:sp>
        <p:nvSpPr>
          <p:cNvPr id="4" name="Date Placeholder 3">
            <a:extLst>
              <a:ext uri="{FF2B5EF4-FFF2-40B4-BE49-F238E27FC236}">
                <a16:creationId xmlns:a16="http://schemas.microsoft.com/office/drawing/2014/main" id="{8F958B99-6B5C-424B-807A-0E2A0DB3D30F}"/>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F1FC5EF2-97BA-46B2-840A-E85FCA5BF09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45</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4830CC93-C46B-4D1F-81F0-D0DCFD10F1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548680"/>
            <a:ext cx="609600" cy="609600"/>
          </a:xfrm>
          <a:prstGeom prst="rect">
            <a:avLst/>
          </a:prstGeom>
        </p:spPr>
      </p:pic>
    </p:spTree>
    <p:extLst>
      <p:ext uri="{BB962C8B-B14F-4D97-AF65-F5344CB8AC3E}">
        <p14:creationId xmlns:p14="http://schemas.microsoft.com/office/powerpoint/2010/main" val="224965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E5CA-8474-4ED0-9D8B-0044659FECBF}"/>
              </a:ext>
            </a:extLst>
          </p:cNvPr>
          <p:cNvSpPr>
            <a:spLocks noGrp="1"/>
          </p:cNvSpPr>
          <p:nvPr>
            <p:ph type="title"/>
          </p:nvPr>
        </p:nvSpPr>
        <p:spPr>
          <a:xfrm>
            <a:off x="467544" y="332656"/>
            <a:ext cx="8243078" cy="1584176"/>
          </a:xfrm>
        </p:spPr>
        <p:txBody>
          <a:bodyPr/>
          <a:lstStyle/>
          <a:p>
            <a:r>
              <a:rPr lang="en-GB" sz="3600" b="1" dirty="0">
                <a:solidFill>
                  <a:srgbClr val="FFFF00"/>
                </a:solidFill>
              </a:rPr>
              <a:t>Working principle of Sumerian extraction apparatus</a:t>
            </a:r>
            <a:endParaRPr lang="en-GB" sz="3600" dirty="0"/>
          </a:p>
        </p:txBody>
      </p:sp>
      <p:sp>
        <p:nvSpPr>
          <p:cNvPr id="3" name="Content Placeholder 2">
            <a:extLst>
              <a:ext uri="{FF2B5EF4-FFF2-40B4-BE49-F238E27FC236}">
                <a16:creationId xmlns:a16="http://schemas.microsoft.com/office/drawing/2014/main" id="{B4777A00-C382-49C4-A868-4735BFADF5C8}"/>
              </a:ext>
            </a:extLst>
          </p:cNvPr>
          <p:cNvSpPr>
            <a:spLocks noGrp="1"/>
          </p:cNvSpPr>
          <p:nvPr>
            <p:ph idx="1"/>
          </p:nvPr>
        </p:nvSpPr>
        <p:spPr>
          <a:xfrm>
            <a:off x="251520" y="1412776"/>
            <a:ext cx="8496944" cy="5040561"/>
          </a:xfrm>
        </p:spPr>
        <p:txBody>
          <a:bodyPr>
            <a:normAutofit/>
          </a:bodyPr>
          <a:lstStyle/>
          <a:p>
            <a:r>
              <a:rPr lang="en-GB" sz="2800" b="1" dirty="0"/>
              <a:t>As the liquid (water, wine or beer as solvent) boiled, vapours condensed on the surface of inner wall of the lid, then curled down and accumulated between the two rims of apparatus</a:t>
            </a:r>
          </a:p>
          <a:p>
            <a:r>
              <a:rPr lang="en-GB" sz="2800" b="1" dirty="0"/>
              <a:t>The solution between the two rims contained some of the essential oil which was extracted from the dry leaves (</a:t>
            </a:r>
            <a:r>
              <a:rPr lang="en-GB" sz="2800" i="1" dirty="0"/>
              <a:t>forming a dilute solution of oil</a:t>
            </a:r>
            <a:r>
              <a:rPr lang="en-GB" sz="2800" b="1" dirty="0"/>
              <a:t>)</a:t>
            </a:r>
          </a:p>
        </p:txBody>
      </p:sp>
      <p:sp>
        <p:nvSpPr>
          <p:cNvPr id="4" name="Date Placeholder 3">
            <a:extLst>
              <a:ext uri="{FF2B5EF4-FFF2-40B4-BE49-F238E27FC236}">
                <a16:creationId xmlns:a16="http://schemas.microsoft.com/office/drawing/2014/main" id="{E579C464-3010-49E9-9D70-457D894DBE09}"/>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54723C81-A75E-49DA-ACF0-F5C2A5B258C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46</a:t>
            </a:fld>
            <a:endParaRPr lang="tr-TR">
              <a:solidFill>
                <a:prstClr val="white">
                  <a:shade val="50000"/>
                </a:prstClr>
              </a:solidFill>
            </a:endParaRPr>
          </a:p>
        </p:txBody>
      </p:sp>
    </p:spTree>
    <p:extLst>
      <p:ext uri="{BB962C8B-B14F-4D97-AF65-F5344CB8AC3E}">
        <p14:creationId xmlns:p14="http://schemas.microsoft.com/office/powerpoint/2010/main" val="1545626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55A3-7371-4A1F-9832-E1CA0AE8CE06}"/>
              </a:ext>
            </a:extLst>
          </p:cNvPr>
          <p:cNvSpPr>
            <a:spLocks noGrp="1"/>
          </p:cNvSpPr>
          <p:nvPr>
            <p:ph type="title"/>
          </p:nvPr>
        </p:nvSpPr>
        <p:spPr>
          <a:xfrm>
            <a:off x="683568" y="332656"/>
            <a:ext cx="7560840" cy="924475"/>
          </a:xfrm>
        </p:spPr>
        <p:txBody>
          <a:bodyPr/>
          <a:lstStyle/>
          <a:p>
            <a:r>
              <a:rPr lang="en-GB" b="1" dirty="0">
                <a:solidFill>
                  <a:srgbClr val="FFFF00"/>
                </a:solidFill>
              </a:rPr>
              <a:t>Working principle of Sumerian extraction apparatus</a:t>
            </a:r>
            <a:endParaRPr lang="en-GB" dirty="0"/>
          </a:p>
        </p:txBody>
      </p:sp>
      <p:sp>
        <p:nvSpPr>
          <p:cNvPr id="3" name="Content Placeholder 2">
            <a:extLst>
              <a:ext uri="{FF2B5EF4-FFF2-40B4-BE49-F238E27FC236}">
                <a16:creationId xmlns:a16="http://schemas.microsoft.com/office/drawing/2014/main" id="{65743F7F-4C05-487C-8B3C-A6F7A261E283}"/>
              </a:ext>
            </a:extLst>
          </p:cNvPr>
          <p:cNvSpPr>
            <a:spLocks noGrp="1"/>
          </p:cNvSpPr>
          <p:nvPr>
            <p:ph idx="1"/>
          </p:nvPr>
        </p:nvSpPr>
        <p:spPr>
          <a:xfrm>
            <a:off x="323528" y="1268760"/>
            <a:ext cx="8568952" cy="5445224"/>
          </a:xfrm>
        </p:spPr>
        <p:txBody>
          <a:bodyPr>
            <a:normAutofit fontScale="92500" lnSpcReduction="10000"/>
          </a:bodyPr>
          <a:lstStyle/>
          <a:p>
            <a:endParaRPr lang="en-GB" sz="2800" dirty="0"/>
          </a:p>
          <a:p>
            <a:r>
              <a:rPr lang="en-GB" sz="3000" b="1" dirty="0"/>
              <a:t>When the liquid reached to level of the holes on the inner rim. It slowly flowed back into the bottom of apparatus</a:t>
            </a:r>
          </a:p>
          <a:p>
            <a:r>
              <a:rPr lang="en-GB" sz="3000" b="1" dirty="0"/>
              <a:t>Then the solvent evaporated again (without any oil) and condensed on the inner walls of the lid, then curled down and accumulated between the two rims </a:t>
            </a:r>
          </a:p>
          <a:p>
            <a:r>
              <a:rPr lang="en-GB" sz="3000" b="1" dirty="0"/>
              <a:t>These steps repeated many times all day long automatically. Concentration of essential oil increased in the solution at the bottom of the apparatus</a:t>
            </a:r>
          </a:p>
          <a:p>
            <a:endParaRPr lang="en-GB" sz="2800" b="1" dirty="0"/>
          </a:p>
          <a:p>
            <a:endParaRPr lang="en-GB" dirty="0"/>
          </a:p>
        </p:txBody>
      </p:sp>
      <p:sp>
        <p:nvSpPr>
          <p:cNvPr id="4" name="Date Placeholder 3">
            <a:extLst>
              <a:ext uri="{FF2B5EF4-FFF2-40B4-BE49-F238E27FC236}">
                <a16:creationId xmlns:a16="http://schemas.microsoft.com/office/drawing/2014/main" id="{35B9B492-64FB-420D-B059-F0C683614087}"/>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D1C298E-21A6-4BAC-A1D4-5B7DF99ECF4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47</a:t>
            </a:fld>
            <a:endParaRPr lang="tr-TR">
              <a:solidFill>
                <a:prstClr val="white">
                  <a:shade val="50000"/>
                </a:prstClr>
              </a:solidFill>
            </a:endParaRPr>
          </a:p>
        </p:txBody>
      </p:sp>
    </p:spTree>
    <p:extLst>
      <p:ext uri="{BB962C8B-B14F-4D97-AF65-F5344CB8AC3E}">
        <p14:creationId xmlns:p14="http://schemas.microsoft.com/office/powerpoint/2010/main" val="4043031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55A3-7371-4A1F-9832-E1CA0AE8CE06}"/>
              </a:ext>
            </a:extLst>
          </p:cNvPr>
          <p:cNvSpPr>
            <a:spLocks noGrp="1"/>
          </p:cNvSpPr>
          <p:nvPr>
            <p:ph type="title"/>
          </p:nvPr>
        </p:nvSpPr>
        <p:spPr>
          <a:xfrm>
            <a:off x="827584" y="404664"/>
            <a:ext cx="7416824" cy="924475"/>
          </a:xfrm>
        </p:spPr>
        <p:txBody>
          <a:bodyPr/>
          <a:lstStyle/>
          <a:p>
            <a:r>
              <a:rPr lang="en-GB" b="1" dirty="0">
                <a:solidFill>
                  <a:srgbClr val="FFFF00"/>
                </a:solidFill>
              </a:rPr>
              <a:t>Working principle of Sumerian extraction apparatus</a:t>
            </a:r>
            <a:endParaRPr lang="en-GB" dirty="0"/>
          </a:p>
        </p:txBody>
      </p:sp>
      <p:sp>
        <p:nvSpPr>
          <p:cNvPr id="3" name="Content Placeholder 2">
            <a:extLst>
              <a:ext uri="{FF2B5EF4-FFF2-40B4-BE49-F238E27FC236}">
                <a16:creationId xmlns:a16="http://schemas.microsoft.com/office/drawing/2014/main" id="{65743F7F-4C05-487C-8B3C-A6F7A261E283}"/>
              </a:ext>
            </a:extLst>
          </p:cNvPr>
          <p:cNvSpPr>
            <a:spLocks noGrp="1"/>
          </p:cNvSpPr>
          <p:nvPr>
            <p:ph idx="1"/>
          </p:nvPr>
        </p:nvSpPr>
        <p:spPr>
          <a:xfrm>
            <a:off x="467544" y="1484784"/>
            <a:ext cx="8352928" cy="4832151"/>
          </a:xfrm>
        </p:spPr>
        <p:txBody>
          <a:bodyPr>
            <a:normAutofit/>
          </a:bodyPr>
          <a:lstStyle/>
          <a:p>
            <a:r>
              <a:rPr lang="en-GB" sz="2800" b="1" dirty="0"/>
              <a:t>Almost all the oil could be extracted from the dry leaves (plant or tree bark etc.) into the solvent (water, wine or beer)</a:t>
            </a:r>
          </a:p>
          <a:p>
            <a:r>
              <a:rPr lang="en-GB" sz="2800" b="1" dirty="0"/>
              <a:t>The Sumerian chemists used the solution as perfume or medicine etc.</a:t>
            </a:r>
          </a:p>
          <a:p>
            <a:r>
              <a:rPr lang="tr-TR" sz="2800" b="1" dirty="0"/>
              <a:t>Lets</a:t>
            </a:r>
            <a:r>
              <a:rPr lang="en-GB" sz="2800" b="1" dirty="0"/>
              <a:t> discuss the working principle of modern extraction apparatus called </a:t>
            </a:r>
            <a:r>
              <a:rPr lang="en-GB" sz="2800" b="1" u="sng" dirty="0">
                <a:solidFill>
                  <a:srgbClr val="FFFF00"/>
                </a:solidFill>
              </a:rPr>
              <a:t>Soxhlet Extractor </a:t>
            </a:r>
            <a:r>
              <a:rPr lang="en-GB" sz="2800" b="1" dirty="0"/>
              <a:t> </a:t>
            </a:r>
            <a:endParaRPr lang="en-GB" dirty="0"/>
          </a:p>
        </p:txBody>
      </p:sp>
      <p:sp>
        <p:nvSpPr>
          <p:cNvPr id="4" name="Date Placeholder 3">
            <a:extLst>
              <a:ext uri="{FF2B5EF4-FFF2-40B4-BE49-F238E27FC236}">
                <a16:creationId xmlns:a16="http://schemas.microsoft.com/office/drawing/2014/main" id="{35B9B492-64FB-420D-B059-F0C683614087}"/>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D1C298E-21A6-4BAC-A1D4-5B7DF99ECF4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48</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2B5D1797-4251-459D-A039-90F371EC7D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908720"/>
            <a:ext cx="609600" cy="609600"/>
          </a:xfrm>
          <a:prstGeom prst="rect">
            <a:avLst/>
          </a:prstGeom>
        </p:spPr>
      </p:pic>
    </p:spTree>
    <p:extLst>
      <p:ext uri="{BB962C8B-B14F-4D97-AF65-F5344CB8AC3E}">
        <p14:creationId xmlns:p14="http://schemas.microsoft.com/office/powerpoint/2010/main" val="7102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B3D4F-ECD6-4E95-B960-72434DB8C8BC}"/>
              </a:ext>
            </a:extLst>
          </p:cNvPr>
          <p:cNvSpPr>
            <a:spLocks noGrp="1"/>
          </p:cNvSpPr>
          <p:nvPr>
            <p:ph type="title"/>
          </p:nvPr>
        </p:nvSpPr>
        <p:spPr>
          <a:xfrm>
            <a:off x="755576" y="476673"/>
            <a:ext cx="7848872" cy="1080120"/>
          </a:xfrm>
        </p:spPr>
        <p:txBody>
          <a:bodyPr/>
          <a:lstStyle/>
          <a:p>
            <a:r>
              <a:rPr lang="en-GB" b="1" dirty="0">
                <a:solidFill>
                  <a:srgbClr val="FFFF00"/>
                </a:solidFill>
              </a:rPr>
              <a:t>Modern solid phase extraction (by Soxhlet Extractor)</a:t>
            </a:r>
          </a:p>
        </p:txBody>
      </p:sp>
      <p:sp>
        <p:nvSpPr>
          <p:cNvPr id="3" name="Content Placeholder 2">
            <a:extLst>
              <a:ext uri="{FF2B5EF4-FFF2-40B4-BE49-F238E27FC236}">
                <a16:creationId xmlns:a16="http://schemas.microsoft.com/office/drawing/2014/main" id="{1A69DEDA-88B7-4FEC-B2E6-2E7B2363700D}"/>
              </a:ext>
            </a:extLst>
          </p:cNvPr>
          <p:cNvSpPr>
            <a:spLocks noGrp="1"/>
          </p:cNvSpPr>
          <p:nvPr>
            <p:ph idx="1"/>
          </p:nvPr>
        </p:nvSpPr>
        <p:spPr>
          <a:xfrm>
            <a:off x="683568" y="1807361"/>
            <a:ext cx="7992888" cy="4501959"/>
          </a:xfrm>
        </p:spPr>
        <p:txBody>
          <a:bodyPr/>
          <a:lstStyle/>
          <a:p>
            <a:pPr lvl="0">
              <a:buClr>
                <a:srgbClr val="FF9000"/>
              </a:buClr>
            </a:pPr>
            <a:r>
              <a:rPr lang="en-GB" sz="2800" b="1" u="sng" dirty="0">
                <a:solidFill>
                  <a:srgbClr val="FFFF00"/>
                </a:solidFill>
              </a:rPr>
              <a:t>Soxhlet Extractor</a:t>
            </a:r>
            <a:r>
              <a:rPr lang="en-GB" sz="2800" b="1" dirty="0">
                <a:solidFill>
                  <a:srgbClr val="FFFF00"/>
                </a:solidFill>
              </a:rPr>
              <a:t> </a:t>
            </a:r>
            <a:r>
              <a:rPr lang="en-GB" sz="2800" b="1" dirty="0"/>
              <a:t>and Sumerian extraction apparatus </a:t>
            </a:r>
            <a:r>
              <a:rPr lang="en-GB" sz="2800" b="1" dirty="0">
                <a:solidFill>
                  <a:prstClr val="white"/>
                </a:solidFill>
              </a:rPr>
              <a:t>works with similar principle</a:t>
            </a:r>
            <a:r>
              <a:rPr lang="tr-TR" sz="2800" b="1" dirty="0">
                <a:solidFill>
                  <a:prstClr val="white"/>
                </a:solidFill>
              </a:rPr>
              <a:t>s</a:t>
            </a:r>
            <a:r>
              <a:rPr lang="en-GB" sz="2800" b="1" dirty="0">
                <a:solidFill>
                  <a:prstClr val="white"/>
                </a:solidFill>
              </a:rPr>
              <a:t> </a:t>
            </a:r>
          </a:p>
          <a:p>
            <a:pPr lvl="0">
              <a:buClr>
                <a:srgbClr val="FF9000"/>
              </a:buClr>
            </a:pPr>
            <a:r>
              <a:rPr lang="en-GB" sz="2800" b="1" dirty="0">
                <a:solidFill>
                  <a:prstClr val="white"/>
                </a:solidFill>
              </a:rPr>
              <a:t>Soxhlet extractor is more efficient than Sumerian apparatus</a:t>
            </a:r>
          </a:p>
          <a:p>
            <a:pPr lvl="0">
              <a:buClr>
                <a:srgbClr val="FF9000"/>
              </a:buClr>
            </a:pPr>
            <a:r>
              <a:rPr lang="en-GB" sz="2800" b="1" dirty="0">
                <a:solidFill>
                  <a:prstClr val="white"/>
                </a:solidFill>
              </a:rPr>
              <a:t>Soxhlet extractor was invented in 1879 by Franz von Soxhlet. </a:t>
            </a:r>
          </a:p>
          <a:p>
            <a:pPr lvl="0">
              <a:buClr>
                <a:srgbClr val="FF9000"/>
              </a:buClr>
            </a:pPr>
            <a:endParaRPr lang="en-GB" sz="2800" b="1" dirty="0">
              <a:solidFill>
                <a:prstClr val="white"/>
              </a:solidFill>
            </a:endParaRPr>
          </a:p>
          <a:p>
            <a:endParaRPr lang="en-GB" dirty="0"/>
          </a:p>
        </p:txBody>
      </p:sp>
      <p:sp>
        <p:nvSpPr>
          <p:cNvPr id="4" name="Date Placeholder 3">
            <a:extLst>
              <a:ext uri="{FF2B5EF4-FFF2-40B4-BE49-F238E27FC236}">
                <a16:creationId xmlns:a16="http://schemas.microsoft.com/office/drawing/2014/main" id="{8A9211AD-FE51-41EB-A85A-E5639BC5C513}"/>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C451FE35-E9D5-4612-87A0-4A974C847D2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49</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BAA08823-56D5-4DE2-A54F-C62E5D690C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980728"/>
            <a:ext cx="609600" cy="609600"/>
          </a:xfrm>
          <a:prstGeom prst="rect">
            <a:avLst/>
          </a:prstGeom>
        </p:spPr>
      </p:pic>
    </p:spTree>
    <p:extLst>
      <p:ext uri="{BB962C8B-B14F-4D97-AF65-F5344CB8AC3E}">
        <p14:creationId xmlns:p14="http://schemas.microsoft.com/office/powerpoint/2010/main" val="124232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88D114A-27D7-4169-9C95-708A77CADBF1}"/>
              </a:ext>
            </a:extLst>
          </p:cNvPr>
          <p:cNvSpPr>
            <a:spLocks noGrp="1"/>
          </p:cNvSpPr>
          <p:nvPr>
            <p:ph type="title"/>
          </p:nvPr>
        </p:nvSpPr>
        <p:spPr>
          <a:xfrm>
            <a:off x="539552" y="675724"/>
            <a:ext cx="3672408" cy="5921628"/>
          </a:xfrm>
        </p:spPr>
        <p:txBody>
          <a:bodyPr/>
          <a:lstStyle/>
          <a:p>
            <a:r>
              <a:rPr lang="tr-TR" sz="3600" b="1" dirty="0">
                <a:solidFill>
                  <a:srgbClr val="FFFF00"/>
                </a:solidFill>
              </a:rPr>
              <a:t>2. Sumerians invented alphabet after they invented numbers</a:t>
            </a:r>
            <a:endParaRPr lang="en-US" sz="3600" b="1" dirty="0">
              <a:solidFill>
                <a:srgbClr val="FFFF00"/>
              </a:solidFill>
            </a:endParaRPr>
          </a:p>
        </p:txBody>
      </p:sp>
      <p:sp>
        <p:nvSpPr>
          <p:cNvPr id="4" name="Veri Yer Tutucusu 3">
            <a:extLst>
              <a:ext uri="{FF2B5EF4-FFF2-40B4-BE49-F238E27FC236}">
                <a16:creationId xmlns:a16="http://schemas.microsoft.com/office/drawing/2014/main" id="{E9E18B16-1F14-4145-99F5-68E85B8D90FB}"/>
              </a:ext>
            </a:extLst>
          </p:cNvPr>
          <p:cNvSpPr>
            <a:spLocks noGrp="1"/>
          </p:cNvSpPr>
          <p:nvPr>
            <p:ph type="dt" sz="half" idx="10"/>
          </p:nvPr>
        </p:nvSpPr>
        <p:spPr/>
        <p:txBody>
          <a:bodyPr/>
          <a:lstStyle/>
          <a:p>
            <a:r>
              <a:rPr lang="en-US">
                <a:solidFill>
                  <a:prstClr val="white">
                    <a:shade val="50000"/>
                  </a:prstClr>
                </a:solidFill>
              </a:rPr>
              <a:t>October 10,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5EA66AD5-AB59-4B75-87E2-C38202DE840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a:t>
            </a:fld>
            <a:endParaRPr lang="tr-TR">
              <a:solidFill>
                <a:prstClr val="white">
                  <a:shade val="50000"/>
                </a:prstClr>
              </a:solidFill>
            </a:endParaRPr>
          </a:p>
        </p:txBody>
      </p:sp>
      <p:pic>
        <p:nvPicPr>
          <p:cNvPr id="9222" name="Picture 6" descr="https://www.researchgate.net/profile/Nicolas-Fay/publication/265014901/figure/fig3/AS:667902457966611@1536251763928/Changes-in-Sumerian-Cuneiform-script-adapted-from-Sampson-1985_W640.jpg">
            <a:extLst>
              <a:ext uri="{FF2B5EF4-FFF2-40B4-BE49-F238E27FC236}">
                <a16:creationId xmlns:a16="http://schemas.microsoft.com/office/drawing/2014/main" id="{EE4444A1-1DAC-49DC-9932-79D59C6EBA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39952" y="403524"/>
            <a:ext cx="4896544" cy="605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37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1670-C0B1-45B3-BEDD-B3EE9A22C60D}"/>
              </a:ext>
            </a:extLst>
          </p:cNvPr>
          <p:cNvSpPr>
            <a:spLocks noGrp="1"/>
          </p:cNvSpPr>
          <p:nvPr>
            <p:ph type="title"/>
          </p:nvPr>
        </p:nvSpPr>
        <p:spPr>
          <a:xfrm>
            <a:off x="755576" y="765220"/>
            <a:ext cx="4286976" cy="5544616"/>
          </a:xfrm>
        </p:spPr>
        <p:txBody>
          <a:bodyPr/>
          <a:lstStyle/>
          <a:p>
            <a:r>
              <a:rPr lang="en-GB" sz="3600" b="1" dirty="0">
                <a:solidFill>
                  <a:srgbClr val="FFFF00"/>
                </a:solidFill>
              </a:rPr>
              <a:t>Franz von Soxhlet</a:t>
            </a:r>
            <a:br>
              <a:rPr lang="tr-TR" sz="3600" b="1" dirty="0">
                <a:solidFill>
                  <a:srgbClr val="FFFF00"/>
                </a:solidFill>
              </a:rPr>
            </a:br>
            <a:r>
              <a:rPr lang="tr-TR" b="1" dirty="0"/>
              <a:t>He is a </a:t>
            </a:r>
            <a:r>
              <a:rPr lang="en-GB" sz="2800" b="1" dirty="0"/>
              <a:t>German Chemist</a:t>
            </a:r>
            <a:r>
              <a:rPr lang="tr-TR" sz="2800" b="1" dirty="0"/>
              <a:t> who</a:t>
            </a:r>
            <a:br>
              <a:rPr lang="en-GB" b="1" dirty="0">
                <a:solidFill>
                  <a:srgbClr val="FFFF00"/>
                </a:solidFill>
              </a:rPr>
            </a:br>
            <a:r>
              <a:rPr lang="tr-TR" sz="2800" b="1" dirty="0"/>
              <a:t>in</a:t>
            </a:r>
            <a:r>
              <a:rPr lang="en-GB" sz="2800" b="1" dirty="0"/>
              <a:t>vented Soxhlet Extractor in 1879</a:t>
            </a:r>
            <a:r>
              <a:rPr lang="tr-TR" sz="2800" b="1" dirty="0"/>
              <a:t>.</a:t>
            </a:r>
            <a:br>
              <a:rPr lang="en-GB" sz="2800" b="1" dirty="0"/>
            </a:br>
            <a:r>
              <a:rPr lang="tr-TR" sz="2800" b="1" dirty="0"/>
              <a:t>Later i</a:t>
            </a:r>
            <a:r>
              <a:rPr lang="en-GB" sz="2800" b="1" dirty="0"/>
              <a:t>n 1886 </a:t>
            </a:r>
            <a:r>
              <a:rPr lang="tr-TR" sz="2800" b="1" dirty="0"/>
              <a:t>h</a:t>
            </a:r>
            <a:r>
              <a:rPr lang="en-GB" sz="2800" b="1" dirty="0"/>
              <a:t>e</a:t>
            </a:r>
            <a:r>
              <a:rPr lang="tr-TR" sz="2800" b="1" dirty="0"/>
              <a:t> </a:t>
            </a:r>
            <a:r>
              <a:rPr lang="en-GB" sz="2800" b="1" dirty="0"/>
              <a:t>proposed that milk should be pasteurized</a:t>
            </a:r>
          </a:p>
        </p:txBody>
      </p:sp>
      <p:sp>
        <p:nvSpPr>
          <p:cNvPr id="4" name="Date Placeholder 3">
            <a:extLst>
              <a:ext uri="{FF2B5EF4-FFF2-40B4-BE49-F238E27FC236}">
                <a16:creationId xmlns:a16="http://schemas.microsoft.com/office/drawing/2014/main" id="{5EF3203D-A12B-4A7D-BC8F-4CB9A7D1B747}"/>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03FA96B-7CC9-46D7-B3CA-54AB64C48B6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50</a:t>
            </a:fld>
            <a:endParaRPr lang="tr-TR">
              <a:solidFill>
                <a:prstClr val="white">
                  <a:shade val="50000"/>
                </a:prstClr>
              </a:solidFill>
            </a:endParaRPr>
          </a:p>
        </p:txBody>
      </p:sp>
      <p:pic>
        <p:nvPicPr>
          <p:cNvPr id="5122" name="Picture 2" descr="Franz von Soxhlet.jpg">
            <a:extLst>
              <a:ext uri="{FF2B5EF4-FFF2-40B4-BE49-F238E27FC236}">
                <a16:creationId xmlns:a16="http://schemas.microsoft.com/office/drawing/2014/main" id="{E180CA3E-CA2F-456C-A33F-EC3277F567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92080" y="778312"/>
            <a:ext cx="3744416" cy="553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744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526A-EE3A-475B-BB24-13EE383A361A}"/>
              </a:ext>
            </a:extLst>
          </p:cNvPr>
          <p:cNvSpPr>
            <a:spLocks noGrp="1"/>
          </p:cNvSpPr>
          <p:nvPr>
            <p:ph type="title"/>
          </p:nvPr>
        </p:nvSpPr>
        <p:spPr>
          <a:xfrm>
            <a:off x="323529" y="260648"/>
            <a:ext cx="4752528" cy="6336704"/>
          </a:xfrm>
        </p:spPr>
        <p:txBody>
          <a:bodyPr/>
          <a:lstStyle/>
          <a:p>
            <a:r>
              <a:rPr lang="en-GB" sz="2400" b="1" dirty="0"/>
              <a:t>1: Stirrer bar </a:t>
            </a:r>
            <a:br>
              <a:rPr lang="en-GB" sz="2400" b="1" dirty="0"/>
            </a:br>
            <a:r>
              <a:rPr lang="en-GB" sz="2400" b="1" dirty="0"/>
              <a:t>2: Still flask </a:t>
            </a:r>
            <a:br>
              <a:rPr lang="en-GB" sz="2400" b="1" dirty="0"/>
            </a:br>
            <a:r>
              <a:rPr lang="en-GB" sz="2400" b="1" dirty="0"/>
              <a:t>3: Distillation path </a:t>
            </a:r>
            <a:br>
              <a:rPr lang="en-GB" sz="2400" b="1" dirty="0"/>
            </a:br>
            <a:r>
              <a:rPr lang="en-GB" sz="2400" b="1" dirty="0"/>
              <a:t>4: Thimble (</a:t>
            </a:r>
            <a:r>
              <a:rPr lang="en-GB" sz="2400" i="1" dirty="0">
                <a:solidFill>
                  <a:srgbClr val="FFFF00"/>
                </a:solidFill>
              </a:rPr>
              <a:t>kağıttan tüp, katı madde içine konulur</a:t>
            </a:r>
            <a:r>
              <a:rPr lang="en-GB" sz="2400" b="1" dirty="0"/>
              <a:t>)</a:t>
            </a:r>
            <a:br>
              <a:rPr lang="en-GB" sz="2400" b="1" dirty="0"/>
            </a:br>
            <a:r>
              <a:rPr lang="en-GB" sz="2400" b="1" dirty="0"/>
              <a:t>5: Solid (</a:t>
            </a:r>
            <a:r>
              <a:rPr lang="en-GB" sz="2400" dirty="0"/>
              <a:t>which contains essential oil</a:t>
            </a:r>
            <a:r>
              <a:rPr lang="en-GB" sz="2400" b="1" dirty="0"/>
              <a:t>)</a:t>
            </a:r>
            <a:br>
              <a:rPr lang="en-GB" sz="2400" b="1" dirty="0"/>
            </a:br>
            <a:r>
              <a:rPr lang="en-GB" sz="2400" b="1" dirty="0"/>
              <a:t>6: Siphon top (</a:t>
            </a:r>
            <a:r>
              <a:rPr lang="en-GB" sz="2400" i="1" dirty="0">
                <a:solidFill>
                  <a:srgbClr val="FFFF00"/>
                </a:solidFill>
              </a:rPr>
              <a:t>sıvıyı aşağıya boşaltma sınırı</a:t>
            </a:r>
            <a:r>
              <a:rPr lang="en-GB" sz="2400" b="1" dirty="0"/>
              <a:t>)</a:t>
            </a:r>
            <a:br>
              <a:rPr lang="en-GB" sz="2400" b="1" dirty="0"/>
            </a:br>
            <a:r>
              <a:rPr lang="en-GB" sz="2400" b="1" dirty="0"/>
              <a:t>7: Siphon exit (</a:t>
            </a:r>
            <a:r>
              <a:rPr lang="en-GB" sz="2400" i="1" dirty="0">
                <a:solidFill>
                  <a:srgbClr val="FFFF00"/>
                </a:solidFill>
              </a:rPr>
              <a:t>geri akış yolu</a:t>
            </a:r>
            <a:r>
              <a:rPr lang="en-GB" sz="2400" b="1" dirty="0"/>
              <a:t>)</a:t>
            </a:r>
            <a:br>
              <a:rPr lang="en-GB" sz="2400" b="1" dirty="0"/>
            </a:br>
            <a:r>
              <a:rPr lang="en-GB" sz="2400" b="1" dirty="0"/>
              <a:t>8: Expansion adapter </a:t>
            </a:r>
            <a:br>
              <a:rPr lang="en-GB" sz="2400" b="1" dirty="0"/>
            </a:br>
            <a:r>
              <a:rPr lang="en-GB" sz="2400" b="1" dirty="0"/>
              <a:t>9: Condenser </a:t>
            </a:r>
            <a:br>
              <a:rPr lang="en-GB" sz="2400" b="1" dirty="0"/>
            </a:br>
            <a:r>
              <a:rPr lang="en-GB" sz="2400" b="1" dirty="0"/>
              <a:t>10: Cooling water out </a:t>
            </a:r>
            <a:br>
              <a:rPr lang="en-GB" sz="2400" b="1" dirty="0"/>
            </a:br>
            <a:r>
              <a:rPr lang="en-GB" sz="2400" b="1" dirty="0"/>
              <a:t>11: Cooling water in</a:t>
            </a:r>
          </a:p>
        </p:txBody>
      </p:sp>
      <p:pic>
        <p:nvPicPr>
          <p:cNvPr id="8" name="Content Placeholder 7">
            <a:extLst>
              <a:ext uri="{FF2B5EF4-FFF2-40B4-BE49-F238E27FC236}">
                <a16:creationId xmlns:a16="http://schemas.microsoft.com/office/drawing/2014/main" id="{2A3D7279-D35D-4856-A112-AEE3D084B8DF}"/>
              </a:ext>
            </a:extLst>
          </p:cNvPr>
          <p:cNvPicPr>
            <a:picLocks noGrp="1" noChangeAspect="1"/>
          </p:cNvPicPr>
          <p:nvPr>
            <p:ph idx="1"/>
          </p:nvPr>
        </p:nvPicPr>
        <p:blipFill>
          <a:blip r:embed="rId4"/>
          <a:stretch>
            <a:fillRect/>
          </a:stretch>
        </p:blipFill>
        <p:spPr>
          <a:xfrm>
            <a:off x="5580112" y="404664"/>
            <a:ext cx="3168352" cy="5976664"/>
          </a:xfrm>
          <a:prstGeom prst="rect">
            <a:avLst/>
          </a:prstGeom>
        </p:spPr>
      </p:pic>
      <p:sp>
        <p:nvSpPr>
          <p:cNvPr id="4" name="Date Placeholder 3">
            <a:extLst>
              <a:ext uri="{FF2B5EF4-FFF2-40B4-BE49-F238E27FC236}">
                <a16:creationId xmlns:a16="http://schemas.microsoft.com/office/drawing/2014/main" id="{B6E80368-A73B-4813-8A3F-E0C11EA47BF3}"/>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CE214407-A141-4880-8C9F-690BABFE7925}"/>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51</a:t>
            </a:fld>
            <a:endParaRPr lang="tr-TR">
              <a:solidFill>
                <a:prstClr val="white">
                  <a:shade val="50000"/>
                </a:prstClr>
              </a:solidFill>
            </a:endParaRPr>
          </a:p>
        </p:txBody>
      </p:sp>
      <p:pic>
        <p:nvPicPr>
          <p:cNvPr id="3" name="Recorded Sound">
            <a:hlinkClick r:id="" action="ppaction://media"/>
            <a:extLst>
              <a:ext uri="{FF2B5EF4-FFF2-40B4-BE49-F238E27FC236}">
                <a16:creationId xmlns:a16="http://schemas.microsoft.com/office/drawing/2014/main" id="{D02A2890-102D-49B2-BBC4-614161AC3E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404664"/>
            <a:ext cx="609600" cy="609600"/>
          </a:xfrm>
          <a:prstGeom prst="rect">
            <a:avLst/>
          </a:prstGeom>
        </p:spPr>
      </p:pic>
    </p:spTree>
    <p:extLst>
      <p:ext uri="{BB962C8B-B14F-4D97-AF65-F5344CB8AC3E}">
        <p14:creationId xmlns:p14="http://schemas.microsoft.com/office/powerpoint/2010/main" val="84213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2142-BC56-4910-9475-73365C9B2CDE}"/>
              </a:ext>
            </a:extLst>
          </p:cNvPr>
          <p:cNvSpPr>
            <a:spLocks noGrp="1"/>
          </p:cNvSpPr>
          <p:nvPr>
            <p:ph type="title"/>
          </p:nvPr>
        </p:nvSpPr>
        <p:spPr>
          <a:xfrm>
            <a:off x="5076056" y="1196752"/>
            <a:ext cx="3816424" cy="4680520"/>
          </a:xfrm>
        </p:spPr>
        <p:txBody>
          <a:bodyPr/>
          <a:lstStyle/>
          <a:p>
            <a:endParaRPr lang="en-GB" dirty="0"/>
          </a:p>
        </p:txBody>
      </p:sp>
      <p:sp>
        <p:nvSpPr>
          <p:cNvPr id="4" name="Date Placeholder 3">
            <a:extLst>
              <a:ext uri="{FF2B5EF4-FFF2-40B4-BE49-F238E27FC236}">
                <a16:creationId xmlns:a16="http://schemas.microsoft.com/office/drawing/2014/main" id="{A8BBF1F6-D12D-45E1-8296-08DC80E5F739}"/>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F4AEBE7-5169-4A1D-B4BD-31173E76BEE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52</a:t>
            </a:fld>
            <a:endParaRPr lang="tr-TR">
              <a:solidFill>
                <a:prstClr val="white">
                  <a:shade val="50000"/>
                </a:prstClr>
              </a:solidFill>
            </a:endParaRPr>
          </a:p>
        </p:txBody>
      </p:sp>
      <p:pic>
        <p:nvPicPr>
          <p:cNvPr id="4100" name="Picture 4" descr="https://www.researchgate.net/profile/Daniel_Dabbs/publication/251753895/figure/fig4/AS:668355497304075@1536359776937/Schematic-of-a-Soxhlet-extraction-apparatus-indicating-the-vapor-and-liquid-extractant_W640.jpg">
            <a:extLst>
              <a:ext uri="{FF2B5EF4-FFF2-40B4-BE49-F238E27FC236}">
                <a16:creationId xmlns:a16="http://schemas.microsoft.com/office/drawing/2014/main" id="{C468B5FB-63BC-46AB-AC89-969226502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908720"/>
            <a:ext cx="4395440" cy="521492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393B5807-2AD7-4ED2-8B1F-18BFD1E0DE45}"/>
              </a:ext>
            </a:extLst>
          </p:cNvPr>
          <p:cNvSpPr>
            <a:spLocks noGrp="1"/>
          </p:cNvSpPr>
          <p:nvPr>
            <p:ph idx="1"/>
          </p:nvPr>
        </p:nvSpPr>
        <p:spPr>
          <a:xfrm>
            <a:off x="251520" y="548680"/>
            <a:ext cx="4248472" cy="6048672"/>
          </a:xfrm>
        </p:spPr>
        <p:txBody>
          <a:bodyPr>
            <a:normAutofit/>
          </a:bodyPr>
          <a:lstStyle/>
          <a:p>
            <a:r>
              <a:rPr lang="en-GB" sz="2400" b="1" u="sng" dirty="0">
                <a:solidFill>
                  <a:srgbClr val="FFFF00"/>
                </a:solidFill>
              </a:rPr>
              <a:t>Please watch the simulation of extraction process in the Soxhlet Extractor </a:t>
            </a:r>
            <a:r>
              <a:rPr lang="en-GB" sz="2400" b="1" dirty="0"/>
              <a:t>(address is </a:t>
            </a:r>
            <a:r>
              <a:rPr lang="tr-TR" sz="2400" b="1" dirty="0"/>
              <a:t>given </a:t>
            </a:r>
            <a:r>
              <a:rPr lang="en-GB" sz="2400" b="1" dirty="0"/>
              <a:t>at the </a:t>
            </a:r>
            <a:r>
              <a:rPr lang="tr-TR" sz="2400" b="1" dirty="0"/>
              <a:t>end of slide</a:t>
            </a:r>
            <a:r>
              <a:rPr lang="en-GB" sz="2400" b="1" dirty="0"/>
              <a:t>)</a:t>
            </a:r>
          </a:p>
          <a:p>
            <a:r>
              <a:rPr lang="en-GB" sz="2400" b="1" dirty="0"/>
              <a:t>Sumerian extraction apparatus worked similarly. (</a:t>
            </a:r>
            <a:r>
              <a:rPr lang="en-GB" sz="2400" i="1" dirty="0">
                <a:solidFill>
                  <a:srgbClr val="FFFF00"/>
                </a:solidFill>
              </a:rPr>
              <a:t>It could be a primitive equipment but worked perfectly</a:t>
            </a:r>
            <a:r>
              <a:rPr lang="en-GB" sz="2400" b="1" dirty="0"/>
              <a:t>)</a:t>
            </a:r>
            <a:endParaRPr lang="en-GB" dirty="0"/>
          </a:p>
          <a:p>
            <a:pPr marL="0" indent="0">
              <a:buNone/>
            </a:pPr>
            <a:r>
              <a:rPr lang="en-GB" dirty="0">
                <a:hlinkClick r:id="rId5"/>
              </a:rPr>
              <a:t>https://en.wikipedia.org/wiki/Soxhlet_extractor#/media/File:Soxhlet_mechanism.gif</a:t>
            </a:r>
            <a:endParaRPr lang="en-GB" dirty="0"/>
          </a:p>
          <a:p>
            <a:pPr marL="0" indent="0">
              <a:buNone/>
            </a:pPr>
            <a:endParaRPr lang="en-GB" dirty="0"/>
          </a:p>
        </p:txBody>
      </p:sp>
      <p:pic>
        <p:nvPicPr>
          <p:cNvPr id="3" name="Recorded Sound">
            <a:hlinkClick r:id="" action="ppaction://media"/>
            <a:extLst>
              <a:ext uri="{FF2B5EF4-FFF2-40B4-BE49-F238E27FC236}">
                <a16:creationId xmlns:a16="http://schemas.microsoft.com/office/drawing/2014/main" id="{6BA4C869-892D-44BC-8660-4FA30ADE11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79912" y="476672"/>
            <a:ext cx="609600" cy="609600"/>
          </a:xfrm>
          <a:prstGeom prst="rect">
            <a:avLst/>
          </a:prstGeom>
        </p:spPr>
      </p:pic>
    </p:spTree>
    <p:extLst>
      <p:ext uri="{BB962C8B-B14F-4D97-AF65-F5344CB8AC3E}">
        <p14:creationId xmlns:p14="http://schemas.microsoft.com/office/powerpoint/2010/main" val="1610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72B0-2421-4710-B0E6-6A6358C3F79C}"/>
              </a:ext>
            </a:extLst>
          </p:cNvPr>
          <p:cNvSpPr>
            <a:spLocks noGrp="1"/>
          </p:cNvSpPr>
          <p:nvPr>
            <p:ph type="title"/>
          </p:nvPr>
        </p:nvSpPr>
        <p:spPr>
          <a:xfrm>
            <a:off x="791072" y="332656"/>
            <a:ext cx="8352928" cy="924475"/>
          </a:xfrm>
        </p:spPr>
        <p:txBody>
          <a:bodyPr/>
          <a:lstStyle/>
          <a:p>
            <a:r>
              <a:rPr lang="en-GB" b="1" dirty="0">
                <a:solidFill>
                  <a:srgbClr val="FFFF00"/>
                </a:solidFill>
              </a:rPr>
              <a:t>Second type of extraction </a:t>
            </a:r>
            <a:br>
              <a:rPr lang="en-GB" b="1" dirty="0">
                <a:solidFill>
                  <a:srgbClr val="FFFF00"/>
                </a:solidFill>
              </a:rPr>
            </a:br>
            <a:r>
              <a:rPr lang="en-GB" b="1" dirty="0">
                <a:solidFill>
                  <a:srgbClr val="FFFF00"/>
                </a:solidFill>
              </a:rPr>
              <a:t>(</a:t>
            </a:r>
            <a:r>
              <a:rPr lang="en-GB" b="1" u="sng" dirty="0">
                <a:solidFill>
                  <a:srgbClr val="FFFF00"/>
                </a:solidFill>
              </a:rPr>
              <a:t>Liquid-liquid phase extraction</a:t>
            </a:r>
            <a:r>
              <a:rPr lang="en-GB" b="1" dirty="0">
                <a:solidFill>
                  <a:srgbClr val="FFFF00"/>
                </a:solidFill>
              </a:rPr>
              <a:t>)</a:t>
            </a:r>
            <a:endParaRPr lang="en-GB" dirty="0"/>
          </a:p>
        </p:txBody>
      </p:sp>
      <p:sp>
        <p:nvSpPr>
          <p:cNvPr id="3" name="Content Placeholder 2">
            <a:extLst>
              <a:ext uri="{FF2B5EF4-FFF2-40B4-BE49-F238E27FC236}">
                <a16:creationId xmlns:a16="http://schemas.microsoft.com/office/drawing/2014/main" id="{56FA22D1-ED0A-4959-B5BA-76C9B12CF457}"/>
              </a:ext>
            </a:extLst>
          </p:cNvPr>
          <p:cNvSpPr>
            <a:spLocks noGrp="1"/>
          </p:cNvSpPr>
          <p:nvPr>
            <p:ph idx="1"/>
          </p:nvPr>
        </p:nvSpPr>
        <p:spPr>
          <a:xfrm>
            <a:off x="611560" y="1484784"/>
            <a:ext cx="8136904" cy="4824535"/>
          </a:xfrm>
        </p:spPr>
        <p:txBody>
          <a:bodyPr>
            <a:normAutofit lnSpcReduction="10000"/>
          </a:bodyPr>
          <a:lstStyle/>
          <a:p>
            <a:r>
              <a:rPr lang="en-GB" sz="2800" b="1" dirty="0"/>
              <a:t>We learned how Soxhlet Apparatus was used for </a:t>
            </a:r>
            <a:r>
              <a:rPr lang="en-GB" sz="2800" b="1" u="sng" dirty="0">
                <a:solidFill>
                  <a:srgbClr val="FFFF00"/>
                </a:solidFill>
              </a:rPr>
              <a:t>solid phase extraction</a:t>
            </a:r>
            <a:r>
              <a:rPr lang="en-GB" sz="2800" b="1" dirty="0"/>
              <a:t> (like Sumerians)</a:t>
            </a:r>
          </a:p>
          <a:p>
            <a:r>
              <a:rPr lang="en-GB" sz="2800" b="1" dirty="0"/>
              <a:t>We use </a:t>
            </a:r>
            <a:r>
              <a:rPr lang="en-GB" sz="2800" b="1" u="sng" dirty="0"/>
              <a:t>separatory funnel </a:t>
            </a:r>
            <a:r>
              <a:rPr lang="en-GB" sz="2800" b="1" dirty="0"/>
              <a:t>for second type of extraction: </a:t>
            </a:r>
            <a:r>
              <a:rPr lang="en-GB" sz="2800" b="1" dirty="0">
                <a:solidFill>
                  <a:srgbClr val="FFFF00"/>
                </a:solidFill>
              </a:rPr>
              <a:t>“liquid-liquid extraction” </a:t>
            </a:r>
            <a:r>
              <a:rPr lang="en-GB" sz="2800" b="1" dirty="0"/>
              <a:t>where solute is transferred from one solvent to the other (two immiscible solvents used)</a:t>
            </a:r>
          </a:p>
          <a:p>
            <a:r>
              <a:rPr lang="en-GB" sz="2800" b="1" dirty="0"/>
              <a:t>Usually an organic compound is transferred from water phase to organic phase (e.g. ether)</a:t>
            </a:r>
          </a:p>
        </p:txBody>
      </p:sp>
      <p:sp>
        <p:nvSpPr>
          <p:cNvPr id="4" name="Date Placeholder 3">
            <a:extLst>
              <a:ext uri="{FF2B5EF4-FFF2-40B4-BE49-F238E27FC236}">
                <a16:creationId xmlns:a16="http://schemas.microsoft.com/office/drawing/2014/main" id="{6F1C386D-C610-4299-93C8-B84C9B22FC56}"/>
              </a:ext>
            </a:extLst>
          </p:cNvPr>
          <p:cNvSpPr>
            <a:spLocks noGrp="1"/>
          </p:cNvSpPr>
          <p:nvPr>
            <p:ph type="dt" sz="half" idx="10"/>
          </p:nvPr>
        </p:nvSpPr>
        <p:spPr/>
        <p:txBody>
          <a:bodyPr/>
          <a:lstStyle/>
          <a:p>
            <a:r>
              <a:rPr lang="en-US">
                <a:solidFill>
                  <a:prstClr val="white">
                    <a:shade val="50000"/>
                  </a:prstClr>
                </a:solidFill>
              </a:rPr>
              <a:t>October 17,2022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A9B24214-2AE1-4E25-A50B-70B5D704A6B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53</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1AA3692F-3AB1-4311-A6F5-02A9EEE391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1196752"/>
            <a:ext cx="609600" cy="609600"/>
          </a:xfrm>
          <a:prstGeom prst="rect">
            <a:avLst/>
          </a:prstGeom>
        </p:spPr>
      </p:pic>
    </p:spTree>
    <p:extLst>
      <p:ext uri="{BB962C8B-B14F-4D97-AF65-F5344CB8AC3E}">
        <p14:creationId xmlns:p14="http://schemas.microsoft.com/office/powerpoint/2010/main" val="365069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684ED-9E76-4E17-A796-FC3D16AB8F84}"/>
              </a:ext>
            </a:extLst>
          </p:cNvPr>
          <p:cNvSpPr>
            <a:spLocks noGrp="1"/>
          </p:cNvSpPr>
          <p:nvPr>
            <p:ph type="title"/>
          </p:nvPr>
        </p:nvSpPr>
        <p:spPr>
          <a:xfrm>
            <a:off x="467544" y="3743"/>
            <a:ext cx="5400600" cy="6408712"/>
          </a:xfrm>
        </p:spPr>
        <p:txBody>
          <a:bodyPr/>
          <a:lstStyle/>
          <a:p>
            <a:r>
              <a:rPr lang="en-GB" b="1" dirty="0">
                <a:solidFill>
                  <a:srgbClr val="FFFF00"/>
                </a:solidFill>
              </a:rPr>
              <a:t>Liquid-liquid phase extraction </a:t>
            </a:r>
            <a:br>
              <a:rPr lang="en-GB" sz="2800" b="1" dirty="0">
                <a:solidFill>
                  <a:srgbClr val="FFFF00"/>
                </a:solidFill>
              </a:rPr>
            </a:br>
            <a:r>
              <a:rPr lang="en-GB" sz="2800" b="1" dirty="0"/>
              <a:t>Separatory funnel </a:t>
            </a:r>
            <a:r>
              <a:rPr lang="tr-TR" sz="2800" b="1" dirty="0"/>
              <a:t>with</a:t>
            </a:r>
            <a:r>
              <a:rPr lang="en-GB" sz="2800" b="1" dirty="0"/>
              <a:t> </a:t>
            </a:r>
            <a:r>
              <a:rPr lang="tr-TR" sz="2800" b="1" dirty="0"/>
              <a:t>2</a:t>
            </a:r>
            <a:r>
              <a:rPr lang="en-GB" sz="2800" b="1" dirty="0"/>
              <a:t> immiscible solvents, 1</a:t>
            </a:r>
            <a:r>
              <a:rPr lang="en-GB" sz="2800" b="1" baseline="30000" dirty="0"/>
              <a:t>st</a:t>
            </a:r>
            <a:r>
              <a:rPr lang="en-GB" sz="2800" b="1" dirty="0"/>
              <a:t> organic solvent (ether) less dense than </a:t>
            </a:r>
            <a:r>
              <a:rPr lang="tr-TR" sz="2800" b="1" dirty="0"/>
              <a:t>phase</a:t>
            </a:r>
            <a:r>
              <a:rPr lang="en-GB" sz="2800" b="1" dirty="0"/>
              <a:t>-2</a:t>
            </a:r>
            <a:r>
              <a:rPr lang="tr-TR" sz="2800" b="1" dirty="0"/>
              <a:t>.</a:t>
            </a:r>
            <a:br>
              <a:rPr lang="en-GB" sz="2800" b="1" dirty="0"/>
            </a:br>
            <a:r>
              <a:rPr lang="en-GB" sz="2800" b="1" dirty="0"/>
              <a:t>2</a:t>
            </a:r>
            <a:r>
              <a:rPr lang="en-GB" sz="2800" b="1" baseline="30000" dirty="0"/>
              <a:t>nd</a:t>
            </a:r>
            <a:r>
              <a:rPr lang="en-GB" sz="2800" b="1" dirty="0"/>
              <a:t> phase is usually water, containing the organic compound which is to be transferred to ether phase (upper liquid-1)</a:t>
            </a:r>
          </a:p>
        </p:txBody>
      </p:sp>
      <p:sp>
        <p:nvSpPr>
          <p:cNvPr id="4" name="Date Placeholder 3">
            <a:extLst>
              <a:ext uri="{FF2B5EF4-FFF2-40B4-BE49-F238E27FC236}">
                <a16:creationId xmlns:a16="http://schemas.microsoft.com/office/drawing/2014/main" id="{53595169-B4E6-45E7-A1F8-D4ABC432E233}"/>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D568F05-41DD-4AE1-A803-DEEAFDAB7C6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54</a:t>
            </a:fld>
            <a:endParaRPr lang="tr-TR">
              <a:solidFill>
                <a:prstClr val="white">
                  <a:shade val="50000"/>
                </a:prstClr>
              </a:solidFill>
            </a:endParaRPr>
          </a:p>
        </p:txBody>
      </p:sp>
      <p:pic>
        <p:nvPicPr>
          <p:cNvPr id="5122" name="Picture 2" descr="https://upload.wikimedia.org/wikipedia/commons/thumb/8/8b/Separatory_funnel-tag.svg/220px-Separatory_funnel-tag.svg.png">
            <a:extLst>
              <a:ext uri="{FF2B5EF4-FFF2-40B4-BE49-F238E27FC236}">
                <a16:creationId xmlns:a16="http://schemas.microsoft.com/office/drawing/2014/main" id="{9C625859-F60E-4057-9DC1-6CB70742EB9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68144" y="853480"/>
            <a:ext cx="2880320" cy="5040559"/>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022DD7EB-C347-4A2C-B759-82B0339DAA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548680"/>
            <a:ext cx="609600" cy="609600"/>
          </a:xfrm>
          <a:prstGeom prst="rect">
            <a:avLst/>
          </a:prstGeom>
        </p:spPr>
      </p:pic>
    </p:spTree>
    <p:extLst>
      <p:ext uri="{BB962C8B-B14F-4D97-AF65-F5344CB8AC3E}">
        <p14:creationId xmlns:p14="http://schemas.microsoft.com/office/powerpoint/2010/main" val="146135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51EF9DD-6DE8-4D8F-AAB1-86DF3694CBAC}"/>
              </a:ext>
            </a:extLst>
          </p:cNvPr>
          <p:cNvSpPr>
            <a:spLocks noGrp="1"/>
          </p:cNvSpPr>
          <p:nvPr>
            <p:ph type="title"/>
          </p:nvPr>
        </p:nvSpPr>
        <p:spPr>
          <a:xfrm>
            <a:off x="683568" y="675724"/>
            <a:ext cx="3384376" cy="5345564"/>
          </a:xfrm>
        </p:spPr>
        <p:txBody>
          <a:bodyPr/>
          <a:lstStyle/>
          <a:p>
            <a:r>
              <a:rPr lang="tr-TR" sz="3600" b="1" dirty="0"/>
              <a:t>Sumerian separatory vessel</a:t>
            </a:r>
            <a:br>
              <a:rPr lang="tr-TR" sz="3600" b="1" dirty="0"/>
            </a:br>
            <a:r>
              <a:rPr lang="tr-TR" sz="3600" b="1" dirty="0"/>
              <a:t>3500 B.C.</a:t>
            </a:r>
            <a:endParaRPr lang="en-US" sz="3600" b="1" dirty="0"/>
          </a:p>
        </p:txBody>
      </p:sp>
      <p:pic>
        <p:nvPicPr>
          <p:cNvPr id="7" name="İçerik Yer Tutucusu 6">
            <a:extLst>
              <a:ext uri="{FF2B5EF4-FFF2-40B4-BE49-F238E27FC236}">
                <a16:creationId xmlns:a16="http://schemas.microsoft.com/office/drawing/2014/main" id="{CBC98842-F0D9-4C01-8914-39B660B0FA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6639" y="908720"/>
            <a:ext cx="4669183" cy="4752528"/>
          </a:xfrm>
        </p:spPr>
      </p:pic>
      <p:sp>
        <p:nvSpPr>
          <p:cNvPr id="4" name="Veri Yer Tutucusu 3">
            <a:extLst>
              <a:ext uri="{FF2B5EF4-FFF2-40B4-BE49-F238E27FC236}">
                <a16:creationId xmlns:a16="http://schemas.microsoft.com/office/drawing/2014/main" id="{C1E4B34E-FA31-4BAB-B135-F5EBC43DB6DD}"/>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D6BEE3ED-6589-4917-8DAC-4894ACA918D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55</a:t>
            </a:fld>
            <a:endParaRPr lang="tr-TR">
              <a:solidFill>
                <a:prstClr val="white">
                  <a:shade val="50000"/>
                </a:prstClr>
              </a:solidFill>
            </a:endParaRPr>
          </a:p>
        </p:txBody>
      </p:sp>
    </p:spTree>
    <p:extLst>
      <p:ext uri="{BB962C8B-B14F-4D97-AF65-F5344CB8AC3E}">
        <p14:creationId xmlns:p14="http://schemas.microsoft.com/office/powerpoint/2010/main" val="3148801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D6B2-7D29-4D75-9B84-F05E5AC2C04D}"/>
              </a:ext>
            </a:extLst>
          </p:cNvPr>
          <p:cNvSpPr>
            <a:spLocks noGrp="1"/>
          </p:cNvSpPr>
          <p:nvPr>
            <p:ph type="title"/>
          </p:nvPr>
        </p:nvSpPr>
        <p:spPr>
          <a:xfrm>
            <a:off x="251520" y="764704"/>
            <a:ext cx="3744416" cy="5688632"/>
          </a:xfrm>
        </p:spPr>
        <p:txBody>
          <a:bodyPr/>
          <a:lstStyle/>
          <a:p>
            <a:r>
              <a:rPr lang="en-GB" b="1" dirty="0">
                <a:solidFill>
                  <a:srgbClr val="FFFF00"/>
                </a:solidFill>
              </a:rPr>
              <a:t>Replica of Sumerian Separatory </a:t>
            </a:r>
            <a:r>
              <a:rPr lang="tr-TR" b="1" dirty="0">
                <a:solidFill>
                  <a:srgbClr val="FFFF00"/>
                </a:solidFill>
              </a:rPr>
              <a:t>Vess</a:t>
            </a:r>
            <a:r>
              <a:rPr lang="en-GB" b="1" dirty="0">
                <a:solidFill>
                  <a:srgbClr val="FFFF00"/>
                </a:solidFill>
              </a:rPr>
              <a:t>el (3500 B.C.)</a:t>
            </a:r>
            <a:br>
              <a:rPr lang="en-GB" b="1" dirty="0">
                <a:solidFill>
                  <a:srgbClr val="FFFF00"/>
                </a:solidFill>
              </a:rPr>
            </a:br>
            <a:r>
              <a:rPr lang="en-GB" dirty="0"/>
              <a:t>(</a:t>
            </a:r>
            <a:r>
              <a:rPr lang="en-GB" u="sng" dirty="0"/>
              <a:t>not used for extraction</a:t>
            </a:r>
            <a:r>
              <a:rPr lang="en-GB" dirty="0"/>
              <a:t>)</a:t>
            </a:r>
            <a:br>
              <a:rPr lang="en-GB" b="1" dirty="0"/>
            </a:br>
            <a:r>
              <a:rPr lang="en-GB" b="1" dirty="0"/>
              <a:t>(It is in METU Science &amp; Technology Museum)</a:t>
            </a:r>
            <a:br>
              <a:rPr lang="en-GB" dirty="0"/>
            </a:br>
            <a:endParaRPr lang="en-GB" dirty="0"/>
          </a:p>
        </p:txBody>
      </p:sp>
      <p:sp>
        <p:nvSpPr>
          <p:cNvPr id="4" name="Date Placeholder 3">
            <a:extLst>
              <a:ext uri="{FF2B5EF4-FFF2-40B4-BE49-F238E27FC236}">
                <a16:creationId xmlns:a16="http://schemas.microsoft.com/office/drawing/2014/main" id="{35044423-01AF-41DD-B479-9E6AAFE303AD}"/>
              </a:ext>
            </a:extLst>
          </p:cNvPr>
          <p:cNvSpPr>
            <a:spLocks noGrp="1"/>
          </p:cNvSpPr>
          <p:nvPr>
            <p:ph type="dt" sz="half" idx="10"/>
          </p:nvPr>
        </p:nvSpPr>
        <p:spPr/>
        <p:txBody>
          <a:bodyPr/>
          <a:lstStyle/>
          <a:p>
            <a:r>
              <a:rPr lang="en-US">
                <a:solidFill>
                  <a:prstClr val="white">
                    <a:shade val="50000"/>
                  </a:prstClr>
                </a:solidFill>
              </a:rPr>
              <a:t>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8FEE966-CEA5-4177-AE60-BE8079CC5D4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56</a:t>
            </a:fld>
            <a:endParaRPr lang="tr-TR">
              <a:solidFill>
                <a:prstClr val="white">
                  <a:shade val="50000"/>
                </a:prstClr>
              </a:solidFill>
            </a:endParaRPr>
          </a:p>
        </p:txBody>
      </p:sp>
      <p:pic>
        <p:nvPicPr>
          <p:cNvPr id="6" name="Resim 3" descr="C:\Users\metufb\Desktop\016.JPG">
            <a:extLst>
              <a:ext uri="{FF2B5EF4-FFF2-40B4-BE49-F238E27FC236}">
                <a16:creationId xmlns:a16="http://schemas.microsoft.com/office/drawing/2014/main" id="{0D9D1635-7110-4870-BC3A-D46593810AF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51920" y="692696"/>
            <a:ext cx="5129336" cy="54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1B87790A-9E68-463F-B7A7-3C0DA464B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764704"/>
            <a:ext cx="897632" cy="897632"/>
          </a:xfrm>
          <a:prstGeom prst="rect">
            <a:avLst/>
          </a:prstGeom>
        </p:spPr>
      </p:pic>
    </p:spTree>
    <p:extLst>
      <p:ext uri="{BB962C8B-B14F-4D97-AF65-F5344CB8AC3E}">
        <p14:creationId xmlns:p14="http://schemas.microsoft.com/office/powerpoint/2010/main" val="242623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864D-7095-46A1-A5A6-941F6800A3E9}"/>
              </a:ext>
            </a:extLst>
          </p:cNvPr>
          <p:cNvSpPr>
            <a:spLocks noGrp="1"/>
          </p:cNvSpPr>
          <p:nvPr>
            <p:ph type="title"/>
          </p:nvPr>
        </p:nvSpPr>
        <p:spPr>
          <a:xfrm>
            <a:off x="755576" y="332656"/>
            <a:ext cx="7632848" cy="924475"/>
          </a:xfrm>
        </p:spPr>
        <p:txBody>
          <a:bodyPr/>
          <a:lstStyle/>
          <a:p>
            <a:r>
              <a:rPr lang="en-GB" sz="3600" b="1" dirty="0">
                <a:solidFill>
                  <a:srgbClr val="FFFF00"/>
                </a:solidFill>
              </a:rPr>
              <a:t>Sumerian separatory </a:t>
            </a:r>
            <a:r>
              <a:rPr lang="tr-TR" sz="3600" b="1" dirty="0">
                <a:solidFill>
                  <a:srgbClr val="FFFF00"/>
                </a:solidFill>
              </a:rPr>
              <a:t>vessel</a:t>
            </a:r>
            <a:endParaRPr lang="en-GB" sz="3600" b="1" dirty="0">
              <a:solidFill>
                <a:srgbClr val="FFFF00"/>
              </a:solidFill>
            </a:endParaRPr>
          </a:p>
        </p:txBody>
      </p:sp>
      <p:sp>
        <p:nvSpPr>
          <p:cNvPr id="3" name="Content Placeholder 2">
            <a:extLst>
              <a:ext uri="{FF2B5EF4-FFF2-40B4-BE49-F238E27FC236}">
                <a16:creationId xmlns:a16="http://schemas.microsoft.com/office/drawing/2014/main" id="{73F3A31E-5EDB-4E0C-87CE-118F26E1F4C6}"/>
              </a:ext>
            </a:extLst>
          </p:cNvPr>
          <p:cNvSpPr>
            <a:spLocks noGrp="1"/>
          </p:cNvSpPr>
          <p:nvPr>
            <p:ph idx="1"/>
          </p:nvPr>
        </p:nvSpPr>
        <p:spPr>
          <a:xfrm>
            <a:off x="467544" y="1124744"/>
            <a:ext cx="8280920" cy="5904655"/>
          </a:xfrm>
        </p:spPr>
        <p:txBody>
          <a:bodyPr>
            <a:normAutofit/>
          </a:bodyPr>
          <a:lstStyle/>
          <a:p>
            <a:r>
              <a:rPr lang="en-GB" sz="2800" b="1" dirty="0"/>
              <a:t>Sumerians invented separatory </a:t>
            </a:r>
            <a:r>
              <a:rPr lang="tr-TR" sz="2800" b="1" dirty="0"/>
              <a:t>vess</a:t>
            </a:r>
            <a:r>
              <a:rPr lang="en-GB" sz="2800" b="1" dirty="0"/>
              <a:t>el 5500 years ago to separate essential oils from water phase (e.g. to separate rose oil from rose water)</a:t>
            </a:r>
          </a:p>
          <a:p>
            <a:r>
              <a:rPr lang="en-GB" sz="2800" b="1" dirty="0"/>
              <a:t>It looked like a ceramic flower pot with a </a:t>
            </a:r>
            <a:r>
              <a:rPr lang="en-GB" sz="2800" b="1" u="sng" dirty="0"/>
              <a:t>liquid outlet </a:t>
            </a:r>
            <a:r>
              <a:rPr lang="en-GB" sz="2800" b="1" dirty="0"/>
              <a:t>at the bottom</a:t>
            </a:r>
          </a:p>
          <a:p>
            <a:r>
              <a:rPr lang="en-GB" sz="2800" b="1" dirty="0"/>
              <a:t>They clogged the liquid outlet with a cloth</a:t>
            </a:r>
          </a:p>
          <a:p>
            <a:r>
              <a:rPr lang="en-GB" sz="2800" b="1" dirty="0"/>
              <a:t>Then the essential oil-water mixture was poured into separatory </a:t>
            </a:r>
            <a:r>
              <a:rPr lang="tr-TR" sz="2800" b="1" dirty="0"/>
              <a:t>vess</a:t>
            </a:r>
            <a:r>
              <a:rPr lang="en-GB" sz="2800" b="1" dirty="0"/>
              <a:t>el</a:t>
            </a:r>
          </a:p>
          <a:p>
            <a:endParaRPr lang="en-GB" sz="2800" b="1" dirty="0"/>
          </a:p>
        </p:txBody>
      </p:sp>
      <p:sp>
        <p:nvSpPr>
          <p:cNvPr id="4" name="Date Placeholder 3">
            <a:extLst>
              <a:ext uri="{FF2B5EF4-FFF2-40B4-BE49-F238E27FC236}">
                <a16:creationId xmlns:a16="http://schemas.microsoft.com/office/drawing/2014/main" id="{647B32CE-BBE3-4086-9DB6-CDCD1E670369}"/>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F356B8F-7CA2-4DEF-901E-BD71F79F65B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57</a:t>
            </a:fld>
            <a:endParaRPr lang="tr-TR">
              <a:solidFill>
                <a:prstClr val="white">
                  <a:shade val="50000"/>
                </a:prstClr>
              </a:solidFill>
            </a:endParaRPr>
          </a:p>
        </p:txBody>
      </p:sp>
    </p:spTree>
    <p:extLst>
      <p:ext uri="{BB962C8B-B14F-4D97-AF65-F5344CB8AC3E}">
        <p14:creationId xmlns:p14="http://schemas.microsoft.com/office/powerpoint/2010/main" val="20341492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C62B-E2E5-407C-851B-0E6F05C9209B}"/>
              </a:ext>
            </a:extLst>
          </p:cNvPr>
          <p:cNvSpPr>
            <a:spLocks noGrp="1"/>
          </p:cNvSpPr>
          <p:nvPr>
            <p:ph type="title"/>
          </p:nvPr>
        </p:nvSpPr>
        <p:spPr>
          <a:xfrm>
            <a:off x="539552" y="404664"/>
            <a:ext cx="7992888" cy="924475"/>
          </a:xfrm>
        </p:spPr>
        <p:txBody>
          <a:bodyPr/>
          <a:lstStyle/>
          <a:p>
            <a:r>
              <a:rPr lang="en-GB" sz="3600" b="1" dirty="0">
                <a:solidFill>
                  <a:srgbClr val="FFFF00"/>
                </a:solidFill>
              </a:rPr>
              <a:t>Sumerian separatory funnel</a:t>
            </a:r>
            <a:endParaRPr lang="en-GB" dirty="0"/>
          </a:p>
        </p:txBody>
      </p:sp>
      <p:sp>
        <p:nvSpPr>
          <p:cNvPr id="3" name="Content Placeholder 2">
            <a:extLst>
              <a:ext uri="{FF2B5EF4-FFF2-40B4-BE49-F238E27FC236}">
                <a16:creationId xmlns:a16="http://schemas.microsoft.com/office/drawing/2014/main" id="{6C80AF66-7709-4151-AA70-8E2BB834EF2A}"/>
              </a:ext>
            </a:extLst>
          </p:cNvPr>
          <p:cNvSpPr>
            <a:spLocks noGrp="1"/>
          </p:cNvSpPr>
          <p:nvPr>
            <p:ph idx="1"/>
          </p:nvPr>
        </p:nvSpPr>
        <p:spPr>
          <a:xfrm>
            <a:off x="395536" y="1412777"/>
            <a:ext cx="8568952" cy="5040560"/>
          </a:xfrm>
        </p:spPr>
        <p:txBody>
          <a:bodyPr>
            <a:normAutofit fontScale="92500" lnSpcReduction="20000"/>
          </a:bodyPr>
          <a:lstStyle/>
          <a:p>
            <a:pPr lvl="0">
              <a:buClr>
                <a:srgbClr val="FF9000"/>
              </a:buClr>
            </a:pPr>
            <a:r>
              <a:rPr lang="en-GB" sz="3000" b="1" dirty="0">
                <a:solidFill>
                  <a:prstClr val="white"/>
                </a:solidFill>
              </a:rPr>
              <a:t>The oil phase accumulated at the top and the water phase at the bottom </a:t>
            </a:r>
          </a:p>
          <a:p>
            <a:pPr lvl="0">
              <a:buClr>
                <a:srgbClr val="FF9000"/>
              </a:buClr>
            </a:pPr>
            <a:r>
              <a:rPr lang="en-GB" sz="3000" b="1" dirty="0">
                <a:solidFill>
                  <a:prstClr val="white"/>
                </a:solidFill>
              </a:rPr>
              <a:t>Then they placed a clean container under the liquid outlet and removed the cloth to let water layer to flow into the clean container (to obtain e.g. rose water without rose oil)</a:t>
            </a:r>
          </a:p>
          <a:p>
            <a:pPr lvl="0">
              <a:buClr>
                <a:srgbClr val="FF9000"/>
              </a:buClr>
            </a:pPr>
            <a:r>
              <a:rPr lang="en-GB" sz="3000" b="1" dirty="0">
                <a:solidFill>
                  <a:prstClr val="white"/>
                </a:solidFill>
              </a:rPr>
              <a:t>When they observed 1-2 drops of oil dripped on top of water layer, they replaced the container with a new one</a:t>
            </a:r>
          </a:p>
          <a:p>
            <a:pPr lvl="0">
              <a:buClr>
                <a:srgbClr val="FF9000"/>
              </a:buClr>
            </a:pPr>
            <a:r>
              <a:rPr lang="en-GB" sz="3000" b="1" dirty="0">
                <a:solidFill>
                  <a:prstClr val="white"/>
                </a:solidFill>
              </a:rPr>
              <a:t>They collected rose oil in the second container (</a:t>
            </a:r>
            <a:r>
              <a:rPr lang="en-GB" sz="3000" i="1" u="sng" dirty="0">
                <a:solidFill>
                  <a:srgbClr val="FFFF00"/>
                </a:solidFill>
              </a:rPr>
              <a:t>2 layers were separated</a:t>
            </a:r>
            <a:r>
              <a:rPr lang="en-GB" sz="3000" b="1" dirty="0">
                <a:solidFill>
                  <a:prstClr val="white"/>
                </a:solidFill>
              </a:rPr>
              <a:t>)</a:t>
            </a:r>
          </a:p>
          <a:p>
            <a:endParaRPr lang="en-GB" dirty="0"/>
          </a:p>
        </p:txBody>
      </p:sp>
      <p:sp>
        <p:nvSpPr>
          <p:cNvPr id="4" name="Date Placeholder 3">
            <a:extLst>
              <a:ext uri="{FF2B5EF4-FFF2-40B4-BE49-F238E27FC236}">
                <a16:creationId xmlns:a16="http://schemas.microsoft.com/office/drawing/2014/main" id="{C956C521-5FF6-4924-BBDD-ECAF0713696B}"/>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F98BE038-1B59-41C1-9F9F-04142C120B05}"/>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58</a:t>
            </a:fld>
            <a:endParaRPr lang="tr-TR">
              <a:solidFill>
                <a:prstClr val="white">
                  <a:shade val="50000"/>
                </a:prstClr>
              </a:solidFill>
            </a:endParaRPr>
          </a:p>
        </p:txBody>
      </p:sp>
    </p:spTree>
    <p:extLst>
      <p:ext uri="{BB962C8B-B14F-4D97-AF65-F5344CB8AC3E}">
        <p14:creationId xmlns:p14="http://schemas.microsoft.com/office/powerpoint/2010/main" val="19759086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9698DAE-FADB-4BA5-9E59-D9E85B021885}"/>
              </a:ext>
            </a:extLst>
          </p:cNvPr>
          <p:cNvSpPr>
            <a:spLocks noGrp="1"/>
          </p:cNvSpPr>
          <p:nvPr>
            <p:ph type="title"/>
          </p:nvPr>
        </p:nvSpPr>
        <p:spPr>
          <a:xfrm>
            <a:off x="1009443" y="675724"/>
            <a:ext cx="3634566" cy="5417572"/>
          </a:xfrm>
        </p:spPr>
        <p:txBody>
          <a:bodyPr/>
          <a:lstStyle/>
          <a:p>
            <a:r>
              <a:rPr lang="en-US" sz="3600" b="1" dirty="0"/>
              <a:t>Today we use separatory funnel to separate oil and water mixture</a:t>
            </a:r>
          </a:p>
        </p:txBody>
      </p:sp>
      <p:sp>
        <p:nvSpPr>
          <p:cNvPr id="4" name="Veri Yer Tutucusu 3">
            <a:extLst>
              <a:ext uri="{FF2B5EF4-FFF2-40B4-BE49-F238E27FC236}">
                <a16:creationId xmlns:a16="http://schemas.microsoft.com/office/drawing/2014/main" id="{AA4ABE67-DD62-4792-80A5-05DC1E1162CB}"/>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8D17F989-1E1D-4CC6-90BC-2EA72305E4F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59</a:t>
            </a:fld>
            <a:endParaRPr lang="tr-TR">
              <a:solidFill>
                <a:prstClr val="white">
                  <a:shade val="50000"/>
                </a:prstClr>
              </a:solidFill>
            </a:endParaRPr>
          </a:p>
        </p:txBody>
      </p:sp>
      <p:pic>
        <p:nvPicPr>
          <p:cNvPr id="27650" name="Picture 2" descr="Which type of mixture is separated by separating funnel ?">
            <a:extLst>
              <a:ext uri="{FF2B5EF4-FFF2-40B4-BE49-F238E27FC236}">
                <a16:creationId xmlns:a16="http://schemas.microsoft.com/office/drawing/2014/main" id="{F2EA3637-D237-4322-9A3D-D68B7C03E7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05753" y="469780"/>
            <a:ext cx="3101094" cy="582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00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86DB152-F030-45D2-BA0A-FF268BBFC6AC}"/>
              </a:ext>
            </a:extLst>
          </p:cNvPr>
          <p:cNvSpPr>
            <a:spLocks noGrp="1"/>
          </p:cNvSpPr>
          <p:nvPr>
            <p:ph type="title"/>
          </p:nvPr>
        </p:nvSpPr>
        <p:spPr>
          <a:xfrm>
            <a:off x="1009442" y="675724"/>
            <a:ext cx="7125113" cy="1241108"/>
          </a:xfrm>
        </p:spPr>
        <p:txBody>
          <a:bodyPr/>
          <a:lstStyle/>
          <a:p>
            <a:r>
              <a:rPr lang="tr-TR" b="1" dirty="0">
                <a:solidFill>
                  <a:srgbClr val="FFFF00"/>
                </a:solidFill>
              </a:rPr>
              <a:t>How </a:t>
            </a:r>
            <a:r>
              <a:rPr lang="tr-TR" b="1" dirty="0" err="1">
                <a:solidFill>
                  <a:srgbClr val="FFFF00"/>
                </a:solidFill>
              </a:rPr>
              <a:t>did</a:t>
            </a:r>
            <a:r>
              <a:rPr lang="tr-TR" b="1" dirty="0">
                <a:solidFill>
                  <a:srgbClr val="FFFF00"/>
                </a:solidFill>
              </a:rPr>
              <a:t> Sumerians write on soft clay tablets?</a:t>
            </a:r>
            <a:endParaRPr lang="en-US" b="1" dirty="0">
              <a:solidFill>
                <a:srgbClr val="FFFF00"/>
              </a:solidFill>
            </a:endParaRPr>
          </a:p>
        </p:txBody>
      </p:sp>
      <p:sp>
        <p:nvSpPr>
          <p:cNvPr id="3" name="İçerik Yer Tutucusu 2">
            <a:extLst>
              <a:ext uri="{FF2B5EF4-FFF2-40B4-BE49-F238E27FC236}">
                <a16:creationId xmlns:a16="http://schemas.microsoft.com/office/drawing/2014/main" id="{E21244CA-8FA2-44C8-A346-2BD1BCEB1949}"/>
              </a:ext>
            </a:extLst>
          </p:cNvPr>
          <p:cNvSpPr>
            <a:spLocks noGrp="1"/>
          </p:cNvSpPr>
          <p:nvPr>
            <p:ph idx="1"/>
          </p:nvPr>
        </p:nvSpPr>
        <p:spPr/>
        <p:txBody>
          <a:bodyPr/>
          <a:lstStyle/>
          <a:p>
            <a:endParaRPr lang="tr-TR" dirty="0"/>
          </a:p>
          <a:p>
            <a:r>
              <a:rPr lang="tr-TR" sz="3200" b="1" dirty="0"/>
              <a:t>The answer is given in the video</a:t>
            </a:r>
          </a:p>
          <a:p>
            <a:r>
              <a:rPr lang="tr-TR" sz="3200" b="1" dirty="0"/>
              <a:t>Please watch the video </a:t>
            </a:r>
          </a:p>
          <a:p>
            <a:r>
              <a:rPr lang="tr-TR" sz="3200" b="1" dirty="0"/>
              <a:t>The address given below</a:t>
            </a:r>
          </a:p>
          <a:p>
            <a:pPr marL="0" indent="0">
              <a:buNone/>
            </a:pPr>
            <a:r>
              <a:rPr lang="en-US" sz="2800" dirty="0">
                <a:hlinkClick r:id="rId2"/>
              </a:rPr>
              <a:t>https://www.youtube.com/watch?v=NUC63rwtyJc</a:t>
            </a:r>
            <a:endParaRPr lang="tr-TR" sz="2800" dirty="0"/>
          </a:p>
          <a:p>
            <a:pPr marL="0" indent="0">
              <a:buNone/>
            </a:pPr>
            <a:endParaRPr lang="en-US" sz="2800" dirty="0"/>
          </a:p>
        </p:txBody>
      </p:sp>
      <p:sp>
        <p:nvSpPr>
          <p:cNvPr id="4" name="Veri Yer Tutucusu 3">
            <a:extLst>
              <a:ext uri="{FF2B5EF4-FFF2-40B4-BE49-F238E27FC236}">
                <a16:creationId xmlns:a16="http://schemas.microsoft.com/office/drawing/2014/main" id="{30C2B65E-23A0-42CF-9B98-D37596961A93}"/>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6349C0C6-07AE-4DA0-A2D9-CDBB38DE163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a:t>
            </a:fld>
            <a:endParaRPr lang="tr-TR">
              <a:solidFill>
                <a:prstClr val="white">
                  <a:shade val="50000"/>
                </a:prstClr>
              </a:solidFill>
            </a:endParaRPr>
          </a:p>
        </p:txBody>
      </p:sp>
    </p:spTree>
    <p:extLst>
      <p:ext uri="{BB962C8B-B14F-4D97-AF65-F5344CB8AC3E}">
        <p14:creationId xmlns:p14="http://schemas.microsoft.com/office/powerpoint/2010/main" val="3277519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385" y="764704"/>
            <a:ext cx="7200800" cy="3240360"/>
          </a:xfrm>
        </p:spPr>
        <p:txBody>
          <a:bodyPr>
            <a:noAutofit/>
          </a:bodyPr>
          <a:lstStyle/>
          <a:p>
            <a:br>
              <a:rPr lang="tr-TR" sz="3600" b="1" dirty="0">
                <a:solidFill>
                  <a:srgbClr val="FFFF00"/>
                </a:solidFill>
              </a:rPr>
            </a:br>
            <a:br>
              <a:rPr lang="tr-TR" sz="3600" b="1" dirty="0">
                <a:solidFill>
                  <a:srgbClr val="FFFF00"/>
                </a:solidFill>
              </a:rPr>
            </a:br>
            <a:r>
              <a:rPr lang="tr-TR" b="1" dirty="0"/>
              <a:t>END OF</a:t>
            </a:r>
            <a:br>
              <a:rPr lang="tr-TR" sz="3600" b="1" dirty="0">
                <a:solidFill>
                  <a:srgbClr val="FFFF00"/>
                </a:solidFill>
              </a:rPr>
            </a:br>
            <a:r>
              <a:rPr lang="en-US" sz="2800" b="1" dirty="0"/>
              <a:t>CHEM 491</a:t>
            </a:r>
            <a:br>
              <a:rPr lang="en-US" sz="2800" b="1" dirty="0">
                <a:solidFill>
                  <a:srgbClr val="FFFF00"/>
                </a:solidFill>
              </a:rPr>
            </a:br>
            <a:r>
              <a:rPr lang="en-US" sz="2800" b="1" dirty="0">
                <a:solidFill>
                  <a:srgbClr val="FFFF00"/>
                </a:solidFill>
              </a:rPr>
              <a:t>DISTILLATION, EXTRACTION</a:t>
            </a:r>
            <a:r>
              <a:rPr lang="tr-TR" sz="2800" b="1" dirty="0">
                <a:solidFill>
                  <a:srgbClr val="FFFF00"/>
                </a:solidFill>
              </a:rPr>
              <a:t>,</a:t>
            </a:r>
            <a:r>
              <a:rPr lang="en-US" sz="2800" b="1" dirty="0">
                <a:solidFill>
                  <a:srgbClr val="FFFF00"/>
                </a:solidFill>
              </a:rPr>
              <a:t> AND SUBLIMATION TECHNOLOGIES</a:t>
            </a:r>
            <a:br>
              <a:rPr lang="en-US" sz="2800" b="1" dirty="0">
                <a:solidFill>
                  <a:srgbClr val="FFFF00"/>
                </a:solidFill>
              </a:rPr>
            </a:br>
            <a:r>
              <a:rPr lang="en-US" sz="2800" b="1" dirty="0">
                <a:solidFill>
                  <a:srgbClr val="FFFF00"/>
                </a:solidFill>
              </a:rPr>
              <a:t>OF SUMERIANS</a:t>
            </a:r>
            <a:br>
              <a:rPr lang="en-US" sz="2800" b="1" dirty="0">
                <a:solidFill>
                  <a:srgbClr val="FFFF00"/>
                </a:solidFill>
              </a:rPr>
            </a:br>
            <a:r>
              <a:rPr lang="en-US" sz="2800" b="1" dirty="0"/>
              <a:t>OCTOBER 17, 2022 LECTURE</a:t>
            </a:r>
            <a:endParaRPr lang="en-US" sz="2800" b="1" dirty="0">
              <a:solidFill>
                <a:srgbClr val="FFFF00"/>
              </a:solidFill>
            </a:endParaRPr>
          </a:p>
        </p:txBody>
      </p:sp>
      <p:sp>
        <p:nvSpPr>
          <p:cNvPr id="3" name="Subtitle 2"/>
          <p:cNvSpPr>
            <a:spLocks noGrp="1"/>
          </p:cNvSpPr>
          <p:nvPr>
            <p:ph type="subTitle" idx="1"/>
          </p:nvPr>
        </p:nvSpPr>
        <p:spPr>
          <a:xfrm>
            <a:off x="4416782" y="5010646"/>
            <a:ext cx="4041123" cy="1154658"/>
          </a:xfrm>
        </p:spPr>
        <p:txBody>
          <a:bodyPr>
            <a:noAutofit/>
          </a:bodyPr>
          <a:lstStyle/>
          <a:p>
            <a:pPr algn="r"/>
            <a:r>
              <a:rPr lang="tr-TR" sz="1800" b="1" dirty="0">
                <a:solidFill>
                  <a:schemeClr val="tx1"/>
                </a:solidFill>
              </a:rPr>
              <a:t>Prof. Dr. URAL AKBULUT</a:t>
            </a:r>
          </a:p>
          <a:p>
            <a:pPr algn="r"/>
            <a:r>
              <a:rPr lang="tr-TR" sz="1800" b="1" dirty="0">
                <a:solidFill>
                  <a:schemeClr val="tx1"/>
                </a:solidFill>
              </a:rPr>
              <a:t>                 OCTOBER 17, 20</a:t>
            </a:r>
            <a:r>
              <a:rPr lang="en-GB" sz="1800" b="1" dirty="0">
                <a:solidFill>
                  <a:schemeClr val="tx1"/>
                </a:solidFill>
              </a:rPr>
              <a:t>2</a:t>
            </a:r>
            <a:r>
              <a:rPr lang="tr-TR" sz="1800" b="1" dirty="0">
                <a:solidFill>
                  <a:schemeClr val="tx1"/>
                </a:solidFill>
              </a:rPr>
              <a:t>2 </a:t>
            </a:r>
            <a:endParaRPr lang="tr-TR" sz="2400" b="1" dirty="0">
              <a:solidFill>
                <a:schemeClr val="tx1"/>
              </a:solidFill>
            </a:endParaRPr>
          </a:p>
          <a:p>
            <a:pPr algn="r"/>
            <a:r>
              <a:rPr lang="tr-TR" sz="2400" b="1" dirty="0">
                <a:solidFill>
                  <a:schemeClr val="tx1"/>
                </a:solidFill>
              </a:rPr>
              <a:t>                       </a:t>
            </a:r>
            <a:endParaRPr lang="tr-TR" b="1" dirty="0">
              <a:solidFill>
                <a:schemeClr val="tx1"/>
              </a:solidFill>
            </a:endParaRPr>
          </a:p>
        </p:txBody>
      </p:sp>
      <p:sp>
        <p:nvSpPr>
          <p:cNvPr id="4" name="Slide Number Placeholder 3"/>
          <p:cNvSpPr>
            <a:spLocks noGrp="1"/>
          </p:cNvSpPr>
          <p:nvPr>
            <p:ph type="sldNum" sz="quarter" idx="12"/>
          </p:nvPr>
        </p:nvSpPr>
        <p:spPr>
          <a:xfrm>
            <a:off x="573056" y="5805264"/>
            <a:ext cx="7782262" cy="7276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rgbClr val="FF9000"/>
                </a:solidFill>
                <a:latin typeface="Verdana"/>
              </a:rPr>
              <a:t>1</a:t>
            </a:r>
            <a:r>
              <a:rPr kumimoji="0" lang="tr-TR" sz="1800" b="0" i="0" u="none" strike="noStrike" kern="1200" cap="none" spc="0" normalizeH="0" baseline="0" noProof="0" dirty="0">
                <a:ln>
                  <a:noFill/>
                </a:ln>
                <a:solidFill>
                  <a:srgbClr val="FF9000"/>
                </a:solidFill>
                <a:effectLst/>
                <a:uLnTx/>
                <a:uFillTx/>
                <a:latin typeface="Verdana"/>
                <a:ea typeface="+mn-ea"/>
                <a:cs typeface="+mn-cs"/>
              </a:rPr>
              <a:t> </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hade val="50000"/>
                  </a:prstClr>
                </a:solidFill>
                <a:effectLst/>
                <a:uLnTx/>
                <a:uFillTx/>
                <a:latin typeface="Verdana"/>
                <a:ea typeface="+mn-ea"/>
                <a:cs typeface="+mn-cs"/>
              </a:rPr>
              <a:t>October 17,2022</a:t>
            </a:r>
            <a:endParaRPr kumimoji="0" lang="tr-TR" sz="900" b="0" i="0" u="none" strike="noStrike" kern="1200" cap="none" spc="0" normalizeH="0" baseline="0" noProof="0">
              <a:ln>
                <a:noFill/>
              </a:ln>
              <a:solidFill>
                <a:prstClr val="white">
                  <a:shade val="50000"/>
                </a:prstClr>
              </a:solidFill>
              <a:effectLst/>
              <a:uLnTx/>
              <a:uFillTx/>
              <a:latin typeface="Verdana"/>
              <a:ea typeface="+mn-ea"/>
              <a:cs typeface="+mn-cs"/>
            </a:endParaRPr>
          </a:p>
        </p:txBody>
      </p:sp>
    </p:spTree>
    <p:extLst>
      <p:ext uri="{BB962C8B-B14F-4D97-AF65-F5344CB8AC3E}">
        <p14:creationId xmlns:p14="http://schemas.microsoft.com/office/powerpoint/2010/main" val="3586705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0191-312C-416F-B0EB-B9C3698B2326}"/>
              </a:ext>
            </a:extLst>
          </p:cNvPr>
          <p:cNvSpPr>
            <a:spLocks noGrp="1"/>
          </p:cNvSpPr>
          <p:nvPr>
            <p:ph type="title"/>
          </p:nvPr>
        </p:nvSpPr>
        <p:spPr>
          <a:xfrm>
            <a:off x="827584" y="1124744"/>
            <a:ext cx="7306971" cy="1152128"/>
          </a:xfrm>
        </p:spPr>
        <p:txBody>
          <a:bodyPr/>
          <a:lstStyle/>
          <a:p>
            <a:r>
              <a:rPr lang="en-GB" sz="4800" b="1" dirty="0"/>
              <a:t> END OF</a:t>
            </a:r>
          </a:p>
        </p:txBody>
      </p:sp>
      <p:sp>
        <p:nvSpPr>
          <p:cNvPr id="3" name="Content Placeholder 2">
            <a:extLst>
              <a:ext uri="{FF2B5EF4-FFF2-40B4-BE49-F238E27FC236}">
                <a16:creationId xmlns:a16="http://schemas.microsoft.com/office/drawing/2014/main" id="{AB473F81-CC25-4E67-8132-D879140B545C}"/>
              </a:ext>
            </a:extLst>
          </p:cNvPr>
          <p:cNvSpPr>
            <a:spLocks noGrp="1"/>
          </p:cNvSpPr>
          <p:nvPr>
            <p:ph idx="1"/>
          </p:nvPr>
        </p:nvSpPr>
        <p:spPr>
          <a:xfrm>
            <a:off x="1043608" y="1340768"/>
            <a:ext cx="7488832" cy="4518030"/>
          </a:xfrm>
        </p:spPr>
        <p:txBody>
          <a:bodyPr/>
          <a:lstStyle/>
          <a:p>
            <a:pPr marL="0" indent="0">
              <a:buNone/>
            </a:pPr>
            <a:r>
              <a:rPr lang="en-GB" sz="4000" b="1" dirty="0">
                <a:solidFill>
                  <a:srgbClr val="FFFF00"/>
                </a:solidFill>
                <a:ea typeface="+mj-ea"/>
              </a:rPr>
              <a:t>CHEM 491</a:t>
            </a:r>
            <a:r>
              <a:rPr lang="tr-TR" sz="4000" b="1" dirty="0">
                <a:solidFill>
                  <a:srgbClr val="FFFF00"/>
                </a:solidFill>
                <a:ea typeface="+mj-ea"/>
              </a:rPr>
              <a:t>October 17, </a:t>
            </a:r>
            <a:r>
              <a:rPr lang="en-GB" sz="4000" b="1" dirty="0">
                <a:solidFill>
                  <a:srgbClr val="FFFF00"/>
                </a:solidFill>
                <a:ea typeface="+mj-ea"/>
              </a:rPr>
              <a:t>202</a:t>
            </a:r>
            <a:r>
              <a:rPr lang="tr-TR" sz="4000" b="1" dirty="0">
                <a:solidFill>
                  <a:srgbClr val="FFFF00"/>
                </a:solidFill>
                <a:ea typeface="+mj-ea"/>
              </a:rPr>
              <a:t>2</a:t>
            </a:r>
            <a:r>
              <a:rPr lang="en-GB" sz="4000" b="1" dirty="0">
                <a:solidFill>
                  <a:srgbClr val="FFFF00"/>
                </a:solidFill>
                <a:ea typeface="+mj-ea"/>
              </a:rPr>
              <a:t> LECTURE </a:t>
            </a:r>
            <a:br>
              <a:rPr lang="en-GB" sz="4000" b="1" dirty="0">
                <a:solidFill>
                  <a:srgbClr val="FFFF00"/>
                </a:solidFill>
                <a:ea typeface="+mj-ea"/>
              </a:rPr>
            </a:br>
            <a:r>
              <a:rPr lang="en-GB" sz="2800" b="1" dirty="0">
                <a:solidFill>
                  <a:prstClr val="white"/>
                </a:solidFill>
                <a:ea typeface="+mj-ea"/>
              </a:rPr>
              <a:t>DISTILLATION, EXTRACTION AND SUBLIMATION TECHNOLOGIES</a:t>
            </a:r>
            <a:br>
              <a:rPr lang="en-GB" sz="2800" b="1" dirty="0">
                <a:solidFill>
                  <a:prstClr val="white"/>
                </a:solidFill>
                <a:ea typeface="+mj-ea"/>
              </a:rPr>
            </a:br>
            <a:r>
              <a:rPr lang="en-GB" sz="2800" b="1" dirty="0">
                <a:solidFill>
                  <a:prstClr val="white"/>
                </a:solidFill>
                <a:ea typeface="+mj-ea"/>
              </a:rPr>
              <a:t>OF SUMERIANS</a:t>
            </a:r>
            <a:endParaRPr lang="en-GB" dirty="0"/>
          </a:p>
        </p:txBody>
      </p:sp>
      <p:sp>
        <p:nvSpPr>
          <p:cNvPr id="4" name="Date Placeholder 3">
            <a:extLst>
              <a:ext uri="{FF2B5EF4-FFF2-40B4-BE49-F238E27FC236}">
                <a16:creationId xmlns:a16="http://schemas.microsoft.com/office/drawing/2014/main" id="{86482100-20B4-4333-91FF-5DF585D92902}"/>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5650677-A944-4BBA-B924-1F66F829FC5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61</a:t>
            </a:fld>
            <a:endParaRPr lang="tr-TR">
              <a:solidFill>
                <a:prstClr val="white">
                  <a:shade val="50000"/>
                </a:prstClr>
              </a:solidFill>
            </a:endParaRPr>
          </a:p>
        </p:txBody>
      </p:sp>
    </p:spTree>
    <p:extLst>
      <p:ext uri="{BB962C8B-B14F-4D97-AF65-F5344CB8AC3E}">
        <p14:creationId xmlns:p14="http://schemas.microsoft.com/office/powerpoint/2010/main" val="1080751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54BE247-3B89-4D29-92BD-D37415367AF1}"/>
              </a:ext>
            </a:extLst>
          </p:cNvPr>
          <p:cNvSpPr>
            <a:spLocks noGrp="1"/>
          </p:cNvSpPr>
          <p:nvPr>
            <p:ph type="title"/>
          </p:nvPr>
        </p:nvSpPr>
        <p:spPr>
          <a:xfrm>
            <a:off x="395536" y="810512"/>
            <a:ext cx="3600401" cy="5345564"/>
          </a:xfrm>
        </p:spPr>
        <p:txBody>
          <a:bodyPr/>
          <a:lstStyle/>
          <a:p>
            <a:r>
              <a:rPr lang="tr-TR" sz="3600" b="1" dirty="0"/>
              <a:t>3. Sumerians invented weaving textiles.  Then they invented mass production of textiles</a:t>
            </a:r>
            <a:br>
              <a:rPr lang="tr-TR" sz="3600" b="1" dirty="0">
                <a:solidFill>
                  <a:srgbClr val="FFFF00"/>
                </a:solidFill>
              </a:rPr>
            </a:br>
            <a:endParaRPr lang="en-US" sz="3600" b="1" dirty="0">
              <a:solidFill>
                <a:srgbClr val="FFFF00"/>
              </a:solidFill>
            </a:endParaRPr>
          </a:p>
        </p:txBody>
      </p:sp>
      <p:sp>
        <p:nvSpPr>
          <p:cNvPr id="4" name="Veri Yer Tutucusu 3">
            <a:extLst>
              <a:ext uri="{FF2B5EF4-FFF2-40B4-BE49-F238E27FC236}">
                <a16:creationId xmlns:a16="http://schemas.microsoft.com/office/drawing/2014/main" id="{F7EEA9FA-E1B8-430F-88D7-65AC786C7EBA}"/>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17242827-5B10-41DB-8F88-5D7E3269BB6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7</a:t>
            </a:fld>
            <a:endParaRPr lang="tr-TR">
              <a:solidFill>
                <a:prstClr val="white">
                  <a:shade val="50000"/>
                </a:prstClr>
              </a:solidFill>
            </a:endParaRPr>
          </a:p>
        </p:txBody>
      </p:sp>
      <p:pic>
        <p:nvPicPr>
          <p:cNvPr id="19458" name="Picture 2" descr="Mesopotamia">
            <a:extLst>
              <a:ext uri="{FF2B5EF4-FFF2-40B4-BE49-F238E27FC236}">
                <a16:creationId xmlns:a16="http://schemas.microsoft.com/office/drawing/2014/main" id="{09CB0CC7-1A59-4460-B0B0-CAB49F7A40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5937" y="675724"/>
            <a:ext cx="4968611" cy="599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7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AB24B2E-7A31-46D4-9A95-E00D1AC4984E}"/>
              </a:ext>
            </a:extLst>
          </p:cNvPr>
          <p:cNvSpPr>
            <a:spLocks noGrp="1"/>
          </p:cNvSpPr>
          <p:nvPr>
            <p:ph type="title"/>
          </p:nvPr>
        </p:nvSpPr>
        <p:spPr>
          <a:xfrm>
            <a:off x="475720" y="260648"/>
            <a:ext cx="8640960" cy="1728192"/>
          </a:xfrm>
        </p:spPr>
        <p:txBody>
          <a:bodyPr/>
          <a:lstStyle/>
          <a:p>
            <a:r>
              <a:rPr lang="tr-TR" sz="3600" b="1" dirty="0">
                <a:solidFill>
                  <a:srgbClr val="FFFF00"/>
                </a:solidFill>
              </a:rPr>
              <a:t>4. </a:t>
            </a:r>
            <a:r>
              <a:rPr lang="en-US" sz="3600" b="1" dirty="0">
                <a:solidFill>
                  <a:srgbClr val="FFFF00"/>
                </a:solidFill>
              </a:rPr>
              <a:t>Sumerians </a:t>
            </a:r>
            <a:r>
              <a:rPr lang="tr-TR" sz="3600" b="1" dirty="0">
                <a:solidFill>
                  <a:srgbClr val="FFFF00"/>
                </a:solidFill>
              </a:rPr>
              <a:t>invent</a:t>
            </a:r>
            <a:r>
              <a:rPr lang="en-US" sz="3600" b="1" dirty="0">
                <a:solidFill>
                  <a:srgbClr val="FFFF00"/>
                </a:solidFill>
              </a:rPr>
              <a:t>ed «Potter’s Wheel»</a:t>
            </a:r>
            <a:r>
              <a:rPr lang="tr-TR" sz="3600" b="1" dirty="0"/>
              <a:t> (turning wheel)</a:t>
            </a:r>
            <a:br>
              <a:rPr lang="tr-TR" sz="3600" b="1" dirty="0"/>
            </a:br>
            <a:r>
              <a:rPr lang="tr-TR" sz="3600" b="1" dirty="0"/>
              <a:t>Similar tool is being used today</a:t>
            </a:r>
            <a:endParaRPr lang="en-US" sz="3600" b="1" dirty="0"/>
          </a:p>
        </p:txBody>
      </p:sp>
      <p:sp>
        <p:nvSpPr>
          <p:cNvPr id="4" name="Veri Yer Tutucusu 3">
            <a:extLst>
              <a:ext uri="{FF2B5EF4-FFF2-40B4-BE49-F238E27FC236}">
                <a16:creationId xmlns:a16="http://schemas.microsoft.com/office/drawing/2014/main" id="{A66E7EB3-8F0E-491C-91D7-9F5405B7073A}"/>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B00A4D6C-A730-453D-BBBB-F7A551A3319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8</a:t>
            </a:fld>
            <a:endParaRPr lang="tr-TR">
              <a:solidFill>
                <a:prstClr val="white">
                  <a:shade val="50000"/>
                </a:prstClr>
              </a:solidFill>
            </a:endParaRPr>
          </a:p>
        </p:txBody>
      </p:sp>
      <p:pic>
        <p:nvPicPr>
          <p:cNvPr id="4100" name="Picture 4" descr="Wheel - WH 15 Sem 1:Mesopotamia GO">
            <a:extLst>
              <a:ext uri="{FF2B5EF4-FFF2-40B4-BE49-F238E27FC236}">
                <a16:creationId xmlns:a16="http://schemas.microsoft.com/office/drawing/2014/main" id="{E2895BF2-7066-4009-9CAD-703024648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20" y="2132856"/>
            <a:ext cx="8480592" cy="462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58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AB24B2E-7A31-46D4-9A95-E00D1AC4984E}"/>
              </a:ext>
            </a:extLst>
          </p:cNvPr>
          <p:cNvSpPr>
            <a:spLocks noGrp="1"/>
          </p:cNvSpPr>
          <p:nvPr>
            <p:ph type="title"/>
          </p:nvPr>
        </p:nvSpPr>
        <p:spPr>
          <a:xfrm>
            <a:off x="251520" y="507392"/>
            <a:ext cx="3888432" cy="5945943"/>
          </a:xfrm>
        </p:spPr>
        <p:txBody>
          <a:bodyPr/>
          <a:lstStyle/>
          <a:p>
            <a:r>
              <a:rPr lang="en-US" sz="3600" b="1" dirty="0"/>
              <a:t>«</a:t>
            </a:r>
            <a:r>
              <a:rPr lang="tr-TR" sz="3600" b="1" dirty="0"/>
              <a:t>A </a:t>
            </a:r>
            <a:r>
              <a:rPr lang="en-US" sz="3600" b="1" dirty="0"/>
              <a:t>Potter</a:t>
            </a:r>
            <a:r>
              <a:rPr lang="tr-TR" sz="3600" b="1" dirty="0"/>
              <a:t> and his</a:t>
            </a:r>
            <a:r>
              <a:rPr lang="en-US" sz="3600" b="1" dirty="0"/>
              <a:t> </a:t>
            </a:r>
            <a:r>
              <a:rPr lang="tr-TR" sz="3600" b="1" dirty="0"/>
              <a:t>w</a:t>
            </a:r>
            <a:r>
              <a:rPr lang="en-US" sz="3600" b="1" dirty="0"/>
              <a:t>heel»</a:t>
            </a:r>
            <a:br>
              <a:rPr lang="en-US" sz="3600" b="1" dirty="0"/>
            </a:br>
            <a:r>
              <a:rPr lang="en-US" sz="3600" b="1" dirty="0"/>
              <a:t>similar to Sumerian</a:t>
            </a:r>
            <a:br>
              <a:rPr lang="en-US" sz="3600" b="1" dirty="0"/>
            </a:br>
            <a:r>
              <a:rPr lang="tr-TR" sz="3600" b="1" dirty="0"/>
              <a:t>potter’s </a:t>
            </a:r>
            <a:r>
              <a:rPr lang="en-US" sz="3600" b="1" dirty="0"/>
              <a:t>wheel</a:t>
            </a:r>
            <a:br>
              <a:rPr lang="tr-TR" sz="3600" b="1" dirty="0"/>
            </a:br>
            <a:r>
              <a:rPr lang="tr-TR" sz="3600" b="1" dirty="0"/>
              <a:t>(</a:t>
            </a:r>
            <a:r>
              <a:rPr lang="tr-TR" sz="3600" b="1" i="1" dirty="0">
                <a:solidFill>
                  <a:srgbClr val="FFFF00"/>
                </a:solidFill>
              </a:rPr>
              <a:t>Statue from ancient Egypt</a:t>
            </a:r>
            <a:r>
              <a:rPr lang="tr-TR" sz="3600" b="1" dirty="0"/>
              <a:t>)</a:t>
            </a:r>
            <a:endParaRPr lang="en-US" sz="3600" b="1" dirty="0"/>
          </a:p>
        </p:txBody>
      </p:sp>
      <p:sp>
        <p:nvSpPr>
          <p:cNvPr id="4" name="Veri Yer Tutucusu 3">
            <a:extLst>
              <a:ext uri="{FF2B5EF4-FFF2-40B4-BE49-F238E27FC236}">
                <a16:creationId xmlns:a16="http://schemas.microsoft.com/office/drawing/2014/main" id="{A66E7EB3-8F0E-491C-91D7-9F5405B7073A}"/>
              </a:ext>
            </a:extLst>
          </p:cNvPr>
          <p:cNvSpPr>
            <a:spLocks noGrp="1"/>
          </p:cNvSpPr>
          <p:nvPr>
            <p:ph type="dt" sz="half" idx="10"/>
          </p:nvPr>
        </p:nvSpPr>
        <p:spPr/>
        <p:txBody>
          <a:bodyPr/>
          <a:lstStyle/>
          <a:p>
            <a:r>
              <a:rPr lang="en-US">
                <a:solidFill>
                  <a:prstClr val="white">
                    <a:shade val="50000"/>
                  </a:prstClr>
                </a:solidFill>
              </a:rPr>
              <a:t>October 17,2022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B00A4D6C-A730-453D-BBBB-F7A551A3319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9</a:t>
            </a:fld>
            <a:endParaRPr lang="tr-TR">
              <a:solidFill>
                <a:prstClr val="white">
                  <a:shade val="50000"/>
                </a:prstClr>
              </a:solidFill>
            </a:endParaRPr>
          </a:p>
        </p:txBody>
      </p:sp>
      <p:pic>
        <p:nvPicPr>
          <p:cNvPr id="5122" name="Picture 2" descr="Highlights from the Collection: Pottery | The Oriental ...">
            <a:extLst>
              <a:ext uri="{FF2B5EF4-FFF2-40B4-BE49-F238E27FC236}">
                <a16:creationId xmlns:a16="http://schemas.microsoft.com/office/drawing/2014/main" id="{02A0034F-2BC7-4176-82F9-968D778726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908720"/>
            <a:ext cx="4929650" cy="554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63982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72903</TotalTime>
  <Words>2080</Words>
  <Application>Microsoft Office PowerPoint</Application>
  <PresentationFormat>Ekran Gösterisi (4:3)</PresentationFormat>
  <Paragraphs>257</Paragraphs>
  <Slides>61</Slides>
  <Notes>0</Notes>
  <HiddenSlides>0</HiddenSlides>
  <MMClips>16</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61</vt:i4>
      </vt:variant>
    </vt:vector>
  </HeadingPairs>
  <TitlesOfParts>
    <vt:vector size="69" baseType="lpstr">
      <vt:lpstr>Arial</vt:lpstr>
      <vt:lpstr>Calibri</vt:lpstr>
      <vt:lpstr>Courier New</vt:lpstr>
      <vt:lpstr>Trebuchet MS</vt:lpstr>
      <vt:lpstr>Verdana</vt:lpstr>
      <vt:lpstr>Wingdings 2</vt:lpstr>
      <vt:lpstr>Custom Design</vt:lpstr>
      <vt:lpstr>Autumn</vt:lpstr>
      <vt:lpstr>  CHEM 491 DISTILLATION, EXTRACTION, AND SUBLIMATION TECHNOLOGIES OF SUMERIANS OCTOBER 17, 2022 LECTURE</vt:lpstr>
      <vt:lpstr>Sumerians discovered various technologies</vt:lpstr>
      <vt:lpstr>Sumerians: First chemists and leader of innovations </vt:lpstr>
      <vt:lpstr>1. Sumerians invented clay tokens and then the numbers</vt:lpstr>
      <vt:lpstr>2. Sumerians invented alphabet after they invented numbers</vt:lpstr>
      <vt:lpstr>How did Sumerians write on soft clay tablets?</vt:lpstr>
      <vt:lpstr>3. Sumerians invented weaving textiles.  Then they invented mass production of textiles </vt:lpstr>
      <vt:lpstr>4. Sumerians invented «Potter’s Wheel» (turning wheel) Similar tool is being used today</vt:lpstr>
      <vt:lpstr>«A Potter and his wheel» similar to Sumerian potter’s wheel (Statue from ancient Egypt)</vt:lpstr>
      <vt:lpstr>5. Sumerians invented wheeled carts after Potter’s wheel</vt:lpstr>
      <vt:lpstr>Sumerian animal headed ceramic container on wheels (may be a toy)</vt:lpstr>
      <vt:lpstr>Sumerian soldiers on cart. Sumerians invented wheel around 2500 B.C.</vt:lpstr>
      <vt:lpstr>PowerPoint Sunusu</vt:lpstr>
      <vt:lpstr>6. Sumerians invented plow (imitation)</vt:lpstr>
      <vt:lpstr>Sumerian bronze statue of a farmer plowing his field (2000 B.C.)</vt:lpstr>
      <vt:lpstr>Sumerian boat model 2600 B.C. (From Ur)</vt:lpstr>
      <vt:lpstr>Sumerian boat model (2300-2100 B.C.)  Made from mixture of bitumen and clay)</vt:lpstr>
      <vt:lpstr>PowerPoint Sunusu</vt:lpstr>
      <vt:lpstr>Two Sumerian sailboat models discovered in Eridu (South of Iraq, from grave 51, in 1947)</vt:lpstr>
      <vt:lpstr>Ancient sailboat (Mesopotamia)</vt:lpstr>
      <vt:lpstr>PowerPoint Sunusu</vt:lpstr>
      <vt:lpstr>FIRST  SCHOOLS IN THE WORLD</vt:lpstr>
      <vt:lpstr>Sumerian cylinder seal depicting King Ur-Nammu on chair</vt:lpstr>
      <vt:lpstr>Impression of seal (silindir mühür) of Sumerian doctor (Asu) on clay (left) and cylinder seal (right)</vt:lpstr>
      <vt:lpstr>Some laws from the Code of Ur-Nammu</vt:lpstr>
      <vt:lpstr>First map of the world  (drawn by  Babylonians)</vt:lpstr>
      <vt:lpstr>Sumerian silver coated lyre</vt:lpstr>
      <vt:lpstr>Sumerian chemists used these pestles</vt:lpstr>
      <vt:lpstr>Sumerian chemists used these stone mortars (3500 B.C.)</vt:lpstr>
      <vt:lpstr>Sumerian chemists used these kilns (ovens) to fire glazed ceramics </vt:lpstr>
      <vt:lpstr>Sumerian chemists used these crucibles to smelt metals (1400 B.C.)</vt:lpstr>
      <vt:lpstr>Sumerian chemists mixing a solution  (2500 B.C.)</vt:lpstr>
      <vt:lpstr>Sumerian Ceramic  Strainer  for filtering 3rd Millennium B.C. </vt:lpstr>
      <vt:lpstr>Sumerian Ceramic Strainer for filtering  3rd Millennium B.C.</vt:lpstr>
      <vt:lpstr>Sumerian strainers and filters</vt:lpstr>
      <vt:lpstr>Sumerian Distillation Apparatus 3500 B.C. Tepe Gawra IRAQ (South Eastern border of Turkey) </vt:lpstr>
      <vt:lpstr>Chemistry and Chemical Technologies of Sumerians</vt:lpstr>
      <vt:lpstr>Collection of distilled liquid between two rims of Sumerian  distillation apparatus</vt:lpstr>
      <vt:lpstr>Modernized  distillation apparatus  Alembic (Damıtma cihazı Arapça’dan alıntı kelime (el imbik)) 1400 A.D. Replica</vt:lpstr>
      <vt:lpstr>Sumerian Extraction  Apparatus (3500 B.C.)  Tepe Gawra-Iraq (South East border of  Turkey)</vt:lpstr>
      <vt:lpstr>Replica of Sumerian Extraction  Apparatus   (METU Science &amp; Technology Museum) </vt:lpstr>
      <vt:lpstr>Cross sections of 2 different Sumerian Extraction  Apparatus (3500 B.C.) Dimentions of the apparatus given in figure at the Top: 25.6 cm height and 49.6 cm maximum width </vt:lpstr>
      <vt:lpstr>Sumerian Extraction apparatus</vt:lpstr>
      <vt:lpstr>Working principle of Sumerian extraction apparatus</vt:lpstr>
      <vt:lpstr>Working principle of Sumerian extraction apparatus</vt:lpstr>
      <vt:lpstr>Working principle of Sumerian extraction apparatus</vt:lpstr>
      <vt:lpstr>Working principle of Sumerian extraction apparatus</vt:lpstr>
      <vt:lpstr>Working principle of Sumerian extraction apparatus</vt:lpstr>
      <vt:lpstr>Modern solid phase extraction (by Soxhlet Extractor)</vt:lpstr>
      <vt:lpstr>Franz von Soxhlet He is a German Chemist who invented Soxhlet Extractor in 1879. Later in 1886 he proposed that milk should be pasteurized</vt:lpstr>
      <vt:lpstr>1: Stirrer bar  2: Still flask  3: Distillation path  4: Thimble (kağıttan tüp, katı madde içine konulur) 5: Solid (which contains essential oil) 6: Siphon top (sıvıyı aşağıya boşaltma sınırı) 7: Siphon exit (geri akış yolu) 8: Expansion adapter  9: Condenser  10: Cooling water out  11: Cooling water in</vt:lpstr>
      <vt:lpstr>PowerPoint Sunusu</vt:lpstr>
      <vt:lpstr>Second type of extraction  (Liquid-liquid phase extraction)</vt:lpstr>
      <vt:lpstr>Liquid-liquid phase extraction  Separatory funnel with 2 immiscible solvents, 1st organic solvent (ether) less dense than phase-2. 2nd phase is usually water, containing the organic compound which is to be transferred to ether phase (upper liquid-1)</vt:lpstr>
      <vt:lpstr>Sumerian separatory vessel 3500 B.C.</vt:lpstr>
      <vt:lpstr>Replica of Sumerian Separatory Vessel (3500 B.C.) (not used for extraction) (It is in METU Science &amp; Technology Museum) </vt:lpstr>
      <vt:lpstr>Sumerian separatory vessel</vt:lpstr>
      <vt:lpstr>Sumerian separatory funnel</vt:lpstr>
      <vt:lpstr>Today we use separatory funnel to separate oil and water mixture</vt:lpstr>
      <vt:lpstr>  END OF CHEM 491 DISTILLATION, EXTRACTION, AND SUBLIMATION TECHNOLOGIES OF SUMERIANS OCTOBER 17, 2022 LECTURE</vt:lpstr>
      <vt:lpstr> END OF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SUMERIAN CHEMICAL TECHNOLOGIES AND SCRIBAL SCHOOS TO UNIVERSITIES</dc:title>
  <dc:creator>Ural Akbulut</dc:creator>
  <cp:lastModifiedBy>Ural Akbulut</cp:lastModifiedBy>
  <cp:revision>533</cp:revision>
  <dcterms:created xsi:type="dcterms:W3CDTF">2013-02-02T10:36:40Z</dcterms:created>
  <dcterms:modified xsi:type="dcterms:W3CDTF">2022-10-23T13:34:40Z</dcterms:modified>
</cp:coreProperties>
</file>