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981" r:id="rId1"/>
  </p:sldMasterIdLst>
  <p:notesMasterIdLst>
    <p:notesMasterId r:id="rId35"/>
  </p:notesMasterIdLst>
  <p:handoutMasterIdLst>
    <p:handoutMasterId r:id="rId36"/>
  </p:handoutMasterIdLst>
  <p:sldIdLst>
    <p:sldId id="365" r:id="rId2"/>
    <p:sldId id="366" r:id="rId3"/>
    <p:sldId id="367" r:id="rId4"/>
    <p:sldId id="542" r:id="rId5"/>
    <p:sldId id="522" r:id="rId6"/>
    <p:sldId id="521" r:id="rId7"/>
    <p:sldId id="566" r:id="rId8"/>
    <p:sldId id="543" r:id="rId9"/>
    <p:sldId id="544" r:id="rId10"/>
    <p:sldId id="568" r:id="rId11"/>
    <p:sldId id="545" r:id="rId12"/>
    <p:sldId id="569" r:id="rId13"/>
    <p:sldId id="564" r:id="rId14"/>
    <p:sldId id="546" r:id="rId15"/>
    <p:sldId id="537" r:id="rId16"/>
    <p:sldId id="531" r:id="rId17"/>
    <p:sldId id="547" r:id="rId18"/>
    <p:sldId id="567" r:id="rId19"/>
    <p:sldId id="573" r:id="rId20"/>
    <p:sldId id="570" r:id="rId21"/>
    <p:sldId id="571" r:id="rId22"/>
    <p:sldId id="572" r:id="rId23"/>
    <p:sldId id="550" r:id="rId24"/>
    <p:sldId id="541" r:id="rId25"/>
    <p:sldId id="554" r:id="rId26"/>
    <p:sldId id="515" r:id="rId27"/>
    <p:sldId id="565" r:id="rId28"/>
    <p:sldId id="561" r:id="rId29"/>
    <p:sldId id="562" r:id="rId30"/>
    <p:sldId id="563" r:id="rId31"/>
    <p:sldId id="429" r:id="rId32"/>
    <p:sldId id="371" r:id="rId33"/>
    <p:sldId id="370" r:id="rId34"/>
  </p:sldIdLst>
  <p:sldSz cx="12192000" cy="6858000"/>
  <p:notesSz cx="6669088" cy="9926638"/>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B" lastIdx="3" clrIdx="0">
    <p:extLst>
      <p:ext uri="{19B8F6BF-5375-455C-9EA6-DF929625EA0E}">
        <p15:presenceInfo xmlns:p15="http://schemas.microsoft.com/office/powerpoint/2012/main" userId="Auth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3" autoAdjust="0"/>
    <p:restoredTop sz="88078" autoAdjust="0"/>
  </p:normalViewPr>
  <p:slideViewPr>
    <p:cSldViewPr snapToObjects="1">
      <p:cViewPr varScale="1">
        <p:scale>
          <a:sx n="94" d="100"/>
          <a:sy n="94" d="100"/>
        </p:scale>
        <p:origin x="336" y="90"/>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D5B36436-C5E2-40CD-A32F-0358155F7B57}" type="datetimeFigureOut">
              <a:rPr lang="tr-TR" smtClean="0"/>
              <a:t>19.04.2019</a:t>
            </a:fld>
            <a:endParaRPr lang="tr-TR"/>
          </a:p>
        </p:txBody>
      </p:sp>
      <p:sp>
        <p:nvSpPr>
          <p:cNvPr id="4" name="Footer Placeholder 3"/>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5" name="Slide Number Placeholder 4"/>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C2EE0D1-4967-4D9C-B770-84B6340C842B}" type="slidenum">
              <a:rPr lang="tr-TR" smtClean="0"/>
              <a:t>‹#›</a:t>
            </a:fld>
            <a:endParaRPr lang="tr-TR"/>
          </a:p>
        </p:txBody>
      </p:sp>
    </p:spTree>
    <p:extLst>
      <p:ext uri="{BB962C8B-B14F-4D97-AF65-F5344CB8AC3E}">
        <p14:creationId xmlns:p14="http://schemas.microsoft.com/office/powerpoint/2010/main" val="670509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tr-TR"/>
          </a:p>
        </p:txBody>
      </p:sp>
      <p:sp>
        <p:nvSpPr>
          <p:cNvPr id="3" name="Date Placeholder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82EED1A8-8F54-4CFC-A53A-4B1CACC2D8B3}" type="datetimeFigureOut">
              <a:rPr lang="tr-TR" smtClean="0"/>
              <a:pPr/>
              <a:t>19.04.2019</a:t>
            </a:fld>
            <a:endParaRPr lang="tr-TR"/>
          </a:p>
        </p:txBody>
      </p:sp>
      <p:sp>
        <p:nvSpPr>
          <p:cNvPr id="4" name="Slide Image Placeholder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tr-TR"/>
          </a:p>
        </p:txBody>
      </p:sp>
      <p:sp>
        <p:nvSpPr>
          <p:cNvPr id="5" name="Notes Placeholder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tr-TR"/>
          </a:p>
        </p:txBody>
      </p:sp>
      <p:sp>
        <p:nvSpPr>
          <p:cNvPr id="7" name="Slide Number Placeholder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F267CE48-F3B0-4932-B93F-8E112BAB3552}" type="slidenum">
              <a:rPr lang="tr-TR" smtClean="0"/>
              <a:pPr/>
              <a:t>‹#›</a:t>
            </a:fld>
            <a:endParaRPr lang="tr-TR"/>
          </a:p>
        </p:txBody>
      </p:sp>
    </p:spTree>
    <p:extLst>
      <p:ext uri="{BB962C8B-B14F-4D97-AF65-F5344CB8AC3E}">
        <p14:creationId xmlns:p14="http://schemas.microsoft.com/office/powerpoint/2010/main" val="4107350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a:t>
            </a:fld>
            <a:endParaRPr lang="tr-TR"/>
          </a:p>
        </p:txBody>
      </p:sp>
    </p:spTree>
    <p:extLst>
      <p:ext uri="{BB962C8B-B14F-4D97-AF65-F5344CB8AC3E}">
        <p14:creationId xmlns:p14="http://schemas.microsoft.com/office/powerpoint/2010/main" val="21565786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Öğrencilerle</a:t>
            </a:r>
            <a:r>
              <a:rPr lang="en-GB" baseline="0" dirty="0" smtClean="0"/>
              <a:t> </a:t>
            </a:r>
            <a:r>
              <a:rPr lang="en-GB" baseline="0" dirty="0" err="1" smtClean="0"/>
              <a:t>beraber</a:t>
            </a:r>
            <a:r>
              <a:rPr lang="en-GB" baseline="0" dirty="0" smtClean="0"/>
              <a:t> </a:t>
            </a:r>
            <a:r>
              <a:rPr lang="en-GB" baseline="0" dirty="0" err="1" smtClean="0"/>
              <a:t>çözülecektir</a:t>
            </a:r>
            <a:r>
              <a:rPr lang="tr-TR" baseline="0" dirty="0" smtClean="0"/>
              <a:t>. </a:t>
            </a:r>
            <a:endParaRPr lang="tr-TR" b="1" dirty="0">
              <a:solidFill>
                <a:srgbClr val="FF0000"/>
              </a:solidFill>
            </a:endParaRPr>
          </a:p>
        </p:txBody>
      </p:sp>
      <p:sp>
        <p:nvSpPr>
          <p:cNvPr id="4" name="Slide Number Placeholder 3"/>
          <p:cNvSpPr>
            <a:spLocks noGrp="1"/>
          </p:cNvSpPr>
          <p:nvPr>
            <p:ph type="sldNum" sz="quarter" idx="10"/>
          </p:nvPr>
        </p:nvSpPr>
        <p:spPr/>
        <p:txBody>
          <a:bodyPr/>
          <a:lstStyle/>
          <a:p>
            <a:fld id="{F267CE48-F3B0-4932-B93F-8E112BAB3552}" type="slidenum">
              <a:rPr lang="tr-TR" smtClean="0"/>
              <a:pPr/>
              <a:t>10</a:t>
            </a:fld>
            <a:endParaRPr lang="tr-TR"/>
          </a:p>
        </p:txBody>
      </p:sp>
    </p:spTree>
    <p:extLst>
      <p:ext uri="{BB962C8B-B14F-4D97-AF65-F5344CB8AC3E}">
        <p14:creationId xmlns:p14="http://schemas.microsoft.com/office/powerpoint/2010/main" val="3249557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Deneyelim</a:t>
            </a:r>
            <a:r>
              <a:rPr lang="en-GB" baseline="0" dirty="0" smtClean="0"/>
              <a:t> </a:t>
            </a:r>
            <a:r>
              <a:rPr lang="en-GB" baseline="0" dirty="0" err="1" smtClean="0"/>
              <a:t>Görelim</a:t>
            </a:r>
            <a:r>
              <a:rPr lang="en-GB" baseline="0" dirty="0" smtClean="0"/>
              <a:t> </a:t>
            </a:r>
            <a:r>
              <a:rPr lang="en-GB" baseline="0" dirty="0" err="1" smtClean="0"/>
              <a:t>denilip</a:t>
            </a:r>
            <a:r>
              <a:rPr lang="en-GB" baseline="0" dirty="0" smtClean="0"/>
              <a:t> </a:t>
            </a:r>
            <a:r>
              <a:rPr lang="en-GB" baseline="0" dirty="0" err="1" smtClean="0"/>
              <a:t>resimdeki</a:t>
            </a:r>
            <a:r>
              <a:rPr lang="en-GB" baseline="0" dirty="0" smtClean="0"/>
              <a:t> </a:t>
            </a:r>
            <a:r>
              <a:rPr lang="en-GB" baseline="0" dirty="0" err="1" smtClean="0"/>
              <a:t>uygulamayı</a:t>
            </a:r>
            <a:r>
              <a:rPr lang="en-GB" baseline="0" dirty="0" smtClean="0"/>
              <a:t> </a:t>
            </a:r>
            <a:r>
              <a:rPr lang="en-GB" baseline="0" dirty="0" err="1" smtClean="0"/>
              <a:t>yapıyoruz</a:t>
            </a:r>
            <a:r>
              <a:rPr lang="en-GB" baseline="0" dirty="0" smtClean="0"/>
              <a:t>. </a:t>
            </a:r>
            <a:r>
              <a:rPr lang="en-GB" baseline="0" dirty="0" err="1" smtClean="0"/>
              <a:t>Veya</a:t>
            </a:r>
            <a:r>
              <a:rPr lang="en-GB" baseline="0" dirty="0" smtClean="0"/>
              <a:t> </a:t>
            </a:r>
            <a:r>
              <a:rPr lang="en-GB" baseline="0" dirty="0" err="1" smtClean="0"/>
              <a:t>Resme</a:t>
            </a:r>
            <a:r>
              <a:rPr lang="en-GB" baseline="0" dirty="0" smtClean="0"/>
              <a:t> </a:t>
            </a:r>
            <a:r>
              <a:rPr lang="en-GB" baseline="0" dirty="0" err="1" smtClean="0"/>
              <a:t>bağlantısı</a:t>
            </a:r>
            <a:r>
              <a:rPr lang="en-GB" baseline="0" dirty="0" smtClean="0"/>
              <a:t> </a:t>
            </a:r>
            <a:r>
              <a:rPr lang="en-GB" baseline="0" dirty="0" err="1" smtClean="0"/>
              <a:t>yapılmış</a:t>
            </a:r>
            <a:r>
              <a:rPr lang="en-GB" baseline="0" dirty="0" smtClean="0"/>
              <a:t> </a:t>
            </a:r>
            <a:r>
              <a:rPr lang="en-GB" baseline="0" dirty="0" err="1" smtClean="0"/>
              <a:t>olan</a:t>
            </a:r>
            <a:r>
              <a:rPr lang="en-GB" baseline="0" dirty="0" smtClean="0"/>
              <a:t> PHET </a:t>
            </a:r>
            <a:r>
              <a:rPr lang="en-GB" baseline="0" dirty="0" err="1" smtClean="0"/>
              <a:t>simülasyonundan</a:t>
            </a:r>
            <a:r>
              <a:rPr lang="en-GB" baseline="0" dirty="0" smtClean="0"/>
              <a:t> </a:t>
            </a:r>
            <a:r>
              <a:rPr lang="en-GB" baseline="0" dirty="0" err="1" smtClean="0"/>
              <a:t>yapılabilir</a:t>
            </a:r>
            <a:r>
              <a:rPr lang="en-GB" baseline="0"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11</a:t>
            </a:fld>
            <a:endParaRPr lang="tr-TR"/>
          </a:p>
        </p:txBody>
      </p:sp>
    </p:spTree>
    <p:extLst>
      <p:ext uri="{BB962C8B-B14F-4D97-AF65-F5344CB8AC3E}">
        <p14:creationId xmlns:p14="http://schemas.microsoft.com/office/powerpoint/2010/main" val="765719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b="1" dirty="0"/>
          </a:p>
        </p:txBody>
      </p:sp>
      <p:sp>
        <p:nvSpPr>
          <p:cNvPr id="4" name="Slayt Numarası Yer Tutucusu 3"/>
          <p:cNvSpPr>
            <a:spLocks noGrp="1"/>
          </p:cNvSpPr>
          <p:nvPr>
            <p:ph type="sldNum" sz="quarter" idx="10"/>
          </p:nvPr>
        </p:nvSpPr>
        <p:spPr/>
        <p:txBody>
          <a:bodyPr/>
          <a:lstStyle/>
          <a:p>
            <a:fld id="{F267CE48-F3B0-4932-B93F-8E112BAB3552}" type="slidenum">
              <a:rPr lang="tr-TR" smtClean="0"/>
              <a:pPr/>
              <a:t>12</a:t>
            </a:fld>
            <a:endParaRPr lang="tr-TR"/>
          </a:p>
        </p:txBody>
      </p:sp>
    </p:spTree>
    <p:extLst>
      <p:ext uri="{BB962C8B-B14F-4D97-AF65-F5344CB8AC3E}">
        <p14:creationId xmlns:p14="http://schemas.microsoft.com/office/powerpoint/2010/main" val="4326531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aseline="0" dirty="0" err="1" smtClean="0"/>
              <a:t>Öğrenciler</a:t>
            </a:r>
            <a:r>
              <a:rPr lang="en-GB" baseline="0" dirty="0" smtClean="0"/>
              <a:t> </a:t>
            </a:r>
            <a:r>
              <a:rPr lang="en-GB" baseline="0" dirty="0" err="1" smtClean="0"/>
              <a:t>akımın</a:t>
            </a:r>
            <a:r>
              <a:rPr lang="en-GB" baseline="0" dirty="0" smtClean="0"/>
              <a:t> </a:t>
            </a:r>
            <a:r>
              <a:rPr lang="en-GB" baseline="0" dirty="0" err="1" smtClean="0"/>
              <a:t>oluştuğunu</a:t>
            </a:r>
            <a:r>
              <a:rPr lang="en-GB" baseline="0" dirty="0" smtClean="0"/>
              <a:t> </a:t>
            </a:r>
            <a:r>
              <a:rPr lang="en-GB" baseline="0" dirty="0" err="1" smtClean="0"/>
              <a:t>fark</a:t>
            </a:r>
            <a:r>
              <a:rPr lang="en-GB" baseline="0" dirty="0" smtClean="0"/>
              <a:t> </a:t>
            </a:r>
            <a:r>
              <a:rPr lang="en-GB" baseline="0" dirty="0" err="1" smtClean="0"/>
              <a:t>ettikten</a:t>
            </a:r>
            <a:r>
              <a:rPr lang="en-GB" baseline="0" dirty="0" smtClean="0"/>
              <a:t> </a:t>
            </a:r>
            <a:r>
              <a:rPr lang="en-GB" baseline="0" dirty="0" err="1" smtClean="0"/>
              <a:t>sonra</a:t>
            </a:r>
            <a:r>
              <a:rPr lang="en-GB" baseline="0" dirty="0" smtClean="0"/>
              <a:t> </a:t>
            </a:r>
            <a:r>
              <a:rPr lang="en-GB" baseline="0" dirty="0" err="1" smtClean="0"/>
              <a:t>elimizdeki</a:t>
            </a:r>
            <a:r>
              <a:rPr lang="en-GB" baseline="0" dirty="0" smtClean="0"/>
              <a:t> </a:t>
            </a:r>
            <a:r>
              <a:rPr lang="en-GB" baseline="0" dirty="0" err="1" smtClean="0"/>
              <a:t>farklı</a:t>
            </a:r>
            <a:r>
              <a:rPr lang="en-GB" baseline="0" dirty="0" smtClean="0"/>
              <a:t> </a:t>
            </a:r>
            <a:r>
              <a:rPr lang="en-GB" baseline="0" dirty="0" err="1" smtClean="0"/>
              <a:t>sarım</a:t>
            </a:r>
            <a:r>
              <a:rPr lang="en-GB" baseline="0" dirty="0" smtClean="0"/>
              <a:t> </a:t>
            </a:r>
            <a:r>
              <a:rPr lang="en-GB" baseline="0" dirty="0" err="1" smtClean="0"/>
              <a:t>sayısındaki</a:t>
            </a:r>
            <a:r>
              <a:rPr lang="en-GB" baseline="0" dirty="0" smtClean="0"/>
              <a:t> </a:t>
            </a:r>
            <a:r>
              <a:rPr lang="en-GB" baseline="0" dirty="0" err="1" smtClean="0"/>
              <a:t>bobinleri</a:t>
            </a:r>
            <a:r>
              <a:rPr lang="en-GB" baseline="0" dirty="0" smtClean="0"/>
              <a:t>, </a:t>
            </a:r>
            <a:r>
              <a:rPr lang="en-GB" baseline="0" dirty="0" err="1" smtClean="0"/>
              <a:t>farklı</a:t>
            </a:r>
            <a:r>
              <a:rPr lang="en-GB" baseline="0" dirty="0" smtClean="0"/>
              <a:t> </a:t>
            </a:r>
            <a:r>
              <a:rPr lang="en-GB" baseline="0" dirty="0" err="1" smtClean="0"/>
              <a:t>mıknatıs</a:t>
            </a:r>
            <a:r>
              <a:rPr lang="en-GB" baseline="0" dirty="0" smtClean="0"/>
              <a:t> </a:t>
            </a:r>
            <a:r>
              <a:rPr lang="en-GB" baseline="0" dirty="0" err="1" smtClean="0"/>
              <a:t>büyüklükleri</a:t>
            </a:r>
            <a:r>
              <a:rPr lang="en-GB" baseline="0" dirty="0" smtClean="0"/>
              <a:t> </a:t>
            </a:r>
            <a:r>
              <a:rPr lang="en-GB" baseline="0" dirty="0" err="1" smtClean="0"/>
              <a:t>öğrencilerin</a:t>
            </a:r>
            <a:r>
              <a:rPr lang="en-GB" baseline="0" dirty="0" smtClean="0"/>
              <a:t> </a:t>
            </a:r>
            <a:r>
              <a:rPr lang="en-GB" baseline="0" dirty="0" err="1" smtClean="0"/>
              <a:t>kullanımına</a:t>
            </a:r>
            <a:r>
              <a:rPr lang="en-GB" baseline="0" dirty="0" smtClean="0"/>
              <a:t> </a:t>
            </a:r>
            <a:r>
              <a:rPr lang="en-GB" baseline="0" dirty="0" err="1" smtClean="0"/>
              <a:t>açıp</a:t>
            </a:r>
            <a:r>
              <a:rPr lang="en-GB" baseline="0" dirty="0" smtClean="0"/>
              <a:t> </a:t>
            </a:r>
            <a:r>
              <a:rPr lang="en-GB" baseline="0" dirty="0" err="1" smtClean="0"/>
              <a:t>istedikleri</a:t>
            </a:r>
            <a:r>
              <a:rPr lang="en-GB" baseline="0" dirty="0" smtClean="0"/>
              <a:t> </a:t>
            </a:r>
            <a:r>
              <a:rPr lang="en-GB" baseline="0" dirty="0" err="1" smtClean="0"/>
              <a:t>şekilde</a:t>
            </a:r>
            <a:r>
              <a:rPr lang="en-GB" baseline="0" dirty="0" smtClean="0"/>
              <a:t> </a:t>
            </a:r>
            <a:r>
              <a:rPr lang="en-GB" baseline="0" dirty="0" err="1" smtClean="0"/>
              <a:t>deneyerek</a:t>
            </a:r>
            <a:r>
              <a:rPr lang="en-GB" baseline="0" dirty="0" smtClean="0"/>
              <a:t> akımı </a:t>
            </a:r>
            <a:r>
              <a:rPr lang="en-GB" baseline="0" dirty="0" err="1" smtClean="0"/>
              <a:t>arttırma</a:t>
            </a:r>
            <a:r>
              <a:rPr lang="en-GB" baseline="0" dirty="0" smtClean="0"/>
              <a:t> </a:t>
            </a:r>
            <a:r>
              <a:rPr lang="en-GB" baseline="0" dirty="0" err="1" smtClean="0"/>
              <a:t>yolları</a:t>
            </a:r>
            <a:r>
              <a:rPr lang="en-GB" baseline="0" dirty="0" smtClean="0"/>
              <a:t> </a:t>
            </a:r>
            <a:r>
              <a:rPr lang="en-GB" baseline="0" dirty="0" err="1" smtClean="0"/>
              <a:t>bulmalarını</a:t>
            </a:r>
            <a:r>
              <a:rPr lang="en-GB" baseline="0" dirty="0" smtClean="0"/>
              <a:t> </a:t>
            </a:r>
            <a:r>
              <a:rPr lang="en-GB" baseline="0" dirty="0" err="1" smtClean="0"/>
              <a:t>isteyebiliriz</a:t>
            </a:r>
            <a:r>
              <a:rPr lang="en-GB" baseline="0" dirty="0" smtClean="0"/>
              <a:t>. Bu </a:t>
            </a:r>
            <a:r>
              <a:rPr lang="en-GB" baseline="0" dirty="0" err="1" smtClean="0"/>
              <a:t>sayede</a:t>
            </a:r>
            <a:r>
              <a:rPr lang="en-GB" baseline="0" dirty="0" smtClean="0"/>
              <a:t> akı </a:t>
            </a:r>
            <a:r>
              <a:rPr lang="en-GB" baseline="0" dirty="0" err="1" smtClean="0"/>
              <a:t>değişiminin</a:t>
            </a:r>
            <a:r>
              <a:rPr lang="en-GB" baseline="0" dirty="0" smtClean="0"/>
              <a:t> akımı </a:t>
            </a:r>
            <a:r>
              <a:rPr lang="en-GB" baseline="0" dirty="0" err="1" smtClean="0"/>
              <a:t>oluşturduğunu</a:t>
            </a:r>
            <a:r>
              <a:rPr lang="en-GB" baseline="0" dirty="0" smtClean="0"/>
              <a:t> </a:t>
            </a:r>
            <a:r>
              <a:rPr lang="en-GB" baseline="0" dirty="0" err="1" smtClean="0"/>
              <a:t>keşfetmeleri</a:t>
            </a:r>
            <a:r>
              <a:rPr lang="en-GB" baseline="0" dirty="0" smtClean="0"/>
              <a:t> </a:t>
            </a:r>
            <a:r>
              <a:rPr lang="en-GB" baseline="0" dirty="0" err="1" smtClean="0"/>
              <a:t>sağlanabilir</a:t>
            </a:r>
            <a:r>
              <a:rPr lang="en-GB" baseline="0" dirty="0" smtClean="0"/>
              <a:t>.  </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13</a:t>
            </a:fld>
            <a:endParaRPr lang="tr-TR"/>
          </a:p>
        </p:txBody>
      </p:sp>
    </p:spTree>
    <p:extLst>
      <p:ext uri="{BB962C8B-B14F-4D97-AF65-F5344CB8AC3E}">
        <p14:creationId xmlns:p14="http://schemas.microsoft.com/office/powerpoint/2010/main" val="7088189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b="1"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14</a:t>
            </a:fld>
            <a:endParaRPr lang="tr-TR"/>
          </a:p>
        </p:txBody>
      </p:sp>
    </p:spTree>
    <p:extLst>
      <p:ext uri="{BB962C8B-B14F-4D97-AF65-F5344CB8AC3E}">
        <p14:creationId xmlns:p14="http://schemas.microsoft.com/office/powerpoint/2010/main" val="7657196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smtClean="0"/>
              <a:t>https://phet.colorado.edu/en/simulation/legacy/faraday</a:t>
            </a:r>
            <a:r>
              <a:rPr lang="en-GB" dirty="0" smtClean="0"/>
              <a:t> </a:t>
            </a:r>
            <a:r>
              <a:rPr lang="en-GB" dirty="0" err="1" smtClean="0"/>
              <a:t>bu</a:t>
            </a:r>
            <a:r>
              <a:rPr lang="en-GB" baseline="0" dirty="0" smtClean="0"/>
              <a:t> </a:t>
            </a:r>
            <a:r>
              <a:rPr lang="en-GB" baseline="0" dirty="0" err="1" smtClean="0"/>
              <a:t>sorunun</a:t>
            </a:r>
            <a:r>
              <a:rPr lang="en-GB" baseline="0" dirty="0" smtClean="0"/>
              <a:t> </a:t>
            </a:r>
            <a:r>
              <a:rPr lang="en-GB" baseline="0" dirty="0" err="1" smtClean="0"/>
              <a:t>cevabını</a:t>
            </a:r>
            <a:r>
              <a:rPr lang="en-GB" baseline="0" dirty="0" smtClean="0"/>
              <a:t> </a:t>
            </a:r>
            <a:r>
              <a:rPr lang="en-GB" baseline="0" dirty="0" err="1" smtClean="0"/>
              <a:t>bu</a:t>
            </a:r>
            <a:r>
              <a:rPr lang="en-GB" baseline="0" dirty="0" smtClean="0"/>
              <a:t> </a:t>
            </a:r>
            <a:r>
              <a:rPr lang="en-GB" baseline="0" dirty="0" err="1" smtClean="0"/>
              <a:t>adresteki</a:t>
            </a:r>
            <a:r>
              <a:rPr lang="en-GB" baseline="0" dirty="0" smtClean="0"/>
              <a:t> pick up coil </a:t>
            </a:r>
            <a:r>
              <a:rPr lang="en-GB" baseline="0" dirty="0" err="1" smtClean="0"/>
              <a:t>kısmında</a:t>
            </a:r>
            <a:r>
              <a:rPr lang="en-GB" baseline="0" dirty="0" smtClean="0"/>
              <a:t> </a:t>
            </a:r>
            <a:r>
              <a:rPr lang="en-GB" baseline="0" dirty="0" err="1" smtClean="0"/>
              <a:t>gözlemliyoruz</a:t>
            </a:r>
            <a:r>
              <a:rPr lang="en-GB" baseline="0" dirty="0" smtClean="0"/>
              <a:t>.  </a:t>
            </a:r>
            <a:r>
              <a:rPr lang="en-GB" baseline="0" dirty="0" err="1" smtClean="0"/>
              <a:t>Akımın</a:t>
            </a:r>
            <a:r>
              <a:rPr lang="en-GB" baseline="0" dirty="0" smtClean="0"/>
              <a:t>  </a:t>
            </a:r>
            <a:r>
              <a:rPr lang="en-GB" baseline="0" dirty="0" err="1" smtClean="0"/>
              <a:t>yönünün</a:t>
            </a:r>
            <a:r>
              <a:rPr lang="en-GB" baseline="0" dirty="0" smtClean="0"/>
              <a:t> </a:t>
            </a:r>
            <a:r>
              <a:rPr lang="en-GB" baseline="0" dirty="0" err="1" smtClean="0"/>
              <a:t>kendisini</a:t>
            </a:r>
            <a:r>
              <a:rPr lang="en-GB" baseline="0" dirty="0" smtClean="0"/>
              <a:t> </a:t>
            </a:r>
            <a:r>
              <a:rPr lang="en-GB" baseline="0" dirty="0" err="1" smtClean="0"/>
              <a:t>oluşturan</a:t>
            </a:r>
            <a:r>
              <a:rPr lang="en-GB" baseline="0" dirty="0" smtClean="0"/>
              <a:t> </a:t>
            </a:r>
            <a:r>
              <a:rPr lang="en-GB" baseline="0" dirty="0" err="1" smtClean="0"/>
              <a:t>manyetik</a:t>
            </a:r>
            <a:r>
              <a:rPr lang="en-GB" baseline="0" dirty="0" smtClean="0"/>
              <a:t> akı </a:t>
            </a:r>
            <a:r>
              <a:rPr lang="en-GB" baseline="0" dirty="0" err="1" smtClean="0"/>
              <a:t>değişimini</a:t>
            </a:r>
            <a:r>
              <a:rPr lang="en-GB" baseline="0" dirty="0" smtClean="0"/>
              <a:t> </a:t>
            </a:r>
            <a:r>
              <a:rPr lang="en-GB" baseline="0" dirty="0" err="1" smtClean="0"/>
              <a:t>azaltmak</a:t>
            </a:r>
            <a:r>
              <a:rPr lang="en-GB" baseline="0" dirty="0" smtClean="0"/>
              <a:t> </a:t>
            </a:r>
            <a:r>
              <a:rPr lang="en-GB" baseline="0" dirty="0" err="1" smtClean="0"/>
              <a:t>için</a:t>
            </a:r>
            <a:r>
              <a:rPr lang="en-GB" baseline="0" dirty="0" smtClean="0"/>
              <a:t> </a:t>
            </a:r>
            <a:r>
              <a:rPr lang="en-GB" baseline="0" dirty="0" err="1" smtClean="0"/>
              <a:t>oluşması</a:t>
            </a:r>
            <a:r>
              <a:rPr lang="en-GB" baseline="0" dirty="0" smtClean="0"/>
              <a:t> </a:t>
            </a:r>
            <a:r>
              <a:rPr lang="en-GB" baseline="0" dirty="0" err="1" smtClean="0"/>
              <a:t>gereken</a:t>
            </a:r>
            <a:r>
              <a:rPr lang="en-GB" baseline="0" dirty="0" smtClean="0"/>
              <a:t> </a:t>
            </a:r>
            <a:r>
              <a:rPr lang="en-GB" baseline="0" dirty="0" err="1" smtClean="0"/>
              <a:t>akımdan</a:t>
            </a:r>
            <a:r>
              <a:rPr lang="en-GB" baseline="0" dirty="0" smtClean="0"/>
              <a:t> </a:t>
            </a:r>
            <a:r>
              <a:rPr lang="en-GB" baseline="0" dirty="0" err="1" smtClean="0"/>
              <a:t>bulabildiğimizi</a:t>
            </a:r>
            <a:r>
              <a:rPr lang="en-GB" baseline="0" dirty="0" smtClean="0"/>
              <a:t> </a:t>
            </a:r>
            <a:r>
              <a:rPr lang="en-GB" baseline="0" dirty="0" err="1" smtClean="0"/>
              <a:t>gösterelim</a:t>
            </a:r>
            <a:r>
              <a:rPr lang="en-GB" baseline="0"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15</a:t>
            </a:fld>
            <a:endParaRPr lang="tr-TR"/>
          </a:p>
        </p:txBody>
      </p:sp>
    </p:spTree>
    <p:extLst>
      <p:ext uri="{BB962C8B-B14F-4D97-AF65-F5344CB8AC3E}">
        <p14:creationId xmlns:p14="http://schemas.microsoft.com/office/powerpoint/2010/main" val="37716672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dirty="0"/>
          </a:p>
        </p:txBody>
      </p:sp>
      <p:sp>
        <p:nvSpPr>
          <p:cNvPr id="4" name="Slayt Numarası Yer Tutucusu 3"/>
          <p:cNvSpPr>
            <a:spLocks noGrp="1"/>
          </p:cNvSpPr>
          <p:nvPr>
            <p:ph type="sldNum" sz="quarter" idx="10"/>
          </p:nvPr>
        </p:nvSpPr>
        <p:spPr/>
        <p:txBody>
          <a:bodyPr/>
          <a:lstStyle/>
          <a:p>
            <a:fld id="{F267CE48-F3B0-4932-B93F-8E112BAB3552}" type="slidenum">
              <a:rPr lang="tr-TR" smtClean="0"/>
              <a:pPr/>
              <a:t>16</a:t>
            </a:fld>
            <a:endParaRPr lang="tr-TR"/>
          </a:p>
        </p:txBody>
      </p:sp>
    </p:spTree>
    <p:extLst>
      <p:ext uri="{BB962C8B-B14F-4D97-AF65-F5344CB8AC3E}">
        <p14:creationId xmlns:p14="http://schemas.microsoft.com/office/powerpoint/2010/main" val="1605891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b="1" dirty="0"/>
          </a:p>
        </p:txBody>
      </p:sp>
      <p:sp>
        <p:nvSpPr>
          <p:cNvPr id="4" name="Slayt Numarası Yer Tutucusu 3"/>
          <p:cNvSpPr>
            <a:spLocks noGrp="1"/>
          </p:cNvSpPr>
          <p:nvPr>
            <p:ph type="sldNum" sz="quarter" idx="10"/>
          </p:nvPr>
        </p:nvSpPr>
        <p:spPr/>
        <p:txBody>
          <a:bodyPr/>
          <a:lstStyle/>
          <a:p>
            <a:fld id="{F267CE48-F3B0-4932-B93F-8E112BAB3552}" type="slidenum">
              <a:rPr lang="tr-TR" smtClean="0"/>
              <a:pPr/>
              <a:t>17</a:t>
            </a:fld>
            <a:endParaRPr lang="tr-TR"/>
          </a:p>
        </p:txBody>
      </p:sp>
    </p:spTree>
    <p:extLst>
      <p:ext uri="{BB962C8B-B14F-4D97-AF65-F5344CB8AC3E}">
        <p14:creationId xmlns:p14="http://schemas.microsoft.com/office/powerpoint/2010/main" val="4432655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b="1" dirty="0"/>
          </a:p>
        </p:txBody>
      </p:sp>
      <p:sp>
        <p:nvSpPr>
          <p:cNvPr id="4" name="Slayt Numarası Yer Tutucusu 3"/>
          <p:cNvSpPr>
            <a:spLocks noGrp="1"/>
          </p:cNvSpPr>
          <p:nvPr>
            <p:ph type="sldNum" sz="quarter" idx="10"/>
          </p:nvPr>
        </p:nvSpPr>
        <p:spPr/>
        <p:txBody>
          <a:bodyPr/>
          <a:lstStyle/>
          <a:p>
            <a:fld id="{F267CE48-F3B0-4932-B93F-8E112BAB3552}" type="slidenum">
              <a:rPr lang="tr-TR" smtClean="0"/>
              <a:pPr/>
              <a:t>18</a:t>
            </a:fld>
            <a:endParaRPr lang="tr-TR"/>
          </a:p>
        </p:txBody>
      </p:sp>
    </p:spTree>
    <p:extLst>
      <p:ext uri="{BB962C8B-B14F-4D97-AF65-F5344CB8AC3E}">
        <p14:creationId xmlns:p14="http://schemas.microsoft.com/office/powerpoint/2010/main" val="10082361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en-GB" b="1" dirty="0"/>
          </a:p>
        </p:txBody>
      </p:sp>
      <p:sp>
        <p:nvSpPr>
          <p:cNvPr id="4" name="Slayt Numarası Yer Tutucusu 3"/>
          <p:cNvSpPr>
            <a:spLocks noGrp="1"/>
          </p:cNvSpPr>
          <p:nvPr>
            <p:ph type="sldNum" sz="quarter" idx="10"/>
          </p:nvPr>
        </p:nvSpPr>
        <p:spPr/>
        <p:txBody>
          <a:bodyPr/>
          <a:lstStyle/>
          <a:p>
            <a:fld id="{F267CE48-F3B0-4932-B93F-8E112BAB3552}" type="slidenum">
              <a:rPr lang="tr-TR" smtClean="0"/>
              <a:pPr/>
              <a:t>19</a:t>
            </a:fld>
            <a:endParaRPr lang="tr-TR"/>
          </a:p>
        </p:txBody>
      </p:sp>
    </p:spTree>
    <p:extLst>
      <p:ext uri="{BB962C8B-B14F-4D97-AF65-F5344CB8AC3E}">
        <p14:creationId xmlns:p14="http://schemas.microsoft.com/office/powerpoint/2010/main" val="4265085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a:t>
            </a:fld>
            <a:endParaRPr lang="tr-TR"/>
          </a:p>
        </p:txBody>
      </p:sp>
    </p:spTree>
    <p:extLst>
      <p:ext uri="{BB962C8B-B14F-4D97-AF65-F5344CB8AC3E}">
        <p14:creationId xmlns:p14="http://schemas.microsoft.com/office/powerpoint/2010/main" val="1571140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20</a:t>
            </a:fld>
            <a:endParaRPr lang="tr-TR"/>
          </a:p>
        </p:txBody>
      </p:sp>
    </p:spTree>
    <p:extLst>
      <p:ext uri="{BB962C8B-B14F-4D97-AF65-F5344CB8AC3E}">
        <p14:creationId xmlns:p14="http://schemas.microsoft.com/office/powerpoint/2010/main" val="2557090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Akım</a:t>
            </a:r>
            <a:r>
              <a:rPr lang="en-US" dirty="0" smtClean="0"/>
              <a:t> </a:t>
            </a:r>
            <a:r>
              <a:rPr lang="en-US" dirty="0" err="1" smtClean="0"/>
              <a:t>değil</a:t>
            </a:r>
            <a:r>
              <a:rPr lang="en-US" dirty="0" smtClean="0"/>
              <a:t> electromotor </a:t>
            </a:r>
            <a:r>
              <a:rPr lang="en-US" dirty="0" err="1" smtClean="0"/>
              <a:t>kuvveti</a:t>
            </a:r>
            <a:r>
              <a:rPr lang="en-US" dirty="0" smtClean="0"/>
              <a:t> </a:t>
            </a:r>
            <a:r>
              <a:rPr lang="en-US" dirty="0" err="1" smtClean="0"/>
              <a:t>oluşur</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21</a:t>
            </a:fld>
            <a:endParaRPr lang="tr-TR"/>
          </a:p>
        </p:txBody>
      </p:sp>
    </p:spTree>
    <p:extLst>
      <p:ext uri="{BB962C8B-B14F-4D97-AF65-F5344CB8AC3E}">
        <p14:creationId xmlns:p14="http://schemas.microsoft.com/office/powerpoint/2010/main" val="23740774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smtClean="0"/>
              <a:t>Akım</a:t>
            </a:r>
            <a:r>
              <a:rPr lang="en-US" dirty="0" smtClean="0"/>
              <a:t> </a:t>
            </a:r>
            <a:r>
              <a:rPr lang="en-US" dirty="0" err="1" smtClean="0"/>
              <a:t>değil</a:t>
            </a:r>
            <a:r>
              <a:rPr lang="en-US" dirty="0" smtClean="0"/>
              <a:t> electromotor </a:t>
            </a:r>
            <a:r>
              <a:rPr lang="en-US" dirty="0" err="1" smtClean="0"/>
              <a:t>kuvveti</a:t>
            </a:r>
            <a:r>
              <a:rPr lang="en-US" dirty="0" smtClean="0"/>
              <a:t> </a:t>
            </a:r>
            <a:r>
              <a:rPr lang="en-US" dirty="0" err="1" smtClean="0"/>
              <a:t>oluşur</a:t>
            </a:r>
            <a:endParaRPr lang="tr-TR" dirty="0" smtClean="0"/>
          </a:p>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22</a:t>
            </a:fld>
            <a:endParaRPr lang="tr-TR"/>
          </a:p>
        </p:txBody>
      </p:sp>
    </p:spTree>
    <p:extLst>
      <p:ext uri="{BB962C8B-B14F-4D97-AF65-F5344CB8AC3E}">
        <p14:creationId xmlns:p14="http://schemas.microsoft.com/office/powerpoint/2010/main" val="3875048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noProof="0" dirty="0" smtClean="0"/>
              <a:t>https://phet.colorado.edu/en/simulation/legacy/faraday simülasyon yardımıyla</a:t>
            </a:r>
            <a:r>
              <a:rPr lang="tr-TR" baseline="0" noProof="0" dirty="0" smtClean="0"/>
              <a:t>  manyetik akı değişimini nasıl yapacağımız vurgulanabilir. Mekanik enerjinin elektrik enerjisine dönüştürdüğümüz fark ettirilir. Peki bunu elektrik santralleri nasıl yapıyor diye sorarak bir sonraki görsele geçilir. Görseldeki mekanik enerjiyi elektrik enerjisine çeviren alete dinamo denir deyip iki sonraki </a:t>
            </a:r>
            <a:r>
              <a:rPr lang="tr-TR" baseline="0" noProof="0" dirty="0" err="1" smtClean="0"/>
              <a:t>slayta</a:t>
            </a:r>
            <a:r>
              <a:rPr lang="tr-TR" baseline="0" noProof="0" dirty="0" smtClean="0"/>
              <a:t> geçiyoruz.</a:t>
            </a:r>
            <a:endParaRPr lang="tr-TR" noProof="0"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23</a:t>
            </a:fld>
            <a:endParaRPr lang="tr-TR"/>
          </a:p>
        </p:txBody>
      </p:sp>
    </p:spTree>
    <p:extLst>
      <p:ext uri="{BB962C8B-B14F-4D97-AF65-F5344CB8AC3E}">
        <p14:creationId xmlns:p14="http://schemas.microsoft.com/office/powerpoint/2010/main" val="42730854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smtClean="0"/>
              <a:t>Akıllı lamba, </a:t>
            </a:r>
            <a:r>
              <a:rPr lang="tr-TR" b="1" dirty="0" err="1" smtClean="0"/>
              <a:t>click</a:t>
            </a:r>
            <a:endParaRPr lang="en-GB" b="1" dirty="0" smtClean="0"/>
          </a:p>
          <a:p>
            <a:r>
              <a:rPr lang="en-GB" b="0" dirty="0" err="1" smtClean="0"/>
              <a:t>Akıllı</a:t>
            </a:r>
            <a:r>
              <a:rPr lang="en-GB" b="0" baseline="0" dirty="0" smtClean="0"/>
              <a:t> </a:t>
            </a:r>
            <a:r>
              <a:rPr lang="en-GB" b="0" baseline="0" dirty="0" err="1" smtClean="0"/>
              <a:t>trafik</a:t>
            </a:r>
            <a:r>
              <a:rPr lang="en-GB" b="0" baseline="0" dirty="0" smtClean="0"/>
              <a:t> </a:t>
            </a:r>
            <a:r>
              <a:rPr lang="en-GB" b="0" baseline="0" dirty="0" err="1" smtClean="0"/>
              <a:t>lambaları</a:t>
            </a:r>
            <a:r>
              <a:rPr lang="en-GB" b="0" baseline="0" dirty="0" smtClean="0"/>
              <a:t>: </a:t>
            </a:r>
            <a:r>
              <a:rPr lang="en-GB" b="0" baseline="0" dirty="0" err="1" smtClean="0"/>
              <a:t>arabalar</a:t>
            </a:r>
            <a:r>
              <a:rPr lang="en-GB" b="0" baseline="0" dirty="0" smtClean="0"/>
              <a:t> </a:t>
            </a:r>
            <a:r>
              <a:rPr lang="en-GB" b="0" baseline="0" dirty="0" err="1" smtClean="0"/>
              <a:t>içinden</a:t>
            </a:r>
            <a:r>
              <a:rPr lang="en-GB" b="0" baseline="0" dirty="0" smtClean="0"/>
              <a:t> </a:t>
            </a:r>
            <a:r>
              <a:rPr lang="en-GB" b="0" baseline="0" dirty="0" err="1" smtClean="0"/>
              <a:t>akım</a:t>
            </a:r>
            <a:r>
              <a:rPr lang="en-GB" b="0" baseline="0" dirty="0" smtClean="0"/>
              <a:t> </a:t>
            </a:r>
            <a:r>
              <a:rPr lang="en-GB" b="0" baseline="0" dirty="0" err="1" smtClean="0"/>
              <a:t>geçen</a:t>
            </a:r>
            <a:r>
              <a:rPr lang="en-GB" b="0" baseline="0" dirty="0" smtClean="0"/>
              <a:t> </a:t>
            </a:r>
            <a:r>
              <a:rPr lang="en-GB" b="0" baseline="0" dirty="0" err="1" smtClean="0"/>
              <a:t>telin</a:t>
            </a:r>
            <a:r>
              <a:rPr lang="en-GB" b="0" baseline="0" dirty="0" smtClean="0"/>
              <a:t> </a:t>
            </a:r>
            <a:r>
              <a:rPr lang="en-GB" b="0" baseline="0" dirty="0" err="1" smtClean="0"/>
              <a:t>üzerinden</a:t>
            </a:r>
            <a:r>
              <a:rPr lang="en-GB" b="0" baseline="0" dirty="0" smtClean="0"/>
              <a:t> </a:t>
            </a:r>
            <a:r>
              <a:rPr lang="en-GB" b="0" baseline="0" dirty="0" err="1" smtClean="0"/>
              <a:t>geçerek</a:t>
            </a:r>
            <a:r>
              <a:rPr lang="en-GB" b="0" baseline="0" dirty="0" smtClean="0"/>
              <a:t> </a:t>
            </a:r>
            <a:r>
              <a:rPr lang="en-GB" b="0" baseline="0" dirty="0" err="1" smtClean="0"/>
              <a:t>lambalara</a:t>
            </a:r>
            <a:r>
              <a:rPr lang="en-GB" b="0" baseline="0" dirty="0" smtClean="0"/>
              <a:t> </a:t>
            </a:r>
            <a:r>
              <a:rPr lang="en-GB" b="0" baseline="0" dirty="0" err="1" smtClean="0"/>
              <a:t>ulaşan</a:t>
            </a:r>
            <a:r>
              <a:rPr lang="en-GB" b="0" baseline="0" dirty="0" smtClean="0"/>
              <a:t> </a:t>
            </a:r>
            <a:r>
              <a:rPr lang="en-GB" b="0" baseline="0" dirty="0" err="1" smtClean="0"/>
              <a:t>manyetik</a:t>
            </a:r>
            <a:r>
              <a:rPr lang="en-GB" b="0" baseline="0" dirty="0" smtClean="0"/>
              <a:t> </a:t>
            </a:r>
            <a:r>
              <a:rPr lang="en-GB" b="0" baseline="0" dirty="0" err="1" smtClean="0"/>
              <a:t>alanı</a:t>
            </a:r>
            <a:r>
              <a:rPr lang="en-GB" b="0" baseline="0" dirty="0" smtClean="0"/>
              <a:t> </a:t>
            </a:r>
            <a:r>
              <a:rPr lang="en-GB" b="0" baseline="0" dirty="0" err="1" smtClean="0"/>
              <a:t>değiştirirler</a:t>
            </a:r>
            <a:r>
              <a:rPr lang="en-GB" b="0" baseline="0" dirty="0" smtClean="0"/>
              <a:t>. Bu da </a:t>
            </a:r>
            <a:r>
              <a:rPr lang="en-GB" b="0" baseline="0" dirty="0" err="1" smtClean="0"/>
              <a:t>trafik</a:t>
            </a:r>
            <a:r>
              <a:rPr lang="en-GB" b="0" baseline="0" dirty="0" smtClean="0"/>
              <a:t> </a:t>
            </a:r>
            <a:r>
              <a:rPr lang="en-GB" b="0" baseline="0" dirty="0" err="1" smtClean="0"/>
              <a:t>lambasının</a:t>
            </a:r>
            <a:r>
              <a:rPr lang="en-GB" b="0" baseline="0" dirty="0" smtClean="0"/>
              <a:t> </a:t>
            </a:r>
            <a:r>
              <a:rPr lang="en-GB" b="0" baseline="0" dirty="0" err="1" smtClean="0"/>
              <a:t>içindeki</a:t>
            </a:r>
            <a:r>
              <a:rPr lang="en-GB" b="0" baseline="0" dirty="0" smtClean="0"/>
              <a:t> </a:t>
            </a:r>
            <a:r>
              <a:rPr lang="en-GB" b="0" baseline="0" dirty="0" err="1" smtClean="0"/>
              <a:t>devreyi</a:t>
            </a:r>
            <a:r>
              <a:rPr lang="en-GB" b="0" baseline="0" dirty="0" smtClean="0"/>
              <a:t> </a:t>
            </a:r>
            <a:r>
              <a:rPr lang="en-GB" b="0" baseline="0" dirty="0" err="1" smtClean="0"/>
              <a:t>çalıştırarak</a:t>
            </a:r>
            <a:r>
              <a:rPr lang="en-GB" b="0" baseline="0" dirty="0" smtClean="0"/>
              <a:t> </a:t>
            </a:r>
            <a:r>
              <a:rPr lang="en-GB" b="0" baseline="0" dirty="0" err="1" smtClean="0"/>
              <a:t>yeşil</a:t>
            </a:r>
            <a:r>
              <a:rPr lang="en-GB" b="0" baseline="0" dirty="0" smtClean="0"/>
              <a:t> </a:t>
            </a:r>
            <a:r>
              <a:rPr lang="en-GB" b="0" baseline="0" dirty="0" err="1" smtClean="0"/>
              <a:t>yanmasını</a:t>
            </a:r>
            <a:r>
              <a:rPr lang="en-GB" b="0" baseline="0" dirty="0" smtClean="0"/>
              <a:t> </a:t>
            </a:r>
            <a:r>
              <a:rPr lang="en-GB" b="0" baseline="0" dirty="0" err="1" smtClean="0"/>
              <a:t>sağlar</a:t>
            </a:r>
            <a:r>
              <a:rPr lang="en-GB" b="0" baseline="0" dirty="0" smtClean="0"/>
              <a:t>. Bu </a:t>
            </a:r>
            <a:r>
              <a:rPr lang="en-GB" b="0" baseline="0" dirty="0" err="1" smtClean="0"/>
              <a:t>sayede</a:t>
            </a:r>
            <a:r>
              <a:rPr lang="en-GB" b="0" baseline="0" dirty="0" smtClean="0"/>
              <a:t> </a:t>
            </a:r>
            <a:r>
              <a:rPr lang="en-GB" b="0" baseline="0" dirty="0" err="1" smtClean="0"/>
              <a:t>trafik</a:t>
            </a:r>
            <a:r>
              <a:rPr lang="en-GB" b="0" baseline="0" dirty="0" smtClean="0"/>
              <a:t> </a:t>
            </a:r>
            <a:r>
              <a:rPr lang="en-GB" b="0" baseline="0" dirty="0" err="1" smtClean="0"/>
              <a:t>yoğunluğuna</a:t>
            </a:r>
            <a:r>
              <a:rPr lang="en-GB" b="0" baseline="0" dirty="0" smtClean="0"/>
              <a:t> </a:t>
            </a:r>
            <a:r>
              <a:rPr lang="en-GB" b="0" baseline="0" dirty="0" err="1" smtClean="0"/>
              <a:t>göre</a:t>
            </a:r>
            <a:r>
              <a:rPr lang="en-GB" b="0" baseline="0" dirty="0" smtClean="0"/>
              <a:t> </a:t>
            </a:r>
            <a:r>
              <a:rPr lang="en-GB" b="0" baseline="0" dirty="0" err="1" smtClean="0"/>
              <a:t>yeşil</a:t>
            </a:r>
            <a:r>
              <a:rPr lang="en-GB" b="0" baseline="0" dirty="0" smtClean="0"/>
              <a:t> </a:t>
            </a:r>
            <a:r>
              <a:rPr lang="en-GB" b="0" baseline="0" dirty="0" err="1" smtClean="0"/>
              <a:t>yanmış</a:t>
            </a:r>
            <a:r>
              <a:rPr lang="en-GB" b="0" baseline="0" dirty="0" smtClean="0"/>
              <a:t> </a:t>
            </a:r>
            <a:r>
              <a:rPr lang="en-GB" b="0" baseline="0" dirty="0" err="1" smtClean="0"/>
              <a:t>olur</a:t>
            </a:r>
            <a:r>
              <a:rPr lang="en-GB" b="0" baseline="0" dirty="0" smtClean="0"/>
              <a:t>.</a:t>
            </a:r>
          </a:p>
          <a:p>
            <a:r>
              <a:rPr lang="en-GB" b="0" baseline="0" dirty="0" err="1" smtClean="0"/>
              <a:t>İndüksiyon</a:t>
            </a:r>
            <a:r>
              <a:rPr lang="en-GB" b="0" baseline="0" dirty="0" smtClean="0"/>
              <a:t> </a:t>
            </a:r>
            <a:r>
              <a:rPr lang="en-GB" b="0" baseline="0" dirty="0" err="1" smtClean="0"/>
              <a:t>ocak</a:t>
            </a:r>
            <a:r>
              <a:rPr lang="en-GB" b="0" baseline="0" dirty="0" smtClean="0"/>
              <a:t>: </a:t>
            </a:r>
            <a:r>
              <a:rPr lang="en-GB" b="0" baseline="0" dirty="0" err="1" smtClean="0"/>
              <a:t>ocağın</a:t>
            </a:r>
            <a:r>
              <a:rPr lang="en-GB" b="0" baseline="0" dirty="0" smtClean="0"/>
              <a:t> </a:t>
            </a:r>
            <a:r>
              <a:rPr lang="en-GB" b="0" baseline="0" dirty="0" err="1" smtClean="0"/>
              <a:t>içinde</a:t>
            </a:r>
            <a:r>
              <a:rPr lang="en-GB" b="0" baseline="0" dirty="0" smtClean="0"/>
              <a:t> </a:t>
            </a:r>
            <a:r>
              <a:rPr lang="en-GB" b="0" baseline="0" dirty="0" err="1" smtClean="0"/>
              <a:t>akımı</a:t>
            </a:r>
            <a:r>
              <a:rPr lang="en-GB" b="0" baseline="0" dirty="0" smtClean="0"/>
              <a:t> </a:t>
            </a:r>
            <a:r>
              <a:rPr lang="en-GB" b="0" baseline="0" dirty="0" err="1" smtClean="0"/>
              <a:t>sürekli</a:t>
            </a:r>
            <a:r>
              <a:rPr lang="en-GB" b="0" baseline="0" dirty="0" smtClean="0"/>
              <a:t> </a:t>
            </a:r>
            <a:r>
              <a:rPr lang="en-GB" b="0" baseline="0" dirty="0" err="1" smtClean="0"/>
              <a:t>değişen</a:t>
            </a:r>
            <a:r>
              <a:rPr lang="en-GB" b="0" baseline="0" dirty="0" smtClean="0"/>
              <a:t> teller </a:t>
            </a:r>
            <a:r>
              <a:rPr lang="en-GB" b="0" baseline="0" dirty="0" err="1" smtClean="0"/>
              <a:t>vardır</a:t>
            </a:r>
            <a:r>
              <a:rPr lang="en-GB" b="0" baseline="0" dirty="0" smtClean="0"/>
              <a:t>. Bu </a:t>
            </a:r>
            <a:r>
              <a:rPr lang="en-GB" b="0" baseline="0" dirty="0" err="1" smtClean="0"/>
              <a:t>değişim</a:t>
            </a:r>
            <a:r>
              <a:rPr lang="en-GB" b="0" baseline="0" dirty="0" smtClean="0"/>
              <a:t> </a:t>
            </a:r>
            <a:r>
              <a:rPr lang="en-GB" b="0" baseline="0" dirty="0" err="1" smtClean="0"/>
              <a:t>tavanın</a:t>
            </a:r>
            <a:r>
              <a:rPr lang="en-GB" b="0" baseline="0" dirty="0" smtClean="0"/>
              <a:t> </a:t>
            </a:r>
            <a:r>
              <a:rPr lang="en-GB" b="0" baseline="0" dirty="0" err="1" smtClean="0"/>
              <a:t>üzerinde</a:t>
            </a:r>
            <a:r>
              <a:rPr lang="en-GB" b="0" baseline="0" dirty="0" smtClean="0"/>
              <a:t> </a:t>
            </a:r>
            <a:r>
              <a:rPr lang="en-GB" b="0" baseline="0" dirty="0" err="1" smtClean="0"/>
              <a:t>indüksiyon</a:t>
            </a:r>
            <a:r>
              <a:rPr lang="en-GB" b="0" baseline="0" dirty="0" smtClean="0"/>
              <a:t> </a:t>
            </a:r>
            <a:r>
              <a:rPr lang="en-GB" b="0" baseline="0" dirty="0" err="1" smtClean="0"/>
              <a:t>akımı</a:t>
            </a:r>
            <a:r>
              <a:rPr lang="en-GB" b="0" baseline="0" dirty="0" smtClean="0"/>
              <a:t> </a:t>
            </a:r>
            <a:r>
              <a:rPr lang="en-GB" b="0" baseline="0" dirty="0" err="1" smtClean="0"/>
              <a:t>oluşturur</a:t>
            </a:r>
            <a:r>
              <a:rPr lang="en-GB" b="0" baseline="0" dirty="0" smtClean="0"/>
              <a:t>.</a:t>
            </a:r>
          </a:p>
          <a:p>
            <a:r>
              <a:rPr lang="en-GB" b="0" baseline="0" dirty="0" err="1" smtClean="0"/>
              <a:t>Temassız</a:t>
            </a:r>
            <a:r>
              <a:rPr lang="en-GB" b="0" baseline="0" dirty="0" smtClean="0"/>
              <a:t> </a:t>
            </a:r>
            <a:r>
              <a:rPr lang="en-GB" b="0" baseline="0" dirty="0" err="1" smtClean="0"/>
              <a:t>kartlar</a:t>
            </a:r>
            <a:r>
              <a:rPr lang="en-GB" b="0" baseline="0" dirty="0" smtClean="0"/>
              <a:t>: </a:t>
            </a:r>
            <a:r>
              <a:rPr lang="en-GB" b="0" baseline="0" dirty="0" err="1" smtClean="0"/>
              <a:t>Manyetik</a:t>
            </a:r>
            <a:r>
              <a:rPr lang="en-GB" b="0" baseline="0" dirty="0" smtClean="0"/>
              <a:t> </a:t>
            </a:r>
            <a:r>
              <a:rPr lang="en-GB" b="0" baseline="0" dirty="0" err="1" smtClean="0"/>
              <a:t>özellikleri</a:t>
            </a:r>
            <a:r>
              <a:rPr lang="en-GB" b="0" baseline="0" dirty="0" smtClean="0"/>
              <a:t> </a:t>
            </a:r>
            <a:r>
              <a:rPr lang="en-GB" b="0" baseline="0" dirty="0" err="1" smtClean="0"/>
              <a:t>ile</a:t>
            </a:r>
            <a:r>
              <a:rPr lang="en-GB" b="0" baseline="0" dirty="0" smtClean="0"/>
              <a:t> </a:t>
            </a:r>
            <a:r>
              <a:rPr lang="en-GB" b="0" baseline="0" dirty="0" err="1" smtClean="0"/>
              <a:t>pos</a:t>
            </a:r>
            <a:r>
              <a:rPr lang="en-GB" b="0" baseline="0" dirty="0" smtClean="0"/>
              <a:t> </a:t>
            </a:r>
            <a:r>
              <a:rPr lang="en-GB" b="0" baseline="0" dirty="0" err="1" smtClean="0"/>
              <a:t>cihazında</a:t>
            </a:r>
            <a:r>
              <a:rPr lang="en-GB" b="0" baseline="0" dirty="0" smtClean="0"/>
              <a:t> </a:t>
            </a:r>
            <a:r>
              <a:rPr lang="en-GB" b="0" baseline="0" dirty="0" err="1" smtClean="0"/>
              <a:t>indüksiyon</a:t>
            </a:r>
            <a:r>
              <a:rPr lang="en-GB" b="0" baseline="0" dirty="0" smtClean="0"/>
              <a:t> </a:t>
            </a:r>
            <a:r>
              <a:rPr lang="en-GB" b="0" baseline="0" dirty="0" err="1" smtClean="0"/>
              <a:t>akımı</a:t>
            </a:r>
            <a:r>
              <a:rPr lang="en-GB" b="0" baseline="0" dirty="0" smtClean="0"/>
              <a:t> </a:t>
            </a:r>
            <a:r>
              <a:rPr lang="en-GB" b="0" baseline="0" dirty="0" err="1" smtClean="0"/>
              <a:t>oluşmasını</a:t>
            </a:r>
            <a:r>
              <a:rPr lang="en-GB" b="0" baseline="0" dirty="0" smtClean="0"/>
              <a:t> </a:t>
            </a:r>
            <a:r>
              <a:rPr lang="en-GB" b="0" baseline="0" dirty="0" err="1" smtClean="0"/>
              <a:t>sağlarlar</a:t>
            </a:r>
            <a:endParaRPr lang="en-GB" b="0" baseline="0" dirty="0" smtClean="0"/>
          </a:p>
          <a:p>
            <a:endParaRPr lang="en-GB" b="0" baseline="0" dirty="0" smtClean="0"/>
          </a:p>
          <a:p>
            <a:endParaRPr lang="en-GB" b="0" baseline="0" dirty="0" smtClean="0"/>
          </a:p>
          <a:p>
            <a:endParaRPr lang="tr-TR" b="0"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24</a:t>
            </a:fld>
            <a:endParaRPr lang="tr-TR"/>
          </a:p>
        </p:txBody>
      </p:sp>
    </p:spTree>
    <p:extLst>
      <p:ext uri="{BB962C8B-B14F-4D97-AF65-F5344CB8AC3E}">
        <p14:creationId xmlns:p14="http://schemas.microsoft.com/office/powerpoint/2010/main" val="5813665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smtClean="0"/>
              <a:t>click</a:t>
            </a:r>
            <a:endParaRPr lang="tr-TR" b="1"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25</a:t>
            </a:fld>
            <a:endParaRPr lang="tr-TR"/>
          </a:p>
        </p:txBody>
      </p:sp>
    </p:spTree>
    <p:extLst>
      <p:ext uri="{BB962C8B-B14F-4D97-AF65-F5344CB8AC3E}">
        <p14:creationId xmlns:p14="http://schemas.microsoft.com/office/powerpoint/2010/main" val="58136654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31</a:t>
            </a:fld>
            <a:endParaRPr lang="tr-TR"/>
          </a:p>
        </p:txBody>
      </p:sp>
    </p:spTree>
    <p:extLst>
      <p:ext uri="{BB962C8B-B14F-4D97-AF65-F5344CB8AC3E}">
        <p14:creationId xmlns:p14="http://schemas.microsoft.com/office/powerpoint/2010/main" val="1571140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a:p>
        </p:txBody>
      </p:sp>
      <p:sp>
        <p:nvSpPr>
          <p:cNvPr id="4" name="Slide Number Placeholder 3"/>
          <p:cNvSpPr>
            <a:spLocks noGrp="1"/>
          </p:cNvSpPr>
          <p:nvPr>
            <p:ph type="sldNum" sz="quarter" idx="10"/>
          </p:nvPr>
        </p:nvSpPr>
        <p:spPr/>
        <p:txBody>
          <a:bodyPr/>
          <a:lstStyle/>
          <a:p>
            <a:fld id="{F267CE48-F3B0-4932-B93F-8E112BAB3552}" type="slidenum">
              <a:rPr lang="tr-TR" smtClean="0"/>
              <a:pPr/>
              <a:t>33</a:t>
            </a:fld>
            <a:endParaRPr lang="tr-TR"/>
          </a:p>
        </p:txBody>
      </p:sp>
    </p:spTree>
    <p:extLst>
      <p:ext uri="{BB962C8B-B14F-4D97-AF65-F5344CB8AC3E}">
        <p14:creationId xmlns:p14="http://schemas.microsoft.com/office/powerpoint/2010/main" val="23384682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3</a:t>
            </a:fld>
            <a:endParaRPr lang="tr-TR"/>
          </a:p>
        </p:txBody>
      </p:sp>
    </p:spTree>
    <p:extLst>
      <p:ext uri="{BB962C8B-B14F-4D97-AF65-F5344CB8AC3E}">
        <p14:creationId xmlns:p14="http://schemas.microsoft.com/office/powerpoint/2010/main" val="2060517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4</a:t>
            </a:fld>
            <a:endParaRPr lang="tr-TR" dirty="0"/>
          </a:p>
        </p:txBody>
      </p:sp>
    </p:spTree>
    <p:extLst>
      <p:ext uri="{BB962C8B-B14F-4D97-AF65-F5344CB8AC3E}">
        <p14:creationId xmlns:p14="http://schemas.microsoft.com/office/powerpoint/2010/main" val="58136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Elektriğin</a:t>
            </a:r>
            <a:r>
              <a:rPr lang="en-GB" baseline="0" dirty="0" smtClean="0"/>
              <a:t> </a:t>
            </a:r>
            <a:r>
              <a:rPr lang="en-GB" baseline="0" dirty="0" err="1" smtClean="0"/>
              <a:t>günlük</a:t>
            </a:r>
            <a:r>
              <a:rPr lang="en-GB" baseline="0" dirty="0" smtClean="0"/>
              <a:t> </a:t>
            </a:r>
            <a:r>
              <a:rPr lang="en-GB" baseline="0" dirty="0" err="1" smtClean="0"/>
              <a:t>hayatta</a:t>
            </a:r>
            <a:r>
              <a:rPr lang="en-GB" baseline="0" dirty="0" smtClean="0"/>
              <a:t> ne </a:t>
            </a:r>
            <a:r>
              <a:rPr lang="en-GB" baseline="0" dirty="0" err="1" smtClean="0"/>
              <a:t>kadar</a:t>
            </a:r>
            <a:r>
              <a:rPr lang="en-GB" baseline="0" dirty="0" smtClean="0"/>
              <a:t> </a:t>
            </a:r>
            <a:r>
              <a:rPr lang="en-GB" baseline="0" dirty="0" err="1" smtClean="0"/>
              <a:t>çok</a:t>
            </a:r>
            <a:r>
              <a:rPr lang="en-GB" baseline="0" dirty="0" smtClean="0"/>
              <a:t> </a:t>
            </a:r>
            <a:r>
              <a:rPr lang="en-GB" baseline="0" dirty="0" err="1" smtClean="0"/>
              <a:t>kullanıldığından</a:t>
            </a:r>
            <a:r>
              <a:rPr lang="en-GB" baseline="0" dirty="0" smtClean="0"/>
              <a:t> </a:t>
            </a:r>
            <a:r>
              <a:rPr lang="en-GB" baseline="0" dirty="0" err="1" smtClean="0"/>
              <a:t>bahsedilip</a:t>
            </a:r>
            <a:r>
              <a:rPr lang="en-GB" baseline="0" dirty="0" smtClean="0"/>
              <a:t> nasıl </a:t>
            </a:r>
            <a:r>
              <a:rPr lang="en-GB" baseline="0" dirty="0" err="1" smtClean="0"/>
              <a:t>üretildiği</a:t>
            </a:r>
            <a:r>
              <a:rPr lang="en-GB" baseline="0" dirty="0" smtClean="0"/>
              <a:t> </a:t>
            </a:r>
            <a:r>
              <a:rPr lang="en-GB" baseline="0" dirty="0" err="1" smtClean="0"/>
              <a:t>sorulacak</a:t>
            </a:r>
            <a:r>
              <a:rPr lang="en-GB" baseline="0" dirty="0" smtClean="0"/>
              <a:t>. </a:t>
            </a:r>
            <a:r>
              <a:rPr lang="en-GB" baseline="0" dirty="0" err="1" smtClean="0"/>
              <a:t>Öğrencile</a:t>
            </a:r>
            <a:r>
              <a:rPr lang="en-GB" baseline="0" dirty="0" smtClean="0"/>
              <a:t> </a:t>
            </a:r>
            <a:r>
              <a:rPr lang="en-GB" baseline="0" dirty="0" err="1" smtClean="0"/>
              <a:t>barajlarla</a:t>
            </a:r>
            <a:r>
              <a:rPr lang="en-GB" baseline="0" dirty="0" smtClean="0"/>
              <a:t> </a:t>
            </a:r>
            <a:r>
              <a:rPr lang="en-GB" baseline="0" dirty="0" err="1" smtClean="0"/>
              <a:t>gibi</a:t>
            </a:r>
            <a:r>
              <a:rPr lang="en-GB" baseline="0" dirty="0" smtClean="0"/>
              <a:t> </a:t>
            </a:r>
            <a:r>
              <a:rPr lang="en-GB" baseline="0" dirty="0" err="1" smtClean="0"/>
              <a:t>bir</a:t>
            </a:r>
            <a:r>
              <a:rPr lang="en-GB" baseline="0" dirty="0" smtClean="0"/>
              <a:t> </a:t>
            </a:r>
            <a:r>
              <a:rPr lang="en-GB" baseline="0" dirty="0" err="1" smtClean="0"/>
              <a:t>cevap</a:t>
            </a:r>
            <a:r>
              <a:rPr lang="en-GB" baseline="0" dirty="0" smtClean="0"/>
              <a:t> </a:t>
            </a:r>
            <a:r>
              <a:rPr lang="en-GB" baseline="0" dirty="0" err="1" smtClean="0"/>
              <a:t>verebilirler</a:t>
            </a:r>
            <a:r>
              <a:rPr lang="en-GB" baseline="0" dirty="0" smtClean="0"/>
              <a:t>. </a:t>
            </a:r>
            <a:r>
              <a:rPr lang="en-GB" baseline="0" dirty="0" err="1" smtClean="0"/>
              <a:t>Peki</a:t>
            </a:r>
            <a:r>
              <a:rPr lang="en-GB" baseline="0" dirty="0" smtClean="0"/>
              <a:t> </a:t>
            </a:r>
            <a:r>
              <a:rPr lang="en-GB" baseline="0" dirty="0" err="1" smtClean="0"/>
              <a:t>barajlarda</a:t>
            </a:r>
            <a:r>
              <a:rPr lang="en-GB" baseline="0" dirty="0" smtClean="0"/>
              <a:t> </a:t>
            </a:r>
            <a:r>
              <a:rPr lang="en-GB" baseline="0" dirty="0" err="1" smtClean="0"/>
              <a:t>elektrik</a:t>
            </a:r>
            <a:r>
              <a:rPr lang="en-GB" baseline="0" dirty="0" smtClean="0"/>
              <a:t> </a:t>
            </a:r>
            <a:r>
              <a:rPr lang="en-GB" baseline="0" dirty="0" err="1" smtClean="0"/>
              <a:t>üretimi</a:t>
            </a:r>
            <a:r>
              <a:rPr lang="en-GB" baseline="0" dirty="0" smtClean="0"/>
              <a:t> nasıl </a:t>
            </a:r>
            <a:r>
              <a:rPr lang="en-GB" baseline="0" dirty="0" err="1" smtClean="0"/>
              <a:t>oluyor</a:t>
            </a:r>
            <a:r>
              <a:rPr lang="en-GB" baseline="0" dirty="0" smtClean="0"/>
              <a:t> </a:t>
            </a:r>
            <a:r>
              <a:rPr lang="en-GB" baseline="0" dirty="0" err="1" smtClean="0"/>
              <a:t>diye</a:t>
            </a:r>
            <a:r>
              <a:rPr lang="en-GB" baseline="0" dirty="0" smtClean="0"/>
              <a:t> </a:t>
            </a:r>
            <a:r>
              <a:rPr lang="en-GB" baseline="0" dirty="0" err="1" smtClean="0"/>
              <a:t>sorarak</a:t>
            </a:r>
            <a:r>
              <a:rPr lang="en-GB" baseline="0" dirty="0" smtClean="0"/>
              <a:t> </a:t>
            </a:r>
            <a:r>
              <a:rPr lang="en-GB" baseline="0" dirty="0" err="1" smtClean="0"/>
              <a:t>devam</a:t>
            </a:r>
            <a:r>
              <a:rPr lang="en-GB" baseline="0" dirty="0" smtClean="0"/>
              <a:t> </a:t>
            </a:r>
            <a:r>
              <a:rPr lang="en-GB" baseline="0" dirty="0" err="1" smtClean="0"/>
              <a:t>edeceğiz</a:t>
            </a:r>
            <a:r>
              <a:rPr lang="en-GB" baseline="0" dirty="0" smtClean="0"/>
              <a:t>.</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5</a:t>
            </a:fld>
            <a:endParaRPr lang="tr-TR"/>
          </a:p>
        </p:txBody>
      </p:sp>
    </p:spTree>
    <p:extLst>
      <p:ext uri="{BB962C8B-B14F-4D97-AF65-F5344CB8AC3E}">
        <p14:creationId xmlns:p14="http://schemas.microsoft.com/office/powerpoint/2010/main" val="2273317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r-TR" b="1"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6</a:t>
            </a:fld>
            <a:endParaRPr lang="tr-TR"/>
          </a:p>
        </p:txBody>
      </p:sp>
    </p:spTree>
    <p:extLst>
      <p:ext uri="{BB962C8B-B14F-4D97-AF65-F5344CB8AC3E}">
        <p14:creationId xmlns:p14="http://schemas.microsoft.com/office/powerpoint/2010/main" val="76571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t>Sıfırdır</a:t>
            </a:r>
            <a:endParaRPr lang="tr-TR" b="1"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7</a:t>
            </a:fld>
            <a:endParaRPr lang="tr-TR"/>
          </a:p>
        </p:txBody>
      </p:sp>
    </p:spTree>
    <p:extLst>
      <p:ext uri="{BB962C8B-B14F-4D97-AF65-F5344CB8AC3E}">
        <p14:creationId xmlns:p14="http://schemas.microsoft.com/office/powerpoint/2010/main" val="1323010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Bir</a:t>
            </a:r>
            <a:r>
              <a:rPr lang="en-GB" dirty="0" smtClean="0"/>
              <a:t> </a:t>
            </a:r>
            <a:r>
              <a:rPr lang="en-GB" dirty="0" err="1" smtClean="0"/>
              <a:t>önceki</a:t>
            </a:r>
            <a:r>
              <a:rPr lang="en-GB" dirty="0" smtClean="0"/>
              <a:t> </a:t>
            </a:r>
            <a:r>
              <a:rPr lang="en-GB" dirty="0" err="1" smtClean="0"/>
              <a:t>slayta</a:t>
            </a:r>
            <a:r>
              <a:rPr lang="en-GB" dirty="0" smtClean="0"/>
              <a:t> </a:t>
            </a:r>
            <a:r>
              <a:rPr lang="en-GB" dirty="0" err="1" smtClean="0"/>
              <a:t>bakarak</a:t>
            </a:r>
            <a:r>
              <a:rPr lang="en-GB" dirty="0" smtClean="0"/>
              <a:t> </a:t>
            </a:r>
            <a:r>
              <a:rPr lang="en-GB" dirty="0" err="1" smtClean="0"/>
              <a:t>öğrencinin</a:t>
            </a:r>
            <a:r>
              <a:rPr lang="en-GB" dirty="0" smtClean="0"/>
              <a:t> </a:t>
            </a:r>
            <a:r>
              <a:rPr lang="en-GB" dirty="0" err="1" smtClean="0"/>
              <a:t>bu</a:t>
            </a:r>
            <a:r>
              <a:rPr lang="en-GB" dirty="0" smtClean="0"/>
              <a:t> </a:t>
            </a:r>
            <a:r>
              <a:rPr lang="en-GB" dirty="0" err="1" smtClean="0"/>
              <a:t>soruya</a:t>
            </a:r>
            <a:r>
              <a:rPr lang="en-GB" dirty="0" smtClean="0"/>
              <a:t> </a:t>
            </a:r>
            <a:r>
              <a:rPr lang="en-GB" dirty="0" err="1" smtClean="0"/>
              <a:t>cevap</a:t>
            </a:r>
            <a:r>
              <a:rPr lang="en-GB" baseline="0" dirty="0" smtClean="0"/>
              <a:t> </a:t>
            </a:r>
            <a:r>
              <a:rPr lang="en-GB" baseline="0" dirty="0" err="1" smtClean="0"/>
              <a:t>vermesi</a:t>
            </a:r>
            <a:r>
              <a:rPr lang="en-GB" baseline="0" dirty="0" smtClean="0"/>
              <a:t> </a:t>
            </a:r>
            <a:r>
              <a:rPr lang="en-GB" baseline="0" dirty="0" err="1" smtClean="0"/>
              <a:t>beklenmektedir</a:t>
            </a:r>
            <a:r>
              <a:rPr lang="en-GB" baseline="0" dirty="0" smtClean="0"/>
              <a:t>.</a:t>
            </a:r>
            <a:r>
              <a:rPr lang="tr-TR" baseline="0" dirty="0" smtClean="0"/>
              <a:t> Alanın aynı zamanda sarım sayısı arttırılarak da arttırılabilineceği belirtilir.</a:t>
            </a:r>
            <a:endParaRPr lang="tr-TR" dirty="0"/>
          </a:p>
        </p:txBody>
      </p:sp>
      <p:sp>
        <p:nvSpPr>
          <p:cNvPr id="4" name="Slide Number Placeholder 3"/>
          <p:cNvSpPr>
            <a:spLocks noGrp="1"/>
          </p:cNvSpPr>
          <p:nvPr>
            <p:ph type="sldNum" sz="quarter" idx="10"/>
          </p:nvPr>
        </p:nvSpPr>
        <p:spPr/>
        <p:txBody>
          <a:bodyPr/>
          <a:lstStyle/>
          <a:p>
            <a:fld id="{F267CE48-F3B0-4932-B93F-8E112BAB3552}" type="slidenum">
              <a:rPr lang="tr-TR" smtClean="0"/>
              <a:pPr/>
              <a:t>8</a:t>
            </a:fld>
            <a:endParaRPr lang="tr-TR"/>
          </a:p>
        </p:txBody>
      </p:sp>
    </p:spTree>
    <p:extLst>
      <p:ext uri="{BB962C8B-B14F-4D97-AF65-F5344CB8AC3E}">
        <p14:creationId xmlns:p14="http://schemas.microsoft.com/office/powerpoint/2010/main" val="765719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Öğrencilerle</a:t>
            </a:r>
            <a:r>
              <a:rPr lang="en-GB" baseline="0" dirty="0" smtClean="0"/>
              <a:t> </a:t>
            </a:r>
            <a:r>
              <a:rPr lang="en-GB" baseline="0" dirty="0" err="1" smtClean="0"/>
              <a:t>beraber</a:t>
            </a:r>
            <a:r>
              <a:rPr lang="en-GB" baseline="0" dirty="0" smtClean="0"/>
              <a:t> </a:t>
            </a:r>
            <a:r>
              <a:rPr lang="en-GB" baseline="0" dirty="0" err="1" smtClean="0"/>
              <a:t>çözülecektir</a:t>
            </a:r>
            <a:r>
              <a:rPr lang="tr-TR" baseline="0" dirty="0" smtClean="0"/>
              <a:t>. </a:t>
            </a:r>
            <a:endParaRPr lang="tr-TR" b="1" dirty="0">
              <a:solidFill>
                <a:srgbClr val="FF0000"/>
              </a:solidFill>
            </a:endParaRPr>
          </a:p>
        </p:txBody>
      </p:sp>
      <p:sp>
        <p:nvSpPr>
          <p:cNvPr id="4" name="Slide Number Placeholder 3"/>
          <p:cNvSpPr>
            <a:spLocks noGrp="1"/>
          </p:cNvSpPr>
          <p:nvPr>
            <p:ph type="sldNum" sz="quarter" idx="10"/>
          </p:nvPr>
        </p:nvSpPr>
        <p:spPr/>
        <p:txBody>
          <a:bodyPr/>
          <a:lstStyle/>
          <a:p>
            <a:fld id="{F267CE48-F3B0-4932-B93F-8E112BAB3552}" type="slidenum">
              <a:rPr lang="tr-TR" smtClean="0"/>
              <a:pPr/>
              <a:t>9</a:t>
            </a:fld>
            <a:endParaRPr lang="tr-TR"/>
          </a:p>
        </p:txBody>
      </p:sp>
    </p:spTree>
    <p:extLst>
      <p:ext uri="{BB962C8B-B14F-4D97-AF65-F5344CB8AC3E}">
        <p14:creationId xmlns:p14="http://schemas.microsoft.com/office/powerpoint/2010/main" val="7657196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8 Başlık"/>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5019" y="4953000"/>
            <a:ext cx="12197020"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CA160B30-60EE-45FA-8251-617A49E60C36}" type="datetimeFigureOut">
              <a:rPr lang="tr-TR" smtClean="0"/>
              <a:pPr/>
              <a:t>19.04.2019</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810F24C0-A371-4D68-8B59-0EAC4F69D0D5}"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1481330"/>
            <a:ext cx="10972800" cy="4386071"/>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160B30-60EE-45FA-8251-617A49E60C36}" type="datetimeFigureOut">
              <a:rPr lang="tr-TR" smtClean="0"/>
              <a:pPr/>
              <a:t>19.04.2019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9125351" y="274641"/>
            <a:ext cx="2369960" cy="5592761"/>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609600" y="274641"/>
            <a:ext cx="8432800" cy="5592760"/>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160B30-60EE-45FA-8251-617A49E60C36}" type="datetimeFigureOut">
              <a:rPr lang="tr-TR" smtClean="0"/>
              <a:pPr/>
              <a:t>19.04.2019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CA160B30-60EE-45FA-8251-617A49E60C36}" type="datetimeFigureOut">
              <a:rPr lang="tr-TR" smtClean="0"/>
              <a:pPr/>
              <a:t>19.04.2019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
        <p:nvSpPr>
          <p:cNvPr id="7" name="6 Başlık"/>
          <p:cNvSpPr>
            <a:spLocks noGrp="1"/>
          </p:cNvSpPr>
          <p:nvPr>
            <p:ph type="title"/>
          </p:nvPr>
        </p:nvSpPr>
        <p:spPr/>
        <p:txBody>
          <a:bodyPr rtlCol="0"/>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CA160B30-60EE-45FA-8251-617A49E60C36}" type="datetimeFigureOut">
              <a:rPr lang="tr-TR" smtClean="0"/>
              <a:pPr/>
              <a:t>19.04.2019</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
        <p:nvSpPr>
          <p:cNvPr id="7" name="6 Köşeli Çift Ayraç"/>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7 Köşeli Çift Ayraç"/>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CA160B30-60EE-45FA-8251-617A49E60C36}" type="datetimeFigureOut">
              <a:rPr lang="tr-TR" smtClean="0"/>
              <a:pPr/>
              <a:t>19.04.2019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
        <p:nvSpPr>
          <p:cNvPr id="8" name="7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609600" y="273050"/>
            <a:ext cx="109728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CA160B30-60EE-45FA-8251-617A49E60C36}" type="datetimeFigureOut">
              <a:rPr lang="tr-TR" smtClean="0"/>
              <a:pPr/>
              <a:t>19.04.2019</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p>
            <a:fld id="{CA160B30-60EE-45FA-8251-617A49E60C36}" type="datetimeFigureOut">
              <a:rPr lang="tr-TR" smtClean="0"/>
              <a:pPr/>
              <a:t>19.04.2019</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
        <p:nvSpPr>
          <p:cNvPr id="6" name="5 Başlık"/>
          <p:cNvSpPr>
            <a:spLocks noGrp="1"/>
          </p:cNvSpPr>
          <p:nvPr>
            <p:ph type="title"/>
          </p:nvPr>
        </p:nvSpPr>
        <p:spPr/>
        <p:txBody>
          <a:bodyPr rtlCol="0"/>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CA160B30-60EE-45FA-8251-617A49E60C36}" type="datetimeFigureOut">
              <a:rPr lang="tr-TR" smtClean="0"/>
              <a:pPr/>
              <a:t>19.04.2019</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8969376" y="6407944"/>
            <a:ext cx="2560320" cy="365760"/>
          </a:xfrm>
        </p:spPr>
        <p:txBody>
          <a:bodyPr/>
          <a:lstStyle/>
          <a:p>
            <a:fld id="{CA160B30-60EE-45FA-8251-617A49E60C36}" type="datetimeFigureOut">
              <a:rPr lang="tr-TR" smtClean="0"/>
              <a:pPr/>
              <a:t>19.04.2019</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810F24C0-A371-4D68-8B59-0EAC4F69D0D5}"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CA160B30-60EE-45FA-8251-617A49E60C36}" type="datetimeFigureOut">
              <a:rPr lang="tr-TR" smtClean="0"/>
              <a:pPr/>
              <a:t>19.04.2019</a:t>
            </a:fld>
            <a:endParaRPr lang="tr-TR"/>
          </a:p>
        </p:txBody>
      </p:sp>
      <p:sp>
        <p:nvSpPr>
          <p:cNvPr id="6" name="5 Altbilgi Yer Tutucusu"/>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810F24C0-A371-4D68-8B59-0EAC4F69D0D5}" type="slidenum">
              <a:rPr lang="tr-TR" smtClean="0"/>
              <a:pPr/>
              <a:t>‹#›</a:t>
            </a:fld>
            <a:endParaRPr lang="tr-TR"/>
          </a:p>
        </p:txBody>
      </p:sp>
      <p:sp>
        <p:nvSpPr>
          <p:cNvPr id="2" name="1 Başlık"/>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Serbest Form"/>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 Üçgen"/>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10 Düz Bağlayıcı"/>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12 Köşeli Çift Ayraç"/>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955249" y="5001994"/>
            <a:ext cx="5069337"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Serbest Form"/>
          <p:cNvSpPr>
            <a:spLocks/>
          </p:cNvSpPr>
          <p:nvPr/>
        </p:nvSpPr>
        <p:spPr bwMode="auto">
          <a:xfrm>
            <a:off x="-71414" y="5785023"/>
            <a:ext cx="506933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ik Üçgen"/>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14 Düz Bağlayıcı"/>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609600" y="1481329"/>
            <a:ext cx="10972800" cy="4525963"/>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CA160B30-60EE-45FA-8251-617A49E60C36}" type="datetimeFigureOut">
              <a:rPr lang="tr-TR" smtClean="0"/>
              <a:pPr/>
              <a:t>19.04.2019</a:t>
            </a:fld>
            <a:endParaRPr lang="tr-TR"/>
          </a:p>
        </p:txBody>
      </p:sp>
      <p:sp>
        <p:nvSpPr>
          <p:cNvPr id="22" name="21 Altbilgi Yer Tutucusu"/>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tr-TR"/>
          </a:p>
        </p:txBody>
      </p:sp>
      <p:sp>
        <p:nvSpPr>
          <p:cNvPr id="18" name="17 Slayt Numarası Yer Tutucusu"/>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810F24C0-A371-4D68-8B59-0EAC4F69D0D5}"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phet.colorado.edu/en/simulation/legacy/farada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het.colorado.edu/en/simulation/legacy/farada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phet.colorado.edu/en/simulation/legacy/faraday"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3" Type="http://schemas.openxmlformats.org/officeDocument/2006/relationships/hyperlink" Target="https://phet.colorado.edu/en/simulation/legacy/faraday"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4.gif"/><Relationship Id="rId4" Type="http://schemas.openxmlformats.org/officeDocument/2006/relationships/image" Target="../media/image33.jpeg"/></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15.pn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7" Type="http://schemas.openxmlformats.org/officeDocument/2006/relationships/image" Target="../media/image5.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4.png"/><Relationship Id="rId4" Type="http://schemas.openxmlformats.org/officeDocument/2006/relationships/image" Target="../media/image3.emf"/></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 y="332656"/>
            <a:ext cx="8256240" cy="4539405"/>
          </a:xfrm>
        </p:spPr>
        <p:txBody>
          <a:bodyPr>
            <a:normAutofit fontScale="90000"/>
          </a:bodyPr>
          <a:lstStyle/>
          <a:p>
            <a:pPr algn="ctr"/>
            <a:r>
              <a:rPr lang="en-US" dirty="0" smtClean="0">
                <a:latin typeface="Calibri" pitchFamily="34" charset="0"/>
                <a:cs typeface="Calibri" pitchFamily="34" charset="0"/>
              </a:rPr>
              <a:t>11. </a:t>
            </a:r>
            <a:r>
              <a:rPr lang="tr-TR" dirty="0" smtClean="0">
                <a:latin typeface="Calibri" pitchFamily="34" charset="0"/>
                <a:cs typeface="Calibri" pitchFamily="34" charset="0"/>
              </a:rPr>
              <a:t>SINIF</a:t>
            </a:r>
            <a:r>
              <a:rPr lang="en-US" dirty="0" smtClean="0">
                <a:latin typeface="Calibri" pitchFamily="34" charset="0"/>
                <a:cs typeface="Calibri" pitchFamily="34" charset="0"/>
              </a:rPr>
              <a:t>:</a:t>
            </a:r>
            <a:br>
              <a:rPr lang="en-US" dirty="0" smtClean="0">
                <a:latin typeface="Calibri" pitchFamily="34" charset="0"/>
                <a:cs typeface="Calibri" pitchFamily="34" charset="0"/>
              </a:rPr>
            </a:br>
            <a:r>
              <a:rPr lang="en-US" dirty="0" smtClean="0">
                <a:latin typeface="Calibri" pitchFamily="34" charset="0"/>
                <a:cs typeface="Calibri" pitchFamily="34" charset="0"/>
              </a:rPr>
              <a:t>ELEKTRİK </a:t>
            </a:r>
            <a:r>
              <a:rPr lang="tr-TR" cap="none" dirty="0" smtClean="0">
                <a:latin typeface="Calibri" pitchFamily="34" charset="0"/>
                <a:cs typeface="Calibri" pitchFamily="34" charset="0"/>
              </a:rPr>
              <a:t>ve</a:t>
            </a:r>
            <a:r>
              <a:rPr lang="en-US" dirty="0" smtClean="0">
                <a:latin typeface="Calibri" pitchFamily="34" charset="0"/>
                <a:cs typeface="Calibri" pitchFamily="34" charset="0"/>
              </a:rPr>
              <a:t> MANYETİZMA </a:t>
            </a:r>
            <a:r>
              <a:rPr lang="tr-TR" dirty="0" smtClean="0">
                <a:latin typeface="Calibri" pitchFamily="34" charset="0"/>
                <a:cs typeface="Calibri" pitchFamily="34" charset="0"/>
              </a:rPr>
              <a:t>ÜNİTESİ</a:t>
            </a: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a:latin typeface="Calibri" pitchFamily="34" charset="0"/>
                <a:cs typeface="Calibri" pitchFamily="34" charset="0"/>
              </a:rPr>
              <a:t/>
            </a:r>
            <a:br>
              <a:rPr lang="en-US" dirty="0">
                <a:latin typeface="Calibri" pitchFamily="34" charset="0"/>
                <a:cs typeface="Calibri" pitchFamily="34" charset="0"/>
              </a:rPr>
            </a:br>
            <a:r>
              <a:rPr lang="en-US" dirty="0" smtClean="0">
                <a:latin typeface="Calibri" pitchFamily="34" charset="0"/>
                <a:cs typeface="Calibri" pitchFamily="34" charset="0"/>
              </a:rPr>
              <a:t> </a:t>
            </a:r>
            <a:r>
              <a:rPr lang="en-US" dirty="0" err="1" smtClean="0">
                <a:latin typeface="Calibri" pitchFamily="34" charset="0"/>
                <a:cs typeface="Calibri" pitchFamily="34" charset="0"/>
              </a:rPr>
              <a:t>Manyetizma</a:t>
            </a:r>
            <a:r>
              <a:rPr lang="en-US" dirty="0" smtClean="0">
                <a:latin typeface="Calibri" pitchFamily="34" charset="0"/>
                <a:cs typeface="Calibri" pitchFamily="34" charset="0"/>
              </a:rPr>
              <a:t> </a:t>
            </a:r>
            <a:r>
              <a:rPr lang="en-US" dirty="0" err="1" smtClean="0">
                <a:latin typeface="Calibri" pitchFamily="34" charset="0"/>
                <a:cs typeface="Calibri" pitchFamily="34" charset="0"/>
              </a:rPr>
              <a:t>ve</a:t>
            </a:r>
            <a:r>
              <a:rPr lang="en-US" dirty="0" smtClean="0">
                <a:latin typeface="Calibri" pitchFamily="34" charset="0"/>
                <a:cs typeface="Calibri" pitchFamily="34" charset="0"/>
              </a:rPr>
              <a:t> </a:t>
            </a:r>
            <a:r>
              <a:rPr lang="en-US" dirty="0" err="1" smtClean="0">
                <a:latin typeface="Calibri" pitchFamily="34" charset="0"/>
                <a:cs typeface="Calibri" pitchFamily="34" charset="0"/>
              </a:rPr>
              <a:t>Elektromanyetik</a:t>
            </a:r>
            <a:r>
              <a:rPr lang="en-US" dirty="0" smtClean="0">
                <a:latin typeface="Calibri" pitchFamily="34" charset="0"/>
                <a:cs typeface="Calibri" pitchFamily="34" charset="0"/>
              </a:rPr>
              <a:t> </a:t>
            </a:r>
            <a:r>
              <a:rPr lang="en-US" dirty="0" err="1" smtClean="0">
                <a:latin typeface="Calibri" pitchFamily="34" charset="0"/>
                <a:cs typeface="Calibri" pitchFamily="34" charset="0"/>
              </a:rPr>
              <a:t>İndükleme</a:t>
            </a:r>
            <a:r>
              <a:rPr lang="en-US" dirty="0" smtClean="0">
                <a:latin typeface="Calibri" pitchFamily="34" charset="0"/>
                <a:cs typeface="Calibri" pitchFamily="34" charset="0"/>
              </a:rPr>
              <a:t>:</a:t>
            </a:r>
            <a:br>
              <a:rPr lang="en-US" dirty="0" smtClean="0">
                <a:latin typeface="Calibri" pitchFamily="34" charset="0"/>
                <a:cs typeface="Calibri" pitchFamily="34" charset="0"/>
              </a:rPr>
            </a:br>
            <a:r>
              <a:rPr lang="en-US" dirty="0" smtClean="0">
                <a:latin typeface="Calibri" pitchFamily="34" charset="0"/>
                <a:cs typeface="Calibri" pitchFamily="34" charset="0"/>
              </a:rPr>
              <a:t/>
            </a:r>
            <a:br>
              <a:rPr lang="en-US" dirty="0" smtClean="0">
                <a:latin typeface="Calibri" pitchFamily="34" charset="0"/>
                <a:cs typeface="Calibri" pitchFamily="34" charset="0"/>
              </a:rPr>
            </a:br>
            <a:r>
              <a:rPr lang="en-US" dirty="0" smtClean="0">
                <a:latin typeface="Calibri" pitchFamily="34" charset="0"/>
                <a:cs typeface="Calibri" pitchFamily="34" charset="0"/>
              </a:rPr>
              <a:t> </a:t>
            </a:r>
            <a:r>
              <a:rPr lang="en-US" dirty="0" err="1" smtClean="0">
                <a:latin typeface="Calibri" pitchFamily="34" charset="0"/>
                <a:cs typeface="Calibri" pitchFamily="34" charset="0"/>
              </a:rPr>
              <a:t>İndüksiyon</a:t>
            </a:r>
            <a:r>
              <a:rPr lang="en-US" dirty="0" smtClean="0">
                <a:latin typeface="Calibri" pitchFamily="34" charset="0"/>
                <a:cs typeface="Calibri" pitchFamily="34" charset="0"/>
              </a:rPr>
              <a:t> </a:t>
            </a:r>
            <a:r>
              <a:rPr lang="en-US" dirty="0" err="1" smtClean="0">
                <a:latin typeface="Calibri" pitchFamily="34" charset="0"/>
                <a:cs typeface="Calibri" pitchFamily="34" charset="0"/>
              </a:rPr>
              <a:t>Akımı</a:t>
            </a:r>
            <a:endParaRPr lang="tr-TR" sz="3100" cap="none" dirty="0">
              <a:latin typeface="Calibri" pitchFamily="34" charset="0"/>
              <a:cs typeface="Calibri" pitchFamily="34" charset="0"/>
            </a:endParaRPr>
          </a:p>
        </p:txBody>
      </p:sp>
      <p:sp>
        <p:nvSpPr>
          <p:cNvPr id="3" name="Subtitle 2"/>
          <p:cNvSpPr>
            <a:spLocks noGrp="1"/>
          </p:cNvSpPr>
          <p:nvPr>
            <p:ph type="subTitle" idx="1"/>
          </p:nvPr>
        </p:nvSpPr>
        <p:spPr>
          <a:xfrm>
            <a:off x="7608168" y="4221088"/>
            <a:ext cx="4583832" cy="849835"/>
          </a:xfrm>
        </p:spPr>
        <p:txBody>
          <a:bodyPr>
            <a:noAutofit/>
          </a:bodyPr>
          <a:lstStyle/>
          <a:p>
            <a:pPr algn="l"/>
            <a:r>
              <a:rPr lang="tr-TR" sz="2400" b="1" dirty="0">
                <a:latin typeface="Calibri" pitchFamily="34" charset="0"/>
                <a:cs typeface="Calibri" pitchFamily="34" charset="0"/>
              </a:rPr>
              <a:t>Hazırlayan: Mehmet Mutlu</a:t>
            </a:r>
          </a:p>
          <a:p>
            <a:pPr algn="l"/>
            <a:r>
              <a:rPr lang="en-US" sz="2400" b="1" dirty="0" smtClean="0">
                <a:latin typeface="Calibri" pitchFamily="34" charset="0"/>
                <a:cs typeface="Calibri" pitchFamily="34" charset="0"/>
              </a:rPr>
              <a:t>        </a:t>
            </a:r>
            <a:r>
              <a:rPr lang="tr-TR" sz="2400" b="1" dirty="0" smtClean="0">
                <a:latin typeface="Calibri" pitchFamily="34" charset="0"/>
                <a:cs typeface="Calibri" pitchFamily="34" charset="0"/>
              </a:rPr>
              <a:t>Sunan:</a:t>
            </a:r>
            <a:r>
              <a:rPr lang="en-US" sz="2400" b="1" dirty="0" smtClean="0">
                <a:latin typeface="Calibri" pitchFamily="34" charset="0"/>
                <a:cs typeface="Calibri" pitchFamily="34" charset="0"/>
              </a:rPr>
              <a:t> Prof</a:t>
            </a:r>
            <a:r>
              <a:rPr lang="tr-TR" sz="2400" b="1" dirty="0" smtClean="0">
                <a:latin typeface="Calibri" pitchFamily="34" charset="0"/>
                <a:cs typeface="Calibri" pitchFamily="34" charset="0"/>
              </a:rPr>
              <a:t>. </a:t>
            </a:r>
            <a:r>
              <a:rPr lang="en-US" sz="2400" b="1" dirty="0" smtClean="0">
                <a:latin typeface="Calibri" pitchFamily="34" charset="0"/>
                <a:cs typeface="Calibri" pitchFamily="34" charset="0"/>
              </a:rPr>
              <a:t>Dr. Ali ERYILMAZ</a:t>
            </a:r>
            <a:endParaRPr lang="tr-TR" sz="2400" b="1" dirty="0" smtClean="0">
              <a:latin typeface="Calibri" pitchFamily="34" charset="0"/>
              <a:cs typeface="Calibri" pitchFamily="34" charset="0"/>
            </a:endParaRPr>
          </a:p>
        </p:txBody>
      </p:sp>
    </p:spTree>
    <p:extLst>
      <p:ext uri="{BB962C8B-B14F-4D97-AF65-F5344CB8AC3E}">
        <p14:creationId xmlns:p14="http://schemas.microsoft.com/office/powerpoint/2010/main" val="328099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63520" y="576448"/>
            <a:ext cx="6588864" cy="523220"/>
          </a:xfrm>
          <a:prstGeom prst="rect">
            <a:avLst/>
          </a:prstGeom>
          <a:noFill/>
        </p:spPr>
        <p:txBody>
          <a:bodyPr wrap="square" rtlCol="0">
            <a:spAutoFit/>
          </a:bodyPr>
          <a:lstStyle/>
          <a:p>
            <a:r>
              <a:rPr lang="tr-TR" sz="2800" b="1" dirty="0" smtClean="0"/>
              <a:t>Manyetik Akı: Örnek </a:t>
            </a:r>
            <a:r>
              <a:rPr lang="tr-TR" sz="2800" b="1" dirty="0" smtClean="0"/>
              <a:t>Çözelim</a:t>
            </a:r>
            <a:endParaRPr lang="tr-TR" sz="2800" b="1" dirty="0"/>
          </a:p>
        </p:txBody>
      </p:sp>
      <p:pic>
        <p:nvPicPr>
          <p:cNvPr id="2" name="Picture 1"/>
          <p:cNvPicPr>
            <a:picLocks noChangeAspect="1"/>
          </p:cNvPicPr>
          <p:nvPr/>
        </p:nvPicPr>
        <p:blipFill>
          <a:blip r:embed="rId3"/>
          <a:stretch>
            <a:fillRect/>
          </a:stretch>
        </p:blipFill>
        <p:spPr>
          <a:xfrm>
            <a:off x="3637280" y="2276872"/>
            <a:ext cx="8423248" cy="3312368"/>
          </a:xfrm>
          <a:prstGeom prst="rect">
            <a:avLst/>
          </a:prstGeom>
        </p:spPr>
      </p:pic>
      <p:sp>
        <p:nvSpPr>
          <p:cNvPr id="9" name="Rectangle 8"/>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24768425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63520" y="576448"/>
            <a:ext cx="7596976" cy="1384995"/>
          </a:xfrm>
          <a:prstGeom prst="rect">
            <a:avLst/>
          </a:prstGeom>
          <a:noFill/>
        </p:spPr>
        <p:txBody>
          <a:bodyPr wrap="square" rtlCol="0">
            <a:spAutoFit/>
          </a:bodyPr>
          <a:lstStyle/>
          <a:p>
            <a:r>
              <a:rPr lang="tr-TR" sz="2800" b="1" dirty="0" smtClean="0"/>
              <a:t>Üreteci Olmayan Kapalı Bir Devrede Akım Oluşturabilir Miyiz?</a:t>
            </a:r>
          </a:p>
          <a:p>
            <a:endParaRPr lang="tr-TR" sz="2800" b="1" dirty="0"/>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11824" y="2132856"/>
            <a:ext cx="5156159" cy="276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8511780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2963520" y="576448"/>
            <a:ext cx="6588864" cy="523220"/>
          </a:xfrm>
          <a:prstGeom prst="rect">
            <a:avLst/>
          </a:prstGeom>
          <a:noFill/>
        </p:spPr>
        <p:txBody>
          <a:bodyPr wrap="square" rtlCol="0">
            <a:spAutoFit/>
          </a:bodyPr>
          <a:lstStyle/>
          <a:p>
            <a:r>
              <a:rPr lang="tr-TR" sz="2800" b="1" dirty="0" smtClean="0"/>
              <a:t>İndüksiyon Akımı</a:t>
            </a:r>
            <a:endParaRPr lang="tr-TR" sz="2800" b="1" dirty="0"/>
          </a:p>
        </p:txBody>
      </p:sp>
      <p:sp>
        <p:nvSpPr>
          <p:cNvPr id="10" name="TextBox 9"/>
          <p:cNvSpPr txBox="1"/>
          <p:nvPr/>
        </p:nvSpPr>
        <p:spPr>
          <a:xfrm>
            <a:off x="3215680" y="1844824"/>
            <a:ext cx="8496944" cy="3447098"/>
          </a:xfrm>
          <a:prstGeom prst="rect">
            <a:avLst/>
          </a:prstGeom>
          <a:noFill/>
        </p:spPr>
        <p:txBody>
          <a:bodyPr wrap="square" rtlCol="0">
            <a:spAutoFit/>
          </a:bodyPr>
          <a:lstStyle/>
          <a:p>
            <a:pPr marL="285750" indent="-285750">
              <a:spcAft>
                <a:spcPts val="3000"/>
              </a:spcAft>
              <a:buFont typeface="Arial" panose="020B0604020202020204" pitchFamily="34" charset="0"/>
              <a:buChar char="•"/>
            </a:pPr>
            <a:r>
              <a:rPr lang="tr-TR" sz="2400" dirty="0" smtClean="0"/>
              <a:t>Elektriksel enerji sağlayan cihazlara </a:t>
            </a:r>
            <a:r>
              <a:rPr lang="tr-TR" sz="2400" b="1" dirty="0" smtClean="0"/>
              <a:t>elektromotor kuvvet kaynağı </a:t>
            </a:r>
            <a:r>
              <a:rPr lang="tr-TR" sz="2400" dirty="0" smtClean="0"/>
              <a:t>denir.</a:t>
            </a:r>
          </a:p>
          <a:p>
            <a:pPr marL="285750" indent="-285750">
              <a:spcAft>
                <a:spcPts val="3000"/>
              </a:spcAft>
              <a:buFont typeface="Arial" panose="020B0604020202020204" pitchFamily="34" charset="0"/>
              <a:buChar char="•"/>
            </a:pPr>
            <a:r>
              <a:rPr lang="tr-TR" sz="2400" dirty="0" smtClean="0"/>
              <a:t>Birim yükün devreyi bir defa dolanması için gerekli enerji </a:t>
            </a:r>
            <a:r>
              <a:rPr lang="tr-TR" sz="2400" b="1" dirty="0" smtClean="0"/>
              <a:t>elektromotor kuvveti</a:t>
            </a:r>
            <a:r>
              <a:rPr lang="tr-TR" sz="2400" dirty="0" smtClean="0"/>
              <a:t> olarak tanımlanır.  </a:t>
            </a:r>
          </a:p>
          <a:p>
            <a:pPr marL="285750" indent="-285750">
              <a:spcAft>
                <a:spcPts val="3000"/>
              </a:spcAft>
              <a:buFont typeface="Arial" panose="020B0604020202020204" pitchFamily="34" charset="0"/>
              <a:buChar char="•"/>
            </a:pPr>
            <a:r>
              <a:rPr lang="tr-TR" sz="2400" dirty="0" smtClean="0"/>
              <a:t>Manyetik akı değişimi ile oluşan akıma </a:t>
            </a:r>
            <a:r>
              <a:rPr lang="tr-TR" sz="2400" b="1" dirty="0" smtClean="0"/>
              <a:t>indüksiyon akımı</a:t>
            </a:r>
            <a:r>
              <a:rPr lang="tr-TR" sz="2400" dirty="0" smtClean="0"/>
              <a:t>, oluşan elektromotor kuvvete de </a:t>
            </a:r>
            <a:r>
              <a:rPr lang="tr-TR" sz="2400" b="1" dirty="0" smtClean="0"/>
              <a:t>indüksiyon elektromotor kuvveti </a:t>
            </a:r>
            <a:r>
              <a:rPr lang="tr-TR" sz="2400" dirty="0" smtClean="0"/>
              <a:t>denir.</a:t>
            </a:r>
            <a:endParaRPr lang="tr-TR" sz="2400" dirty="0"/>
          </a:p>
        </p:txBody>
      </p:sp>
      <p:sp>
        <p:nvSpPr>
          <p:cNvPr id="12" name="Rectangle 11"/>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1908276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63520" y="576448"/>
            <a:ext cx="7596976" cy="1384995"/>
          </a:xfrm>
          <a:prstGeom prst="rect">
            <a:avLst/>
          </a:prstGeom>
          <a:noFill/>
        </p:spPr>
        <p:txBody>
          <a:bodyPr wrap="square" rtlCol="0">
            <a:spAutoFit/>
          </a:bodyPr>
          <a:lstStyle/>
          <a:p>
            <a:r>
              <a:rPr lang="tr-TR" sz="2800" b="1" dirty="0" smtClean="0"/>
              <a:t>İndüksiyon Akımı:</a:t>
            </a:r>
          </a:p>
          <a:p>
            <a:r>
              <a:rPr lang="tr-TR" sz="2800" b="1" dirty="0" smtClean="0"/>
              <a:t>Aktivite: Bu Akımı Arttırabilir Miyiz?</a:t>
            </a:r>
          </a:p>
          <a:p>
            <a:endParaRPr lang="tr-TR" sz="2800" b="1" dirty="0"/>
          </a:p>
        </p:txBody>
      </p:sp>
      <p:pic>
        <p:nvPicPr>
          <p:cNvPr id="5122"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712" y="2780928"/>
            <a:ext cx="5156159" cy="2763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7211716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63520" y="576448"/>
            <a:ext cx="7596976" cy="954107"/>
          </a:xfrm>
          <a:prstGeom prst="rect">
            <a:avLst/>
          </a:prstGeom>
          <a:noFill/>
        </p:spPr>
        <p:txBody>
          <a:bodyPr wrap="square" rtlCol="0">
            <a:spAutoFit/>
          </a:bodyPr>
          <a:lstStyle/>
          <a:p>
            <a:r>
              <a:rPr lang="tr-TR" sz="2800" b="1" dirty="0" smtClean="0"/>
              <a:t>İndüksiyon Akımı</a:t>
            </a:r>
            <a:endParaRPr lang="en-GB" sz="2800" b="1" dirty="0" smtClean="0"/>
          </a:p>
          <a:p>
            <a:endParaRPr lang="tr-TR" sz="2800" b="1" dirty="0"/>
          </a:p>
        </p:txBody>
      </p:sp>
      <p:sp>
        <p:nvSpPr>
          <p:cNvPr id="2" name="Metin kutusu 1"/>
          <p:cNvSpPr txBox="1"/>
          <p:nvPr/>
        </p:nvSpPr>
        <p:spPr>
          <a:xfrm>
            <a:off x="3071664" y="1412776"/>
            <a:ext cx="8256240" cy="5324535"/>
          </a:xfrm>
          <a:prstGeom prst="rect">
            <a:avLst/>
          </a:prstGeom>
          <a:noFill/>
        </p:spPr>
        <p:txBody>
          <a:bodyPr wrap="square" rtlCol="0">
            <a:spAutoFit/>
          </a:bodyPr>
          <a:lstStyle/>
          <a:p>
            <a:pPr marL="285750" indent="-285750">
              <a:buFont typeface="Arial" pitchFamily="34" charset="0"/>
              <a:buChar char="•"/>
            </a:pPr>
            <a:endParaRPr lang="tr-TR" sz="2000" dirty="0" smtClean="0"/>
          </a:p>
          <a:p>
            <a:pPr marL="285750" indent="-285750">
              <a:buFont typeface="Arial" pitchFamily="34" charset="0"/>
              <a:buChar char="•"/>
            </a:pPr>
            <a:r>
              <a:rPr lang="tr-TR" sz="2000" dirty="0" smtClean="0"/>
              <a:t>Mıknatıs ile akım makarasının birbirlerine göre hızlarını arttırmak</a:t>
            </a:r>
          </a:p>
          <a:p>
            <a:pPr marL="285750" indent="-285750">
              <a:buFont typeface="Arial" pitchFamily="34" charset="0"/>
              <a:buChar char="•"/>
            </a:pPr>
            <a:endParaRPr lang="tr-TR" sz="2000" dirty="0" smtClean="0"/>
          </a:p>
          <a:p>
            <a:pPr marL="285750" indent="-285750">
              <a:buFont typeface="Arial" pitchFamily="34" charset="0"/>
              <a:buChar char="•"/>
            </a:pPr>
            <a:r>
              <a:rPr lang="tr-TR" sz="2000" dirty="0" smtClean="0"/>
              <a:t>Akım makarasının sarım sayısını arttırmak</a:t>
            </a:r>
          </a:p>
          <a:p>
            <a:pPr marL="285750" indent="-285750">
              <a:buFont typeface="Arial" pitchFamily="34" charset="0"/>
              <a:buChar char="•"/>
            </a:pPr>
            <a:endParaRPr lang="tr-TR" sz="2000" dirty="0" smtClean="0"/>
          </a:p>
          <a:p>
            <a:pPr marL="285750" indent="-285750">
              <a:buFont typeface="Arial" pitchFamily="34" charset="0"/>
              <a:buChar char="•"/>
            </a:pPr>
            <a:r>
              <a:rPr lang="tr-TR" sz="2000" dirty="0" smtClean="0"/>
              <a:t>Manyetik alanın büyüklüğünü arttırmak</a:t>
            </a:r>
          </a:p>
          <a:p>
            <a:pPr marL="285750" indent="-285750">
              <a:buFont typeface="Arial" pitchFamily="34" charset="0"/>
              <a:buChar char="•"/>
            </a:pPr>
            <a:endParaRPr lang="tr-TR" sz="2000" dirty="0" smtClean="0"/>
          </a:p>
          <a:p>
            <a:pPr marL="285750" lvl="2" indent="-285750">
              <a:buFont typeface="Arial" pitchFamily="34" charset="0"/>
              <a:buChar char="•"/>
            </a:pPr>
            <a:r>
              <a:rPr lang="tr-TR" sz="2000" dirty="0" smtClean="0"/>
              <a:t> Akım makarasının yüzey normali ile  manyetik alan arasındaki açıyı 0</a:t>
            </a:r>
            <a:r>
              <a:rPr lang="tr-TR" sz="2000" baseline="30000" dirty="0" smtClean="0"/>
              <a:t>0</a:t>
            </a:r>
            <a:r>
              <a:rPr lang="tr-TR" sz="2000" dirty="0" smtClean="0"/>
              <a:t> ye kadar azaltarak</a:t>
            </a:r>
          </a:p>
          <a:p>
            <a:pPr marL="285750" indent="-285750">
              <a:buFont typeface="Arial" pitchFamily="34" charset="0"/>
              <a:buChar char="•"/>
            </a:pPr>
            <a:endParaRPr lang="tr-TR" sz="2000" dirty="0" smtClean="0"/>
          </a:p>
          <a:p>
            <a:pPr marL="285750" indent="-285750">
              <a:buFont typeface="Arial" pitchFamily="34" charset="0"/>
              <a:buChar char="•"/>
            </a:pPr>
            <a:endParaRPr lang="tr-TR" sz="2000" dirty="0" smtClean="0"/>
          </a:p>
          <a:p>
            <a:pPr marL="285750" indent="-285750">
              <a:buFont typeface="Arial" pitchFamily="34" charset="0"/>
              <a:buChar char="•"/>
            </a:pPr>
            <a:endParaRPr lang="tr-TR" sz="2000" dirty="0" smtClean="0"/>
          </a:p>
          <a:p>
            <a:pPr marL="285750" indent="-285750">
              <a:buFont typeface="Arial" pitchFamily="34" charset="0"/>
              <a:buChar char="•"/>
            </a:pPr>
            <a:r>
              <a:rPr lang="tr-TR" sz="2000" dirty="0" smtClean="0"/>
              <a:t>Bu devrede elektrik akımının oluşmasını sağlayan manyetik akı değişimidir. Akımın büyüklüğünü ise manyetik akının değişim hızı belirler. </a:t>
            </a:r>
          </a:p>
          <a:p>
            <a:pPr marL="285750" indent="-285750">
              <a:buFont typeface="Arial" pitchFamily="34" charset="0"/>
              <a:buChar char="•"/>
            </a:pPr>
            <a:endParaRPr lang="tr-TR" sz="2000" dirty="0"/>
          </a:p>
        </p:txBody>
      </p:sp>
      <p:sp>
        <p:nvSpPr>
          <p:cNvPr id="6" name="Rectangle 5"/>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3588780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11" end="11"/>
                                            </p:txEl>
                                          </p:spTgt>
                                        </p:tgtEl>
                                        <p:attrNameLst>
                                          <p:attrName>style.visibility</p:attrName>
                                        </p:attrNameLst>
                                      </p:cBhvr>
                                      <p:to>
                                        <p:strVal val="visible"/>
                                      </p:to>
                                    </p:set>
                                    <p:anim calcmode="lin" valueType="num">
                                      <p:cBhvr additive="base">
                                        <p:cTn id="3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431704" y="576448"/>
            <a:ext cx="8424936" cy="523220"/>
          </a:xfrm>
          <a:prstGeom prst="rect">
            <a:avLst/>
          </a:prstGeom>
          <a:noFill/>
        </p:spPr>
        <p:txBody>
          <a:bodyPr wrap="square" rtlCol="0">
            <a:spAutoFit/>
          </a:bodyPr>
          <a:lstStyle/>
          <a:p>
            <a:r>
              <a:rPr lang="tr-TR" sz="2800" b="1" dirty="0"/>
              <a:t>İndüksiyon </a:t>
            </a:r>
            <a:r>
              <a:rPr lang="tr-TR" sz="2800" b="1" dirty="0" smtClean="0"/>
              <a:t>Akımı</a:t>
            </a:r>
            <a:r>
              <a:rPr lang="en-US" sz="2800" b="1" dirty="0" smtClean="0"/>
              <a:t>: </a:t>
            </a:r>
            <a:r>
              <a:rPr lang="tr-TR" sz="2800" b="1" dirty="0" smtClean="0"/>
              <a:t>Oluşan </a:t>
            </a:r>
            <a:r>
              <a:rPr lang="tr-TR" sz="2800" b="1" dirty="0" smtClean="0"/>
              <a:t>Akımın Yönü Nedir?</a:t>
            </a:r>
            <a:endParaRPr lang="tr-TR" sz="2800" b="1" dirty="0"/>
          </a:p>
        </p:txBody>
      </p:sp>
      <p:pic>
        <p:nvPicPr>
          <p:cNvPr id="7170" name="Picture 2" descr="C:\Users\mehmet mutlu\Desktop\Captur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9369" y="1213194"/>
            <a:ext cx="3096343" cy="2393333"/>
          </a:xfrm>
          <a:prstGeom prst="rect">
            <a:avLst/>
          </a:prstGeom>
          <a:noFill/>
          <a:extLst>
            <a:ext uri="{909E8E84-426E-40DD-AFC4-6F175D3DCCD1}">
              <a14:hiddenFill xmlns:a14="http://schemas.microsoft.com/office/drawing/2010/main">
                <a:solidFill>
                  <a:srgbClr val="FFFFFF"/>
                </a:solidFill>
              </a14:hiddenFill>
            </a:ext>
          </a:extLst>
        </p:spPr>
      </p:pic>
      <p:sp>
        <p:nvSpPr>
          <p:cNvPr id="8" name="Metin kutusu 7"/>
          <p:cNvSpPr txBox="1"/>
          <p:nvPr/>
        </p:nvSpPr>
        <p:spPr>
          <a:xfrm>
            <a:off x="3791744" y="3861048"/>
            <a:ext cx="8280920" cy="2585323"/>
          </a:xfrm>
          <a:prstGeom prst="rect">
            <a:avLst/>
          </a:prstGeom>
          <a:noFill/>
        </p:spPr>
        <p:txBody>
          <a:bodyPr wrap="square" rtlCol="0">
            <a:spAutoFit/>
          </a:bodyPr>
          <a:lstStyle/>
          <a:p>
            <a:pPr marL="285750" indent="-285750">
              <a:buFont typeface="Arial" pitchFamily="34" charset="0"/>
              <a:buChar char="•"/>
            </a:pPr>
            <a:r>
              <a:rPr lang="tr-TR" dirty="0" smtClean="0"/>
              <a:t>Mıknatısı yaklaştırdığımızda yani manyetik alanı arttırdığımızda akımın bir yöne doğru oluştuğunu </a:t>
            </a:r>
          </a:p>
          <a:p>
            <a:pPr marL="285750" indent="-285750">
              <a:buFont typeface="Arial" pitchFamily="34" charset="0"/>
              <a:buChar char="•"/>
            </a:pPr>
            <a:endParaRPr lang="tr-TR" dirty="0" smtClean="0"/>
          </a:p>
          <a:p>
            <a:pPr marL="285750" indent="-285750">
              <a:buFont typeface="Arial" pitchFamily="34" charset="0"/>
              <a:buChar char="•"/>
            </a:pPr>
            <a:r>
              <a:rPr lang="tr-TR" dirty="0" smtClean="0"/>
              <a:t>Mıknatısı uzaklaştırdığımızda yani manyetik alanı azalttığımızda akımın diğer yöne doğru oluştuğunu gözlemledik</a:t>
            </a:r>
          </a:p>
          <a:p>
            <a:pPr marL="285750" indent="-285750">
              <a:buFont typeface="Arial" pitchFamily="34" charset="0"/>
              <a:buChar char="•"/>
            </a:pPr>
            <a:endParaRPr lang="tr-TR" dirty="0" smtClean="0"/>
          </a:p>
          <a:p>
            <a:pPr marL="285750" indent="-285750">
              <a:buFont typeface="Arial" pitchFamily="34" charset="0"/>
              <a:buChar char="•"/>
            </a:pPr>
            <a:endParaRPr lang="tr-TR" dirty="0" smtClean="0"/>
          </a:p>
          <a:p>
            <a:pPr marL="285750" indent="-285750">
              <a:buFont typeface="Arial" pitchFamily="34" charset="0"/>
              <a:buChar char="•"/>
            </a:pPr>
            <a:r>
              <a:rPr lang="tr-TR" dirty="0" smtClean="0"/>
              <a:t>İndüksiyon akımı, her zaman çemberde oluşan manyetik akıyı sabit tutacak şekilde yönlenir.</a:t>
            </a:r>
            <a:endParaRPr lang="tr-TR" dirty="0"/>
          </a:p>
        </p:txBody>
      </p:sp>
      <p:sp>
        <p:nvSpPr>
          <p:cNvPr id="9" name="Rectangle 8"/>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1344734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2" end="2"/>
                                            </p:txEl>
                                          </p:spTgt>
                                        </p:tgtEl>
                                        <p:attrNameLst>
                                          <p:attrName>style.visibility</p:attrName>
                                        </p:attrNameLst>
                                      </p:cBhvr>
                                      <p:to>
                                        <p:strVal val="visible"/>
                                      </p:to>
                                    </p:set>
                                    <p:animEffect transition="in" filter="barn(inVertical)">
                                      <p:cBhvr>
                                        <p:cTn id="12" dur="500"/>
                                        <p:tgtEl>
                                          <p:spTgt spid="8">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5" end="5"/>
                                            </p:txEl>
                                          </p:spTgt>
                                        </p:tgtEl>
                                        <p:attrNameLst>
                                          <p:attrName>style.visibility</p:attrName>
                                        </p:attrNameLst>
                                      </p:cBhvr>
                                      <p:to>
                                        <p:strVal val="visible"/>
                                      </p:to>
                                    </p:set>
                                    <p:animEffect transition="in" filter="barn(inVertical)">
                                      <p:cBhvr>
                                        <p:cTn id="17" dur="5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06017" y="1581150"/>
            <a:ext cx="6751993" cy="184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3712" y="3526649"/>
            <a:ext cx="6336703" cy="186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287688" y="576448"/>
            <a:ext cx="8640960" cy="523220"/>
          </a:xfrm>
          <a:prstGeom prst="rect">
            <a:avLst/>
          </a:prstGeom>
          <a:noFill/>
        </p:spPr>
        <p:txBody>
          <a:bodyPr wrap="square" rtlCol="0">
            <a:spAutoFit/>
          </a:bodyPr>
          <a:lstStyle/>
          <a:p>
            <a:r>
              <a:rPr lang="tr-TR" sz="2800" b="1" dirty="0"/>
              <a:t>İndüksiyon Akımı</a:t>
            </a:r>
            <a:r>
              <a:rPr lang="en-US" sz="2800" b="1" dirty="0"/>
              <a:t>: </a:t>
            </a:r>
            <a:r>
              <a:rPr lang="tr-TR" sz="2800" b="1" dirty="0"/>
              <a:t>Oluşan Akımın Yönü Nedir?</a:t>
            </a:r>
            <a:endParaRPr lang="tr-TR" sz="2800" b="1" dirty="0"/>
          </a:p>
        </p:txBody>
      </p:sp>
      <p:sp>
        <p:nvSpPr>
          <p:cNvPr id="8" name="Rectangle 7"/>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3976773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2963520" y="576448"/>
            <a:ext cx="6588864" cy="523220"/>
          </a:xfrm>
          <a:prstGeom prst="rect">
            <a:avLst/>
          </a:prstGeom>
          <a:noFill/>
        </p:spPr>
        <p:txBody>
          <a:bodyPr wrap="square" rtlCol="0">
            <a:spAutoFit/>
          </a:bodyPr>
          <a:lstStyle/>
          <a:p>
            <a:r>
              <a:rPr lang="tr-TR" sz="2800" b="1" dirty="0"/>
              <a:t>İndüksiyon Akımı</a:t>
            </a:r>
            <a:r>
              <a:rPr lang="en-US" sz="2800" b="1" dirty="0" smtClean="0"/>
              <a:t>:</a:t>
            </a:r>
            <a:endParaRPr lang="tr-TR" sz="2800" b="1" dirty="0"/>
          </a:p>
        </p:txBody>
      </p:sp>
      <p:pic>
        <p:nvPicPr>
          <p:cNvPr id="4" name="Picture 3"/>
          <p:cNvPicPr>
            <a:picLocks noChangeAspect="1"/>
          </p:cNvPicPr>
          <p:nvPr/>
        </p:nvPicPr>
        <p:blipFill>
          <a:blip r:embed="rId3"/>
          <a:stretch>
            <a:fillRect/>
          </a:stretch>
        </p:blipFill>
        <p:spPr>
          <a:xfrm>
            <a:off x="3431704" y="1917102"/>
            <a:ext cx="2285968" cy="1152128"/>
          </a:xfrm>
          <a:prstGeom prst="rect">
            <a:avLst/>
          </a:prstGeom>
        </p:spPr>
      </p:pic>
      <p:pic>
        <p:nvPicPr>
          <p:cNvPr id="8" name="Picture 7"/>
          <p:cNvPicPr>
            <a:picLocks noChangeAspect="1"/>
          </p:cNvPicPr>
          <p:nvPr/>
        </p:nvPicPr>
        <p:blipFill rotWithShape="1">
          <a:blip r:embed="rId4"/>
          <a:srcRect r="11034" b="527"/>
          <a:stretch/>
        </p:blipFill>
        <p:spPr>
          <a:xfrm>
            <a:off x="3650322" y="5589240"/>
            <a:ext cx="5542022" cy="720080"/>
          </a:xfrm>
          <a:prstGeom prst="rect">
            <a:avLst/>
          </a:prstGeom>
        </p:spPr>
      </p:pic>
      <p:pic>
        <p:nvPicPr>
          <p:cNvPr id="9" name="Picture 8"/>
          <p:cNvPicPr>
            <a:picLocks noChangeAspect="1"/>
          </p:cNvPicPr>
          <p:nvPr/>
        </p:nvPicPr>
        <p:blipFill>
          <a:blip r:embed="rId5"/>
          <a:stretch>
            <a:fillRect/>
          </a:stretch>
        </p:blipFill>
        <p:spPr>
          <a:xfrm>
            <a:off x="3606044" y="3789040"/>
            <a:ext cx="5303816" cy="817434"/>
          </a:xfrm>
          <a:prstGeom prst="rect">
            <a:avLst/>
          </a:prstGeom>
        </p:spPr>
      </p:pic>
      <p:sp>
        <p:nvSpPr>
          <p:cNvPr id="12" name="Rectangle 11"/>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8245470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2963520" y="576448"/>
            <a:ext cx="6588864" cy="523220"/>
          </a:xfrm>
          <a:prstGeom prst="rect">
            <a:avLst/>
          </a:prstGeom>
          <a:noFill/>
        </p:spPr>
        <p:txBody>
          <a:bodyPr wrap="square" rtlCol="0">
            <a:spAutoFit/>
          </a:bodyPr>
          <a:lstStyle/>
          <a:p>
            <a:r>
              <a:rPr lang="tr-TR" sz="2800" b="1" dirty="0" smtClean="0"/>
              <a:t>İndüksiyon Akımı: </a:t>
            </a:r>
            <a:r>
              <a:rPr lang="tr-TR" sz="2800" b="1" dirty="0" smtClean="0"/>
              <a:t>Örnek Çözelim</a:t>
            </a:r>
            <a:endParaRPr lang="tr-TR" sz="2800"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32056" y="1700808"/>
            <a:ext cx="3528392" cy="23042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6672064" y="1975773"/>
            <a:ext cx="5087888" cy="1754326"/>
          </a:xfrm>
          <a:prstGeom prst="rect">
            <a:avLst/>
          </a:prstGeom>
          <a:noFill/>
        </p:spPr>
        <p:txBody>
          <a:bodyPr wrap="square" rtlCol="0">
            <a:spAutoFit/>
          </a:bodyPr>
          <a:lstStyle/>
          <a:p>
            <a:r>
              <a:rPr lang="tr-TR" dirty="0" smtClean="0"/>
              <a:t>Şekildeki gibi bir akım makarası kendi düzlemine dik düzgün bir manyetik alanın etkisindedir. Manyetik alan büyüklüğü 0,5 saniyede 0,6 T dan 0’a düşerse akım makarasının üzerinden geçen indüksiyon akımının yönü ne olur?</a:t>
            </a:r>
            <a:endParaRPr lang="tr-TR" dirty="0"/>
          </a:p>
        </p:txBody>
      </p:sp>
      <p:sp>
        <p:nvSpPr>
          <p:cNvPr id="7" name="Rectangle 6"/>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101104752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6"/>
          <p:cNvSpPr txBox="1"/>
          <p:nvPr/>
        </p:nvSpPr>
        <p:spPr>
          <a:xfrm>
            <a:off x="2963520" y="576448"/>
            <a:ext cx="6588864" cy="523220"/>
          </a:xfrm>
          <a:prstGeom prst="rect">
            <a:avLst/>
          </a:prstGeom>
          <a:noFill/>
        </p:spPr>
        <p:txBody>
          <a:bodyPr wrap="square" rtlCol="0">
            <a:spAutoFit/>
          </a:bodyPr>
          <a:lstStyle/>
          <a:p>
            <a:r>
              <a:rPr lang="tr-TR" sz="2800" b="1" dirty="0" smtClean="0"/>
              <a:t>İndüksiyon Akımı: </a:t>
            </a:r>
            <a:r>
              <a:rPr lang="tr-TR" sz="2800" b="1" dirty="0" smtClean="0"/>
              <a:t>Örnek Çözelim</a:t>
            </a:r>
            <a:endParaRPr lang="tr-TR" sz="2800" b="1" dirty="0"/>
          </a:p>
        </p:txBody>
      </p:sp>
      <p:sp>
        <p:nvSpPr>
          <p:cNvPr id="2" name="Metin kutusu 1"/>
          <p:cNvSpPr txBox="1"/>
          <p:nvPr/>
        </p:nvSpPr>
        <p:spPr>
          <a:xfrm>
            <a:off x="3198128" y="3717032"/>
            <a:ext cx="5087888" cy="2400657"/>
          </a:xfrm>
          <a:prstGeom prst="rect">
            <a:avLst/>
          </a:prstGeom>
          <a:noFill/>
        </p:spPr>
        <p:txBody>
          <a:bodyPr wrap="square" rtlCol="0">
            <a:spAutoFit/>
          </a:bodyPr>
          <a:lstStyle/>
          <a:p>
            <a:pPr>
              <a:spcAft>
                <a:spcPts val="1800"/>
              </a:spcAft>
            </a:pPr>
            <a:r>
              <a:rPr lang="tr-TR" dirty="0" smtClean="0"/>
              <a:t>Akım hangi yönde oluşur?</a:t>
            </a:r>
          </a:p>
          <a:p>
            <a:pPr marL="346075" indent="-346075">
              <a:spcAft>
                <a:spcPts val="1800"/>
              </a:spcAft>
              <a:buAutoNum type="romanLcParenR"/>
            </a:pPr>
            <a:r>
              <a:rPr lang="tr-TR" dirty="0" smtClean="0"/>
              <a:t>Mıknatıs halkanın yanında dururken;</a:t>
            </a:r>
          </a:p>
          <a:p>
            <a:pPr marL="346075" indent="-346075">
              <a:spcAft>
                <a:spcPts val="1800"/>
              </a:spcAft>
              <a:buAutoNum type="romanLcParenR"/>
            </a:pPr>
            <a:r>
              <a:rPr lang="tr-TR" dirty="0" smtClean="0"/>
              <a:t>Mıknatıs halkaya yaklaşırken;</a:t>
            </a:r>
          </a:p>
          <a:p>
            <a:pPr marL="346075" indent="-346075">
              <a:spcAft>
                <a:spcPts val="1800"/>
              </a:spcAft>
              <a:buAutoNum type="romanLcParenR"/>
            </a:pPr>
            <a:r>
              <a:rPr lang="tr-TR" dirty="0" smtClean="0"/>
              <a:t>Mıknatıs </a:t>
            </a:r>
            <a:r>
              <a:rPr lang="tr-TR" dirty="0" smtClean="0"/>
              <a:t>halkadan uzaklaşırken;</a:t>
            </a:r>
          </a:p>
          <a:p>
            <a:pPr marL="346075" indent="-346075">
              <a:spcAft>
                <a:spcPts val="1800"/>
              </a:spcAft>
              <a:buAutoNum type="romanLcParenR"/>
            </a:pPr>
            <a:r>
              <a:rPr lang="tr-TR" dirty="0" smtClean="0"/>
              <a:t>Yukarıdaki üç şıkkı 2V hızıyla yaparsa</a:t>
            </a:r>
            <a:endParaRPr lang="tr-TR" dirty="0"/>
          </a:p>
        </p:txBody>
      </p:sp>
      <p:pic>
        <p:nvPicPr>
          <p:cNvPr id="3" name="Picture 2"/>
          <p:cNvPicPr>
            <a:picLocks noChangeAspect="1"/>
          </p:cNvPicPr>
          <p:nvPr/>
        </p:nvPicPr>
        <p:blipFill>
          <a:blip r:embed="rId3"/>
          <a:stretch>
            <a:fillRect/>
          </a:stretch>
        </p:blipFill>
        <p:spPr>
          <a:xfrm>
            <a:off x="3215680" y="1268760"/>
            <a:ext cx="4248472" cy="1925778"/>
          </a:xfrm>
          <a:prstGeom prst="rect">
            <a:avLst/>
          </a:prstGeom>
        </p:spPr>
      </p:pic>
      <p:sp>
        <p:nvSpPr>
          <p:cNvPr id="7" name="Rectangle 6"/>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1204725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257" y="1311159"/>
            <a:ext cx="6790944" cy="523220"/>
          </a:xfrm>
          <a:prstGeom prst="rect">
            <a:avLst/>
          </a:prstGeom>
          <a:noFill/>
        </p:spPr>
        <p:txBody>
          <a:bodyPr wrap="square" rtlCol="0">
            <a:spAutoFit/>
          </a:bodyPr>
          <a:lstStyle/>
          <a:p>
            <a:r>
              <a:rPr lang="tr-TR" sz="2800" b="1" dirty="0" smtClean="0"/>
              <a:t>Ne Öğreneceğiz: KAZANIMLAR</a:t>
            </a:r>
            <a:endParaRPr lang="tr-TR" sz="2800" b="1" dirty="0"/>
          </a:p>
        </p:txBody>
      </p:sp>
      <p:sp>
        <p:nvSpPr>
          <p:cNvPr id="5" name="Rectangle 2"/>
          <p:cNvSpPr/>
          <p:nvPr/>
        </p:nvSpPr>
        <p:spPr>
          <a:xfrm>
            <a:off x="695400" y="1787880"/>
            <a:ext cx="9505056" cy="2945422"/>
          </a:xfrm>
          <a:prstGeom prst="rect">
            <a:avLst/>
          </a:prstGeom>
        </p:spPr>
        <p:txBody>
          <a:bodyPr wrap="square">
            <a:spAutoFit/>
          </a:bodyPr>
          <a:lstStyle/>
          <a:p>
            <a:pPr marL="219710" indent="-219710">
              <a:lnSpc>
                <a:spcPct val="115000"/>
              </a:lnSpc>
            </a:pPr>
            <a:r>
              <a:rPr lang="tr-TR" b="1" dirty="0">
                <a:latin typeface="Bookman Old Style" panose="02050604050505020204" pitchFamily="18" charset="0"/>
              </a:rPr>
              <a:t>11.2.4. Manyetizma ve Elektromanyetik İndüklenme</a:t>
            </a:r>
            <a:r>
              <a:rPr lang="tr-TR" dirty="0">
                <a:latin typeface="Bookman Old Style" panose="02050604050505020204" pitchFamily="18" charset="0"/>
              </a:rPr>
              <a:t> </a:t>
            </a:r>
            <a:endParaRPr lang="en-US" dirty="0" smtClean="0">
              <a:latin typeface="Bookman Old Style" panose="02050604050505020204" pitchFamily="18" charset="0"/>
            </a:endParaRPr>
          </a:p>
          <a:p>
            <a:pPr marL="219710" indent="-219710">
              <a:lnSpc>
                <a:spcPct val="115000"/>
              </a:lnSpc>
            </a:pPr>
            <a:endParaRPr lang="tr-TR" dirty="0">
              <a:latin typeface="Bookman Old Style" panose="02050604050505020204" pitchFamily="18" charset="0"/>
            </a:endParaRPr>
          </a:p>
          <a:p>
            <a:r>
              <a:rPr lang="tr-TR" b="1" dirty="0"/>
              <a:t>11.2.4.6. Manyetik akı kavramını açıklar. </a:t>
            </a:r>
            <a:endParaRPr lang="tr-TR" dirty="0"/>
          </a:p>
          <a:p>
            <a:pPr marL="796925"/>
            <a:r>
              <a:rPr lang="tr-TR" i="1" dirty="0"/>
              <a:t>Manyetik akının matematiksel modeli verilir. </a:t>
            </a:r>
            <a:endParaRPr lang="en-US" i="1" dirty="0"/>
          </a:p>
          <a:p>
            <a:endParaRPr lang="tr-TR" dirty="0"/>
          </a:p>
          <a:p>
            <a:r>
              <a:rPr lang="tr-TR" b="1" dirty="0"/>
              <a:t>11.2.4.7. İndüksiyon akımını oluşturan sebeplere ilişkin çıkarım yapar. </a:t>
            </a:r>
            <a:endParaRPr lang="tr-TR" dirty="0"/>
          </a:p>
          <a:p>
            <a:pPr marL="796925"/>
            <a:r>
              <a:rPr lang="tr-TR" i="1" dirty="0"/>
              <a:t>Çıkarımların deney veya simülasyonlardan yararlanılarak yapılması ve indüksiyon akımının matematiksel modelinin çıkarılması sağlanır. </a:t>
            </a:r>
            <a:endParaRPr lang="en-US" i="1" dirty="0"/>
          </a:p>
          <a:p>
            <a:endParaRPr lang="tr-TR" dirty="0"/>
          </a:p>
          <a:p>
            <a:r>
              <a:rPr lang="tr-TR" b="1" dirty="0"/>
              <a:t>11.2.4.8. Manyetik akı ve indüksiyon akımı ile ilgili hesaplamalar yapar. </a:t>
            </a:r>
            <a:endParaRPr lang="tr-TR" dirty="0"/>
          </a:p>
        </p:txBody>
      </p:sp>
    </p:spTree>
    <p:extLst>
      <p:ext uri="{BB962C8B-B14F-4D97-AF65-F5344CB8AC3E}">
        <p14:creationId xmlns:p14="http://schemas.microsoft.com/office/powerpoint/2010/main" val="4288007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7709" y="620688"/>
            <a:ext cx="5512072" cy="523220"/>
          </a:xfrm>
          <a:prstGeom prst="rect">
            <a:avLst/>
          </a:prstGeom>
          <a:noFill/>
        </p:spPr>
        <p:txBody>
          <a:bodyPr wrap="square" rtlCol="0">
            <a:spAutoFit/>
          </a:bodyPr>
          <a:lstStyle/>
          <a:p>
            <a:r>
              <a:rPr lang="tr-TR" sz="2800" b="1" dirty="0" smtClean="0"/>
              <a:t>İndüksiyon Akımı Oluşur Mu?</a:t>
            </a:r>
            <a:endParaRPr lang="tr-TR" sz="2800" b="1" dirty="0" smtClean="0"/>
          </a:p>
        </p:txBody>
      </p:sp>
      <p:pic>
        <p:nvPicPr>
          <p:cNvPr id="2" name="Picture 1"/>
          <p:cNvPicPr>
            <a:picLocks noChangeAspect="1"/>
          </p:cNvPicPr>
          <p:nvPr/>
        </p:nvPicPr>
        <p:blipFill>
          <a:blip r:embed="rId3"/>
          <a:stretch>
            <a:fillRect/>
          </a:stretch>
        </p:blipFill>
        <p:spPr>
          <a:xfrm>
            <a:off x="3151725" y="2564904"/>
            <a:ext cx="8848931" cy="2154640"/>
          </a:xfrm>
          <a:prstGeom prst="rect">
            <a:avLst/>
          </a:prstGeom>
        </p:spPr>
      </p:pic>
      <p:sp>
        <p:nvSpPr>
          <p:cNvPr id="8" name="Rectangle 7"/>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2110213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51002" y="549700"/>
            <a:ext cx="5512072" cy="523220"/>
          </a:xfrm>
          <a:prstGeom prst="rect">
            <a:avLst/>
          </a:prstGeom>
          <a:noFill/>
        </p:spPr>
        <p:txBody>
          <a:bodyPr wrap="square" rtlCol="0">
            <a:spAutoFit/>
          </a:bodyPr>
          <a:lstStyle/>
          <a:p>
            <a:r>
              <a:rPr lang="tr-TR" sz="2800" b="1" dirty="0" smtClean="0"/>
              <a:t>İndüksiyon Akımı Oluşur Mu?</a:t>
            </a:r>
          </a:p>
        </p:txBody>
      </p:sp>
      <p:pic>
        <p:nvPicPr>
          <p:cNvPr id="3" name="Picture 2"/>
          <p:cNvPicPr>
            <a:picLocks noChangeAspect="1"/>
          </p:cNvPicPr>
          <p:nvPr/>
        </p:nvPicPr>
        <p:blipFill>
          <a:blip r:embed="rId3"/>
          <a:stretch>
            <a:fillRect/>
          </a:stretch>
        </p:blipFill>
        <p:spPr>
          <a:xfrm>
            <a:off x="4007768" y="1484784"/>
            <a:ext cx="4392488" cy="2828496"/>
          </a:xfrm>
          <a:prstGeom prst="rect">
            <a:avLst/>
          </a:prstGeom>
        </p:spPr>
      </p:pic>
      <p:pic>
        <p:nvPicPr>
          <p:cNvPr id="4" name="Picture 3"/>
          <p:cNvPicPr>
            <a:picLocks noChangeAspect="1"/>
          </p:cNvPicPr>
          <p:nvPr/>
        </p:nvPicPr>
        <p:blipFill>
          <a:blip r:embed="rId4"/>
          <a:stretch>
            <a:fillRect/>
          </a:stretch>
        </p:blipFill>
        <p:spPr>
          <a:xfrm>
            <a:off x="4871864" y="5012519"/>
            <a:ext cx="2667855" cy="864753"/>
          </a:xfrm>
          <a:prstGeom prst="rect">
            <a:avLst/>
          </a:prstGeom>
        </p:spPr>
      </p:pic>
      <p:pic>
        <p:nvPicPr>
          <p:cNvPr id="5" name="Picture 4"/>
          <p:cNvPicPr>
            <a:picLocks noChangeAspect="1"/>
          </p:cNvPicPr>
          <p:nvPr/>
        </p:nvPicPr>
        <p:blipFill>
          <a:blip r:embed="rId5"/>
          <a:stretch>
            <a:fillRect/>
          </a:stretch>
        </p:blipFill>
        <p:spPr>
          <a:xfrm>
            <a:off x="9552384" y="1484784"/>
            <a:ext cx="1320147" cy="648072"/>
          </a:xfrm>
          <a:prstGeom prst="rect">
            <a:avLst/>
          </a:prstGeom>
        </p:spPr>
      </p:pic>
      <p:pic>
        <p:nvPicPr>
          <p:cNvPr id="8" name="Picture 7"/>
          <p:cNvPicPr>
            <a:picLocks noChangeAspect="1"/>
          </p:cNvPicPr>
          <p:nvPr/>
        </p:nvPicPr>
        <p:blipFill>
          <a:blip r:embed="rId6"/>
          <a:stretch>
            <a:fillRect/>
          </a:stretch>
        </p:blipFill>
        <p:spPr>
          <a:xfrm>
            <a:off x="9160514" y="2780928"/>
            <a:ext cx="2103886" cy="576064"/>
          </a:xfrm>
          <a:prstGeom prst="rect">
            <a:avLst/>
          </a:prstGeom>
        </p:spPr>
      </p:pic>
      <p:pic>
        <p:nvPicPr>
          <p:cNvPr id="9" name="Picture 8"/>
          <p:cNvPicPr>
            <a:picLocks noChangeAspect="1"/>
          </p:cNvPicPr>
          <p:nvPr/>
        </p:nvPicPr>
        <p:blipFill>
          <a:blip r:embed="rId7"/>
          <a:stretch>
            <a:fillRect/>
          </a:stretch>
        </p:blipFill>
        <p:spPr>
          <a:xfrm>
            <a:off x="8400256" y="4725144"/>
            <a:ext cx="3663120" cy="646433"/>
          </a:xfrm>
          <a:prstGeom prst="rect">
            <a:avLst/>
          </a:prstGeom>
        </p:spPr>
      </p:pic>
      <p:sp>
        <p:nvSpPr>
          <p:cNvPr id="10" name="Rectangle 9"/>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37955990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638863" y="482923"/>
            <a:ext cx="5512072" cy="523220"/>
          </a:xfrm>
          <a:prstGeom prst="rect">
            <a:avLst/>
          </a:prstGeom>
          <a:noFill/>
        </p:spPr>
        <p:txBody>
          <a:bodyPr wrap="square" rtlCol="0">
            <a:spAutoFit/>
          </a:bodyPr>
          <a:lstStyle/>
          <a:p>
            <a:r>
              <a:rPr lang="tr-TR" sz="2800" b="1" dirty="0" smtClean="0"/>
              <a:t>İndüksiyon Akımı Oluşur Mu?</a:t>
            </a:r>
          </a:p>
        </p:txBody>
      </p:sp>
      <p:pic>
        <p:nvPicPr>
          <p:cNvPr id="2" name="Picture 1"/>
          <p:cNvPicPr>
            <a:picLocks noChangeAspect="1"/>
          </p:cNvPicPr>
          <p:nvPr/>
        </p:nvPicPr>
        <p:blipFill>
          <a:blip r:embed="rId3"/>
          <a:stretch>
            <a:fillRect/>
          </a:stretch>
        </p:blipFill>
        <p:spPr>
          <a:xfrm>
            <a:off x="3791744" y="1412776"/>
            <a:ext cx="4608512" cy="3682552"/>
          </a:xfrm>
          <a:prstGeom prst="rect">
            <a:avLst/>
          </a:prstGeom>
        </p:spPr>
      </p:pic>
      <p:pic>
        <p:nvPicPr>
          <p:cNvPr id="3" name="Picture 2"/>
          <p:cNvPicPr>
            <a:picLocks noChangeAspect="1"/>
          </p:cNvPicPr>
          <p:nvPr/>
        </p:nvPicPr>
        <p:blipFill>
          <a:blip r:embed="rId4"/>
          <a:stretch>
            <a:fillRect/>
          </a:stretch>
        </p:blipFill>
        <p:spPr>
          <a:xfrm>
            <a:off x="5519936" y="5385374"/>
            <a:ext cx="1749927" cy="851938"/>
          </a:xfrm>
          <a:prstGeom prst="rect">
            <a:avLst/>
          </a:prstGeom>
        </p:spPr>
      </p:pic>
      <p:pic>
        <p:nvPicPr>
          <p:cNvPr id="4" name="Picture 3"/>
          <p:cNvPicPr>
            <a:picLocks noChangeAspect="1"/>
          </p:cNvPicPr>
          <p:nvPr/>
        </p:nvPicPr>
        <p:blipFill>
          <a:blip r:embed="rId5"/>
          <a:stretch>
            <a:fillRect/>
          </a:stretch>
        </p:blipFill>
        <p:spPr>
          <a:xfrm>
            <a:off x="7824192" y="5291739"/>
            <a:ext cx="2440189" cy="945573"/>
          </a:xfrm>
          <a:prstGeom prst="rect">
            <a:avLst/>
          </a:prstGeom>
        </p:spPr>
      </p:pic>
      <p:sp>
        <p:nvSpPr>
          <p:cNvPr id="8" name="Rectangle 7"/>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123190140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07709" y="262325"/>
            <a:ext cx="5512072" cy="523220"/>
          </a:xfrm>
          <a:prstGeom prst="rect">
            <a:avLst/>
          </a:prstGeom>
          <a:noFill/>
        </p:spPr>
        <p:txBody>
          <a:bodyPr wrap="square" rtlCol="0">
            <a:spAutoFit/>
          </a:bodyPr>
          <a:lstStyle/>
          <a:p>
            <a:r>
              <a:rPr lang="tr-TR" sz="2800" b="1" dirty="0" smtClean="0"/>
              <a:t>Elektriği Nasıl Üretiriz?</a:t>
            </a:r>
          </a:p>
        </p:txBody>
      </p:sp>
      <p:pic>
        <p:nvPicPr>
          <p:cNvPr id="15362" name="Picture 2" descr="C:\Users\mehmet mutlu\Desktop\Capture.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5720" y="818833"/>
            <a:ext cx="2620693" cy="2205534"/>
          </a:xfrm>
          <a:prstGeom prst="rect">
            <a:avLst/>
          </a:prstGeom>
          <a:noFill/>
          <a:extLst>
            <a:ext uri="{909E8E84-426E-40DD-AFC4-6F175D3DCCD1}">
              <a14:hiddenFill xmlns:a14="http://schemas.microsoft.com/office/drawing/2010/main">
                <a:solidFill>
                  <a:srgbClr val="FFFFFF"/>
                </a:solidFill>
              </a14:hiddenFill>
            </a:ext>
          </a:extLst>
        </p:spPr>
      </p:pic>
      <p:pic>
        <p:nvPicPr>
          <p:cNvPr id="15363" name="Picture 3" descr="C:\Users\mehmet mutlu\Desktop\wuhytypicalplan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95800" y="3020836"/>
            <a:ext cx="6552728" cy="328890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00B05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3856299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4" descr="https://qph.ec.quoracdn.net/main-qimg-cf7174a30d7d6f1f0236053d73e2e82e.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4342" name="Picture 6" descr="C:\Users\mehmet mutlu\Desktop\hc1324548111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0347" y="796710"/>
            <a:ext cx="3940568" cy="2973338"/>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Image result for smart traffic light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9616" y="1002455"/>
            <a:ext cx="5076825" cy="3105150"/>
          </a:xfrm>
          <a:prstGeom prst="rect">
            <a:avLst/>
          </a:prstGeom>
          <a:noFill/>
          <a:extLst>
            <a:ext uri="{909E8E84-426E-40DD-AFC4-6F175D3DCCD1}">
              <a14:hiddenFill xmlns:a14="http://schemas.microsoft.com/office/drawing/2010/main">
                <a:solidFill>
                  <a:srgbClr val="FFFFFF"/>
                </a:solidFill>
              </a14:hiddenFill>
            </a:ext>
          </a:extLst>
        </p:spPr>
      </p:pic>
      <p:sp>
        <p:nvSpPr>
          <p:cNvPr id="7" name="Dikdörtgen 6"/>
          <p:cNvSpPr/>
          <p:nvPr/>
        </p:nvSpPr>
        <p:spPr>
          <a:xfrm>
            <a:off x="3413926" y="476672"/>
            <a:ext cx="6096000" cy="369332"/>
          </a:xfrm>
          <a:prstGeom prst="rect">
            <a:avLst/>
          </a:prstGeom>
        </p:spPr>
        <p:txBody>
          <a:bodyPr>
            <a:spAutoFit/>
          </a:bodyPr>
          <a:lstStyle/>
          <a:p>
            <a:r>
              <a:rPr lang="tr-TR" b="1" dirty="0" smtClean="0"/>
              <a:t>Günlük Hayatımızdan Örnekler</a:t>
            </a:r>
            <a:endParaRPr lang="tr-TR" b="1" dirty="0"/>
          </a:p>
        </p:txBody>
      </p:sp>
      <p:sp>
        <p:nvSpPr>
          <p:cNvPr id="4" name="AutoShape 4" descr="Image result for temassız ödem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AutoShape 6" descr="Image result for temassız ödeme"/>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 name="AutoShape 8" descr="Image result for temassız ödeme"/>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4105" name="Picture 9" descr="C:\Users\mehmet mutlu\Desktop\Kredi-Kartı-Temassız-Ödeme-Nedir-Nasıl-Kullanılı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63752" y="4365104"/>
            <a:ext cx="3456384" cy="186407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1991787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015880" y="611396"/>
            <a:ext cx="1590500" cy="369332"/>
          </a:xfrm>
          <a:prstGeom prst="rect">
            <a:avLst/>
          </a:prstGeom>
          <a:noFill/>
        </p:spPr>
        <p:txBody>
          <a:bodyPr wrap="none" rtlCol="0">
            <a:spAutoFit/>
          </a:bodyPr>
          <a:lstStyle/>
          <a:p>
            <a:r>
              <a:rPr lang="tr-TR" dirty="0" smtClean="0"/>
              <a:t>Günün Özeti</a:t>
            </a:r>
            <a:endParaRPr lang="tr-TR" dirty="0"/>
          </a:p>
        </p:txBody>
      </p:sp>
      <p:pic>
        <p:nvPicPr>
          <p:cNvPr id="1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6035" y="1095590"/>
            <a:ext cx="26098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09922" y="3775819"/>
            <a:ext cx="13620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04111" y="1345117"/>
            <a:ext cx="2523707"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12424" y="1719179"/>
            <a:ext cx="2067411" cy="1412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9" descr="C:\Users\mehmet mutlu\Desktop\Kredi-Kartı-Temassız-Ödeme-Nedir-Nasıl-Kullanılı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49056" y="4149801"/>
            <a:ext cx="2905000" cy="1864072"/>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2364348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ppt_x"/>
                                          </p:val>
                                        </p:tav>
                                        <p:tav tm="100000">
                                          <p:val>
                                            <p:strVal val="#ppt_x"/>
                                          </p:val>
                                        </p:tav>
                                      </p:tavLst>
                                    </p:anim>
                                    <p:anim calcmode="lin" valueType="num">
                                      <p:cBhvr additive="base">
                                        <p:cTn id="1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719736" y="293950"/>
            <a:ext cx="7843854" cy="1143000"/>
          </a:xfrm>
        </p:spPr>
        <p:txBody>
          <a:bodyPr/>
          <a:lstStyle/>
          <a:p>
            <a:r>
              <a:rPr lang="tr-TR" b="0" dirty="0" smtClean="0">
                <a:solidFill>
                  <a:schemeClr val="tx1"/>
                </a:solidFill>
                <a:effectLst/>
              </a:rPr>
              <a:t>Soru Çözümü</a:t>
            </a:r>
            <a:endParaRPr lang="tr-TR" b="0" dirty="0">
              <a:solidFill>
                <a:schemeClr val="tx1"/>
              </a:solidFill>
              <a:effectLst/>
            </a:endParaRPr>
          </a:p>
        </p:txBody>
      </p:sp>
      <p:pic>
        <p:nvPicPr>
          <p:cNvPr id="2" name="Picture 1"/>
          <p:cNvPicPr>
            <a:picLocks noChangeAspect="1"/>
          </p:cNvPicPr>
          <p:nvPr/>
        </p:nvPicPr>
        <p:blipFill>
          <a:blip r:embed="rId2"/>
          <a:stretch>
            <a:fillRect/>
          </a:stretch>
        </p:blipFill>
        <p:spPr>
          <a:xfrm>
            <a:off x="7608168" y="181909"/>
            <a:ext cx="4248472" cy="6631467"/>
          </a:xfrm>
          <a:prstGeom prst="rect">
            <a:avLst/>
          </a:prstGeom>
        </p:spPr>
      </p:pic>
      <p:sp>
        <p:nvSpPr>
          <p:cNvPr id="7" name="Metin kutusu 1"/>
          <p:cNvSpPr txBox="1"/>
          <p:nvPr/>
        </p:nvSpPr>
        <p:spPr>
          <a:xfrm>
            <a:off x="5965454" y="6267281"/>
            <a:ext cx="1160895" cy="369332"/>
          </a:xfrm>
          <a:prstGeom prst="rect">
            <a:avLst/>
          </a:prstGeom>
          <a:noFill/>
        </p:spPr>
        <p:txBody>
          <a:bodyPr wrap="none" rtlCol="0">
            <a:spAutoFit/>
          </a:bodyPr>
          <a:lstStyle/>
          <a:p>
            <a:r>
              <a:rPr lang="en-GB" dirty="0" smtClean="0"/>
              <a:t>LYS2015</a:t>
            </a:r>
            <a:endParaRPr lang="en-GB" dirty="0"/>
          </a:p>
        </p:txBody>
      </p:sp>
      <p:sp>
        <p:nvSpPr>
          <p:cNvPr id="11" name="10 Oval"/>
          <p:cNvSpPr/>
          <p:nvPr/>
        </p:nvSpPr>
        <p:spPr>
          <a:xfrm>
            <a:off x="8184232" y="6451947"/>
            <a:ext cx="1080120"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8" name="Rectangle 7"/>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3194958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719736" y="293950"/>
            <a:ext cx="7843854" cy="1143000"/>
          </a:xfrm>
        </p:spPr>
        <p:txBody>
          <a:bodyPr/>
          <a:lstStyle/>
          <a:p>
            <a:r>
              <a:rPr lang="tr-TR" b="0" dirty="0" smtClean="0">
                <a:solidFill>
                  <a:schemeClr val="tx1"/>
                </a:solidFill>
                <a:effectLst/>
              </a:rPr>
              <a:t>Soru Çözümü</a:t>
            </a:r>
            <a:endParaRPr lang="tr-TR" b="0" dirty="0">
              <a:solidFill>
                <a:schemeClr val="tx1"/>
              </a:solidFill>
              <a:effectLst/>
            </a:endParaRPr>
          </a:p>
        </p:txBody>
      </p:sp>
      <p:pic>
        <p:nvPicPr>
          <p:cNvPr id="1026" name="Picture 2" descr="C:\Users\mehmet mutlu\Desktop\q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73960" y="1196752"/>
            <a:ext cx="5181600" cy="5305425"/>
          </a:xfrm>
          <a:prstGeom prst="rect">
            <a:avLst/>
          </a:prstGeom>
          <a:noFill/>
          <a:extLst>
            <a:ext uri="{909E8E84-426E-40DD-AFC4-6F175D3DCCD1}">
              <a14:hiddenFill xmlns:a14="http://schemas.microsoft.com/office/drawing/2010/main">
                <a:solidFill>
                  <a:srgbClr val="FFFFFF"/>
                </a:solidFill>
              </a14:hiddenFill>
            </a:ext>
          </a:extLst>
        </p:spPr>
      </p:pic>
      <p:sp>
        <p:nvSpPr>
          <p:cNvPr id="11" name="10 Oval"/>
          <p:cNvSpPr/>
          <p:nvPr/>
        </p:nvSpPr>
        <p:spPr>
          <a:xfrm>
            <a:off x="4704912" y="4725144"/>
            <a:ext cx="85907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2525456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719736" y="293950"/>
            <a:ext cx="7843854" cy="1143000"/>
          </a:xfrm>
        </p:spPr>
        <p:txBody>
          <a:bodyPr/>
          <a:lstStyle/>
          <a:p>
            <a:r>
              <a:rPr lang="tr-TR" b="0" dirty="0" smtClean="0">
                <a:solidFill>
                  <a:schemeClr val="tx1"/>
                </a:solidFill>
                <a:effectLst/>
              </a:rPr>
              <a:t>Soru Çözümü</a:t>
            </a:r>
            <a:endParaRPr lang="tr-TR" b="0" dirty="0">
              <a:solidFill>
                <a:schemeClr val="tx1"/>
              </a:solidFill>
              <a:effectLst/>
            </a:endParaRPr>
          </a:p>
        </p:txBody>
      </p:sp>
      <p:pic>
        <p:nvPicPr>
          <p:cNvPr id="7170" name="Picture 2" descr="C:\Users\mehmet mutlu\Desktop\q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1864" y="1436950"/>
            <a:ext cx="5181600" cy="3638550"/>
          </a:xfrm>
          <a:prstGeom prst="rect">
            <a:avLst/>
          </a:prstGeom>
          <a:noFill/>
          <a:extLst>
            <a:ext uri="{909E8E84-426E-40DD-AFC4-6F175D3DCCD1}">
              <a14:hiddenFill xmlns:a14="http://schemas.microsoft.com/office/drawing/2010/main">
                <a:solidFill>
                  <a:srgbClr val="FFFFFF"/>
                </a:solidFill>
              </a14:hiddenFill>
            </a:ext>
          </a:extLst>
        </p:spPr>
      </p:pic>
      <p:sp>
        <p:nvSpPr>
          <p:cNvPr id="11" name="10 Oval"/>
          <p:cNvSpPr/>
          <p:nvPr/>
        </p:nvSpPr>
        <p:spPr>
          <a:xfrm>
            <a:off x="5663952" y="4718310"/>
            <a:ext cx="85907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81476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719736" y="293950"/>
            <a:ext cx="7843854" cy="1143000"/>
          </a:xfrm>
        </p:spPr>
        <p:txBody>
          <a:bodyPr/>
          <a:lstStyle/>
          <a:p>
            <a:r>
              <a:rPr lang="tr-TR" b="0" dirty="0" smtClean="0">
                <a:solidFill>
                  <a:schemeClr val="tx1"/>
                </a:solidFill>
                <a:effectLst/>
              </a:rPr>
              <a:t>Soru Çözümü</a:t>
            </a:r>
            <a:endParaRPr lang="tr-TR" b="0" dirty="0">
              <a:solidFill>
                <a:schemeClr val="tx1"/>
              </a:solidFill>
              <a:effectLst/>
            </a:endParaRPr>
          </a:p>
        </p:txBody>
      </p:sp>
      <p:pic>
        <p:nvPicPr>
          <p:cNvPr id="8194" name="Picture 2" descr="C:\Users\mehmet mutlu\Desktop\q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944" y="1074377"/>
            <a:ext cx="5181600" cy="5450967"/>
          </a:xfrm>
          <a:prstGeom prst="rect">
            <a:avLst/>
          </a:prstGeom>
          <a:noFill/>
          <a:extLst>
            <a:ext uri="{909E8E84-426E-40DD-AFC4-6F175D3DCCD1}">
              <a14:hiddenFill xmlns:a14="http://schemas.microsoft.com/office/drawing/2010/main">
                <a:solidFill>
                  <a:srgbClr val="FFFFFF"/>
                </a:solidFill>
              </a14:hiddenFill>
            </a:ext>
          </a:extLst>
        </p:spPr>
      </p:pic>
      <p:sp>
        <p:nvSpPr>
          <p:cNvPr id="11" name="10 Oval"/>
          <p:cNvSpPr/>
          <p:nvPr/>
        </p:nvSpPr>
        <p:spPr>
          <a:xfrm>
            <a:off x="5375920" y="6168154"/>
            <a:ext cx="85907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81476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36649" y="240300"/>
            <a:ext cx="4857784" cy="523220"/>
          </a:xfrm>
          <a:prstGeom prst="rect">
            <a:avLst/>
          </a:prstGeom>
          <a:noFill/>
        </p:spPr>
        <p:txBody>
          <a:bodyPr wrap="square" rtlCol="0">
            <a:spAutoFit/>
          </a:bodyPr>
          <a:lstStyle/>
          <a:p>
            <a:r>
              <a:rPr lang="tr-TR" sz="2800" b="1" dirty="0" smtClean="0"/>
              <a:t>Bugün Neler Öğreneceğiz?</a:t>
            </a:r>
            <a:endParaRPr lang="tr-TR" sz="2800" b="1" dirty="0"/>
          </a:p>
        </p:txBody>
      </p:sp>
      <p:sp>
        <p:nvSpPr>
          <p:cNvPr id="2" name="Rectangle 1"/>
          <p:cNvSpPr/>
          <p:nvPr/>
        </p:nvSpPr>
        <p:spPr>
          <a:xfrm>
            <a:off x="4314077" y="1556792"/>
            <a:ext cx="6096000" cy="3373359"/>
          </a:xfrm>
          <a:prstGeom prst="rect">
            <a:avLst/>
          </a:prstGeom>
        </p:spPr>
        <p:txBody>
          <a:bodyPr>
            <a:spAutoFit/>
          </a:bodyPr>
          <a:lstStyle/>
          <a:p>
            <a:pPr marL="166688" indent="-166688">
              <a:lnSpc>
                <a:spcPct val="150000"/>
              </a:lnSpc>
              <a:buFont typeface="Arial" panose="020B0604020202020204" pitchFamily="34" charset="0"/>
              <a:buChar char="•"/>
              <a:tabLst>
                <a:tab pos="457200" algn="l"/>
              </a:tabLst>
            </a:pPr>
            <a:r>
              <a:rPr lang="tr-T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2404741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Başlık"/>
          <p:cNvSpPr>
            <a:spLocks noGrp="1"/>
          </p:cNvSpPr>
          <p:nvPr>
            <p:ph type="title"/>
          </p:nvPr>
        </p:nvSpPr>
        <p:spPr>
          <a:xfrm>
            <a:off x="3719736" y="293950"/>
            <a:ext cx="7843854" cy="1143000"/>
          </a:xfrm>
        </p:spPr>
        <p:txBody>
          <a:bodyPr/>
          <a:lstStyle/>
          <a:p>
            <a:r>
              <a:rPr lang="tr-TR" b="0" dirty="0" smtClean="0">
                <a:solidFill>
                  <a:schemeClr val="tx1"/>
                </a:solidFill>
                <a:effectLst/>
              </a:rPr>
              <a:t>Soru Çözümü</a:t>
            </a:r>
            <a:endParaRPr lang="tr-TR" b="0" dirty="0">
              <a:solidFill>
                <a:schemeClr val="tx1"/>
              </a:solidFill>
              <a:effectLst/>
            </a:endParaRPr>
          </a:p>
        </p:txBody>
      </p:sp>
      <p:pic>
        <p:nvPicPr>
          <p:cNvPr id="1229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1403" y="1226452"/>
            <a:ext cx="4680520" cy="5087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0 Oval"/>
          <p:cNvSpPr/>
          <p:nvPr/>
        </p:nvSpPr>
        <p:spPr>
          <a:xfrm>
            <a:off x="5010862" y="5013176"/>
            <a:ext cx="859078" cy="35719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Rectangle 6"/>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81476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8257" y="1311159"/>
            <a:ext cx="6790944" cy="523220"/>
          </a:xfrm>
          <a:prstGeom prst="rect">
            <a:avLst/>
          </a:prstGeom>
          <a:noFill/>
        </p:spPr>
        <p:txBody>
          <a:bodyPr wrap="square" rtlCol="0">
            <a:spAutoFit/>
          </a:bodyPr>
          <a:lstStyle/>
          <a:p>
            <a:r>
              <a:rPr lang="tr-TR" sz="2800" b="1" dirty="0" smtClean="0"/>
              <a:t>Bugün Neler Öğrendik?</a:t>
            </a:r>
            <a:endParaRPr lang="tr-TR" sz="2800" b="1" dirty="0"/>
          </a:p>
        </p:txBody>
      </p:sp>
      <p:sp>
        <p:nvSpPr>
          <p:cNvPr id="7" name="Rectangle 2"/>
          <p:cNvSpPr/>
          <p:nvPr/>
        </p:nvSpPr>
        <p:spPr>
          <a:xfrm>
            <a:off x="688257" y="1916832"/>
            <a:ext cx="9505056" cy="3263970"/>
          </a:xfrm>
          <a:prstGeom prst="rect">
            <a:avLst/>
          </a:prstGeom>
        </p:spPr>
        <p:txBody>
          <a:bodyPr wrap="square">
            <a:spAutoFit/>
          </a:bodyPr>
          <a:lstStyle/>
          <a:p>
            <a:pPr marL="219710" indent="-219710">
              <a:lnSpc>
                <a:spcPct val="115000"/>
              </a:lnSpc>
            </a:pPr>
            <a:r>
              <a:rPr lang="tr-TR" b="1" dirty="0">
                <a:latin typeface="Bookman Old Style" panose="02050604050505020204" pitchFamily="18" charset="0"/>
              </a:rPr>
              <a:t>11.2.4. Manyetizma ve Elektromanyetik İndüklenme</a:t>
            </a:r>
            <a:r>
              <a:rPr lang="tr-TR" dirty="0">
                <a:latin typeface="Bookman Old Style" panose="02050604050505020204" pitchFamily="18" charset="0"/>
              </a:rPr>
              <a:t> </a:t>
            </a:r>
            <a:endParaRPr lang="en-US" dirty="0" smtClean="0">
              <a:latin typeface="Bookman Old Style" panose="02050604050505020204" pitchFamily="18" charset="0"/>
            </a:endParaRPr>
          </a:p>
          <a:p>
            <a:pPr marL="219710" indent="-219710">
              <a:lnSpc>
                <a:spcPct val="115000"/>
              </a:lnSpc>
            </a:pPr>
            <a:endParaRPr lang="tr-TR" dirty="0">
              <a:latin typeface="Bookman Old Style" panose="02050604050505020204" pitchFamily="18" charset="0"/>
            </a:endParaRPr>
          </a:p>
          <a:p>
            <a:pPr marL="219710" indent="-219710">
              <a:lnSpc>
                <a:spcPct val="115000"/>
              </a:lnSpc>
            </a:pPr>
            <a:endParaRPr lang="tr-TR" dirty="0">
              <a:latin typeface="Bookman Old Style" panose="02050604050505020204" pitchFamily="18" charset="0"/>
            </a:endParaRPr>
          </a:p>
          <a:p>
            <a:r>
              <a:rPr lang="tr-TR" b="1" dirty="0"/>
              <a:t>11.2.4.6. Manyetik akı kavramını açıklar. </a:t>
            </a:r>
            <a:endParaRPr lang="tr-TR" dirty="0"/>
          </a:p>
          <a:p>
            <a:pPr marL="796925"/>
            <a:r>
              <a:rPr lang="tr-TR" i="1" dirty="0"/>
              <a:t>Manyetik akının matematiksel modeli verilir. </a:t>
            </a:r>
            <a:endParaRPr lang="en-US" i="1" dirty="0"/>
          </a:p>
          <a:p>
            <a:endParaRPr lang="tr-TR" dirty="0"/>
          </a:p>
          <a:p>
            <a:r>
              <a:rPr lang="tr-TR" b="1" dirty="0"/>
              <a:t>11.2.4.7. İndüksiyon akımını oluşturan sebeplere ilişkin çıkarım yapar. </a:t>
            </a:r>
            <a:endParaRPr lang="tr-TR" dirty="0"/>
          </a:p>
          <a:p>
            <a:pPr marL="796925"/>
            <a:r>
              <a:rPr lang="tr-TR" i="1" dirty="0"/>
              <a:t>Çıkarımların deney veya simülasyonlardan yararlanılarak yapılması ve indüksiyon akımının matematiksel modelinin çıkarılması sağlanır. </a:t>
            </a:r>
            <a:endParaRPr lang="en-US" i="1" dirty="0"/>
          </a:p>
          <a:p>
            <a:endParaRPr lang="tr-TR" dirty="0"/>
          </a:p>
          <a:p>
            <a:r>
              <a:rPr lang="tr-TR" b="1" dirty="0"/>
              <a:t>11.2.4.8. Manyetik akı ve indüksiyon akımı ile ilgili hesaplamalar yapar. </a:t>
            </a:r>
            <a:endParaRPr lang="tr-TR" dirty="0"/>
          </a:p>
        </p:txBody>
      </p:sp>
    </p:spTree>
    <p:extLst>
      <p:ext uri="{BB962C8B-B14F-4D97-AF65-F5344CB8AC3E}">
        <p14:creationId xmlns:p14="http://schemas.microsoft.com/office/powerpoint/2010/main" val="428800709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7407" y="836712"/>
            <a:ext cx="8704247" cy="523220"/>
          </a:xfrm>
          <a:prstGeom prst="rect">
            <a:avLst/>
          </a:prstGeom>
          <a:noFill/>
        </p:spPr>
        <p:txBody>
          <a:bodyPr wrap="square" rtlCol="0">
            <a:spAutoFit/>
          </a:bodyPr>
          <a:lstStyle/>
          <a:p>
            <a:r>
              <a:rPr lang="tr-TR" sz="2800" b="1" dirty="0" smtClean="0"/>
              <a:t>ÖNÜMÜZDEKİ HAFTA NE ÖĞRENECEĞİZ?</a:t>
            </a:r>
            <a:endParaRPr lang="tr-TR" sz="2800" b="1" dirty="0"/>
          </a:p>
        </p:txBody>
      </p:sp>
      <p:sp>
        <p:nvSpPr>
          <p:cNvPr id="3" name="Rectangle 2"/>
          <p:cNvSpPr/>
          <p:nvPr/>
        </p:nvSpPr>
        <p:spPr>
          <a:xfrm>
            <a:off x="767408" y="1613487"/>
            <a:ext cx="10657184" cy="4401205"/>
          </a:xfrm>
          <a:prstGeom prst="rect">
            <a:avLst/>
          </a:prstGeom>
        </p:spPr>
        <p:txBody>
          <a:bodyPr wrap="square">
            <a:spAutoFit/>
          </a:bodyPr>
          <a:lstStyle/>
          <a:p>
            <a:pPr marL="219710" indent="-219710">
              <a:lnSpc>
                <a:spcPct val="115000"/>
              </a:lnSpc>
            </a:pPr>
            <a:r>
              <a:rPr lang="tr-TR" sz="2000" b="1" dirty="0">
                <a:latin typeface="Bookman Old Style" panose="02050604050505020204" pitchFamily="18" charset="0"/>
              </a:rPr>
              <a:t>11.2.4. Manyetizma ve Elektromanyetik İndüklenme</a:t>
            </a:r>
            <a:r>
              <a:rPr lang="tr-TR" sz="2000" dirty="0">
                <a:latin typeface="Bookman Old Style" panose="02050604050505020204" pitchFamily="18" charset="0"/>
              </a:rPr>
              <a:t> </a:t>
            </a:r>
            <a:endParaRPr lang="en-US" sz="2000" dirty="0">
              <a:latin typeface="Bookman Old Style" panose="02050604050505020204" pitchFamily="18" charset="0"/>
            </a:endParaRPr>
          </a:p>
          <a:p>
            <a:pPr marL="219710" indent="-219710">
              <a:lnSpc>
                <a:spcPct val="115000"/>
              </a:lnSpc>
            </a:pPr>
            <a:endParaRPr lang="tr-TR" sz="2000" b="1" dirty="0" smtClean="0">
              <a:latin typeface="Calibri" panose="020F0502020204030204" pitchFamily="34" charset="0"/>
              <a:cs typeface="Calibri" panose="020F0502020204030204" pitchFamily="34" charset="0"/>
            </a:endParaRPr>
          </a:p>
          <a:p>
            <a:endParaRPr lang="tr-TR" dirty="0"/>
          </a:p>
          <a:p>
            <a:r>
              <a:rPr lang="tr-TR" b="1" dirty="0"/>
              <a:t>11.2.4.9. Öz-indüksiyon akımının oluşum sebebini açıklar. </a:t>
            </a:r>
            <a:endParaRPr lang="tr-TR" dirty="0"/>
          </a:p>
          <a:p>
            <a:pPr marL="803275"/>
            <a:r>
              <a:rPr lang="tr-TR" i="1" dirty="0"/>
              <a:t>Öz-indüksiyon akımı ile ilgili matematiksel hesaplamalara girilmez. </a:t>
            </a:r>
            <a:endParaRPr lang="en-US" i="1" dirty="0" smtClean="0"/>
          </a:p>
          <a:p>
            <a:endParaRPr lang="tr-TR" dirty="0"/>
          </a:p>
          <a:p>
            <a:r>
              <a:rPr lang="tr-TR" b="1" dirty="0"/>
              <a:t>11.2.4.10. Yüklü parçacıkların manyetik alan ve elektrik alandaki davranışını açıklar. </a:t>
            </a:r>
            <a:endParaRPr lang="tr-TR" dirty="0"/>
          </a:p>
          <a:p>
            <a:pPr marL="1087438" indent="-284163"/>
            <a:r>
              <a:rPr lang="tr-TR" i="1" dirty="0"/>
              <a:t>a) </a:t>
            </a:r>
            <a:r>
              <a:rPr lang="tr-TR" i="1" dirty="0" err="1"/>
              <a:t>Lorentz</a:t>
            </a:r>
            <a:r>
              <a:rPr lang="tr-TR" i="1" dirty="0"/>
              <a:t> kuvvetinin matematiksel modeli verilir. Matematiksel hesaplamalara girilmez. </a:t>
            </a:r>
            <a:endParaRPr lang="tr-TR" dirty="0"/>
          </a:p>
          <a:p>
            <a:pPr marL="1087438" indent="-284163"/>
            <a:r>
              <a:rPr lang="tr-TR" i="1" dirty="0"/>
              <a:t>b) </a:t>
            </a:r>
            <a:r>
              <a:rPr lang="tr-TR" i="1" dirty="0" err="1"/>
              <a:t>Lorentz</a:t>
            </a:r>
            <a:r>
              <a:rPr lang="tr-TR" i="1" dirty="0"/>
              <a:t> kuvvetinin günlük hayattaki uygulamalarına örnekler verilir. </a:t>
            </a:r>
            <a:endParaRPr lang="en-US" i="1" dirty="0" smtClean="0"/>
          </a:p>
          <a:p>
            <a:endParaRPr lang="tr-TR" dirty="0"/>
          </a:p>
          <a:p>
            <a:r>
              <a:rPr lang="tr-TR" b="1" dirty="0"/>
              <a:t>11.2.4.11. Elektromotor kuvveti oluşturan sebeplere ilişkin çıkarım yapar. </a:t>
            </a:r>
            <a:endParaRPr lang="tr-TR" dirty="0"/>
          </a:p>
          <a:p>
            <a:pPr marL="1087438" indent="-284163"/>
            <a:r>
              <a:rPr lang="tr-TR" i="1" dirty="0"/>
              <a:t>a) Deney veya simülasyonlar yardımıyla çıkarımın yapılması sağlanır. </a:t>
            </a:r>
            <a:endParaRPr lang="tr-TR" dirty="0"/>
          </a:p>
          <a:p>
            <a:pPr marL="1087438" indent="-284163"/>
            <a:r>
              <a:rPr lang="tr-TR" i="1" dirty="0"/>
              <a:t>b) Öğrencilerin elektrik motoru ve dinamonun çalışma ilkelerini karşılaştırmaları sağlanır. </a:t>
            </a:r>
            <a:endParaRPr lang="tr-TR" dirty="0"/>
          </a:p>
        </p:txBody>
      </p:sp>
    </p:spTree>
    <p:extLst>
      <p:ext uri="{BB962C8B-B14F-4D97-AF65-F5344CB8AC3E}">
        <p14:creationId xmlns:p14="http://schemas.microsoft.com/office/powerpoint/2010/main" val="3835336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09654" y="1357298"/>
            <a:ext cx="9717024" cy="1420647"/>
          </a:xfrm>
        </p:spPr>
        <p:txBody>
          <a:bodyPr>
            <a:normAutofit/>
          </a:bodyPr>
          <a:lstStyle/>
          <a:p>
            <a:pPr marL="0" indent="0">
              <a:buNone/>
            </a:pPr>
            <a:endParaRPr lang="tr-TR" dirty="0" smtClean="0"/>
          </a:p>
          <a:p>
            <a:pPr marL="0" indent="0" algn="ctr">
              <a:buNone/>
            </a:pPr>
            <a:r>
              <a:rPr lang="tr-TR" sz="4800" dirty="0" smtClean="0"/>
              <a:t>Önümüzdeki Hafta Görüşürüz</a:t>
            </a:r>
            <a:endParaRPr lang="tr-TR" sz="4800" dirty="0">
              <a:solidFill>
                <a:schemeClr val="accent6">
                  <a:lumMod val="60000"/>
                  <a:lumOff val="40000"/>
                </a:schemeClr>
              </a:solidFill>
            </a:endParaRPr>
          </a:p>
        </p:txBody>
      </p:sp>
      <p:sp>
        <p:nvSpPr>
          <p:cNvPr id="4" name="Content Placeholder 2"/>
          <p:cNvSpPr txBox="1">
            <a:spLocks/>
          </p:cNvSpPr>
          <p:nvPr/>
        </p:nvSpPr>
        <p:spPr>
          <a:xfrm>
            <a:off x="1060704" y="2985348"/>
            <a:ext cx="9717024" cy="1420647"/>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endParaRPr lang="tr-TR" dirty="0" smtClean="0"/>
          </a:p>
          <a:p>
            <a:pPr marL="0" indent="0" algn="ctr">
              <a:buFont typeface="Arial" panose="020B0604020202020204" pitchFamily="34" charset="0"/>
              <a:buNone/>
            </a:pPr>
            <a:r>
              <a:rPr lang="tr-TR" sz="4800" dirty="0" smtClean="0"/>
              <a:t>Düzenli Çalışalım ve </a:t>
            </a:r>
            <a:r>
              <a:rPr lang="tr-TR" sz="4800" dirty="0" smtClean="0">
                <a:solidFill>
                  <a:schemeClr val="accent6">
                    <a:lumMod val="60000"/>
                    <a:lumOff val="40000"/>
                  </a:schemeClr>
                </a:solidFill>
                <a:sym typeface="Wingdings" panose="05000000000000000000" pitchFamily="2" charset="2"/>
              </a:rPr>
              <a:t></a:t>
            </a:r>
            <a:endParaRPr lang="tr-TR" sz="4800" dirty="0">
              <a:solidFill>
                <a:schemeClr val="accent6">
                  <a:lumMod val="60000"/>
                  <a:lumOff val="40000"/>
                </a:schemeClr>
              </a:solidFill>
            </a:endParaRPr>
          </a:p>
        </p:txBody>
      </p:sp>
      <p:sp>
        <p:nvSpPr>
          <p:cNvPr id="5" name="4 Gülen Yüz"/>
          <p:cNvSpPr/>
          <p:nvPr/>
        </p:nvSpPr>
        <p:spPr>
          <a:xfrm>
            <a:off x="8596330" y="3040560"/>
            <a:ext cx="1573092" cy="1365435"/>
          </a:xfrm>
          <a:prstGeom prst="smileyFac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Tree>
    <p:extLst>
      <p:ext uri="{BB962C8B-B14F-4D97-AF65-F5344CB8AC3E}">
        <p14:creationId xmlns:p14="http://schemas.microsoft.com/office/powerpoint/2010/main" val="988939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378775" y="237439"/>
            <a:ext cx="5298642" cy="523220"/>
          </a:xfrm>
          <a:prstGeom prst="rect">
            <a:avLst/>
          </a:prstGeom>
          <a:noFill/>
        </p:spPr>
        <p:txBody>
          <a:bodyPr wrap="square" rtlCol="0">
            <a:spAutoFit/>
          </a:bodyPr>
          <a:lstStyle/>
          <a:p>
            <a:r>
              <a:rPr lang="en-US" sz="2800" b="1" dirty="0" err="1"/>
              <a:t>Geçen</a:t>
            </a:r>
            <a:r>
              <a:rPr lang="en-US" sz="2800" b="1" dirty="0"/>
              <a:t> </a:t>
            </a:r>
            <a:r>
              <a:rPr lang="en-US" sz="2800" b="1" dirty="0" err="1"/>
              <a:t>Hafta</a:t>
            </a:r>
            <a:r>
              <a:rPr lang="en-US" sz="2800" b="1" dirty="0"/>
              <a:t> </a:t>
            </a:r>
            <a:r>
              <a:rPr lang="en-US" sz="2800" b="1" dirty="0" err="1"/>
              <a:t>Neler</a:t>
            </a:r>
            <a:r>
              <a:rPr lang="en-US" sz="2800" b="1" dirty="0"/>
              <a:t> </a:t>
            </a:r>
            <a:r>
              <a:rPr lang="en-US" sz="2800" b="1" dirty="0" err="1" smtClean="0"/>
              <a:t>Öğrendik</a:t>
            </a:r>
            <a:r>
              <a:rPr lang="en-US" sz="2800" b="1" dirty="0" smtClean="0"/>
              <a:t>?</a:t>
            </a:r>
            <a:endParaRPr lang="tr-TR" sz="2800" b="1" dirty="0"/>
          </a:p>
        </p:txBody>
      </p:sp>
      <p:pic>
        <p:nvPicPr>
          <p:cNvPr id="10" name="Picture 9"/>
          <p:cNvPicPr>
            <a:picLocks noChangeAspect="1"/>
          </p:cNvPicPr>
          <p:nvPr/>
        </p:nvPicPr>
        <p:blipFill>
          <a:blip r:embed="rId3"/>
          <a:stretch>
            <a:fillRect/>
          </a:stretch>
        </p:blipFill>
        <p:spPr>
          <a:xfrm>
            <a:off x="3359696" y="1411458"/>
            <a:ext cx="1325300" cy="1584176"/>
          </a:xfrm>
          <a:prstGeom prst="rect">
            <a:avLst/>
          </a:prstGeom>
          <a:ln w="12700">
            <a:solidFill>
              <a:schemeClr val="accent1"/>
            </a:solidFill>
          </a:ln>
        </p:spPr>
      </p:pic>
      <p:pic>
        <p:nvPicPr>
          <p:cNvPr id="11" name="Picture 10"/>
          <p:cNvPicPr>
            <a:picLocks noChangeAspect="1"/>
          </p:cNvPicPr>
          <p:nvPr/>
        </p:nvPicPr>
        <p:blipFill>
          <a:blip r:embed="rId4"/>
          <a:stretch>
            <a:fillRect/>
          </a:stretch>
        </p:blipFill>
        <p:spPr>
          <a:xfrm>
            <a:off x="5230581" y="1411458"/>
            <a:ext cx="1375799" cy="1584176"/>
          </a:xfrm>
          <a:prstGeom prst="rect">
            <a:avLst/>
          </a:prstGeom>
          <a:ln w="12700">
            <a:solidFill>
              <a:schemeClr val="accent1"/>
            </a:solidFill>
          </a:ln>
        </p:spPr>
      </p:pic>
      <p:pic>
        <p:nvPicPr>
          <p:cNvPr id="12" name="Picture 11"/>
          <p:cNvPicPr>
            <a:picLocks noChangeAspect="1"/>
          </p:cNvPicPr>
          <p:nvPr/>
        </p:nvPicPr>
        <p:blipFill>
          <a:blip r:embed="rId5"/>
          <a:stretch>
            <a:fillRect/>
          </a:stretch>
        </p:blipFill>
        <p:spPr>
          <a:xfrm>
            <a:off x="7694397" y="742816"/>
            <a:ext cx="4425322" cy="3267378"/>
          </a:xfrm>
          <a:prstGeom prst="rect">
            <a:avLst/>
          </a:prstGeom>
        </p:spPr>
      </p:pic>
      <mc:AlternateContent xmlns:mc="http://schemas.openxmlformats.org/markup-compatibility/2006" xmlns:a14="http://schemas.microsoft.com/office/drawing/2010/main">
        <mc:Choice Requires="a14">
          <p:sp>
            <p:nvSpPr>
              <p:cNvPr id="13" name="Dikdörtgen 1"/>
              <p:cNvSpPr/>
              <p:nvPr/>
            </p:nvSpPr>
            <p:spPr>
              <a:xfrm>
                <a:off x="3361180" y="3717032"/>
                <a:ext cx="5293910" cy="923330"/>
              </a:xfrm>
              <a:prstGeom prst="rect">
                <a:avLst/>
              </a:prstGeom>
            </p:spPr>
            <p:txBody>
              <a:bodyPr wrap="square">
                <a:spAutoFit/>
              </a:bodyPr>
              <a:lstStyle/>
              <a:p>
                <a14:m>
                  <m:oMath xmlns:m="http://schemas.openxmlformats.org/officeDocument/2006/math">
                    <m:r>
                      <a:rPr lang="tr-TR" sz="5400" i="1" smtClean="0">
                        <a:latin typeface="Cambria Math" panose="02040503050406030204" pitchFamily="18" charset="0"/>
                      </a:rPr>
                      <m:t>𝐹</m:t>
                    </m:r>
                    <m:r>
                      <a:rPr lang="tr-TR" sz="5400" i="1" smtClean="0">
                        <a:latin typeface="Cambria Math" panose="02040503050406030204" pitchFamily="18" charset="0"/>
                      </a:rPr>
                      <m:t>=</m:t>
                    </m:r>
                    <m:r>
                      <a:rPr lang="tr-TR" sz="5400" i="1" smtClean="0">
                        <a:latin typeface="Cambria Math" panose="02040503050406030204" pitchFamily="18" charset="0"/>
                      </a:rPr>
                      <m:t>𝐵</m:t>
                    </m:r>
                    <m:r>
                      <a:rPr lang="tr-TR" sz="5400" i="1" smtClean="0">
                        <a:latin typeface="Cambria Math" panose="02040503050406030204" pitchFamily="18" charset="0"/>
                      </a:rPr>
                      <m:t>.</m:t>
                    </m:r>
                    <m:r>
                      <a:rPr lang="en-US" sz="5400" b="0" i="1" smtClean="0">
                        <a:latin typeface="Cambria Math" panose="02040503050406030204" pitchFamily="18" charset="0"/>
                      </a:rPr>
                      <m:t>𝑞</m:t>
                    </m:r>
                    <m:r>
                      <a:rPr lang="tr-TR" sz="5400" i="1">
                        <a:latin typeface="Cambria Math" panose="02040503050406030204" pitchFamily="18" charset="0"/>
                      </a:rPr>
                      <m:t>.</m:t>
                    </m:r>
                    <m:r>
                      <a:rPr lang="en-US" sz="5400" b="0" i="1" smtClean="0">
                        <a:latin typeface="Cambria Math" panose="02040503050406030204" pitchFamily="18" charset="0"/>
                      </a:rPr>
                      <m:t>𝑣</m:t>
                    </m:r>
                  </m:oMath>
                </a14:m>
                <a:r>
                  <a:rPr lang="en-US" sz="5400" dirty="0" smtClean="0">
                    <a:latin typeface="Bookman Old Style" panose="02050604050505020204" pitchFamily="18" charset="0"/>
                  </a:rPr>
                  <a:t>.sin</a:t>
                </a:r>
                <a:r>
                  <a:rPr lang="en-US" sz="5400" dirty="0" smtClean="0">
                    <a:latin typeface="Calibri" panose="020F0502020204030204" pitchFamily="34" charset="0"/>
                    <a:cs typeface="Calibri" panose="020F0502020204030204" pitchFamily="34" charset="0"/>
                  </a:rPr>
                  <a:t>Ɵ</a:t>
                </a:r>
                <a:endParaRPr lang="tr-TR" sz="5400" dirty="0">
                  <a:latin typeface="Bookman Old Style" panose="02050604050505020204" pitchFamily="18" charset="0"/>
                </a:endParaRPr>
              </a:p>
            </p:txBody>
          </p:sp>
        </mc:Choice>
        <mc:Fallback xmlns="">
          <p:sp>
            <p:nvSpPr>
              <p:cNvPr id="13" name="Dikdörtgen 1"/>
              <p:cNvSpPr>
                <a:spLocks noRot="1" noChangeAspect="1" noMove="1" noResize="1" noEditPoints="1" noAdjustHandles="1" noChangeArrowheads="1" noChangeShapeType="1" noTextEdit="1"/>
              </p:cNvSpPr>
              <p:nvPr/>
            </p:nvSpPr>
            <p:spPr>
              <a:xfrm>
                <a:off x="3361180" y="3717032"/>
                <a:ext cx="5293910" cy="923330"/>
              </a:xfrm>
              <a:prstGeom prst="rect">
                <a:avLst/>
              </a:prstGeom>
              <a:blipFill>
                <a:blip r:embed="rId6"/>
                <a:stretch>
                  <a:fillRect t="-19205" r="-345" b="-40397"/>
                </a:stretch>
              </a:blipFill>
            </p:spPr>
            <p:txBody>
              <a:bodyPr/>
              <a:lstStyle/>
              <a:p>
                <a:r>
                  <a:rPr lang="tr-TR">
                    <a:noFill/>
                  </a:rPr>
                  <a:t> </a:t>
                </a:r>
              </a:p>
            </p:txBody>
          </p:sp>
        </mc:Fallback>
      </mc:AlternateContent>
      <p:pic>
        <p:nvPicPr>
          <p:cNvPr id="14" name="Picture 13"/>
          <p:cNvPicPr>
            <a:picLocks noChangeAspect="1"/>
          </p:cNvPicPr>
          <p:nvPr/>
        </p:nvPicPr>
        <p:blipFill>
          <a:blip r:embed="rId7"/>
          <a:stretch>
            <a:fillRect/>
          </a:stretch>
        </p:blipFill>
        <p:spPr>
          <a:xfrm>
            <a:off x="7554745" y="4804980"/>
            <a:ext cx="2352313" cy="1707590"/>
          </a:xfrm>
          <a:prstGeom prst="rect">
            <a:avLst/>
          </a:prstGeom>
        </p:spPr>
      </p:pic>
      <p:sp>
        <p:nvSpPr>
          <p:cNvPr id="16" name="Rectangle 15"/>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602006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additive="base">
                                        <p:cTn id="21" dur="500" fill="hold"/>
                                        <p:tgtEl>
                                          <p:spTgt spid="13"/>
                                        </p:tgtEl>
                                        <p:attrNameLst>
                                          <p:attrName>ppt_x</p:attrName>
                                        </p:attrNameLst>
                                      </p:cBhvr>
                                      <p:tavLst>
                                        <p:tav tm="0">
                                          <p:val>
                                            <p:strVal val="#ppt_x"/>
                                          </p:val>
                                        </p:tav>
                                        <p:tav tm="100000">
                                          <p:val>
                                            <p:strVal val="#ppt_x"/>
                                          </p:val>
                                        </p:tav>
                                      </p:tavLst>
                                    </p:anim>
                                    <p:anim calcmode="lin" valueType="num">
                                      <p:cBhvr additive="base">
                                        <p:cTn id="2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fltVal val="0"/>
                                          </p:val>
                                        </p:tav>
                                        <p:tav tm="100000">
                                          <p:val>
                                            <p:strVal val="#ppt_w"/>
                                          </p:val>
                                        </p:tav>
                                      </p:tavLst>
                                    </p:anim>
                                    <p:anim calcmode="lin" valueType="num">
                                      <p:cBhvr>
                                        <p:cTn id="28" dur="1000" fill="hold"/>
                                        <p:tgtEl>
                                          <p:spTgt spid="14"/>
                                        </p:tgtEl>
                                        <p:attrNameLst>
                                          <p:attrName>ppt_h</p:attrName>
                                        </p:attrNameLst>
                                      </p:cBhvr>
                                      <p:tavLst>
                                        <p:tav tm="0">
                                          <p:val>
                                            <p:fltVal val="0"/>
                                          </p:val>
                                        </p:tav>
                                        <p:tav tm="100000">
                                          <p:val>
                                            <p:strVal val="#ppt_h"/>
                                          </p:val>
                                        </p:tav>
                                      </p:tavLst>
                                    </p:anim>
                                    <p:anim calcmode="lin" valueType="num">
                                      <p:cBhvr>
                                        <p:cTn id="29" dur="1000" fill="hold"/>
                                        <p:tgtEl>
                                          <p:spTgt spid="14"/>
                                        </p:tgtEl>
                                        <p:attrNameLst>
                                          <p:attrName>style.rotation</p:attrName>
                                        </p:attrNameLst>
                                      </p:cBhvr>
                                      <p:tavLst>
                                        <p:tav tm="0">
                                          <p:val>
                                            <p:fltVal val="90"/>
                                          </p:val>
                                        </p:tav>
                                        <p:tav tm="100000">
                                          <p:val>
                                            <p:fltVal val="0"/>
                                          </p:val>
                                        </p:tav>
                                      </p:tavLst>
                                    </p:anim>
                                    <p:animEffect transition="in" filter="fade">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4583832" y="457508"/>
            <a:ext cx="4215928" cy="523220"/>
          </a:xfrm>
          <a:prstGeom prst="rect">
            <a:avLst/>
          </a:prstGeom>
          <a:noFill/>
        </p:spPr>
        <p:txBody>
          <a:bodyPr wrap="square" rtlCol="0">
            <a:spAutoFit/>
          </a:bodyPr>
          <a:lstStyle/>
          <a:p>
            <a:r>
              <a:rPr lang="tr-TR" sz="2800" b="1" dirty="0" smtClean="0"/>
              <a:t>Elektriği Nasıl Üretiriz?</a:t>
            </a:r>
            <a:endParaRPr lang="tr-TR" sz="1400" b="1" dirty="0"/>
          </a:p>
        </p:txBody>
      </p:sp>
      <p:pic>
        <p:nvPicPr>
          <p:cNvPr id="1028" name="Picture 4" descr="Image result for too much electricit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7752" y="1794501"/>
            <a:ext cx="2780336" cy="27803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hydroelectric power pl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36160" y="1712407"/>
            <a:ext cx="3841211" cy="2775979"/>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412587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63520" y="576448"/>
            <a:ext cx="6588864" cy="523220"/>
          </a:xfrm>
          <a:prstGeom prst="rect">
            <a:avLst/>
          </a:prstGeom>
          <a:noFill/>
        </p:spPr>
        <p:txBody>
          <a:bodyPr wrap="square" rtlCol="0">
            <a:spAutoFit/>
          </a:bodyPr>
          <a:lstStyle/>
          <a:p>
            <a:r>
              <a:rPr lang="tr-TR" sz="2800" b="1" dirty="0" smtClean="0"/>
              <a:t>Manyetik</a:t>
            </a:r>
            <a:r>
              <a:rPr lang="en-GB" sz="2800" b="1" dirty="0" smtClean="0"/>
              <a:t> Akı</a:t>
            </a:r>
            <a:endParaRPr lang="tr-TR" sz="2800" b="1" dirty="0"/>
          </a:p>
        </p:txBody>
      </p:sp>
      <p:sp>
        <p:nvSpPr>
          <p:cNvPr id="4" name="Metin kutusu 3"/>
          <p:cNvSpPr txBox="1"/>
          <p:nvPr/>
        </p:nvSpPr>
        <p:spPr>
          <a:xfrm>
            <a:off x="3885011" y="1268760"/>
            <a:ext cx="8328248" cy="369332"/>
          </a:xfrm>
          <a:prstGeom prst="rect">
            <a:avLst/>
          </a:prstGeom>
          <a:noFill/>
        </p:spPr>
        <p:txBody>
          <a:bodyPr wrap="square" rtlCol="0">
            <a:spAutoFit/>
          </a:bodyPr>
          <a:lstStyle/>
          <a:p>
            <a:pPr marL="285750" indent="-285750">
              <a:buFont typeface="Arial" panose="020B0604020202020204" pitchFamily="34" charset="0"/>
              <a:buChar char="•"/>
            </a:pPr>
            <a:r>
              <a:rPr lang="tr-TR" dirty="0" smtClean="0"/>
              <a:t>Belirli bir yüzeyi dik kesen manyetik alan büyüklüğüdür.  </a:t>
            </a:r>
            <a:endParaRPr lang="tr-TR" dirty="0"/>
          </a:p>
        </p:txBody>
      </p:sp>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4272" y="5081915"/>
            <a:ext cx="136207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83832" y="5148590"/>
            <a:ext cx="819150" cy="247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Metin kutusu 7"/>
          <p:cNvSpPr txBox="1"/>
          <p:nvPr/>
        </p:nvSpPr>
        <p:spPr>
          <a:xfrm>
            <a:off x="3893014" y="1992217"/>
            <a:ext cx="7917459" cy="646331"/>
          </a:xfrm>
          <a:prstGeom prst="rect">
            <a:avLst/>
          </a:prstGeom>
          <a:noFill/>
        </p:spPr>
        <p:txBody>
          <a:bodyPr wrap="square" rtlCol="0">
            <a:spAutoFit/>
          </a:bodyPr>
          <a:lstStyle/>
          <a:p>
            <a:pPr marL="285750" indent="-285750">
              <a:buFont typeface="Arial" panose="020B0604020202020204" pitchFamily="34" charset="0"/>
              <a:buChar char="•"/>
            </a:pPr>
            <a:r>
              <a:rPr lang="tr-TR" dirty="0" smtClean="0"/>
              <a:t>Manyetik akı manyetik alanın büyüklüğü ile manyetik alana dik bir yüzey alanın büyüklüğünün çarpımı ile bulunur</a:t>
            </a:r>
            <a:endParaRPr lang="tr-TR" dirty="0"/>
          </a:p>
        </p:txBody>
      </p:sp>
      <p:sp>
        <p:nvSpPr>
          <p:cNvPr id="9" name="Metin kutusu 8"/>
          <p:cNvSpPr txBox="1"/>
          <p:nvPr/>
        </p:nvSpPr>
        <p:spPr>
          <a:xfrm>
            <a:off x="5159839" y="5949280"/>
            <a:ext cx="5115503" cy="369332"/>
          </a:xfrm>
          <a:prstGeom prst="rect">
            <a:avLst/>
          </a:prstGeom>
          <a:noFill/>
        </p:spPr>
        <p:txBody>
          <a:bodyPr wrap="none" rtlCol="0">
            <a:spAutoFit/>
          </a:bodyPr>
          <a:lstStyle/>
          <a:p>
            <a:pPr marL="285750" indent="-285750">
              <a:buFont typeface="Arial" panose="020B0604020202020204" pitchFamily="34" charset="0"/>
              <a:buChar char="•"/>
            </a:pPr>
            <a:r>
              <a:rPr lang="tr-TR" dirty="0" smtClean="0"/>
              <a:t>Manyetik akının birimi T.m</a:t>
            </a:r>
            <a:r>
              <a:rPr lang="tr-TR" baseline="30000" dirty="0" smtClean="0"/>
              <a:t>2</a:t>
            </a:r>
            <a:r>
              <a:rPr lang="tr-TR" dirty="0" smtClean="0"/>
              <a:t> ya da </a:t>
            </a:r>
            <a:r>
              <a:rPr lang="tr-TR" dirty="0" err="1" smtClean="0"/>
              <a:t>Wb</a:t>
            </a:r>
            <a:r>
              <a:rPr lang="tr-TR" dirty="0" smtClean="0"/>
              <a:t> </a:t>
            </a:r>
            <a:r>
              <a:rPr lang="tr-TR" dirty="0" err="1" smtClean="0"/>
              <a:t>dir</a:t>
            </a:r>
            <a:r>
              <a:rPr lang="tr-TR" dirty="0" smtClean="0"/>
              <a:t>.</a:t>
            </a:r>
            <a:endParaRPr lang="tr-TR" dirty="0"/>
          </a:p>
        </p:txBody>
      </p:sp>
      <p:grpSp>
        <p:nvGrpSpPr>
          <p:cNvPr id="3" name="Grup 2"/>
          <p:cNvGrpSpPr/>
          <p:nvPr/>
        </p:nvGrpSpPr>
        <p:grpSpPr>
          <a:xfrm>
            <a:off x="3893014" y="2564904"/>
            <a:ext cx="2533650" cy="2409825"/>
            <a:chOff x="3893014" y="2564904"/>
            <a:chExt cx="2533650" cy="2409825"/>
          </a:xfrm>
        </p:grpSpPr>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93014" y="2564904"/>
              <a:ext cx="2533650" cy="240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Metin kutusu 1"/>
            <p:cNvSpPr txBox="1"/>
            <p:nvPr/>
          </p:nvSpPr>
          <p:spPr>
            <a:xfrm>
              <a:off x="3916751" y="3244334"/>
              <a:ext cx="317716" cy="369332"/>
            </a:xfrm>
            <a:prstGeom prst="rect">
              <a:avLst/>
            </a:prstGeom>
            <a:noFill/>
          </p:spPr>
          <p:txBody>
            <a:bodyPr wrap="none" rtlCol="0">
              <a:spAutoFit/>
            </a:bodyPr>
            <a:lstStyle/>
            <a:p>
              <a:r>
                <a:rPr lang="en-GB" dirty="0" smtClean="0">
                  <a:solidFill>
                    <a:schemeClr val="accent2">
                      <a:lumMod val="60000"/>
                      <a:lumOff val="40000"/>
                    </a:schemeClr>
                  </a:solidFill>
                </a:rPr>
                <a:t>B</a:t>
              </a:r>
              <a:endParaRPr lang="en-GB" dirty="0">
                <a:solidFill>
                  <a:schemeClr val="accent2">
                    <a:lumMod val="60000"/>
                    <a:lumOff val="40000"/>
                  </a:schemeClr>
                </a:solidFill>
              </a:endParaRPr>
            </a:p>
          </p:txBody>
        </p:sp>
      </p:grpSp>
      <p:grpSp>
        <p:nvGrpSpPr>
          <p:cNvPr id="5" name="Grup 4"/>
          <p:cNvGrpSpPr/>
          <p:nvPr/>
        </p:nvGrpSpPr>
        <p:grpSpPr>
          <a:xfrm>
            <a:off x="8027877" y="2564904"/>
            <a:ext cx="2609850" cy="2381250"/>
            <a:chOff x="8027877" y="2564904"/>
            <a:chExt cx="2609850" cy="2381250"/>
          </a:xfrm>
        </p:grpSpPr>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7877" y="2564904"/>
              <a:ext cx="2609850" cy="238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Metin kutusu 11"/>
            <p:cNvSpPr txBox="1"/>
            <p:nvPr/>
          </p:nvSpPr>
          <p:spPr>
            <a:xfrm>
              <a:off x="8226556" y="3438525"/>
              <a:ext cx="317716" cy="369332"/>
            </a:xfrm>
            <a:prstGeom prst="rect">
              <a:avLst/>
            </a:prstGeom>
            <a:noFill/>
          </p:spPr>
          <p:txBody>
            <a:bodyPr wrap="none" rtlCol="0">
              <a:spAutoFit/>
            </a:bodyPr>
            <a:lstStyle/>
            <a:p>
              <a:r>
                <a:rPr lang="en-GB" dirty="0" smtClean="0">
                  <a:solidFill>
                    <a:schemeClr val="accent2">
                      <a:lumMod val="60000"/>
                      <a:lumOff val="40000"/>
                    </a:schemeClr>
                  </a:solidFill>
                </a:rPr>
                <a:t>B</a:t>
              </a:r>
              <a:endParaRPr lang="en-GB" dirty="0">
                <a:solidFill>
                  <a:schemeClr val="accent2">
                    <a:lumMod val="60000"/>
                    <a:lumOff val="40000"/>
                  </a:schemeClr>
                </a:solidFill>
              </a:endParaRPr>
            </a:p>
          </p:txBody>
        </p:sp>
      </p:grpSp>
      <p:sp>
        <p:nvSpPr>
          <p:cNvPr id="16" name="Rectangle 15"/>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266086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07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76104" y="576448"/>
            <a:ext cx="6588864" cy="523220"/>
          </a:xfrm>
          <a:prstGeom prst="rect">
            <a:avLst/>
          </a:prstGeom>
          <a:noFill/>
        </p:spPr>
        <p:txBody>
          <a:bodyPr wrap="square" rtlCol="0">
            <a:spAutoFit/>
          </a:bodyPr>
          <a:lstStyle/>
          <a:p>
            <a:r>
              <a:rPr lang="tr-TR" sz="2800" b="1" dirty="0" smtClean="0"/>
              <a:t>Manyetik</a:t>
            </a:r>
            <a:r>
              <a:rPr lang="en-GB" sz="2800" b="1" dirty="0" smtClean="0"/>
              <a:t> Akı?</a:t>
            </a:r>
            <a:endParaRPr lang="tr-TR" sz="2800" b="1" dirty="0"/>
          </a:p>
        </p:txBody>
      </p:sp>
      <p:pic>
        <p:nvPicPr>
          <p:cNvPr id="10" name="Picture 9"/>
          <p:cNvPicPr>
            <a:picLocks noChangeAspect="1"/>
          </p:cNvPicPr>
          <p:nvPr/>
        </p:nvPicPr>
        <p:blipFill>
          <a:blip r:embed="rId3"/>
          <a:stretch>
            <a:fillRect/>
          </a:stretch>
        </p:blipFill>
        <p:spPr>
          <a:xfrm>
            <a:off x="4295800" y="2276872"/>
            <a:ext cx="6953250" cy="3667125"/>
          </a:xfrm>
          <a:prstGeom prst="rect">
            <a:avLst/>
          </a:prstGeom>
        </p:spPr>
      </p:pic>
      <p:sp>
        <p:nvSpPr>
          <p:cNvPr id="17" name="Rectangle 16"/>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30405273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63520" y="576448"/>
            <a:ext cx="6588864" cy="523220"/>
          </a:xfrm>
          <a:prstGeom prst="rect">
            <a:avLst/>
          </a:prstGeom>
          <a:noFill/>
        </p:spPr>
        <p:txBody>
          <a:bodyPr wrap="square" rtlCol="0">
            <a:spAutoFit/>
          </a:bodyPr>
          <a:lstStyle/>
          <a:p>
            <a:r>
              <a:rPr lang="tr-TR" sz="2800" b="1" dirty="0" smtClean="0"/>
              <a:t>Manyetik</a:t>
            </a:r>
            <a:r>
              <a:rPr lang="en-GB" sz="2800" b="1" dirty="0" smtClean="0"/>
              <a:t> Akı</a:t>
            </a:r>
            <a:endParaRPr lang="tr-TR" sz="2800" b="1" dirty="0"/>
          </a:p>
        </p:txBody>
      </p:sp>
      <p:sp>
        <p:nvSpPr>
          <p:cNvPr id="2" name="Metin kutusu 1"/>
          <p:cNvSpPr txBox="1"/>
          <p:nvPr/>
        </p:nvSpPr>
        <p:spPr>
          <a:xfrm>
            <a:off x="2567608" y="1916832"/>
            <a:ext cx="9192344" cy="3693319"/>
          </a:xfrm>
          <a:prstGeom prst="rect">
            <a:avLst/>
          </a:prstGeom>
          <a:noFill/>
        </p:spPr>
        <p:txBody>
          <a:bodyPr wrap="square" rtlCol="0">
            <a:spAutoFit/>
          </a:bodyPr>
          <a:lstStyle/>
          <a:p>
            <a:pPr lvl="1"/>
            <a:r>
              <a:rPr lang="tr-TR" dirty="0" smtClean="0"/>
              <a:t>Manyetik akıyı nasıl arttırabilirim?</a:t>
            </a:r>
          </a:p>
          <a:p>
            <a:pPr marL="742950" lvl="1" indent="-285750">
              <a:buFont typeface="Arial" pitchFamily="34" charset="0"/>
              <a:buChar char="•"/>
            </a:pPr>
            <a:endParaRPr lang="tr-TR" dirty="0" smtClean="0"/>
          </a:p>
          <a:p>
            <a:pPr marL="742950" lvl="1" indent="-285750">
              <a:buFont typeface="Arial" pitchFamily="34" charset="0"/>
              <a:buChar char="•"/>
            </a:pPr>
            <a:endParaRPr lang="tr-TR" dirty="0" smtClean="0"/>
          </a:p>
          <a:p>
            <a:pPr marL="742950" lvl="2" indent="-285750">
              <a:buFont typeface="+mj-lt"/>
              <a:buAutoNum type="arabicPeriod"/>
            </a:pPr>
            <a:r>
              <a:rPr lang="tr-TR" dirty="0" smtClean="0"/>
              <a:t>Manyetik alanın büyüklüğünü arttırarak</a:t>
            </a:r>
          </a:p>
          <a:p>
            <a:pPr marL="742950" lvl="2" indent="-285750">
              <a:buFont typeface="+mj-lt"/>
              <a:buAutoNum type="arabicPeriod"/>
            </a:pPr>
            <a:endParaRPr lang="tr-TR" dirty="0" smtClean="0"/>
          </a:p>
          <a:p>
            <a:pPr marL="742950" lvl="2" indent="-285750">
              <a:buFont typeface="+mj-lt"/>
              <a:buAutoNum type="arabicPeriod"/>
            </a:pPr>
            <a:endParaRPr lang="tr-TR" dirty="0" smtClean="0"/>
          </a:p>
          <a:p>
            <a:pPr marL="742950" lvl="2" indent="-285750">
              <a:buFont typeface="+mj-lt"/>
              <a:buAutoNum type="arabicPeriod"/>
            </a:pPr>
            <a:r>
              <a:rPr lang="tr-TR" dirty="0" smtClean="0"/>
              <a:t>Manyetik alanın geçtiği yüzey alanını arttırarak </a:t>
            </a:r>
          </a:p>
          <a:p>
            <a:pPr marL="1087438" lvl="3" indent="-285750">
              <a:buFont typeface="Arial" panose="020B0604020202020204" pitchFamily="34" charset="0"/>
              <a:buChar char="•"/>
            </a:pPr>
            <a:r>
              <a:rPr lang="tr-TR" dirty="0" smtClean="0"/>
              <a:t>Sarım sayısını arttırarak ta yüzey alanı artırabiliriz </a:t>
            </a:r>
          </a:p>
          <a:p>
            <a:pPr marL="742950" lvl="2" indent="-285750">
              <a:buFont typeface="+mj-lt"/>
              <a:buAutoNum type="arabicPeriod"/>
            </a:pPr>
            <a:endParaRPr lang="tr-TR" dirty="0" smtClean="0"/>
          </a:p>
          <a:p>
            <a:pPr marL="742950" lvl="2" indent="-285750">
              <a:buFont typeface="+mj-lt"/>
              <a:buAutoNum type="arabicPeriod"/>
            </a:pPr>
            <a:endParaRPr lang="tr-TR" dirty="0" smtClean="0"/>
          </a:p>
          <a:p>
            <a:pPr marL="742950" lvl="2" indent="-285750">
              <a:buFont typeface="+mj-lt"/>
              <a:buAutoNum type="arabicPeriod"/>
            </a:pPr>
            <a:r>
              <a:rPr lang="tr-TR" dirty="0" smtClean="0"/>
              <a:t>Yüzey normali ile  manyetik alan arasındaki açıyı 0</a:t>
            </a:r>
            <a:r>
              <a:rPr lang="tr-TR" baseline="30000" dirty="0" smtClean="0"/>
              <a:t>0</a:t>
            </a:r>
            <a:r>
              <a:rPr lang="tr-TR" dirty="0" smtClean="0"/>
              <a:t> ye kadar azaltarak</a:t>
            </a:r>
          </a:p>
          <a:p>
            <a:pPr marL="742950" lvl="1" indent="-285750">
              <a:buFont typeface="Arial" pitchFamily="34" charset="0"/>
              <a:buChar char="•"/>
            </a:pPr>
            <a:endParaRPr lang="tr-TR" dirty="0" smtClean="0"/>
          </a:p>
          <a:p>
            <a:pPr marL="742950" lvl="1" indent="-285750">
              <a:buFont typeface="Arial" pitchFamily="34" charset="0"/>
              <a:buChar char="•"/>
            </a:pPr>
            <a:endParaRPr lang="tr-TR" dirty="0"/>
          </a:p>
        </p:txBody>
      </p:sp>
      <p:sp>
        <p:nvSpPr>
          <p:cNvPr id="5" name="Rectangle 4"/>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968930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500"/>
                                        <p:tgtEl>
                                          <p:spTgt spid="2">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6" end="6"/>
                                            </p:txEl>
                                          </p:spTgt>
                                        </p:tgtEl>
                                        <p:attrNameLst>
                                          <p:attrName>style.visibility</p:attrName>
                                        </p:attrNameLst>
                                      </p:cBhvr>
                                      <p:to>
                                        <p:strVal val="visible"/>
                                      </p:to>
                                    </p:set>
                                    <p:animEffect transition="in" filter="fade">
                                      <p:cBhvr>
                                        <p:cTn id="12" dur="500"/>
                                        <p:tgtEl>
                                          <p:spTgt spid="2">
                                            <p:txEl>
                                              <p:pRg st="6" end="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Effect transition="in" filter="fade">
                                      <p:cBhvr>
                                        <p:cTn id="17" dur="500"/>
                                        <p:tgtEl>
                                          <p:spTgt spid="2">
                                            <p:txEl>
                                              <p:pRg st="7" end="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10" end="10"/>
                                            </p:txEl>
                                          </p:spTgt>
                                        </p:tgtEl>
                                        <p:attrNameLst>
                                          <p:attrName>style.visibility</p:attrName>
                                        </p:attrNameLst>
                                      </p:cBhvr>
                                      <p:to>
                                        <p:strVal val="visible"/>
                                      </p:to>
                                    </p:set>
                                    <p:animEffect transition="in" filter="fade">
                                      <p:cBhvr>
                                        <p:cTn id="22" dur="500"/>
                                        <p:tgtEl>
                                          <p:spTgt spid="2">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63520" y="576448"/>
            <a:ext cx="6588864" cy="523220"/>
          </a:xfrm>
          <a:prstGeom prst="rect">
            <a:avLst/>
          </a:prstGeom>
          <a:noFill/>
        </p:spPr>
        <p:txBody>
          <a:bodyPr wrap="square" rtlCol="0">
            <a:spAutoFit/>
          </a:bodyPr>
          <a:lstStyle/>
          <a:p>
            <a:r>
              <a:rPr lang="tr-TR" sz="2800" b="1" dirty="0"/>
              <a:t>Manyetik</a:t>
            </a:r>
            <a:r>
              <a:rPr lang="en-GB" sz="2800" b="1" dirty="0"/>
              <a:t> </a:t>
            </a:r>
            <a:r>
              <a:rPr lang="en-GB" sz="2800" b="1" dirty="0" smtClean="0"/>
              <a:t>Akı: </a:t>
            </a:r>
            <a:r>
              <a:rPr lang="tr-TR" sz="2800" b="1" dirty="0" smtClean="0"/>
              <a:t>Örnek Çözelim</a:t>
            </a:r>
            <a:endParaRPr lang="tr-TR" sz="2800" b="1" dirty="0"/>
          </a:p>
        </p:txBody>
      </p:sp>
      <p:sp>
        <p:nvSpPr>
          <p:cNvPr id="3" name="TextBox 2"/>
          <p:cNvSpPr txBox="1"/>
          <p:nvPr/>
        </p:nvSpPr>
        <p:spPr>
          <a:xfrm>
            <a:off x="3071376" y="4701614"/>
            <a:ext cx="9001000" cy="369332"/>
          </a:xfrm>
          <a:prstGeom prst="rect">
            <a:avLst/>
          </a:prstGeom>
          <a:noFill/>
        </p:spPr>
        <p:txBody>
          <a:bodyPr wrap="square" rtlCol="0">
            <a:spAutoFit/>
          </a:bodyPr>
          <a:lstStyle/>
          <a:p>
            <a:r>
              <a:rPr lang="tr-TR" dirty="0" smtClean="0"/>
              <a:t>Çerçeve, 1 konumundan 2 konumuna getirildiğinde manyetik akı nasıl değişir? </a:t>
            </a:r>
            <a:endParaRPr lang="tr-TR"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47928" y="1099668"/>
            <a:ext cx="3888432" cy="3448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184113" y="1628800"/>
            <a:ext cx="2316504" cy="3323987"/>
          </a:xfrm>
          <a:prstGeom prst="rect">
            <a:avLst/>
          </a:prstGeom>
        </p:spPr>
        <p:txBody>
          <a:bodyPr wrap="square">
            <a:spAutoFit/>
          </a:bodyPr>
          <a:lstStyle/>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Geçen Hafta Neler Öğrendik?</a:t>
            </a:r>
          </a:p>
          <a:p>
            <a:pPr marL="166688" indent="-166688">
              <a:lnSpc>
                <a:spcPct val="150000"/>
              </a:lnSpc>
              <a:buFont typeface="Arial" panose="020B0604020202020204" pitchFamily="34" charset="0"/>
              <a:buChar char="•"/>
              <a:tabLst>
                <a:tab pos="457200" algn="l"/>
              </a:tabLst>
            </a:pPr>
            <a:r>
              <a:rPr lang="tr-TR" sz="14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00B050"/>
                </a:solidFill>
                <a:latin typeface="Calibri" panose="020F0502020204030204" pitchFamily="34" charset="0"/>
                <a:ea typeface="Times New Roman" panose="02020603050405020304" pitchFamily="18" charset="0"/>
                <a:cs typeface="Times New Roman" panose="02020603050405020304" pitchFamily="18" charset="0"/>
              </a:rPr>
              <a:t>Manyetik Akı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İndüksiyon Akımı</a:t>
            </a:r>
          </a:p>
          <a:p>
            <a:pPr marL="166688" indent="-166688">
              <a:lnSpc>
                <a:spcPct val="150000"/>
              </a:lnSpc>
              <a:buFont typeface="Arial" panose="020B0604020202020204" pitchFamily="34" charset="0"/>
              <a:buChar char="•"/>
              <a:tabLst>
                <a:tab pos="457200" algn="l"/>
              </a:tabLst>
            </a:pPr>
            <a:r>
              <a:rPr lang="tr-TR" sz="1400" dirty="0">
                <a:solidFill>
                  <a:srgbClr val="FFC000"/>
                </a:solidFill>
                <a:latin typeface="Calibri" panose="020F0502020204030204" pitchFamily="34" charset="0"/>
                <a:ea typeface="Times New Roman" panose="02020603050405020304" pitchFamily="18" charset="0"/>
                <a:cs typeface="Times New Roman" panose="02020603050405020304" pitchFamily="18" charset="0"/>
              </a:rPr>
              <a:t>Elektriği Nasıl Üretiriz? </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Günlük hayatımızdan örnekler</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Günün özeti</a:t>
            </a:r>
          </a:p>
          <a:p>
            <a:pPr marL="166688" indent="-166688">
              <a:lnSpc>
                <a:spcPct val="150000"/>
              </a:lnSpc>
              <a:buFont typeface="Arial" panose="020B0604020202020204" pitchFamily="34" charset="0"/>
              <a:buChar char="•"/>
              <a:tabLst>
                <a:tab pos="457200" algn="l"/>
              </a:tabLst>
            </a:pPr>
            <a:r>
              <a:rPr lang="tr-TR" sz="1400" dirty="0" smtClean="0">
                <a:solidFill>
                  <a:srgbClr val="FFC000"/>
                </a:solidFill>
                <a:latin typeface="Calibri" panose="020F0502020204030204" pitchFamily="34" charset="0"/>
                <a:ea typeface="Times New Roman" panose="02020603050405020304" pitchFamily="18" charset="0"/>
                <a:cs typeface="Times New Roman" panose="02020603050405020304" pitchFamily="18" charset="0"/>
              </a:rPr>
              <a:t>Soru Çözümü</a:t>
            </a:r>
          </a:p>
        </p:txBody>
      </p:sp>
    </p:spTree>
    <p:extLst>
      <p:ext uri="{BB962C8B-B14F-4D97-AF65-F5344CB8AC3E}">
        <p14:creationId xmlns:p14="http://schemas.microsoft.com/office/powerpoint/2010/main" val="417745739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Concourse</Template>
  <TotalTime>24087</TotalTime>
  <Words>1419</Words>
  <Application>Microsoft Office PowerPoint</Application>
  <PresentationFormat>Widescreen</PresentationFormat>
  <Paragraphs>385</Paragraphs>
  <Slides>33</Slides>
  <Notes>27</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33</vt:i4>
      </vt:variant>
    </vt:vector>
  </HeadingPairs>
  <TitlesOfParts>
    <vt:vector size="44" baseType="lpstr">
      <vt:lpstr>Arial</vt:lpstr>
      <vt:lpstr>Bookman Old Style</vt:lpstr>
      <vt:lpstr>Calibri</vt:lpstr>
      <vt:lpstr>Cambria Math</vt:lpstr>
      <vt:lpstr>Lucida Sans Unicode</vt:lpstr>
      <vt:lpstr>Times New Roman</vt:lpstr>
      <vt:lpstr>Verdana</vt:lpstr>
      <vt:lpstr>Wingdings</vt:lpstr>
      <vt:lpstr>Wingdings 2</vt:lpstr>
      <vt:lpstr>Wingdings 3</vt:lpstr>
      <vt:lpstr>Kalabalık</vt:lpstr>
      <vt:lpstr>11. SINIF: ELEKTRİK ve MANYETİZMA ÜNİTESİ   Manyetizma ve Elektromanyetik İndükleme:   İndüksiyon Akımı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Soru Çözümü</vt:lpstr>
      <vt:lpstr>Soru Çözümü</vt:lpstr>
      <vt:lpstr>Soru Çözümü</vt:lpstr>
      <vt:lpstr>Soru Çözümü</vt:lpstr>
      <vt:lpstr>Soru Çözümü</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Author</dc:creator>
  <cp:lastModifiedBy>Reviewer</cp:lastModifiedBy>
  <cp:revision>764</cp:revision>
  <cp:lastPrinted>2017-04-21T20:51:49Z</cp:lastPrinted>
  <dcterms:created xsi:type="dcterms:W3CDTF">2016-04-01T12:40:28Z</dcterms:created>
  <dcterms:modified xsi:type="dcterms:W3CDTF">2019-04-19T16:22:03Z</dcterms:modified>
</cp:coreProperties>
</file>