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33"/>
  </p:notesMasterIdLst>
  <p:sldIdLst>
    <p:sldId id="275" r:id="rId2"/>
    <p:sldId id="276" r:id="rId3"/>
    <p:sldId id="289" r:id="rId4"/>
    <p:sldId id="297" r:id="rId5"/>
    <p:sldId id="256" r:id="rId6"/>
    <p:sldId id="259" r:id="rId7"/>
    <p:sldId id="278" r:id="rId8"/>
    <p:sldId id="295" r:id="rId9"/>
    <p:sldId id="286" r:id="rId10"/>
    <p:sldId id="296" r:id="rId11"/>
    <p:sldId id="260" r:id="rId12"/>
    <p:sldId id="261" r:id="rId13"/>
    <p:sldId id="262" r:id="rId14"/>
    <p:sldId id="288" r:id="rId15"/>
    <p:sldId id="291" r:id="rId16"/>
    <p:sldId id="287" r:id="rId17"/>
    <p:sldId id="263" r:id="rId18"/>
    <p:sldId id="264" r:id="rId19"/>
    <p:sldId id="284" r:id="rId20"/>
    <p:sldId id="273" r:id="rId21"/>
    <p:sldId id="265" r:id="rId22"/>
    <p:sldId id="267" r:id="rId23"/>
    <p:sldId id="282" r:id="rId24"/>
    <p:sldId id="281" r:id="rId25"/>
    <p:sldId id="280" r:id="rId26"/>
    <p:sldId id="269" r:id="rId27"/>
    <p:sldId id="292" r:id="rId28"/>
    <p:sldId id="283" r:id="rId29"/>
    <p:sldId id="285" r:id="rId30"/>
    <p:sldId id="294" r:id="rId31"/>
    <p:sldId id="27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5pPr>
    <a:lvl6pPr marL="2286000" algn="l" defTabSz="914400" rtl="0" eaLnBrk="1" latinLnBrk="0" hangingPunct="1">
      <a:defRPr kern="1200">
        <a:solidFill>
          <a:schemeClr val="tx1"/>
        </a:solidFill>
        <a:latin typeface="Garamond" pitchFamily="18" charset="0"/>
        <a:ea typeface="MS PGothic" pitchFamily="34" charset="-128"/>
        <a:cs typeface="+mn-cs"/>
      </a:defRPr>
    </a:lvl6pPr>
    <a:lvl7pPr marL="2743200" algn="l" defTabSz="914400" rtl="0" eaLnBrk="1" latinLnBrk="0" hangingPunct="1">
      <a:defRPr kern="1200">
        <a:solidFill>
          <a:schemeClr val="tx1"/>
        </a:solidFill>
        <a:latin typeface="Garamond" pitchFamily="18" charset="0"/>
        <a:ea typeface="MS PGothic" pitchFamily="34" charset="-128"/>
        <a:cs typeface="+mn-cs"/>
      </a:defRPr>
    </a:lvl7pPr>
    <a:lvl8pPr marL="3200400" algn="l" defTabSz="914400" rtl="0" eaLnBrk="1" latinLnBrk="0" hangingPunct="1">
      <a:defRPr kern="1200">
        <a:solidFill>
          <a:schemeClr val="tx1"/>
        </a:solidFill>
        <a:latin typeface="Garamond" pitchFamily="18" charset="0"/>
        <a:ea typeface="MS PGothic" pitchFamily="34" charset="-128"/>
        <a:cs typeface="+mn-cs"/>
      </a:defRPr>
    </a:lvl8pPr>
    <a:lvl9pPr marL="3657600" algn="l" defTabSz="914400" rtl="0" eaLnBrk="1" latinLnBrk="0" hangingPunct="1">
      <a:defRPr kern="1200">
        <a:solidFill>
          <a:schemeClr val="tx1"/>
        </a:solidFill>
        <a:latin typeface="Garamond"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001C54"/>
    <a:srgbClr val="F3F8D8"/>
    <a:srgbClr val="EAF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3499" autoAdjust="0"/>
  </p:normalViewPr>
  <p:slideViewPr>
    <p:cSldViewPr>
      <p:cViewPr varScale="1">
        <p:scale>
          <a:sx n="86" d="100"/>
          <a:sy n="86" d="100"/>
        </p:scale>
        <p:origin x="6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E3D8E-8545-498C-A242-A93ACA425CF4}" type="datetimeFigureOut">
              <a:rPr lang="tr-TR" smtClean="0"/>
              <a:pPr/>
              <a:t>28.05.2018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B7442B-E2BF-4814-9206-B5C2E7EAD269}" type="slidenum">
              <a:rPr lang="tr-TR" smtClean="0"/>
              <a:pPr/>
              <a:t>‹#›</a:t>
            </a:fld>
            <a:endParaRPr lang="tr-TR"/>
          </a:p>
        </p:txBody>
      </p:sp>
    </p:spTree>
    <p:extLst>
      <p:ext uri="{BB962C8B-B14F-4D97-AF65-F5344CB8AC3E}">
        <p14:creationId xmlns:p14="http://schemas.microsoft.com/office/powerpoint/2010/main" val="394141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6</a:t>
            </a:fld>
            <a:endParaRPr lang="tr-TR"/>
          </a:p>
        </p:txBody>
      </p:sp>
    </p:spTree>
    <p:extLst>
      <p:ext uri="{BB962C8B-B14F-4D97-AF65-F5344CB8AC3E}">
        <p14:creationId xmlns:p14="http://schemas.microsoft.com/office/powerpoint/2010/main" val="278787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15</a:t>
            </a:fld>
            <a:endParaRPr lang="tr-TR"/>
          </a:p>
        </p:txBody>
      </p:sp>
    </p:spTree>
    <p:extLst>
      <p:ext uri="{BB962C8B-B14F-4D97-AF65-F5344CB8AC3E}">
        <p14:creationId xmlns:p14="http://schemas.microsoft.com/office/powerpoint/2010/main" val="238964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16</a:t>
            </a:fld>
            <a:endParaRPr lang="tr-TR"/>
          </a:p>
        </p:txBody>
      </p:sp>
    </p:spTree>
    <p:extLst>
      <p:ext uri="{BB962C8B-B14F-4D97-AF65-F5344CB8AC3E}">
        <p14:creationId xmlns:p14="http://schemas.microsoft.com/office/powerpoint/2010/main" val="313942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17</a:t>
            </a:fld>
            <a:endParaRPr lang="tr-TR"/>
          </a:p>
        </p:txBody>
      </p:sp>
    </p:spTree>
    <p:extLst>
      <p:ext uri="{BB962C8B-B14F-4D97-AF65-F5344CB8AC3E}">
        <p14:creationId xmlns:p14="http://schemas.microsoft.com/office/powerpoint/2010/main" val="29678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18</a:t>
            </a:fld>
            <a:endParaRPr lang="tr-TR"/>
          </a:p>
        </p:txBody>
      </p:sp>
    </p:spTree>
    <p:extLst>
      <p:ext uri="{BB962C8B-B14F-4D97-AF65-F5344CB8AC3E}">
        <p14:creationId xmlns:p14="http://schemas.microsoft.com/office/powerpoint/2010/main" val="141394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19</a:t>
            </a:fld>
            <a:endParaRPr lang="tr-TR"/>
          </a:p>
        </p:txBody>
      </p:sp>
    </p:spTree>
    <p:extLst>
      <p:ext uri="{BB962C8B-B14F-4D97-AF65-F5344CB8AC3E}">
        <p14:creationId xmlns:p14="http://schemas.microsoft.com/office/powerpoint/2010/main" val="89342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20</a:t>
            </a:fld>
            <a:endParaRPr lang="tr-TR"/>
          </a:p>
        </p:txBody>
      </p:sp>
    </p:spTree>
    <p:extLst>
      <p:ext uri="{BB962C8B-B14F-4D97-AF65-F5344CB8AC3E}">
        <p14:creationId xmlns:p14="http://schemas.microsoft.com/office/powerpoint/2010/main" val="1896485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21</a:t>
            </a:fld>
            <a:endParaRPr lang="tr-TR"/>
          </a:p>
        </p:txBody>
      </p:sp>
    </p:spTree>
    <p:extLst>
      <p:ext uri="{BB962C8B-B14F-4D97-AF65-F5344CB8AC3E}">
        <p14:creationId xmlns:p14="http://schemas.microsoft.com/office/powerpoint/2010/main" val="3956156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22</a:t>
            </a:fld>
            <a:endParaRPr lang="tr-TR"/>
          </a:p>
        </p:txBody>
      </p:sp>
    </p:spTree>
    <p:extLst>
      <p:ext uri="{BB962C8B-B14F-4D97-AF65-F5344CB8AC3E}">
        <p14:creationId xmlns:p14="http://schemas.microsoft.com/office/powerpoint/2010/main" val="218532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23</a:t>
            </a:fld>
            <a:endParaRPr lang="tr-TR"/>
          </a:p>
        </p:txBody>
      </p:sp>
    </p:spTree>
    <p:extLst>
      <p:ext uri="{BB962C8B-B14F-4D97-AF65-F5344CB8AC3E}">
        <p14:creationId xmlns:p14="http://schemas.microsoft.com/office/powerpoint/2010/main" val="144702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24</a:t>
            </a:fld>
            <a:endParaRPr lang="tr-TR"/>
          </a:p>
        </p:txBody>
      </p:sp>
    </p:spTree>
    <p:extLst>
      <p:ext uri="{BB962C8B-B14F-4D97-AF65-F5344CB8AC3E}">
        <p14:creationId xmlns:p14="http://schemas.microsoft.com/office/powerpoint/2010/main" val="33360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7</a:t>
            </a:fld>
            <a:endParaRPr lang="tr-TR"/>
          </a:p>
        </p:txBody>
      </p:sp>
    </p:spTree>
    <p:extLst>
      <p:ext uri="{BB962C8B-B14F-4D97-AF65-F5344CB8AC3E}">
        <p14:creationId xmlns:p14="http://schemas.microsoft.com/office/powerpoint/2010/main" val="2607013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25</a:t>
            </a:fld>
            <a:endParaRPr lang="tr-TR"/>
          </a:p>
        </p:txBody>
      </p:sp>
    </p:spTree>
    <p:extLst>
      <p:ext uri="{BB962C8B-B14F-4D97-AF65-F5344CB8AC3E}">
        <p14:creationId xmlns:p14="http://schemas.microsoft.com/office/powerpoint/2010/main" val="355968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26</a:t>
            </a:fld>
            <a:endParaRPr lang="tr-TR"/>
          </a:p>
        </p:txBody>
      </p:sp>
    </p:spTree>
    <p:extLst>
      <p:ext uri="{BB962C8B-B14F-4D97-AF65-F5344CB8AC3E}">
        <p14:creationId xmlns:p14="http://schemas.microsoft.com/office/powerpoint/2010/main" val="114581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27</a:t>
            </a:fld>
            <a:endParaRPr lang="tr-TR"/>
          </a:p>
        </p:txBody>
      </p:sp>
    </p:spTree>
    <p:extLst>
      <p:ext uri="{BB962C8B-B14F-4D97-AF65-F5344CB8AC3E}">
        <p14:creationId xmlns:p14="http://schemas.microsoft.com/office/powerpoint/2010/main" val="1592862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tr-TR" sz="1200" dirty="0" smtClean="0">
                <a:latin typeface="Arial" pitchFamily="34" charset="0"/>
                <a:cs typeface="Arial" pitchFamily="34" charset="0"/>
              </a:rPr>
              <a:t> Gözde görüntü nasıl oluşur?</a:t>
            </a:r>
          </a:p>
          <a:p>
            <a:pPr>
              <a:buFont typeface="Wingdings" pitchFamily="2" charset="2"/>
              <a:buChar char="Ø"/>
            </a:pPr>
            <a:r>
              <a:rPr lang="tr-TR" sz="1200" dirty="0" smtClean="0">
                <a:latin typeface="Arial" pitchFamily="34" charset="0"/>
                <a:cs typeface="Arial" pitchFamily="34" charset="0"/>
              </a:rPr>
              <a:t> Miyop göz kusuru olan kişi etrafını nasıl görür?</a:t>
            </a:r>
          </a:p>
          <a:p>
            <a:pPr>
              <a:buFont typeface="Wingdings" pitchFamily="2" charset="2"/>
              <a:buChar char="Ø"/>
            </a:pPr>
            <a:r>
              <a:rPr lang="tr-TR" sz="1200" dirty="0" smtClean="0">
                <a:latin typeface="Arial" pitchFamily="34" charset="0"/>
                <a:cs typeface="Arial" pitchFamily="34" charset="0"/>
              </a:rPr>
              <a:t> Miyop göz kusuru nasıl düzeltilir?</a:t>
            </a:r>
          </a:p>
          <a:p>
            <a:pPr>
              <a:buFont typeface="Wingdings" pitchFamily="2" charset="2"/>
              <a:buChar char="Ø"/>
            </a:pPr>
            <a:r>
              <a:rPr lang="tr-TR" sz="1200" dirty="0" smtClean="0">
                <a:latin typeface="Arial" pitchFamily="34" charset="0"/>
                <a:cs typeface="Arial" pitchFamily="34" charset="0"/>
              </a:rPr>
              <a:t> Hipermetrop göz kusuru olan kişi etrafını nasıl görür?</a:t>
            </a:r>
          </a:p>
          <a:p>
            <a:pPr>
              <a:buFont typeface="Wingdings" pitchFamily="2" charset="2"/>
              <a:buChar char="Ø"/>
            </a:pPr>
            <a:r>
              <a:rPr lang="tr-TR" sz="1200" dirty="0" smtClean="0">
                <a:latin typeface="Arial" pitchFamily="34" charset="0"/>
                <a:cs typeface="Arial" pitchFamily="34" charset="0"/>
              </a:rPr>
              <a:t> Hipermetrop göz kusuru nasıl düzeltilir?</a:t>
            </a:r>
          </a:p>
          <a:p>
            <a:pPr>
              <a:buFont typeface="Wingdings" pitchFamily="2" charset="2"/>
              <a:buChar char="Ø"/>
            </a:pPr>
            <a:r>
              <a:rPr lang="tr-TR" sz="1200" dirty="0" smtClean="0">
                <a:latin typeface="Arial" pitchFamily="34" charset="0"/>
                <a:cs typeface="Arial" pitchFamily="34" charset="0"/>
              </a:rPr>
              <a:t> Bir optik aletin yapısını kısaca anlatır mısınız?</a:t>
            </a:r>
          </a:p>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28</a:t>
            </a:fld>
            <a:endParaRPr lang="tr-TR"/>
          </a:p>
        </p:txBody>
      </p:sp>
    </p:spTree>
    <p:extLst>
      <p:ext uri="{BB962C8B-B14F-4D97-AF65-F5344CB8AC3E}">
        <p14:creationId xmlns:p14="http://schemas.microsoft.com/office/powerpoint/2010/main" val="179488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8</a:t>
            </a:fld>
            <a:endParaRPr lang="tr-TR"/>
          </a:p>
        </p:txBody>
      </p:sp>
    </p:spTree>
    <p:extLst>
      <p:ext uri="{BB962C8B-B14F-4D97-AF65-F5344CB8AC3E}">
        <p14:creationId xmlns:p14="http://schemas.microsoft.com/office/powerpoint/2010/main" val="260701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https://www.youtube.com/watch?v=U_wTfpYK_ms (00:50-01.29 merceğin yapısındaki</a:t>
            </a:r>
            <a:r>
              <a:rPr lang="tr-TR" baseline="0" dirty="0" smtClean="0"/>
              <a:t> değişimi göstermek kullanacağım) (Ders bitiminde vakit kalırsa tamamı izlenip tüm konular toparlanabilir)</a:t>
            </a:r>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9</a:t>
            </a:fld>
            <a:endParaRPr lang="tr-TR"/>
          </a:p>
        </p:txBody>
      </p:sp>
    </p:spTree>
    <p:extLst>
      <p:ext uri="{BB962C8B-B14F-4D97-AF65-F5344CB8AC3E}">
        <p14:creationId xmlns:p14="http://schemas.microsoft.com/office/powerpoint/2010/main" val="120367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10</a:t>
            </a:fld>
            <a:endParaRPr lang="tr-TR"/>
          </a:p>
        </p:txBody>
      </p:sp>
    </p:spTree>
    <p:extLst>
      <p:ext uri="{BB962C8B-B14F-4D97-AF65-F5344CB8AC3E}">
        <p14:creationId xmlns:p14="http://schemas.microsoft.com/office/powerpoint/2010/main" val="120367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11</a:t>
            </a:fld>
            <a:endParaRPr lang="tr-TR"/>
          </a:p>
        </p:txBody>
      </p:sp>
    </p:spTree>
    <p:extLst>
      <p:ext uri="{BB962C8B-B14F-4D97-AF65-F5344CB8AC3E}">
        <p14:creationId xmlns:p14="http://schemas.microsoft.com/office/powerpoint/2010/main" val="74369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12</a:t>
            </a:fld>
            <a:endParaRPr lang="tr-TR"/>
          </a:p>
        </p:txBody>
      </p:sp>
    </p:spTree>
    <p:extLst>
      <p:ext uri="{BB962C8B-B14F-4D97-AF65-F5344CB8AC3E}">
        <p14:creationId xmlns:p14="http://schemas.microsoft.com/office/powerpoint/2010/main" val="1993265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13</a:t>
            </a:fld>
            <a:endParaRPr lang="tr-TR"/>
          </a:p>
        </p:txBody>
      </p:sp>
    </p:spTree>
    <p:extLst>
      <p:ext uri="{BB962C8B-B14F-4D97-AF65-F5344CB8AC3E}">
        <p14:creationId xmlns:p14="http://schemas.microsoft.com/office/powerpoint/2010/main" val="232727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6B7442B-E2BF-4814-9206-B5C2E7EAD269}" type="slidenum">
              <a:rPr lang="tr-TR" smtClean="0"/>
              <a:pPr/>
              <a:t>14</a:t>
            </a:fld>
            <a:endParaRPr lang="tr-TR"/>
          </a:p>
        </p:txBody>
      </p:sp>
    </p:spTree>
    <p:extLst>
      <p:ext uri="{BB962C8B-B14F-4D97-AF65-F5344CB8AC3E}">
        <p14:creationId xmlns:p14="http://schemas.microsoft.com/office/powerpoint/2010/main" val="387694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fld id="{49E8C1DA-AEBD-4C68-8EEE-068D46F2240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fld id="{413C5474-07D0-4A6E-8F8D-C7532DED97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6" name="TextBox 5"/>
          <p:cNvSpPr txBox="1">
            <a:spLocks noChangeArrowheads="1"/>
          </p:cNvSpPr>
          <p:nvPr/>
        </p:nvSpPr>
        <p:spPr bwMode="auto">
          <a:xfrm>
            <a:off x="1808163" y="647700"/>
            <a:ext cx="457200" cy="585788"/>
          </a:xfrm>
          <a:prstGeom prst="rect">
            <a:avLst/>
          </a:prstGeom>
          <a:noFill/>
          <a:ln>
            <a:noFill/>
          </a:ln>
          <a:extLst/>
        </p:spPr>
        <p:txBody>
          <a:bodyPr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defRPr/>
            </a:pPr>
            <a:r>
              <a:rPr lang="ja-JP" altLang="en-US" sz="8000" smtClean="0">
                <a:solidFill>
                  <a:schemeClr val="accent1"/>
                </a:solidFill>
                <a:latin typeface="Arial" panose="020B0604020202020204" pitchFamily="34" charset="0"/>
              </a:rPr>
              <a:t>“</a:t>
            </a:r>
            <a:endParaRPr lang="en-US" sz="8000" smtClean="0">
              <a:solidFill>
                <a:schemeClr val="accent1"/>
              </a:solidFill>
              <a:latin typeface="Arial" panose="020B0604020202020204" pitchFamily="34" charset="0"/>
            </a:endParaRPr>
          </a:p>
        </p:txBody>
      </p:sp>
      <p:sp>
        <p:nvSpPr>
          <p:cNvPr id="7" name="TextBox 62"/>
          <p:cNvSpPr txBox="1">
            <a:spLocks noChangeArrowheads="1"/>
          </p:cNvSpPr>
          <p:nvPr/>
        </p:nvSpPr>
        <p:spPr bwMode="auto">
          <a:xfrm>
            <a:off x="8169275" y="2905125"/>
            <a:ext cx="457200" cy="584200"/>
          </a:xfrm>
          <a:prstGeom prst="rect">
            <a:avLst/>
          </a:prstGeom>
          <a:noFill/>
          <a:ln>
            <a:noFill/>
          </a:ln>
          <a:extLst/>
        </p:spPr>
        <p:txBody>
          <a:bodyPr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defRPr/>
            </a:pPr>
            <a:r>
              <a:rPr lang="ja-JP" altLang="en-US" sz="8000" smtClean="0">
                <a:solidFill>
                  <a:schemeClr val="accent1"/>
                </a:solidFill>
                <a:latin typeface="Arial" panose="020B0604020202020204" pitchFamily="34" charset="0"/>
              </a:rPr>
              <a:t>”</a:t>
            </a:r>
            <a:endParaRPr lang="en-US" sz="8000" smtClean="0">
              <a:solidFill>
                <a:schemeClr val="accent1"/>
              </a:solidFill>
              <a:latin typeface="Arial" panose="020B0604020202020204" pitchFamily="34" charset="0"/>
            </a:endParaRP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fld id="{2179AFA5-A3C6-4ADA-ABD2-3C0C5585B3D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fld id="{48BFB4A8-E3C9-4DC6-B4E8-7E88874E092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6" name="TextBox 5"/>
          <p:cNvSpPr txBox="1">
            <a:spLocks noChangeArrowheads="1"/>
          </p:cNvSpPr>
          <p:nvPr/>
        </p:nvSpPr>
        <p:spPr bwMode="auto">
          <a:xfrm>
            <a:off x="1808163" y="647700"/>
            <a:ext cx="457200" cy="585788"/>
          </a:xfrm>
          <a:prstGeom prst="rect">
            <a:avLst/>
          </a:prstGeom>
          <a:noFill/>
          <a:ln>
            <a:noFill/>
          </a:ln>
          <a:extLst/>
        </p:spPr>
        <p:txBody>
          <a:bodyPr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defRPr/>
            </a:pPr>
            <a:r>
              <a:rPr lang="ja-JP" altLang="en-US" sz="8000" smtClean="0">
                <a:solidFill>
                  <a:schemeClr val="accent1"/>
                </a:solidFill>
                <a:latin typeface="Arial" panose="020B0604020202020204" pitchFamily="34" charset="0"/>
              </a:rPr>
              <a:t>“</a:t>
            </a:r>
            <a:endParaRPr lang="en-US" sz="8000" smtClean="0">
              <a:solidFill>
                <a:schemeClr val="accent1"/>
              </a:solidFill>
              <a:latin typeface="Arial" panose="020B0604020202020204" pitchFamily="34" charset="0"/>
            </a:endParaRPr>
          </a:p>
        </p:txBody>
      </p:sp>
      <p:sp>
        <p:nvSpPr>
          <p:cNvPr id="7" name="TextBox 62"/>
          <p:cNvSpPr txBox="1">
            <a:spLocks noChangeArrowheads="1"/>
          </p:cNvSpPr>
          <p:nvPr/>
        </p:nvSpPr>
        <p:spPr bwMode="auto">
          <a:xfrm>
            <a:off x="8169275" y="2905125"/>
            <a:ext cx="457200" cy="584200"/>
          </a:xfrm>
          <a:prstGeom prst="rect">
            <a:avLst/>
          </a:prstGeom>
          <a:noFill/>
          <a:ln>
            <a:noFill/>
          </a:ln>
          <a:extLst/>
        </p:spPr>
        <p:txBody>
          <a:bodyPr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defRPr/>
            </a:pPr>
            <a:r>
              <a:rPr lang="ja-JP" altLang="en-US" sz="8000" smtClean="0">
                <a:solidFill>
                  <a:schemeClr val="accent1"/>
                </a:solidFill>
                <a:latin typeface="Arial" panose="020B0604020202020204" pitchFamily="34" charset="0"/>
              </a:rPr>
              <a:t>”</a:t>
            </a:r>
            <a:endParaRPr lang="en-US" sz="8000" smtClean="0">
              <a:solidFill>
                <a:schemeClr val="accent1"/>
              </a:solidFill>
              <a:latin typeface="Arial" panose="020B0604020202020204" pitchFamily="34" charset="0"/>
            </a:endParaRP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fld id="{55FA705E-6C6C-478B-A8A1-34DF73698E7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fld id="{003FCC36-36EE-48D7-B3AB-B7E2AC5EDBA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5BB149-0490-4CAF-BE96-958F7899EF7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F2A4597-81F5-4EEC-843A-F681E768D8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D07B79-CEA7-49C3-B7F0-EDBA2EDAA3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fld id="{B61F32F7-78C0-4EDE-ACDF-669B38309A5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697ED2D-15CA-4833-91E1-C7B91710B0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6CBD7F81-2752-4589-B955-40CB1D46B9D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D8E09B6-B068-4074-AF4B-1D63E909A2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5FA8459C-97B0-427E-9E21-A3E8B11654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DCADF73E-5B74-4663-AE9C-8DFBDFC1F4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tr-T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fld id="{F306D21D-3FA7-406E-98D8-EC666B61630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tr-TR"/>
            </a:p>
          </p:txBody>
        </p:sp>
        <p:sp>
          <p:nvSpPr>
            <p:cNvPr id="1047"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tr-TR"/>
            </a:p>
          </p:txBody>
        </p:sp>
        <p:sp>
          <p:nvSpPr>
            <p:cNvPr id="1048"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tr-TR"/>
            </a:p>
          </p:txBody>
        </p:sp>
        <p:sp>
          <p:nvSpPr>
            <p:cNvPr id="1049"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tr-TR"/>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tr-TR"/>
            </a:p>
          </p:txBody>
        </p:sp>
        <p:sp>
          <p:nvSpPr>
            <p:cNvPr id="1051"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tr-TR"/>
            </a:p>
          </p:txBody>
        </p:sp>
        <p:sp>
          <p:nvSpPr>
            <p:cNvPr id="1052"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tr-TR"/>
            </a:p>
          </p:txBody>
        </p:sp>
        <p:sp>
          <p:nvSpPr>
            <p:cNvPr id="1053"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tr-TR"/>
            </a:p>
          </p:txBody>
        </p:sp>
        <p:sp>
          <p:nvSpPr>
            <p:cNvPr id="1054"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tr-TR"/>
            </a:p>
          </p:txBody>
        </p:sp>
        <p:sp>
          <p:nvSpPr>
            <p:cNvPr id="1055"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tr-TR"/>
            </a:p>
          </p:txBody>
        </p:sp>
        <p:sp>
          <p:nvSpPr>
            <p:cNvPr id="1056"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tr-TR"/>
            </a:p>
          </p:txBody>
        </p:sp>
        <p:sp>
          <p:nvSpPr>
            <p:cNvPr id="1057"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tr-TR"/>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tr-TR"/>
            </a:p>
          </p:txBody>
        </p:sp>
        <p:sp>
          <p:nvSpPr>
            <p:cNvPr id="1035"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tr-TR"/>
            </a:p>
          </p:txBody>
        </p:sp>
        <p:sp>
          <p:nvSpPr>
            <p:cNvPr id="1036"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tr-TR"/>
            </a:p>
          </p:txBody>
        </p:sp>
        <p:sp>
          <p:nvSpPr>
            <p:cNvPr id="1037"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tr-TR"/>
            </a:p>
          </p:txBody>
        </p:sp>
        <p:sp>
          <p:nvSpPr>
            <p:cNvPr id="1038"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tr-TR"/>
            </a:p>
          </p:txBody>
        </p:sp>
        <p:sp>
          <p:nvSpPr>
            <p:cNvPr id="1039"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tr-TR"/>
            </a:p>
          </p:txBody>
        </p:sp>
        <p:sp>
          <p:nvSpPr>
            <p:cNvPr id="1040"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tr-TR"/>
            </a:p>
          </p:txBody>
        </p:sp>
        <p:sp>
          <p:nvSpPr>
            <p:cNvPr id="1041"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tr-TR"/>
            </a:p>
          </p:txBody>
        </p:sp>
        <p:sp>
          <p:nvSpPr>
            <p:cNvPr id="1042"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tr-TR"/>
            </a:p>
          </p:txBody>
        </p:sp>
        <p:sp>
          <p:nvSpPr>
            <p:cNvPr id="1043"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tr-TR"/>
            </a:p>
          </p:txBody>
        </p:sp>
        <p:sp>
          <p:nvSpPr>
            <p:cNvPr id="1044"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tr-TR"/>
            </a:p>
          </p:txBody>
        </p:sp>
        <p:sp>
          <p:nvSpPr>
            <p:cNvPr id="1045"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tr-TR"/>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1943100" y="2133600"/>
            <a:ext cx="6591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latin typeface="Garamond" panose="02020404030301010803" pitchFamily="18" charset="0"/>
                <a:ea typeface="MS PGothic" panose="020B0600070205080204" pitchFamily="34" charset="-128"/>
                <a:cs typeface="+mn-cs"/>
              </a:defRPr>
            </a:lvl1pPr>
          </a:lstStyle>
          <a:p>
            <a:pPr>
              <a:defRPr/>
            </a:pPr>
            <a:endParaRPr lang="en-US"/>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latin typeface="Garamond" panose="02020404030301010803" pitchFamily="18"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EFFFF"/>
                </a:solidFill>
              </a:defRPr>
            </a:lvl1pPr>
          </a:lstStyle>
          <a:p>
            <a:fld id="{6ED39123-A2CA-47BC-B971-D277B23C4F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Lst>
  <p:txStyles>
    <p:titleStyle>
      <a:lvl1pPr algn="l" defTabSz="457200" rtl="0" eaLnBrk="1" fontAlgn="base" hangingPunct="1">
        <a:spcBef>
          <a:spcPct val="0"/>
        </a:spcBef>
        <a:spcAft>
          <a:spcPct val="0"/>
        </a:spcAft>
        <a:defRPr sz="3600" kern="1200">
          <a:solidFill>
            <a:srgbClr val="262626"/>
          </a:solidFill>
          <a:latin typeface="+mj-lt"/>
          <a:ea typeface="MS PGothic" panose="020B0600070205080204" pitchFamily="34" charset="-128"/>
          <a:cs typeface="MS PGothic" charset="0"/>
        </a:defRPr>
      </a:lvl1pPr>
      <a:lvl2pPr algn="l" defTabSz="457200" rtl="0" eaLnBrk="1" fontAlgn="base" hangingPunct="1">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2pPr>
      <a:lvl3pPr algn="l" defTabSz="457200" rtl="0" eaLnBrk="1" fontAlgn="base" hangingPunct="1">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3pPr>
      <a:lvl4pPr algn="l" defTabSz="457200" rtl="0" eaLnBrk="1" fontAlgn="base" hangingPunct="1">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4pPr>
      <a:lvl5pPr algn="l" defTabSz="457200" rtl="0" eaLnBrk="1" fontAlgn="base" hangingPunct="1">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Font typeface="Wingdings 3" pitchFamily="18" charset="2"/>
        <a:buChar char=""/>
        <a:defRPr kern="1200">
          <a:solidFill>
            <a:srgbClr val="404040"/>
          </a:solidFill>
          <a:latin typeface="+mn-lt"/>
          <a:ea typeface="MS PGothic" panose="020B0600070205080204" pitchFamily="34" charset="-128"/>
          <a:cs typeface="MS PGothic" charset="0"/>
        </a:defRPr>
      </a:lvl1pPr>
      <a:lvl2pPr marL="742950" indent="-285750" algn="l" defTabSz="457200" rtl="0" eaLnBrk="1" fontAlgn="base" hangingPunct="1">
        <a:spcBef>
          <a:spcPts val="1000"/>
        </a:spcBef>
        <a:spcAft>
          <a:spcPct val="0"/>
        </a:spcAft>
        <a:buClr>
          <a:schemeClr val="accent1"/>
        </a:buClr>
        <a:buFont typeface="Wingdings 3" pitchFamily="18" charset="2"/>
        <a:buChar char=""/>
        <a:defRPr sz="1600" kern="1200">
          <a:solidFill>
            <a:srgbClr val="404040"/>
          </a:solidFill>
          <a:latin typeface="+mn-lt"/>
          <a:ea typeface="MS PGothic" panose="020B0600070205080204" pitchFamily="34" charset="-128"/>
          <a:cs typeface="MS PGothic" charset="0"/>
        </a:defRPr>
      </a:lvl2pPr>
      <a:lvl3pPr marL="1143000" indent="-228600" algn="l" defTabSz="457200" rtl="0" eaLnBrk="1" fontAlgn="base" hangingPunct="1">
        <a:spcBef>
          <a:spcPts val="1000"/>
        </a:spcBef>
        <a:spcAft>
          <a:spcPct val="0"/>
        </a:spcAft>
        <a:buClr>
          <a:schemeClr val="accent1"/>
        </a:buClr>
        <a:buFont typeface="Wingdings 3" pitchFamily="18" charset="2"/>
        <a:buChar char=""/>
        <a:defRPr sz="1400" kern="1200">
          <a:solidFill>
            <a:srgbClr val="404040"/>
          </a:solidFill>
          <a:latin typeface="+mn-lt"/>
          <a:ea typeface="MS PGothic" panose="020B0600070205080204" pitchFamily="34" charset="-128"/>
          <a:cs typeface="MS PGothic" charset="0"/>
        </a:defRPr>
      </a:lvl3pPr>
      <a:lvl4pPr marL="1600200" indent="-228600" algn="l" defTabSz="457200" rtl="0" eaLnBrk="1" fontAlgn="base" hangingPunct="1">
        <a:spcBef>
          <a:spcPts val="1000"/>
        </a:spcBef>
        <a:spcAft>
          <a:spcPct val="0"/>
        </a:spcAft>
        <a:buClr>
          <a:schemeClr val="accent1"/>
        </a:buClr>
        <a:buFont typeface="Wingdings 3" pitchFamily="18" charset="2"/>
        <a:buChar char=""/>
        <a:defRPr sz="1200" kern="1200">
          <a:solidFill>
            <a:srgbClr val="404040"/>
          </a:solidFill>
          <a:latin typeface="+mn-lt"/>
          <a:ea typeface="MS PGothic" panose="020B0600070205080204" pitchFamily="34" charset="-128"/>
          <a:cs typeface="MS PGothic" charset="0"/>
        </a:defRPr>
      </a:lvl4pPr>
      <a:lvl5pPr marL="2057400" indent="-228600" algn="l" defTabSz="457200" rtl="0" eaLnBrk="1" fontAlgn="base" hangingPunct="1">
        <a:spcBef>
          <a:spcPts val="1000"/>
        </a:spcBef>
        <a:spcAft>
          <a:spcPct val="0"/>
        </a:spcAft>
        <a:buClr>
          <a:schemeClr val="accent1"/>
        </a:buClr>
        <a:buFont typeface="Wingdings 3" pitchFamily="18" charset="2"/>
        <a:buChar char=""/>
        <a:defRPr sz="1200" kern="1200">
          <a:solidFill>
            <a:srgbClr val="404040"/>
          </a:solidFill>
          <a:latin typeface="+mn-lt"/>
          <a:ea typeface="MS PGothic" panose="020B0600070205080204" pitchFamily="34" charset="-128"/>
          <a:cs typeface="MS PGothic"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ediawebtool.com/counselor/counselor.php?cnr=AUST-LVC&amp;px=128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ophysics.com/l12.html"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U_wTfpYK_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260649"/>
            <a:ext cx="6600451" cy="1728192"/>
          </a:xfrm>
        </p:spPr>
        <p:txBody>
          <a:bodyPr>
            <a:normAutofit/>
          </a:bodyPr>
          <a:lstStyle/>
          <a:p>
            <a:r>
              <a:rPr lang="tr-TR" sz="4000" dirty="0" smtClean="0"/>
              <a:t>Gözde Görüntü Oluşumu ve Göz Kusurları</a:t>
            </a:r>
            <a:endParaRPr lang="tr-TR" sz="4000" dirty="0"/>
          </a:p>
        </p:txBody>
      </p:sp>
      <p:sp>
        <p:nvSpPr>
          <p:cNvPr id="3" name="Subtitle 2"/>
          <p:cNvSpPr>
            <a:spLocks noGrp="1"/>
          </p:cNvSpPr>
          <p:nvPr>
            <p:ph type="subTitle" idx="1"/>
          </p:nvPr>
        </p:nvSpPr>
        <p:spPr>
          <a:xfrm>
            <a:off x="2195736" y="5085184"/>
            <a:ext cx="6192688" cy="720081"/>
          </a:xfrm>
        </p:spPr>
        <p:txBody>
          <a:bodyPr/>
          <a:lstStyle/>
          <a:p>
            <a:r>
              <a:rPr lang="tr-TR" sz="1600" dirty="0" smtClean="0"/>
              <a:t>Merve İzmir</a:t>
            </a:r>
          </a:p>
          <a:p>
            <a:r>
              <a:rPr lang="tr-TR" sz="1600" dirty="0"/>
              <a:t>(</a:t>
            </a:r>
            <a:r>
              <a:rPr lang="tr-TR" sz="1600" dirty="0" smtClean="0"/>
              <a:t>Ayşen Şişman’ın katkıları ile hazırlanmıştır.)</a:t>
            </a:r>
          </a:p>
          <a:p>
            <a:endParaRPr lang="tr-TR" sz="1600" dirty="0" smtClean="0"/>
          </a:p>
          <a:p>
            <a:r>
              <a:rPr lang="tr-TR" sz="1600" dirty="0" smtClean="0"/>
              <a:t>Düzenleyen ve Sunan: Arş. Gör. Belkıs Garip</a:t>
            </a:r>
            <a:endParaRPr lang="tr-TR" sz="1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876" y="2348880"/>
            <a:ext cx="4136047" cy="2481628"/>
          </a:xfrm>
          <a:prstGeom prst="rect">
            <a:avLst/>
          </a:prstGeom>
        </p:spPr>
      </p:pic>
    </p:spTree>
    <p:extLst>
      <p:ext uri="{BB962C8B-B14F-4D97-AF65-F5344CB8AC3E}">
        <p14:creationId xmlns:p14="http://schemas.microsoft.com/office/powerpoint/2010/main" val="486891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prstClr val="black"/>
                </a:solidFill>
                <a:latin typeface="Trebuchet MS"/>
              </a:rPr>
              <a:t>Gözü bozuk insanlar etrafındaki nesneleri nasıl görür?</a:t>
            </a:r>
            <a:endParaRPr lang="tr-TR" dirty="0">
              <a:latin typeface="Arial" pitchFamily="34" charset="0"/>
              <a:cs typeface="Arial" pitchFamily="34" charset="0"/>
            </a:endParaRPr>
          </a:p>
          <a:p>
            <a:pPr marL="269875" indent="-269875">
              <a:buFont typeface="Wingdings" pitchFamily="2" charset="2"/>
              <a:buChar char="ü"/>
            </a:pPr>
            <a:r>
              <a:rPr lang="tr-TR" dirty="0">
                <a:latin typeface="Arial" pitchFamily="34" charset="0"/>
                <a:cs typeface="Arial" pitchFamily="34" charset="0"/>
              </a:rPr>
              <a:t> Aktivite zamanı  </a:t>
            </a:r>
          </a:p>
          <a:p>
            <a:pPr marL="269875" indent="-269875">
              <a:buFont typeface="Wingdings" pitchFamily="2" charset="2"/>
              <a:buChar char="ü"/>
            </a:pPr>
            <a:r>
              <a:rPr lang="tr-TR" dirty="0">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9" name="TextBox 8"/>
          <p:cNvSpPr txBox="1"/>
          <p:nvPr/>
        </p:nvSpPr>
        <p:spPr>
          <a:xfrm>
            <a:off x="1403648" y="639529"/>
            <a:ext cx="652764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defTabSz="457200" eaLnBrk="1" hangingPunct="1">
              <a:defRPr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S PGothic" charset="0"/>
              </a:defRPr>
            </a:lvl1pPr>
            <a:lvl2pPr defTabSz="457200" eaLnBrk="1" hangingPunct="1">
              <a:defRPr sz="3600">
                <a:solidFill>
                  <a:srgbClr val="262626"/>
                </a:solidFill>
                <a:latin typeface="Century Gothic" panose="020B0502020202020204" pitchFamily="34" charset="0"/>
                <a:cs typeface="MS PGothic" charset="0"/>
              </a:defRPr>
            </a:lvl2pPr>
            <a:lvl3pPr defTabSz="457200" eaLnBrk="1" hangingPunct="1">
              <a:defRPr sz="3600">
                <a:solidFill>
                  <a:srgbClr val="262626"/>
                </a:solidFill>
                <a:latin typeface="Century Gothic" panose="020B0502020202020204" pitchFamily="34" charset="0"/>
                <a:cs typeface="MS PGothic" charset="0"/>
              </a:defRPr>
            </a:lvl3pPr>
            <a:lvl4pPr defTabSz="457200" eaLnBrk="1" hangingPunct="1">
              <a:defRPr sz="3600">
                <a:solidFill>
                  <a:srgbClr val="262626"/>
                </a:solidFill>
                <a:latin typeface="Century Gothic" panose="020B0502020202020204" pitchFamily="34" charset="0"/>
                <a:cs typeface="MS PGothic" charset="0"/>
              </a:defRPr>
            </a:lvl4pPr>
            <a:lvl5pPr defTabSz="457200" eaLnBrk="1" hangingPunct="1">
              <a:defRPr sz="3600">
                <a:solidFill>
                  <a:srgbClr val="262626"/>
                </a:solidFill>
                <a:latin typeface="Century Gothic" panose="020B0502020202020204" pitchFamily="34" charset="0"/>
                <a:cs typeface="MS PGothic"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tr-TR" dirty="0"/>
              <a:t>Gözde Görüntü Oluşumu </a:t>
            </a:r>
          </a:p>
        </p:txBody>
      </p:sp>
      <p:pic>
        <p:nvPicPr>
          <p:cNvPr id="2050" name="Picture 2" descr="http://images.beyazgazete.com/fotogaleri/2013/6/16337_hayvanlarin-gozleri_611752.jpg"/>
          <p:cNvPicPr>
            <a:picLocks noChangeAspect="1" noChangeArrowheads="1"/>
          </p:cNvPicPr>
          <p:nvPr/>
        </p:nvPicPr>
        <p:blipFill>
          <a:blip r:embed="rId3"/>
          <a:srcRect/>
          <a:stretch>
            <a:fillRect/>
          </a:stretch>
        </p:blipFill>
        <p:spPr bwMode="auto">
          <a:xfrm>
            <a:off x="1259632" y="1705497"/>
            <a:ext cx="4824536" cy="2684442"/>
          </a:xfrm>
          <a:prstGeom prst="rect">
            <a:avLst/>
          </a:prstGeom>
          <a:noFill/>
        </p:spPr>
      </p:pic>
      <p:sp>
        <p:nvSpPr>
          <p:cNvPr id="3" name="TextBox 2"/>
          <p:cNvSpPr txBox="1"/>
          <p:nvPr/>
        </p:nvSpPr>
        <p:spPr>
          <a:xfrm>
            <a:off x="1259632" y="4809576"/>
            <a:ext cx="4968552" cy="1754326"/>
          </a:xfrm>
          <a:prstGeom prst="rect">
            <a:avLst/>
          </a:prstGeom>
          <a:noFill/>
        </p:spPr>
        <p:txBody>
          <a:bodyPr wrap="square" rtlCol="0">
            <a:spAutoFit/>
          </a:bodyPr>
          <a:lstStyle/>
          <a:p>
            <a:r>
              <a:rPr lang="tr-TR" dirty="0" smtClean="0"/>
              <a:t>Canlıların gözleri farklı optik sistemlere sahiptir. İnsanın  gözünde ince kenarlı mercek yapısını öğrendik. Kedi, köpek balığı gibi canlıların gözünde çukur aynaya benzer bir yapı bulunurken okyanus diplerinde yaşayan bazı canlıların gözü ise iğnedeliği (pinhole) kamera yapısındadır.</a:t>
            </a:r>
            <a:endParaRPr lang="tr-TR" dirty="0"/>
          </a:p>
        </p:txBody>
      </p:sp>
    </p:spTree>
    <p:extLst>
      <p:ext uri="{BB962C8B-B14F-4D97-AF65-F5344CB8AC3E}">
        <p14:creationId xmlns:p14="http://schemas.microsoft.com/office/powerpoint/2010/main" val="1014676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624110"/>
            <a:ext cx="7249437" cy="158075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Gözü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bozuk insanlar etrafındaki nesneleri nasıl görür?</a:t>
            </a:r>
            <a:r>
              <a:rPr lang="tr-TR" dirty="0">
                <a:latin typeface="Arial" pitchFamily="34" charset="0"/>
                <a:cs typeface="Arial" pitchFamily="34" charset="0"/>
              </a:rPr>
              <a:t/>
            </a:r>
            <a:br>
              <a:rPr lang="tr-TR" dirty="0">
                <a:latin typeface="Arial" pitchFamily="34" charset="0"/>
                <a:cs typeface="Arial" pitchFamily="34" charset="0"/>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Resim 4"/>
          <p:cNvPicPr>
            <a:picLocks noChangeAspect="1"/>
          </p:cNvPicPr>
          <p:nvPr/>
        </p:nvPicPr>
        <p:blipFill>
          <a:blip r:embed="rId3">
            <a:extLst>
              <a:ext uri="{28A0092B-C50C-407E-A947-70E740481C1C}">
                <a14:useLocalDpi xmlns:a14="http://schemas.microsoft.com/office/drawing/2010/main" val="0"/>
              </a:ext>
            </a:extLst>
          </a:blip>
          <a:srcRect l="53590"/>
          <a:stretch>
            <a:fillRect/>
          </a:stretch>
        </p:blipFill>
        <p:spPr>
          <a:xfrm>
            <a:off x="2571736" y="1857364"/>
            <a:ext cx="2461450" cy="2008762"/>
          </a:xfrm>
          <a:prstGeom prst="rect">
            <a:avLst/>
          </a:prstGeom>
        </p:spPr>
      </p:pic>
      <p:pic>
        <p:nvPicPr>
          <p:cNvPr id="11" name="Resim 5"/>
          <p:cNvPicPr>
            <a:picLocks noChangeAspect="1"/>
          </p:cNvPicPr>
          <p:nvPr/>
        </p:nvPicPr>
        <p:blipFill>
          <a:blip r:embed="rId4">
            <a:extLst>
              <a:ext uri="{28A0092B-C50C-407E-A947-70E740481C1C}">
                <a14:useLocalDpi xmlns:a14="http://schemas.microsoft.com/office/drawing/2010/main" val="0"/>
              </a:ext>
            </a:extLst>
          </a:blip>
          <a:srcRect r="50884"/>
          <a:stretch>
            <a:fillRect/>
          </a:stretch>
        </p:blipFill>
        <p:spPr>
          <a:xfrm>
            <a:off x="3775163" y="4313697"/>
            <a:ext cx="2582787" cy="2044261"/>
          </a:xfrm>
          <a:prstGeom prst="rect">
            <a:avLst/>
          </a:prstGeom>
        </p:spPr>
      </p:pic>
      <p:sp>
        <p:nvSpPr>
          <p:cNvPr id="14" name="TextBox 13"/>
          <p:cNvSpPr txBox="1"/>
          <p:nvPr/>
        </p:nvSpPr>
        <p:spPr>
          <a:xfrm>
            <a:off x="6444208" y="1757573"/>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latin typeface="Arial" pitchFamily="34" charset="0"/>
                <a:cs typeface="Arial" pitchFamily="34" charset="0"/>
              </a:rPr>
              <a:t> Aktivite zamanı  </a:t>
            </a:r>
          </a:p>
          <a:p>
            <a:pPr marL="269875" indent="-269875">
              <a:buFont typeface="Wingdings" pitchFamily="2" charset="2"/>
              <a:buChar char="ü"/>
            </a:pPr>
            <a:r>
              <a:rPr lang="tr-TR" dirty="0">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pic>
        <p:nvPicPr>
          <p:cNvPr id="8" name="Resim 4"/>
          <p:cNvPicPr>
            <a:picLocks noChangeAspect="1"/>
          </p:cNvPicPr>
          <p:nvPr/>
        </p:nvPicPr>
        <p:blipFill>
          <a:blip r:embed="rId3">
            <a:extLst>
              <a:ext uri="{28A0092B-C50C-407E-A947-70E740481C1C}">
                <a14:useLocalDpi xmlns:a14="http://schemas.microsoft.com/office/drawing/2010/main" val="0"/>
              </a:ext>
            </a:extLst>
          </a:blip>
          <a:srcRect r="51510"/>
          <a:stretch>
            <a:fillRect/>
          </a:stretch>
        </p:blipFill>
        <p:spPr>
          <a:xfrm>
            <a:off x="928662" y="4357694"/>
            <a:ext cx="2571768" cy="20087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Aktivite Zamanı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Metin kutusu 5"/>
          <p:cNvSpPr txBox="1"/>
          <p:nvPr/>
        </p:nvSpPr>
        <p:spPr>
          <a:xfrm>
            <a:off x="2195736" y="1905000"/>
            <a:ext cx="3960440" cy="2585323"/>
          </a:xfrm>
          <a:prstGeom prst="rect">
            <a:avLst/>
          </a:prstGeom>
          <a:noFill/>
        </p:spPr>
        <p:txBody>
          <a:bodyPr wrap="square" rtlCol="0">
            <a:spAutoFit/>
          </a:bodyPr>
          <a:lstStyle/>
          <a:p>
            <a:pPr marL="285750" indent="-285750">
              <a:lnSpc>
                <a:spcPct val="200000"/>
              </a:lnSpc>
              <a:buFont typeface="Wingdings" pitchFamily="2" charset="2"/>
              <a:buChar char="Ø"/>
            </a:pPr>
            <a:r>
              <a:rPr lang="tr-TR" sz="2400" dirty="0">
                <a:latin typeface="Arial" pitchFamily="34" charset="0"/>
                <a:cs typeface="Arial" pitchFamily="34" charset="0"/>
              </a:rPr>
              <a:t>Aktivite 1: sağlıklı göz</a:t>
            </a:r>
          </a:p>
          <a:p>
            <a:pPr marL="285750" indent="-285750">
              <a:lnSpc>
                <a:spcPct val="200000"/>
              </a:lnSpc>
              <a:buFont typeface="Wingdings" pitchFamily="2" charset="2"/>
              <a:buChar char="Ø"/>
            </a:pPr>
            <a:r>
              <a:rPr lang="tr-TR" sz="2400" dirty="0">
                <a:latin typeface="Arial" pitchFamily="34" charset="0"/>
                <a:cs typeface="Arial" pitchFamily="34" charset="0"/>
              </a:rPr>
              <a:t>Aktivite 2: kusurlu göz 1</a:t>
            </a:r>
          </a:p>
          <a:p>
            <a:pPr marL="285750" indent="-285750">
              <a:lnSpc>
                <a:spcPct val="200000"/>
              </a:lnSpc>
              <a:buFont typeface="Wingdings" pitchFamily="2" charset="2"/>
              <a:buChar char="Ø"/>
            </a:pPr>
            <a:r>
              <a:rPr lang="tr-TR" sz="2400" dirty="0">
                <a:latin typeface="Arial" pitchFamily="34" charset="0"/>
                <a:cs typeface="Arial" pitchFamily="34" charset="0"/>
              </a:rPr>
              <a:t>Aktivite 3: kusurlu göz 2</a:t>
            </a:r>
          </a:p>
          <a:p>
            <a:pPr marL="285750" indent="-285750">
              <a:buFont typeface="Wingdings" pitchFamily="2" charset="2"/>
              <a:buChar char="Ø"/>
            </a:pPr>
            <a:endParaRPr lang="tr-TR" dirty="0"/>
          </a:p>
        </p:txBody>
      </p:sp>
      <p:pic>
        <p:nvPicPr>
          <p:cNvPr id="9"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4221088"/>
            <a:ext cx="3024336" cy="2267022"/>
          </a:xfrm>
          <a:prstGeom prst="rect">
            <a:avLst/>
          </a:prstGeom>
        </p:spPr>
      </p:pic>
      <p:sp>
        <p:nvSpPr>
          <p:cNvPr id="10" name="TextBox 9"/>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78866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 Kusurları</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6" name="Metin kutusu 4"/>
          <p:cNvSpPr txBox="1"/>
          <p:nvPr/>
        </p:nvSpPr>
        <p:spPr>
          <a:xfrm>
            <a:off x="1643043" y="1386394"/>
            <a:ext cx="4608512" cy="5447645"/>
          </a:xfrm>
          <a:prstGeom prst="rect">
            <a:avLst/>
          </a:prstGeom>
          <a:noFill/>
        </p:spPr>
        <p:txBody>
          <a:bodyPr wrap="square" rtlCol="0">
            <a:spAutoFit/>
          </a:bodyPr>
          <a:lstStyle/>
          <a:p>
            <a:pPr algn="ctr"/>
            <a:r>
              <a:rPr lang="tr-TR" sz="2000" b="1" u="sng" dirty="0" smtClean="0"/>
              <a:t>Aktivite 2</a:t>
            </a:r>
          </a:p>
          <a:p>
            <a:r>
              <a:rPr lang="tr-TR" i="1" dirty="0" smtClean="0"/>
              <a:t>Görüntü retinanın önüne düştü, bu göz kusuru</a:t>
            </a:r>
          </a:p>
          <a:p>
            <a:r>
              <a:rPr lang="tr-TR" i="1" dirty="0" smtClean="0"/>
              <a:t>Kalın kenarlı mercekle düzeltilebilir.</a:t>
            </a:r>
          </a:p>
          <a:p>
            <a:endParaRPr lang="tr-TR" i="1" dirty="0"/>
          </a:p>
          <a:p>
            <a:endParaRPr lang="tr-TR" i="1" dirty="0" smtClean="0"/>
          </a:p>
          <a:p>
            <a:endParaRPr lang="tr-TR" i="1" dirty="0"/>
          </a:p>
          <a:p>
            <a:endParaRPr lang="tr-TR" i="1" dirty="0" smtClean="0"/>
          </a:p>
          <a:p>
            <a:endParaRPr lang="tr-TR" i="1" dirty="0" smtClean="0"/>
          </a:p>
          <a:p>
            <a:endParaRPr lang="tr-TR" i="1" dirty="0" smtClean="0"/>
          </a:p>
          <a:p>
            <a:pPr algn="ctr"/>
            <a:endParaRPr lang="tr-TR" sz="2000" b="1" u="sng" dirty="0" smtClean="0"/>
          </a:p>
          <a:p>
            <a:pPr algn="ctr"/>
            <a:r>
              <a:rPr lang="tr-TR" sz="2000" b="1" u="sng" dirty="0" smtClean="0"/>
              <a:t>Aktivite 3</a:t>
            </a:r>
          </a:p>
          <a:p>
            <a:r>
              <a:rPr lang="tr-TR" i="1" dirty="0"/>
              <a:t>Görüntü retinanın </a:t>
            </a:r>
            <a:r>
              <a:rPr lang="tr-TR" i="1" dirty="0" smtClean="0"/>
              <a:t>arkasına düştü, bu göz kusuru</a:t>
            </a:r>
          </a:p>
          <a:p>
            <a:r>
              <a:rPr lang="tr-TR" i="1" dirty="0" smtClean="0"/>
              <a:t>İnce kenarlı mercekle düzeltilebilir.</a:t>
            </a:r>
          </a:p>
          <a:p>
            <a:endParaRPr lang="tr-TR" i="1" dirty="0"/>
          </a:p>
          <a:p>
            <a:endParaRPr lang="tr-TR" i="1" dirty="0" smtClean="0"/>
          </a:p>
          <a:p>
            <a:endParaRPr lang="tr-TR" i="1" dirty="0"/>
          </a:p>
          <a:p>
            <a:endParaRPr lang="tr-TR" i="1" dirty="0" smtClean="0"/>
          </a:p>
          <a:p>
            <a:endParaRPr lang="tr-TR" i="1" dirty="0" smtClean="0"/>
          </a:p>
          <a:p>
            <a:endParaRPr lang="tr-TR" i="1" dirty="0" smtClean="0"/>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b="28546"/>
          <a:stretch/>
        </p:blipFill>
        <p:spPr>
          <a:xfrm>
            <a:off x="1521095" y="5201858"/>
            <a:ext cx="4752527" cy="1575822"/>
          </a:xfrm>
          <a:prstGeom prst="rect">
            <a:avLst/>
          </a:prstGeom>
        </p:spPr>
      </p:pic>
      <p:pic>
        <p:nvPicPr>
          <p:cNvPr id="10" name="Resim 8"/>
          <p:cNvPicPr>
            <a:picLocks noChangeAspect="1"/>
          </p:cNvPicPr>
          <p:nvPr/>
        </p:nvPicPr>
        <p:blipFill rotWithShape="1">
          <a:blip r:embed="rId4">
            <a:extLst>
              <a:ext uri="{28A0092B-C50C-407E-A947-70E740481C1C}">
                <a14:useLocalDpi xmlns:a14="http://schemas.microsoft.com/office/drawing/2010/main" val="0"/>
              </a:ext>
            </a:extLst>
          </a:blip>
          <a:srcRect b="26931"/>
          <a:stretch/>
        </p:blipFill>
        <p:spPr>
          <a:xfrm>
            <a:off x="1449087" y="2331378"/>
            <a:ext cx="4752528" cy="156395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78866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 Kusurları</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9" name="Metin kutusu 4"/>
          <p:cNvSpPr txBox="1"/>
          <p:nvPr/>
        </p:nvSpPr>
        <p:spPr>
          <a:xfrm>
            <a:off x="539552" y="1533465"/>
            <a:ext cx="5832648" cy="5324535"/>
          </a:xfrm>
          <a:prstGeom prst="rect">
            <a:avLst/>
          </a:prstGeom>
          <a:solidFill>
            <a:schemeClr val="bg1"/>
          </a:solidFill>
        </p:spPr>
        <p:txBody>
          <a:bodyPr wrap="square" rtlCol="0">
            <a:spAutoFit/>
          </a:bodyPr>
          <a:lstStyle/>
          <a:p>
            <a:pPr algn="ctr"/>
            <a:r>
              <a:rPr lang="tr-TR" sz="2000" u="sng" dirty="0">
                <a:latin typeface="Arial" pitchFamily="34" charset="0"/>
                <a:cs typeface="Arial" pitchFamily="34" charset="0"/>
              </a:rPr>
              <a:t>Aktivite </a:t>
            </a:r>
            <a:r>
              <a:rPr lang="tr-TR" sz="2000" u="sng" dirty="0" smtClean="0">
                <a:latin typeface="Arial" pitchFamily="34" charset="0"/>
                <a:cs typeface="Arial" pitchFamily="34" charset="0"/>
              </a:rPr>
              <a:t>2</a:t>
            </a:r>
            <a:endParaRPr lang="tr-TR" sz="2000" u="sng" dirty="0">
              <a:latin typeface="Arial" pitchFamily="34" charset="0"/>
              <a:cs typeface="Arial" pitchFamily="34" charset="0"/>
            </a:endParaRPr>
          </a:p>
          <a:p>
            <a:r>
              <a:rPr lang="tr-TR" sz="2000" dirty="0">
                <a:latin typeface="Arial" pitchFamily="34" charset="0"/>
                <a:cs typeface="Arial" pitchFamily="34" charset="0"/>
              </a:rPr>
              <a:t>Görüntünün retinanın önüne düşmesinin nedenleri</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a:p>
            <a:pPr marL="342900" indent="-342900">
              <a:buFont typeface="Wingdings" panose="05000000000000000000" pitchFamily="2" charset="2"/>
              <a:buChar char="§"/>
            </a:pPr>
            <a:r>
              <a:rPr lang="tr-TR" sz="2000" dirty="0">
                <a:latin typeface="Arial" pitchFamily="34" charset="0"/>
                <a:cs typeface="Arial" pitchFamily="34" charset="0"/>
              </a:rPr>
              <a:t>Göz kürenin çapının önden arkaya doğru uzanması </a:t>
            </a:r>
          </a:p>
          <a:p>
            <a:pPr marL="342900" indent="-342900">
              <a:buFont typeface="Wingdings" panose="05000000000000000000" pitchFamily="2" charset="2"/>
              <a:buChar char="§"/>
            </a:pPr>
            <a:r>
              <a:rPr lang="tr-TR" sz="2000" dirty="0">
                <a:latin typeface="Arial" pitchFamily="34" charset="0"/>
                <a:cs typeface="Arial" pitchFamily="34" charset="0"/>
              </a:rPr>
              <a:t>Göz merceğinin normalden daha şişkin olması</a:t>
            </a:r>
          </a:p>
          <a:p>
            <a:pPr marL="342900" indent="-342900">
              <a:buFont typeface="Wingdings" panose="05000000000000000000" pitchFamily="2" charset="2"/>
              <a:buChar char="§"/>
            </a:pPr>
            <a:r>
              <a:rPr lang="tr-TR" sz="2000" dirty="0">
                <a:latin typeface="Arial" pitchFamily="34" charset="0"/>
                <a:cs typeface="Arial" pitchFamily="34" charset="0"/>
              </a:rPr>
              <a:t>Göz merceğinin kırıcılığının sağlıklı gözden daha fazla olması</a:t>
            </a:r>
          </a:p>
          <a:p>
            <a:endParaRPr lang="tr-TR" sz="2000" dirty="0">
              <a:latin typeface="Arial" pitchFamily="34" charset="0"/>
              <a:cs typeface="Arial" pitchFamily="34" charset="0"/>
            </a:endParaRPr>
          </a:p>
          <a:p>
            <a:pPr algn="ctr"/>
            <a:r>
              <a:rPr lang="tr-TR" sz="2000" u="sng" dirty="0">
                <a:latin typeface="Arial" pitchFamily="34" charset="0"/>
                <a:cs typeface="Arial" pitchFamily="34" charset="0"/>
              </a:rPr>
              <a:t>Aktivite </a:t>
            </a:r>
            <a:r>
              <a:rPr lang="tr-TR" sz="2000" u="sng" dirty="0" smtClean="0">
                <a:latin typeface="Arial" pitchFamily="34" charset="0"/>
                <a:cs typeface="Arial" pitchFamily="34" charset="0"/>
              </a:rPr>
              <a:t>3</a:t>
            </a:r>
            <a:endParaRPr lang="tr-TR" sz="2000" u="sng" dirty="0">
              <a:latin typeface="Arial" pitchFamily="34" charset="0"/>
              <a:cs typeface="Arial" pitchFamily="34" charset="0"/>
            </a:endParaRPr>
          </a:p>
          <a:p>
            <a:r>
              <a:rPr lang="tr-TR" sz="2000" dirty="0">
                <a:latin typeface="Arial" pitchFamily="34" charset="0"/>
                <a:cs typeface="Arial" pitchFamily="34" charset="0"/>
              </a:rPr>
              <a:t>Görüntünün retinanın arkasına düşmesinin nedenleri</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a:p>
            <a:pPr marL="342900" indent="-342900">
              <a:buFont typeface="Wingdings" panose="05000000000000000000" pitchFamily="2" charset="2"/>
              <a:buChar char="§"/>
            </a:pPr>
            <a:r>
              <a:rPr lang="tr-TR" sz="2000" dirty="0">
                <a:latin typeface="Arial" pitchFamily="34" charset="0"/>
                <a:cs typeface="Arial" pitchFamily="34" charset="0"/>
              </a:rPr>
              <a:t>Göz küresinin çapının normalden daha kısa olması</a:t>
            </a:r>
          </a:p>
          <a:p>
            <a:pPr marL="342900" indent="-342900">
              <a:buFont typeface="Wingdings" panose="05000000000000000000" pitchFamily="2" charset="2"/>
              <a:buChar char="§"/>
            </a:pPr>
            <a:r>
              <a:rPr lang="tr-TR" sz="2000" dirty="0">
                <a:latin typeface="Arial" pitchFamily="34" charset="0"/>
                <a:cs typeface="Arial" pitchFamily="34" charset="0"/>
              </a:rPr>
              <a:t>Göz merceğinin normalden daha ince olması</a:t>
            </a:r>
          </a:p>
          <a:p>
            <a:pPr marL="342900" indent="-342900">
              <a:buFont typeface="Wingdings" panose="05000000000000000000" pitchFamily="2" charset="2"/>
              <a:buChar char="§"/>
            </a:pPr>
            <a:r>
              <a:rPr lang="tr-TR" sz="2000" dirty="0">
                <a:latin typeface="Arial" pitchFamily="34" charset="0"/>
                <a:cs typeface="Arial" pitchFamily="34" charset="0"/>
              </a:rPr>
              <a:t>Göz merceğinin kırıcılığının sağlıklı gözden daha az olması</a:t>
            </a:r>
          </a:p>
        </p:txBody>
      </p:sp>
    </p:spTree>
    <p:extLst>
      <p:ext uri="{BB962C8B-B14F-4D97-AF65-F5344CB8AC3E}">
        <p14:creationId xmlns:p14="http://schemas.microsoft.com/office/powerpoint/2010/main" val="3864246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6" name="Metin kutusu 4"/>
          <p:cNvSpPr txBox="1"/>
          <p:nvPr/>
        </p:nvSpPr>
        <p:spPr>
          <a:xfrm>
            <a:off x="1763688" y="1383060"/>
            <a:ext cx="4608512" cy="4647426"/>
          </a:xfrm>
          <a:prstGeom prst="rect">
            <a:avLst/>
          </a:prstGeom>
          <a:noFill/>
        </p:spPr>
        <p:txBody>
          <a:bodyPr wrap="square" rtlCol="0">
            <a:spAutoFit/>
          </a:bodyPr>
          <a:lstStyle/>
          <a:p>
            <a:pPr algn="ctr"/>
            <a:r>
              <a:rPr lang="tr-TR" dirty="0">
                <a:solidFill>
                  <a:prstClr val="black"/>
                </a:solidFill>
                <a:latin typeface="Trebuchet MS"/>
              </a:rPr>
              <a:t> </a:t>
            </a:r>
          </a:p>
          <a:p>
            <a:pPr algn="ctr"/>
            <a:endParaRPr lang="tr-TR" dirty="0">
              <a:solidFill>
                <a:prstClr val="black"/>
              </a:solidFill>
              <a:latin typeface="Trebuchet MS"/>
            </a:endParaRPr>
          </a:p>
          <a:p>
            <a:pPr algn="ctr"/>
            <a:endParaRPr lang="tr-TR" sz="2000" b="1" u="sng" dirty="0" smtClean="0"/>
          </a:p>
          <a:p>
            <a:pPr algn="ctr"/>
            <a:endParaRPr lang="tr-TR" sz="2000" b="1" u="sng" dirty="0" smtClean="0"/>
          </a:p>
          <a:p>
            <a:endParaRPr lang="tr-TR" i="1" dirty="0"/>
          </a:p>
          <a:p>
            <a:endParaRPr lang="tr-TR" i="1" dirty="0" smtClean="0"/>
          </a:p>
          <a:p>
            <a:endParaRPr lang="tr-TR" i="1" dirty="0"/>
          </a:p>
          <a:p>
            <a:endParaRPr lang="tr-TR" i="1" dirty="0" smtClean="0"/>
          </a:p>
          <a:p>
            <a:endParaRPr lang="tr-TR" i="1" dirty="0" smtClean="0"/>
          </a:p>
          <a:p>
            <a:endParaRPr lang="tr-TR" i="1" dirty="0" smtClean="0"/>
          </a:p>
          <a:p>
            <a:endParaRPr lang="tr-TR" i="1" dirty="0"/>
          </a:p>
          <a:p>
            <a:endParaRPr lang="tr-TR" i="1" dirty="0" smtClean="0"/>
          </a:p>
          <a:p>
            <a:endParaRPr lang="tr-TR" i="1" dirty="0"/>
          </a:p>
          <a:p>
            <a:endParaRPr lang="tr-TR" i="1" dirty="0" smtClean="0"/>
          </a:p>
          <a:p>
            <a:endParaRPr lang="tr-TR" i="1" dirty="0" smtClean="0"/>
          </a:p>
          <a:p>
            <a:endParaRPr lang="tr-TR" i="1" dirty="0" smtClean="0"/>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1023" t="-529" r="51515" b="29075"/>
          <a:stretch/>
        </p:blipFill>
        <p:spPr>
          <a:xfrm>
            <a:off x="4019308" y="2581320"/>
            <a:ext cx="2352892" cy="1575822"/>
          </a:xfrm>
          <a:prstGeom prst="rect">
            <a:avLst/>
          </a:prstGeom>
        </p:spPr>
      </p:pic>
      <p:pic>
        <p:nvPicPr>
          <p:cNvPr id="10" name="Resim 8"/>
          <p:cNvPicPr>
            <a:picLocks noChangeAspect="1"/>
          </p:cNvPicPr>
          <p:nvPr/>
        </p:nvPicPr>
        <p:blipFill rotWithShape="1">
          <a:blip r:embed="rId4">
            <a:extLst>
              <a:ext uri="{28A0092B-C50C-407E-A947-70E740481C1C}">
                <a14:useLocalDpi xmlns:a14="http://schemas.microsoft.com/office/drawing/2010/main" val="0"/>
              </a:ext>
            </a:extLst>
          </a:blip>
          <a:srcRect r="56588" b="26931"/>
          <a:stretch/>
        </p:blipFill>
        <p:spPr>
          <a:xfrm>
            <a:off x="1628855" y="2581320"/>
            <a:ext cx="2063152" cy="1563951"/>
          </a:xfrm>
          <a:prstGeom prst="rect">
            <a:avLst/>
          </a:prstGeom>
        </p:spPr>
      </p:pic>
      <p:pic>
        <p:nvPicPr>
          <p:cNvPr id="9" name="Picture 8"/>
          <p:cNvPicPr>
            <a:picLocks noChangeAspect="1"/>
          </p:cNvPicPr>
          <p:nvPr/>
        </p:nvPicPr>
        <p:blipFill rotWithShape="1">
          <a:blip r:embed="rId5"/>
          <a:srcRect t="49907" r="37238"/>
          <a:stretch/>
        </p:blipFill>
        <p:spPr>
          <a:xfrm>
            <a:off x="1134999" y="4587387"/>
            <a:ext cx="2484890" cy="1157516"/>
          </a:xfrm>
          <a:prstGeom prst="rect">
            <a:avLst/>
          </a:prstGeom>
        </p:spPr>
      </p:pic>
      <p:pic>
        <p:nvPicPr>
          <p:cNvPr id="11" name="Picture 10"/>
          <p:cNvPicPr>
            <a:picLocks noChangeAspect="1"/>
          </p:cNvPicPr>
          <p:nvPr/>
        </p:nvPicPr>
        <p:blipFill rotWithShape="1">
          <a:blip r:embed="rId6"/>
          <a:srcRect l="2699" t="36833" r="41741" b="36545"/>
          <a:stretch/>
        </p:blipFill>
        <p:spPr>
          <a:xfrm>
            <a:off x="3635896" y="4587387"/>
            <a:ext cx="2668888" cy="1157516"/>
          </a:xfrm>
          <a:prstGeom prst="rect">
            <a:avLst/>
          </a:prstGeom>
        </p:spPr>
      </p:pic>
      <p:sp>
        <p:nvSpPr>
          <p:cNvPr id="12" name="Title 1"/>
          <p:cNvSpPr txBox="1">
            <a:spLocks/>
          </p:cNvSpPr>
          <p:nvPr/>
        </p:nvSpPr>
        <p:spPr bwMode="auto">
          <a:xfrm>
            <a:off x="1524661" y="646629"/>
            <a:ext cx="6891358" cy="7886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fontAlgn="base" hangingPunct="1">
              <a:spcBef>
                <a:spcPct val="0"/>
              </a:spcBef>
              <a:spcAft>
                <a:spcPct val="0"/>
              </a:spcAft>
              <a:defRPr sz="3600" kern="1200">
                <a:solidFill>
                  <a:srgbClr val="262626"/>
                </a:solidFill>
                <a:latin typeface="+mj-lt"/>
                <a:ea typeface="MS PGothic" panose="020B0600070205080204" pitchFamily="34" charset="-128"/>
                <a:cs typeface="MS PGothic" charset="0"/>
              </a:defRPr>
            </a:lvl1pPr>
            <a:lvl2pPr algn="l" defTabSz="457200" rtl="0" eaLnBrk="1" fontAlgn="base" hangingPunct="1">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2pPr>
            <a:lvl3pPr algn="l" defTabSz="457200" rtl="0" eaLnBrk="1" fontAlgn="base" hangingPunct="1">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3pPr>
            <a:lvl4pPr algn="l" defTabSz="457200" rtl="0" eaLnBrk="1" fontAlgn="base" hangingPunct="1">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4pPr>
            <a:lvl5pPr algn="l" defTabSz="457200" rtl="0" eaLnBrk="1" fontAlgn="base" hangingPunct="1">
              <a:spcBef>
                <a:spcPct val="0"/>
              </a:spcBef>
              <a:spcAft>
                <a:spcPct val="0"/>
              </a:spcAft>
              <a:defRPr sz="3600">
                <a:solidFill>
                  <a:srgbClr val="262626"/>
                </a:solidFill>
                <a:latin typeface="Century Gothic" panose="020B0502020202020204" pitchFamily="34" charset="0"/>
                <a:ea typeface="MS PGothic"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 Kusurları</a:t>
            </a:r>
            <a:br>
              <a:rPr lang="tr-TR"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662563" y="1383060"/>
            <a:ext cx="4675929" cy="954107"/>
          </a:xfrm>
          <a:prstGeom prst="rect">
            <a:avLst/>
          </a:prstGeom>
          <a:noFill/>
        </p:spPr>
        <p:txBody>
          <a:bodyPr wrap="square" rtlCol="0">
            <a:spAutoFit/>
          </a:bodyPr>
          <a:lstStyle/>
          <a:p>
            <a:r>
              <a:rPr lang="tr-TR" sz="2800" dirty="0" smtClean="0"/>
              <a:t>Hangisi yakını, hangisi uzağı göremez?</a:t>
            </a:r>
            <a:endParaRPr lang="tr-TR" sz="2800" dirty="0"/>
          </a:p>
        </p:txBody>
      </p:sp>
    </p:spTree>
    <p:extLst>
      <p:ext uri="{BB962C8B-B14F-4D97-AF65-F5344CB8AC3E}">
        <p14:creationId xmlns:p14="http://schemas.microsoft.com/office/powerpoint/2010/main" val="302604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6987"/>
            <a:ext cx="6891358" cy="78866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 Kusurları</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Miyop</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1403648" y="2116174"/>
            <a:ext cx="4857784" cy="1015663"/>
          </a:xfrm>
          <a:prstGeom prst="rect">
            <a:avLst/>
          </a:prstGeom>
          <a:noFill/>
        </p:spPr>
        <p:txBody>
          <a:bodyPr wrap="square" rtlCol="0">
            <a:spAutoFit/>
          </a:bodyPr>
          <a:lstStyle/>
          <a:p>
            <a:pPr marL="342900" indent="-342900">
              <a:buFont typeface="Wingdings" panose="05000000000000000000" pitchFamily="2" charset="2"/>
              <a:buChar char="§"/>
            </a:pPr>
            <a:r>
              <a:rPr lang="tr-TR" sz="2000" dirty="0" smtClean="0">
                <a:latin typeface="Arial" pitchFamily="34" charset="0"/>
                <a:cs typeface="Arial" pitchFamily="34" charset="0"/>
              </a:rPr>
              <a:t>Görüntü, sarı lekenin önüne düşer.</a:t>
            </a:r>
          </a:p>
          <a:p>
            <a:pPr marL="342900" indent="-342900">
              <a:buFont typeface="Wingdings" panose="05000000000000000000" pitchFamily="2" charset="2"/>
              <a:buChar char="§"/>
            </a:pPr>
            <a:r>
              <a:rPr lang="tr-TR" sz="2000" dirty="0" smtClean="0">
                <a:latin typeface="Arial" pitchFamily="34" charset="0"/>
                <a:cs typeface="Arial" pitchFamily="34" charset="0"/>
              </a:rPr>
              <a:t>Uzağı net göremezler. </a:t>
            </a:r>
          </a:p>
          <a:p>
            <a:pPr marL="342900" indent="-342900">
              <a:buFont typeface="Wingdings" panose="05000000000000000000" pitchFamily="2" charset="2"/>
              <a:buChar char="§"/>
            </a:pPr>
            <a:r>
              <a:rPr lang="tr-TR" sz="2000" dirty="0" smtClean="0">
                <a:latin typeface="Arial" pitchFamily="34" charset="0"/>
                <a:cs typeface="Arial" pitchFamily="34" charset="0"/>
              </a:rPr>
              <a:t>Kalın kenarlı mercek ile tedavi edilir.</a:t>
            </a:r>
            <a:endParaRPr lang="tr-TR" sz="2000" dirty="0">
              <a:latin typeface="Arial" pitchFamily="34" charset="0"/>
              <a:cs typeface="Arial" pitchFamily="34" charset="0"/>
            </a:endParaRPr>
          </a:p>
        </p:txBody>
      </p:sp>
      <p:sp>
        <p:nvSpPr>
          <p:cNvPr id="7" name="TextBox 6"/>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pic>
        <p:nvPicPr>
          <p:cNvPr id="6" name="Picture 5"/>
          <p:cNvPicPr>
            <a:picLocks noChangeAspect="1"/>
          </p:cNvPicPr>
          <p:nvPr/>
        </p:nvPicPr>
        <p:blipFill rotWithShape="1">
          <a:blip r:embed="rId3"/>
          <a:srcRect r="34696"/>
          <a:stretch/>
        </p:blipFill>
        <p:spPr>
          <a:xfrm>
            <a:off x="1745632" y="4834841"/>
            <a:ext cx="3954719" cy="1655485"/>
          </a:xfrm>
          <a:prstGeom prst="rect">
            <a:avLst/>
          </a:prstGeom>
        </p:spPr>
      </p:pic>
      <p:pic>
        <p:nvPicPr>
          <p:cNvPr id="8" name="Picture 7"/>
          <p:cNvPicPr>
            <a:picLocks noChangeAspect="1"/>
          </p:cNvPicPr>
          <p:nvPr/>
        </p:nvPicPr>
        <p:blipFill rotWithShape="1">
          <a:blip r:embed="rId4"/>
          <a:srcRect t="49907" r="37238"/>
          <a:stretch/>
        </p:blipFill>
        <p:spPr>
          <a:xfrm>
            <a:off x="1945291" y="3178657"/>
            <a:ext cx="3555403" cy="1656184"/>
          </a:xfrm>
          <a:prstGeom prst="rect">
            <a:avLst/>
          </a:prstGeom>
        </p:spPr>
      </p:pic>
    </p:spTree>
    <p:extLst>
      <p:ext uri="{BB962C8B-B14F-4D97-AF65-F5344CB8AC3E}">
        <p14:creationId xmlns:p14="http://schemas.microsoft.com/office/powerpoint/2010/main" val="4252392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47626"/>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 Kusurları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Hipermetrop</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1432131" y="2060848"/>
            <a:ext cx="4857784" cy="1015663"/>
          </a:xfrm>
          <a:prstGeom prst="rect">
            <a:avLst/>
          </a:prstGeom>
          <a:noFill/>
        </p:spPr>
        <p:txBody>
          <a:bodyPr wrap="square" rtlCol="0">
            <a:spAutoFit/>
          </a:bodyPr>
          <a:lstStyle/>
          <a:p>
            <a:pPr marL="342900" indent="-342900">
              <a:buFont typeface="Wingdings" panose="05000000000000000000" pitchFamily="2" charset="2"/>
              <a:buChar char="§"/>
            </a:pPr>
            <a:r>
              <a:rPr lang="tr-TR" sz="2000" dirty="0" smtClean="0">
                <a:latin typeface="Arial" pitchFamily="34" charset="0"/>
                <a:cs typeface="Arial" pitchFamily="34" charset="0"/>
              </a:rPr>
              <a:t>Görüntü, sarı lekenin arkasına  düşer.</a:t>
            </a:r>
          </a:p>
          <a:p>
            <a:pPr marL="342900" indent="-342900">
              <a:buFont typeface="Wingdings" panose="05000000000000000000" pitchFamily="2" charset="2"/>
              <a:buChar char="§"/>
            </a:pPr>
            <a:r>
              <a:rPr lang="tr-TR" sz="2000" dirty="0" smtClean="0">
                <a:latin typeface="Arial" pitchFamily="34" charset="0"/>
                <a:cs typeface="Arial" pitchFamily="34" charset="0"/>
              </a:rPr>
              <a:t>Yakını net göremezler. </a:t>
            </a:r>
          </a:p>
          <a:p>
            <a:pPr marL="342900" indent="-342900">
              <a:buFont typeface="Wingdings" panose="05000000000000000000" pitchFamily="2" charset="2"/>
              <a:buChar char="§"/>
            </a:pPr>
            <a:r>
              <a:rPr lang="tr-TR" sz="2000" dirty="0" smtClean="0">
                <a:latin typeface="Arial" pitchFamily="34" charset="0"/>
                <a:cs typeface="Arial" pitchFamily="34" charset="0"/>
              </a:rPr>
              <a:t>İnce  kenarlı mercek ile tedavi edilir.</a:t>
            </a:r>
            <a:endParaRPr lang="tr-TR" sz="2000" dirty="0">
              <a:latin typeface="Arial" pitchFamily="34" charset="0"/>
              <a:cs typeface="Arial" pitchFamily="34" charset="0"/>
            </a:endParaRPr>
          </a:p>
        </p:txBody>
      </p:sp>
      <p:sp>
        <p:nvSpPr>
          <p:cNvPr id="9" name="TextBox 8"/>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1720" y="3331621"/>
            <a:ext cx="3880615" cy="343248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51737"/>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 Kusurları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Astigmat</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1215838" y="1556792"/>
            <a:ext cx="5156362" cy="2554545"/>
          </a:xfrm>
          <a:prstGeom prst="rect">
            <a:avLst/>
          </a:prstGeom>
          <a:noFill/>
        </p:spPr>
        <p:txBody>
          <a:bodyPr wrap="square" rtlCol="0">
            <a:spAutoFit/>
          </a:bodyPr>
          <a:lstStyle/>
          <a:p>
            <a:pPr marL="342900" indent="-342900">
              <a:buFont typeface="Wingdings" panose="05000000000000000000" pitchFamily="2" charset="2"/>
              <a:buChar char="§"/>
            </a:pPr>
            <a:r>
              <a:rPr lang="tr-TR" sz="2000" dirty="0" smtClean="0">
                <a:latin typeface="Arial" pitchFamily="34" charset="0"/>
                <a:cs typeface="Arial" pitchFamily="34" charset="0"/>
              </a:rPr>
              <a:t>Astigmatizm, kornea veya göz </a:t>
            </a:r>
            <a:r>
              <a:rPr lang="tr-TR" sz="2000" dirty="0">
                <a:latin typeface="Arial" pitchFamily="34" charset="0"/>
                <a:cs typeface="Arial" pitchFamily="34" charset="0"/>
              </a:rPr>
              <a:t>merceğinin ya da her ikisinin birden </a:t>
            </a:r>
            <a:r>
              <a:rPr lang="tr-TR" sz="2000" dirty="0" smtClean="0">
                <a:latin typeface="Arial" pitchFamily="34" charset="0"/>
                <a:cs typeface="Arial" pitchFamily="34" charset="0"/>
              </a:rPr>
              <a:t>yapısının simetrik olmamasından kaynaklanır. </a:t>
            </a:r>
          </a:p>
          <a:p>
            <a:pPr marL="342900" indent="-342900">
              <a:buFont typeface="Wingdings" panose="05000000000000000000" pitchFamily="2" charset="2"/>
              <a:buChar char="§"/>
            </a:pPr>
            <a:r>
              <a:rPr lang="tr-TR" sz="2000" dirty="0" smtClean="0">
                <a:latin typeface="Arial" pitchFamily="34" charset="0"/>
                <a:cs typeface="Arial" pitchFamily="34" charset="0"/>
              </a:rPr>
              <a:t>Yatay ve/veya dikey  yönlerde farklı  merceklerin (silindirik mercek) aynı anda kullanılması  ile tedavi edilir.</a:t>
            </a:r>
          </a:p>
          <a:p>
            <a:pPr marL="450850" indent="-269875">
              <a:buFont typeface="Wingdings" pitchFamily="2" charset="2"/>
              <a:buChar char="Ø"/>
            </a:pPr>
            <a:endParaRPr lang="tr-TR" sz="2000" dirty="0">
              <a:latin typeface="Arial" pitchFamily="34" charset="0"/>
              <a:cs typeface="Arial" pitchFamily="34" charset="0"/>
            </a:endParaRPr>
          </a:p>
        </p:txBody>
      </p:sp>
      <p:sp>
        <p:nvSpPr>
          <p:cNvPr id="12" name="TextBox 11"/>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pic>
        <p:nvPicPr>
          <p:cNvPr id="5" name="Picture 4"/>
          <p:cNvPicPr>
            <a:picLocks noChangeAspect="1"/>
          </p:cNvPicPr>
          <p:nvPr/>
        </p:nvPicPr>
        <p:blipFill>
          <a:blip r:embed="rId3"/>
          <a:stretch>
            <a:fillRect/>
          </a:stretch>
        </p:blipFill>
        <p:spPr>
          <a:xfrm>
            <a:off x="3419872" y="3897869"/>
            <a:ext cx="2304256" cy="28515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 Kusurları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3" name="TextBox 2"/>
          <p:cNvSpPr txBox="1"/>
          <p:nvPr/>
        </p:nvSpPr>
        <p:spPr>
          <a:xfrm>
            <a:off x="1724496" y="1660445"/>
            <a:ext cx="4320480" cy="4401205"/>
          </a:xfrm>
          <a:prstGeom prst="rect">
            <a:avLst/>
          </a:prstGeom>
          <a:noFill/>
        </p:spPr>
        <p:txBody>
          <a:bodyPr wrap="square" rtlCol="0">
            <a:spAutoFit/>
          </a:bodyPr>
          <a:lstStyle/>
          <a:p>
            <a:r>
              <a:rPr lang="tr-TR" sz="2000" b="1" dirty="0" smtClean="0"/>
              <a:t>Simulasyon ile pekiştirelim:</a:t>
            </a:r>
          </a:p>
          <a:p>
            <a:endParaRPr lang="tr-TR" sz="2000" dirty="0" smtClean="0"/>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r>
              <a:rPr lang="tr-TR" sz="2000" dirty="0">
                <a:hlinkClick r:id="rId3"/>
              </a:rPr>
              <a:t>http://</a:t>
            </a:r>
            <a:r>
              <a:rPr lang="tr-TR" sz="2000" dirty="0" smtClean="0">
                <a:hlinkClick r:id="rId3"/>
              </a:rPr>
              <a:t>mediawebtool.com/counselor/counselor.php?cnr=AUST-LVC&amp;px=1280</a:t>
            </a:r>
            <a:r>
              <a:rPr lang="tr-TR" sz="2000" dirty="0" smtClean="0"/>
              <a:t> </a:t>
            </a:r>
            <a:endParaRPr lang="tr-TR" sz="2000" dirty="0"/>
          </a:p>
        </p:txBody>
      </p:sp>
      <p:pic>
        <p:nvPicPr>
          <p:cNvPr id="4" name="Picture 3"/>
          <p:cNvPicPr>
            <a:picLocks noChangeAspect="1"/>
          </p:cNvPicPr>
          <p:nvPr/>
        </p:nvPicPr>
        <p:blipFill rotWithShape="1">
          <a:blip r:embed="rId4"/>
          <a:srcRect l="26966" t="17305" r="2960" b="30602"/>
          <a:stretch/>
        </p:blipFill>
        <p:spPr>
          <a:xfrm>
            <a:off x="1869151" y="2564904"/>
            <a:ext cx="4359033" cy="2592288"/>
          </a:xfrm>
          <a:prstGeom prst="rect">
            <a:avLst/>
          </a:prstGeom>
        </p:spPr>
      </p:pic>
    </p:spTree>
    <p:extLst>
      <p:ext uri="{BB962C8B-B14F-4D97-AF65-F5344CB8AC3E}">
        <p14:creationId xmlns:p14="http://schemas.microsoft.com/office/powerpoint/2010/main" val="296642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908720"/>
            <a:ext cx="6589199" cy="720080"/>
          </a:xfr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Kazanımlar: </a:t>
            </a:r>
          </a:p>
        </p:txBody>
      </p:sp>
      <p:sp>
        <p:nvSpPr>
          <p:cNvPr id="3" name="Content Placeholder 2"/>
          <p:cNvSpPr>
            <a:spLocks noGrp="1"/>
          </p:cNvSpPr>
          <p:nvPr>
            <p:ph idx="1"/>
          </p:nvPr>
        </p:nvSpPr>
        <p:spPr/>
        <p:txBody>
          <a:bodyPr/>
          <a:lstStyle/>
          <a:p>
            <a:pPr marL="1077913" indent="-1077913">
              <a:buNone/>
            </a:pPr>
            <a:r>
              <a:rPr lang="tr-TR" b="1" dirty="0"/>
              <a:t>10.4.10.1. </a:t>
            </a:r>
            <a:r>
              <a:rPr lang="tr-TR" dirty="0"/>
              <a:t>Optik yasalarını kullanarak gözde görüntü oluşumunu açıklar.</a:t>
            </a:r>
          </a:p>
          <a:p>
            <a:pPr marL="1077913" indent="0">
              <a:buNone/>
            </a:pPr>
            <a:r>
              <a:rPr lang="tr-TR" b="1" dirty="0"/>
              <a:t>a. </a:t>
            </a:r>
            <a:r>
              <a:rPr lang="tr-TR" dirty="0"/>
              <a:t>Öğrencilerin farklı göz kusurlarının nedenlerini ve bu kusurların </a:t>
            </a:r>
            <a:r>
              <a:rPr lang="tr-TR" dirty="0" smtClean="0"/>
              <a:t>giderilmesinde ne </a:t>
            </a:r>
            <a:r>
              <a:rPr lang="tr-TR" dirty="0"/>
              <a:t>tür merceğin kullanımının uygun olacağını sebepleriyle tartışmaları sağlanır.</a:t>
            </a:r>
          </a:p>
          <a:p>
            <a:pPr marL="1077913" indent="0">
              <a:buNone/>
            </a:pPr>
            <a:r>
              <a:rPr lang="tr-TR" b="1" dirty="0"/>
              <a:t>b. </a:t>
            </a:r>
            <a:r>
              <a:rPr lang="tr-TR" dirty="0"/>
              <a:t>Öğrencilerin gözlük numarasını kullanarak merceğin cinsini ve odak </a:t>
            </a:r>
            <a:r>
              <a:rPr lang="tr-TR" dirty="0" smtClean="0"/>
              <a:t>uzaklığını belirlemeleri </a:t>
            </a:r>
            <a:r>
              <a:rPr lang="tr-TR" dirty="0"/>
              <a:t>sağlanır.</a:t>
            </a:r>
          </a:p>
          <a:p>
            <a:pPr marL="1077913" indent="-1077913">
              <a:buNone/>
            </a:pPr>
            <a:r>
              <a:rPr lang="tr-TR" b="1" dirty="0"/>
              <a:t>10.4.10.3. </a:t>
            </a:r>
            <a:r>
              <a:rPr lang="tr-TR" dirty="0"/>
              <a:t>Optik aletlerin yapısını inceleyerek fonksiyonel bir optik alet tasarlar ve yapar.</a:t>
            </a:r>
          </a:p>
        </p:txBody>
      </p:sp>
    </p:spTree>
    <p:extLst>
      <p:ext uri="{BB962C8B-B14F-4D97-AF65-F5344CB8AC3E}">
        <p14:creationId xmlns:p14="http://schemas.microsoft.com/office/powerpoint/2010/main" val="2894024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Gözlük Numarası</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477e757a4fda1c26a5b81f107fc88e40.jpg"/>
          <p:cNvPicPr>
            <a:picLocks noChangeAspect="1"/>
          </p:cNvPicPr>
          <p:nvPr/>
        </p:nvPicPr>
        <p:blipFill>
          <a:blip r:embed="rId3"/>
          <a:srcRect t="33156"/>
          <a:stretch>
            <a:fillRect/>
          </a:stretch>
        </p:blipFill>
        <p:spPr>
          <a:xfrm>
            <a:off x="1142976" y="1857363"/>
            <a:ext cx="4214842" cy="4201377"/>
          </a:xfrm>
          <a:prstGeom prst="rect">
            <a:avLst/>
          </a:prstGeom>
        </p:spPr>
      </p:pic>
      <p:sp>
        <p:nvSpPr>
          <p:cNvPr id="7" name="TextBox 6"/>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Gözlük Numarası</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1226384" y="1752486"/>
            <a:ext cx="4857784" cy="3908762"/>
          </a:xfrm>
          <a:prstGeom prst="rect">
            <a:avLst/>
          </a:prstGeom>
          <a:noFill/>
        </p:spPr>
        <p:txBody>
          <a:bodyPr wrap="square" rtlCol="0">
            <a:spAutoFit/>
          </a:bodyPr>
          <a:lstStyle/>
          <a:p>
            <a:pPr marL="360363" indent="-360363">
              <a:buFont typeface="Wingdings" pitchFamily="2" charset="2"/>
              <a:buChar char="Ø"/>
            </a:pPr>
            <a:r>
              <a:rPr lang="tr-TR" sz="2000" dirty="0" smtClean="0">
                <a:latin typeface="Arial" pitchFamily="34" charset="0"/>
                <a:cs typeface="Arial" pitchFamily="34" charset="0"/>
              </a:rPr>
              <a:t>Gözlük numarası kullanılan merceğin odak uzaklığı ile belirlenir.</a:t>
            </a:r>
          </a:p>
          <a:p>
            <a:pPr marL="360363" indent="-360363"/>
            <a:r>
              <a:rPr lang="tr-TR" sz="2000" dirty="0" smtClean="0">
                <a:latin typeface="Arial" pitchFamily="34" charset="0"/>
                <a:cs typeface="Arial" pitchFamily="34" charset="0"/>
              </a:rPr>
              <a:t>             </a:t>
            </a:r>
          </a:p>
          <a:p>
            <a:pPr marL="360363" indent="-360363"/>
            <a:r>
              <a:rPr lang="tr-TR" sz="2000" dirty="0">
                <a:latin typeface="Arial" pitchFamily="34" charset="0"/>
                <a:cs typeface="Arial" pitchFamily="34" charset="0"/>
              </a:rPr>
              <a:t> </a:t>
            </a:r>
            <a:r>
              <a:rPr lang="tr-TR" sz="2000" dirty="0" smtClean="0">
                <a:latin typeface="Arial" pitchFamily="34" charset="0"/>
                <a:cs typeface="Arial" pitchFamily="34" charset="0"/>
              </a:rPr>
              <a:t>      </a:t>
            </a:r>
            <a:r>
              <a:rPr lang="tr-TR" sz="2400" dirty="0" smtClean="0">
                <a:latin typeface="Arial" pitchFamily="34" charset="0"/>
                <a:cs typeface="Arial" pitchFamily="34" charset="0"/>
              </a:rPr>
              <a:t>Gözlük numarası=1/f</a:t>
            </a:r>
          </a:p>
          <a:p>
            <a:pPr marL="360363" indent="-360363"/>
            <a:endParaRPr lang="tr-TR" sz="2400" dirty="0" smtClean="0">
              <a:latin typeface="Arial" pitchFamily="34" charset="0"/>
              <a:cs typeface="Arial" pitchFamily="34" charset="0"/>
            </a:endParaRPr>
          </a:p>
          <a:p>
            <a:pPr marL="360363" indent="-360363">
              <a:buFont typeface="Wingdings" pitchFamily="2" charset="2"/>
              <a:buChar char="Ø"/>
            </a:pPr>
            <a:r>
              <a:rPr lang="tr-TR" sz="2000" dirty="0" smtClean="0">
                <a:latin typeface="Arial" pitchFamily="34" charset="0"/>
                <a:cs typeface="Arial" pitchFamily="34" charset="0"/>
              </a:rPr>
              <a:t> + işareti, ince kenarlı mercek , yakın göremeyenler</a:t>
            </a:r>
          </a:p>
          <a:p>
            <a:endParaRPr lang="tr-TR" sz="2000" dirty="0" smtClean="0">
              <a:latin typeface="Arial" pitchFamily="34" charset="0"/>
              <a:cs typeface="Arial" pitchFamily="34" charset="0"/>
            </a:endParaRPr>
          </a:p>
          <a:p>
            <a:pPr marL="360363" indent="-360363">
              <a:buFont typeface="Wingdings" pitchFamily="2" charset="2"/>
              <a:buChar char="Ø"/>
            </a:pPr>
            <a:r>
              <a:rPr lang="tr-TR" sz="2000" dirty="0" smtClean="0">
                <a:latin typeface="Arial" pitchFamily="34" charset="0"/>
                <a:cs typeface="Arial" pitchFamily="34" charset="0"/>
              </a:rPr>
              <a:t> - işareti, kalın kenarlı mercek ,uzak göremeyenler</a:t>
            </a:r>
          </a:p>
          <a:p>
            <a:pPr marL="360363" indent="-360363"/>
            <a:endParaRPr lang="tr-TR" sz="2000" dirty="0" smtClean="0">
              <a:latin typeface="Arial" pitchFamily="34" charset="0"/>
              <a:cs typeface="Arial" pitchFamily="34" charset="0"/>
            </a:endParaRPr>
          </a:p>
          <a:p>
            <a:pPr marL="360363" indent="-360363">
              <a:buFont typeface="Wingdings" pitchFamily="2" charset="2"/>
              <a:buChar char="Ø"/>
            </a:pPr>
            <a:endParaRPr lang="tr-TR" sz="2000" dirty="0" smtClean="0">
              <a:latin typeface="Arial" pitchFamily="34" charset="0"/>
              <a:cs typeface="Arial" pitchFamily="34" charset="0"/>
            </a:endParaRPr>
          </a:p>
        </p:txBody>
      </p:sp>
      <p:sp>
        <p:nvSpPr>
          <p:cNvPr id="6" name="TextBox 5"/>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1714488"/>
            <a:ext cx="4214842" cy="461665"/>
          </a:xfrm>
          <a:prstGeom prst="rect">
            <a:avLst/>
          </a:prstGeom>
          <a:noFill/>
        </p:spPr>
        <p:txBody>
          <a:bodyPr wrap="square" rtlCol="0">
            <a:spAutoFit/>
          </a:bodyPr>
          <a:lstStyle/>
          <a:p>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13" name="TextBox 12"/>
          <p:cNvSpPr txBox="1"/>
          <p:nvPr/>
        </p:nvSpPr>
        <p:spPr>
          <a:xfrm>
            <a:off x="6317233" y="1736058"/>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schemeClr val="accent1"/>
                </a:solidFill>
                <a:latin typeface="Trebuchet MS"/>
              </a:rPr>
              <a:t>«Gözü </a:t>
            </a:r>
            <a:r>
              <a:rPr lang="tr-TR" dirty="0">
                <a:solidFill>
                  <a:schemeClr val="accent1"/>
                </a:solidFill>
                <a:latin typeface="Trebuchet MS"/>
              </a:rPr>
              <a:t>bozuk insanlar etrafındaki nesneleri nasıl görür</a:t>
            </a:r>
            <a:r>
              <a:rPr lang="tr-TR" dirty="0" smtClean="0">
                <a:solidFill>
                  <a:schemeClr val="accent1"/>
                </a:solidFill>
                <a:latin typeface="Trebuchet MS"/>
              </a:rPr>
              <a:t>?» sorusuna dönüş</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pic>
        <p:nvPicPr>
          <p:cNvPr id="14" name="Resim 4"/>
          <p:cNvPicPr>
            <a:picLocks noChangeAspect="1"/>
          </p:cNvPicPr>
          <p:nvPr/>
        </p:nvPicPr>
        <p:blipFill rotWithShape="1">
          <a:blip r:embed="rId3">
            <a:extLst>
              <a:ext uri="{28A0092B-C50C-407E-A947-70E740481C1C}">
                <a14:useLocalDpi xmlns:a14="http://schemas.microsoft.com/office/drawing/2010/main" val="0"/>
              </a:ext>
            </a:extLst>
          </a:blip>
          <a:srcRect l="2506" t="643" r="54505" b="-1"/>
          <a:stretch/>
        </p:blipFill>
        <p:spPr>
          <a:xfrm>
            <a:off x="1456264" y="4384230"/>
            <a:ext cx="2088232" cy="1827960"/>
          </a:xfrm>
          <a:prstGeom prst="rect">
            <a:avLst/>
          </a:prstGeom>
        </p:spPr>
      </p:pic>
      <p:pic>
        <p:nvPicPr>
          <p:cNvPr id="15" name="Resim 5"/>
          <p:cNvPicPr>
            <a:picLocks noChangeAspect="1"/>
          </p:cNvPicPr>
          <p:nvPr/>
        </p:nvPicPr>
        <p:blipFill rotWithShape="1">
          <a:blip r:embed="rId4">
            <a:extLst>
              <a:ext uri="{28A0092B-C50C-407E-A947-70E740481C1C}">
                <a14:useLocalDpi xmlns:a14="http://schemas.microsoft.com/office/drawing/2010/main" val="0"/>
              </a:ext>
            </a:extLst>
          </a:blip>
          <a:srcRect l="2081" r="54099"/>
          <a:stretch/>
        </p:blipFill>
        <p:spPr>
          <a:xfrm>
            <a:off x="3985457" y="4335338"/>
            <a:ext cx="2105273" cy="1867729"/>
          </a:xfrm>
          <a:prstGeom prst="rect">
            <a:avLst/>
          </a:prstGeom>
        </p:spPr>
      </p:pic>
      <p:sp>
        <p:nvSpPr>
          <p:cNvPr id="16" name="Metin kutusu 1"/>
          <p:cNvSpPr txBox="1"/>
          <p:nvPr/>
        </p:nvSpPr>
        <p:spPr>
          <a:xfrm>
            <a:off x="1428728" y="6273225"/>
            <a:ext cx="2344696" cy="584775"/>
          </a:xfrm>
          <a:prstGeom prst="rect">
            <a:avLst/>
          </a:prstGeom>
          <a:noFill/>
        </p:spPr>
        <p:txBody>
          <a:bodyPr wrap="square" rtlCol="0">
            <a:spAutoFit/>
          </a:bodyPr>
          <a:lstStyle/>
          <a:p>
            <a:r>
              <a:rPr lang="tr-TR" sz="1600" i="1" dirty="0" smtClean="0"/>
              <a:t> </a:t>
            </a:r>
            <a:r>
              <a:rPr lang="tr-TR" sz="1600" dirty="0" smtClean="0"/>
              <a:t>Miyop göz kusuru olan kişide görüntü</a:t>
            </a:r>
            <a:endParaRPr lang="tr-TR" sz="1600" dirty="0"/>
          </a:p>
        </p:txBody>
      </p:sp>
      <p:sp>
        <p:nvSpPr>
          <p:cNvPr id="17" name="Metin kutusu 2"/>
          <p:cNvSpPr txBox="1"/>
          <p:nvPr/>
        </p:nvSpPr>
        <p:spPr>
          <a:xfrm>
            <a:off x="4000496" y="6273225"/>
            <a:ext cx="2265672" cy="584775"/>
          </a:xfrm>
          <a:prstGeom prst="rect">
            <a:avLst/>
          </a:prstGeom>
          <a:noFill/>
        </p:spPr>
        <p:txBody>
          <a:bodyPr wrap="square" rtlCol="0">
            <a:spAutoFit/>
          </a:bodyPr>
          <a:lstStyle/>
          <a:p>
            <a:r>
              <a:rPr lang="tr-TR" sz="1600" i="1" dirty="0" smtClean="0"/>
              <a:t> </a:t>
            </a:r>
            <a:r>
              <a:rPr lang="tr-TR" sz="1600" dirty="0"/>
              <a:t>Hipermetrop göz </a:t>
            </a:r>
            <a:r>
              <a:rPr lang="tr-TR" sz="1600" dirty="0" smtClean="0"/>
              <a:t>kusuru </a:t>
            </a:r>
            <a:r>
              <a:rPr lang="tr-TR" sz="1600" dirty="0"/>
              <a:t>olan kişide görüntü</a:t>
            </a:r>
          </a:p>
        </p:txBody>
      </p:sp>
      <p:pic>
        <p:nvPicPr>
          <p:cNvPr id="18" name="Resim 5"/>
          <p:cNvPicPr>
            <a:picLocks noChangeAspect="1"/>
          </p:cNvPicPr>
          <p:nvPr/>
        </p:nvPicPr>
        <p:blipFill rotWithShape="1">
          <a:blip r:embed="rId4">
            <a:extLst>
              <a:ext uri="{28A0092B-C50C-407E-A947-70E740481C1C}">
                <a14:useLocalDpi xmlns:a14="http://schemas.microsoft.com/office/drawing/2010/main" val="0"/>
              </a:ext>
            </a:extLst>
          </a:blip>
          <a:srcRect l="52133"/>
          <a:stretch/>
        </p:blipFill>
        <p:spPr>
          <a:xfrm>
            <a:off x="2285923" y="1693540"/>
            <a:ext cx="2517145" cy="2044261"/>
          </a:xfrm>
          <a:prstGeom prst="rect">
            <a:avLst/>
          </a:prstGeom>
        </p:spPr>
      </p:pic>
      <p:sp>
        <p:nvSpPr>
          <p:cNvPr id="19" name="Metin kutusu 1"/>
          <p:cNvSpPr txBox="1"/>
          <p:nvPr/>
        </p:nvSpPr>
        <p:spPr>
          <a:xfrm>
            <a:off x="1785918" y="3786190"/>
            <a:ext cx="3240360" cy="338554"/>
          </a:xfrm>
          <a:prstGeom prst="rect">
            <a:avLst/>
          </a:prstGeom>
          <a:noFill/>
        </p:spPr>
        <p:txBody>
          <a:bodyPr wrap="square" rtlCol="0">
            <a:spAutoFit/>
          </a:bodyPr>
          <a:lstStyle/>
          <a:p>
            <a:r>
              <a:rPr lang="tr-TR" sz="1600" i="1" dirty="0" smtClean="0"/>
              <a:t>              </a:t>
            </a:r>
            <a:r>
              <a:rPr lang="tr-TR" sz="1600" dirty="0" smtClean="0"/>
              <a:t>Sağlıklı gözde  görüntü</a:t>
            </a:r>
            <a:endParaRPr lang="tr-TR" sz="1600" dirty="0"/>
          </a:p>
        </p:txBody>
      </p:sp>
      <p:sp>
        <p:nvSpPr>
          <p:cNvPr id="2" name="Title 1"/>
          <p:cNvSpPr>
            <a:spLocks noGrp="1"/>
          </p:cNvSpPr>
          <p:nvPr>
            <p:ph type="title"/>
          </p:nvPr>
        </p:nvSpPr>
        <p:spPr>
          <a:xfrm>
            <a:off x="1357306" y="359851"/>
            <a:ext cx="7603133"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Gözü bozuk insanlar </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etrafını nasıl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görür?» sorusuna dönüş</a:t>
            </a:r>
            <a:b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71665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Optik Aletlerin Yapısı</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142976" y="1714488"/>
            <a:ext cx="4214842" cy="461665"/>
          </a:xfrm>
          <a:prstGeom prst="rect">
            <a:avLst/>
          </a:prstGeom>
          <a:noFill/>
        </p:spPr>
        <p:txBody>
          <a:bodyPr wrap="square" rtlCol="0">
            <a:spAutoFit/>
          </a:bodyPr>
          <a:lstStyle/>
          <a:p>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6" name="TextBox 5"/>
          <p:cNvSpPr txBox="1"/>
          <p:nvPr/>
        </p:nvSpPr>
        <p:spPr>
          <a:xfrm>
            <a:off x="1547664" y="2074750"/>
            <a:ext cx="1281120" cy="461665"/>
          </a:xfrm>
          <a:prstGeom prst="rect">
            <a:avLst/>
          </a:prstGeom>
          <a:noFill/>
        </p:spPr>
        <p:txBody>
          <a:bodyPr wrap="none" rtlCol="0">
            <a:spAutoFit/>
          </a:bodyPr>
          <a:lstStyle/>
          <a:p>
            <a:r>
              <a:rPr lang="tr-TR" sz="2400" dirty="0" smtClean="0">
                <a:latin typeface="Arial" pitchFamily="34" charset="0"/>
                <a:cs typeface="Arial" pitchFamily="34" charset="0"/>
              </a:rPr>
              <a:t>Dürbün:</a:t>
            </a:r>
            <a:endParaRPr lang="tr-TR" sz="2400" dirty="0">
              <a:latin typeface="Arial" pitchFamily="34" charset="0"/>
              <a:cs typeface="Arial" pitchFamily="34" charset="0"/>
            </a:endParaRPr>
          </a:p>
        </p:txBody>
      </p:sp>
      <p:pic>
        <p:nvPicPr>
          <p:cNvPr id="4098" name="Picture 2" descr="http://images.hepsiburada.net/assets/Outdoor/500/Outdoor_49451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399" y="2978889"/>
            <a:ext cx="2275272" cy="22752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lidesharecdn.com/totalinternalreflectionv2-111128233743-phpapp02/95/total-internal-reflection-critical-angle-40-728.jpg?cb=1322695255"/>
          <p:cNvPicPr>
            <a:picLocks noChangeAspect="1" noChangeArrowheads="1"/>
          </p:cNvPicPr>
          <p:nvPr/>
        </p:nvPicPr>
        <p:blipFill rotWithShape="1">
          <a:blip r:embed="rId4">
            <a:extLst>
              <a:ext uri="{28A0092B-C50C-407E-A947-70E740481C1C}">
                <a14:useLocalDpi xmlns:a14="http://schemas.microsoft.com/office/drawing/2010/main" val="0"/>
              </a:ext>
            </a:extLst>
          </a:blip>
          <a:srcRect l="7614" t="33522" r="43282" b="8193"/>
          <a:stretch/>
        </p:blipFill>
        <p:spPr bwMode="auto">
          <a:xfrm>
            <a:off x="3444671" y="2970163"/>
            <a:ext cx="2750192" cy="24482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17233" y="1736058"/>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schemeClr val="accent1"/>
                </a:solidFill>
                <a:latin typeface="Trebuchet MS"/>
              </a:rPr>
              <a:t>«Gözü </a:t>
            </a:r>
            <a:r>
              <a:rPr lang="tr-TR" dirty="0">
                <a:solidFill>
                  <a:schemeClr val="accent1"/>
                </a:solidFill>
                <a:latin typeface="Trebuchet MS"/>
              </a:rPr>
              <a:t>bozuk insanlar etrafındaki nesneleri nasıl görür</a:t>
            </a:r>
            <a:r>
              <a:rPr lang="tr-TR" dirty="0" smtClean="0">
                <a:solidFill>
                  <a:schemeClr val="accent1"/>
                </a:solidFill>
                <a:latin typeface="Trebuchet MS"/>
              </a:rPr>
              <a:t>?» sorusuna dönüş</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smtClean="0">
                <a:solidFill>
                  <a:schemeClr val="accent1"/>
                </a:solidFill>
                <a:latin typeface="Arial" pitchFamily="34" charset="0"/>
                <a:cs typeface="Arial" pitchFamily="34" charset="0"/>
              </a:rPr>
              <a:t> Optik </a:t>
            </a:r>
            <a:r>
              <a:rPr lang="tr-TR" dirty="0">
                <a:solidFill>
                  <a:schemeClr val="accent1"/>
                </a:solidFill>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Tree>
    <p:extLst>
      <p:ext uri="{BB962C8B-B14F-4D97-AF65-F5344CB8AC3E}">
        <p14:creationId xmlns:p14="http://schemas.microsoft.com/office/powerpoint/2010/main" val="268419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71665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Optik Aletlerin Yapısı</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1639587" y="1923750"/>
            <a:ext cx="1485856" cy="461665"/>
          </a:xfrm>
          <a:prstGeom prst="rect">
            <a:avLst/>
          </a:prstGeom>
          <a:noFill/>
        </p:spPr>
        <p:txBody>
          <a:bodyPr wrap="none" rtlCol="0">
            <a:spAutoFit/>
          </a:bodyPr>
          <a:lstStyle/>
          <a:p>
            <a:r>
              <a:rPr lang="tr-TR" sz="2400" dirty="0" smtClean="0">
                <a:latin typeface="Arial" pitchFamily="34" charset="0"/>
                <a:cs typeface="Arial" pitchFamily="34" charset="0"/>
              </a:rPr>
              <a:t>Teleskop</a:t>
            </a:r>
            <a:r>
              <a:rPr lang="tr-TR" sz="2400" dirty="0">
                <a:latin typeface="Arial" pitchFamily="34" charset="0"/>
                <a:cs typeface="Arial" pitchFamily="34" charset="0"/>
              </a:rPr>
              <a:t>:</a:t>
            </a:r>
          </a:p>
        </p:txBody>
      </p:sp>
      <p:sp>
        <p:nvSpPr>
          <p:cNvPr id="11" name="TextBox 10"/>
          <p:cNvSpPr txBox="1"/>
          <p:nvPr/>
        </p:nvSpPr>
        <p:spPr>
          <a:xfrm>
            <a:off x="6317233" y="1736058"/>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schemeClr val="accent1"/>
                </a:solidFill>
                <a:latin typeface="Trebuchet MS"/>
              </a:rPr>
              <a:t>«Gözü </a:t>
            </a:r>
            <a:r>
              <a:rPr lang="tr-TR" dirty="0">
                <a:solidFill>
                  <a:schemeClr val="accent1"/>
                </a:solidFill>
                <a:latin typeface="Trebuchet MS"/>
              </a:rPr>
              <a:t>bozuk insanlar etrafındaki nesneleri nasıl görür</a:t>
            </a:r>
            <a:r>
              <a:rPr lang="tr-TR" dirty="0" smtClean="0">
                <a:solidFill>
                  <a:schemeClr val="accent1"/>
                </a:solidFill>
                <a:latin typeface="Trebuchet MS"/>
              </a:rPr>
              <a:t>?» sorusuna dönüş</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smtClean="0">
                <a:solidFill>
                  <a:schemeClr val="accent1"/>
                </a:solidFill>
                <a:latin typeface="Arial" pitchFamily="34" charset="0"/>
                <a:cs typeface="Arial" pitchFamily="34" charset="0"/>
              </a:rPr>
              <a:t> Optik </a:t>
            </a:r>
            <a:r>
              <a:rPr lang="tr-TR" dirty="0">
                <a:solidFill>
                  <a:schemeClr val="accent1"/>
                </a:solidFill>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pic>
        <p:nvPicPr>
          <p:cNvPr id="8" name="Picture 7" descr="http://ep.yimg.com/ay/yhst-17719228972953/new-288x-astrolon-telescope-edu-36944-7.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430" y="2214554"/>
            <a:ext cx="2576428" cy="2623375"/>
          </a:xfrm>
          <a:prstGeom prst="rect">
            <a:avLst/>
          </a:prstGeom>
          <a:noFill/>
          <a:ln>
            <a:noFill/>
          </a:ln>
        </p:spPr>
      </p:pic>
      <p:pic>
        <p:nvPicPr>
          <p:cNvPr id="3" name="Picture 2"/>
          <p:cNvPicPr>
            <a:picLocks noChangeAspect="1"/>
          </p:cNvPicPr>
          <p:nvPr/>
        </p:nvPicPr>
        <p:blipFill>
          <a:blip r:embed="rId4"/>
          <a:srcRect b="69057"/>
          <a:stretch>
            <a:fillRect/>
          </a:stretch>
        </p:blipFill>
        <p:spPr>
          <a:xfrm>
            <a:off x="976630" y="4693013"/>
            <a:ext cx="4952692" cy="1093441"/>
          </a:xfrm>
          <a:prstGeom prst="rect">
            <a:avLst/>
          </a:prstGeom>
        </p:spPr>
      </p:pic>
    </p:spTree>
    <p:extLst>
      <p:ext uri="{BB962C8B-B14F-4D97-AF65-F5344CB8AC3E}">
        <p14:creationId xmlns:p14="http://schemas.microsoft.com/office/powerpoint/2010/main" val="2455417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71665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Optik Alet Tasarlayalım</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142976" y="1714488"/>
            <a:ext cx="4214842" cy="461665"/>
          </a:xfrm>
          <a:prstGeom prst="rect">
            <a:avLst/>
          </a:prstGeom>
          <a:noFill/>
        </p:spPr>
        <p:txBody>
          <a:bodyPr wrap="square" rtlCol="0">
            <a:spAutoFit/>
          </a:bodyPr>
          <a:lstStyle/>
          <a:p>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pic>
        <p:nvPicPr>
          <p:cNvPr id="2054" name="Picture 6" descr="http://www.arborsci.com/media/catalog/product/cache/1/image/9df78eab33525d08d6e5fb8d27136e95/l/i/lightbox-accesso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204864"/>
            <a:ext cx="4266020" cy="45243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5696" y="1330801"/>
            <a:ext cx="5240730" cy="369332"/>
          </a:xfrm>
          <a:prstGeom prst="rect">
            <a:avLst/>
          </a:prstGeom>
          <a:noFill/>
        </p:spPr>
        <p:txBody>
          <a:bodyPr wrap="none" rtlCol="0">
            <a:spAutoFit/>
          </a:bodyPr>
          <a:lstStyle/>
          <a:p>
            <a:r>
              <a:rPr lang="tr-TR" dirty="0" smtClean="0"/>
              <a:t>Öğrendiğimiz araçları kullanarak optik alet tasarlayalım</a:t>
            </a:r>
            <a:r>
              <a:rPr lang="tr-TR" dirty="0" smtClean="0">
                <a:sym typeface="Wingdings" panose="05000000000000000000" pitchFamily="2" charset="2"/>
              </a:rPr>
              <a:t></a:t>
            </a:r>
            <a:endParaRPr lang="tr-TR" dirty="0"/>
          </a:p>
        </p:txBody>
      </p:sp>
      <p:sp>
        <p:nvSpPr>
          <p:cNvPr id="9" name="TextBox 8"/>
          <p:cNvSpPr txBox="1"/>
          <p:nvPr/>
        </p:nvSpPr>
        <p:spPr>
          <a:xfrm>
            <a:off x="6317233" y="1736058"/>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schemeClr val="accent1"/>
                </a:solidFill>
                <a:latin typeface="Trebuchet MS"/>
              </a:rPr>
              <a:t>«Gözü </a:t>
            </a:r>
            <a:r>
              <a:rPr lang="tr-TR" dirty="0">
                <a:solidFill>
                  <a:schemeClr val="accent1"/>
                </a:solidFill>
                <a:latin typeface="Trebuchet MS"/>
              </a:rPr>
              <a:t>bozuk insanlar etrafındaki nesneleri nasıl görür</a:t>
            </a:r>
            <a:r>
              <a:rPr lang="tr-TR" dirty="0" smtClean="0">
                <a:solidFill>
                  <a:schemeClr val="accent1"/>
                </a:solidFill>
                <a:latin typeface="Trebuchet MS"/>
              </a:rPr>
              <a:t>?» sorusuna dönüş</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smtClean="0">
                <a:solidFill>
                  <a:schemeClr val="accent1"/>
                </a:solidFill>
                <a:latin typeface="Arial" pitchFamily="34" charset="0"/>
                <a:cs typeface="Arial" pitchFamily="34" charset="0"/>
              </a:rPr>
              <a:t> Optik aletlerin yapısı</a:t>
            </a:r>
          </a:p>
          <a:p>
            <a:pPr marL="269875" indent="-269875">
              <a:buFont typeface="Wingdings" pitchFamily="2" charset="2"/>
              <a:buChar char="ü"/>
            </a:pPr>
            <a:r>
              <a:rPr lang="tr-TR" dirty="0" smtClean="0">
                <a:solidFill>
                  <a:schemeClr val="accent1"/>
                </a:solidFill>
                <a:latin typeface="Arial" pitchFamily="34" charset="0"/>
                <a:cs typeface="Arial" pitchFamily="34" charset="0"/>
              </a:rPr>
              <a:t> Optik alet tasarlayalım</a:t>
            </a:r>
          </a:p>
          <a:p>
            <a:pPr marL="269875" indent="-269875">
              <a:buFont typeface="Wingdings" pitchFamily="2" charset="2"/>
              <a:buChar char="ü"/>
            </a:pPr>
            <a:r>
              <a:rPr lang="tr-TR" dirty="0" smtClean="0">
                <a:latin typeface="Arial" pitchFamily="34" charset="0"/>
                <a:cs typeface="Arial" pitchFamily="34" charset="0"/>
              </a:rPr>
              <a:t> Soru çözme</a:t>
            </a:r>
          </a:p>
          <a:p>
            <a:pPr marL="269875" indent="-269875">
              <a:buFont typeface="Wingdings" pitchFamily="2" charset="2"/>
              <a:buChar char="ü"/>
            </a:pPr>
            <a:r>
              <a:rPr lang="tr-TR" dirty="0" smtClean="0">
                <a:latin typeface="Arial" pitchFamily="34" charset="0"/>
                <a:cs typeface="Arial" pitchFamily="34" charset="0"/>
              </a:rPr>
              <a:t> </a:t>
            </a:r>
            <a:r>
              <a:rPr lang="tr-TR" dirty="0">
                <a:latin typeface="Arial" pitchFamily="34" charset="0"/>
                <a:cs typeface="Arial" pitchFamily="34" charset="0"/>
              </a:rPr>
              <a:t>Günün  özeti </a:t>
            </a:r>
          </a:p>
        </p:txBody>
      </p:sp>
    </p:spTree>
    <p:extLst>
      <p:ext uri="{BB962C8B-B14F-4D97-AF65-F5344CB8AC3E}">
        <p14:creationId xmlns:p14="http://schemas.microsoft.com/office/powerpoint/2010/main" val="4208156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Soru çözme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142976" y="1714488"/>
            <a:ext cx="4214842" cy="461665"/>
          </a:xfrm>
          <a:prstGeom prst="rect">
            <a:avLst/>
          </a:prstGeom>
          <a:noFill/>
        </p:spPr>
        <p:txBody>
          <a:bodyPr wrap="square" rtlCol="0">
            <a:spAutoFit/>
          </a:bodyPr>
          <a:lstStyle/>
          <a:p>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11" name="TextBox 10"/>
          <p:cNvSpPr txBox="1"/>
          <p:nvPr/>
        </p:nvSpPr>
        <p:spPr>
          <a:xfrm>
            <a:off x="6317233" y="1736058"/>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schemeClr val="accent1"/>
                </a:solidFill>
                <a:latin typeface="Trebuchet MS"/>
              </a:rPr>
              <a:t>«Gözü </a:t>
            </a:r>
            <a:r>
              <a:rPr lang="tr-TR" dirty="0">
                <a:solidFill>
                  <a:schemeClr val="accent1"/>
                </a:solidFill>
                <a:latin typeface="Trebuchet MS"/>
              </a:rPr>
              <a:t>bozuk insanlar etrafındaki nesneleri nasıl görür</a:t>
            </a:r>
            <a:r>
              <a:rPr lang="tr-TR" dirty="0" smtClean="0">
                <a:solidFill>
                  <a:schemeClr val="accent1"/>
                </a:solidFill>
                <a:latin typeface="Trebuchet MS"/>
              </a:rPr>
              <a:t>?» sorusuna dönüş</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smtClean="0">
                <a:solidFill>
                  <a:schemeClr val="accent1"/>
                </a:solidFill>
                <a:latin typeface="Arial" pitchFamily="34" charset="0"/>
                <a:cs typeface="Arial" pitchFamily="34" charset="0"/>
              </a:rPr>
              <a:t> Optik </a:t>
            </a:r>
            <a:r>
              <a:rPr lang="tr-TR" dirty="0">
                <a:solidFill>
                  <a:schemeClr val="accent1"/>
                </a:solidFill>
                <a:latin typeface="Arial" pitchFamily="34" charset="0"/>
                <a:cs typeface="Arial" pitchFamily="34" charset="0"/>
              </a:rPr>
              <a:t>aletlerin yapısı</a:t>
            </a:r>
          </a:p>
          <a:p>
            <a:pPr marL="269875" indent="-269875">
              <a:buFont typeface="Wingdings" pitchFamily="2" charset="2"/>
              <a:buChar char="ü"/>
            </a:pPr>
            <a:r>
              <a:rPr lang="tr-TR" dirty="0">
                <a:solidFill>
                  <a:schemeClr val="accent1"/>
                </a:solidFill>
                <a:latin typeface="Arial" pitchFamily="34" charset="0"/>
                <a:cs typeface="Arial" pitchFamily="34" charset="0"/>
              </a:rPr>
              <a:t> Optik alet tasarlayalım</a:t>
            </a:r>
          </a:p>
          <a:p>
            <a:pPr marL="269875" indent="-269875">
              <a:buFont typeface="Wingdings" pitchFamily="2" charset="2"/>
              <a:buChar char="ü"/>
            </a:pPr>
            <a:r>
              <a:rPr lang="tr-TR" dirty="0">
                <a:solidFill>
                  <a:schemeClr val="accent1"/>
                </a:solidFill>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12" name="Metin kutusu 1"/>
          <p:cNvSpPr txBox="1"/>
          <p:nvPr/>
        </p:nvSpPr>
        <p:spPr>
          <a:xfrm>
            <a:off x="971600" y="1714488"/>
            <a:ext cx="5400600" cy="3170099"/>
          </a:xfrm>
          <a:prstGeom prst="rect">
            <a:avLst/>
          </a:prstGeom>
          <a:solidFill>
            <a:schemeClr val="bg1"/>
          </a:solidFill>
        </p:spPr>
        <p:txBody>
          <a:bodyPr wrap="square" rtlCol="0">
            <a:spAutoFit/>
          </a:bodyPr>
          <a:lstStyle/>
          <a:p>
            <a:r>
              <a:rPr lang="tr-TR" sz="2000" dirty="0"/>
              <a:t>G</a:t>
            </a:r>
            <a:r>
              <a:rPr lang="tr-TR" sz="2000" dirty="0" smtClean="0"/>
              <a:t>öz kusurları ile ilgili;</a:t>
            </a:r>
          </a:p>
          <a:p>
            <a:pPr marL="400050" indent="-400050">
              <a:buFont typeface="+mj-lt"/>
              <a:buAutoNum type="romanUcPeriod"/>
            </a:pPr>
            <a:r>
              <a:rPr lang="tr-TR" sz="2000" dirty="0" smtClean="0"/>
              <a:t> </a:t>
            </a:r>
            <a:r>
              <a:rPr lang="tr-TR" sz="2000" dirty="0"/>
              <a:t>G</a:t>
            </a:r>
            <a:r>
              <a:rPr lang="tr-TR" sz="2000" dirty="0" smtClean="0"/>
              <a:t>örüntünün sarı beneğin arkasına düşmesi hipermetropluk olarak adlandırılır.</a:t>
            </a:r>
          </a:p>
          <a:p>
            <a:pPr marL="400050" indent="-400050">
              <a:buFont typeface="+mj-lt"/>
              <a:buAutoNum type="romanUcPeriod"/>
            </a:pPr>
            <a:r>
              <a:rPr lang="tr-TR" sz="2000" dirty="0"/>
              <a:t>G</a:t>
            </a:r>
            <a:r>
              <a:rPr lang="tr-TR" sz="2000" dirty="0" smtClean="0"/>
              <a:t>örüntünün sarı beneğin önüne düşmesi miyopluk olarak adlandırılır.</a:t>
            </a:r>
          </a:p>
          <a:p>
            <a:pPr marL="400050" indent="-400050">
              <a:buFont typeface="+mj-lt"/>
              <a:buAutoNum type="romanUcPeriod"/>
            </a:pPr>
            <a:r>
              <a:rPr lang="tr-TR" sz="2000" dirty="0" smtClean="0"/>
              <a:t>Hipermetropluk kalın kenarlı mercek ile düzeltilir.</a:t>
            </a:r>
          </a:p>
          <a:p>
            <a:r>
              <a:rPr lang="tr-TR" sz="2000" dirty="0" smtClean="0"/>
              <a:t>  yargılarından hangileri doğrudur?</a:t>
            </a:r>
          </a:p>
          <a:p>
            <a:pPr marL="342900" indent="-342900">
              <a:buAutoNum type="alphaUcParenR"/>
            </a:pPr>
            <a:r>
              <a:rPr lang="tr-TR" sz="2000" dirty="0" smtClean="0"/>
              <a:t>Yalnız I	B) Yalnız II	C) I ve II </a:t>
            </a:r>
          </a:p>
          <a:p>
            <a:r>
              <a:rPr lang="tr-TR" sz="2000" dirty="0"/>
              <a:t>	</a:t>
            </a:r>
            <a:r>
              <a:rPr lang="tr-TR" sz="2000" dirty="0" smtClean="0"/>
              <a:t>D) II ve III	E) I, II ve III</a:t>
            </a:r>
            <a:endParaRPr lang="tr-TR" sz="2000" dirty="0"/>
          </a:p>
        </p:txBody>
      </p:sp>
      <p:sp>
        <p:nvSpPr>
          <p:cNvPr id="8" name="TextBox 7"/>
          <p:cNvSpPr txBox="1"/>
          <p:nvPr/>
        </p:nvSpPr>
        <p:spPr>
          <a:xfrm>
            <a:off x="2000232" y="5500702"/>
            <a:ext cx="1714512" cy="369332"/>
          </a:xfrm>
          <a:prstGeom prst="rect">
            <a:avLst/>
          </a:prstGeom>
          <a:noFill/>
        </p:spPr>
        <p:txBody>
          <a:bodyPr wrap="square" rtlCol="0">
            <a:spAutoFit/>
          </a:bodyPr>
          <a:lstStyle/>
          <a:p>
            <a:r>
              <a:rPr lang="tr-TR" dirty="0" smtClean="0"/>
              <a:t>Cevap: C</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Soru çözme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142976" y="1714488"/>
            <a:ext cx="4214842" cy="461665"/>
          </a:xfrm>
          <a:prstGeom prst="rect">
            <a:avLst/>
          </a:prstGeom>
          <a:noFill/>
        </p:spPr>
        <p:txBody>
          <a:bodyPr wrap="square" rtlCol="0">
            <a:spAutoFit/>
          </a:bodyPr>
          <a:lstStyle/>
          <a:p>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11" name="TextBox 10"/>
          <p:cNvSpPr txBox="1"/>
          <p:nvPr/>
        </p:nvSpPr>
        <p:spPr>
          <a:xfrm>
            <a:off x="6317233" y="1736058"/>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schemeClr val="accent1"/>
                </a:solidFill>
                <a:latin typeface="Trebuchet MS"/>
              </a:rPr>
              <a:t>«Gözü </a:t>
            </a:r>
            <a:r>
              <a:rPr lang="tr-TR" dirty="0">
                <a:solidFill>
                  <a:schemeClr val="accent1"/>
                </a:solidFill>
                <a:latin typeface="Trebuchet MS"/>
              </a:rPr>
              <a:t>bozuk insanlar etrafındaki nesneleri nasıl görür</a:t>
            </a:r>
            <a:r>
              <a:rPr lang="tr-TR" dirty="0" smtClean="0">
                <a:solidFill>
                  <a:schemeClr val="accent1"/>
                </a:solidFill>
                <a:latin typeface="Trebuchet MS"/>
              </a:rPr>
              <a:t>?» sorusuna dönüş</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smtClean="0">
                <a:solidFill>
                  <a:schemeClr val="accent1"/>
                </a:solidFill>
                <a:latin typeface="Arial" pitchFamily="34" charset="0"/>
                <a:cs typeface="Arial" pitchFamily="34" charset="0"/>
              </a:rPr>
              <a:t> Optik </a:t>
            </a:r>
            <a:r>
              <a:rPr lang="tr-TR" dirty="0">
                <a:solidFill>
                  <a:schemeClr val="accent1"/>
                </a:solidFill>
                <a:latin typeface="Arial" pitchFamily="34" charset="0"/>
                <a:cs typeface="Arial" pitchFamily="34" charset="0"/>
              </a:rPr>
              <a:t>aletlerin yapısı</a:t>
            </a:r>
          </a:p>
          <a:p>
            <a:pPr marL="269875" indent="-269875">
              <a:buFont typeface="Wingdings" pitchFamily="2" charset="2"/>
              <a:buChar char="ü"/>
            </a:pPr>
            <a:r>
              <a:rPr lang="tr-TR" dirty="0">
                <a:solidFill>
                  <a:schemeClr val="accent1"/>
                </a:solidFill>
                <a:latin typeface="Arial" pitchFamily="34" charset="0"/>
                <a:cs typeface="Arial" pitchFamily="34" charset="0"/>
              </a:rPr>
              <a:t> Optik alet tasarlayalım</a:t>
            </a:r>
          </a:p>
          <a:p>
            <a:pPr marL="269875" indent="-269875">
              <a:buFont typeface="Wingdings" pitchFamily="2" charset="2"/>
              <a:buChar char="ü"/>
            </a:pPr>
            <a:r>
              <a:rPr lang="tr-TR" dirty="0">
                <a:solidFill>
                  <a:schemeClr val="accent1"/>
                </a:solidFill>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12" name="Metin kutusu 1"/>
          <p:cNvSpPr txBox="1"/>
          <p:nvPr/>
        </p:nvSpPr>
        <p:spPr>
          <a:xfrm>
            <a:off x="971600" y="1714488"/>
            <a:ext cx="5400600" cy="3170099"/>
          </a:xfrm>
          <a:prstGeom prst="rect">
            <a:avLst/>
          </a:prstGeom>
          <a:solidFill>
            <a:schemeClr val="bg1"/>
          </a:solidFill>
        </p:spPr>
        <p:txBody>
          <a:bodyPr wrap="square" rtlCol="0">
            <a:spAutoFit/>
          </a:bodyPr>
          <a:lstStyle/>
          <a:p>
            <a:r>
              <a:rPr lang="tr-TR" sz="2000" dirty="0"/>
              <a:t>G</a:t>
            </a:r>
            <a:r>
              <a:rPr lang="tr-TR" sz="2000" dirty="0" smtClean="0"/>
              <a:t>öz kusurları ile ilgili;</a:t>
            </a:r>
          </a:p>
          <a:p>
            <a:pPr marL="400050" indent="-400050">
              <a:buFont typeface="+mj-lt"/>
              <a:buAutoNum type="romanUcPeriod"/>
            </a:pPr>
            <a:r>
              <a:rPr lang="tr-TR" sz="2000" dirty="0" smtClean="0"/>
              <a:t>Görüntü,sarı beneğin arkasına düştüğünde kişi uzağı göremez. </a:t>
            </a:r>
          </a:p>
          <a:p>
            <a:pPr marL="400050" indent="-400050">
              <a:buFont typeface="+mj-lt"/>
              <a:buAutoNum type="romanUcPeriod"/>
            </a:pPr>
            <a:r>
              <a:rPr lang="tr-TR" sz="2000" dirty="0" smtClean="0"/>
              <a:t>Görüntü,sarı beneğin önüne düştüğünde </a:t>
            </a:r>
            <a:r>
              <a:rPr lang="tr-TR" sz="2000" dirty="0"/>
              <a:t>kişi </a:t>
            </a:r>
            <a:r>
              <a:rPr lang="tr-TR" sz="2000" dirty="0" smtClean="0"/>
              <a:t>uzağı </a:t>
            </a:r>
            <a:r>
              <a:rPr lang="tr-TR" sz="2000" dirty="0"/>
              <a:t>göremez. </a:t>
            </a:r>
          </a:p>
          <a:p>
            <a:pPr marL="400050" indent="-400050">
              <a:buFont typeface="+mj-lt"/>
              <a:buAutoNum type="romanUcPeriod"/>
            </a:pPr>
            <a:r>
              <a:rPr lang="tr-TR" sz="2000" dirty="0" smtClean="0"/>
              <a:t>Uzağı görememe göz kusuru kalın kenarlı mercek ile düzeltilir.</a:t>
            </a:r>
          </a:p>
          <a:p>
            <a:r>
              <a:rPr lang="tr-TR" sz="2000" dirty="0" smtClean="0"/>
              <a:t>  yargılarından hangileri doğrudur?</a:t>
            </a:r>
          </a:p>
          <a:p>
            <a:pPr marL="342900" indent="-342900">
              <a:buAutoNum type="alphaUcParenR"/>
            </a:pPr>
            <a:r>
              <a:rPr lang="tr-TR" sz="2000" dirty="0" smtClean="0"/>
              <a:t>Yalnız I	B) Yalnız II	C) I ve II </a:t>
            </a:r>
          </a:p>
          <a:p>
            <a:r>
              <a:rPr lang="tr-TR" sz="2000" dirty="0"/>
              <a:t>	</a:t>
            </a:r>
            <a:r>
              <a:rPr lang="tr-TR" sz="2000" dirty="0" smtClean="0"/>
              <a:t>D) II ve III	E) I, II ve III</a:t>
            </a:r>
            <a:endParaRPr lang="tr-TR" sz="2000" dirty="0"/>
          </a:p>
        </p:txBody>
      </p:sp>
      <p:sp>
        <p:nvSpPr>
          <p:cNvPr id="6" name="TextBox 5"/>
          <p:cNvSpPr txBox="1"/>
          <p:nvPr/>
        </p:nvSpPr>
        <p:spPr>
          <a:xfrm>
            <a:off x="1928794" y="5643578"/>
            <a:ext cx="2286016" cy="369332"/>
          </a:xfrm>
          <a:prstGeom prst="rect">
            <a:avLst/>
          </a:prstGeom>
          <a:noFill/>
        </p:spPr>
        <p:txBody>
          <a:bodyPr wrap="square" rtlCol="0">
            <a:spAutoFit/>
          </a:bodyPr>
          <a:lstStyle/>
          <a:p>
            <a:r>
              <a:rPr lang="tr-TR" dirty="0" smtClean="0"/>
              <a:t>Cevap: D</a:t>
            </a:r>
            <a:endParaRPr lang="tr-TR" dirty="0"/>
          </a:p>
        </p:txBody>
      </p:sp>
    </p:spTree>
    <p:extLst>
      <p:ext uri="{BB962C8B-B14F-4D97-AF65-F5344CB8AC3E}">
        <p14:creationId xmlns:p14="http://schemas.microsoft.com/office/powerpoint/2010/main" val="194368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3" y="624110"/>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Günün Özeti</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142976" y="1714488"/>
            <a:ext cx="4214842" cy="461665"/>
          </a:xfrm>
          <a:prstGeom prst="rect">
            <a:avLst/>
          </a:prstGeom>
          <a:noFill/>
        </p:spPr>
        <p:txBody>
          <a:bodyPr wrap="square" rtlCol="0">
            <a:spAutoFit/>
          </a:bodyPr>
          <a:lstStyle/>
          <a:p>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11" name="TextBox 10"/>
          <p:cNvSpPr txBox="1"/>
          <p:nvPr/>
        </p:nvSpPr>
        <p:spPr>
          <a:xfrm>
            <a:off x="6317233" y="1736058"/>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schemeClr val="accent1"/>
                </a:solidFill>
                <a:latin typeface="Trebuchet MS"/>
              </a:rPr>
              <a:t>Gözü bozuk insanlar etrafındaki nesneleri nasıl görür?</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a:solidFill>
                  <a:schemeClr val="accent1"/>
                </a:solidFill>
                <a:latin typeface="Arial" pitchFamily="34" charset="0"/>
                <a:cs typeface="Arial" pitchFamily="34" charset="0"/>
              </a:rPr>
              <a:t> Aktivite zamanı  </a:t>
            </a:r>
          </a:p>
          <a:p>
            <a:pPr marL="269875" indent="-269875">
              <a:buFont typeface="Wingdings" pitchFamily="2" charset="2"/>
              <a:buChar char="ü"/>
            </a:pPr>
            <a:r>
              <a:rPr lang="tr-TR" dirty="0">
                <a:solidFill>
                  <a:schemeClr val="accent1"/>
                </a:solidFill>
                <a:latin typeface="Arial" pitchFamily="34" charset="0"/>
                <a:cs typeface="Arial" pitchFamily="34" charset="0"/>
              </a:rPr>
              <a:t> Göz kusurları </a:t>
            </a:r>
          </a:p>
          <a:p>
            <a:pPr marL="269875" indent="-269875">
              <a:buFont typeface="Wingdings" pitchFamily="2" charset="2"/>
              <a:buChar char="ü"/>
            </a:pPr>
            <a:r>
              <a:rPr lang="tr-TR" dirty="0">
                <a:solidFill>
                  <a:schemeClr val="accent1"/>
                </a:solidFill>
                <a:latin typeface="Arial" pitchFamily="34" charset="0"/>
                <a:cs typeface="Arial" pitchFamily="34" charset="0"/>
              </a:rPr>
              <a:t> Gözlük </a:t>
            </a:r>
            <a:r>
              <a:rPr lang="tr-TR" dirty="0" smtClean="0">
                <a:solidFill>
                  <a:schemeClr val="accent1"/>
                </a:solidFill>
                <a:latin typeface="Arial" pitchFamily="34" charset="0"/>
                <a:cs typeface="Arial" pitchFamily="34" charset="0"/>
              </a:rPr>
              <a:t>numarası</a:t>
            </a:r>
          </a:p>
          <a:p>
            <a:pPr marL="269875" indent="-269875">
              <a:buFont typeface="Wingdings" pitchFamily="2" charset="2"/>
              <a:buChar char="ü"/>
            </a:pPr>
            <a:r>
              <a:rPr lang="tr-TR" dirty="0" smtClean="0">
                <a:solidFill>
                  <a:schemeClr val="accent1"/>
                </a:solidFill>
                <a:latin typeface="Trebuchet MS"/>
              </a:rPr>
              <a:t>«Gözü </a:t>
            </a:r>
            <a:r>
              <a:rPr lang="tr-TR" dirty="0">
                <a:solidFill>
                  <a:schemeClr val="accent1"/>
                </a:solidFill>
                <a:latin typeface="Trebuchet MS"/>
              </a:rPr>
              <a:t>bozuk insanlar etrafındaki nesneleri nasıl görür</a:t>
            </a:r>
            <a:r>
              <a:rPr lang="tr-TR" dirty="0" smtClean="0">
                <a:solidFill>
                  <a:schemeClr val="accent1"/>
                </a:solidFill>
                <a:latin typeface="Trebuchet MS"/>
              </a:rPr>
              <a:t>?» sorusuna dönüş</a:t>
            </a:r>
            <a:endParaRPr lang="tr-TR" dirty="0">
              <a:solidFill>
                <a:schemeClr val="accent1"/>
              </a:solidFill>
              <a:latin typeface="Arial" pitchFamily="34" charset="0"/>
              <a:cs typeface="Arial" pitchFamily="34" charset="0"/>
            </a:endParaRPr>
          </a:p>
          <a:p>
            <a:pPr marL="269875" indent="-269875">
              <a:buFont typeface="Wingdings" pitchFamily="2" charset="2"/>
              <a:buChar char="ü"/>
            </a:pPr>
            <a:r>
              <a:rPr lang="tr-TR" dirty="0" smtClean="0">
                <a:solidFill>
                  <a:schemeClr val="accent1"/>
                </a:solidFill>
                <a:latin typeface="Arial" pitchFamily="34" charset="0"/>
                <a:cs typeface="Arial" pitchFamily="34" charset="0"/>
              </a:rPr>
              <a:t> Optik </a:t>
            </a:r>
            <a:r>
              <a:rPr lang="tr-TR" dirty="0">
                <a:solidFill>
                  <a:schemeClr val="accent1"/>
                </a:solidFill>
                <a:latin typeface="Arial" pitchFamily="34" charset="0"/>
                <a:cs typeface="Arial" pitchFamily="34" charset="0"/>
              </a:rPr>
              <a:t>aletlerin yapısı</a:t>
            </a:r>
          </a:p>
          <a:p>
            <a:pPr marL="269875" indent="-269875">
              <a:buFont typeface="Wingdings" pitchFamily="2" charset="2"/>
              <a:buChar char="ü"/>
            </a:pPr>
            <a:r>
              <a:rPr lang="tr-TR" dirty="0">
                <a:solidFill>
                  <a:schemeClr val="accent1"/>
                </a:solidFill>
                <a:latin typeface="Arial" pitchFamily="34" charset="0"/>
                <a:cs typeface="Arial" pitchFamily="34" charset="0"/>
              </a:rPr>
              <a:t> Optik alet tasarlayalım</a:t>
            </a:r>
          </a:p>
          <a:p>
            <a:pPr marL="269875" indent="-269875">
              <a:buFont typeface="Wingdings" pitchFamily="2" charset="2"/>
              <a:buChar char="ü"/>
            </a:pPr>
            <a:r>
              <a:rPr lang="tr-TR" dirty="0">
                <a:solidFill>
                  <a:schemeClr val="accent1"/>
                </a:solidFill>
                <a:latin typeface="Arial" pitchFamily="34" charset="0"/>
                <a:cs typeface="Arial" pitchFamily="34" charset="0"/>
              </a:rPr>
              <a:t> Soru çözme</a:t>
            </a:r>
          </a:p>
          <a:p>
            <a:pPr marL="269875" indent="-269875">
              <a:buFont typeface="Wingdings" pitchFamily="2" charset="2"/>
              <a:buChar char="ü"/>
            </a:pPr>
            <a:r>
              <a:rPr lang="tr-TR" dirty="0">
                <a:solidFill>
                  <a:schemeClr val="accent1"/>
                </a:solidFill>
                <a:latin typeface="Arial" pitchFamily="34" charset="0"/>
                <a:cs typeface="Arial" pitchFamily="34" charset="0"/>
              </a:rPr>
              <a:t> Günün  özeti </a:t>
            </a:r>
          </a:p>
        </p:txBody>
      </p:sp>
      <p:pic>
        <p:nvPicPr>
          <p:cNvPr id="4" name="Picture 3"/>
          <p:cNvPicPr>
            <a:picLocks noChangeAspect="1"/>
          </p:cNvPicPr>
          <p:nvPr/>
        </p:nvPicPr>
        <p:blipFill>
          <a:blip r:embed="rId3"/>
          <a:stretch>
            <a:fillRect/>
          </a:stretch>
        </p:blipFill>
        <p:spPr>
          <a:xfrm>
            <a:off x="188385" y="1242601"/>
            <a:ext cx="6128848" cy="4483736"/>
          </a:xfrm>
          <a:prstGeom prst="rect">
            <a:avLst/>
          </a:prstGeom>
        </p:spPr>
      </p:pic>
      <p:pic>
        <p:nvPicPr>
          <p:cNvPr id="8" name="Picture 4" descr="http://image.slidesharecdn.com/totalinternalreflectionv2-111128233743-phpapp02/95/total-internal-reflection-critical-angle-40-728.jpg?cb=132269525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14" t="33522" r="43282" b="8193"/>
          <a:stretch/>
        </p:blipFill>
        <p:spPr bwMode="auto">
          <a:xfrm>
            <a:off x="1763688" y="5600285"/>
            <a:ext cx="1343353" cy="11958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s.hepsiburada.net/assets/Outdoor/500/Outdoor_49451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726337"/>
            <a:ext cx="1135258" cy="1145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ep.yimg.com/ay/yhst-17719228972953/new-288x-astrolon-telescope-edu-36944-7.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6675" y="5706748"/>
            <a:ext cx="1115669" cy="1089415"/>
          </a:xfrm>
          <a:prstGeom prst="rect">
            <a:avLst/>
          </a:prstGeom>
          <a:noFill/>
          <a:ln>
            <a:noFill/>
          </a:ln>
        </p:spPr>
      </p:pic>
      <p:pic>
        <p:nvPicPr>
          <p:cNvPr id="12" name="Picture 11"/>
          <p:cNvPicPr>
            <a:picLocks noChangeAspect="1"/>
          </p:cNvPicPr>
          <p:nvPr/>
        </p:nvPicPr>
        <p:blipFill>
          <a:blip r:embed="rId7"/>
          <a:srcRect b="69057"/>
          <a:stretch>
            <a:fillRect/>
          </a:stretch>
        </p:blipFill>
        <p:spPr>
          <a:xfrm rot="2380487">
            <a:off x="4452953" y="5868600"/>
            <a:ext cx="1949260" cy="430352"/>
          </a:xfrm>
          <a:prstGeom prst="rect">
            <a:avLst/>
          </a:prstGeom>
        </p:spPr>
      </p:pic>
    </p:spTree>
    <p:extLst>
      <p:ext uri="{BB962C8B-B14F-4D97-AF65-F5344CB8AC3E}">
        <p14:creationId xmlns:p14="http://schemas.microsoft.com/office/powerpoint/2010/main" val="2413684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908720"/>
            <a:ext cx="6589199" cy="720080"/>
          </a:xfr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Kazanımlar: </a:t>
            </a:r>
          </a:p>
        </p:txBody>
      </p:sp>
      <p:sp>
        <p:nvSpPr>
          <p:cNvPr id="3" name="Content Placeholder 2"/>
          <p:cNvSpPr>
            <a:spLocks noGrp="1"/>
          </p:cNvSpPr>
          <p:nvPr>
            <p:ph idx="1"/>
          </p:nvPr>
        </p:nvSpPr>
        <p:spPr/>
        <p:txBody>
          <a:bodyPr/>
          <a:lstStyle/>
          <a:p>
            <a:pPr marL="1077913" indent="-1077913">
              <a:buNone/>
            </a:pPr>
            <a:r>
              <a:rPr lang="tr-TR" b="1" dirty="0"/>
              <a:t>10.4.10.1. </a:t>
            </a:r>
            <a:r>
              <a:rPr lang="tr-TR" dirty="0"/>
              <a:t>Optik yasalarını kullanarak gözde görüntü oluşumunu açıklar.</a:t>
            </a:r>
          </a:p>
          <a:p>
            <a:pPr marL="1077913" indent="0">
              <a:buNone/>
            </a:pPr>
            <a:r>
              <a:rPr lang="tr-TR" b="1" dirty="0"/>
              <a:t>a. </a:t>
            </a:r>
            <a:r>
              <a:rPr lang="tr-TR" dirty="0"/>
              <a:t>Öğrencilerin farklı göz kusurlarının nedenlerini ve bu kusurların </a:t>
            </a:r>
            <a:r>
              <a:rPr lang="tr-TR" dirty="0" smtClean="0"/>
              <a:t>giderilmesinde ne </a:t>
            </a:r>
            <a:r>
              <a:rPr lang="tr-TR" dirty="0"/>
              <a:t>tür merceğin kullanımının uygun olacağını sebepleriyle tartışmaları sağlanır.</a:t>
            </a:r>
          </a:p>
          <a:p>
            <a:pPr marL="1077913" indent="0">
              <a:buNone/>
            </a:pPr>
            <a:r>
              <a:rPr lang="tr-TR" b="1" dirty="0"/>
              <a:t>b. </a:t>
            </a:r>
            <a:r>
              <a:rPr lang="tr-TR" dirty="0"/>
              <a:t>Öğrencilerin gözlük numarasını kullanarak merceğin cinsini ve odak </a:t>
            </a:r>
            <a:r>
              <a:rPr lang="tr-TR" dirty="0" smtClean="0"/>
              <a:t>uzaklığını belirlemeleri sağlanır.</a:t>
            </a:r>
          </a:p>
          <a:p>
            <a:pPr marL="1077913" indent="-1077913">
              <a:buNone/>
            </a:pPr>
            <a:r>
              <a:rPr lang="tr-TR" b="1" dirty="0" smtClean="0"/>
              <a:t>10.4.10.3</a:t>
            </a:r>
            <a:r>
              <a:rPr lang="tr-TR" b="1" dirty="0"/>
              <a:t>. </a:t>
            </a:r>
            <a:r>
              <a:rPr lang="tr-TR" dirty="0"/>
              <a:t>Optik aletlerin yapısını inceleyerek fonksiyonel bir optik alet tasarlar ve yapar.</a:t>
            </a:r>
          </a:p>
        </p:txBody>
      </p:sp>
    </p:spTree>
    <p:extLst>
      <p:ext uri="{BB962C8B-B14F-4D97-AF65-F5344CB8AC3E}">
        <p14:creationId xmlns:p14="http://schemas.microsoft.com/office/powerpoint/2010/main" val="973815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fendersi.gen.tr/Resimler/ince_kenarli_merceklerde_goruntu_olusumu.jpg"/>
          <p:cNvPicPr>
            <a:picLocks noChangeAspect="1" noChangeArrowheads="1"/>
          </p:cNvPicPr>
          <p:nvPr/>
        </p:nvPicPr>
        <p:blipFill>
          <a:blip r:embed="rId2" cstate="print"/>
          <a:srcRect/>
          <a:stretch>
            <a:fillRect/>
          </a:stretch>
        </p:blipFill>
        <p:spPr bwMode="auto">
          <a:xfrm>
            <a:off x="5683931" y="3294345"/>
            <a:ext cx="2747827" cy="3331549"/>
          </a:xfrm>
          <a:prstGeom prst="rect">
            <a:avLst/>
          </a:prstGeom>
          <a:noFill/>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35696" y="3284984"/>
            <a:ext cx="3456384" cy="280831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908458" y="1772816"/>
            <a:ext cx="1728192" cy="1296144"/>
          </a:xfrm>
          <a:prstGeom prst="rect">
            <a:avLst/>
          </a:prstGeom>
          <a:noFill/>
          <a:ln w="9525">
            <a:noFill/>
            <a:miter lim="800000"/>
            <a:headEnd/>
            <a:tailEnd/>
          </a:ln>
        </p:spPr>
      </p:pic>
      <p:pic>
        <p:nvPicPr>
          <p:cNvPr id="7" name="Picture 2" descr="http://www.bebekolay.com/wp-content/uploads/2012/05/sac_dokulmesi.jpg"/>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3640798" y="1755071"/>
            <a:ext cx="1781461" cy="13316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enokulu.net/images/ince-kenarli-mercek.png"/>
          <p:cNvPicPr>
            <a:picLocks noChangeAspect="1" noChangeArrowheads="1"/>
          </p:cNvPicPr>
          <p:nvPr/>
        </p:nvPicPr>
        <p:blipFill rotWithShape="1">
          <a:blip r:embed="rId7">
            <a:extLst>
              <a:ext uri="{28A0092B-C50C-407E-A947-70E740481C1C}">
                <a14:useLocalDpi xmlns:a14="http://schemas.microsoft.com/office/drawing/2010/main" val="0"/>
              </a:ext>
            </a:extLst>
          </a:blip>
          <a:srcRect b="14590"/>
          <a:stretch/>
        </p:blipFill>
        <p:spPr bwMode="auto">
          <a:xfrm>
            <a:off x="5669905" y="1705315"/>
            <a:ext cx="1381940" cy="140326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835696" y="495729"/>
            <a:ext cx="6589199" cy="720080"/>
          </a:xfr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Geçen hafta neler öğrendik? </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Picture 2" descr="http://3.bp.blogspot.com/-U5fVV4d9vjA/UqXtJVJejbI/AAAAAAAAAEE/iMJP77kXrHk/s1600/r3.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8809" y="1693820"/>
            <a:ext cx="1232949" cy="140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85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908720"/>
            <a:ext cx="6589199" cy="720080"/>
          </a:xfr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Gelecek ders </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942415" y="2133600"/>
            <a:ext cx="6591985" cy="1655440"/>
          </a:xfrm>
        </p:spPr>
        <p:txBody>
          <a:bodyPr/>
          <a:lstStyle/>
          <a:p>
            <a:pPr marL="1077913" indent="-1077913">
              <a:buNone/>
            </a:pPr>
            <a:r>
              <a:rPr lang="tr-TR" b="1" dirty="0" smtClean="0"/>
              <a:t>11.1.1.1.</a:t>
            </a:r>
            <a:r>
              <a:rPr lang="tr-TR" dirty="0" smtClean="0"/>
              <a:t>Vektörlerin özelliklerini açıklar.</a:t>
            </a:r>
          </a:p>
          <a:p>
            <a:pPr marL="1077913" indent="-1077913">
              <a:buNone/>
            </a:pPr>
            <a:r>
              <a:rPr lang="tr-TR" b="1" dirty="0" smtClean="0"/>
              <a:t>11.1.1.2.</a:t>
            </a:r>
            <a:r>
              <a:rPr lang="tr-TR" dirty="0" smtClean="0"/>
              <a:t>Vektörel büyüklükleri  kartezyen koordinat sisteminde iki ve üçlü boyut olarak çizer.</a:t>
            </a:r>
          </a:p>
          <a:p>
            <a:pPr marL="1077913" indent="-1077913">
              <a:buNone/>
            </a:pPr>
            <a:r>
              <a:rPr lang="tr-TR" b="1" dirty="0" smtClean="0"/>
              <a:t>	a.</a:t>
            </a:r>
            <a:r>
              <a:rPr lang="tr-TR" dirty="0" smtClean="0"/>
              <a:t>Birim vektör sistemi  işlemi yaptırılmaz.</a:t>
            </a:r>
          </a:p>
          <a:p>
            <a:pPr marL="1077913" indent="-1077913">
              <a:buNone/>
            </a:pPr>
            <a:endParaRPr lang="tr-TR" dirty="0"/>
          </a:p>
          <a:p>
            <a:pPr marL="1077913" indent="-1077913">
              <a:buNone/>
            </a:pPr>
            <a:r>
              <a:rPr lang="tr-TR" dirty="0" smtClean="0"/>
              <a:t> </a:t>
            </a:r>
            <a:endParaRPr lang="tr-TR" dirty="0"/>
          </a:p>
        </p:txBody>
      </p:sp>
    </p:spTree>
    <p:extLst>
      <p:ext uri="{BB962C8B-B14F-4D97-AF65-F5344CB8AC3E}">
        <p14:creationId xmlns:p14="http://schemas.microsoft.com/office/powerpoint/2010/main" val="621776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cLLA8Mxi.jpeg"/>
          <p:cNvPicPr>
            <a:picLocks noGrp="1" noChangeAspect="1"/>
          </p:cNvPicPr>
          <p:nvPr>
            <p:ph idx="1"/>
          </p:nvPr>
        </p:nvPicPr>
        <p:blipFill>
          <a:blip r:embed="rId2" cstate="print"/>
          <a:srcRect l="38225"/>
          <a:stretch>
            <a:fillRect/>
          </a:stretch>
        </p:blipFill>
        <p:spPr>
          <a:xfrm>
            <a:off x="3428992" y="1928802"/>
            <a:ext cx="2571768" cy="3121118"/>
          </a:xfrm>
        </p:spPr>
      </p:pic>
      <p:sp>
        <p:nvSpPr>
          <p:cNvPr id="5" name="Title 1"/>
          <p:cNvSpPr>
            <a:spLocks noGrp="1"/>
          </p:cNvSpPr>
          <p:nvPr>
            <p:ph type="title"/>
          </p:nvPr>
        </p:nvSpPr>
        <p:spPr>
          <a:xfrm>
            <a:off x="1643043" y="624110"/>
            <a:ext cx="6891358" cy="12808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Görüşmek Üzere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İyi Tatiller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2.bp.blogspot.com/-fqsolzIqGyw/UFi0kYnXAAI/AAAAAAAAAHk/-HyOeK6Nbuc/s16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63250"/>
            <a:ext cx="2950401" cy="27323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letsgodigital.org/images/artikelen/36/olympus-om-d-sistem-fotograf-makin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412776"/>
            <a:ext cx="3390670" cy="25715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g01.a.alicdn.com/kf/HTB1XmmuHVXXXXcRXXXXq6xXFXXXc/2015-yeni-var%C4%B1%C5%9F-japonya-Retro-yuvarlak-g%C3%B6zl%C3%BCk-%C3%A7er%C3%A7evesi-erkek-kad%C4%B1n-miyop-g%C3%B6zl%C3%BCk-re%C3%A7ete-%C3%A7er%C3%A7eveleri-d%C3%BCz-ay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520533"/>
            <a:ext cx="2664297" cy="19982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ww.avmarketi.net/prd_images/ekstra/fbi/2015/F-3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8244" y="5519645"/>
            <a:ext cx="1524662" cy="1143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Emre Can\AppData\Local\Microsoft\Windows\INetCache\IE\1OC5GP8N\boy-looking-into-telescope[1].png"/>
          <p:cNvPicPr>
            <a:picLocks noChangeAspect="1" noChangeArrowheads="1"/>
          </p:cNvPicPr>
          <p:nvPr/>
        </p:nvPicPr>
        <p:blipFill>
          <a:blip r:embed="rId6" cstate="print"/>
          <a:srcRect/>
          <a:stretch>
            <a:fillRect/>
          </a:stretch>
        </p:blipFill>
        <p:spPr bwMode="auto">
          <a:xfrm>
            <a:off x="5360873" y="4250192"/>
            <a:ext cx="1440160" cy="1269470"/>
          </a:xfrm>
          <a:prstGeom prst="rect">
            <a:avLst/>
          </a:prstGeom>
          <a:noFill/>
        </p:spPr>
      </p:pic>
      <p:pic>
        <p:nvPicPr>
          <p:cNvPr id="15" name="Picture 2" descr="C:\Users\Emre Can\AppData\Local\Microsoft\Windows\INetCache\IE\T6QUVNWJ\Magnifying_glass_01.svg[1].png"/>
          <p:cNvPicPr>
            <a:picLocks noChangeAspect="1" noChangeArrowheads="1"/>
          </p:cNvPicPr>
          <p:nvPr/>
        </p:nvPicPr>
        <p:blipFill>
          <a:blip r:embed="rId7" cstate="print"/>
          <a:srcRect/>
          <a:stretch>
            <a:fillRect/>
          </a:stretch>
        </p:blipFill>
        <p:spPr bwMode="auto">
          <a:xfrm>
            <a:off x="7374212" y="4484993"/>
            <a:ext cx="1310559" cy="1034652"/>
          </a:xfrm>
          <a:prstGeom prst="rect">
            <a:avLst/>
          </a:prstGeom>
          <a:noFill/>
        </p:spPr>
      </p:pic>
      <p:sp>
        <p:nvSpPr>
          <p:cNvPr id="17" name="Title 1"/>
          <p:cNvSpPr>
            <a:spLocks noGrp="1"/>
          </p:cNvSpPr>
          <p:nvPr>
            <p:ph type="title"/>
          </p:nvPr>
        </p:nvSpPr>
        <p:spPr>
          <a:xfrm>
            <a:off x="1813759" y="442381"/>
            <a:ext cx="6589199" cy="720080"/>
          </a:xfr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Geçen hafta neler öğrendik? </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3340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5696" y="1268760"/>
            <a:ext cx="6624736" cy="5693866"/>
          </a:xfrm>
          <a:prstGeom prst="rect">
            <a:avLst/>
          </a:prstGeom>
        </p:spPr>
        <p:txBody>
          <a:bodyPr wrap="square">
            <a:spAutoFit/>
          </a:bodyPr>
          <a:lstStyle/>
          <a:p>
            <a:pPr>
              <a:buFont typeface="Wingdings" pitchFamily="2" charset="2"/>
              <a:buChar char="ü"/>
            </a:pPr>
            <a:r>
              <a:rPr lang="tr-TR" sz="2800" dirty="0" smtClean="0">
                <a:latin typeface="Arial" pitchFamily="34" charset="0"/>
                <a:cs typeface="Arial" pitchFamily="34" charset="0"/>
              </a:rPr>
              <a:t> Gözde nasıl görüntü oluşur?</a:t>
            </a:r>
            <a:endParaRPr lang="tr-TR" sz="2800" dirty="0">
              <a:latin typeface="Arial" pitchFamily="34" charset="0"/>
              <a:cs typeface="Arial" pitchFamily="34" charset="0"/>
            </a:endParaRPr>
          </a:p>
          <a:p>
            <a:pPr marL="355600" indent="-355600">
              <a:buFont typeface="Wingdings" pitchFamily="2" charset="2"/>
              <a:buChar char="ü"/>
            </a:pPr>
            <a:r>
              <a:rPr lang="tr-TR" sz="2800" dirty="0" smtClean="0">
                <a:solidFill>
                  <a:prstClr val="black"/>
                </a:solidFill>
                <a:latin typeface="Trebuchet MS"/>
                <a:ea typeface="+mn-ea"/>
              </a:rPr>
              <a:t>Gözü </a:t>
            </a:r>
            <a:r>
              <a:rPr lang="tr-TR" sz="2800" dirty="0">
                <a:solidFill>
                  <a:prstClr val="black"/>
                </a:solidFill>
                <a:latin typeface="Trebuchet MS"/>
                <a:ea typeface="+mn-ea"/>
              </a:rPr>
              <a:t>bozuk insanlar etrafındaki nesneleri nasıl görür</a:t>
            </a:r>
            <a:r>
              <a:rPr lang="tr-TR" sz="2800" dirty="0" smtClean="0">
                <a:solidFill>
                  <a:prstClr val="black"/>
                </a:solidFill>
                <a:latin typeface="Trebuchet MS"/>
                <a:ea typeface="+mn-ea"/>
              </a:rPr>
              <a:t>?</a:t>
            </a:r>
            <a:endParaRPr lang="tr-TR" sz="2800" dirty="0" smtClean="0">
              <a:latin typeface="Arial" pitchFamily="34" charset="0"/>
              <a:cs typeface="Arial" pitchFamily="34" charset="0"/>
            </a:endParaRPr>
          </a:p>
          <a:p>
            <a:pPr>
              <a:buFont typeface="Wingdings" pitchFamily="2" charset="2"/>
              <a:buChar char="ü"/>
            </a:pPr>
            <a:r>
              <a:rPr lang="tr-TR" sz="2800" dirty="0" smtClean="0">
                <a:latin typeface="Arial" pitchFamily="34" charset="0"/>
                <a:cs typeface="Arial" pitchFamily="34" charset="0"/>
              </a:rPr>
              <a:t> Aktivite zamanı  </a:t>
            </a:r>
          </a:p>
          <a:p>
            <a:pPr>
              <a:buFont typeface="Wingdings" pitchFamily="2" charset="2"/>
              <a:buChar char="ü"/>
            </a:pPr>
            <a:r>
              <a:rPr lang="tr-TR" sz="2800" dirty="0" smtClean="0">
                <a:latin typeface="Arial" pitchFamily="34" charset="0"/>
                <a:cs typeface="Arial" pitchFamily="34" charset="0"/>
              </a:rPr>
              <a:t> Göz kusurları </a:t>
            </a:r>
          </a:p>
          <a:p>
            <a:pPr>
              <a:buFont typeface="Wingdings" pitchFamily="2" charset="2"/>
              <a:buChar char="ü"/>
            </a:pPr>
            <a:r>
              <a:rPr lang="tr-TR" sz="2800" dirty="0" smtClean="0">
                <a:latin typeface="Arial" pitchFamily="34" charset="0"/>
                <a:cs typeface="Arial" pitchFamily="34" charset="0"/>
              </a:rPr>
              <a:t> Gözlük numarası</a:t>
            </a:r>
          </a:p>
          <a:p>
            <a:pPr marL="355600" indent="-355600">
              <a:buFont typeface="Wingdings" pitchFamily="2" charset="2"/>
              <a:buChar char="ü"/>
            </a:pPr>
            <a:r>
              <a:rPr lang="tr-TR" sz="2800" dirty="0" smtClean="0">
                <a:latin typeface="Arial" pitchFamily="34" charset="0"/>
                <a:cs typeface="Arial" pitchFamily="34" charset="0"/>
              </a:rPr>
              <a:t> «</a:t>
            </a:r>
            <a:r>
              <a:rPr lang="tr-TR" sz="2800" dirty="0" smtClean="0">
                <a:solidFill>
                  <a:prstClr val="black"/>
                </a:solidFill>
                <a:latin typeface="Trebuchet MS"/>
              </a:rPr>
              <a:t>Gözü </a:t>
            </a:r>
            <a:r>
              <a:rPr lang="tr-TR" sz="2800" dirty="0">
                <a:solidFill>
                  <a:prstClr val="black"/>
                </a:solidFill>
                <a:latin typeface="Trebuchet MS"/>
              </a:rPr>
              <a:t>bozuk insanlar etrafındaki nesneleri nasıl görür</a:t>
            </a:r>
            <a:r>
              <a:rPr lang="tr-TR" sz="2800" dirty="0" smtClean="0">
                <a:solidFill>
                  <a:prstClr val="black"/>
                </a:solidFill>
                <a:latin typeface="Trebuchet MS"/>
              </a:rPr>
              <a:t>?» sorusuna dönüş</a:t>
            </a:r>
            <a:endParaRPr lang="tr-TR" sz="2800" dirty="0">
              <a:latin typeface="Arial" pitchFamily="34" charset="0"/>
              <a:cs typeface="Arial" pitchFamily="34" charset="0"/>
            </a:endParaRPr>
          </a:p>
          <a:p>
            <a:pPr>
              <a:buFont typeface="Wingdings" pitchFamily="2" charset="2"/>
              <a:buChar char="ü"/>
            </a:pPr>
            <a:r>
              <a:rPr lang="tr-TR" sz="2800" dirty="0" smtClean="0">
                <a:latin typeface="Arial" pitchFamily="34" charset="0"/>
                <a:cs typeface="Arial" pitchFamily="34" charset="0"/>
              </a:rPr>
              <a:t> Optik aletlerin yapısı</a:t>
            </a:r>
          </a:p>
          <a:p>
            <a:pPr>
              <a:buFont typeface="Wingdings" pitchFamily="2" charset="2"/>
              <a:buChar char="ü"/>
            </a:pPr>
            <a:r>
              <a:rPr lang="tr-TR" sz="2800" dirty="0">
                <a:latin typeface="Arial" pitchFamily="34" charset="0"/>
                <a:cs typeface="Arial" pitchFamily="34" charset="0"/>
              </a:rPr>
              <a:t> </a:t>
            </a:r>
            <a:r>
              <a:rPr lang="tr-TR" sz="2800" dirty="0" smtClean="0">
                <a:latin typeface="Arial" pitchFamily="34" charset="0"/>
                <a:cs typeface="Arial" pitchFamily="34" charset="0"/>
              </a:rPr>
              <a:t>Optik alet tasarlayalım</a:t>
            </a:r>
          </a:p>
          <a:p>
            <a:pPr>
              <a:buFont typeface="Wingdings" pitchFamily="2" charset="2"/>
              <a:buChar char="ü"/>
            </a:pPr>
            <a:r>
              <a:rPr lang="tr-TR" sz="2800" dirty="0" smtClean="0">
                <a:latin typeface="Arial" pitchFamily="34" charset="0"/>
                <a:cs typeface="Arial" pitchFamily="34" charset="0"/>
              </a:rPr>
              <a:t> Soru çözme</a:t>
            </a:r>
          </a:p>
          <a:p>
            <a:pPr>
              <a:buFont typeface="Wingdings" pitchFamily="2" charset="2"/>
              <a:buChar char="ü"/>
            </a:pPr>
            <a:r>
              <a:rPr lang="tr-TR" sz="2800" dirty="0" smtClean="0">
                <a:latin typeface="Arial" pitchFamily="34" charset="0"/>
                <a:cs typeface="Arial" pitchFamily="34" charset="0"/>
              </a:rPr>
              <a:t> Günün  özeti </a:t>
            </a:r>
          </a:p>
          <a:p>
            <a:endParaRPr lang="tr-TR" sz="2800" dirty="0">
              <a:latin typeface="Arial" pitchFamily="34" charset="0"/>
              <a:cs typeface="Arial" pitchFamily="34" charset="0"/>
            </a:endParaRPr>
          </a:p>
        </p:txBody>
      </p:sp>
      <p:sp>
        <p:nvSpPr>
          <p:cNvPr id="2" name="TextBox 1"/>
          <p:cNvSpPr txBox="1"/>
          <p:nvPr/>
        </p:nvSpPr>
        <p:spPr>
          <a:xfrm>
            <a:off x="1840777" y="476672"/>
            <a:ext cx="4104456"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defTabSz="457200" eaLnBrk="1" hangingPunct="1">
              <a:defRPr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S PGothic" charset="0"/>
              </a:defRPr>
            </a:lvl1pPr>
            <a:lvl2pPr defTabSz="457200" eaLnBrk="1" hangingPunct="1">
              <a:defRPr sz="3600">
                <a:solidFill>
                  <a:srgbClr val="262626"/>
                </a:solidFill>
                <a:latin typeface="Century Gothic" panose="020B0502020202020204" pitchFamily="34" charset="0"/>
                <a:cs typeface="MS PGothic" charset="0"/>
              </a:defRPr>
            </a:lvl2pPr>
            <a:lvl3pPr defTabSz="457200" eaLnBrk="1" hangingPunct="1">
              <a:defRPr sz="3600">
                <a:solidFill>
                  <a:srgbClr val="262626"/>
                </a:solidFill>
                <a:latin typeface="Century Gothic" panose="020B0502020202020204" pitchFamily="34" charset="0"/>
                <a:cs typeface="MS PGothic" charset="0"/>
              </a:defRPr>
            </a:lvl3pPr>
            <a:lvl4pPr defTabSz="457200" eaLnBrk="1" hangingPunct="1">
              <a:defRPr sz="3600">
                <a:solidFill>
                  <a:srgbClr val="262626"/>
                </a:solidFill>
                <a:latin typeface="Century Gothic" panose="020B0502020202020204" pitchFamily="34" charset="0"/>
                <a:cs typeface="MS PGothic" charset="0"/>
              </a:defRPr>
            </a:lvl4pPr>
            <a:lvl5pPr defTabSz="457200" eaLnBrk="1" hangingPunct="1">
              <a:defRPr sz="3600">
                <a:solidFill>
                  <a:srgbClr val="262626"/>
                </a:solidFill>
                <a:latin typeface="Century Gothic" panose="020B0502020202020204" pitchFamily="34" charset="0"/>
                <a:cs typeface="MS PGothic"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tr-TR" dirty="0"/>
              <a:t>Dersin İzlencesi</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3648" y="639529"/>
            <a:ext cx="652764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defTabSz="457200" eaLnBrk="1" hangingPunct="1">
              <a:defRPr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S PGothic" charset="0"/>
              </a:defRPr>
            </a:lvl1pPr>
            <a:lvl2pPr defTabSz="457200" eaLnBrk="1" hangingPunct="1">
              <a:defRPr sz="3600">
                <a:solidFill>
                  <a:srgbClr val="262626"/>
                </a:solidFill>
                <a:latin typeface="Century Gothic" panose="020B0502020202020204" pitchFamily="34" charset="0"/>
                <a:cs typeface="MS PGothic" charset="0"/>
              </a:defRPr>
            </a:lvl2pPr>
            <a:lvl3pPr defTabSz="457200" eaLnBrk="1" hangingPunct="1">
              <a:defRPr sz="3600">
                <a:solidFill>
                  <a:srgbClr val="262626"/>
                </a:solidFill>
                <a:latin typeface="Century Gothic" panose="020B0502020202020204" pitchFamily="34" charset="0"/>
                <a:cs typeface="MS PGothic" charset="0"/>
              </a:defRPr>
            </a:lvl3pPr>
            <a:lvl4pPr defTabSz="457200" eaLnBrk="1" hangingPunct="1">
              <a:defRPr sz="3600">
                <a:solidFill>
                  <a:srgbClr val="262626"/>
                </a:solidFill>
                <a:latin typeface="Century Gothic" panose="020B0502020202020204" pitchFamily="34" charset="0"/>
                <a:cs typeface="MS PGothic" charset="0"/>
              </a:defRPr>
            </a:lvl4pPr>
            <a:lvl5pPr defTabSz="457200" eaLnBrk="1" hangingPunct="1">
              <a:defRPr sz="3600">
                <a:solidFill>
                  <a:srgbClr val="262626"/>
                </a:solidFill>
                <a:latin typeface="Century Gothic" panose="020B0502020202020204" pitchFamily="34" charset="0"/>
                <a:cs typeface="MS PGothic"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tr-TR" dirty="0"/>
              <a:t>Gözde Görüntü Oluşumu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062864"/>
            <a:ext cx="4752528" cy="301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1974031"/>
            <a:ext cx="2105513" cy="461665"/>
          </a:xfrm>
          <a:prstGeom prst="rect">
            <a:avLst/>
          </a:prstGeom>
          <a:noFill/>
        </p:spPr>
        <p:txBody>
          <a:bodyPr wrap="none" rtlCol="0">
            <a:spAutoFit/>
          </a:bodyPr>
          <a:lstStyle/>
          <a:p>
            <a:r>
              <a:rPr lang="tr-TR" sz="2400" dirty="0">
                <a:latin typeface="Arial" pitchFamily="34" charset="0"/>
                <a:cs typeface="Arial" pitchFamily="34" charset="0"/>
              </a:rPr>
              <a:t>Gözün Yapısı:</a:t>
            </a:r>
          </a:p>
        </p:txBody>
      </p:sp>
      <p:sp>
        <p:nvSpPr>
          <p:cNvPr id="12" name="TextBox 11"/>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prstClr val="black"/>
                </a:solidFill>
                <a:latin typeface="Trebuchet MS"/>
              </a:rPr>
              <a:t>Gözü bozuk insanlar etrafındaki nesneleri nasıl görür?</a:t>
            </a:r>
            <a:endParaRPr lang="tr-TR" dirty="0">
              <a:latin typeface="Arial" pitchFamily="34" charset="0"/>
              <a:cs typeface="Arial" pitchFamily="34" charset="0"/>
            </a:endParaRPr>
          </a:p>
          <a:p>
            <a:pPr marL="269875" indent="-269875">
              <a:buFont typeface="Wingdings" pitchFamily="2" charset="2"/>
              <a:buChar char="ü"/>
            </a:pPr>
            <a:r>
              <a:rPr lang="tr-TR" dirty="0">
                <a:latin typeface="Arial" pitchFamily="34" charset="0"/>
                <a:cs typeface="Arial" pitchFamily="34" charset="0"/>
              </a:rPr>
              <a:t> Aktivite zamanı  </a:t>
            </a:r>
          </a:p>
          <a:p>
            <a:pPr marL="269875" indent="-269875">
              <a:buFont typeface="Wingdings" pitchFamily="2" charset="2"/>
              <a:buChar char="ü"/>
            </a:pPr>
            <a:r>
              <a:rPr lang="tr-TR" dirty="0">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prstClr val="black"/>
                </a:solidFill>
                <a:latin typeface="Trebuchet MS"/>
              </a:rPr>
              <a:t>Gözü bozuk insanlar etrafındaki nesneleri nasıl görür?</a:t>
            </a:r>
            <a:endParaRPr lang="tr-TR" dirty="0">
              <a:latin typeface="Arial" pitchFamily="34" charset="0"/>
              <a:cs typeface="Arial" pitchFamily="34" charset="0"/>
            </a:endParaRPr>
          </a:p>
          <a:p>
            <a:pPr marL="269875" indent="-269875">
              <a:buFont typeface="Wingdings" pitchFamily="2" charset="2"/>
              <a:buChar char="ü"/>
            </a:pPr>
            <a:r>
              <a:rPr lang="tr-TR" dirty="0">
                <a:latin typeface="Arial" pitchFamily="34" charset="0"/>
                <a:cs typeface="Arial" pitchFamily="34" charset="0"/>
              </a:rPr>
              <a:t> Aktivite zamanı  </a:t>
            </a:r>
          </a:p>
          <a:p>
            <a:pPr marL="269875" indent="-269875">
              <a:buFont typeface="Wingdings" pitchFamily="2" charset="2"/>
              <a:buChar char="ü"/>
            </a:pPr>
            <a:r>
              <a:rPr lang="tr-TR" dirty="0">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9" name="TextBox 8"/>
          <p:cNvSpPr txBox="1"/>
          <p:nvPr/>
        </p:nvSpPr>
        <p:spPr>
          <a:xfrm>
            <a:off x="1403648" y="639529"/>
            <a:ext cx="652764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defTabSz="457200" eaLnBrk="1" hangingPunct="1">
              <a:defRPr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S PGothic" charset="0"/>
              </a:defRPr>
            </a:lvl1pPr>
            <a:lvl2pPr defTabSz="457200" eaLnBrk="1" hangingPunct="1">
              <a:defRPr sz="3600">
                <a:solidFill>
                  <a:srgbClr val="262626"/>
                </a:solidFill>
                <a:latin typeface="Century Gothic" panose="020B0502020202020204" pitchFamily="34" charset="0"/>
                <a:cs typeface="MS PGothic" charset="0"/>
              </a:defRPr>
            </a:lvl2pPr>
            <a:lvl3pPr defTabSz="457200" eaLnBrk="1" hangingPunct="1">
              <a:defRPr sz="3600">
                <a:solidFill>
                  <a:srgbClr val="262626"/>
                </a:solidFill>
                <a:latin typeface="Century Gothic" panose="020B0502020202020204" pitchFamily="34" charset="0"/>
                <a:cs typeface="MS PGothic" charset="0"/>
              </a:defRPr>
            </a:lvl3pPr>
            <a:lvl4pPr defTabSz="457200" eaLnBrk="1" hangingPunct="1">
              <a:defRPr sz="3600">
                <a:solidFill>
                  <a:srgbClr val="262626"/>
                </a:solidFill>
                <a:latin typeface="Century Gothic" panose="020B0502020202020204" pitchFamily="34" charset="0"/>
                <a:cs typeface="MS PGothic" charset="0"/>
              </a:defRPr>
            </a:lvl4pPr>
            <a:lvl5pPr defTabSz="457200" eaLnBrk="1" hangingPunct="1">
              <a:defRPr sz="3600">
                <a:solidFill>
                  <a:srgbClr val="262626"/>
                </a:solidFill>
                <a:latin typeface="Century Gothic" panose="020B0502020202020204" pitchFamily="34" charset="0"/>
                <a:cs typeface="MS PGothic"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tr-TR" dirty="0"/>
              <a:t>Gözde Görüntü Oluşumu </a:t>
            </a:r>
          </a:p>
        </p:txBody>
      </p:sp>
      <p:sp>
        <p:nvSpPr>
          <p:cNvPr id="10" name="Metin kutusu 4"/>
          <p:cNvSpPr txBox="1"/>
          <p:nvPr/>
        </p:nvSpPr>
        <p:spPr>
          <a:xfrm>
            <a:off x="1379679" y="4244654"/>
            <a:ext cx="4992521" cy="2031325"/>
          </a:xfrm>
          <a:prstGeom prst="rect">
            <a:avLst/>
          </a:prstGeom>
          <a:noFill/>
        </p:spPr>
        <p:txBody>
          <a:bodyPr wrap="square" rtlCol="0">
            <a:spAutoFit/>
          </a:bodyPr>
          <a:lstStyle/>
          <a:p>
            <a:pPr marL="285750" indent="-285750">
              <a:buFont typeface="Wingdings" panose="05000000000000000000" pitchFamily="2" charset="2"/>
              <a:buChar char="§"/>
            </a:pPr>
            <a:r>
              <a:rPr lang="tr-TR" dirty="0">
                <a:latin typeface="+mn-lt"/>
                <a:cs typeface="MS PGothic" charset="0"/>
              </a:rPr>
              <a:t>Cisimden yansıyarak göze gelen ışık demetleri kornea adı verilen </a:t>
            </a:r>
            <a:r>
              <a:rPr lang="tr-TR">
                <a:latin typeface="+mn-lt"/>
                <a:cs typeface="MS PGothic" charset="0"/>
              </a:rPr>
              <a:t>saydam </a:t>
            </a:r>
            <a:r>
              <a:rPr lang="tr-TR" smtClean="0">
                <a:latin typeface="+mn-lt"/>
                <a:cs typeface="MS PGothic" charset="0"/>
              </a:rPr>
              <a:t>tabakada </a:t>
            </a:r>
            <a:r>
              <a:rPr lang="tr-TR" dirty="0" smtClean="0">
                <a:latin typeface="+mn-lt"/>
                <a:cs typeface="MS PGothic" charset="0"/>
              </a:rPr>
              <a:t>kırılarak göz merceğine </a:t>
            </a:r>
            <a:r>
              <a:rPr lang="tr-TR" dirty="0">
                <a:latin typeface="+mn-lt"/>
                <a:cs typeface="MS PGothic" charset="0"/>
              </a:rPr>
              <a:t>ulaşır</a:t>
            </a:r>
            <a:r>
              <a:rPr lang="tr-TR" dirty="0" smtClean="0">
                <a:latin typeface="+mn-lt"/>
                <a:cs typeface="MS PGothic" charset="0"/>
              </a:rPr>
              <a:t>.</a:t>
            </a:r>
          </a:p>
          <a:p>
            <a:pPr marL="285750" indent="-285750">
              <a:buFont typeface="Wingdings" panose="05000000000000000000" pitchFamily="2" charset="2"/>
              <a:buChar char="§"/>
            </a:pPr>
            <a:endParaRPr lang="tr-TR" dirty="0">
              <a:latin typeface="+mn-lt"/>
              <a:cs typeface="MS PGothic" charset="0"/>
            </a:endParaRPr>
          </a:p>
          <a:p>
            <a:pPr marL="285750" indent="-285750">
              <a:buFont typeface="Wingdings" panose="05000000000000000000" pitchFamily="2" charset="2"/>
              <a:buChar char="§"/>
            </a:pPr>
            <a:r>
              <a:rPr lang="tr-TR" dirty="0">
                <a:latin typeface="+mn-lt"/>
                <a:cs typeface="MS PGothic" charset="0"/>
              </a:rPr>
              <a:t>Göz merceğinde tekrar kırılan ışıklar retina tabakasında bulunan sarı benekte ters bir görüntü oluşturur.</a:t>
            </a:r>
          </a:p>
        </p:txBody>
      </p:sp>
      <p:pic>
        <p:nvPicPr>
          <p:cNvPr id="11" name="Resim 6"/>
          <p:cNvPicPr>
            <a:picLocks noChangeAspect="1"/>
          </p:cNvPicPr>
          <p:nvPr/>
        </p:nvPicPr>
        <p:blipFill rotWithShape="1">
          <a:blip r:embed="rId3">
            <a:extLst>
              <a:ext uri="{28A0092B-C50C-407E-A947-70E740481C1C}">
                <a14:useLocalDpi xmlns:a14="http://schemas.microsoft.com/office/drawing/2010/main" val="0"/>
              </a:ext>
            </a:extLst>
          </a:blip>
          <a:srcRect r="28427" b="22323"/>
          <a:stretch/>
        </p:blipFill>
        <p:spPr>
          <a:xfrm>
            <a:off x="1403648" y="1433147"/>
            <a:ext cx="4632550" cy="2664219"/>
          </a:xfrm>
          <a:prstGeom prst="rect">
            <a:avLst/>
          </a:prstGeom>
        </p:spPr>
      </p:pic>
    </p:spTree>
    <p:extLst>
      <p:ext uri="{BB962C8B-B14F-4D97-AF65-F5344CB8AC3E}">
        <p14:creationId xmlns:p14="http://schemas.microsoft.com/office/powerpoint/2010/main" val="3749103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prstClr val="black"/>
                </a:solidFill>
                <a:latin typeface="Trebuchet MS"/>
              </a:rPr>
              <a:t>Gözü bozuk insanlar etrafındaki nesneleri nasıl görür?</a:t>
            </a:r>
            <a:endParaRPr lang="tr-TR" dirty="0">
              <a:latin typeface="Arial" pitchFamily="34" charset="0"/>
              <a:cs typeface="Arial" pitchFamily="34" charset="0"/>
            </a:endParaRPr>
          </a:p>
          <a:p>
            <a:pPr marL="269875" indent="-269875">
              <a:buFont typeface="Wingdings" pitchFamily="2" charset="2"/>
              <a:buChar char="ü"/>
            </a:pPr>
            <a:r>
              <a:rPr lang="tr-TR" dirty="0">
                <a:latin typeface="Arial" pitchFamily="34" charset="0"/>
                <a:cs typeface="Arial" pitchFamily="34" charset="0"/>
              </a:rPr>
              <a:t> Aktivite zamanı  </a:t>
            </a:r>
          </a:p>
          <a:p>
            <a:pPr marL="269875" indent="-269875">
              <a:buFont typeface="Wingdings" pitchFamily="2" charset="2"/>
              <a:buChar char="ü"/>
            </a:pPr>
            <a:r>
              <a:rPr lang="tr-TR" dirty="0">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9" name="TextBox 8"/>
          <p:cNvSpPr txBox="1"/>
          <p:nvPr/>
        </p:nvSpPr>
        <p:spPr>
          <a:xfrm>
            <a:off x="1403648" y="639529"/>
            <a:ext cx="652764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defTabSz="457200" eaLnBrk="1" hangingPunct="1">
              <a:defRPr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S PGothic" charset="0"/>
              </a:defRPr>
            </a:lvl1pPr>
            <a:lvl2pPr defTabSz="457200" eaLnBrk="1" hangingPunct="1">
              <a:defRPr sz="3600">
                <a:solidFill>
                  <a:srgbClr val="262626"/>
                </a:solidFill>
                <a:latin typeface="Century Gothic" panose="020B0502020202020204" pitchFamily="34" charset="0"/>
                <a:cs typeface="MS PGothic" charset="0"/>
              </a:defRPr>
            </a:lvl2pPr>
            <a:lvl3pPr defTabSz="457200" eaLnBrk="1" hangingPunct="1">
              <a:defRPr sz="3600">
                <a:solidFill>
                  <a:srgbClr val="262626"/>
                </a:solidFill>
                <a:latin typeface="Century Gothic" panose="020B0502020202020204" pitchFamily="34" charset="0"/>
                <a:cs typeface="MS PGothic" charset="0"/>
              </a:defRPr>
            </a:lvl3pPr>
            <a:lvl4pPr defTabSz="457200" eaLnBrk="1" hangingPunct="1">
              <a:defRPr sz="3600">
                <a:solidFill>
                  <a:srgbClr val="262626"/>
                </a:solidFill>
                <a:latin typeface="Century Gothic" panose="020B0502020202020204" pitchFamily="34" charset="0"/>
                <a:cs typeface="MS PGothic" charset="0"/>
              </a:defRPr>
            </a:lvl4pPr>
            <a:lvl5pPr defTabSz="457200" eaLnBrk="1" hangingPunct="1">
              <a:defRPr sz="3600">
                <a:solidFill>
                  <a:srgbClr val="262626"/>
                </a:solidFill>
                <a:latin typeface="Century Gothic" panose="020B0502020202020204" pitchFamily="34" charset="0"/>
                <a:cs typeface="MS PGothic"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tr-TR" dirty="0"/>
              <a:t>Gözde Görüntü Oluşumu </a:t>
            </a:r>
          </a:p>
        </p:txBody>
      </p:sp>
      <p:sp>
        <p:nvSpPr>
          <p:cNvPr id="7" name="TextBox 6"/>
          <p:cNvSpPr txBox="1"/>
          <p:nvPr/>
        </p:nvSpPr>
        <p:spPr>
          <a:xfrm>
            <a:off x="1907704" y="1705497"/>
            <a:ext cx="4176464" cy="1785104"/>
          </a:xfrm>
          <a:prstGeom prst="rect">
            <a:avLst/>
          </a:prstGeom>
          <a:noFill/>
        </p:spPr>
        <p:txBody>
          <a:bodyPr wrap="square" rtlCol="0">
            <a:spAutoFit/>
          </a:bodyPr>
          <a:lstStyle/>
          <a:p>
            <a:r>
              <a:rPr lang="tr-TR" sz="2400" dirty="0" smtClean="0">
                <a:latin typeface="+mn-lt"/>
              </a:rPr>
              <a:t>Işığın 80%’ i kornea’da kırılırken, 20%’si  ise gözün merceğinde kırılır.</a:t>
            </a:r>
          </a:p>
          <a:p>
            <a:endParaRPr lang="tr-TR" sz="2400" dirty="0" smtClean="0"/>
          </a:p>
          <a:p>
            <a:r>
              <a:rPr lang="tr-TR" sz="1400" dirty="0" smtClean="0"/>
              <a:t>(İstanbul  Cerrahi hastanesi websitesinden  alınmıştır)</a:t>
            </a:r>
          </a:p>
        </p:txBody>
      </p:sp>
    </p:spTree>
    <p:extLst>
      <p:ext uri="{BB962C8B-B14F-4D97-AF65-F5344CB8AC3E}">
        <p14:creationId xmlns:p14="http://schemas.microsoft.com/office/powerpoint/2010/main" val="3749103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72200" y="1705497"/>
            <a:ext cx="2643206" cy="5078313"/>
          </a:xfrm>
          <a:prstGeom prst="rect">
            <a:avLst/>
          </a:prstGeom>
          <a:solidFill>
            <a:schemeClr val="accent5">
              <a:lumMod val="20000"/>
              <a:lumOff val="80000"/>
            </a:schemeClr>
          </a:solidFill>
          <a:ln>
            <a:solidFill>
              <a:srgbClr val="EAF0B0"/>
            </a:solidFill>
          </a:ln>
        </p:spPr>
        <p:txBody>
          <a:bodyPr wrap="square" rtlCol="0">
            <a:spAutoFit/>
          </a:bodyPr>
          <a:lstStyle/>
          <a:p>
            <a:r>
              <a:rPr lang="tr-TR" u="sng" dirty="0" smtClean="0">
                <a:latin typeface="Arial" pitchFamily="34" charset="0"/>
                <a:cs typeface="Arial" pitchFamily="34" charset="0"/>
              </a:rPr>
              <a:t> </a:t>
            </a:r>
            <a:r>
              <a:rPr lang="tr-TR" b="1" i="1" u="sng" dirty="0" smtClean="0">
                <a:solidFill>
                  <a:srgbClr val="002060"/>
                </a:solidFill>
                <a:latin typeface="Arial" pitchFamily="34" charset="0"/>
                <a:cs typeface="Arial" pitchFamily="34" charset="0"/>
              </a:rPr>
              <a:t>Dersin İzlencesi</a:t>
            </a:r>
          </a:p>
          <a:p>
            <a:pPr marL="269875" indent="-269875">
              <a:buFont typeface="Wingdings" pitchFamily="2" charset="2"/>
              <a:buChar char="ü"/>
            </a:pPr>
            <a:r>
              <a:rPr lang="tr-TR" dirty="0" smtClean="0">
                <a:solidFill>
                  <a:schemeClr val="accent1"/>
                </a:solidFill>
                <a:latin typeface="Arial" pitchFamily="34" charset="0"/>
                <a:cs typeface="Arial" pitchFamily="34" charset="0"/>
              </a:rPr>
              <a:t>Gözde </a:t>
            </a:r>
            <a:r>
              <a:rPr lang="tr-TR" dirty="0">
                <a:solidFill>
                  <a:schemeClr val="accent1"/>
                </a:solidFill>
                <a:latin typeface="Arial" pitchFamily="34" charset="0"/>
                <a:cs typeface="Arial" pitchFamily="34" charset="0"/>
              </a:rPr>
              <a:t>nasıl görüntü oluşur?</a:t>
            </a:r>
          </a:p>
          <a:p>
            <a:pPr marL="269875" indent="-269875">
              <a:buFont typeface="Wingdings" pitchFamily="2" charset="2"/>
              <a:buChar char="ü"/>
            </a:pPr>
            <a:r>
              <a:rPr lang="tr-TR" dirty="0">
                <a:solidFill>
                  <a:prstClr val="black"/>
                </a:solidFill>
                <a:latin typeface="Trebuchet MS"/>
              </a:rPr>
              <a:t>Gözü bozuk insanlar etrafındaki nesneleri nasıl görür?</a:t>
            </a:r>
            <a:endParaRPr lang="tr-TR" dirty="0">
              <a:latin typeface="Arial" pitchFamily="34" charset="0"/>
              <a:cs typeface="Arial" pitchFamily="34" charset="0"/>
            </a:endParaRPr>
          </a:p>
          <a:p>
            <a:pPr marL="269875" indent="-269875">
              <a:buFont typeface="Wingdings" pitchFamily="2" charset="2"/>
              <a:buChar char="ü"/>
            </a:pPr>
            <a:r>
              <a:rPr lang="tr-TR" dirty="0">
                <a:latin typeface="Arial" pitchFamily="34" charset="0"/>
                <a:cs typeface="Arial" pitchFamily="34" charset="0"/>
              </a:rPr>
              <a:t> Aktivite zamanı  </a:t>
            </a:r>
          </a:p>
          <a:p>
            <a:pPr marL="269875" indent="-269875">
              <a:buFont typeface="Wingdings" pitchFamily="2" charset="2"/>
              <a:buChar char="ü"/>
            </a:pPr>
            <a:r>
              <a:rPr lang="tr-TR" dirty="0">
                <a:latin typeface="Arial" pitchFamily="34" charset="0"/>
                <a:cs typeface="Arial" pitchFamily="34" charset="0"/>
              </a:rPr>
              <a:t> Göz kusurları </a:t>
            </a:r>
          </a:p>
          <a:p>
            <a:pPr marL="269875" indent="-269875">
              <a:buFont typeface="Wingdings" pitchFamily="2" charset="2"/>
              <a:buChar char="ü"/>
            </a:pPr>
            <a:r>
              <a:rPr lang="tr-TR" dirty="0">
                <a:latin typeface="Arial" pitchFamily="34" charset="0"/>
                <a:cs typeface="Arial" pitchFamily="34" charset="0"/>
              </a:rPr>
              <a:t> Gözlük </a:t>
            </a:r>
            <a:r>
              <a:rPr lang="tr-TR" dirty="0" smtClean="0">
                <a:latin typeface="Arial" pitchFamily="34" charset="0"/>
                <a:cs typeface="Arial" pitchFamily="34" charset="0"/>
              </a:rPr>
              <a:t>numarası</a:t>
            </a:r>
          </a:p>
          <a:p>
            <a:pPr marL="269875" indent="-269875">
              <a:buFont typeface="Wingdings" pitchFamily="2" charset="2"/>
              <a:buChar char="ü"/>
            </a:pPr>
            <a:r>
              <a:rPr lang="tr-TR" dirty="0" smtClean="0">
                <a:solidFill>
                  <a:prstClr val="black"/>
                </a:solidFill>
                <a:latin typeface="Trebuchet MS"/>
              </a:rPr>
              <a:t>«Gözü </a:t>
            </a:r>
            <a:r>
              <a:rPr lang="tr-TR" dirty="0">
                <a:solidFill>
                  <a:prstClr val="black"/>
                </a:solidFill>
                <a:latin typeface="Trebuchet MS"/>
              </a:rPr>
              <a:t>bozuk insanlar etrafındaki nesneleri nasıl görür</a:t>
            </a:r>
            <a:r>
              <a:rPr lang="tr-TR" dirty="0" smtClean="0">
                <a:solidFill>
                  <a:prstClr val="black"/>
                </a:solidFill>
                <a:latin typeface="Trebuchet MS"/>
              </a:rPr>
              <a:t>?» sorusuna dönüş</a:t>
            </a:r>
            <a:endParaRPr lang="tr-TR" dirty="0">
              <a:latin typeface="Arial" pitchFamily="34" charset="0"/>
              <a:cs typeface="Arial" pitchFamily="34" charset="0"/>
            </a:endParaRPr>
          </a:p>
          <a:p>
            <a:pPr marL="269875" indent="-269875">
              <a:buFont typeface="Wingdings" pitchFamily="2" charset="2"/>
              <a:buChar char="ü"/>
            </a:pPr>
            <a:r>
              <a:rPr lang="tr-TR" dirty="0" smtClean="0">
                <a:latin typeface="Arial" pitchFamily="34" charset="0"/>
                <a:cs typeface="Arial" pitchFamily="34" charset="0"/>
              </a:rPr>
              <a:t> Optik </a:t>
            </a:r>
            <a:r>
              <a:rPr lang="tr-TR" dirty="0">
                <a:latin typeface="Arial" pitchFamily="34" charset="0"/>
                <a:cs typeface="Arial" pitchFamily="34" charset="0"/>
              </a:rPr>
              <a:t>aletlerin yapısı</a:t>
            </a:r>
          </a:p>
          <a:p>
            <a:pPr marL="269875" indent="-269875">
              <a:buFont typeface="Wingdings" pitchFamily="2" charset="2"/>
              <a:buChar char="ü"/>
            </a:pPr>
            <a:r>
              <a:rPr lang="tr-TR" dirty="0">
                <a:latin typeface="Arial" pitchFamily="34" charset="0"/>
                <a:cs typeface="Arial" pitchFamily="34" charset="0"/>
              </a:rPr>
              <a:t> Optik alet tasarlayalım</a:t>
            </a:r>
          </a:p>
          <a:p>
            <a:pPr marL="269875" indent="-269875">
              <a:buFont typeface="Wingdings" pitchFamily="2" charset="2"/>
              <a:buChar char="ü"/>
            </a:pPr>
            <a:r>
              <a:rPr lang="tr-TR" dirty="0">
                <a:latin typeface="Arial" pitchFamily="34" charset="0"/>
                <a:cs typeface="Arial" pitchFamily="34" charset="0"/>
              </a:rPr>
              <a:t> Soru çözme</a:t>
            </a:r>
          </a:p>
          <a:p>
            <a:pPr marL="269875" indent="-269875">
              <a:buFont typeface="Wingdings" pitchFamily="2" charset="2"/>
              <a:buChar char="ü"/>
            </a:pPr>
            <a:r>
              <a:rPr lang="tr-TR" dirty="0">
                <a:latin typeface="Arial" pitchFamily="34" charset="0"/>
                <a:cs typeface="Arial" pitchFamily="34" charset="0"/>
              </a:rPr>
              <a:t> Günün  özeti </a:t>
            </a:r>
          </a:p>
        </p:txBody>
      </p:sp>
      <p:sp>
        <p:nvSpPr>
          <p:cNvPr id="9" name="TextBox 8"/>
          <p:cNvSpPr txBox="1"/>
          <p:nvPr/>
        </p:nvSpPr>
        <p:spPr>
          <a:xfrm>
            <a:off x="1403648" y="639529"/>
            <a:ext cx="652764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defTabSz="457200" eaLnBrk="1" hangingPunct="1">
              <a:defRPr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S PGothic" charset="0"/>
              </a:defRPr>
            </a:lvl1pPr>
            <a:lvl2pPr defTabSz="457200" eaLnBrk="1" hangingPunct="1">
              <a:defRPr sz="3600">
                <a:solidFill>
                  <a:srgbClr val="262626"/>
                </a:solidFill>
                <a:latin typeface="Century Gothic" panose="020B0502020202020204" pitchFamily="34" charset="0"/>
                <a:cs typeface="MS PGothic" charset="0"/>
              </a:defRPr>
            </a:lvl2pPr>
            <a:lvl3pPr defTabSz="457200" eaLnBrk="1" hangingPunct="1">
              <a:defRPr sz="3600">
                <a:solidFill>
                  <a:srgbClr val="262626"/>
                </a:solidFill>
                <a:latin typeface="Century Gothic" panose="020B0502020202020204" pitchFamily="34" charset="0"/>
                <a:cs typeface="MS PGothic" charset="0"/>
              </a:defRPr>
            </a:lvl3pPr>
            <a:lvl4pPr defTabSz="457200" eaLnBrk="1" hangingPunct="1">
              <a:defRPr sz="3600">
                <a:solidFill>
                  <a:srgbClr val="262626"/>
                </a:solidFill>
                <a:latin typeface="Century Gothic" panose="020B0502020202020204" pitchFamily="34" charset="0"/>
                <a:cs typeface="MS PGothic" charset="0"/>
              </a:defRPr>
            </a:lvl4pPr>
            <a:lvl5pPr defTabSz="457200" eaLnBrk="1" hangingPunct="1">
              <a:defRPr sz="3600">
                <a:solidFill>
                  <a:srgbClr val="262626"/>
                </a:solidFill>
                <a:latin typeface="Century Gothic" panose="020B0502020202020204" pitchFamily="34" charset="0"/>
                <a:cs typeface="MS PGothic"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tr-TR" dirty="0"/>
              <a:t>Gözde Görüntü Oluşumu </a:t>
            </a:r>
          </a:p>
        </p:txBody>
      </p:sp>
      <p:sp>
        <p:nvSpPr>
          <p:cNvPr id="3" name="TextBox 2"/>
          <p:cNvSpPr txBox="1"/>
          <p:nvPr/>
        </p:nvSpPr>
        <p:spPr>
          <a:xfrm>
            <a:off x="283008" y="4437112"/>
            <a:ext cx="6009528" cy="2031325"/>
          </a:xfrm>
          <a:prstGeom prst="rect">
            <a:avLst/>
          </a:prstGeom>
          <a:solidFill>
            <a:schemeClr val="bg1"/>
          </a:solidFill>
        </p:spPr>
        <p:txBody>
          <a:bodyPr wrap="square" rtlCol="0">
            <a:spAutoFit/>
          </a:bodyPr>
          <a:lstStyle/>
          <a:p>
            <a:endParaRPr lang="tr-TR" dirty="0" smtClean="0">
              <a:latin typeface="+mn-lt"/>
              <a:cs typeface="MS PGothic" charset="0"/>
            </a:endParaRPr>
          </a:p>
          <a:p>
            <a:r>
              <a:rPr lang="tr-TR" dirty="0" smtClean="0">
                <a:latin typeface="+mn-lt"/>
                <a:cs typeface="MS PGothic" charset="0"/>
              </a:rPr>
              <a:t>Göz merceğinin şekli yakındaki </a:t>
            </a:r>
            <a:r>
              <a:rPr lang="tr-TR" dirty="0">
                <a:latin typeface="+mn-lt"/>
                <a:cs typeface="MS PGothic" charset="0"/>
              </a:rPr>
              <a:t>ve uzaktaki </a:t>
            </a:r>
            <a:r>
              <a:rPr lang="tr-TR" dirty="0" smtClean="0">
                <a:latin typeface="+mn-lt"/>
                <a:cs typeface="MS PGothic" charset="0"/>
              </a:rPr>
              <a:t>objelere </a:t>
            </a:r>
            <a:r>
              <a:rPr lang="tr-TR" dirty="0">
                <a:latin typeface="+mn-lt"/>
                <a:cs typeface="MS PGothic" charset="0"/>
              </a:rPr>
              <a:t>bakarken </a:t>
            </a:r>
            <a:r>
              <a:rPr lang="tr-TR" dirty="0" smtClean="0">
                <a:latin typeface="+mn-lt"/>
                <a:cs typeface="MS PGothic" charset="0"/>
              </a:rPr>
              <a:t>farklıdır, mercek </a:t>
            </a:r>
            <a:r>
              <a:rPr lang="tr-TR" dirty="0">
                <a:latin typeface="+mn-lt"/>
                <a:cs typeface="MS PGothic" charset="0"/>
              </a:rPr>
              <a:t>görüntüyü sarı beneğe </a:t>
            </a:r>
            <a:r>
              <a:rPr lang="tr-TR" dirty="0" smtClean="0">
                <a:latin typeface="+mn-lt"/>
                <a:cs typeface="MS PGothic" charset="0"/>
              </a:rPr>
              <a:t>düşecek </a:t>
            </a:r>
            <a:r>
              <a:rPr lang="tr-TR" dirty="0">
                <a:latin typeface="+mn-lt"/>
                <a:cs typeface="MS PGothic" charset="0"/>
              </a:rPr>
              <a:t>şekilde odaklar</a:t>
            </a:r>
            <a:r>
              <a:rPr lang="tr-TR" dirty="0" smtClean="0">
                <a:latin typeface="+mn-lt"/>
                <a:cs typeface="MS PGothic" charset="0"/>
              </a:rPr>
              <a:t>. Örneğin, yakın </a:t>
            </a:r>
            <a:r>
              <a:rPr lang="tr-TR" dirty="0">
                <a:latin typeface="+mn-lt"/>
                <a:cs typeface="MS PGothic" charset="0"/>
              </a:rPr>
              <a:t>mesafedeki cisimlere bakarken, </a:t>
            </a:r>
            <a:r>
              <a:rPr lang="tr-TR" dirty="0" smtClean="0">
                <a:latin typeface="+mn-lt"/>
                <a:cs typeface="MS PGothic" charset="0"/>
              </a:rPr>
              <a:t>göz merceğini </a:t>
            </a:r>
            <a:r>
              <a:rPr lang="tr-TR" dirty="0">
                <a:latin typeface="+mn-lt"/>
                <a:cs typeface="MS PGothic" charset="0"/>
              </a:rPr>
              <a:t>tutan </a:t>
            </a:r>
            <a:r>
              <a:rPr lang="tr-TR" dirty="0" smtClean="0">
                <a:latin typeface="+mn-lt"/>
                <a:cs typeface="MS PGothic" charset="0"/>
              </a:rPr>
              <a:t>kaslar kasılır,  </a:t>
            </a:r>
            <a:r>
              <a:rPr lang="tr-TR" dirty="0">
                <a:latin typeface="+mn-lt"/>
                <a:cs typeface="MS PGothic" charset="0"/>
              </a:rPr>
              <a:t>merceğin eğrilik yarıcapı </a:t>
            </a:r>
            <a:r>
              <a:rPr lang="tr-TR" dirty="0" smtClean="0">
                <a:latin typeface="+mn-lt"/>
                <a:cs typeface="MS PGothic" charset="0"/>
              </a:rPr>
              <a:t>azaltılarak </a:t>
            </a:r>
            <a:r>
              <a:rPr lang="tr-TR" dirty="0">
                <a:latin typeface="+mn-lt"/>
                <a:cs typeface="MS PGothic" charset="0"/>
              </a:rPr>
              <a:t>odak </a:t>
            </a:r>
            <a:r>
              <a:rPr lang="tr-TR" dirty="0" smtClean="0">
                <a:latin typeface="+mn-lt"/>
                <a:cs typeface="MS PGothic" charset="0"/>
              </a:rPr>
              <a:t>uzaklığı azaltılır. </a:t>
            </a:r>
            <a:endParaRPr lang="tr-TR" dirty="0">
              <a:latin typeface="+mn-lt"/>
              <a:cs typeface="MS PGothic" charset="0"/>
            </a:endParaRPr>
          </a:p>
        </p:txBody>
      </p:sp>
      <p:pic>
        <p:nvPicPr>
          <p:cNvPr id="5" name="Picture 4"/>
          <p:cNvPicPr>
            <a:picLocks noChangeAspect="1"/>
          </p:cNvPicPr>
          <p:nvPr/>
        </p:nvPicPr>
        <p:blipFill>
          <a:blip r:embed="rId3"/>
          <a:stretch>
            <a:fillRect/>
          </a:stretch>
        </p:blipFill>
        <p:spPr>
          <a:xfrm>
            <a:off x="283008" y="1313581"/>
            <a:ext cx="6038078" cy="3302143"/>
          </a:xfrm>
          <a:prstGeom prst="rect">
            <a:avLst/>
          </a:prstGeom>
        </p:spPr>
      </p:pic>
      <p:pic>
        <p:nvPicPr>
          <p:cNvPr id="4" name="Picture 3">
            <a:hlinkClick r:id="rId4"/>
          </p:cNvPr>
          <p:cNvPicPr>
            <a:picLocks noChangeAspect="1"/>
          </p:cNvPicPr>
          <p:nvPr/>
        </p:nvPicPr>
        <p:blipFill>
          <a:blip r:embed="rId5"/>
          <a:stretch>
            <a:fillRect/>
          </a:stretch>
        </p:blipFill>
        <p:spPr>
          <a:xfrm>
            <a:off x="5220072" y="6216304"/>
            <a:ext cx="567506" cy="567506"/>
          </a:xfrm>
          <a:prstGeom prst="rect">
            <a:avLst/>
          </a:prstGeom>
        </p:spPr>
      </p:pic>
    </p:spTree>
    <p:extLst>
      <p:ext uri="{BB962C8B-B14F-4D97-AF65-F5344CB8AC3E}">
        <p14:creationId xmlns:p14="http://schemas.microsoft.com/office/powerpoint/2010/main" val="1014676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5">
      <a:dk1>
        <a:sysClr val="windowText" lastClr="000000"/>
      </a:dk1>
      <a:lt1>
        <a:sysClr val="window" lastClr="FFFFFF"/>
      </a:lt1>
      <a:dk2>
        <a:srgbClr val="7E0000"/>
      </a:dk2>
      <a:lt2>
        <a:srgbClr val="EEECE1"/>
      </a:lt2>
      <a:accent1>
        <a:srgbClr val="C00000"/>
      </a:accent1>
      <a:accent2>
        <a:srgbClr val="C0504D"/>
      </a:accent2>
      <a:accent3>
        <a:srgbClr val="7E0000"/>
      </a:accent3>
      <a:accent4>
        <a:srgbClr val="8064A2"/>
      </a:accent4>
      <a:accent5>
        <a:srgbClr val="4BACC6"/>
      </a:accent5>
      <a:accent6>
        <a:srgbClr val="F79646"/>
      </a:accent6>
      <a:hlink>
        <a:srgbClr val="0000FF"/>
      </a:hlink>
      <a:folHlink>
        <a:srgbClr val="80008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3656</TotalTime>
  <Words>2016</Words>
  <Application>Microsoft Office PowerPoint</Application>
  <PresentationFormat>On-screen Show (4:3)</PresentationFormat>
  <Paragraphs>453</Paragraphs>
  <Slides>31</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MS PGothic</vt:lpstr>
      <vt:lpstr>Arial</vt:lpstr>
      <vt:lpstr>Calibri</vt:lpstr>
      <vt:lpstr>Century Gothic</vt:lpstr>
      <vt:lpstr>Garamond</vt:lpstr>
      <vt:lpstr>Trebuchet MS</vt:lpstr>
      <vt:lpstr>Wingdings</vt:lpstr>
      <vt:lpstr>Wingdings 3</vt:lpstr>
      <vt:lpstr>Theme1</vt:lpstr>
      <vt:lpstr>Gözde Görüntü Oluşumu ve Göz Kusurları</vt:lpstr>
      <vt:lpstr>Kazanımlar: </vt:lpstr>
      <vt:lpstr>Geçen hafta neler öğrendik? </vt:lpstr>
      <vt:lpstr>Geçen hafta neler öğrendik? </vt:lpstr>
      <vt:lpstr>PowerPoint Presentation</vt:lpstr>
      <vt:lpstr>PowerPoint Presentation</vt:lpstr>
      <vt:lpstr>PowerPoint Presentation</vt:lpstr>
      <vt:lpstr>PowerPoint Presentation</vt:lpstr>
      <vt:lpstr>PowerPoint Presentation</vt:lpstr>
      <vt:lpstr>PowerPoint Presentation</vt:lpstr>
      <vt:lpstr>Gözü bozuk insanlar etrafındaki nesneleri nasıl görür?   </vt:lpstr>
      <vt:lpstr>Aktivite Zamanı   </vt:lpstr>
      <vt:lpstr>Göz Kusurları     </vt:lpstr>
      <vt:lpstr>Göz Kusurları     </vt:lpstr>
      <vt:lpstr>PowerPoint Presentation</vt:lpstr>
      <vt:lpstr>Göz Kusurları Miyop   </vt:lpstr>
      <vt:lpstr>Göz Kusurları  Hipermetrop  </vt:lpstr>
      <vt:lpstr>Göz Kusurları  Astigmat  </vt:lpstr>
      <vt:lpstr>Göz Kusurları   </vt:lpstr>
      <vt:lpstr>Gözlük Numarası    </vt:lpstr>
      <vt:lpstr>Gözlük Numarası    </vt:lpstr>
      <vt:lpstr>«Gözü bozuk insanlar etrafını nasıl görür?» sorusuna dönüş     </vt:lpstr>
      <vt:lpstr>Optik Aletlerin Yapısı  </vt:lpstr>
      <vt:lpstr>Optik Aletlerin Yapısı  </vt:lpstr>
      <vt:lpstr>Optik Alet Tasarlayalım  </vt:lpstr>
      <vt:lpstr>Soru çözme     </vt:lpstr>
      <vt:lpstr>Soru çözme     </vt:lpstr>
      <vt:lpstr>Günün Özeti    </vt:lpstr>
      <vt:lpstr>Kazanımlar: </vt:lpstr>
      <vt:lpstr>Gelecek ders </vt:lpstr>
      <vt:lpstr>Görüşmek Üzere  İyi Tatiller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Merve İzmir</dc:creator>
  <cp:lastModifiedBy>Belkıs</cp:lastModifiedBy>
  <cp:revision>369</cp:revision>
  <dcterms:created xsi:type="dcterms:W3CDTF">2015-11-22T16:10:49Z</dcterms:created>
  <dcterms:modified xsi:type="dcterms:W3CDTF">2018-05-28T06:56:29Z</dcterms:modified>
</cp:coreProperties>
</file>