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5" r:id="rId1"/>
  </p:sldMasterIdLst>
  <p:notesMasterIdLst>
    <p:notesMasterId r:id="rId58"/>
  </p:notesMasterIdLst>
  <p:sldIdLst>
    <p:sldId id="259" r:id="rId2"/>
    <p:sldId id="440" r:id="rId3"/>
    <p:sldId id="265" r:id="rId4"/>
    <p:sldId id="460" r:id="rId5"/>
    <p:sldId id="502" r:id="rId6"/>
    <p:sldId id="461" r:id="rId7"/>
    <p:sldId id="510" r:id="rId8"/>
    <p:sldId id="511" r:id="rId9"/>
    <p:sldId id="452" r:id="rId10"/>
    <p:sldId id="521" r:id="rId11"/>
    <p:sldId id="448" r:id="rId12"/>
    <p:sldId id="465" r:id="rId13"/>
    <p:sldId id="463" r:id="rId14"/>
    <p:sldId id="464" r:id="rId15"/>
    <p:sldId id="462" r:id="rId16"/>
    <p:sldId id="512" r:id="rId17"/>
    <p:sldId id="513" r:id="rId18"/>
    <p:sldId id="451" r:id="rId19"/>
    <p:sldId id="492" r:id="rId20"/>
    <p:sldId id="490" r:id="rId21"/>
    <p:sldId id="446" r:id="rId22"/>
    <p:sldId id="493" r:id="rId23"/>
    <p:sldId id="500" r:id="rId24"/>
    <p:sldId id="501" r:id="rId25"/>
    <p:sldId id="499" r:id="rId26"/>
    <p:sldId id="519" r:id="rId27"/>
    <p:sldId id="520" r:id="rId28"/>
    <p:sldId id="489" r:id="rId29"/>
    <p:sldId id="514" r:id="rId30"/>
    <p:sldId id="515" r:id="rId31"/>
    <p:sldId id="516" r:id="rId32"/>
    <p:sldId id="469" r:id="rId33"/>
    <p:sldId id="517" r:id="rId34"/>
    <p:sldId id="518" r:id="rId35"/>
    <p:sldId id="470" r:id="rId36"/>
    <p:sldId id="486" r:id="rId37"/>
    <p:sldId id="488" r:id="rId38"/>
    <p:sldId id="478" r:id="rId39"/>
    <p:sldId id="485" r:id="rId40"/>
    <p:sldId id="484" r:id="rId41"/>
    <p:sldId id="487" r:id="rId42"/>
    <p:sldId id="482" r:id="rId43"/>
    <p:sldId id="471" r:id="rId44"/>
    <p:sldId id="479" r:id="rId45"/>
    <p:sldId id="474" r:id="rId46"/>
    <p:sldId id="473" r:id="rId47"/>
    <p:sldId id="480" r:id="rId48"/>
    <p:sldId id="481" r:id="rId49"/>
    <p:sldId id="483" r:id="rId50"/>
    <p:sldId id="503" r:id="rId51"/>
    <p:sldId id="509" r:id="rId52"/>
    <p:sldId id="508" r:id="rId53"/>
    <p:sldId id="507" r:id="rId54"/>
    <p:sldId id="456" r:id="rId55"/>
    <p:sldId id="270" r:id="rId56"/>
    <p:sldId id="329" r:id="rId5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637"/>
    <a:srgbClr val="E5224E"/>
    <a:srgbClr val="E12761"/>
    <a:srgbClr val="B65271"/>
    <a:srgbClr val="CA057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82047" autoAdjust="0"/>
  </p:normalViewPr>
  <p:slideViewPr>
    <p:cSldViewPr snapToGrid="0">
      <p:cViewPr varScale="1">
        <p:scale>
          <a:sx n="85" d="100"/>
          <a:sy n="85" d="100"/>
        </p:scale>
        <p:origin x="2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li\FakulteKurs\20191\OhmYasa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li\FakulteKurs\20191\OhmYasas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I-V Grafiği</a:t>
            </a:r>
            <a:endParaRPr lang="tr-T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intercept val="0"/>
            <c:dispRSqr val="0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</c:trendlineLbl>
          </c:trendline>
          <c:xVal>
            <c:numRef>
              <c:f>'R Sabit'!$B$5:$B$24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'R Sabit'!$C$5:$C$24</c:f>
              <c:numCache>
                <c:formatCode>0.00</c:formatCode>
                <c:ptCount val="2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4F9-4324-AC81-6F22EEE50D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550272"/>
        <c:axId val="195550688"/>
      </c:scatterChart>
      <c:valAx>
        <c:axId val="19555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Potansiyel Fark</a:t>
                </a:r>
                <a:endParaRPr lang="tr-T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5550688"/>
        <c:crosses val="autoZero"/>
        <c:crossBetween val="midCat"/>
      </c:valAx>
      <c:valAx>
        <c:axId val="19555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Akım</a:t>
                </a:r>
                <a:endParaRPr lang="tr-T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.00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5550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I-R Grafiği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'V Sabit'!$C$4</c:f>
              <c:strCache>
                <c:ptCount val="1"/>
                <c:pt idx="0">
                  <c:v>Akım (A)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2.2003487145820246E-3"/>
                  <c:y val="-7.392705682782019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</c:trendlineLbl>
          </c:trendline>
          <c:xVal>
            <c:numRef>
              <c:f>'V Sabit'!$B$5:$B$24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'V Sabit'!$C$5:$C$24</c:f>
              <c:numCache>
                <c:formatCode>0.00</c:formatCode>
                <c:ptCount val="20"/>
                <c:pt idx="0">
                  <c:v>10</c:v>
                </c:pt>
                <c:pt idx="1">
                  <c:v>5</c:v>
                </c:pt>
                <c:pt idx="2">
                  <c:v>3.3333333333333335</c:v>
                </c:pt>
                <c:pt idx="3">
                  <c:v>2.5</c:v>
                </c:pt>
                <c:pt idx="4">
                  <c:v>2</c:v>
                </c:pt>
                <c:pt idx="5">
                  <c:v>1.6666666666666667</c:v>
                </c:pt>
                <c:pt idx="6">
                  <c:v>1.4285714285714286</c:v>
                </c:pt>
                <c:pt idx="7">
                  <c:v>1.25</c:v>
                </c:pt>
                <c:pt idx="8">
                  <c:v>1.1111111111111112</c:v>
                </c:pt>
                <c:pt idx="9">
                  <c:v>1</c:v>
                </c:pt>
                <c:pt idx="10">
                  <c:v>0.90909090909090906</c:v>
                </c:pt>
                <c:pt idx="11">
                  <c:v>0.83333333333333337</c:v>
                </c:pt>
                <c:pt idx="12">
                  <c:v>0.76923076923076927</c:v>
                </c:pt>
                <c:pt idx="13">
                  <c:v>0.7142857142857143</c:v>
                </c:pt>
                <c:pt idx="14">
                  <c:v>0.66666666666666663</c:v>
                </c:pt>
                <c:pt idx="15">
                  <c:v>0.625</c:v>
                </c:pt>
                <c:pt idx="16">
                  <c:v>0.58823529411764708</c:v>
                </c:pt>
                <c:pt idx="17">
                  <c:v>0.55555555555555558</c:v>
                </c:pt>
                <c:pt idx="18">
                  <c:v>0.52631578947368418</c:v>
                </c:pt>
                <c:pt idx="19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4FB-40F0-A910-DCA6E4D726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137568"/>
        <c:axId val="2139133824"/>
      </c:scatterChart>
      <c:valAx>
        <c:axId val="2139137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Direnç</a:t>
                </a:r>
                <a:endParaRPr lang="tr-T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9133824"/>
        <c:crosses val="autoZero"/>
        <c:crossBetween val="midCat"/>
      </c:valAx>
      <c:valAx>
        <c:axId val="213913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Akım</a:t>
                </a:r>
                <a:endParaRPr lang="tr-T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.00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9137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I-V Grafiği</a:t>
            </a:r>
            <a:endParaRPr lang="tr-T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intercept val="0"/>
            <c:dispRSqr val="0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</c:trendlineLbl>
          </c:trendline>
          <c:xVal>
            <c:numRef>
              <c:f>'R Sabit'!$B$5:$B$24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'R Sabit'!$C$5:$C$24</c:f>
              <c:numCache>
                <c:formatCode>0.00</c:formatCode>
                <c:ptCount val="20"/>
                <c:pt idx="0">
                  <c:v>0.01</c:v>
                </c:pt>
                <c:pt idx="1">
                  <c:v>0.02</c:v>
                </c:pt>
                <c:pt idx="2">
                  <c:v>0.03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7.0000000000000007E-2</c:v>
                </c:pt>
                <c:pt idx="7">
                  <c:v>0.08</c:v>
                </c:pt>
                <c:pt idx="8">
                  <c:v>0.09</c:v>
                </c:pt>
                <c:pt idx="9">
                  <c:v>0.1</c:v>
                </c:pt>
                <c:pt idx="10">
                  <c:v>0.11</c:v>
                </c:pt>
                <c:pt idx="11">
                  <c:v>0.12</c:v>
                </c:pt>
                <c:pt idx="12">
                  <c:v>0.13</c:v>
                </c:pt>
                <c:pt idx="13">
                  <c:v>0.14000000000000001</c:v>
                </c:pt>
                <c:pt idx="14">
                  <c:v>0.15</c:v>
                </c:pt>
                <c:pt idx="15">
                  <c:v>0.16</c:v>
                </c:pt>
                <c:pt idx="16">
                  <c:v>0.17</c:v>
                </c:pt>
                <c:pt idx="17">
                  <c:v>0.18</c:v>
                </c:pt>
                <c:pt idx="18">
                  <c:v>0.19</c:v>
                </c:pt>
                <c:pt idx="19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CF-46EE-884C-D3249B7DC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550272"/>
        <c:axId val="195550688"/>
      </c:scatterChart>
      <c:valAx>
        <c:axId val="195550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Potansiyel Fark</a:t>
                </a:r>
                <a:endParaRPr lang="tr-T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5550688"/>
        <c:crosses val="autoZero"/>
        <c:crossBetween val="midCat"/>
      </c:valAx>
      <c:valAx>
        <c:axId val="19555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Akım</a:t>
                </a:r>
                <a:endParaRPr lang="tr-T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.00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55502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I-R Grafiği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'V Sabit'!$C$4</c:f>
              <c:strCache>
                <c:ptCount val="1"/>
                <c:pt idx="0">
                  <c:v>Akım (A)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2.2003487145820246E-3"/>
                  <c:y val="-7.3927056827820192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</c:trendlineLbl>
          </c:trendline>
          <c:xVal>
            <c:numRef>
              <c:f>'V Sabit'!$B$5:$B$24</c:f>
              <c:numCache>
                <c:formatCode>General</c:formatCode>
                <c:ptCount val="2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</c:numCache>
            </c:numRef>
          </c:xVal>
          <c:yVal>
            <c:numRef>
              <c:f>'V Sabit'!$C$5:$C$24</c:f>
              <c:numCache>
                <c:formatCode>0.00</c:formatCode>
                <c:ptCount val="20"/>
                <c:pt idx="0">
                  <c:v>10</c:v>
                </c:pt>
                <c:pt idx="1">
                  <c:v>5</c:v>
                </c:pt>
                <c:pt idx="2">
                  <c:v>3.3333333333333335</c:v>
                </c:pt>
                <c:pt idx="3">
                  <c:v>2.5</c:v>
                </c:pt>
                <c:pt idx="4">
                  <c:v>2</c:v>
                </c:pt>
                <c:pt idx="5">
                  <c:v>1.6666666666666667</c:v>
                </c:pt>
                <c:pt idx="6">
                  <c:v>1.4285714285714286</c:v>
                </c:pt>
                <c:pt idx="7">
                  <c:v>1.25</c:v>
                </c:pt>
                <c:pt idx="8">
                  <c:v>1.1111111111111112</c:v>
                </c:pt>
                <c:pt idx="9">
                  <c:v>1</c:v>
                </c:pt>
                <c:pt idx="10">
                  <c:v>0.90909090909090906</c:v>
                </c:pt>
                <c:pt idx="11">
                  <c:v>0.83333333333333337</c:v>
                </c:pt>
                <c:pt idx="12">
                  <c:v>0.76923076923076927</c:v>
                </c:pt>
                <c:pt idx="13">
                  <c:v>0.7142857142857143</c:v>
                </c:pt>
                <c:pt idx="14">
                  <c:v>0.66666666666666663</c:v>
                </c:pt>
                <c:pt idx="15">
                  <c:v>0.625</c:v>
                </c:pt>
                <c:pt idx="16">
                  <c:v>0.58823529411764708</c:v>
                </c:pt>
                <c:pt idx="17">
                  <c:v>0.55555555555555558</c:v>
                </c:pt>
                <c:pt idx="18">
                  <c:v>0.52631578947368418</c:v>
                </c:pt>
                <c:pt idx="19">
                  <c:v>0.5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8BB-4E5A-8DBE-19644E948F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9137568"/>
        <c:axId val="2139133824"/>
      </c:scatterChart>
      <c:valAx>
        <c:axId val="2139137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Direnç</a:t>
                </a:r>
                <a:endParaRPr lang="tr-T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General" sourceLinked="1"/>
        <c:majorTickMark val="cross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9133824"/>
        <c:crosses val="autoZero"/>
        <c:crossBetween val="midCat"/>
      </c:valAx>
      <c:valAx>
        <c:axId val="2139133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Akım</a:t>
                </a:r>
                <a:endParaRPr lang="tr-T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0.00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39137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7989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25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2347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4641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17015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334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7275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463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525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6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2885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90 Ohm </a:t>
            </a:r>
            <a:r>
              <a:rPr lang="en-US" dirty="0" err="1" smtClean="0"/>
              <a:t>luk</a:t>
            </a:r>
            <a:r>
              <a:rPr lang="en-US" dirty="0" smtClean="0"/>
              <a:t> </a:t>
            </a:r>
            <a:r>
              <a:rPr lang="en-US" dirty="0" err="1" smtClean="0"/>
              <a:t>dirence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iletken</a:t>
            </a:r>
            <a:r>
              <a:rPr lang="en-US" dirty="0" smtClean="0"/>
              <a:t> </a:t>
            </a:r>
            <a:r>
              <a:rPr lang="en-US" dirty="0" err="1" smtClean="0"/>
              <a:t>tel</a:t>
            </a:r>
            <a:r>
              <a:rPr lang="en-US" dirty="0" smtClean="0"/>
              <a:t> </a:t>
            </a:r>
            <a:r>
              <a:rPr lang="en-US" dirty="0" err="1" smtClean="0"/>
              <a:t>bağlarsak</a:t>
            </a:r>
            <a:r>
              <a:rPr lang="en-US" dirty="0" smtClean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Her </a:t>
            </a:r>
            <a:r>
              <a:rPr lang="en-US" dirty="0" err="1" smtClean="0"/>
              <a:t>iki</a:t>
            </a:r>
            <a:r>
              <a:rPr lang="en-US" baseline="0" dirty="0" smtClean="0"/>
              <a:t> </a:t>
            </a:r>
            <a:r>
              <a:rPr lang="en-US" dirty="0" err="1" smtClean="0"/>
              <a:t>dirence</a:t>
            </a:r>
            <a:r>
              <a:rPr lang="en-US" dirty="0" smtClean="0"/>
              <a:t> </a:t>
            </a:r>
            <a:r>
              <a:rPr lang="en-US" dirty="0" err="1" smtClean="0"/>
              <a:t>paralel</a:t>
            </a:r>
            <a:r>
              <a:rPr lang="en-US" dirty="0" smtClean="0"/>
              <a:t> </a:t>
            </a:r>
            <a:r>
              <a:rPr lang="en-US" dirty="0" err="1" smtClean="0"/>
              <a:t>bir</a:t>
            </a:r>
            <a:r>
              <a:rPr lang="en-US" dirty="0" smtClean="0"/>
              <a:t> </a:t>
            </a:r>
            <a:r>
              <a:rPr lang="en-US" dirty="0" err="1" smtClean="0"/>
              <a:t>iletken</a:t>
            </a:r>
            <a:r>
              <a:rPr lang="en-US" dirty="0" smtClean="0"/>
              <a:t> </a:t>
            </a:r>
            <a:r>
              <a:rPr lang="en-US" dirty="0" err="1" smtClean="0"/>
              <a:t>tel</a:t>
            </a:r>
            <a:r>
              <a:rPr lang="en-US" dirty="0" smtClean="0"/>
              <a:t> </a:t>
            </a:r>
            <a:r>
              <a:rPr lang="en-US" dirty="0" err="1" smtClean="0"/>
              <a:t>bağlarsak</a:t>
            </a:r>
            <a:r>
              <a:rPr lang="en-US" dirty="0" smtClean="0"/>
              <a:t>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116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0349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99967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35507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51468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Ampullerin</a:t>
            </a:r>
            <a:r>
              <a:rPr lang="en-US" dirty="0" smtClean="0"/>
              <a:t> </a:t>
            </a:r>
            <a:r>
              <a:rPr lang="en-US" dirty="0" err="1" smtClean="0"/>
              <a:t>iç</a:t>
            </a:r>
            <a:r>
              <a:rPr lang="en-US" dirty="0" smtClean="0"/>
              <a:t> </a:t>
            </a:r>
            <a:r>
              <a:rPr lang="en-US" dirty="0" err="1" smtClean="0"/>
              <a:t>bağlantıları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61351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Hepsi</a:t>
            </a:r>
            <a:r>
              <a:rPr lang="en-US" dirty="0" smtClean="0"/>
              <a:t> parallel </a:t>
            </a:r>
            <a:r>
              <a:rPr lang="en-US" dirty="0" err="1" smtClean="0"/>
              <a:t>niye</a:t>
            </a:r>
            <a:r>
              <a:rPr lang="en-US" dirty="0" smtClean="0"/>
              <a:t>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96929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8036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5446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515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45091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710355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142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76560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1946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0599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7482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37905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34131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45985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5674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22320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99242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19915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1044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5489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87571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297303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17579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18827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0290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6385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52146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9484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devresinde</a:t>
            </a:r>
            <a:r>
              <a:rPr lang="en-US" dirty="0" smtClean="0"/>
              <a:t> </a:t>
            </a:r>
            <a:r>
              <a:rPr lang="en-US" dirty="0" err="1" smtClean="0"/>
              <a:t>potansiyel</a:t>
            </a:r>
            <a:r>
              <a:rPr lang="en-US" dirty="0" smtClean="0"/>
              <a:t> </a:t>
            </a:r>
            <a:r>
              <a:rPr lang="en-US" dirty="0" err="1" smtClean="0"/>
              <a:t>fark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akım</a:t>
            </a:r>
            <a:r>
              <a:rPr lang="en-US" dirty="0" smtClean="0"/>
              <a:t> </a:t>
            </a:r>
            <a:r>
              <a:rPr lang="en-US" dirty="0" err="1" smtClean="0"/>
              <a:t>simülasyonu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6884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06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358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dirty="0" smtClean="0"/>
              <a:t>OhmYasası.xlsx </a:t>
            </a:r>
            <a:r>
              <a:rPr lang="en-US" dirty="0" err="1" smtClean="0"/>
              <a:t>dosyasında</a:t>
            </a:r>
            <a:r>
              <a:rPr lang="en-US" dirty="0" smtClean="0"/>
              <a:t> </a:t>
            </a:r>
            <a:r>
              <a:rPr lang="en-US" dirty="0" err="1" smtClean="0"/>
              <a:t>verileri</a:t>
            </a:r>
            <a:r>
              <a:rPr lang="en-US" dirty="0" smtClean="0"/>
              <a:t> </a:t>
            </a:r>
            <a:r>
              <a:rPr lang="en-US" dirty="0" err="1" smtClean="0"/>
              <a:t>üretip</a:t>
            </a:r>
            <a:r>
              <a:rPr lang="en-US" dirty="0" smtClean="0"/>
              <a:t> </a:t>
            </a:r>
            <a:r>
              <a:rPr lang="en-US" dirty="0" err="1" smtClean="0"/>
              <a:t>grafikleri</a:t>
            </a:r>
            <a:r>
              <a:rPr lang="en-US" dirty="0" smtClean="0"/>
              <a:t> </a:t>
            </a:r>
            <a:r>
              <a:rPr lang="en-US" dirty="0" err="1" smtClean="0"/>
              <a:t>üretelim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022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6678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310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528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899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671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98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885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6445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833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27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160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488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35572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665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29719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1402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76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17.10.2019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51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37" r:id="rId12"/>
    <p:sldLayoutId id="2147484138" r:id="rId13"/>
    <p:sldLayoutId id="2147484139" r:id="rId14"/>
    <p:sldLayoutId id="2147484140" r:id="rId15"/>
    <p:sldLayoutId id="2147484141" r:id="rId16"/>
    <p:sldLayoutId id="2147484142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jzgqZu-4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sims/html/ohms-law/latest/ohms-law_e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6779" y="1998132"/>
            <a:ext cx="11357843" cy="696099"/>
          </a:xfrm>
        </p:spPr>
        <p:txBody>
          <a:bodyPr>
            <a:normAutofit/>
          </a:bodyPr>
          <a:lstStyle/>
          <a:p>
            <a:r>
              <a:rPr lang="tr-TR" sz="2800" b="1" dirty="0"/>
              <a:t>Elektrik </a:t>
            </a:r>
            <a:r>
              <a:rPr lang="tr-TR" sz="2800" b="1" dirty="0" smtClean="0"/>
              <a:t>akımı, Direnç ve Potansiyel </a:t>
            </a:r>
            <a:r>
              <a:rPr lang="tr-TR" sz="2800" b="1" dirty="0" smtClean="0"/>
              <a:t>fark</a:t>
            </a:r>
            <a:r>
              <a:rPr lang="en-US" sz="2800" b="1" dirty="0" smtClean="0"/>
              <a:t>I ARASINDAKİ İLİŞKİ</a:t>
            </a:r>
            <a:endParaRPr lang="tr-TR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98789" y="3617752"/>
            <a:ext cx="2800322" cy="685800"/>
          </a:xfrm>
        </p:spPr>
        <p:txBody>
          <a:bodyPr/>
          <a:lstStyle/>
          <a:p>
            <a:r>
              <a:rPr lang="en-US" dirty="0" smtClean="0"/>
              <a:t>Prof. Dr. Ali ERYILMAZ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97769" y="830960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Basit Elektrik Devresi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2042" y="6354235"/>
            <a:ext cx="572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https://www.youtube.com/watch?v=m4jzgqZu-4s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769" y="1365197"/>
            <a:ext cx="8463035" cy="476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18612" y="911618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Ölçüm Araçları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18612" y="2119745"/>
            <a:ext cx="787338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96975" indent="-119697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Voltmetre: İki nokta arasındaki potansiyel farkı ölçen araç. İç direnci çok büyüktür</a:t>
            </a:r>
            <a:r>
              <a:rPr lang="tr-TR" dirty="0"/>
              <a:t>. Devreye paralel bağlanır.</a:t>
            </a:r>
            <a:endParaRPr lang="tr-TR" dirty="0" smtClean="0"/>
          </a:p>
          <a:p>
            <a:pPr marL="1196975" indent="-119697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Ampermetre: Bir iletkenden geçen akımı ölçen araç. İç direnci çok küçüktür.</a:t>
            </a:r>
            <a:r>
              <a:rPr lang="en-US" dirty="0" smtClean="0"/>
              <a:t> </a:t>
            </a:r>
            <a:r>
              <a:rPr lang="tr-TR" dirty="0"/>
              <a:t>Devreye seri bağlanır.</a:t>
            </a:r>
            <a:endParaRPr lang="tr-TR" dirty="0" smtClean="0"/>
          </a:p>
          <a:p>
            <a:pPr marL="1196975" indent="-1196975">
              <a:spcBef>
                <a:spcPts val="600"/>
              </a:spcBef>
              <a:spcAft>
                <a:spcPts val="600"/>
              </a:spcAft>
            </a:pPr>
            <a:r>
              <a:rPr lang="tr-TR" dirty="0" err="1" smtClean="0"/>
              <a:t>Ohmmetre</a:t>
            </a:r>
            <a:r>
              <a:rPr lang="tr-TR" dirty="0" smtClean="0"/>
              <a:t>: Bir direncin büyüklüğünü ölçen araç.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506" y="4147378"/>
            <a:ext cx="2887785" cy="26278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547" y="4147378"/>
            <a:ext cx="2092074" cy="20738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7555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31613" y="6461815"/>
            <a:ext cx="8248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https://phet.colorado.edu/sims/html/ohms-law/latest/ohms-law_en.html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900988" y="1586813"/>
            <a:ext cx="7835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Deneyelim!</a:t>
            </a:r>
          </a:p>
          <a:p>
            <a:endParaRPr lang="tr-TR" b="1" dirty="0" smtClean="0"/>
          </a:p>
          <a:p>
            <a:r>
              <a:rPr lang="tr-TR" b="1" dirty="0" smtClean="0"/>
              <a:t>Önce düşünelim: </a:t>
            </a:r>
            <a:r>
              <a:rPr lang="tr-TR" dirty="0" smtClean="0"/>
              <a:t>Basit elektrik devresinde hangi değişkenleri istediğimiz gibi değiştirebiliriz ve bundan hangi değişken(ler) etkilenir? </a:t>
            </a:r>
          </a:p>
          <a:p>
            <a:r>
              <a:rPr lang="tr-TR" dirty="0" smtClean="0"/>
              <a:t>Bağımlı değişken: </a:t>
            </a:r>
          </a:p>
          <a:p>
            <a:r>
              <a:rPr lang="tr-TR" dirty="0" smtClean="0"/>
              <a:t>Bağımsız değişkenler: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1613" y="3480868"/>
            <a:ext cx="5254644" cy="28669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00988" y="600558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Potansiyel Fark-Akım </a:t>
            </a:r>
            <a:r>
              <a:rPr lang="tr-TR" sz="2800" b="1" dirty="0" smtClean="0"/>
              <a:t>İlişki</a:t>
            </a:r>
            <a:r>
              <a:rPr lang="en-US" sz="2800" b="1" dirty="0" err="1" smtClean="0"/>
              <a:t>si</a:t>
            </a:r>
            <a:r>
              <a:rPr lang="tr-TR" sz="2800" b="1" dirty="0" smtClean="0"/>
              <a:t>  </a:t>
            </a:r>
            <a:endParaRPr lang="tr-TR" sz="28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83139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Potansiyel Fark-Akım </a:t>
            </a:r>
            <a:r>
              <a:rPr lang="tr-TR" sz="2800" b="1" dirty="0" smtClean="0"/>
              <a:t>İlişki</a:t>
            </a:r>
            <a:r>
              <a:rPr lang="en-US" sz="2800" b="1" dirty="0" err="1" smtClean="0"/>
              <a:t>si</a:t>
            </a:r>
            <a:r>
              <a:rPr lang="tr-TR" sz="2800" b="1" dirty="0" smtClean="0"/>
              <a:t>  </a:t>
            </a:r>
            <a:endParaRPr lang="tr-TR" sz="2800" b="1" dirty="0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6538838"/>
              </p:ext>
            </p:extLst>
          </p:nvPr>
        </p:nvGraphicFramePr>
        <p:xfrm>
          <a:off x="3920726" y="1193642"/>
          <a:ext cx="7613934" cy="4964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33856" y="6323687"/>
            <a:ext cx="276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OhmYasasi.xlsx </a:t>
            </a:r>
            <a:r>
              <a:rPr lang="en-US" dirty="0" err="1" smtClean="0"/>
              <a:t>dosyası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8060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Direnç-Akım Arasındaki İlişki  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344693"/>
              </p:ext>
            </p:extLst>
          </p:nvPr>
        </p:nvGraphicFramePr>
        <p:xfrm>
          <a:off x="4065855" y="1314966"/>
          <a:ext cx="7061181" cy="4953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33856" y="6323687"/>
            <a:ext cx="2767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OhmYasasi.xlsx </a:t>
            </a:r>
            <a:r>
              <a:rPr lang="en-US" dirty="0" err="1" smtClean="0"/>
              <a:t>dosyası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32753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7174" y="625180"/>
            <a:ext cx="7984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Potansiyel </a:t>
            </a:r>
            <a:r>
              <a:rPr lang="tr-TR" sz="2400" b="1" dirty="0" smtClean="0"/>
              <a:t>Fark</a:t>
            </a:r>
            <a:r>
              <a:rPr lang="en-US" sz="2400" b="1" dirty="0" smtClean="0"/>
              <a:t>-</a:t>
            </a:r>
            <a:r>
              <a:rPr lang="tr-TR" sz="2400" b="1" dirty="0" smtClean="0"/>
              <a:t>Akım İlişki</a:t>
            </a:r>
            <a:r>
              <a:rPr lang="en-US" sz="2400" b="1" dirty="0" err="1" smtClean="0"/>
              <a:t>si</a:t>
            </a:r>
            <a:r>
              <a:rPr lang="tr-TR" sz="2400" b="1" dirty="0" smtClean="0"/>
              <a:t>  </a:t>
            </a:r>
            <a:endParaRPr lang="tr-TR" sz="2400" b="1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959" y="3078797"/>
            <a:ext cx="5852679" cy="19508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69627" y="2126461"/>
            <a:ext cx="3335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OHM YASASI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03010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39915" y="1066438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Dirençlerin Seri Bağlanması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267" y="5811118"/>
            <a:ext cx="2089765" cy="4678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599" y="4885664"/>
            <a:ext cx="2108434" cy="55722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15" y="2578989"/>
            <a:ext cx="6121060" cy="18236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251633" y="5391990"/>
            <a:ext cx="3760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R</a:t>
            </a:r>
            <a:r>
              <a:rPr lang="tr-TR" baseline="-25000" dirty="0" err="1" smtClean="0"/>
              <a:t>eş</a:t>
            </a:r>
            <a:r>
              <a:rPr lang="tr-TR" dirty="0" smtClean="0"/>
              <a:t> pile seri mi </a:t>
            </a:r>
            <a:r>
              <a:rPr lang="tr-TR" dirty="0" err="1" smtClean="0"/>
              <a:t>parallel</a:t>
            </a:r>
            <a:r>
              <a:rPr lang="tr-TR" dirty="0" smtClean="0"/>
              <a:t> mi bağlı?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121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259" y="2397882"/>
            <a:ext cx="7030505" cy="279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46989" y="787507"/>
            <a:ext cx="53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Dirençlerin Seri Bağlanması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2123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Dirençlerin Seri Bağlanması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086" y="1131586"/>
            <a:ext cx="8077657" cy="54448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0602" y="1016197"/>
            <a:ext cx="2014698" cy="16996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32403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9675" y="2327419"/>
            <a:ext cx="2617223" cy="2739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1080" y="5136882"/>
            <a:ext cx="2445818" cy="765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7005" y="5972945"/>
            <a:ext cx="2379893" cy="712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8843" y="2991882"/>
            <a:ext cx="2162340" cy="1551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389562" y="988736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Dirençlerin Paralel Bağlanması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1349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65571" y="1856958"/>
            <a:ext cx="10281271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10.1.2. ELEKTRİK DEVRELERİ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10.1.2.1. Elektrik Akımı, direnç ve potansiyel farkı arasındaki ilişkiyi analiz eder.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a) Voltmetre ve ampermetrenin direnç özellikleri ile devredeki görevleri açıklanır.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b) Öğrencilerin basit devreler üzerinden deney yaparak elektrik akımı, direnç ve potansiyel farkı arasındaki ilişkinin (</a:t>
            </a:r>
            <a:r>
              <a:rPr lang="tr-TR" i="1" dirty="0" err="1"/>
              <a:t>Ohm</a:t>
            </a:r>
            <a:r>
              <a:rPr lang="tr-TR" i="1" dirty="0"/>
              <a:t> Yasası) matematiksel modelini çıkarmaları sağlanır.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c) Elektrik devrelerinde eşdeğer direnç, direnç, potansiyel farkı ve elektrik akımı ile ilgili matematiksel hesaplamalar yapılması sağlanır. 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365571" y="1340125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Ne Öğreneceğiz: KAZANIMLAR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409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356" y="2397882"/>
            <a:ext cx="5762832" cy="38262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93484" y="889584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Dirençlerin Paralel Bağlanması 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74682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36764" y="658230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Dirençlerin Paralel Bağlanması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764" y="1523967"/>
            <a:ext cx="7100124" cy="514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9959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26693" y="1073639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4926693" y="1862488"/>
            <a:ext cx="6398413" cy="4177268"/>
            <a:chOff x="3206750" y="1906032"/>
            <a:chExt cx="6398413" cy="4177268"/>
          </a:xfrm>
        </p:grpSpPr>
        <p:grpSp>
          <p:nvGrpSpPr>
            <p:cNvPr id="14" name="Group 13"/>
            <p:cNvGrpSpPr/>
            <p:nvPr/>
          </p:nvGrpSpPr>
          <p:grpSpPr>
            <a:xfrm>
              <a:off x="3206750" y="1906032"/>
              <a:ext cx="6398413" cy="4177268"/>
              <a:chOff x="3206750" y="1906032"/>
              <a:chExt cx="6398413" cy="417726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6750" y="1906032"/>
                <a:ext cx="6398413" cy="4177268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848100" y="2043668"/>
                <a:ext cx="762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1000</a:t>
                </a:r>
                <a:endParaRPr lang="tr-TR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229100" y="2622034"/>
                <a:ext cx="330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b="1" dirty="0" smtClean="0"/>
                  <a:t>1</a:t>
                </a:r>
                <a:endParaRPr lang="tr-TR" b="1" dirty="0"/>
              </a:p>
            </p:txBody>
          </p:sp>
        </p:grpSp>
        <p:sp>
          <p:nvSpPr>
            <p:cNvPr id="9" name="Right Arrow 8"/>
            <p:cNvSpPr/>
            <p:nvPr/>
          </p:nvSpPr>
          <p:spPr>
            <a:xfrm>
              <a:off x="6178550" y="2597666"/>
              <a:ext cx="806450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8550" y="3971148"/>
              <a:ext cx="823031" cy="4084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78550" y="5383766"/>
              <a:ext cx="823031" cy="408467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9314543" y="229325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0,999</a:t>
            </a:r>
            <a:endParaRPr lang="tr-TR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797143" y="370483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3</a:t>
            </a:r>
            <a:endParaRPr lang="tr-TR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873343" y="5163456"/>
            <a:ext cx="58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4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911" y="4853438"/>
            <a:ext cx="2354436" cy="179050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32309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78642" y="1065130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642" y="3481529"/>
            <a:ext cx="3881979" cy="3115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3488" y="1857831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Dirençler </a:t>
            </a:r>
            <a:r>
              <a:rPr lang="tr-TR" dirty="0" smtClean="0"/>
              <a:t>üzerindeki</a:t>
            </a:r>
            <a:r>
              <a:rPr lang="en-US" dirty="0" smtClean="0"/>
              <a:t>;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Potansiyel fark? 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</a:t>
            </a:r>
            <a:r>
              <a:rPr lang="tr-TR" dirty="0" err="1" smtClean="0"/>
              <a:t>kım</a:t>
            </a:r>
            <a:r>
              <a:rPr lang="tr-TR" dirty="0" smtClean="0"/>
              <a:t>? 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4083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2217" y="660397"/>
            <a:ext cx="286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Örnek:</a:t>
            </a:r>
            <a:endParaRPr lang="tr-T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18161" y="1937170"/>
            <a:ext cx="52361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/>
            <a:r>
              <a:rPr lang="tr-TR" dirty="0" smtClean="0"/>
              <a:t>Şekillerdeki gibi iletken teller bağlanırsa</a:t>
            </a:r>
            <a:r>
              <a:rPr lang="en-US" dirty="0" smtClean="0"/>
              <a:t>;</a:t>
            </a:r>
          </a:p>
          <a:p>
            <a:pPr marL="282575" indent="-282575"/>
            <a:r>
              <a:rPr lang="tr-TR" dirty="0" smtClean="0"/>
              <a:t>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tr-TR" dirty="0" smtClean="0"/>
              <a:t>D</a:t>
            </a:r>
            <a:r>
              <a:rPr lang="tr-TR" dirty="0" smtClean="0"/>
              <a:t>irençler üzerindeki akım nasıl değişir? </a:t>
            </a:r>
            <a:endParaRPr lang="en-US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endParaRPr lang="tr-TR" dirty="0" smtClean="0"/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tr-TR" dirty="0" smtClean="0"/>
              <a:t>Potansiyel fark nasıl değişir?  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748" y="4291161"/>
            <a:ext cx="3678390" cy="23954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278" y="4377635"/>
            <a:ext cx="3638722" cy="2222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74722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66963" y="775395"/>
            <a:ext cx="2863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Örnek:</a:t>
            </a:r>
            <a:endParaRPr lang="tr-TR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491" y="2002134"/>
            <a:ext cx="4318920" cy="5098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66963" y="1436596"/>
            <a:ext cx="6814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</a:t>
            </a:r>
            <a:r>
              <a:rPr lang="tr-TR" dirty="0" err="1" smtClean="0"/>
              <a:t>otansiyel</a:t>
            </a:r>
            <a:r>
              <a:rPr lang="tr-TR" dirty="0" smtClean="0"/>
              <a:t> fark?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Akım?</a:t>
            </a:r>
            <a:endParaRPr lang="tr-TR" dirty="0" smtClean="0"/>
          </a:p>
        </p:txBody>
      </p:sp>
      <p:sp>
        <p:nvSpPr>
          <p:cNvPr id="6" name="Rectangle 5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10555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98399" y="1066830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 Ne Zaman Tehlikelidir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798399" y="2313704"/>
            <a:ext cx="825038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 fontAlgn="b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Alçak Gerilim Şebekeleri (1-1000 Volt arası )</a:t>
            </a:r>
          </a:p>
          <a:p>
            <a:pPr marL="176213" indent="-176213" fontAlgn="b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Orta Gerilim Şebekeleri (1kV- 35kV arası )</a:t>
            </a:r>
          </a:p>
          <a:p>
            <a:pPr marL="176213" indent="-176213" fontAlgn="b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Yüksek Gerilim Şebekeleri (35 </a:t>
            </a:r>
            <a:r>
              <a:rPr lang="tr-TR" dirty="0" err="1"/>
              <a:t>kV</a:t>
            </a:r>
            <a:r>
              <a:rPr lang="tr-TR" dirty="0"/>
              <a:t> – 154 </a:t>
            </a:r>
            <a:r>
              <a:rPr lang="tr-TR" dirty="0" err="1"/>
              <a:t>kV</a:t>
            </a:r>
            <a:r>
              <a:rPr lang="tr-TR" dirty="0"/>
              <a:t> arası </a:t>
            </a:r>
            <a:r>
              <a:rPr lang="tr-TR" dirty="0" smtClean="0"/>
              <a:t>)</a:t>
            </a:r>
            <a:r>
              <a:rPr lang="en-US" dirty="0" smtClean="0"/>
              <a:t>            70-150 km </a:t>
            </a:r>
            <a:r>
              <a:rPr lang="en-US" dirty="0" err="1" smtClean="0"/>
              <a:t>arası</a:t>
            </a:r>
            <a:endParaRPr lang="tr-TR" dirty="0"/>
          </a:p>
          <a:p>
            <a:pPr marL="176213" indent="-176213" fontAlgn="b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/>
              <a:t>Çok Yüksek Gerilim Şebekeleri (154 </a:t>
            </a:r>
            <a:r>
              <a:rPr lang="tr-TR" dirty="0" err="1"/>
              <a:t>kV’dan</a:t>
            </a:r>
            <a:r>
              <a:rPr lang="tr-TR" dirty="0"/>
              <a:t> fazla</a:t>
            </a:r>
            <a:r>
              <a:rPr lang="tr-TR" dirty="0" smtClean="0"/>
              <a:t>)</a:t>
            </a:r>
            <a:r>
              <a:rPr lang="en-US" dirty="0" smtClean="0"/>
              <a:t>         230 </a:t>
            </a:r>
            <a:r>
              <a:rPr lang="en-US" dirty="0" err="1" smtClean="0"/>
              <a:t>km’den</a:t>
            </a:r>
            <a:r>
              <a:rPr lang="en-US" dirty="0" smtClean="0"/>
              <a:t> </a:t>
            </a:r>
            <a:r>
              <a:rPr lang="en-US" dirty="0" err="1" smtClean="0"/>
              <a:t>uzak</a:t>
            </a:r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3798399" y="4438122"/>
            <a:ext cx="825038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Türkiye’de;</a:t>
            </a:r>
          </a:p>
          <a:p>
            <a:pPr marL="176213" indent="-176213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Evlerde elektrik gerilim       </a:t>
            </a:r>
            <a:r>
              <a:rPr lang="en-US" dirty="0" smtClean="0"/>
              <a:t> </a:t>
            </a:r>
            <a:r>
              <a:rPr lang="tr-TR" dirty="0" smtClean="0"/>
              <a:t>   220 volt</a:t>
            </a:r>
          </a:p>
          <a:p>
            <a:pPr marL="176213" indent="-176213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dirty="0" smtClean="0"/>
              <a:t>Sanayide                                 380 volt</a:t>
            </a:r>
          </a:p>
          <a:p>
            <a:pPr marL="176213" indent="-176213" fontAlgn="b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7287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 Ne Zaman Tehlikelidir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41618" y="2581488"/>
            <a:ext cx="825038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İnsan derisinin direnci </a:t>
            </a:r>
            <a:r>
              <a:rPr lang="tr-TR" dirty="0" smtClean="0"/>
              <a:t>= 1000 - 100 000 </a:t>
            </a:r>
            <a:r>
              <a:rPr lang="tr-TR" dirty="0" err="1" smtClean="0"/>
              <a:t>ohm</a:t>
            </a:r>
            <a:r>
              <a:rPr lang="tr-TR" dirty="0" smtClean="0"/>
              <a:t> arası  (ıslakken en düşük)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İnsanın deri altı direnci </a:t>
            </a:r>
            <a:r>
              <a:rPr lang="tr-TR" dirty="0" smtClean="0"/>
              <a:t>= 300 – 1000 </a:t>
            </a:r>
            <a:r>
              <a:rPr lang="tr-TR" dirty="0" err="1" smtClean="0"/>
              <a:t>ohm</a:t>
            </a:r>
            <a:r>
              <a:rPr lang="tr-TR" dirty="0" smtClean="0"/>
              <a:t>  arası 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41618" y="4188406"/>
            <a:ext cx="81659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İnsan derisin</a:t>
            </a:r>
            <a:r>
              <a:rPr lang="en-US" b="1" dirty="0" smtClean="0"/>
              <a:t>den </a:t>
            </a:r>
            <a:r>
              <a:rPr lang="tr-TR" b="1" dirty="0" smtClean="0"/>
              <a:t>geçen akım </a:t>
            </a:r>
            <a:r>
              <a:rPr lang="tr-TR" dirty="0" smtClean="0"/>
              <a:t>= </a:t>
            </a:r>
            <a:r>
              <a:rPr lang="en-US" dirty="0" smtClean="0"/>
              <a:t>0,22</a:t>
            </a:r>
            <a:r>
              <a:rPr lang="tr-TR" dirty="0" smtClean="0"/>
              <a:t> – </a:t>
            </a:r>
            <a:r>
              <a:rPr lang="en-US" dirty="0" smtClean="0"/>
              <a:t>0,0022 mA</a:t>
            </a:r>
            <a:r>
              <a:rPr lang="tr-TR" dirty="0" smtClean="0"/>
              <a:t> arası  (ıslakken en </a:t>
            </a:r>
            <a:r>
              <a:rPr lang="en-US" dirty="0" err="1" smtClean="0"/>
              <a:t>fazla</a:t>
            </a:r>
            <a:r>
              <a:rPr lang="tr-TR" dirty="0" smtClean="0"/>
              <a:t>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İnsanın derisin</a:t>
            </a:r>
            <a:r>
              <a:rPr lang="en-US" b="1" dirty="0"/>
              <a:t>den </a:t>
            </a:r>
            <a:r>
              <a:rPr lang="tr-TR" b="1" dirty="0"/>
              <a:t>geçen akım </a:t>
            </a:r>
            <a:r>
              <a:rPr lang="tr-TR" dirty="0" smtClean="0"/>
              <a:t>= </a:t>
            </a:r>
            <a:r>
              <a:rPr lang="en-US" dirty="0" smtClean="0"/>
              <a:t>0,73</a:t>
            </a:r>
            <a:r>
              <a:rPr lang="tr-TR" dirty="0" smtClean="0"/>
              <a:t> – </a:t>
            </a:r>
            <a:r>
              <a:rPr lang="en-US" dirty="0" smtClean="0"/>
              <a:t>0,22 mA</a:t>
            </a:r>
            <a:r>
              <a:rPr lang="tr-TR" dirty="0" smtClean="0"/>
              <a:t>  arası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484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0990" y="636196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Elektrik Ne Zaman Tehlikelidir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506511"/>
              </p:ext>
            </p:extLst>
          </p:nvPr>
        </p:nvGraphicFramePr>
        <p:xfrm>
          <a:off x="3910990" y="1645622"/>
          <a:ext cx="8534401" cy="5110296"/>
        </p:xfrm>
        <a:graphic>
          <a:graphicData uri="http://schemas.openxmlformats.org/drawingml/2006/table">
            <a:tbl>
              <a:tblPr/>
              <a:tblGrid>
                <a:gridCol w="2390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3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tr-TR" sz="1700" b="1" noProof="0" dirty="0" smtClean="0">
                          <a:effectLst/>
                        </a:rPr>
                        <a:t>Güvenli akım değerleri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1mA ve altı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Ağrısız gıdıklanma hissi, kas kontrolü kaybolmaz.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1-6mA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Hafif</a:t>
                      </a:r>
                      <a:r>
                        <a:rPr lang="tr-TR" sz="1700" b="0" baseline="0" noProof="0" dirty="0" smtClean="0">
                          <a:effectLst/>
                        </a:rPr>
                        <a:t> </a:t>
                      </a:r>
                      <a:r>
                        <a:rPr lang="tr-TR" sz="1700" b="0" noProof="0" dirty="0" smtClean="0">
                          <a:effectLst/>
                        </a:rPr>
                        <a:t>şok, ağrı yok,</a:t>
                      </a:r>
                      <a:r>
                        <a:rPr lang="tr-TR" sz="1700" b="0" baseline="0" noProof="0" dirty="0" smtClean="0">
                          <a:effectLst/>
                        </a:rPr>
                        <a:t> genelde kas kontrolü hala var. 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tr-TR" sz="1700" b="1" noProof="0" dirty="0" smtClean="0">
                          <a:effectLst/>
                        </a:rPr>
                        <a:t>Güvensiz akım değerleri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8-15 </a:t>
                      </a:r>
                      <a:r>
                        <a:rPr lang="tr-TR" sz="1700" b="0" noProof="0" dirty="0" err="1" smtClean="0">
                          <a:effectLst/>
                        </a:rPr>
                        <a:t>mA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Ağrılı şok, genelde kas kontrolü kaybedilmeye başlanır. 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898"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15-20mA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Ağrılı şok, kas kontrolü yoktur.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898"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20-50mA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Ağrılı ciddi kas spazmları, solunum zorluğu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807"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100-200mA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err="1" smtClean="0">
                          <a:effectLst/>
                        </a:rPr>
                        <a:t>Ventriküler</a:t>
                      </a:r>
                      <a:r>
                        <a:rPr lang="tr-TR" sz="1700" b="0" noProof="0" dirty="0" smtClean="0">
                          <a:effectLst/>
                        </a:rPr>
                        <a:t> </a:t>
                      </a:r>
                      <a:r>
                        <a:rPr lang="tr-TR" sz="1700" b="0" noProof="0" dirty="0" err="1" smtClean="0">
                          <a:effectLst/>
                        </a:rPr>
                        <a:t>fibrilasyon</a:t>
                      </a:r>
                      <a:r>
                        <a:rPr lang="tr-TR" sz="1700" b="0" noProof="0" dirty="0" smtClean="0">
                          <a:effectLst/>
                        </a:rPr>
                        <a:t> (kalbin işlevini kaybetmesi)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0898"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&gt;200mA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700" b="0" noProof="0" dirty="0" smtClean="0">
                          <a:effectLst/>
                        </a:rPr>
                        <a:t>Ciddi yanıklar ve ciddi kasılmalar</a:t>
                      </a:r>
                      <a:endParaRPr lang="tr-TR" sz="1700" b="0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8807">
                <a:tc gridSpan="2">
                  <a:txBody>
                    <a:bodyPr/>
                    <a:lstStyle/>
                    <a:p>
                      <a:pPr algn="l"/>
                      <a:r>
                        <a:rPr lang="tr-TR" sz="1700" b="1" noProof="0" dirty="0" smtClean="0">
                          <a:effectLst/>
                        </a:rPr>
                        <a:t>Genel kural : İnsan üzerinden geçen 50 </a:t>
                      </a:r>
                      <a:r>
                        <a:rPr lang="tr-TR" sz="1700" b="1" noProof="0" dirty="0" err="1" smtClean="0">
                          <a:effectLst/>
                        </a:rPr>
                        <a:t>mA</a:t>
                      </a:r>
                      <a:r>
                        <a:rPr lang="tr-TR" sz="1700" b="1" noProof="0" dirty="0" smtClean="0">
                          <a:effectLst/>
                        </a:rPr>
                        <a:t> öldürücü sınırdır (özellikle kalp üzerinden geçerse).</a:t>
                      </a:r>
                      <a:endParaRPr lang="tr-TR" sz="1700" b="1" noProof="0" dirty="0">
                        <a:effectLst/>
                      </a:endParaRPr>
                    </a:p>
                  </a:txBody>
                  <a:tcPr marL="88446" marR="92132" marT="55279" marB="55279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DED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9434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5911" y="889584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Özet: Merak Uyandırma</a:t>
            </a:r>
            <a:endParaRPr lang="tr-TR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491273" y="2397882"/>
            <a:ext cx="379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Hangi ampul(</a:t>
            </a:r>
            <a:r>
              <a:rPr lang="tr-TR" sz="2000" b="1" dirty="0" err="1" smtClean="0"/>
              <a:t>ler</a:t>
            </a:r>
            <a:r>
              <a:rPr lang="tr-TR" sz="2000" b="1" dirty="0" smtClean="0"/>
              <a:t>) ışık verir?</a:t>
            </a:r>
            <a:endParaRPr lang="tr-TR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911" y="3295443"/>
            <a:ext cx="7816089" cy="25212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7372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64831" y="551583"/>
            <a:ext cx="5796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Öğreneceğiz?</a:t>
            </a:r>
            <a:endParaRPr lang="tr-TR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3814516" y="1543769"/>
            <a:ext cx="557951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Geçen Hafta Neler Öğrendik?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Merak Uyandırma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Basit Elektrik Devresi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Ölçüm Araçları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Potansiyel Fark-Akım İlişkisi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Dirençlerin Seri Bağlanması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Dirençlerin Paralel Bağlanması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Örnek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Elektrik Ne Zaman Tehlikelidir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Günün Özeti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/>
              <a:t>Soru Çözümü </a:t>
            </a:r>
            <a:endParaRPr lang="tr-TR" sz="2000" dirty="0" smtClean="0"/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65098" y="1032803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Özet: </a:t>
            </a:r>
            <a:r>
              <a:rPr lang="tr-TR" sz="2800" b="1" dirty="0" smtClean="0"/>
              <a:t>Merak Uyandırma</a:t>
            </a:r>
            <a:endParaRPr lang="tr-T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65098" y="2397882"/>
            <a:ext cx="77383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tr-TR" sz="2000" b="1" dirty="0" smtClean="0"/>
              <a:t>Odadaki  tüm elektrik aletleri seri mi paralel mi bağlı?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tr-TR" sz="2000" b="1" dirty="0" smtClean="0"/>
              <a:t>Evdeki tüm elektrik aletleri seri mi paralel mi bağlı?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tr-TR" sz="2000" b="1" dirty="0" smtClean="0"/>
              <a:t>Binadaki tüm elektrik aletleri seri mi paralel mi bağlı?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tr-TR" sz="2000" b="1" dirty="0" smtClean="0"/>
              <a:t>Türkiye’deki tüm elektrik aletleri seri mi paralel mi bağlı?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tr-TR" sz="2000" b="1" dirty="0" smtClean="0"/>
              <a:t>Dünyadaki tüm elektrik aletleri seri mi paralel mi bağlı?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endParaRPr lang="tr-TR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77287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638135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Özet: </a:t>
            </a:r>
            <a:r>
              <a:rPr lang="tr-TR" sz="2800" b="1" dirty="0" smtClean="0"/>
              <a:t>Merak Uyandırma</a:t>
            </a:r>
            <a:endParaRPr lang="tr-TR" sz="2800" b="1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257" y="2397882"/>
            <a:ext cx="36099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52628" y="4351048"/>
            <a:ext cx="3384260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R1=1 Ohm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R2=10 000 000 Ohm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</a:t>
            </a:r>
            <a:r>
              <a:rPr lang="en-US" baseline="-25000" dirty="0" smtClean="0"/>
              <a:t>EŞ</a:t>
            </a:r>
            <a:r>
              <a:rPr lang="en-US" dirty="0" smtClean="0"/>
              <a:t>=?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1.   R</a:t>
            </a:r>
            <a:r>
              <a:rPr lang="en-US" baseline="-25000" dirty="0" smtClean="0"/>
              <a:t>EŞ  </a:t>
            </a:r>
            <a:r>
              <a:rPr lang="en-US" dirty="0" smtClean="0"/>
              <a:t>&lt; 1                             ?</a:t>
            </a:r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en-US" dirty="0" smtClean="0"/>
              <a:t>1 &lt; </a:t>
            </a:r>
            <a:r>
              <a:rPr lang="en-US" dirty="0"/>
              <a:t>R</a:t>
            </a:r>
            <a:r>
              <a:rPr lang="en-US" baseline="-25000" dirty="0"/>
              <a:t>EŞ </a:t>
            </a:r>
            <a:r>
              <a:rPr lang="en-US" baseline="-25000" dirty="0" smtClean="0"/>
              <a:t> </a:t>
            </a:r>
            <a:r>
              <a:rPr lang="en-US" dirty="0" smtClean="0"/>
              <a:t>&gt; 10 000 000       ?</a:t>
            </a:r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en-US" dirty="0"/>
              <a:t>R</a:t>
            </a:r>
            <a:r>
              <a:rPr lang="en-US" baseline="-25000" dirty="0"/>
              <a:t>EŞ </a:t>
            </a:r>
            <a:r>
              <a:rPr lang="en-US" dirty="0" smtClean="0"/>
              <a:t>&gt; 10 000 000              ?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866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1614" y="49297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819" y="1499512"/>
            <a:ext cx="2049553" cy="15554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4251" y="1730419"/>
            <a:ext cx="3281058" cy="109368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830562"/>
              </p:ext>
            </p:extLst>
          </p:nvPr>
        </p:nvGraphicFramePr>
        <p:xfrm>
          <a:off x="4417767" y="3404219"/>
          <a:ext cx="3800819" cy="3305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502479"/>
              </p:ext>
            </p:extLst>
          </p:nvPr>
        </p:nvGraphicFramePr>
        <p:xfrm>
          <a:off x="8328756" y="3327099"/>
          <a:ext cx="3547431" cy="338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7256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3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28231" y="779415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168" y="3820944"/>
            <a:ext cx="4447133" cy="2952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792" y="1718629"/>
            <a:ext cx="5930405" cy="235570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418851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9944" y="845516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Günün Özeti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4251" y="4632767"/>
            <a:ext cx="3639627" cy="22252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191" y="2397882"/>
            <a:ext cx="3678390" cy="239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3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204" y="1160575"/>
            <a:ext cx="5463694" cy="52587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5133474" y="5530515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98" y="1441034"/>
            <a:ext cx="6967052" cy="5165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4251198" y="5277853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989" y="1513946"/>
            <a:ext cx="5561056" cy="52453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6505073" y="5723021"/>
            <a:ext cx="1614358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6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2076" y="1016197"/>
            <a:ext cx="5042188" cy="57654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4982076" y="5265821"/>
            <a:ext cx="2024652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146" y="382339"/>
            <a:ext cx="4669729" cy="6446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7311769" y="2423912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637" y="4211989"/>
            <a:ext cx="4729041" cy="2150095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807" y="1919019"/>
            <a:ext cx="2474670" cy="1538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071" y="2006611"/>
            <a:ext cx="2134346" cy="145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726" y="675813"/>
            <a:ext cx="5742930" cy="7559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91794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256" y="1735199"/>
            <a:ext cx="8270744" cy="48713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1256" y="79288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5253789" y="5145505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98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140" y="1666700"/>
            <a:ext cx="7086148" cy="52047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9871710" y="5614737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98" y="1016197"/>
            <a:ext cx="5447480" cy="57424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5193631" y="5759115"/>
            <a:ext cx="953781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8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383" y="1331493"/>
            <a:ext cx="5484845" cy="5275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8610600" y="5157537"/>
            <a:ext cx="1690171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05" y="1203484"/>
            <a:ext cx="6689592" cy="550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9871710" y="4804562"/>
            <a:ext cx="1354478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34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547" y="46802"/>
            <a:ext cx="5144482" cy="6811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6854547" y="5537354"/>
            <a:ext cx="1716576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2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518" y="1406188"/>
            <a:ext cx="5995057" cy="52003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6493042" y="5458326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8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198" y="1096244"/>
            <a:ext cx="6177386" cy="5527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6228347" y="4973005"/>
            <a:ext cx="1681764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5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454" y="102858"/>
            <a:ext cx="4036251" cy="67551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9079579" y="5660834"/>
            <a:ext cx="1573732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60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726" y="1353879"/>
            <a:ext cx="5575958" cy="5252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sp>
        <p:nvSpPr>
          <p:cNvPr id="8" name="Oval 7"/>
          <p:cNvSpPr/>
          <p:nvPr/>
        </p:nvSpPr>
        <p:spPr>
          <a:xfrm>
            <a:off x="8815136" y="5037221"/>
            <a:ext cx="1430551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10940" y="859316"/>
            <a:ext cx="1250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Dikkat</a:t>
            </a:r>
            <a:endParaRPr lang="tr-T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0726" y="536718"/>
            <a:ext cx="5742930" cy="7559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726" y="1356932"/>
            <a:ext cx="3931212" cy="2363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9133" y="1335155"/>
            <a:ext cx="3928680" cy="23634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726" y="3891188"/>
            <a:ext cx="3931212" cy="23623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649" y="3891188"/>
            <a:ext cx="3926164" cy="25605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7335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7681" y="1529797"/>
            <a:ext cx="5779224" cy="5186063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032378" y="5388892"/>
            <a:ext cx="1896355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0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317" y="1137611"/>
            <a:ext cx="4192393" cy="559031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679317" y="4697377"/>
            <a:ext cx="3784172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94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149" y="1316804"/>
            <a:ext cx="5664257" cy="528971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6708284" y="5542547"/>
            <a:ext cx="706339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51198" y="492977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Soru Çözümü</a:t>
            </a:r>
            <a:endParaRPr lang="tr-TR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295" y="1193641"/>
            <a:ext cx="4442733" cy="54582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415855" y="6231134"/>
            <a:ext cx="1009688" cy="50768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TextBox 2"/>
          <p:cNvSpPr txBox="1"/>
          <p:nvPr/>
        </p:nvSpPr>
        <p:spPr>
          <a:xfrm>
            <a:off x="9035144" y="637902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TYT2019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Soru Çözümü </a:t>
            </a:r>
            <a:endParaRPr lang="tr-TR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0589" y="413899"/>
            <a:ext cx="633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Bugün Neler Öğrendik?</a:t>
            </a:r>
            <a:endParaRPr lang="tr-TR" sz="2800" b="1" dirty="0"/>
          </a:p>
        </p:txBody>
      </p:sp>
      <p:sp>
        <p:nvSpPr>
          <p:cNvPr id="2" name="Dikdörtgen 1"/>
          <p:cNvSpPr/>
          <p:nvPr/>
        </p:nvSpPr>
        <p:spPr>
          <a:xfrm>
            <a:off x="3718559" y="1842746"/>
            <a:ext cx="847344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10.1.2. ELEKTRİK DEVRELERİ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10.1.2.1. Elektrik Akımı, direnç ve potansiyel farkı arasındaki ilişkiyi analiz eder.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a) Voltmetre ve ampermetrenin direnç özellikleri ile devredeki görevleri açıklanır.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b) Öğrencilerin basit devreler üzerinden deney yaparak elektrik akımı, direnç ve potansiyel farkı arasındaki ilişkinin (</a:t>
            </a:r>
            <a:r>
              <a:rPr lang="tr-TR" i="1" dirty="0" err="1"/>
              <a:t>Ohm</a:t>
            </a:r>
            <a:r>
              <a:rPr lang="tr-TR" i="1" dirty="0"/>
              <a:t> Yasası) matematiksel modelini çıkarmaları sağlanır.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c) Elektrik devrelerinde eşdeğer direnç, direnç, potansiyel farkı ve elektrik akımı ile ilgili matematiksel hesaplamalar yapılması sağlanır.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36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575" y="626207"/>
            <a:ext cx="6900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Önümüzdeki Hafta Ne Öğreneceğiz?</a:t>
            </a:r>
            <a:endParaRPr lang="tr-TR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3913688" y="1667438"/>
            <a:ext cx="8396941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/>
              <a:t>10.1.2. ELEKTRİK DEVRELERİ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10.1.2.2</a:t>
            </a:r>
            <a:r>
              <a:rPr lang="tr-TR" b="1" dirty="0"/>
              <a:t>. Üreteçlerin seri ve paralel bağlanma gerekçelerini açıklar.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a) Öğrencilerin deney veya simülasyonlarla üreteçlerin bağlanma şekillerini incelemeleri ve tükenme sürelerini karşılaştırmaları sağlanır. Üreteçlerin ters bağlanması da dikkate alınır.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b) Elektromotor kuvvetleri farklı üreteçlerin paralele bağlanmasına girilmez.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c) Üreteçlerin iç dirençleri örneklerle açıklanır, iç dirençler ile ilgili matematiksel hesaplamalara girilmez.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ç) Öğrencilerin üretecin keşfi üzerine deneyler yapan bilim insanları </a:t>
            </a:r>
            <a:r>
              <a:rPr lang="tr-TR" i="1" dirty="0" err="1"/>
              <a:t>Galvani</a:t>
            </a:r>
            <a:r>
              <a:rPr lang="tr-TR" i="1" dirty="0"/>
              <a:t> ve Volta’nın bakış açıları arasındaki farkı tartışmaları sağlanır. </a:t>
            </a:r>
            <a:endParaRPr lang="tr-TR" dirty="0"/>
          </a:p>
          <a:p>
            <a:pPr marL="347663" indent="-347663">
              <a:spcBef>
                <a:spcPts val="600"/>
              </a:spcBef>
              <a:spcAft>
                <a:spcPts val="600"/>
              </a:spcAft>
            </a:pPr>
            <a:r>
              <a:rPr lang="tr-TR" i="1" dirty="0"/>
              <a:t>d) </a:t>
            </a:r>
            <a:r>
              <a:rPr lang="tr-TR" i="1" dirty="0" err="1"/>
              <a:t>Kirchhoff</a:t>
            </a:r>
            <a:r>
              <a:rPr lang="tr-TR" i="1" dirty="0"/>
              <a:t> Kanunlarına girilmez.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495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69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7599" y="774463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Merak Uyandırma</a:t>
            </a:r>
            <a:endParaRPr lang="tr-TR" sz="2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192961" y="1808018"/>
            <a:ext cx="37926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Hangi ampul(</a:t>
            </a:r>
            <a:r>
              <a:rPr lang="tr-TR" sz="2000" b="1" dirty="0" err="1" smtClean="0"/>
              <a:t>ler</a:t>
            </a:r>
            <a:r>
              <a:rPr lang="tr-TR" sz="2000" b="1" dirty="0" smtClean="0"/>
              <a:t>) ışık verir?</a:t>
            </a:r>
            <a:endParaRPr lang="tr-TR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7599" y="2705579"/>
            <a:ext cx="7816089" cy="2521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20675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2961" y="1264157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Merak Uyandırma</a:t>
            </a:r>
            <a:endParaRPr lang="tr-TR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92961" y="2524112"/>
            <a:ext cx="77383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tr-TR" sz="2000" b="1" dirty="0" smtClean="0"/>
              <a:t>Odadaki  tüm elektrik aletleri seri mi paralel mi bağlı?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tr-TR" sz="2000" b="1" dirty="0" smtClean="0"/>
              <a:t>Evdeki tüm elektrik aletleri seri mi paralel mi bağlı?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tr-TR" sz="2000" b="1" dirty="0" smtClean="0"/>
              <a:t>Binadaki tüm elektrik aletleri seri mi paralel mi bağlı?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tr-TR" sz="2000" b="1" dirty="0" smtClean="0"/>
              <a:t>Türkiye’deki tüm elektrik aletleri seri mi paralel mi bağlı?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tr-TR" sz="2000" b="1" dirty="0" smtClean="0"/>
              <a:t>Dünyadaki tüm elektrik aletleri seri mi paralel mi bağlı?</a:t>
            </a:r>
          </a:p>
          <a:p>
            <a:pPr marL="457200" indent="-457200">
              <a:spcBef>
                <a:spcPts val="600"/>
              </a:spcBef>
              <a:spcAft>
                <a:spcPts val="1800"/>
              </a:spcAft>
              <a:buFont typeface="+mj-lt"/>
              <a:buAutoNum type="arabicPeriod"/>
            </a:pPr>
            <a:endParaRPr lang="tr-T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105184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27296" y="944669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Merak Uyandırma</a:t>
            </a:r>
            <a:endParaRPr lang="tr-TR" sz="2800" b="1" dirty="0"/>
          </a:p>
        </p:txBody>
      </p:sp>
      <p:pic>
        <p:nvPicPr>
          <p:cNvPr id="1026" name="Picture 2" descr="İlgili res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296" y="1945490"/>
            <a:ext cx="36099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41661" y="3905987"/>
            <a:ext cx="2669320" cy="21390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R1=1 Ohm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R2=10 000 000 Ohm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R</a:t>
            </a:r>
            <a:r>
              <a:rPr lang="en-US" baseline="-25000" dirty="0" smtClean="0"/>
              <a:t>EŞ</a:t>
            </a:r>
            <a:r>
              <a:rPr lang="en-US" dirty="0" smtClean="0"/>
              <a:t>=?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1.   R</a:t>
            </a:r>
            <a:r>
              <a:rPr lang="en-US" baseline="-25000" dirty="0" smtClean="0"/>
              <a:t>EŞ  </a:t>
            </a:r>
            <a:r>
              <a:rPr lang="en-US" dirty="0" smtClean="0"/>
              <a:t>&lt; 1 </a:t>
            </a:r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en-US" dirty="0" smtClean="0"/>
              <a:t>1 &lt; </a:t>
            </a:r>
            <a:r>
              <a:rPr lang="en-US" dirty="0"/>
              <a:t>R</a:t>
            </a:r>
            <a:r>
              <a:rPr lang="en-US" baseline="-25000" dirty="0"/>
              <a:t>EŞ </a:t>
            </a:r>
            <a:r>
              <a:rPr lang="en-US" baseline="-25000" dirty="0" smtClean="0"/>
              <a:t> </a:t>
            </a:r>
            <a:r>
              <a:rPr lang="en-US" dirty="0" smtClean="0"/>
              <a:t>&gt; 10 000 000</a:t>
            </a:r>
          </a:p>
          <a:p>
            <a:pPr marL="342900" indent="-342900">
              <a:spcAft>
                <a:spcPts val="600"/>
              </a:spcAft>
              <a:buAutoNum type="arabicPeriod" startAt="2"/>
            </a:pPr>
            <a:r>
              <a:rPr lang="en-US" dirty="0"/>
              <a:t>R</a:t>
            </a:r>
            <a:r>
              <a:rPr lang="en-US" baseline="-25000" dirty="0"/>
              <a:t>EŞ </a:t>
            </a:r>
            <a:r>
              <a:rPr lang="en-US" dirty="0" smtClean="0"/>
              <a:t>&gt; 10 000 000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282692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0381" y="490408"/>
            <a:ext cx="7205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Basit Elektrik Devresi  </a:t>
            </a: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096" y="1262812"/>
            <a:ext cx="3237196" cy="24562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920381" y="4451468"/>
            <a:ext cx="793519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0425" indent="-860425">
              <a:spcBef>
                <a:spcPts val="600"/>
              </a:spcBef>
              <a:spcAft>
                <a:spcPts val="600"/>
              </a:spcAft>
            </a:pPr>
            <a:r>
              <a:rPr lang="tr-TR" dirty="0" smtClean="0"/>
              <a:t>Basit elektrik devresi bir üreteç, iletken tel ve bir dirençten oluşur. Bu devrede akım oluşması için kapalı devre olması gerekir.</a:t>
            </a:r>
          </a:p>
          <a:p>
            <a:pPr marL="860425" indent="-860425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Üreteç:</a:t>
            </a:r>
            <a:r>
              <a:rPr lang="tr-TR" dirty="0" smtClean="0"/>
              <a:t> Potansiyel fark oluşturur.</a:t>
            </a:r>
          </a:p>
          <a:p>
            <a:pPr marL="860425" indent="-860425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Tel:</a:t>
            </a:r>
            <a:r>
              <a:rPr lang="tr-TR" dirty="0" smtClean="0"/>
              <a:t> Akımın iletileceği bir ortam sağlar </a:t>
            </a:r>
          </a:p>
          <a:p>
            <a:pPr marL="860425" indent="-860425">
              <a:spcBef>
                <a:spcPts val="600"/>
              </a:spcBef>
              <a:spcAft>
                <a:spcPts val="600"/>
              </a:spcAft>
            </a:pPr>
            <a:r>
              <a:rPr lang="tr-TR" b="1" dirty="0" smtClean="0"/>
              <a:t>Direnç:</a:t>
            </a:r>
            <a:r>
              <a:rPr lang="tr-TR" dirty="0" smtClean="0"/>
              <a:t> Potansiyel enerjinin farklı enerji biçimlerine (ısı, ışık veya ses gibi) dönüşmesini sağlar. </a:t>
            </a:r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018" y="1296891"/>
            <a:ext cx="3657033" cy="24221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632" y="2397882"/>
            <a:ext cx="2984581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Geçen Hafta Neler Öğrendik?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Merak Uyandırma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FF0000"/>
                </a:solidFill>
              </a:rPr>
              <a:t>Basit Elektrik Devresi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Ölçüm Araçları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Potansiyel Fark-Akım İlişkisi 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Seri Bağlanması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Dirençlerin Paralel Bağlanması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Örnek 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Elektrik Ne Zaman Tehlikelidir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400" dirty="0" smtClean="0"/>
              <a:t>Soru Çözümü </a:t>
            </a:r>
            <a:endParaRPr lang="tr-TR" sz="1400" dirty="0" smtClean="0"/>
          </a:p>
        </p:txBody>
      </p:sp>
    </p:spTree>
    <p:extLst>
      <p:ext uri="{BB962C8B-B14F-4D97-AF65-F5344CB8AC3E}">
        <p14:creationId xmlns:p14="http://schemas.microsoft.com/office/powerpoint/2010/main" val="33164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17184</TotalTime>
  <Words>2584</Words>
  <Application>Microsoft Office PowerPoint</Application>
  <PresentationFormat>Widescreen</PresentationFormat>
  <Paragraphs>793</Paragraphs>
  <Slides>56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Century Gothic</vt:lpstr>
      <vt:lpstr>Wingdings</vt:lpstr>
      <vt:lpstr>Vapor Trail</vt:lpstr>
      <vt:lpstr>Elektrik akımı, Direnç ve Potansiyel farkI ARASINDAKİ İLİŞKİ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Reviewer</cp:lastModifiedBy>
  <cp:revision>669</cp:revision>
  <dcterms:created xsi:type="dcterms:W3CDTF">2016-04-01T12:40:28Z</dcterms:created>
  <dcterms:modified xsi:type="dcterms:W3CDTF">2019-10-18T22:18:54Z</dcterms:modified>
</cp:coreProperties>
</file>