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9" r:id="rId53"/>
    <p:sldId id="308" r:id="rId54"/>
    <p:sldId id="307"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5" r:id="rId70"/>
    <p:sldId id="324" r:id="rId71"/>
    <p:sldId id="326"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3" d="100"/>
          <a:sy n="73" d="100"/>
        </p:scale>
        <p:origin x="78"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ECBF2-47B6-42E0-BA90-2C5871A9A2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C52B204-CD84-4709-A293-6A922874DF50}">
      <dgm:prSet phldrT="[Tex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Varlıklar</a:t>
          </a:r>
          <a:endParaRPr lang="tr-TR" dirty="0">
            <a:latin typeface="Arial" panose="020B0604020202020204" pitchFamily="34" charset="0"/>
            <a:cs typeface="Arial" panose="020B0604020202020204" pitchFamily="34" charset="0"/>
          </a:endParaRPr>
        </a:p>
      </dgm:t>
    </dgm:pt>
    <dgm:pt modelId="{80D7BE50-367D-4E4A-A476-C29787FB60DE}" type="parTrans" cxnId="{12692598-AAC6-41C6-88C0-2F9B661CF455}">
      <dgm:prSet/>
      <dgm:spPr/>
      <dgm:t>
        <a:bodyPr/>
        <a:lstStyle/>
        <a:p>
          <a:endParaRPr lang="tr-TR">
            <a:latin typeface="Arial" panose="020B0604020202020204" pitchFamily="34" charset="0"/>
            <a:cs typeface="Arial" panose="020B0604020202020204" pitchFamily="34" charset="0"/>
          </a:endParaRPr>
        </a:p>
      </dgm:t>
    </dgm:pt>
    <dgm:pt modelId="{2B2193E3-10D2-4B23-95CA-657573162F12}" type="sibTrans" cxnId="{12692598-AAC6-41C6-88C0-2F9B661CF455}">
      <dgm:prSet/>
      <dgm:spPr/>
      <dgm:t>
        <a:bodyPr/>
        <a:lstStyle/>
        <a:p>
          <a:endParaRPr lang="tr-TR">
            <a:latin typeface="Arial" panose="020B0604020202020204" pitchFamily="34" charset="0"/>
            <a:cs typeface="Arial" panose="020B0604020202020204" pitchFamily="34" charset="0"/>
          </a:endParaRPr>
        </a:p>
      </dgm:t>
    </dgm:pt>
    <dgm:pt modelId="{244F2116-8D8E-4B55-9718-A03D7FFDB9A6}">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Hesaplar</a:t>
          </a:r>
          <a:endParaRPr lang="tr-TR" dirty="0">
            <a:latin typeface="Arial" panose="020B0604020202020204" pitchFamily="34" charset="0"/>
            <a:cs typeface="Arial" panose="020B0604020202020204" pitchFamily="34" charset="0"/>
          </a:endParaRPr>
        </a:p>
      </dgm:t>
    </dgm:pt>
    <dgm:pt modelId="{52A3B122-229F-4F1D-99D8-FF85FD185A73}" type="parTrans" cxnId="{8EE4D43C-28A9-4661-9423-F17CAC65572F}">
      <dgm:prSet/>
      <dgm:spPr/>
      <dgm:t>
        <a:bodyPr/>
        <a:lstStyle/>
        <a:p>
          <a:endParaRPr lang="tr-TR">
            <a:latin typeface="Arial" panose="020B0604020202020204" pitchFamily="34" charset="0"/>
            <a:cs typeface="Arial" panose="020B0604020202020204" pitchFamily="34" charset="0"/>
          </a:endParaRPr>
        </a:p>
      </dgm:t>
    </dgm:pt>
    <dgm:pt modelId="{611DFEC1-392A-49F3-8F98-4565AF70A189}" type="sibTrans" cxnId="{8EE4D43C-28A9-4661-9423-F17CAC65572F}">
      <dgm:prSet/>
      <dgm:spPr/>
      <dgm:t>
        <a:bodyPr/>
        <a:lstStyle/>
        <a:p>
          <a:endParaRPr lang="tr-TR">
            <a:latin typeface="Arial" panose="020B0604020202020204" pitchFamily="34" charset="0"/>
            <a:cs typeface="Arial" panose="020B0604020202020204" pitchFamily="34" charset="0"/>
          </a:endParaRPr>
        </a:p>
      </dgm:t>
    </dgm:pt>
    <dgm:pt modelId="{111D12D9-3F66-4D6C-8840-F0DDA9B1557E}">
      <dgm:prSet>
        <dgm:style>
          <a:lnRef idx="3">
            <a:schemeClr val="lt1"/>
          </a:lnRef>
          <a:fillRef idx="1">
            <a:schemeClr val="accent4"/>
          </a:fillRef>
          <a:effectRef idx="1">
            <a:schemeClr val="accent4"/>
          </a:effectRef>
          <a:fontRef idx="minor">
            <a:schemeClr val="lt1"/>
          </a:fontRef>
        </dgm:style>
      </dgm:prSet>
      <dgm:spPr/>
      <dgm:t>
        <a:bodyPr/>
        <a:lstStyle/>
        <a:p>
          <a:r>
            <a:rPr lang="tr-TR" dirty="0" err="1" smtClean="0">
              <a:latin typeface="Arial" panose="020B0604020202020204" pitchFamily="34" charset="0"/>
              <a:cs typeface="Arial" panose="020B0604020202020204" pitchFamily="34" charset="0"/>
            </a:rPr>
            <a:t>CepBank</a:t>
          </a:r>
          <a:endParaRPr lang="tr-TR" dirty="0">
            <a:latin typeface="Arial" panose="020B0604020202020204" pitchFamily="34" charset="0"/>
            <a:cs typeface="Arial" panose="020B0604020202020204" pitchFamily="34" charset="0"/>
          </a:endParaRPr>
        </a:p>
      </dgm:t>
    </dgm:pt>
    <dgm:pt modelId="{8CFD6734-10F1-4C3B-928F-5C32110552B6}" type="parTrans" cxnId="{15661ED5-D763-48FC-80BB-4030ECCF4551}">
      <dgm:prSet/>
      <dgm:spPr/>
      <dgm:t>
        <a:bodyPr/>
        <a:lstStyle/>
        <a:p>
          <a:endParaRPr lang="tr-TR">
            <a:latin typeface="Arial" panose="020B0604020202020204" pitchFamily="34" charset="0"/>
            <a:cs typeface="Arial" panose="020B0604020202020204" pitchFamily="34" charset="0"/>
          </a:endParaRPr>
        </a:p>
      </dgm:t>
    </dgm:pt>
    <dgm:pt modelId="{ED6E886A-82C7-46D6-BEDD-7C5B4A8ABB9F}" type="sibTrans" cxnId="{15661ED5-D763-48FC-80BB-4030ECCF4551}">
      <dgm:prSet/>
      <dgm:spPr/>
      <dgm:t>
        <a:bodyPr/>
        <a:lstStyle/>
        <a:p>
          <a:endParaRPr lang="tr-TR">
            <a:latin typeface="Arial" panose="020B0604020202020204" pitchFamily="34" charset="0"/>
            <a:cs typeface="Arial" panose="020B0604020202020204" pitchFamily="34" charset="0"/>
          </a:endParaRPr>
        </a:p>
      </dgm:t>
    </dgm:pt>
    <dgm:pt modelId="{86C2B4CB-7C55-4DCF-A3A7-C5CB96EEDF92}">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Para Transferleri</a:t>
          </a:r>
          <a:endParaRPr lang="tr-TR" dirty="0">
            <a:latin typeface="Arial" panose="020B0604020202020204" pitchFamily="34" charset="0"/>
            <a:cs typeface="Arial" panose="020B0604020202020204" pitchFamily="34" charset="0"/>
          </a:endParaRPr>
        </a:p>
      </dgm:t>
    </dgm:pt>
    <dgm:pt modelId="{77A561C7-17C2-473A-9477-21A932D14860}" type="parTrans" cxnId="{51FA57B2-C7D5-45C9-8708-1E13AF29B9DF}">
      <dgm:prSet/>
      <dgm:spPr/>
      <dgm:t>
        <a:bodyPr/>
        <a:lstStyle/>
        <a:p>
          <a:endParaRPr lang="tr-TR">
            <a:latin typeface="Arial" panose="020B0604020202020204" pitchFamily="34" charset="0"/>
            <a:cs typeface="Arial" panose="020B0604020202020204" pitchFamily="34" charset="0"/>
          </a:endParaRPr>
        </a:p>
      </dgm:t>
    </dgm:pt>
    <dgm:pt modelId="{A70EC418-C818-4BA0-B9CB-A8F45D6ACDC9}" type="sibTrans" cxnId="{51FA57B2-C7D5-45C9-8708-1E13AF29B9DF}">
      <dgm:prSet/>
      <dgm:spPr/>
      <dgm:t>
        <a:bodyPr/>
        <a:lstStyle/>
        <a:p>
          <a:endParaRPr lang="tr-TR">
            <a:latin typeface="Arial" panose="020B0604020202020204" pitchFamily="34" charset="0"/>
            <a:cs typeface="Arial" panose="020B0604020202020204" pitchFamily="34" charset="0"/>
          </a:endParaRPr>
        </a:p>
      </dgm:t>
    </dgm:pt>
    <dgm:pt modelId="{5592F10F-59A8-499B-A990-D16B926925B1}">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Yatırım İşlemleri</a:t>
          </a:r>
          <a:endParaRPr lang="tr-TR" dirty="0">
            <a:latin typeface="Arial" panose="020B0604020202020204" pitchFamily="34" charset="0"/>
            <a:cs typeface="Arial" panose="020B0604020202020204" pitchFamily="34" charset="0"/>
          </a:endParaRPr>
        </a:p>
      </dgm:t>
    </dgm:pt>
    <dgm:pt modelId="{342A32DB-09F2-4DAB-B67A-739C857A4466}" type="parTrans" cxnId="{8BE316B8-EB23-43E2-9D5A-765BB272336B}">
      <dgm:prSet/>
      <dgm:spPr/>
      <dgm:t>
        <a:bodyPr/>
        <a:lstStyle/>
        <a:p>
          <a:endParaRPr lang="tr-TR">
            <a:latin typeface="Arial" panose="020B0604020202020204" pitchFamily="34" charset="0"/>
            <a:cs typeface="Arial" panose="020B0604020202020204" pitchFamily="34" charset="0"/>
          </a:endParaRPr>
        </a:p>
      </dgm:t>
    </dgm:pt>
    <dgm:pt modelId="{78BADC95-31DE-4C79-B3EE-4332BEDB5CD4}" type="sibTrans" cxnId="{8BE316B8-EB23-43E2-9D5A-765BB272336B}">
      <dgm:prSet/>
      <dgm:spPr/>
      <dgm:t>
        <a:bodyPr/>
        <a:lstStyle/>
        <a:p>
          <a:endParaRPr lang="tr-TR">
            <a:latin typeface="Arial" panose="020B0604020202020204" pitchFamily="34" charset="0"/>
            <a:cs typeface="Arial" panose="020B0604020202020204" pitchFamily="34" charset="0"/>
          </a:endParaRPr>
        </a:p>
      </dgm:t>
    </dgm:pt>
    <dgm:pt modelId="{42E473BC-45C3-4776-9116-2597FD90418B}">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Hisse Senedi</a:t>
          </a:r>
          <a:endParaRPr lang="tr-TR" dirty="0">
            <a:latin typeface="Arial" panose="020B0604020202020204" pitchFamily="34" charset="0"/>
            <a:cs typeface="Arial" panose="020B0604020202020204" pitchFamily="34" charset="0"/>
          </a:endParaRPr>
        </a:p>
      </dgm:t>
    </dgm:pt>
    <dgm:pt modelId="{F04E7983-E22B-445F-943C-F2E2950D99FF}" type="parTrans" cxnId="{FEBE4C56-1A5D-40C7-9E0A-06BC993AB5C0}">
      <dgm:prSet/>
      <dgm:spPr/>
      <dgm:t>
        <a:bodyPr/>
        <a:lstStyle/>
        <a:p>
          <a:endParaRPr lang="tr-TR">
            <a:latin typeface="Arial" panose="020B0604020202020204" pitchFamily="34" charset="0"/>
            <a:cs typeface="Arial" panose="020B0604020202020204" pitchFamily="34" charset="0"/>
          </a:endParaRPr>
        </a:p>
      </dgm:t>
    </dgm:pt>
    <dgm:pt modelId="{200E3220-A571-420D-831D-B7259C152442}" type="sibTrans" cxnId="{FEBE4C56-1A5D-40C7-9E0A-06BC993AB5C0}">
      <dgm:prSet/>
      <dgm:spPr/>
      <dgm:t>
        <a:bodyPr/>
        <a:lstStyle/>
        <a:p>
          <a:endParaRPr lang="tr-TR">
            <a:latin typeface="Arial" panose="020B0604020202020204" pitchFamily="34" charset="0"/>
            <a:cs typeface="Arial" panose="020B0604020202020204" pitchFamily="34" charset="0"/>
          </a:endParaRPr>
        </a:p>
      </dgm:t>
    </dgm:pt>
    <dgm:pt modelId="{854E44EB-D9F6-455B-B5A4-F34B5A909D68}">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Kart İşlemleri</a:t>
          </a:r>
          <a:endParaRPr lang="tr-TR" dirty="0">
            <a:latin typeface="Arial" panose="020B0604020202020204" pitchFamily="34" charset="0"/>
            <a:cs typeface="Arial" panose="020B0604020202020204" pitchFamily="34" charset="0"/>
          </a:endParaRPr>
        </a:p>
      </dgm:t>
    </dgm:pt>
    <dgm:pt modelId="{00791337-CC85-46CD-BDAA-DF143AF55AD4}" type="parTrans" cxnId="{0A73C872-8648-4864-8A4D-6899D26C77AE}">
      <dgm:prSet/>
      <dgm:spPr/>
      <dgm:t>
        <a:bodyPr/>
        <a:lstStyle/>
        <a:p>
          <a:endParaRPr lang="tr-TR">
            <a:latin typeface="Arial" panose="020B0604020202020204" pitchFamily="34" charset="0"/>
            <a:cs typeface="Arial" panose="020B0604020202020204" pitchFamily="34" charset="0"/>
          </a:endParaRPr>
        </a:p>
      </dgm:t>
    </dgm:pt>
    <dgm:pt modelId="{BDC1E68F-AB73-4D1E-91D4-59C5226E2FF1}" type="sibTrans" cxnId="{0A73C872-8648-4864-8A4D-6899D26C77AE}">
      <dgm:prSet/>
      <dgm:spPr/>
      <dgm:t>
        <a:bodyPr/>
        <a:lstStyle/>
        <a:p>
          <a:endParaRPr lang="tr-TR">
            <a:latin typeface="Arial" panose="020B0604020202020204" pitchFamily="34" charset="0"/>
            <a:cs typeface="Arial" panose="020B0604020202020204" pitchFamily="34" charset="0"/>
          </a:endParaRPr>
        </a:p>
      </dgm:t>
    </dgm:pt>
    <dgm:pt modelId="{20FC44D5-490D-4C85-816B-B0A10B68CFB6}">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Ödemeler</a:t>
          </a:r>
          <a:endParaRPr lang="tr-TR" dirty="0">
            <a:latin typeface="Arial" panose="020B0604020202020204" pitchFamily="34" charset="0"/>
            <a:cs typeface="Arial" panose="020B0604020202020204" pitchFamily="34" charset="0"/>
          </a:endParaRPr>
        </a:p>
      </dgm:t>
    </dgm:pt>
    <dgm:pt modelId="{0278C7BA-E7B1-4B3E-B742-8D9901125A58}" type="parTrans" cxnId="{A9FCC003-CAC4-4D7D-AA6F-4FFD6751E21E}">
      <dgm:prSet/>
      <dgm:spPr/>
      <dgm:t>
        <a:bodyPr/>
        <a:lstStyle/>
        <a:p>
          <a:endParaRPr lang="tr-TR">
            <a:latin typeface="Arial" panose="020B0604020202020204" pitchFamily="34" charset="0"/>
            <a:cs typeface="Arial" panose="020B0604020202020204" pitchFamily="34" charset="0"/>
          </a:endParaRPr>
        </a:p>
      </dgm:t>
    </dgm:pt>
    <dgm:pt modelId="{C6511BE2-DA70-4F18-BD8D-E173F7FC09F5}" type="sibTrans" cxnId="{A9FCC003-CAC4-4D7D-AA6F-4FFD6751E21E}">
      <dgm:prSet/>
      <dgm:spPr/>
      <dgm:t>
        <a:bodyPr/>
        <a:lstStyle/>
        <a:p>
          <a:endParaRPr lang="tr-TR">
            <a:latin typeface="Arial" panose="020B0604020202020204" pitchFamily="34" charset="0"/>
            <a:cs typeface="Arial" panose="020B0604020202020204" pitchFamily="34" charset="0"/>
          </a:endParaRPr>
        </a:p>
      </dgm:t>
    </dgm:pt>
    <dgm:pt modelId="{D1E4DE48-4563-4535-9841-67B4297A9D84}">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Krediler</a:t>
          </a:r>
          <a:endParaRPr lang="tr-TR" dirty="0">
            <a:latin typeface="Arial" panose="020B0604020202020204" pitchFamily="34" charset="0"/>
            <a:cs typeface="Arial" panose="020B0604020202020204" pitchFamily="34" charset="0"/>
          </a:endParaRPr>
        </a:p>
      </dgm:t>
    </dgm:pt>
    <dgm:pt modelId="{24CCED5A-BA47-4CB1-A1E8-8ABB74CF0A26}" type="parTrans" cxnId="{E7688455-45DC-40C6-8EFB-1D996E96D788}">
      <dgm:prSet/>
      <dgm:spPr/>
      <dgm:t>
        <a:bodyPr/>
        <a:lstStyle/>
        <a:p>
          <a:endParaRPr lang="tr-TR">
            <a:latin typeface="Arial" panose="020B0604020202020204" pitchFamily="34" charset="0"/>
            <a:cs typeface="Arial" panose="020B0604020202020204" pitchFamily="34" charset="0"/>
          </a:endParaRPr>
        </a:p>
      </dgm:t>
    </dgm:pt>
    <dgm:pt modelId="{1A8101F2-C1A6-4CA8-9E4E-0C5089B61B4E}" type="sibTrans" cxnId="{E7688455-45DC-40C6-8EFB-1D996E96D788}">
      <dgm:prSet/>
      <dgm:spPr/>
      <dgm:t>
        <a:bodyPr/>
        <a:lstStyle/>
        <a:p>
          <a:endParaRPr lang="tr-TR">
            <a:latin typeface="Arial" panose="020B0604020202020204" pitchFamily="34" charset="0"/>
            <a:cs typeface="Arial" panose="020B0604020202020204" pitchFamily="34" charset="0"/>
          </a:endParaRPr>
        </a:p>
      </dgm:t>
    </dgm:pt>
    <dgm:pt modelId="{489156B7-086F-43CA-8AFB-E2BB5C9ADC77}">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Sigorta ve Emeklilik</a:t>
          </a:r>
          <a:endParaRPr lang="tr-TR" dirty="0">
            <a:latin typeface="Arial" panose="020B0604020202020204" pitchFamily="34" charset="0"/>
            <a:cs typeface="Arial" panose="020B0604020202020204" pitchFamily="34" charset="0"/>
          </a:endParaRPr>
        </a:p>
      </dgm:t>
    </dgm:pt>
    <dgm:pt modelId="{5D6BCE74-3E97-44CB-BC82-4FDFD4CD45A1}" type="parTrans" cxnId="{7E9B8B37-F5A0-4516-B640-17E951911177}">
      <dgm:prSet/>
      <dgm:spPr/>
      <dgm:t>
        <a:bodyPr/>
        <a:lstStyle/>
        <a:p>
          <a:endParaRPr lang="tr-TR">
            <a:latin typeface="Arial" panose="020B0604020202020204" pitchFamily="34" charset="0"/>
            <a:cs typeface="Arial" panose="020B0604020202020204" pitchFamily="34" charset="0"/>
          </a:endParaRPr>
        </a:p>
      </dgm:t>
    </dgm:pt>
    <dgm:pt modelId="{48AFC71D-B1D7-49EE-8BC0-C747BACEC26E}" type="sibTrans" cxnId="{7E9B8B37-F5A0-4516-B640-17E951911177}">
      <dgm:prSet/>
      <dgm:spPr/>
      <dgm:t>
        <a:bodyPr/>
        <a:lstStyle/>
        <a:p>
          <a:endParaRPr lang="tr-TR">
            <a:latin typeface="Arial" panose="020B0604020202020204" pitchFamily="34" charset="0"/>
            <a:cs typeface="Arial" panose="020B0604020202020204" pitchFamily="34" charset="0"/>
          </a:endParaRPr>
        </a:p>
      </dgm:t>
    </dgm:pt>
    <dgm:pt modelId="{B0B0B6BB-1854-482C-B748-228CB0A32169}">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Tanımlamalar</a:t>
          </a:r>
          <a:endParaRPr lang="tr-TR" dirty="0">
            <a:latin typeface="Arial" panose="020B0604020202020204" pitchFamily="34" charset="0"/>
            <a:cs typeface="Arial" panose="020B0604020202020204" pitchFamily="34" charset="0"/>
          </a:endParaRPr>
        </a:p>
      </dgm:t>
    </dgm:pt>
    <dgm:pt modelId="{EAB98204-978F-408F-992A-A12BDBD4552D}" type="parTrans" cxnId="{1B2AD141-662D-4FA8-8929-EA8865D5A69C}">
      <dgm:prSet/>
      <dgm:spPr/>
      <dgm:t>
        <a:bodyPr/>
        <a:lstStyle/>
        <a:p>
          <a:endParaRPr lang="tr-TR">
            <a:latin typeface="Arial" panose="020B0604020202020204" pitchFamily="34" charset="0"/>
            <a:cs typeface="Arial" panose="020B0604020202020204" pitchFamily="34" charset="0"/>
          </a:endParaRPr>
        </a:p>
      </dgm:t>
    </dgm:pt>
    <dgm:pt modelId="{BD472E92-CDF3-4405-8DE3-E0A851C94F4A}" type="sibTrans" cxnId="{1B2AD141-662D-4FA8-8929-EA8865D5A69C}">
      <dgm:prSet/>
      <dgm:spPr/>
      <dgm:t>
        <a:bodyPr/>
        <a:lstStyle/>
        <a:p>
          <a:endParaRPr lang="tr-TR">
            <a:latin typeface="Arial" panose="020B0604020202020204" pitchFamily="34" charset="0"/>
            <a:cs typeface="Arial" panose="020B0604020202020204" pitchFamily="34" charset="0"/>
          </a:endParaRPr>
        </a:p>
      </dgm:t>
    </dgm:pt>
    <dgm:pt modelId="{5044E7F7-AB75-4F87-920C-F98DE2D978B9}">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Başvurular</a:t>
          </a:r>
          <a:endParaRPr lang="tr-TR" dirty="0">
            <a:latin typeface="Arial" panose="020B0604020202020204" pitchFamily="34" charset="0"/>
            <a:cs typeface="Arial" panose="020B0604020202020204" pitchFamily="34" charset="0"/>
          </a:endParaRPr>
        </a:p>
      </dgm:t>
    </dgm:pt>
    <dgm:pt modelId="{957F5AC3-69A0-4013-9ED2-D239E91DB454}" type="parTrans" cxnId="{AA63576F-4FAE-44ED-89BF-268C77B88C93}">
      <dgm:prSet/>
      <dgm:spPr/>
      <dgm:t>
        <a:bodyPr/>
        <a:lstStyle/>
        <a:p>
          <a:endParaRPr lang="tr-TR">
            <a:latin typeface="Arial" panose="020B0604020202020204" pitchFamily="34" charset="0"/>
            <a:cs typeface="Arial" panose="020B0604020202020204" pitchFamily="34" charset="0"/>
          </a:endParaRPr>
        </a:p>
      </dgm:t>
    </dgm:pt>
    <dgm:pt modelId="{88BA574B-538A-4C72-AA33-30FAAC980B7C}" type="sibTrans" cxnId="{AA63576F-4FAE-44ED-89BF-268C77B88C93}">
      <dgm:prSet/>
      <dgm:spPr/>
      <dgm:t>
        <a:bodyPr/>
        <a:lstStyle/>
        <a:p>
          <a:endParaRPr lang="tr-TR">
            <a:latin typeface="Arial" panose="020B0604020202020204" pitchFamily="34" charset="0"/>
            <a:cs typeface="Arial" panose="020B0604020202020204" pitchFamily="34" charset="0"/>
          </a:endParaRPr>
        </a:p>
      </dgm:t>
    </dgm:pt>
    <dgm:pt modelId="{01ABB8D5-BC0B-4A0F-81D6-E8B6627B31B3}" type="pres">
      <dgm:prSet presAssocID="{801ECBF2-47B6-42E0-BA90-2C5871A9A20A}" presName="linear" presStyleCnt="0">
        <dgm:presLayoutVars>
          <dgm:animLvl val="lvl"/>
          <dgm:resizeHandles val="exact"/>
        </dgm:presLayoutVars>
      </dgm:prSet>
      <dgm:spPr/>
      <dgm:t>
        <a:bodyPr/>
        <a:lstStyle/>
        <a:p>
          <a:endParaRPr lang="tr-TR"/>
        </a:p>
      </dgm:t>
    </dgm:pt>
    <dgm:pt modelId="{63DEDCEB-9FF2-4FF9-8A7F-1C4FC2032D25}" type="pres">
      <dgm:prSet presAssocID="{2C52B204-CD84-4709-A293-6A922874DF50}" presName="parentText" presStyleLbl="node1" presStyleIdx="0" presStyleCnt="12" custLinFactNeighborX="-6645">
        <dgm:presLayoutVars>
          <dgm:chMax val="0"/>
          <dgm:bulletEnabled val="1"/>
        </dgm:presLayoutVars>
      </dgm:prSet>
      <dgm:spPr/>
      <dgm:t>
        <a:bodyPr/>
        <a:lstStyle/>
        <a:p>
          <a:endParaRPr lang="tr-TR"/>
        </a:p>
      </dgm:t>
    </dgm:pt>
    <dgm:pt modelId="{606B1FFA-5E9D-40FF-90B4-EBB0FC614EB8}" type="pres">
      <dgm:prSet presAssocID="{2B2193E3-10D2-4B23-95CA-657573162F12}" presName="spacer" presStyleCnt="0"/>
      <dgm:spPr/>
    </dgm:pt>
    <dgm:pt modelId="{9AB86E89-8E5F-471E-A635-792DDD17EB9B}" type="pres">
      <dgm:prSet presAssocID="{244F2116-8D8E-4B55-9718-A03D7FFDB9A6}" presName="parentText" presStyleLbl="node1" presStyleIdx="1" presStyleCnt="12">
        <dgm:presLayoutVars>
          <dgm:chMax val="0"/>
          <dgm:bulletEnabled val="1"/>
        </dgm:presLayoutVars>
      </dgm:prSet>
      <dgm:spPr/>
      <dgm:t>
        <a:bodyPr/>
        <a:lstStyle/>
        <a:p>
          <a:endParaRPr lang="tr-TR"/>
        </a:p>
      </dgm:t>
    </dgm:pt>
    <dgm:pt modelId="{3BCD8FE1-72E0-4801-B424-6437678A34F7}" type="pres">
      <dgm:prSet presAssocID="{611DFEC1-392A-49F3-8F98-4565AF70A189}" presName="spacer" presStyleCnt="0"/>
      <dgm:spPr/>
    </dgm:pt>
    <dgm:pt modelId="{84811D84-8207-44A5-A585-69119E933F89}" type="pres">
      <dgm:prSet presAssocID="{111D12D9-3F66-4D6C-8840-F0DDA9B1557E}" presName="parentText" presStyleLbl="node1" presStyleIdx="2" presStyleCnt="12">
        <dgm:presLayoutVars>
          <dgm:chMax val="0"/>
          <dgm:bulletEnabled val="1"/>
        </dgm:presLayoutVars>
      </dgm:prSet>
      <dgm:spPr/>
      <dgm:t>
        <a:bodyPr/>
        <a:lstStyle/>
        <a:p>
          <a:endParaRPr lang="tr-TR"/>
        </a:p>
      </dgm:t>
    </dgm:pt>
    <dgm:pt modelId="{D05A7F82-0E28-432E-9067-34FEFEF29658}" type="pres">
      <dgm:prSet presAssocID="{ED6E886A-82C7-46D6-BEDD-7C5B4A8ABB9F}" presName="spacer" presStyleCnt="0"/>
      <dgm:spPr/>
    </dgm:pt>
    <dgm:pt modelId="{10788C4B-F137-40FC-A328-AEDDAD77CBE6}" type="pres">
      <dgm:prSet presAssocID="{86C2B4CB-7C55-4DCF-A3A7-C5CB96EEDF92}" presName="parentText" presStyleLbl="node1" presStyleIdx="3" presStyleCnt="12" custLinFactNeighborY="67844">
        <dgm:presLayoutVars>
          <dgm:chMax val="0"/>
          <dgm:bulletEnabled val="1"/>
        </dgm:presLayoutVars>
      </dgm:prSet>
      <dgm:spPr/>
      <dgm:t>
        <a:bodyPr/>
        <a:lstStyle/>
        <a:p>
          <a:endParaRPr lang="tr-TR"/>
        </a:p>
      </dgm:t>
    </dgm:pt>
    <dgm:pt modelId="{ED084684-07D6-46BD-AFB3-736E828B6C58}" type="pres">
      <dgm:prSet presAssocID="{A70EC418-C818-4BA0-B9CB-A8F45D6ACDC9}" presName="spacer" presStyleCnt="0"/>
      <dgm:spPr/>
    </dgm:pt>
    <dgm:pt modelId="{34E4984F-D07A-49D3-9B8A-9CEDCA163958}" type="pres">
      <dgm:prSet presAssocID="{5592F10F-59A8-499B-A990-D16B926925B1}" presName="parentText" presStyleLbl="node1" presStyleIdx="4" presStyleCnt="12">
        <dgm:presLayoutVars>
          <dgm:chMax val="0"/>
          <dgm:bulletEnabled val="1"/>
        </dgm:presLayoutVars>
      </dgm:prSet>
      <dgm:spPr/>
      <dgm:t>
        <a:bodyPr/>
        <a:lstStyle/>
        <a:p>
          <a:endParaRPr lang="tr-TR"/>
        </a:p>
      </dgm:t>
    </dgm:pt>
    <dgm:pt modelId="{60ABD53B-D611-469E-B94E-B07B8EECBB10}" type="pres">
      <dgm:prSet presAssocID="{78BADC95-31DE-4C79-B3EE-4332BEDB5CD4}" presName="spacer" presStyleCnt="0"/>
      <dgm:spPr/>
    </dgm:pt>
    <dgm:pt modelId="{35B10CE0-2BF8-436A-AE5B-B993680C2626}" type="pres">
      <dgm:prSet presAssocID="{42E473BC-45C3-4776-9116-2597FD90418B}" presName="parentText" presStyleLbl="node1" presStyleIdx="5" presStyleCnt="12">
        <dgm:presLayoutVars>
          <dgm:chMax val="0"/>
          <dgm:bulletEnabled val="1"/>
        </dgm:presLayoutVars>
      </dgm:prSet>
      <dgm:spPr/>
      <dgm:t>
        <a:bodyPr/>
        <a:lstStyle/>
        <a:p>
          <a:endParaRPr lang="tr-TR"/>
        </a:p>
      </dgm:t>
    </dgm:pt>
    <dgm:pt modelId="{0F43420A-BC18-4458-83AE-00C8CFC40774}" type="pres">
      <dgm:prSet presAssocID="{200E3220-A571-420D-831D-B7259C152442}" presName="spacer" presStyleCnt="0"/>
      <dgm:spPr/>
    </dgm:pt>
    <dgm:pt modelId="{19BD98F4-1478-4CAE-8BA1-BF231054B1ED}" type="pres">
      <dgm:prSet presAssocID="{854E44EB-D9F6-455B-B5A4-F34B5A909D68}" presName="parentText" presStyleLbl="node1" presStyleIdx="6" presStyleCnt="12">
        <dgm:presLayoutVars>
          <dgm:chMax val="0"/>
          <dgm:bulletEnabled val="1"/>
        </dgm:presLayoutVars>
      </dgm:prSet>
      <dgm:spPr/>
      <dgm:t>
        <a:bodyPr/>
        <a:lstStyle/>
        <a:p>
          <a:endParaRPr lang="tr-TR"/>
        </a:p>
      </dgm:t>
    </dgm:pt>
    <dgm:pt modelId="{7EEB1478-AC2B-4BEB-A29D-591768C955B4}" type="pres">
      <dgm:prSet presAssocID="{BDC1E68F-AB73-4D1E-91D4-59C5226E2FF1}" presName="spacer" presStyleCnt="0"/>
      <dgm:spPr/>
    </dgm:pt>
    <dgm:pt modelId="{2ECD3EF8-FA11-4B7E-BC84-22F3F38CC140}" type="pres">
      <dgm:prSet presAssocID="{20FC44D5-490D-4C85-816B-B0A10B68CFB6}" presName="parentText" presStyleLbl="node1" presStyleIdx="7" presStyleCnt="12">
        <dgm:presLayoutVars>
          <dgm:chMax val="0"/>
          <dgm:bulletEnabled val="1"/>
        </dgm:presLayoutVars>
      </dgm:prSet>
      <dgm:spPr/>
      <dgm:t>
        <a:bodyPr/>
        <a:lstStyle/>
        <a:p>
          <a:endParaRPr lang="tr-TR"/>
        </a:p>
      </dgm:t>
    </dgm:pt>
    <dgm:pt modelId="{3DEC4F7F-3023-4AC8-B464-E7076466628E}" type="pres">
      <dgm:prSet presAssocID="{C6511BE2-DA70-4F18-BD8D-E173F7FC09F5}" presName="spacer" presStyleCnt="0"/>
      <dgm:spPr/>
    </dgm:pt>
    <dgm:pt modelId="{4D98C3AE-FDD8-4D70-BEAE-DBE888A64A48}" type="pres">
      <dgm:prSet presAssocID="{D1E4DE48-4563-4535-9841-67B4297A9D84}" presName="parentText" presStyleLbl="node1" presStyleIdx="8" presStyleCnt="12">
        <dgm:presLayoutVars>
          <dgm:chMax val="0"/>
          <dgm:bulletEnabled val="1"/>
        </dgm:presLayoutVars>
      </dgm:prSet>
      <dgm:spPr/>
      <dgm:t>
        <a:bodyPr/>
        <a:lstStyle/>
        <a:p>
          <a:endParaRPr lang="tr-TR"/>
        </a:p>
      </dgm:t>
    </dgm:pt>
    <dgm:pt modelId="{E6F0492C-19EE-47DB-8B9A-02B66C4470ED}" type="pres">
      <dgm:prSet presAssocID="{1A8101F2-C1A6-4CA8-9E4E-0C5089B61B4E}" presName="spacer" presStyleCnt="0"/>
      <dgm:spPr/>
    </dgm:pt>
    <dgm:pt modelId="{80C26A9D-3C01-4D9F-894E-072DFCA7E144}" type="pres">
      <dgm:prSet presAssocID="{489156B7-086F-43CA-8AFB-E2BB5C9ADC77}" presName="parentText" presStyleLbl="node1" presStyleIdx="9" presStyleCnt="12">
        <dgm:presLayoutVars>
          <dgm:chMax val="0"/>
          <dgm:bulletEnabled val="1"/>
        </dgm:presLayoutVars>
      </dgm:prSet>
      <dgm:spPr/>
      <dgm:t>
        <a:bodyPr/>
        <a:lstStyle/>
        <a:p>
          <a:endParaRPr lang="tr-TR"/>
        </a:p>
      </dgm:t>
    </dgm:pt>
    <dgm:pt modelId="{38183998-ECE9-4116-B827-314948F2C787}" type="pres">
      <dgm:prSet presAssocID="{48AFC71D-B1D7-49EE-8BC0-C747BACEC26E}" presName="spacer" presStyleCnt="0"/>
      <dgm:spPr/>
    </dgm:pt>
    <dgm:pt modelId="{F987E850-F11C-4FEB-9CE0-5EB70E1460BA}" type="pres">
      <dgm:prSet presAssocID="{B0B0B6BB-1854-482C-B748-228CB0A32169}" presName="parentText" presStyleLbl="node1" presStyleIdx="10" presStyleCnt="12">
        <dgm:presLayoutVars>
          <dgm:chMax val="0"/>
          <dgm:bulletEnabled val="1"/>
        </dgm:presLayoutVars>
      </dgm:prSet>
      <dgm:spPr/>
      <dgm:t>
        <a:bodyPr/>
        <a:lstStyle/>
        <a:p>
          <a:endParaRPr lang="tr-TR"/>
        </a:p>
      </dgm:t>
    </dgm:pt>
    <dgm:pt modelId="{8F3F0430-54B5-4EEF-BB63-7BD61EA60BAD}" type="pres">
      <dgm:prSet presAssocID="{BD472E92-CDF3-4405-8DE3-E0A851C94F4A}" presName="spacer" presStyleCnt="0"/>
      <dgm:spPr/>
    </dgm:pt>
    <dgm:pt modelId="{21B2CFD6-ABD0-40A6-A565-E67A3799DA20}" type="pres">
      <dgm:prSet presAssocID="{5044E7F7-AB75-4F87-920C-F98DE2D978B9}" presName="parentText" presStyleLbl="node1" presStyleIdx="11" presStyleCnt="12">
        <dgm:presLayoutVars>
          <dgm:chMax val="0"/>
          <dgm:bulletEnabled val="1"/>
        </dgm:presLayoutVars>
      </dgm:prSet>
      <dgm:spPr/>
      <dgm:t>
        <a:bodyPr/>
        <a:lstStyle/>
        <a:p>
          <a:endParaRPr lang="tr-TR"/>
        </a:p>
      </dgm:t>
    </dgm:pt>
  </dgm:ptLst>
  <dgm:cxnLst>
    <dgm:cxn modelId="{A9FCC003-CAC4-4D7D-AA6F-4FFD6751E21E}" srcId="{801ECBF2-47B6-42E0-BA90-2C5871A9A20A}" destId="{20FC44D5-490D-4C85-816B-B0A10B68CFB6}" srcOrd="7" destOrd="0" parTransId="{0278C7BA-E7B1-4B3E-B742-8D9901125A58}" sibTransId="{C6511BE2-DA70-4F18-BD8D-E173F7FC09F5}"/>
    <dgm:cxn modelId="{8BE316B8-EB23-43E2-9D5A-765BB272336B}" srcId="{801ECBF2-47B6-42E0-BA90-2C5871A9A20A}" destId="{5592F10F-59A8-499B-A990-D16B926925B1}" srcOrd="4" destOrd="0" parTransId="{342A32DB-09F2-4DAB-B67A-739C857A4466}" sibTransId="{78BADC95-31DE-4C79-B3EE-4332BEDB5CD4}"/>
    <dgm:cxn modelId="{0973041E-3098-4A05-B0C5-23C1211BF099}" type="presOf" srcId="{801ECBF2-47B6-42E0-BA90-2C5871A9A20A}" destId="{01ABB8D5-BC0B-4A0F-81D6-E8B6627B31B3}" srcOrd="0" destOrd="0" presId="urn:microsoft.com/office/officeart/2005/8/layout/vList2"/>
    <dgm:cxn modelId="{3B3155F1-B3FB-4CE4-BFC8-06612477634C}" type="presOf" srcId="{20FC44D5-490D-4C85-816B-B0A10B68CFB6}" destId="{2ECD3EF8-FA11-4B7E-BC84-22F3F38CC140}" srcOrd="0" destOrd="0" presId="urn:microsoft.com/office/officeart/2005/8/layout/vList2"/>
    <dgm:cxn modelId="{E7688455-45DC-40C6-8EFB-1D996E96D788}" srcId="{801ECBF2-47B6-42E0-BA90-2C5871A9A20A}" destId="{D1E4DE48-4563-4535-9841-67B4297A9D84}" srcOrd="8" destOrd="0" parTransId="{24CCED5A-BA47-4CB1-A1E8-8ABB74CF0A26}" sibTransId="{1A8101F2-C1A6-4CA8-9E4E-0C5089B61B4E}"/>
    <dgm:cxn modelId="{EED947BE-A292-4828-B4E4-F2FEA6630846}" type="presOf" srcId="{111D12D9-3F66-4D6C-8840-F0DDA9B1557E}" destId="{84811D84-8207-44A5-A585-69119E933F89}" srcOrd="0" destOrd="0" presId="urn:microsoft.com/office/officeart/2005/8/layout/vList2"/>
    <dgm:cxn modelId="{AA63576F-4FAE-44ED-89BF-268C77B88C93}" srcId="{801ECBF2-47B6-42E0-BA90-2C5871A9A20A}" destId="{5044E7F7-AB75-4F87-920C-F98DE2D978B9}" srcOrd="11" destOrd="0" parTransId="{957F5AC3-69A0-4013-9ED2-D239E91DB454}" sibTransId="{88BA574B-538A-4C72-AA33-30FAAC980B7C}"/>
    <dgm:cxn modelId="{1B2AD141-662D-4FA8-8929-EA8865D5A69C}" srcId="{801ECBF2-47B6-42E0-BA90-2C5871A9A20A}" destId="{B0B0B6BB-1854-482C-B748-228CB0A32169}" srcOrd="10" destOrd="0" parTransId="{EAB98204-978F-408F-992A-A12BDBD4552D}" sibTransId="{BD472E92-CDF3-4405-8DE3-E0A851C94F4A}"/>
    <dgm:cxn modelId="{36912F73-01B2-4749-A7A9-AA7F7F86AAC6}" type="presOf" srcId="{5044E7F7-AB75-4F87-920C-F98DE2D978B9}" destId="{21B2CFD6-ABD0-40A6-A565-E67A3799DA20}" srcOrd="0" destOrd="0" presId="urn:microsoft.com/office/officeart/2005/8/layout/vList2"/>
    <dgm:cxn modelId="{47615BE4-BC3D-4EB5-90F8-03B2FE1D5A28}" type="presOf" srcId="{2C52B204-CD84-4709-A293-6A922874DF50}" destId="{63DEDCEB-9FF2-4FF9-8A7F-1C4FC2032D25}" srcOrd="0" destOrd="0" presId="urn:microsoft.com/office/officeart/2005/8/layout/vList2"/>
    <dgm:cxn modelId="{7E9B8B37-F5A0-4516-B640-17E951911177}" srcId="{801ECBF2-47B6-42E0-BA90-2C5871A9A20A}" destId="{489156B7-086F-43CA-8AFB-E2BB5C9ADC77}" srcOrd="9" destOrd="0" parTransId="{5D6BCE74-3E97-44CB-BC82-4FDFD4CD45A1}" sibTransId="{48AFC71D-B1D7-49EE-8BC0-C747BACEC26E}"/>
    <dgm:cxn modelId="{FA925072-A9E0-4FC2-A173-A0F03E6EB309}" type="presOf" srcId="{854E44EB-D9F6-455B-B5A4-F34B5A909D68}" destId="{19BD98F4-1478-4CAE-8BA1-BF231054B1ED}" srcOrd="0" destOrd="0" presId="urn:microsoft.com/office/officeart/2005/8/layout/vList2"/>
    <dgm:cxn modelId="{37EB597C-5768-400E-A05C-FC82AEC65006}" type="presOf" srcId="{86C2B4CB-7C55-4DCF-A3A7-C5CB96EEDF92}" destId="{10788C4B-F137-40FC-A328-AEDDAD77CBE6}" srcOrd="0" destOrd="0" presId="urn:microsoft.com/office/officeart/2005/8/layout/vList2"/>
    <dgm:cxn modelId="{9BEBE8F5-E228-44F0-9F2E-72CC2DD09C33}" type="presOf" srcId="{489156B7-086F-43CA-8AFB-E2BB5C9ADC77}" destId="{80C26A9D-3C01-4D9F-894E-072DFCA7E144}" srcOrd="0" destOrd="0" presId="urn:microsoft.com/office/officeart/2005/8/layout/vList2"/>
    <dgm:cxn modelId="{15661ED5-D763-48FC-80BB-4030ECCF4551}" srcId="{801ECBF2-47B6-42E0-BA90-2C5871A9A20A}" destId="{111D12D9-3F66-4D6C-8840-F0DDA9B1557E}" srcOrd="2" destOrd="0" parTransId="{8CFD6734-10F1-4C3B-928F-5C32110552B6}" sibTransId="{ED6E886A-82C7-46D6-BEDD-7C5B4A8ABB9F}"/>
    <dgm:cxn modelId="{6EEA2216-B794-4C23-A39D-FC57D0E14DC1}" type="presOf" srcId="{42E473BC-45C3-4776-9116-2597FD90418B}" destId="{35B10CE0-2BF8-436A-AE5B-B993680C2626}" srcOrd="0" destOrd="0" presId="urn:microsoft.com/office/officeart/2005/8/layout/vList2"/>
    <dgm:cxn modelId="{5A7C6B06-1180-433F-BCB0-35847A2494EA}" type="presOf" srcId="{B0B0B6BB-1854-482C-B748-228CB0A32169}" destId="{F987E850-F11C-4FEB-9CE0-5EB70E1460BA}" srcOrd="0" destOrd="0" presId="urn:microsoft.com/office/officeart/2005/8/layout/vList2"/>
    <dgm:cxn modelId="{12692598-AAC6-41C6-88C0-2F9B661CF455}" srcId="{801ECBF2-47B6-42E0-BA90-2C5871A9A20A}" destId="{2C52B204-CD84-4709-A293-6A922874DF50}" srcOrd="0" destOrd="0" parTransId="{80D7BE50-367D-4E4A-A476-C29787FB60DE}" sibTransId="{2B2193E3-10D2-4B23-95CA-657573162F12}"/>
    <dgm:cxn modelId="{83C57ED9-C058-4BB7-A694-A46BC65F2164}" type="presOf" srcId="{244F2116-8D8E-4B55-9718-A03D7FFDB9A6}" destId="{9AB86E89-8E5F-471E-A635-792DDD17EB9B}" srcOrd="0" destOrd="0" presId="urn:microsoft.com/office/officeart/2005/8/layout/vList2"/>
    <dgm:cxn modelId="{55EDA74F-752F-4013-B409-52A26151DF9B}" type="presOf" srcId="{D1E4DE48-4563-4535-9841-67B4297A9D84}" destId="{4D98C3AE-FDD8-4D70-BEAE-DBE888A64A48}" srcOrd="0" destOrd="0" presId="urn:microsoft.com/office/officeart/2005/8/layout/vList2"/>
    <dgm:cxn modelId="{B97EF3DD-EABB-4E2D-92E0-47EB24553A21}" type="presOf" srcId="{5592F10F-59A8-499B-A990-D16B926925B1}" destId="{34E4984F-D07A-49D3-9B8A-9CEDCA163958}" srcOrd="0" destOrd="0" presId="urn:microsoft.com/office/officeart/2005/8/layout/vList2"/>
    <dgm:cxn modelId="{0A73C872-8648-4864-8A4D-6899D26C77AE}" srcId="{801ECBF2-47B6-42E0-BA90-2C5871A9A20A}" destId="{854E44EB-D9F6-455B-B5A4-F34B5A909D68}" srcOrd="6" destOrd="0" parTransId="{00791337-CC85-46CD-BDAA-DF143AF55AD4}" sibTransId="{BDC1E68F-AB73-4D1E-91D4-59C5226E2FF1}"/>
    <dgm:cxn modelId="{FEBE4C56-1A5D-40C7-9E0A-06BC993AB5C0}" srcId="{801ECBF2-47B6-42E0-BA90-2C5871A9A20A}" destId="{42E473BC-45C3-4776-9116-2597FD90418B}" srcOrd="5" destOrd="0" parTransId="{F04E7983-E22B-445F-943C-F2E2950D99FF}" sibTransId="{200E3220-A571-420D-831D-B7259C152442}"/>
    <dgm:cxn modelId="{8EE4D43C-28A9-4661-9423-F17CAC65572F}" srcId="{801ECBF2-47B6-42E0-BA90-2C5871A9A20A}" destId="{244F2116-8D8E-4B55-9718-A03D7FFDB9A6}" srcOrd="1" destOrd="0" parTransId="{52A3B122-229F-4F1D-99D8-FF85FD185A73}" sibTransId="{611DFEC1-392A-49F3-8F98-4565AF70A189}"/>
    <dgm:cxn modelId="{51FA57B2-C7D5-45C9-8708-1E13AF29B9DF}" srcId="{801ECBF2-47B6-42E0-BA90-2C5871A9A20A}" destId="{86C2B4CB-7C55-4DCF-A3A7-C5CB96EEDF92}" srcOrd="3" destOrd="0" parTransId="{77A561C7-17C2-473A-9477-21A932D14860}" sibTransId="{A70EC418-C818-4BA0-B9CB-A8F45D6ACDC9}"/>
    <dgm:cxn modelId="{252B1DA0-FC35-4E66-A9B8-E53E7CDD2EAC}" type="presParOf" srcId="{01ABB8D5-BC0B-4A0F-81D6-E8B6627B31B3}" destId="{63DEDCEB-9FF2-4FF9-8A7F-1C4FC2032D25}" srcOrd="0" destOrd="0" presId="urn:microsoft.com/office/officeart/2005/8/layout/vList2"/>
    <dgm:cxn modelId="{143774B4-C771-47CE-B924-F8C74ADB9D74}" type="presParOf" srcId="{01ABB8D5-BC0B-4A0F-81D6-E8B6627B31B3}" destId="{606B1FFA-5E9D-40FF-90B4-EBB0FC614EB8}" srcOrd="1" destOrd="0" presId="urn:microsoft.com/office/officeart/2005/8/layout/vList2"/>
    <dgm:cxn modelId="{C727A46E-6538-40F2-8E90-51FEB39FA37A}" type="presParOf" srcId="{01ABB8D5-BC0B-4A0F-81D6-E8B6627B31B3}" destId="{9AB86E89-8E5F-471E-A635-792DDD17EB9B}" srcOrd="2" destOrd="0" presId="urn:microsoft.com/office/officeart/2005/8/layout/vList2"/>
    <dgm:cxn modelId="{5ABEBF41-C4CC-4C4A-8092-0580DA558DF5}" type="presParOf" srcId="{01ABB8D5-BC0B-4A0F-81D6-E8B6627B31B3}" destId="{3BCD8FE1-72E0-4801-B424-6437678A34F7}" srcOrd="3" destOrd="0" presId="urn:microsoft.com/office/officeart/2005/8/layout/vList2"/>
    <dgm:cxn modelId="{A5037FB1-EA63-4BFF-A42D-CD3667C94D52}" type="presParOf" srcId="{01ABB8D5-BC0B-4A0F-81D6-E8B6627B31B3}" destId="{84811D84-8207-44A5-A585-69119E933F89}" srcOrd="4" destOrd="0" presId="urn:microsoft.com/office/officeart/2005/8/layout/vList2"/>
    <dgm:cxn modelId="{B801CBAF-5070-4B64-AD4E-7F86647471D2}" type="presParOf" srcId="{01ABB8D5-BC0B-4A0F-81D6-E8B6627B31B3}" destId="{D05A7F82-0E28-432E-9067-34FEFEF29658}" srcOrd="5" destOrd="0" presId="urn:microsoft.com/office/officeart/2005/8/layout/vList2"/>
    <dgm:cxn modelId="{0E49067E-214E-44EC-9E2B-47525B16D5E5}" type="presParOf" srcId="{01ABB8D5-BC0B-4A0F-81D6-E8B6627B31B3}" destId="{10788C4B-F137-40FC-A328-AEDDAD77CBE6}" srcOrd="6" destOrd="0" presId="urn:microsoft.com/office/officeart/2005/8/layout/vList2"/>
    <dgm:cxn modelId="{593C0088-C4EF-4B62-9651-F2A5F59A1CD3}" type="presParOf" srcId="{01ABB8D5-BC0B-4A0F-81D6-E8B6627B31B3}" destId="{ED084684-07D6-46BD-AFB3-736E828B6C58}" srcOrd="7" destOrd="0" presId="urn:microsoft.com/office/officeart/2005/8/layout/vList2"/>
    <dgm:cxn modelId="{A06857FD-7D2E-496B-806C-6F919F824ECF}" type="presParOf" srcId="{01ABB8D5-BC0B-4A0F-81D6-E8B6627B31B3}" destId="{34E4984F-D07A-49D3-9B8A-9CEDCA163958}" srcOrd="8" destOrd="0" presId="urn:microsoft.com/office/officeart/2005/8/layout/vList2"/>
    <dgm:cxn modelId="{7B9CBC7A-189E-44C8-A923-4C4AF6212889}" type="presParOf" srcId="{01ABB8D5-BC0B-4A0F-81D6-E8B6627B31B3}" destId="{60ABD53B-D611-469E-B94E-B07B8EECBB10}" srcOrd="9" destOrd="0" presId="urn:microsoft.com/office/officeart/2005/8/layout/vList2"/>
    <dgm:cxn modelId="{B53030B1-17F1-4CDE-A0A2-E0C2C30C32B5}" type="presParOf" srcId="{01ABB8D5-BC0B-4A0F-81D6-E8B6627B31B3}" destId="{35B10CE0-2BF8-436A-AE5B-B993680C2626}" srcOrd="10" destOrd="0" presId="urn:microsoft.com/office/officeart/2005/8/layout/vList2"/>
    <dgm:cxn modelId="{342CA3DA-677D-4C50-A10E-E91E4C3B962B}" type="presParOf" srcId="{01ABB8D5-BC0B-4A0F-81D6-E8B6627B31B3}" destId="{0F43420A-BC18-4458-83AE-00C8CFC40774}" srcOrd="11" destOrd="0" presId="urn:microsoft.com/office/officeart/2005/8/layout/vList2"/>
    <dgm:cxn modelId="{A6C17E7C-B402-496C-8670-1AAEB753D000}" type="presParOf" srcId="{01ABB8D5-BC0B-4A0F-81D6-E8B6627B31B3}" destId="{19BD98F4-1478-4CAE-8BA1-BF231054B1ED}" srcOrd="12" destOrd="0" presId="urn:microsoft.com/office/officeart/2005/8/layout/vList2"/>
    <dgm:cxn modelId="{D6BB6B06-B190-4F1E-A226-09E883A9889A}" type="presParOf" srcId="{01ABB8D5-BC0B-4A0F-81D6-E8B6627B31B3}" destId="{7EEB1478-AC2B-4BEB-A29D-591768C955B4}" srcOrd="13" destOrd="0" presId="urn:microsoft.com/office/officeart/2005/8/layout/vList2"/>
    <dgm:cxn modelId="{C1473100-806C-4142-8FC1-7E24D7EBDBA6}" type="presParOf" srcId="{01ABB8D5-BC0B-4A0F-81D6-E8B6627B31B3}" destId="{2ECD3EF8-FA11-4B7E-BC84-22F3F38CC140}" srcOrd="14" destOrd="0" presId="urn:microsoft.com/office/officeart/2005/8/layout/vList2"/>
    <dgm:cxn modelId="{4F7D1201-B841-44C1-ABA8-E67A743A68F5}" type="presParOf" srcId="{01ABB8D5-BC0B-4A0F-81D6-E8B6627B31B3}" destId="{3DEC4F7F-3023-4AC8-B464-E7076466628E}" srcOrd="15" destOrd="0" presId="urn:microsoft.com/office/officeart/2005/8/layout/vList2"/>
    <dgm:cxn modelId="{E8B9CC19-3FEF-4FAE-89AB-5EE46278E73D}" type="presParOf" srcId="{01ABB8D5-BC0B-4A0F-81D6-E8B6627B31B3}" destId="{4D98C3AE-FDD8-4D70-BEAE-DBE888A64A48}" srcOrd="16" destOrd="0" presId="urn:microsoft.com/office/officeart/2005/8/layout/vList2"/>
    <dgm:cxn modelId="{F428C9F4-84F7-4F97-93E6-84161F2EBE50}" type="presParOf" srcId="{01ABB8D5-BC0B-4A0F-81D6-E8B6627B31B3}" destId="{E6F0492C-19EE-47DB-8B9A-02B66C4470ED}" srcOrd="17" destOrd="0" presId="urn:microsoft.com/office/officeart/2005/8/layout/vList2"/>
    <dgm:cxn modelId="{8074865C-14F0-4675-B816-20A518CE7058}" type="presParOf" srcId="{01ABB8D5-BC0B-4A0F-81D6-E8B6627B31B3}" destId="{80C26A9D-3C01-4D9F-894E-072DFCA7E144}" srcOrd="18" destOrd="0" presId="urn:microsoft.com/office/officeart/2005/8/layout/vList2"/>
    <dgm:cxn modelId="{713F9EDA-7258-4AC8-B948-353A45587D34}" type="presParOf" srcId="{01ABB8D5-BC0B-4A0F-81D6-E8B6627B31B3}" destId="{38183998-ECE9-4116-B827-314948F2C787}" srcOrd="19" destOrd="0" presId="urn:microsoft.com/office/officeart/2005/8/layout/vList2"/>
    <dgm:cxn modelId="{ED96F72A-8B8D-4E24-8363-4F1B8F4B2AFC}" type="presParOf" srcId="{01ABB8D5-BC0B-4A0F-81D6-E8B6627B31B3}" destId="{F987E850-F11C-4FEB-9CE0-5EB70E1460BA}" srcOrd="20" destOrd="0" presId="urn:microsoft.com/office/officeart/2005/8/layout/vList2"/>
    <dgm:cxn modelId="{1A02F814-61D9-43C9-92B1-62A4D7009564}" type="presParOf" srcId="{01ABB8D5-BC0B-4A0F-81D6-E8B6627B31B3}" destId="{8F3F0430-54B5-4EEF-BB63-7BD61EA60BAD}" srcOrd="21" destOrd="0" presId="urn:microsoft.com/office/officeart/2005/8/layout/vList2"/>
    <dgm:cxn modelId="{8D0615C5-AEA7-4131-8506-8AF2DC7D9BF6}" type="presParOf" srcId="{01ABB8D5-BC0B-4A0F-81D6-E8B6627B31B3}" destId="{21B2CFD6-ABD0-40A6-A565-E67A3799DA20}"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3917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40740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53550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08477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12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39722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53857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50709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1763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98143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15746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10/23/2017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2642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err="1"/>
              <a:t>İnsan</a:t>
            </a:r>
            <a:r>
              <a:rPr lang="en-US" sz="6000" dirty="0"/>
              <a:t> </a:t>
            </a:r>
            <a:r>
              <a:rPr lang="en-US" sz="6000" dirty="0" err="1"/>
              <a:t>Bilgisayar</a:t>
            </a:r>
            <a:r>
              <a:rPr lang="en-US" sz="6000" dirty="0"/>
              <a:t> </a:t>
            </a:r>
            <a:r>
              <a:rPr lang="en-US" sz="6000" dirty="0" err="1" smtClean="0"/>
              <a:t>Etkileşimi</a:t>
            </a:r>
            <a:r>
              <a:rPr lang="tr-TR" sz="6000" dirty="0" smtClean="0"/>
              <a:t/>
            </a:r>
            <a:br>
              <a:rPr lang="tr-TR" sz="6000" dirty="0" smtClean="0"/>
            </a:br>
            <a:r>
              <a:rPr lang="tr-TR" sz="4000" dirty="0" smtClean="0"/>
              <a:t>6.hafta - Kullanılabilirlik</a:t>
            </a:r>
            <a:endParaRPr lang="en-US" sz="4000" dirty="0"/>
          </a:p>
        </p:txBody>
      </p:sp>
      <p:sp>
        <p:nvSpPr>
          <p:cNvPr id="3" name="Subtitle 2"/>
          <p:cNvSpPr>
            <a:spLocks noGrp="1"/>
          </p:cNvSpPr>
          <p:nvPr>
            <p:ph type="subTitle" idx="1"/>
          </p:nvPr>
        </p:nvSpPr>
        <p:spPr/>
        <p:txBody>
          <a:bodyPr/>
          <a:lstStyle/>
          <a:p>
            <a:r>
              <a:rPr lang="en-US" dirty="0"/>
              <a:t>Prof. Dr. </a:t>
            </a:r>
            <a:r>
              <a:rPr lang="en-US" dirty="0" err="1"/>
              <a:t>Kürşat</a:t>
            </a:r>
            <a:r>
              <a:rPr lang="en-US" dirty="0"/>
              <a:t> </a:t>
            </a:r>
            <a:r>
              <a:rPr lang="en-US" dirty="0" err="1"/>
              <a:t>Çağıltay</a:t>
            </a:r>
            <a:r>
              <a:rPr lang="en-US" dirty="0"/>
              <a:t/>
            </a:r>
            <a:br>
              <a:rPr lang="en-US" dirty="0"/>
            </a:br>
            <a:r>
              <a:rPr lang="en-US" dirty="0"/>
              <a:t>ODTÜ</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8508" y="5350583"/>
            <a:ext cx="2163114" cy="757090"/>
          </a:xfrm>
          <a:prstGeom prst="rect">
            <a:avLst/>
          </a:prstGeom>
        </p:spPr>
      </p:pic>
    </p:spTree>
    <p:extLst>
      <p:ext uri="{BB962C8B-B14F-4D97-AF65-F5344CB8AC3E}">
        <p14:creationId xmlns:p14="http://schemas.microsoft.com/office/powerpoint/2010/main" val="2929381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8815" y="310492"/>
            <a:ext cx="3791520" cy="3145845"/>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4224" y="310492"/>
            <a:ext cx="4446066" cy="302839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6519" y="3192402"/>
            <a:ext cx="3441576" cy="2975529"/>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22786" y="3602818"/>
            <a:ext cx="3831530" cy="2347643"/>
          </a:xfrm>
          <a:prstGeom prst="rect">
            <a:avLst/>
          </a:prstGeom>
        </p:spPr>
      </p:pic>
    </p:spTree>
    <p:extLst>
      <p:ext uri="{BB962C8B-B14F-4D97-AF65-F5344CB8AC3E}">
        <p14:creationId xmlns:p14="http://schemas.microsoft.com/office/powerpoint/2010/main" val="15706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Kullanılabilirliğin belirli </a:t>
            </a:r>
            <a:r>
              <a:rPr lang="tr-TR" sz="2600" dirty="0" err="1">
                <a:latin typeface="Arial" panose="020B0604020202020204" pitchFamily="34" charset="0"/>
                <a:cs typeface="Arial" panose="020B0604020202020204" pitchFamily="34" charset="0"/>
              </a:rPr>
              <a:t>arayüz</a:t>
            </a:r>
            <a:r>
              <a:rPr lang="tr-TR" sz="2600" dirty="0">
                <a:latin typeface="Arial" panose="020B0604020202020204" pitchFamily="34" charset="0"/>
                <a:cs typeface="Arial" panose="020B0604020202020204" pitchFamily="34" charset="0"/>
              </a:rPr>
              <a:t> özelliklerinin varlığı ya da yokluğu ile </a:t>
            </a:r>
            <a:r>
              <a:rPr lang="tr-TR" sz="2600" dirty="0" err="1">
                <a:latin typeface="Arial" panose="020B0604020202020204" pitchFamily="34" charset="0"/>
                <a:cs typeface="Arial" panose="020B0604020202020204" pitchFamily="34" charset="0"/>
              </a:rPr>
              <a:t>tesbit</a:t>
            </a:r>
            <a:r>
              <a:rPr lang="tr-TR" sz="2600" dirty="0">
                <a:latin typeface="Arial" panose="020B0604020202020204" pitchFamily="34" charset="0"/>
                <a:cs typeface="Arial" panose="020B0604020202020204" pitchFamily="34" charset="0"/>
              </a:rPr>
              <a:t> edilen bir </a:t>
            </a:r>
            <a:r>
              <a:rPr lang="tr-TR" sz="2600" dirty="0" err="1">
                <a:latin typeface="Arial" panose="020B0604020202020204" pitchFamily="34" charset="0"/>
                <a:cs typeface="Arial" panose="020B0604020202020204" pitchFamily="34" charset="0"/>
              </a:rPr>
              <a:t>arayüz</a:t>
            </a:r>
            <a:r>
              <a:rPr lang="tr-TR" sz="2600" dirty="0">
                <a:latin typeface="Arial" panose="020B0604020202020204" pitchFamily="34" charset="0"/>
                <a:cs typeface="Arial" panose="020B0604020202020204" pitchFamily="34" charset="0"/>
              </a:rPr>
              <a:t> kalitesinin olduğunu ileri sürer.</a:t>
            </a:r>
            <a:br>
              <a:rPr lang="tr-TR" sz="2600" dirty="0">
                <a:latin typeface="Arial" panose="020B0604020202020204" pitchFamily="34" charset="0"/>
                <a:cs typeface="Arial" panose="020B0604020202020204" pitchFamily="34" charset="0"/>
              </a:rPr>
            </a:br>
            <a:endParaRPr lang="tr-TR" sz="2600" dirty="0">
              <a:latin typeface="Arial" panose="020B0604020202020204" pitchFamily="34" charset="0"/>
              <a:cs typeface="Arial" panose="020B0604020202020204" pitchFamily="34" charset="0"/>
            </a:endParaRP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Bu durum yönergelere ve tasarım için öngörücü kurallara fazla güvenmeye yol açar. </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Güzel yüzlerden çirkin yüz yaratmak</a:t>
            </a:r>
            <a:r>
              <a:rPr lang="tr-TR" sz="2600" dirty="0" smtClean="0">
                <a:latin typeface="Arial" panose="020B0604020202020204" pitchFamily="34" charset="0"/>
                <a:cs typeface="Arial" panose="020B0604020202020204" pitchFamily="34" charset="0"/>
              </a:rPr>
              <a:t>:</a:t>
            </a:r>
            <a:endParaRPr lang="tr-TR"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smtClean="0"/>
              <a:t>Özellikler Yanılsaması</a:t>
            </a:r>
            <a:endParaRPr lang="en-US" dirty="0"/>
          </a:p>
        </p:txBody>
      </p:sp>
    </p:spTree>
    <p:extLst>
      <p:ext uri="{BB962C8B-B14F-4D97-AF65-F5344CB8AC3E}">
        <p14:creationId xmlns:p14="http://schemas.microsoft.com/office/powerpoint/2010/main" val="2016851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face_collage_0721_2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3487" y="831258"/>
            <a:ext cx="5759280" cy="499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98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“grafiksel öğelerin varlığı iyi uygulama tasarımını garantilemez: bu size bağlıdır”</a:t>
            </a:r>
            <a:br>
              <a:rPr lang="tr-TR" sz="2600" dirty="0">
                <a:latin typeface="Arial" panose="020B0604020202020204" pitchFamily="34" charset="0"/>
                <a:cs typeface="Arial" panose="020B0604020202020204" pitchFamily="34" charset="0"/>
              </a:rPr>
            </a:br>
            <a:endParaRPr lang="tr-TR" sz="2600" dirty="0">
              <a:latin typeface="Arial" panose="020B0604020202020204" pitchFamily="34" charset="0"/>
              <a:cs typeface="Arial" panose="020B0604020202020204" pitchFamily="34" charset="0"/>
            </a:endParaRPr>
          </a:p>
          <a:p>
            <a:pPr marL="0" indent="0" algn="ctr">
              <a:lnSpc>
                <a:spcPct val="100000"/>
              </a:lnSpc>
              <a:spcBef>
                <a:spcPts val="600"/>
              </a:spcBef>
              <a:spcAft>
                <a:spcPts val="600"/>
              </a:spcAft>
              <a:buClr>
                <a:schemeClr val="accent2"/>
              </a:buClr>
              <a:buNone/>
            </a:pPr>
            <a:r>
              <a:rPr lang="tr-TR" sz="2600" dirty="0">
                <a:latin typeface="Arial" panose="020B0604020202020204" pitchFamily="34" charset="0"/>
                <a:cs typeface="Arial" panose="020B0604020202020204" pitchFamily="34" charset="0"/>
              </a:rPr>
              <a:t>Açılış sözleri:</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Açık Grafiksel Kullanıcı </a:t>
            </a:r>
            <a:r>
              <a:rPr lang="tr-TR" sz="2600" dirty="0" err="1" smtClean="0">
                <a:latin typeface="Arial" panose="020B0604020202020204" pitchFamily="34" charset="0"/>
                <a:cs typeface="Arial" panose="020B0604020202020204" pitchFamily="34" charset="0"/>
              </a:rPr>
              <a:t>Arayüzü</a:t>
            </a:r>
            <a:endParaRPr lang="tr-TR" sz="2600" dirty="0" smtClean="0">
              <a:latin typeface="Arial" panose="020B0604020202020204" pitchFamily="34" charset="0"/>
              <a:cs typeface="Arial" panose="020B0604020202020204" pitchFamily="34" charset="0"/>
            </a:endParaRPr>
          </a:p>
          <a:p>
            <a:pPr marL="0" indent="0" algn="ctr">
              <a:lnSpc>
                <a:spcPct val="100000"/>
              </a:lnSpc>
              <a:spcBef>
                <a:spcPts val="600"/>
              </a:spcBef>
              <a:spcAft>
                <a:spcPts val="600"/>
              </a:spcAft>
              <a:buClr>
                <a:schemeClr val="accent2"/>
              </a:buClr>
              <a:buNone/>
            </a:pPr>
            <a:r>
              <a:rPr lang="tr-TR" sz="2600" dirty="0" smtClean="0">
                <a:latin typeface="Arial" panose="020B0604020202020204" pitchFamily="34" charset="0"/>
                <a:cs typeface="Arial" panose="020B0604020202020204" pitchFamily="34" charset="0"/>
              </a:rPr>
              <a:t>Uygulama </a:t>
            </a:r>
            <a:r>
              <a:rPr lang="tr-TR" sz="2600" dirty="0">
                <a:latin typeface="Arial" panose="020B0604020202020204" pitchFamily="34" charset="0"/>
                <a:cs typeface="Arial" panose="020B0604020202020204" pitchFamily="34" charset="0"/>
              </a:rPr>
              <a:t>Tasarım Stil Rehberi</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SUN </a:t>
            </a:r>
            <a:r>
              <a:rPr lang="tr-TR" sz="2600" dirty="0" err="1">
                <a:latin typeface="Arial" panose="020B0604020202020204" pitchFamily="34" charset="0"/>
                <a:cs typeface="Arial" panose="020B0604020202020204" pitchFamily="34" charset="0"/>
              </a:rPr>
              <a:t>Microsystems</a:t>
            </a:r>
            <a:r>
              <a:rPr lang="tr-TR" sz="2600" dirty="0">
                <a:latin typeface="Arial" panose="020B0604020202020204" pitchFamily="34" charset="0"/>
                <a:cs typeface="Arial" panose="020B0604020202020204" pitchFamily="34" charset="0"/>
              </a:rPr>
              <a:t>, 1990</a:t>
            </a:r>
          </a:p>
        </p:txBody>
      </p:sp>
      <p:sp>
        <p:nvSpPr>
          <p:cNvPr id="2" name="Title 1"/>
          <p:cNvSpPr>
            <a:spLocks noGrp="1"/>
          </p:cNvSpPr>
          <p:nvPr>
            <p:ph type="title"/>
          </p:nvPr>
        </p:nvSpPr>
        <p:spPr/>
        <p:txBody>
          <a:bodyPr/>
          <a:lstStyle/>
          <a:p>
            <a:r>
              <a:rPr lang="tr-TR" dirty="0"/>
              <a:t>Kullanılabilirlik bir özellik DEĞİLDİR!</a:t>
            </a:r>
            <a:endParaRPr lang="en-US" dirty="0"/>
          </a:p>
        </p:txBody>
      </p:sp>
    </p:spTree>
    <p:extLst>
      <p:ext uri="{BB962C8B-B14F-4D97-AF65-F5344CB8AC3E}">
        <p14:creationId xmlns:p14="http://schemas.microsoft.com/office/powerpoint/2010/main" val="2109455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Bağlam içerisinde genelleyebiliriz.</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ÇOĞU kullanıcı için ÇOĞU zaman çalışan pek çok yönerge vardır. Örneğin:</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arka plan rengi ve okuma hızı</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seçme hızı ve girdi (</a:t>
            </a:r>
            <a:r>
              <a:rPr lang="tr-TR" sz="2400" dirty="0" err="1">
                <a:latin typeface="Arial" panose="020B0604020202020204" pitchFamily="34" charset="0"/>
                <a:cs typeface="Arial" panose="020B0604020202020204" pitchFamily="34" charset="0"/>
              </a:rPr>
              <a:t>input</a:t>
            </a:r>
            <a:r>
              <a:rPr lang="tr-TR" sz="2400" dirty="0">
                <a:latin typeface="Arial" panose="020B0604020202020204" pitchFamily="34" charset="0"/>
                <a:cs typeface="Arial" panose="020B0604020202020204" pitchFamily="34" charset="0"/>
              </a:rPr>
              <a:t>) aletinin kullanımı</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Yaygın menü yapısı derin menü yapısına göre daha etkin</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Fakat kullanılabilirliği sadece bunların üzerine tanımlayamayız.</a:t>
            </a:r>
          </a:p>
        </p:txBody>
      </p:sp>
      <p:sp>
        <p:nvSpPr>
          <p:cNvPr id="2" name="Title 1"/>
          <p:cNvSpPr>
            <a:spLocks noGrp="1"/>
          </p:cNvSpPr>
          <p:nvPr>
            <p:ph type="title"/>
          </p:nvPr>
        </p:nvSpPr>
        <p:spPr/>
        <p:txBody>
          <a:bodyPr/>
          <a:lstStyle/>
          <a:p>
            <a:r>
              <a:rPr lang="tr-TR" dirty="0"/>
              <a:t>Özellikler HİÇBİR ŞEY midir? </a:t>
            </a:r>
            <a:endParaRPr lang="en-US" dirty="0"/>
          </a:p>
        </p:txBody>
      </p:sp>
    </p:spTree>
    <p:extLst>
      <p:ext uri="{BB962C8B-B14F-4D97-AF65-F5344CB8AC3E}">
        <p14:creationId xmlns:p14="http://schemas.microsoft.com/office/powerpoint/2010/main" val="289218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açıklayıcı</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yapıyı anlamlı bir şekilde tanımlayan</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net</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farklı yorumlamalara açık olmayan</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tasarım için kullanıma sahip</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Tasarımcıları bilgilendirip kullanıcı merkezli tasarım sürecini yönetebilecek</a:t>
            </a:r>
          </a:p>
          <a:p>
            <a:pPr marL="0" indent="0">
              <a:spcAft>
                <a:spcPts val="600"/>
              </a:spcAft>
              <a:buClr>
                <a:schemeClr val="accent2"/>
              </a:buClr>
              <a:buNone/>
            </a:pPr>
            <a:r>
              <a:rPr lang="tr-TR" sz="2600" dirty="0">
                <a:latin typeface="Arial" panose="020B0604020202020204" pitchFamily="34" charset="0"/>
                <a:cs typeface="Arial" panose="020B0604020202020204" pitchFamily="34" charset="0"/>
              </a:rPr>
              <a:t>Bir tanıma ihtiyaç var. </a:t>
            </a:r>
          </a:p>
          <a:p>
            <a:pPr marL="441325" indent="-441325">
              <a:spcAft>
                <a:spcPts val="600"/>
              </a:spcAft>
              <a:buClr>
                <a:schemeClr val="accent2"/>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a:t>Peki Kullanılabilirlik Nedir? </a:t>
            </a:r>
            <a:endParaRPr lang="en-US" dirty="0"/>
          </a:p>
        </p:txBody>
      </p:sp>
    </p:spTree>
    <p:extLst>
      <p:ext uri="{BB962C8B-B14F-4D97-AF65-F5344CB8AC3E}">
        <p14:creationId xmlns:p14="http://schemas.microsoft.com/office/powerpoint/2010/main" val="4084902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Kullanım </a:t>
            </a:r>
            <a:r>
              <a:rPr lang="tr-TR" sz="2600" dirty="0" err="1">
                <a:latin typeface="Arial" panose="020B0604020202020204" pitchFamily="34" charset="0"/>
                <a:cs typeface="Arial" panose="020B0604020202020204" pitchFamily="34" charset="0"/>
              </a:rPr>
              <a:t>kolaylıgı</a:t>
            </a:r>
            <a:endParaRPr lang="tr-TR" sz="2600" dirty="0">
              <a:latin typeface="Arial" panose="020B0604020202020204" pitchFamily="34" charset="0"/>
              <a:cs typeface="Arial" panose="020B0604020202020204" pitchFamily="34" charset="0"/>
            </a:endParaRP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Kullanımdaki başarı ve hız</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Hata sayısı</a:t>
            </a:r>
          </a:p>
          <a:p>
            <a:pPr marL="441325" indent="-441325">
              <a:spcAft>
                <a:spcPts val="600"/>
              </a:spcAft>
              <a:buClr>
                <a:schemeClr val="accent2"/>
              </a:buClr>
              <a:buFont typeface="Arial" panose="020B0604020202020204" pitchFamily="34" charset="0"/>
              <a:buChar char="•"/>
            </a:pPr>
            <a:r>
              <a:rPr lang="tr-TR" sz="2600" dirty="0" err="1">
                <a:latin typeface="Arial" panose="020B0604020202020204" pitchFamily="34" charset="0"/>
                <a:cs typeface="Arial" panose="020B0604020202020204" pitchFamily="34" charset="0"/>
              </a:rPr>
              <a:t>Ögrenme</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kolaylıgı</a:t>
            </a:r>
            <a:endParaRPr lang="tr-TR" sz="2600" dirty="0">
              <a:latin typeface="Arial" panose="020B0604020202020204" pitchFamily="34" charset="0"/>
              <a:cs typeface="Arial" panose="020B0604020202020204" pitchFamily="34" charset="0"/>
            </a:endParaRP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Kalıcılık</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Kullanıcı </a:t>
            </a:r>
            <a:r>
              <a:rPr lang="tr-TR" sz="2600" dirty="0" smtClean="0">
                <a:latin typeface="Arial" panose="020B0604020202020204" pitchFamily="34" charset="0"/>
                <a:cs typeface="Arial" panose="020B0604020202020204" pitchFamily="34" charset="0"/>
              </a:rPr>
              <a:t>memnuniyeti</a:t>
            </a:r>
            <a:endParaRPr lang="tr-TR"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a:t>Genel: Kullanılabilirlik</a:t>
            </a:r>
            <a:endParaRPr lang="en-US" dirty="0"/>
          </a:p>
        </p:txBody>
      </p:sp>
      <p:pic>
        <p:nvPicPr>
          <p:cNvPr id="4" name="Picture 3" descr="usabilitychecklis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0880" y="2608031"/>
            <a:ext cx="3102844" cy="20402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96278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Kullanılabilirlik bir uygulamanın</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kolay ve etkili bir şekilde</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belirli bir grup kullanıcı tarafından </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verilen özel destek ve eğitim ile</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belirli görevlerin yerine getirilmesi için</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bir dizi çevresel senaryolar içinde</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kullanılma kapasitesine karşılık gelir. (</a:t>
            </a:r>
            <a:r>
              <a:rPr lang="tr-TR" sz="2600" dirty="0" err="1">
                <a:latin typeface="Arial" panose="020B0604020202020204" pitchFamily="34" charset="0"/>
                <a:cs typeface="Arial" panose="020B0604020202020204" pitchFamily="34" charset="0"/>
              </a:rPr>
              <a:t>Shackel</a:t>
            </a:r>
            <a:r>
              <a:rPr lang="tr-TR" sz="2600" dirty="0">
                <a:latin typeface="Arial" panose="020B0604020202020204" pitchFamily="34" charset="0"/>
                <a:cs typeface="Arial" panose="020B0604020202020204" pitchFamily="34" charset="0"/>
              </a:rPr>
              <a:t>, 1991) </a:t>
            </a:r>
          </a:p>
        </p:txBody>
      </p:sp>
      <p:sp>
        <p:nvSpPr>
          <p:cNvPr id="2" name="Title 1"/>
          <p:cNvSpPr>
            <a:spLocks noGrp="1"/>
          </p:cNvSpPr>
          <p:nvPr>
            <p:ph type="title"/>
          </p:nvPr>
        </p:nvSpPr>
        <p:spPr/>
        <p:txBody>
          <a:bodyPr/>
          <a:lstStyle/>
          <a:p>
            <a:r>
              <a:rPr lang="tr-TR" dirty="0"/>
              <a:t>İşlevsel tanım</a:t>
            </a:r>
            <a:endParaRPr lang="en-US" dirty="0"/>
          </a:p>
        </p:txBody>
      </p:sp>
    </p:spTree>
    <p:extLst>
      <p:ext uri="{BB962C8B-B14F-4D97-AF65-F5344CB8AC3E}">
        <p14:creationId xmlns:p14="http://schemas.microsoft.com/office/powerpoint/2010/main" val="4203057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Bir uygulamanın kullanılabilirliği, kullanıcıların belirli görevleri, belirli bir bağlamda etkililik, verimlilik ve memnuniyet ile yerine getirmelerine denir. </a:t>
            </a:r>
            <a:br>
              <a:rPr lang="tr-TR" sz="2600" dirty="0">
                <a:latin typeface="Arial" panose="020B0604020202020204" pitchFamily="34" charset="0"/>
                <a:cs typeface="Arial" panose="020B0604020202020204" pitchFamily="34" charset="0"/>
              </a:rPr>
            </a:br>
            <a:endParaRPr lang="tr-TR" sz="2600" dirty="0">
              <a:latin typeface="Arial" panose="020B0604020202020204" pitchFamily="34" charset="0"/>
              <a:cs typeface="Arial" panose="020B0604020202020204" pitchFamily="34" charset="0"/>
            </a:endParaRPr>
          </a:p>
          <a:p>
            <a:pPr marL="439738" indent="0">
              <a:spcAft>
                <a:spcPts val="600"/>
              </a:spcAft>
              <a:buClr>
                <a:schemeClr val="accent2"/>
              </a:buClr>
              <a:buNone/>
            </a:pPr>
            <a:r>
              <a:rPr lang="tr-TR" sz="2600" dirty="0" smtClean="0">
                <a:latin typeface="Arial" panose="020B0604020202020204" pitchFamily="34" charset="0"/>
                <a:cs typeface="Arial" panose="020B0604020202020204" pitchFamily="34" charset="0"/>
              </a:rPr>
              <a:t>ISO </a:t>
            </a:r>
            <a:r>
              <a:rPr lang="tr-TR" sz="2600" dirty="0">
                <a:latin typeface="Arial" panose="020B0604020202020204" pitchFamily="34" charset="0"/>
                <a:cs typeface="Arial" panose="020B0604020202020204" pitchFamily="34" charset="0"/>
              </a:rPr>
              <a:t>Ergonomi gereksinimleri, ISO 9241 bölüm 11: Kullanılabilirliğin belirlenmesi ve ölçütleri için kılavuz. </a:t>
            </a:r>
          </a:p>
        </p:txBody>
      </p:sp>
      <p:sp>
        <p:nvSpPr>
          <p:cNvPr id="2" name="Title 1"/>
          <p:cNvSpPr>
            <a:spLocks noGrp="1"/>
          </p:cNvSpPr>
          <p:nvPr>
            <p:ph type="title"/>
          </p:nvPr>
        </p:nvSpPr>
        <p:spPr/>
        <p:txBody>
          <a:bodyPr/>
          <a:lstStyle/>
          <a:p>
            <a:r>
              <a:rPr lang="tr-TR" dirty="0"/>
              <a:t>İşlevsel tanım</a:t>
            </a:r>
            <a:endParaRPr lang="en-US" dirty="0"/>
          </a:p>
        </p:txBody>
      </p:sp>
    </p:spTree>
    <p:extLst>
      <p:ext uri="{BB962C8B-B14F-4D97-AF65-F5344CB8AC3E}">
        <p14:creationId xmlns:p14="http://schemas.microsoft.com/office/powerpoint/2010/main" val="2055320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Kullanılabilirlik (ISO)</a:t>
            </a:r>
            <a:endParaRPr lang="en-US" dirty="0"/>
          </a:p>
        </p:txBody>
      </p:sp>
      <p:sp>
        <p:nvSpPr>
          <p:cNvPr id="4" name="Rectangle 3"/>
          <p:cNvSpPr/>
          <p:nvPr/>
        </p:nvSpPr>
        <p:spPr>
          <a:xfrm>
            <a:off x="2306198" y="2084720"/>
            <a:ext cx="2664296" cy="3420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Rectangle 5"/>
          <p:cNvSpPr/>
          <p:nvPr/>
        </p:nvSpPr>
        <p:spPr>
          <a:xfrm>
            <a:off x="2490555" y="2108723"/>
            <a:ext cx="2304256" cy="26402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r>
              <a:rPr lang="tr-TR" dirty="0"/>
              <a:t>Kullanım Baglamı</a:t>
            </a:r>
            <a:endParaRPr lang="en-US" dirty="0"/>
          </a:p>
        </p:txBody>
      </p:sp>
      <p:sp>
        <p:nvSpPr>
          <p:cNvPr id="7" name="Rectangle 3"/>
          <p:cNvSpPr>
            <a:spLocks noChangeArrowheads="1"/>
          </p:cNvSpPr>
          <p:nvPr/>
        </p:nvSpPr>
        <p:spPr bwMode="auto">
          <a:xfrm>
            <a:off x="2418547" y="5675490"/>
            <a:ext cx="576064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1600" dirty="0" smtClean="0"/>
              <a:t>ISO 9241-Bölüm 11 Standardına </a:t>
            </a:r>
            <a:r>
              <a:rPr lang="tr-TR" sz="1600" dirty="0" smtClean="0"/>
              <a:t>g</a:t>
            </a:r>
            <a:r>
              <a:rPr lang="en-US" sz="1600" dirty="0" smtClean="0"/>
              <a:t>öre </a:t>
            </a:r>
            <a:r>
              <a:rPr lang="tr-TR" sz="1600" dirty="0" smtClean="0"/>
              <a:t>k</a:t>
            </a:r>
            <a:r>
              <a:rPr lang="en-US" sz="1600" dirty="0" smtClean="0"/>
              <a:t>ullanılabilirli</a:t>
            </a:r>
            <a:r>
              <a:rPr lang="tr-TR" sz="1600" dirty="0" smtClean="0"/>
              <a:t>ğ</a:t>
            </a:r>
            <a:r>
              <a:rPr lang="en-US" sz="1600" dirty="0" smtClean="0"/>
              <a:t>in </a:t>
            </a:r>
            <a:r>
              <a:rPr lang="tr-TR" sz="1600" dirty="0" smtClean="0"/>
              <a:t>g</a:t>
            </a:r>
            <a:r>
              <a:rPr lang="en-US" sz="1600" dirty="0" smtClean="0"/>
              <a:t>österimi</a:t>
            </a:r>
            <a:endParaRPr kumimoji="0" lang="tr-TR" sz="1600" b="0" i="0" u="none" strike="noStrike" cap="none" normalizeH="0" baseline="0" dirty="0" smtClean="0">
              <a:ln>
                <a:noFill/>
              </a:ln>
              <a:solidFill>
                <a:schemeClr val="tx1"/>
              </a:solidFill>
              <a:effectLst/>
            </a:endParaRPr>
          </a:p>
        </p:txBody>
      </p:sp>
      <p:sp>
        <p:nvSpPr>
          <p:cNvPr id="8" name="Rounded Rectangle 7"/>
          <p:cNvSpPr/>
          <p:nvPr/>
        </p:nvSpPr>
        <p:spPr>
          <a:xfrm>
            <a:off x="2706579" y="2180731"/>
            <a:ext cx="1872208" cy="4303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a:t>Kullanıcı</a:t>
            </a:r>
            <a:endParaRPr lang="en-US" dirty="0"/>
          </a:p>
        </p:txBody>
      </p:sp>
      <p:sp>
        <p:nvSpPr>
          <p:cNvPr id="9" name="Rounded Rectangle 8"/>
          <p:cNvSpPr/>
          <p:nvPr/>
        </p:nvSpPr>
        <p:spPr>
          <a:xfrm>
            <a:off x="2706579" y="2720791"/>
            <a:ext cx="1872208" cy="4303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a:t>Görev</a:t>
            </a:r>
            <a:endParaRPr lang="en-US" dirty="0"/>
          </a:p>
        </p:txBody>
      </p:sp>
      <p:sp>
        <p:nvSpPr>
          <p:cNvPr id="10" name="Rounded Rectangle 9"/>
          <p:cNvSpPr/>
          <p:nvPr/>
        </p:nvSpPr>
        <p:spPr>
          <a:xfrm>
            <a:off x="2706579" y="3260851"/>
            <a:ext cx="1872208" cy="4303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a:t>Araç</a:t>
            </a:r>
            <a:endParaRPr lang="en-US" dirty="0"/>
          </a:p>
        </p:txBody>
      </p:sp>
      <p:sp>
        <p:nvSpPr>
          <p:cNvPr id="11" name="Rounded Rectangle 10"/>
          <p:cNvSpPr/>
          <p:nvPr/>
        </p:nvSpPr>
        <p:spPr>
          <a:xfrm>
            <a:off x="2706579" y="3800911"/>
            <a:ext cx="1872208" cy="4303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a:t>Çevre</a:t>
            </a:r>
            <a:endParaRPr lang="en-US" dirty="0"/>
          </a:p>
        </p:txBody>
      </p:sp>
      <p:sp>
        <p:nvSpPr>
          <p:cNvPr id="12" name="Rounded Rectangle 11"/>
          <p:cNvSpPr/>
          <p:nvPr/>
        </p:nvSpPr>
        <p:spPr>
          <a:xfrm>
            <a:off x="2778587" y="4821024"/>
            <a:ext cx="1872208" cy="4303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a:t>Ürün</a:t>
            </a:r>
            <a:endParaRPr lang="en-US" dirty="0"/>
          </a:p>
        </p:txBody>
      </p:sp>
      <p:sp>
        <p:nvSpPr>
          <p:cNvPr id="13" name="Rounded Rectangle 12"/>
          <p:cNvSpPr/>
          <p:nvPr/>
        </p:nvSpPr>
        <p:spPr>
          <a:xfrm>
            <a:off x="6739027" y="2180731"/>
            <a:ext cx="1872208" cy="4303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a:t>Hedefler</a:t>
            </a:r>
            <a:endParaRPr lang="en-US" dirty="0"/>
          </a:p>
        </p:txBody>
      </p:sp>
      <p:sp>
        <p:nvSpPr>
          <p:cNvPr id="15" name="Rectangle 14"/>
          <p:cNvSpPr/>
          <p:nvPr/>
        </p:nvSpPr>
        <p:spPr>
          <a:xfrm>
            <a:off x="6667019" y="3080831"/>
            <a:ext cx="2304256" cy="22202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r>
              <a:rPr lang="tr-TR" dirty="0"/>
              <a:t>Kullanılabilirlik</a:t>
            </a:r>
            <a:endParaRPr lang="en-US" dirty="0"/>
          </a:p>
        </p:txBody>
      </p:sp>
      <p:sp>
        <p:nvSpPr>
          <p:cNvPr id="16" name="Rounded Rectangle 15"/>
          <p:cNvSpPr/>
          <p:nvPr/>
        </p:nvSpPr>
        <p:spPr>
          <a:xfrm>
            <a:off x="6883043" y="3260850"/>
            <a:ext cx="1872208" cy="4303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a:t>Etkililik</a:t>
            </a:r>
            <a:endParaRPr lang="en-US" dirty="0"/>
          </a:p>
        </p:txBody>
      </p:sp>
      <p:sp>
        <p:nvSpPr>
          <p:cNvPr id="17" name="Rounded Rectangle 16"/>
          <p:cNvSpPr/>
          <p:nvPr/>
        </p:nvSpPr>
        <p:spPr>
          <a:xfrm>
            <a:off x="6883043" y="3800910"/>
            <a:ext cx="1872208" cy="4303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a:t>Verimlilik</a:t>
            </a:r>
            <a:endParaRPr lang="en-US" dirty="0"/>
          </a:p>
        </p:txBody>
      </p:sp>
      <p:sp>
        <p:nvSpPr>
          <p:cNvPr id="18" name="Rounded Rectangle 17"/>
          <p:cNvSpPr/>
          <p:nvPr/>
        </p:nvSpPr>
        <p:spPr>
          <a:xfrm>
            <a:off x="6883043" y="4340967"/>
            <a:ext cx="1872208" cy="4303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a:t>Memnuniyet</a:t>
            </a:r>
            <a:endParaRPr lang="en-US" dirty="0"/>
          </a:p>
        </p:txBody>
      </p:sp>
      <p:cxnSp>
        <p:nvCxnSpPr>
          <p:cNvPr id="19" name="Straight Arrow Connector 18"/>
          <p:cNvCxnSpPr/>
          <p:nvPr/>
        </p:nvCxnSpPr>
        <p:spPr>
          <a:xfrm flipV="1">
            <a:off x="4938827" y="2414337"/>
            <a:ext cx="1728192" cy="642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rot="5400000">
            <a:off x="7465571" y="2871006"/>
            <a:ext cx="420708"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5010835" y="3920924"/>
            <a:ext cx="1584176" cy="1323"/>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5082843" y="2112981"/>
            <a:ext cx="1512168" cy="369332"/>
          </a:xfrm>
          <a:prstGeom prst="rect">
            <a:avLst/>
          </a:prstGeom>
          <a:noFill/>
          <a:ln>
            <a:noFill/>
          </a:ln>
        </p:spPr>
        <p:txBody>
          <a:bodyPr wrap="square" rtlCol="0">
            <a:spAutoFit/>
          </a:bodyPr>
          <a:lstStyle/>
          <a:p>
            <a:r>
              <a:rPr lang="tr-TR" dirty="0"/>
              <a:t>İstenilen çıktı</a:t>
            </a:r>
            <a:endParaRPr lang="en-US" dirty="0"/>
          </a:p>
        </p:txBody>
      </p:sp>
      <p:sp>
        <p:nvSpPr>
          <p:cNvPr id="23" name="TextBox 22"/>
          <p:cNvSpPr txBox="1"/>
          <p:nvPr/>
        </p:nvSpPr>
        <p:spPr>
          <a:xfrm>
            <a:off x="4938827" y="3553141"/>
            <a:ext cx="1584176" cy="369332"/>
          </a:xfrm>
          <a:prstGeom prst="rect">
            <a:avLst/>
          </a:prstGeom>
          <a:noFill/>
        </p:spPr>
        <p:txBody>
          <a:bodyPr wrap="square" rtlCol="0">
            <a:spAutoFit/>
          </a:bodyPr>
          <a:lstStyle/>
          <a:p>
            <a:r>
              <a:rPr lang="tr-TR" dirty="0"/>
              <a:t>Kullanım çıktısı</a:t>
            </a:r>
            <a:endParaRPr lang="en-US" dirty="0"/>
          </a:p>
        </p:txBody>
      </p:sp>
    </p:spTree>
    <p:extLst>
      <p:ext uri="{BB962C8B-B14F-4D97-AF65-F5344CB8AC3E}">
        <p14:creationId xmlns:p14="http://schemas.microsoft.com/office/powerpoint/2010/main" val="1239647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Kullanılabilirlik tanımı</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ISO 9241-11</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Test türleri ve yaklaşımları</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Görev, kullanıcı, bağlam </a:t>
            </a:r>
            <a:r>
              <a:rPr lang="tr-TR" sz="2800" dirty="0" smtClean="0">
                <a:latin typeface="Arial" panose="020B0604020202020204" pitchFamily="34" charset="0"/>
                <a:cs typeface="Arial" panose="020B0604020202020204" pitchFamily="34" charset="0"/>
              </a:rPr>
              <a:t>analizi</a:t>
            </a:r>
            <a:endParaRPr lang="tr-TR"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err="1"/>
              <a:t>Dersin</a:t>
            </a:r>
            <a:r>
              <a:rPr lang="en-US" dirty="0"/>
              <a:t> </a:t>
            </a:r>
            <a:r>
              <a:rPr lang="en-US" dirty="0" err="1"/>
              <a:t>Amaçları</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17180" y="2003180"/>
            <a:ext cx="3238500" cy="3238500"/>
          </a:xfrm>
          <a:prstGeom prst="rect">
            <a:avLst/>
          </a:prstGeom>
        </p:spPr>
      </p:pic>
    </p:spTree>
    <p:extLst>
      <p:ext uri="{BB962C8B-B14F-4D97-AF65-F5344CB8AC3E}">
        <p14:creationId xmlns:p14="http://schemas.microsoft.com/office/powerpoint/2010/main" val="3797931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Kullanıcıların uygulamayı kullanarak yapması beklenen işleri ne kadar </a:t>
            </a:r>
            <a:r>
              <a:rPr lang="tr-TR" sz="2600" dirty="0" smtClean="0">
                <a:latin typeface="Arial" panose="020B0604020202020204" pitchFamily="34" charset="0"/>
                <a:cs typeface="Arial" panose="020B0604020202020204" pitchFamily="34" charset="0"/>
              </a:rPr>
              <a:t>başarabildiğini </a:t>
            </a:r>
            <a:r>
              <a:rPr lang="tr-TR" sz="2600" dirty="0">
                <a:latin typeface="Arial" panose="020B0604020202020204" pitchFamily="34" charset="0"/>
                <a:cs typeface="Arial" panose="020B0604020202020204" pitchFamily="34" charset="0"/>
              </a:rPr>
              <a:t>ifade eder</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Kullanıcıların amaçlarına ulaşabilme boyutudur.</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Etkililik doğruluk ve/veya tamamlanmayı ölçer. Örneğin:</a:t>
            </a:r>
            <a:br>
              <a:rPr lang="tr-TR" sz="2600" dirty="0">
                <a:latin typeface="Arial" panose="020B0604020202020204" pitchFamily="34" charset="0"/>
                <a:cs typeface="Arial" panose="020B0604020202020204" pitchFamily="34" charset="0"/>
              </a:rPr>
            </a:br>
            <a:endParaRPr lang="tr-TR" sz="2600" dirty="0">
              <a:latin typeface="Arial" panose="020B0604020202020204" pitchFamily="34" charset="0"/>
              <a:cs typeface="Arial" panose="020B0604020202020204" pitchFamily="34" charset="0"/>
            </a:endParaRPr>
          </a:p>
          <a:p>
            <a:pPr marL="0" indent="0">
              <a:spcAft>
                <a:spcPts val="600"/>
              </a:spcAft>
              <a:buClr>
                <a:schemeClr val="accent2"/>
              </a:buClr>
              <a:buNone/>
            </a:pPr>
            <a:r>
              <a:rPr lang="tr-TR" sz="2600" dirty="0" smtClean="0">
                <a:latin typeface="Arial" panose="020B0604020202020204" pitchFamily="34" charset="0"/>
                <a:cs typeface="Arial" panose="020B0604020202020204" pitchFamily="34" charset="0"/>
              </a:rPr>
              <a:t>	Amaç </a:t>
            </a:r>
            <a:r>
              <a:rPr lang="tr-TR" sz="2600" dirty="0">
                <a:latin typeface="Arial" panose="020B0604020202020204" pitchFamily="34" charset="0"/>
                <a:cs typeface="Arial" panose="020B0604020202020204" pitchFamily="34" charset="0"/>
              </a:rPr>
              <a:t>bir web sitesindeki bilgiye erişmekse,</a:t>
            </a:r>
            <a:br>
              <a:rPr lang="tr-TR" sz="2600" dirty="0">
                <a:latin typeface="Arial" panose="020B0604020202020204" pitchFamily="34" charset="0"/>
                <a:cs typeface="Arial" panose="020B0604020202020204" pitchFamily="34" charset="0"/>
              </a:rPr>
            </a:br>
            <a:r>
              <a:rPr lang="tr-TR" sz="2600" dirty="0" smtClean="0">
                <a:latin typeface="Arial" panose="020B0604020202020204" pitchFamily="34" charset="0"/>
                <a:cs typeface="Arial" panose="020B0604020202020204" pitchFamily="34" charset="0"/>
              </a:rPr>
              <a:t>	Etkililik = </a:t>
            </a:r>
            <a:r>
              <a:rPr lang="tr-TR" sz="2600" dirty="0">
                <a:latin typeface="Arial" panose="020B0604020202020204" pitchFamily="34" charset="0"/>
                <a:cs typeface="Arial" panose="020B0604020202020204" pitchFamily="34" charset="0"/>
              </a:rPr>
              <a:t>kullanıcının doğru veriyi bulma başarısıdır.</a:t>
            </a:r>
          </a:p>
        </p:txBody>
      </p:sp>
      <p:sp>
        <p:nvSpPr>
          <p:cNvPr id="2" name="Title 1"/>
          <p:cNvSpPr>
            <a:spLocks noGrp="1"/>
          </p:cNvSpPr>
          <p:nvPr>
            <p:ph type="title"/>
          </p:nvPr>
        </p:nvSpPr>
        <p:spPr/>
        <p:txBody>
          <a:bodyPr/>
          <a:lstStyle/>
          <a:p>
            <a:r>
              <a:rPr lang="tr-TR" dirty="0"/>
              <a:t>Kullanılabilirlik: Etkililik</a:t>
            </a:r>
            <a:endParaRPr lang="en-US" dirty="0"/>
          </a:p>
        </p:txBody>
      </p:sp>
    </p:spTree>
    <p:extLst>
      <p:ext uri="{BB962C8B-B14F-4D97-AF65-F5344CB8AC3E}">
        <p14:creationId xmlns:p14="http://schemas.microsoft.com/office/powerpoint/2010/main" val="1554370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Sonuç HEPSİ ya da HİÇBİRİ ise etkililik kesin bir değerdir.</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-Kullanıcı ya bilgiye erişir ya da erişmez...</a:t>
            </a:r>
            <a:br>
              <a:rPr lang="tr-TR" sz="2600" dirty="0">
                <a:latin typeface="Arial" panose="020B0604020202020204" pitchFamily="34" charset="0"/>
                <a:cs typeface="Arial" panose="020B0604020202020204" pitchFamily="34" charset="0"/>
              </a:rPr>
            </a:br>
            <a:endParaRPr lang="tr-TR" sz="2600" dirty="0">
              <a:latin typeface="Arial" panose="020B0604020202020204" pitchFamily="34" charset="0"/>
              <a:cs typeface="Arial" panose="020B0604020202020204" pitchFamily="34" charset="0"/>
            </a:endParaRP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Sonuç derecelendirilebiliyorsa (kullanıcı kısmen haklı) etkililik bir ölçek ile ölçülmelidir:</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-Yüzde % veya 1’den (zayıf) 5’e (eksiksiz) kadar</a:t>
            </a:r>
            <a:br>
              <a:rPr lang="tr-TR" sz="2600" dirty="0">
                <a:latin typeface="Arial" panose="020B0604020202020204" pitchFamily="34" charset="0"/>
                <a:cs typeface="Arial" panose="020B0604020202020204" pitchFamily="34" charset="0"/>
              </a:rPr>
            </a:br>
            <a:endParaRPr lang="tr-TR" sz="2600" dirty="0">
              <a:latin typeface="Arial" panose="020B0604020202020204" pitchFamily="34" charset="0"/>
              <a:cs typeface="Arial" panose="020B0604020202020204" pitchFamily="34" charset="0"/>
            </a:endParaRP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Ölçek geliştirenler ve kullanıcılar ile bağlantılı olarak bir </a:t>
            </a:r>
            <a:r>
              <a:rPr lang="tr-TR" sz="2600" dirty="0" err="1">
                <a:latin typeface="Arial" panose="020B0604020202020204" pitchFamily="34" charset="0"/>
                <a:cs typeface="Arial" panose="020B0604020202020204" pitchFamily="34" charset="0"/>
              </a:rPr>
              <a:t>değerlendirmeci</a:t>
            </a:r>
            <a:r>
              <a:rPr lang="tr-TR" sz="2600" dirty="0">
                <a:latin typeface="Arial" panose="020B0604020202020204" pitchFamily="34" charset="0"/>
                <a:cs typeface="Arial" panose="020B0604020202020204" pitchFamily="34" charset="0"/>
              </a:rPr>
              <a:t> tarafından belirlenmelidir.</a:t>
            </a:r>
          </a:p>
        </p:txBody>
      </p:sp>
      <p:sp>
        <p:nvSpPr>
          <p:cNvPr id="2" name="Title 1"/>
          <p:cNvSpPr>
            <a:spLocks noGrp="1"/>
          </p:cNvSpPr>
          <p:nvPr>
            <p:ph type="title"/>
          </p:nvPr>
        </p:nvSpPr>
        <p:spPr/>
        <p:txBody>
          <a:bodyPr/>
          <a:lstStyle/>
          <a:p>
            <a:r>
              <a:rPr lang="tr-TR" dirty="0"/>
              <a:t>Etkililik bir ölçek veya kesin değer olabilir </a:t>
            </a:r>
            <a:endParaRPr lang="en-US" dirty="0"/>
          </a:p>
        </p:txBody>
      </p:sp>
    </p:spTree>
    <p:extLst>
      <p:ext uri="{BB962C8B-B14F-4D97-AF65-F5344CB8AC3E}">
        <p14:creationId xmlns:p14="http://schemas.microsoft.com/office/powerpoint/2010/main" val="4185149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Bazı görevlerin kusursuz doğru bir cevabı yoktur:</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yaratıcı üretim (yazma, tasarım)</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bilgiye erişim</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veri analizi</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yönetim</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satın alma…..</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Etkililik tek başına yeterli değildir...</a:t>
            </a:r>
          </a:p>
        </p:txBody>
      </p:sp>
      <p:sp>
        <p:nvSpPr>
          <p:cNvPr id="2" name="Title 1"/>
          <p:cNvSpPr>
            <a:spLocks noGrp="1"/>
          </p:cNvSpPr>
          <p:nvPr>
            <p:ph type="title"/>
          </p:nvPr>
        </p:nvSpPr>
        <p:spPr/>
        <p:txBody>
          <a:bodyPr/>
          <a:lstStyle/>
          <a:p>
            <a:r>
              <a:rPr lang="tr-TR" dirty="0" smtClean="0"/>
              <a:t>Nitelik</a:t>
            </a:r>
            <a:endParaRPr lang="en-US" dirty="0"/>
          </a:p>
        </p:txBody>
      </p:sp>
    </p:spTree>
    <p:extLst>
      <p:ext uri="{BB962C8B-B14F-4D97-AF65-F5344CB8AC3E}">
        <p14:creationId xmlns:p14="http://schemas.microsoft.com/office/powerpoint/2010/main" val="2145724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613286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Belirlenen işi yapmak için kullanılan </a:t>
            </a:r>
            <a:r>
              <a:rPr lang="tr-TR" sz="2600" dirty="0" err="1">
                <a:latin typeface="Arial" panose="020B0604020202020204" pitchFamily="34" charset="0"/>
                <a:cs typeface="Arial" panose="020B0604020202020204" pitchFamily="34" charset="0"/>
              </a:rPr>
              <a:t>diger</a:t>
            </a:r>
            <a:r>
              <a:rPr lang="tr-TR" sz="2600" dirty="0">
                <a:latin typeface="Arial" panose="020B0604020202020204" pitchFamily="34" charset="0"/>
                <a:cs typeface="Arial" panose="020B0604020202020204" pitchFamily="34" charset="0"/>
              </a:rPr>
              <a:t> kaynaklar (zaman, maliyet vb.) verimlilik ölçümü ile </a:t>
            </a:r>
            <a:r>
              <a:rPr lang="tr-TR" sz="2600" dirty="0" err="1">
                <a:latin typeface="Arial" panose="020B0604020202020204" pitchFamily="34" charset="0"/>
                <a:cs typeface="Arial" panose="020B0604020202020204" pitchFamily="34" charset="0"/>
              </a:rPr>
              <a:t>degerlendirilir</a:t>
            </a:r>
            <a:r>
              <a:rPr lang="tr-TR" sz="2600" dirty="0">
                <a:latin typeface="Arial" panose="020B0604020202020204" pitchFamily="34" charset="0"/>
                <a:cs typeface="Arial" panose="020B0604020202020204" pitchFamily="34" charset="0"/>
              </a:rPr>
              <a:t>. </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zaman, çaba, maliyet</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Örnek: Bir web sitesinin kullanımında, verimlilik bir görevi tamamlamak için geçen zaman ya da izlenen yoldur.</a:t>
            </a:r>
          </a:p>
        </p:txBody>
      </p:sp>
      <p:sp>
        <p:nvSpPr>
          <p:cNvPr id="2" name="Title 1"/>
          <p:cNvSpPr>
            <a:spLocks noGrp="1"/>
          </p:cNvSpPr>
          <p:nvPr>
            <p:ph type="title"/>
          </p:nvPr>
        </p:nvSpPr>
        <p:spPr/>
        <p:txBody>
          <a:bodyPr/>
          <a:lstStyle/>
          <a:p>
            <a:r>
              <a:rPr lang="tr-TR" dirty="0"/>
              <a:t>Kullanılabilirlik: Verimlilik (Etkinlik)</a:t>
            </a:r>
            <a:endParaRPr lang="en-US" dirty="0"/>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7249" y="2031055"/>
            <a:ext cx="3700612" cy="2467075"/>
          </a:xfrm>
          <a:prstGeom prst="rect">
            <a:avLst/>
          </a:prstGeom>
        </p:spPr>
      </p:pic>
    </p:spTree>
    <p:extLst>
      <p:ext uri="{BB962C8B-B14F-4D97-AF65-F5344CB8AC3E}">
        <p14:creationId xmlns:p14="http://schemas.microsoft.com/office/powerpoint/2010/main" val="3484420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Görevi tamamlamak için geçen zaman:</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görevler arası, kullanıcılar arası veya bir kalite testi skoruna göre karşılaştırılır.</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Adım sayısı</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İdeal yoldan sapma sayısı</a:t>
            </a:r>
            <a:br>
              <a:rPr lang="tr-TR" sz="2600" dirty="0">
                <a:latin typeface="Arial" panose="020B0604020202020204" pitchFamily="34" charset="0"/>
                <a:cs typeface="Arial" panose="020B0604020202020204" pitchFamily="34" charset="0"/>
              </a:rPr>
            </a:br>
            <a:endParaRPr lang="tr-TR" sz="2600" dirty="0" smtClean="0">
              <a:latin typeface="Arial" panose="020B0604020202020204" pitchFamily="34" charset="0"/>
              <a:cs typeface="Arial" panose="020B0604020202020204" pitchFamily="34" charset="0"/>
            </a:endParaRPr>
          </a:p>
          <a:p>
            <a:pPr marL="439738" indent="0">
              <a:spcAft>
                <a:spcPts val="600"/>
              </a:spcAft>
              <a:buClr>
                <a:schemeClr val="accent2"/>
              </a:buClr>
              <a:buNone/>
            </a:pPr>
            <a:r>
              <a:rPr lang="tr-TR" sz="2600" dirty="0" smtClean="0">
                <a:latin typeface="Arial" panose="020B0604020202020204" pitchFamily="34" charset="0"/>
                <a:cs typeface="Arial" panose="020B0604020202020204" pitchFamily="34" charset="0"/>
              </a:rPr>
              <a:t>Bu </a:t>
            </a:r>
            <a:r>
              <a:rPr lang="tr-TR" sz="2600" dirty="0">
                <a:latin typeface="Arial" panose="020B0604020202020204" pitchFamily="34" charset="0"/>
                <a:cs typeface="Arial" panose="020B0604020202020204" pitchFamily="34" charset="0"/>
              </a:rPr>
              <a:t>gibi değişkenler birbirleriyle çok yakından alakalıdır – fakat olmak zorunda değillerdir.</a:t>
            </a:r>
          </a:p>
        </p:txBody>
      </p:sp>
      <p:sp>
        <p:nvSpPr>
          <p:cNvPr id="2" name="Title 1"/>
          <p:cNvSpPr>
            <a:spLocks noGrp="1"/>
          </p:cNvSpPr>
          <p:nvPr>
            <p:ph type="title"/>
          </p:nvPr>
        </p:nvSpPr>
        <p:spPr/>
        <p:txBody>
          <a:bodyPr/>
          <a:lstStyle/>
          <a:p>
            <a:r>
              <a:rPr lang="tr-TR" dirty="0"/>
              <a:t>Yeniden tasarlanmış bir web sitesinin kullanım verimliliği </a:t>
            </a:r>
            <a:endParaRPr lang="en-US" dirty="0"/>
          </a:p>
        </p:txBody>
      </p:sp>
    </p:spTree>
    <p:extLst>
      <p:ext uri="{BB962C8B-B14F-4D97-AF65-F5344CB8AC3E}">
        <p14:creationId xmlns:p14="http://schemas.microsoft.com/office/powerpoint/2010/main" val="1677224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slide0027_image007"/>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2264507" y="2505223"/>
            <a:ext cx="7239000" cy="2984500"/>
          </a:xfrm>
          <a:noFill/>
        </p:spPr>
      </p:pic>
      <p:sp>
        <p:nvSpPr>
          <p:cNvPr id="2" name="Title 1"/>
          <p:cNvSpPr>
            <a:spLocks noGrp="1"/>
          </p:cNvSpPr>
          <p:nvPr>
            <p:ph type="title"/>
          </p:nvPr>
        </p:nvSpPr>
        <p:spPr/>
        <p:txBody>
          <a:bodyPr/>
          <a:lstStyle/>
          <a:p>
            <a:r>
              <a:rPr lang="tr-TR" dirty="0"/>
              <a:t>Yol Analizinde Verimlilik</a:t>
            </a:r>
            <a:endParaRPr lang="en-US" dirty="0"/>
          </a:p>
        </p:txBody>
      </p:sp>
      <p:sp>
        <p:nvSpPr>
          <p:cNvPr id="10" name="Freeform 15"/>
          <p:cNvSpPr>
            <a:spLocks/>
          </p:cNvSpPr>
          <p:nvPr/>
        </p:nvSpPr>
        <p:spPr bwMode="auto">
          <a:xfrm>
            <a:off x="5845482" y="2971374"/>
            <a:ext cx="726281" cy="408781"/>
          </a:xfrm>
          <a:custGeom>
            <a:avLst/>
            <a:gdLst>
              <a:gd name="T0" fmla="*/ 0 w 549"/>
              <a:gd name="T1" fmla="*/ 0 h 309"/>
              <a:gd name="T2" fmla="*/ 2147483647 w 549"/>
              <a:gd name="T3" fmla="*/ 2147483647 h 309"/>
              <a:gd name="T4" fmla="*/ 2147483647 w 549"/>
              <a:gd name="T5" fmla="*/ 2147483647 h 309"/>
              <a:gd name="T6" fmla="*/ 2147483647 w 549"/>
              <a:gd name="T7" fmla="*/ 2147483647 h 309"/>
              <a:gd name="T8" fmla="*/ 2147483647 w 549"/>
              <a:gd name="T9" fmla="*/ 2147483647 h 309"/>
              <a:gd name="T10" fmla="*/ 0 60000 65536"/>
              <a:gd name="T11" fmla="*/ 0 60000 65536"/>
              <a:gd name="T12" fmla="*/ 0 60000 65536"/>
              <a:gd name="T13" fmla="*/ 0 60000 65536"/>
              <a:gd name="T14" fmla="*/ 0 60000 65536"/>
              <a:gd name="T15" fmla="*/ 0 w 549"/>
              <a:gd name="T16" fmla="*/ 0 h 309"/>
              <a:gd name="T17" fmla="*/ 549 w 549"/>
              <a:gd name="T18" fmla="*/ 309 h 309"/>
            </a:gdLst>
            <a:ahLst/>
            <a:cxnLst>
              <a:cxn ang="T10">
                <a:pos x="T0" y="T1"/>
              </a:cxn>
              <a:cxn ang="T11">
                <a:pos x="T2" y="T3"/>
              </a:cxn>
              <a:cxn ang="T12">
                <a:pos x="T4" y="T5"/>
              </a:cxn>
              <a:cxn ang="T13">
                <a:pos x="T6" y="T7"/>
              </a:cxn>
              <a:cxn ang="T14">
                <a:pos x="T8" y="T9"/>
              </a:cxn>
            </a:cxnLst>
            <a:rect l="T15" t="T16" r="T17" b="T18"/>
            <a:pathLst>
              <a:path w="549" h="309">
                <a:moveTo>
                  <a:pt x="0" y="0"/>
                </a:moveTo>
                <a:cubicBezTo>
                  <a:pt x="7" y="21"/>
                  <a:pt x="14" y="43"/>
                  <a:pt x="21" y="64"/>
                </a:cubicBezTo>
                <a:cubicBezTo>
                  <a:pt x="30" y="91"/>
                  <a:pt x="32" y="149"/>
                  <a:pt x="32" y="149"/>
                </a:cubicBezTo>
                <a:lnTo>
                  <a:pt x="549" y="165"/>
                </a:lnTo>
                <a:lnTo>
                  <a:pt x="501" y="309"/>
                </a:lnTo>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11" name="Freeform 16"/>
          <p:cNvSpPr>
            <a:spLocks/>
          </p:cNvSpPr>
          <p:nvPr/>
        </p:nvSpPr>
        <p:spPr bwMode="auto">
          <a:xfrm>
            <a:off x="5301762" y="3824654"/>
            <a:ext cx="1206500" cy="381000"/>
          </a:xfrm>
          <a:custGeom>
            <a:avLst/>
            <a:gdLst>
              <a:gd name="T0" fmla="*/ 2147483647 w 912"/>
              <a:gd name="T1" fmla="*/ 0 h 288"/>
              <a:gd name="T2" fmla="*/ 2147483647 w 912"/>
              <a:gd name="T3" fmla="*/ 2147483647 h 288"/>
              <a:gd name="T4" fmla="*/ 0 w 912"/>
              <a:gd name="T5" fmla="*/ 2147483647 h 288"/>
              <a:gd name="T6" fmla="*/ 2147483647 w 912"/>
              <a:gd name="T7" fmla="*/ 2147483647 h 288"/>
              <a:gd name="T8" fmla="*/ 0 60000 65536"/>
              <a:gd name="T9" fmla="*/ 0 60000 65536"/>
              <a:gd name="T10" fmla="*/ 0 60000 65536"/>
              <a:gd name="T11" fmla="*/ 0 60000 65536"/>
              <a:gd name="T12" fmla="*/ 0 w 912"/>
              <a:gd name="T13" fmla="*/ 0 h 288"/>
              <a:gd name="T14" fmla="*/ 912 w 912"/>
              <a:gd name="T15" fmla="*/ 288 h 288"/>
            </a:gdLst>
            <a:ahLst/>
            <a:cxnLst>
              <a:cxn ang="T8">
                <a:pos x="T0" y="T1"/>
              </a:cxn>
              <a:cxn ang="T9">
                <a:pos x="T2" y="T3"/>
              </a:cxn>
              <a:cxn ang="T10">
                <a:pos x="T4" y="T5"/>
              </a:cxn>
              <a:cxn ang="T11">
                <a:pos x="T6" y="T7"/>
              </a:cxn>
            </a:cxnLst>
            <a:rect l="T12" t="T13" r="T14" b="T15"/>
            <a:pathLst>
              <a:path w="912" h="288">
                <a:moveTo>
                  <a:pt x="912" y="0"/>
                </a:moveTo>
                <a:lnTo>
                  <a:pt x="912" y="144"/>
                </a:lnTo>
                <a:lnTo>
                  <a:pt x="0" y="144"/>
                </a:lnTo>
                <a:lnTo>
                  <a:pt x="48" y="288"/>
                </a:ln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12" name="Line 17"/>
          <p:cNvSpPr>
            <a:spLocks noChangeShapeType="1"/>
          </p:cNvSpPr>
          <p:nvPr/>
        </p:nvSpPr>
        <p:spPr bwMode="auto">
          <a:xfrm>
            <a:off x="5301762" y="4650154"/>
            <a:ext cx="0" cy="3810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tr-TR" sz="1500"/>
          </a:p>
        </p:txBody>
      </p:sp>
      <p:sp>
        <p:nvSpPr>
          <p:cNvPr id="13" name="Rectangle 12"/>
          <p:cNvSpPr/>
          <p:nvPr/>
        </p:nvSpPr>
        <p:spPr>
          <a:xfrm>
            <a:off x="2039815" y="4205654"/>
            <a:ext cx="1356947"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Konferans</a:t>
            </a:r>
          </a:p>
        </p:txBody>
      </p:sp>
      <p:sp>
        <p:nvSpPr>
          <p:cNvPr id="14" name="Rectangle 13"/>
          <p:cNvSpPr/>
          <p:nvPr/>
        </p:nvSpPr>
        <p:spPr>
          <a:xfrm>
            <a:off x="5301762" y="2427654"/>
            <a:ext cx="12065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Ana Sayfa</a:t>
            </a:r>
          </a:p>
        </p:txBody>
      </p:sp>
      <p:sp>
        <p:nvSpPr>
          <p:cNvPr id="15" name="Rectangle 14"/>
          <p:cNvSpPr/>
          <p:nvPr/>
        </p:nvSpPr>
        <p:spPr>
          <a:xfrm>
            <a:off x="5936762" y="3380154"/>
            <a:ext cx="12065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Sınıflar</a:t>
            </a:r>
          </a:p>
        </p:txBody>
      </p:sp>
      <p:sp>
        <p:nvSpPr>
          <p:cNvPr id="16" name="Rectangle 15"/>
          <p:cNvSpPr/>
          <p:nvPr/>
        </p:nvSpPr>
        <p:spPr>
          <a:xfrm>
            <a:off x="7206761" y="3380154"/>
            <a:ext cx="1550377"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Ofis saatleri</a:t>
            </a:r>
          </a:p>
        </p:txBody>
      </p:sp>
      <p:sp>
        <p:nvSpPr>
          <p:cNvPr id="17" name="Rectangle 16"/>
          <p:cNvSpPr/>
          <p:nvPr/>
        </p:nvSpPr>
        <p:spPr>
          <a:xfrm>
            <a:off x="2888762" y="3380154"/>
            <a:ext cx="11430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667" dirty="0">
                <a:solidFill>
                  <a:srgbClr val="161645"/>
                </a:solidFill>
              </a:rPr>
              <a:t>Makaleler</a:t>
            </a:r>
          </a:p>
        </p:txBody>
      </p:sp>
      <p:sp>
        <p:nvSpPr>
          <p:cNvPr id="18" name="Rectangle 17"/>
          <p:cNvSpPr/>
          <p:nvPr/>
        </p:nvSpPr>
        <p:spPr>
          <a:xfrm>
            <a:off x="3523762" y="4205654"/>
            <a:ext cx="11430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Gazete</a:t>
            </a:r>
          </a:p>
        </p:txBody>
      </p:sp>
      <p:sp>
        <p:nvSpPr>
          <p:cNvPr id="19" name="Rectangle 18"/>
          <p:cNvSpPr/>
          <p:nvPr/>
        </p:nvSpPr>
        <p:spPr>
          <a:xfrm>
            <a:off x="4793762" y="4205654"/>
            <a:ext cx="12700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Lisans üstü</a:t>
            </a:r>
          </a:p>
        </p:txBody>
      </p:sp>
      <p:sp>
        <p:nvSpPr>
          <p:cNvPr id="20" name="Rectangle 19"/>
          <p:cNvSpPr/>
          <p:nvPr/>
        </p:nvSpPr>
        <p:spPr>
          <a:xfrm>
            <a:off x="7206762" y="4205654"/>
            <a:ext cx="11430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Lisans</a:t>
            </a:r>
          </a:p>
        </p:txBody>
      </p:sp>
      <p:sp>
        <p:nvSpPr>
          <p:cNvPr id="21" name="Rectangle 20"/>
          <p:cNvSpPr/>
          <p:nvPr/>
        </p:nvSpPr>
        <p:spPr>
          <a:xfrm>
            <a:off x="5936762" y="5031154"/>
            <a:ext cx="12065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İstatistikler</a:t>
            </a:r>
          </a:p>
        </p:txBody>
      </p:sp>
      <p:sp>
        <p:nvSpPr>
          <p:cNvPr id="22" name="Rectangle 21"/>
          <p:cNvSpPr/>
          <p:nvPr/>
        </p:nvSpPr>
        <p:spPr>
          <a:xfrm>
            <a:off x="8413262" y="5031154"/>
            <a:ext cx="10795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Java</a:t>
            </a:r>
          </a:p>
        </p:txBody>
      </p:sp>
      <p:sp>
        <p:nvSpPr>
          <p:cNvPr id="23" name="Rectangle 22"/>
          <p:cNvSpPr/>
          <p:nvPr/>
        </p:nvSpPr>
        <p:spPr>
          <a:xfrm>
            <a:off x="4603262" y="5031154"/>
            <a:ext cx="12700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İBE’ne giriş</a:t>
            </a:r>
          </a:p>
        </p:txBody>
      </p:sp>
      <p:sp>
        <p:nvSpPr>
          <p:cNvPr id="24" name="Rectangle 23"/>
          <p:cNvSpPr/>
          <p:nvPr/>
        </p:nvSpPr>
        <p:spPr>
          <a:xfrm>
            <a:off x="7206762" y="5031154"/>
            <a:ext cx="11430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İBE</a:t>
            </a:r>
          </a:p>
        </p:txBody>
      </p:sp>
      <p:sp>
        <p:nvSpPr>
          <p:cNvPr id="27" name="Rectangle 12"/>
          <p:cNvSpPr>
            <a:spLocks noChangeArrowheads="1"/>
          </p:cNvSpPr>
          <p:nvPr/>
        </p:nvSpPr>
        <p:spPr bwMode="auto">
          <a:xfrm>
            <a:off x="1264118" y="5614274"/>
            <a:ext cx="3249287" cy="51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333" dirty="0"/>
              <a:t>İ</a:t>
            </a:r>
            <a:r>
              <a:rPr lang="en-US" altLang="tr-TR" sz="3333" dirty="0"/>
              <a:t>deal </a:t>
            </a:r>
            <a:r>
              <a:rPr lang="tr-TR" altLang="tr-TR" sz="3333" dirty="0"/>
              <a:t>yol</a:t>
            </a:r>
            <a:r>
              <a:rPr lang="en-US" altLang="tr-TR" sz="3333" dirty="0"/>
              <a:t>: 3 </a:t>
            </a:r>
            <a:r>
              <a:rPr lang="tr-TR" altLang="tr-TR" sz="3333" dirty="0"/>
              <a:t>adım</a:t>
            </a:r>
            <a:r>
              <a:rPr lang="en-US" altLang="tr-TR" sz="3333" dirty="0"/>
              <a:t> </a:t>
            </a:r>
          </a:p>
        </p:txBody>
      </p:sp>
    </p:spTree>
    <p:extLst>
      <p:ext uri="{BB962C8B-B14F-4D97-AF65-F5344CB8AC3E}">
        <p14:creationId xmlns:p14="http://schemas.microsoft.com/office/powerpoint/2010/main" val="1304605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slide0027_image007"/>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2264507" y="2505223"/>
            <a:ext cx="7239000" cy="2984500"/>
          </a:xfrm>
          <a:noFill/>
        </p:spPr>
      </p:pic>
      <p:sp>
        <p:nvSpPr>
          <p:cNvPr id="2" name="Title 1"/>
          <p:cNvSpPr>
            <a:spLocks noGrp="1"/>
          </p:cNvSpPr>
          <p:nvPr>
            <p:ph type="title"/>
          </p:nvPr>
        </p:nvSpPr>
        <p:spPr/>
        <p:txBody>
          <a:bodyPr/>
          <a:lstStyle/>
          <a:p>
            <a:r>
              <a:rPr lang="tr-TR" dirty="0"/>
              <a:t>Yol Analizinde Verimlilik</a:t>
            </a:r>
            <a:endParaRPr lang="en-US" dirty="0"/>
          </a:p>
        </p:txBody>
      </p:sp>
      <p:sp>
        <p:nvSpPr>
          <p:cNvPr id="10" name="Freeform 15"/>
          <p:cNvSpPr>
            <a:spLocks/>
          </p:cNvSpPr>
          <p:nvPr/>
        </p:nvSpPr>
        <p:spPr bwMode="auto">
          <a:xfrm>
            <a:off x="5845482" y="2971374"/>
            <a:ext cx="726281" cy="408781"/>
          </a:xfrm>
          <a:custGeom>
            <a:avLst/>
            <a:gdLst>
              <a:gd name="T0" fmla="*/ 0 w 549"/>
              <a:gd name="T1" fmla="*/ 0 h 309"/>
              <a:gd name="T2" fmla="*/ 2147483647 w 549"/>
              <a:gd name="T3" fmla="*/ 2147483647 h 309"/>
              <a:gd name="T4" fmla="*/ 2147483647 w 549"/>
              <a:gd name="T5" fmla="*/ 2147483647 h 309"/>
              <a:gd name="T6" fmla="*/ 2147483647 w 549"/>
              <a:gd name="T7" fmla="*/ 2147483647 h 309"/>
              <a:gd name="T8" fmla="*/ 2147483647 w 549"/>
              <a:gd name="T9" fmla="*/ 2147483647 h 309"/>
              <a:gd name="T10" fmla="*/ 0 60000 65536"/>
              <a:gd name="T11" fmla="*/ 0 60000 65536"/>
              <a:gd name="T12" fmla="*/ 0 60000 65536"/>
              <a:gd name="T13" fmla="*/ 0 60000 65536"/>
              <a:gd name="T14" fmla="*/ 0 60000 65536"/>
              <a:gd name="T15" fmla="*/ 0 w 549"/>
              <a:gd name="T16" fmla="*/ 0 h 309"/>
              <a:gd name="T17" fmla="*/ 549 w 549"/>
              <a:gd name="T18" fmla="*/ 309 h 309"/>
            </a:gdLst>
            <a:ahLst/>
            <a:cxnLst>
              <a:cxn ang="T10">
                <a:pos x="T0" y="T1"/>
              </a:cxn>
              <a:cxn ang="T11">
                <a:pos x="T2" y="T3"/>
              </a:cxn>
              <a:cxn ang="T12">
                <a:pos x="T4" y="T5"/>
              </a:cxn>
              <a:cxn ang="T13">
                <a:pos x="T6" y="T7"/>
              </a:cxn>
              <a:cxn ang="T14">
                <a:pos x="T8" y="T9"/>
              </a:cxn>
            </a:cxnLst>
            <a:rect l="T15" t="T16" r="T17" b="T18"/>
            <a:pathLst>
              <a:path w="549" h="309">
                <a:moveTo>
                  <a:pt x="0" y="0"/>
                </a:moveTo>
                <a:cubicBezTo>
                  <a:pt x="7" y="21"/>
                  <a:pt x="14" y="43"/>
                  <a:pt x="21" y="64"/>
                </a:cubicBezTo>
                <a:cubicBezTo>
                  <a:pt x="30" y="91"/>
                  <a:pt x="32" y="149"/>
                  <a:pt x="32" y="149"/>
                </a:cubicBezTo>
                <a:lnTo>
                  <a:pt x="549" y="165"/>
                </a:lnTo>
                <a:lnTo>
                  <a:pt x="501" y="309"/>
                </a:lnTo>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11" name="Freeform 16"/>
          <p:cNvSpPr>
            <a:spLocks/>
          </p:cNvSpPr>
          <p:nvPr/>
        </p:nvSpPr>
        <p:spPr bwMode="auto">
          <a:xfrm>
            <a:off x="5301762" y="3824654"/>
            <a:ext cx="1206500" cy="381000"/>
          </a:xfrm>
          <a:custGeom>
            <a:avLst/>
            <a:gdLst>
              <a:gd name="T0" fmla="*/ 2147483647 w 912"/>
              <a:gd name="T1" fmla="*/ 0 h 288"/>
              <a:gd name="T2" fmla="*/ 2147483647 w 912"/>
              <a:gd name="T3" fmla="*/ 2147483647 h 288"/>
              <a:gd name="T4" fmla="*/ 0 w 912"/>
              <a:gd name="T5" fmla="*/ 2147483647 h 288"/>
              <a:gd name="T6" fmla="*/ 2147483647 w 912"/>
              <a:gd name="T7" fmla="*/ 2147483647 h 288"/>
              <a:gd name="T8" fmla="*/ 0 60000 65536"/>
              <a:gd name="T9" fmla="*/ 0 60000 65536"/>
              <a:gd name="T10" fmla="*/ 0 60000 65536"/>
              <a:gd name="T11" fmla="*/ 0 60000 65536"/>
              <a:gd name="T12" fmla="*/ 0 w 912"/>
              <a:gd name="T13" fmla="*/ 0 h 288"/>
              <a:gd name="T14" fmla="*/ 912 w 912"/>
              <a:gd name="T15" fmla="*/ 288 h 288"/>
            </a:gdLst>
            <a:ahLst/>
            <a:cxnLst>
              <a:cxn ang="T8">
                <a:pos x="T0" y="T1"/>
              </a:cxn>
              <a:cxn ang="T9">
                <a:pos x="T2" y="T3"/>
              </a:cxn>
              <a:cxn ang="T10">
                <a:pos x="T4" y="T5"/>
              </a:cxn>
              <a:cxn ang="T11">
                <a:pos x="T6" y="T7"/>
              </a:cxn>
            </a:cxnLst>
            <a:rect l="T12" t="T13" r="T14" b="T15"/>
            <a:pathLst>
              <a:path w="912" h="288">
                <a:moveTo>
                  <a:pt x="912" y="0"/>
                </a:moveTo>
                <a:lnTo>
                  <a:pt x="912" y="144"/>
                </a:lnTo>
                <a:lnTo>
                  <a:pt x="0" y="144"/>
                </a:lnTo>
                <a:lnTo>
                  <a:pt x="48" y="288"/>
                </a:ln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12" name="Line 17"/>
          <p:cNvSpPr>
            <a:spLocks noChangeShapeType="1"/>
          </p:cNvSpPr>
          <p:nvPr/>
        </p:nvSpPr>
        <p:spPr bwMode="auto">
          <a:xfrm>
            <a:off x="5301762" y="4650154"/>
            <a:ext cx="0" cy="3810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tr-TR" sz="1500"/>
          </a:p>
        </p:txBody>
      </p:sp>
      <p:sp>
        <p:nvSpPr>
          <p:cNvPr id="13" name="Rectangle 12"/>
          <p:cNvSpPr/>
          <p:nvPr/>
        </p:nvSpPr>
        <p:spPr>
          <a:xfrm>
            <a:off x="2039815" y="4205654"/>
            <a:ext cx="1356947"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Konferans</a:t>
            </a:r>
          </a:p>
        </p:txBody>
      </p:sp>
      <p:sp>
        <p:nvSpPr>
          <p:cNvPr id="14" name="Rectangle 13"/>
          <p:cNvSpPr/>
          <p:nvPr/>
        </p:nvSpPr>
        <p:spPr>
          <a:xfrm>
            <a:off x="5301762" y="2427654"/>
            <a:ext cx="12065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Ana Sayfa</a:t>
            </a:r>
          </a:p>
        </p:txBody>
      </p:sp>
      <p:sp>
        <p:nvSpPr>
          <p:cNvPr id="15" name="Rectangle 14"/>
          <p:cNvSpPr/>
          <p:nvPr/>
        </p:nvSpPr>
        <p:spPr>
          <a:xfrm>
            <a:off x="5936762" y="3380154"/>
            <a:ext cx="12065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Sınıflar</a:t>
            </a:r>
          </a:p>
        </p:txBody>
      </p:sp>
      <p:sp>
        <p:nvSpPr>
          <p:cNvPr id="16" name="Rectangle 15"/>
          <p:cNvSpPr/>
          <p:nvPr/>
        </p:nvSpPr>
        <p:spPr>
          <a:xfrm>
            <a:off x="7206761" y="3380154"/>
            <a:ext cx="1550377"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Ofis saatleri</a:t>
            </a:r>
          </a:p>
        </p:txBody>
      </p:sp>
      <p:sp>
        <p:nvSpPr>
          <p:cNvPr id="17" name="Rectangle 16"/>
          <p:cNvSpPr/>
          <p:nvPr/>
        </p:nvSpPr>
        <p:spPr>
          <a:xfrm>
            <a:off x="2888762" y="3380154"/>
            <a:ext cx="11430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667" dirty="0">
                <a:solidFill>
                  <a:srgbClr val="161645"/>
                </a:solidFill>
              </a:rPr>
              <a:t>Makaleler</a:t>
            </a:r>
          </a:p>
        </p:txBody>
      </p:sp>
      <p:sp>
        <p:nvSpPr>
          <p:cNvPr id="18" name="Rectangle 17"/>
          <p:cNvSpPr/>
          <p:nvPr/>
        </p:nvSpPr>
        <p:spPr>
          <a:xfrm>
            <a:off x="3523762" y="4205654"/>
            <a:ext cx="11430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Gazete</a:t>
            </a:r>
          </a:p>
        </p:txBody>
      </p:sp>
      <p:sp>
        <p:nvSpPr>
          <p:cNvPr id="19" name="Rectangle 18"/>
          <p:cNvSpPr/>
          <p:nvPr/>
        </p:nvSpPr>
        <p:spPr>
          <a:xfrm>
            <a:off x="4793762" y="4205654"/>
            <a:ext cx="12700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Lisans üstü</a:t>
            </a:r>
          </a:p>
        </p:txBody>
      </p:sp>
      <p:sp>
        <p:nvSpPr>
          <p:cNvPr id="20" name="Rectangle 19"/>
          <p:cNvSpPr/>
          <p:nvPr/>
        </p:nvSpPr>
        <p:spPr>
          <a:xfrm>
            <a:off x="7206762" y="4205654"/>
            <a:ext cx="11430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Lisans</a:t>
            </a:r>
          </a:p>
        </p:txBody>
      </p:sp>
      <p:sp>
        <p:nvSpPr>
          <p:cNvPr id="21" name="Rectangle 20"/>
          <p:cNvSpPr/>
          <p:nvPr/>
        </p:nvSpPr>
        <p:spPr>
          <a:xfrm>
            <a:off x="5936762" y="5031154"/>
            <a:ext cx="12065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İstatistikler</a:t>
            </a:r>
          </a:p>
        </p:txBody>
      </p:sp>
      <p:sp>
        <p:nvSpPr>
          <p:cNvPr id="22" name="Rectangle 21"/>
          <p:cNvSpPr/>
          <p:nvPr/>
        </p:nvSpPr>
        <p:spPr>
          <a:xfrm>
            <a:off x="8413262" y="5031154"/>
            <a:ext cx="10795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Java</a:t>
            </a:r>
          </a:p>
        </p:txBody>
      </p:sp>
      <p:sp>
        <p:nvSpPr>
          <p:cNvPr id="23" name="Rectangle 22"/>
          <p:cNvSpPr/>
          <p:nvPr/>
        </p:nvSpPr>
        <p:spPr>
          <a:xfrm>
            <a:off x="4603262" y="5031154"/>
            <a:ext cx="12700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İBE’ne giriş</a:t>
            </a:r>
          </a:p>
        </p:txBody>
      </p:sp>
      <p:sp>
        <p:nvSpPr>
          <p:cNvPr id="24" name="Rectangle 23"/>
          <p:cNvSpPr/>
          <p:nvPr/>
        </p:nvSpPr>
        <p:spPr>
          <a:xfrm>
            <a:off x="7206762" y="5031154"/>
            <a:ext cx="1143000" cy="44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1667" dirty="0">
                <a:solidFill>
                  <a:srgbClr val="161645"/>
                </a:solidFill>
                <a:latin typeface="Arial" panose="020B0604020202020204" pitchFamily="34" charset="0"/>
              </a:rPr>
              <a:t>İBE</a:t>
            </a:r>
          </a:p>
        </p:txBody>
      </p:sp>
      <p:sp>
        <p:nvSpPr>
          <p:cNvPr id="27" name="Rectangle 12"/>
          <p:cNvSpPr>
            <a:spLocks noChangeArrowheads="1"/>
          </p:cNvSpPr>
          <p:nvPr/>
        </p:nvSpPr>
        <p:spPr bwMode="auto">
          <a:xfrm>
            <a:off x="1264118" y="5614274"/>
            <a:ext cx="9723816" cy="51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333" dirty="0"/>
              <a:t>Mevcut ve İdeal kullanıcı karşılaştırması - 7:3 adım </a:t>
            </a:r>
          </a:p>
        </p:txBody>
      </p:sp>
      <p:sp>
        <p:nvSpPr>
          <p:cNvPr id="28" name="Freeform 8"/>
          <p:cNvSpPr>
            <a:spLocks/>
          </p:cNvSpPr>
          <p:nvPr/>
        </p:nvSpPr>
        <p:spPr bwMode="auto">
          <a:xfrm>
            <a:off x="6067893" y="2971374"/>
            <a:ext cx="891646" cy="394229"/>
          </a:xfrm>
          <a:custGeom>
            <a:avLst/>
            <a:gdLst>
              <a:gd name="T0" fmla="*/ 0 w 674"/>
              <a:gd name="T1" fmla="*/ 0 h 298"/>
              <a:gd name="T2" fmla="*/ 2147483647 w 674"/>
              <a:gd name="T3" fmla="*/ 2147483647 h 298"/>
              <a:gd name="T4" fmla="*/ 2147483647 w 674"/>
              <a:gd name="T5" fmla="*/ 2147483647 h 298"/>
              <a:gd name="T6" fmla="*/ 2147483647 w 674"/>
              <a:gd name="T7" fmla="*/ 2147483647 h 298"/>
              <a:gd name="T8" fmla="*/ 0 60000 65536"/>
              <a:gd name="T9" fmla="*/ 0 60000 65536"/>
              <a:gd name="T10" fmla="*/ 0 60000 65536"/>
              <a:gd name="T11" fmla="*/ 0 60000 65536"/>
              <a:gd name="T12" fmla="*/ 0 w 674"/>
              <a:gd name="T13" fmla="*/ 0 h 298"/>
              <a:gd name="T14" fmla="*/ 674 w 674"/>
              <a:gd name="T15" fmla="*/ 298 h 298"/>
            </a:gdLst>
            <a:ahLst/>
            <a:cxnLst>
              <a:cxn ang="T8">
                <a:pos x="T0" y="T1"/>
              </a:cxn>
              <a:cxn ang="T9">
                <a:pos x="T2" y="T3"/>
              </a:cxn>
              <a:cxn ang="T10">
                <a:pos x="T4" y="T5"/>
              </a:cxn>
              <a:cxn ang="T11">
                <a:pos x="T6" y="T7"/>
              </a:cxn>
            </a:cxnLst>
            <a:rect l="T12" t="T13" r="T14" b="T15"/>
            <a:pathLst>
              <a:path w="674" h="298">
                <a:moveTo>
                  <a:pt x="0" y="0"/>
                </a:moveTo>
                <a:cubicBezTo>
                  <a:pt x="16" y="52"/>
                  <a:pt x="21" y="105"/>
                  <a:pt x="21" y="160"/>
                </a:cubicBezTo>
                <a:cubicBezTo>
                  <a:pt x="224" y="162"/>
                  <a:pt x="427" y="151"/>
                  <a:pt x="629" y="165"/>
                </a:cubicBezTo>
                <a:cubicBezTo>
                  <a:pt x="674" y="168"/>
                  <a:pt x="661" y="298"/>
                  <a:pt x="661" y="298"/>
                </a:cubicBezTo>
              </a:path>
            </a:pathLst>
          </a:custGeom>
          <a:noFill/>
          <a:ln w="76200">
            <a:solidFill>
              <a:srgbClr val="33CC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29" name="Freeform 9"/>
          <p:cNvSpPr>
            <a:spLocks/>
          </p:cNvSpPr>
          <p:nvPr/>
        </p:nvSpPr>
        <p:spPr bwMode="auto">
          <a:xfrm>
            <a:off x="6963507" y="3824654"/>
            <a:ext cx="1206500" cy="381000"/>
          </a:xfrm>
          <a:custGeom>
            <a:avLst/>
            <a:gdLst>
              <a:gd name="T0" fmla="*/ 0 w 912"/>
              <a:gd name="T1" fmla="*/ 0 h 288"/>
              <a:gd name="T2" fmla="*/ 0 w 912"/>
              <a:gd name="T3" fmla="*/ 2147483647 h 288"/>
              <a:gd name="T4" fmla="*/ 2147483647 w 912"/>
              <a:gd name="T5" fmla="*/ 2147483647 h 288"/>
              <a:gd name="T6" fmla="*/ 2147483647 w 912"/>
              <a:gd name="T7" fmla="*/ 2147483647 h 288"/>
              <a:gd name="T8" fmla="*/ 0 60000 65536"/>
              <a:gd name="T9" fmla="*/ 0 60000 65536"/>
              <a:gd name="T10" fmla="*/ 0 60000 65536"/>
              <a:gd name="T11" fmla="*/ 0 60000 65536"/>
              <a:gd name="T12" fmla="*/ 0 w 912"/>
              <a:gd name="T13" fmla="*/ 0 h 288"/>
              <a:gd name="T14" fmla="*/ 912 w 912"/>
              <a:gd name="T15" fmla="*/ 288 h 288"/>
            </a:gdLst>
            <a:ahLst/>
            <a:cxnLst>
              <a:cxn ang="T8">
                <a:pos x="T0" y="T1"/>
              </a:cxn>
              <a:cxn ang="T9">
                <a:pos x="T2" y="T3"/>
              </a:cxn>
              <a:cxn ang="T10">
                <a:pos x="T4" y="T5"/>
              </a:cxn>
              <a:cxn ang="T11">
                <a:pos x="T6" y="T7"/>
              </a:cxn>
            </a:cxnLst>
            <a:rect l="T12" t="T13" r="T14" b="T15"/>
            <a:pathLst>
              <a:path w="912" h="288">
                <a:moveTo>
                  <a:pt x="0" y="0"/>
                </a:moveTo>
                <a:lnTo>
                  <a:pt x="0" y="144"/>
                </a:lnTo>
                <a:lnTo>
                  <a:pt x="912" y="144"/>
                </a:lnTo>
                <a:lnTo>
                  <a:pt x="912" y="288"/>
                </a:lnTo>
              </a:path>
            </a:pathLst>
          </a:custGeom>
          <a:noFill/>
          <a:ln w="57150">
            <a:solidFill>
              <a:srgbClr val="33CC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30" name="Line 10"/>
          <p:cNvSpPr>
            <a:spLocks noChangeShapeType="1"/>
          </p:cNvSpPr>
          <p:nvPr/>
        </p:nvSpPr>
        <p:spPr bwMode="auto">
          <a:xfrm>
            <a:off x="8170007" y="4650154"/>
            <a:ext cx="0" cy="381000"/>
          </a:xfrm>
          <a:prstGeom prst="line">
            <a:avLst/>
          </a:prstGeom>
          <a:noFill/>
          <a:ln w="57150">
            <a:solidFill>
              <a:srgbClr val="33CCFF"/>
            </a:solidFill>
            <a:round/>
            <a:headEnd/>
            <a:tailEnd/>
          </a:ln>
          <a:extLst>
            <a:ext uri="{909E8E84-426E-40DD-AFC4-6F175D3DCCD1}">
              <a14:hiddenFill xmlns:a14="http://schemas.microsoft.com/office/drawing/2010/main">
                <a:noFill/>
              </a14:hiddenFill>
            </a:ext>
          </a:extLst>
        </p:spPr>
        <p:txBody>
          <a:bodyPr/>
          <a:lstStyle/>
          <a:p>
            <a:endParaRPr lang="tr-TR" sz="1500"/>
          </a:p>
        </p:txBody>
      </p:sp>
      <p:sp>
        <p:nvSpPr>
          <p:cNvPr id="31" name="Freeform 11"/>
          <p:cNvSpPr>
            <a:spLocks/>
          </p:cNvSpPr>
          <p:nvPr/>
        </p:nvSpPr>
        <p:spPr bwMode="auto">
          <a:xfrm>
            <a:off x="7408007" y="4650154"/>
            <a:ext cx="74083" cy="408782"/>
          </a:xfrm>
          <a:custGeom>
            <a:avLst/>
            <a:gdLst>
              <a:gd name="T0" fmla="*/ 2147483647 w 56"/>
              <a:gd name="T1" fmla="*/ 2147483647 h 309"/>
              <a:gd name="T2" fmla="*/ 2147483647 w 56"/>
              <a:gd name="T3" fmla="*/ 2147483647 h 309"/>
              <a:gd name="T4" fmla="*/ 0 w 56"/>
              <a:gd name="T5" fmla="*/ 0 h 309"/>
              <a:gd name="T6" fmla="*/ 0 60000 65536"/>
              <a:gd name="T7" fmla="*/ 0 60000 65536"/>
              <a:gd name="T8" fmla="*/ 0 60000 65536"/>
              <a:gd name="T9" fmla="*/ 0 w 56"/>
              <a:gd name="T10" fmla="*/ 0 h 309"/>
              <a:gd name="T11" fmla="*/ 56 w 56"/>
              <a:gd name="T12" fmla="*/ 309 h 309"/>
            </a:gdLst>
            <a:ahLst/>
            <a:cxnLst>
              <a:cxn ang="T6">
                <a:pos x="T0" y="T1"/>
              </a:cxn>
              <a:cxn ang="T7">
                <a:pos x="T2" y="T3"/>
              </a:cxn>
              <a:cxn ang="T8">
                <a:pos x="T4" y="T5"/>
              </a:cxn>
            </a:cxnLst>
            <a:rect l="T9" t="T10" r="T11" b="T12"/>
            <a:pathLst>
              <a:path w="56" h="309">
                <a:moveTo>
                  <a:pt x="43" y="309"/>
                </a:moveTo>
                <a:cubicBezTo>
                  <a:pt x="56" y="128"/>
                  <a:pt x="53" y="217"/>
                  <a:pt x="53" y="43"/>
                </a:cubicBezTo>
                <a:lnTo>
                  <a:pt x="0" y="0"/>
                </a:lnTo>
              </a:path>
            </a:pathLst>
          </a:custGeom>
          <a:noFill/>
          <a:ln w="57150">
            <a:solidFill>
              <a:srgbClr val="33CC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32" name="Freeform 12"/>
          <p:cNvSpPr>
            <a:spLocks/>
          </p:cNvSpPr>
          <p:nvPr/>
        </p:nvSpPr>
        <p:spPr bwMode="auto">
          <a:xfrm>
            <a:off x="6702893" y="3824654"/>
            <a:ext cx="493448" cy="650875"/>
          </a:xfrm>
          <a:custGeom>
            <a:avLst/>
            <a:gdLst>
              <a:gd name="T0" fmla="*/ 2147483647 w 373"/>
              <a:gd name="T1" fmla="*/ 2147483647 h 492"/>
              <a:gd name="T2" fmla="*/ 2147483647 w 373"/>
              <a:gd name="T3" fmla="*/ 2147483647 h 492"/>
              <a:gd name="T4" fmla="*/ 0 w 373"/>
              <a:gd name="T5" fmla="*/ 2147483647 h 492"/>
              <a:gd name="T6" fmla="*/ 2147483647 w 373"/>
              <a:gd name="T7" fmla="*/ 0 h 492"/>
              <a:gd name="T8" fmla="*/ 0 60000 65536"/>
              <a:gd name="T9" fmla="*/ 0 60000 65536"/>
              <a:gd name="T10" fmla="*/ 0 60000 65536"/>
              <a:gd name="T11" fmla="*/ 0 60000 65536"/>
              <a:gd name="T12" fmla="*/ 0 w 373"/>
              <a:gd name="T13" fmla="*/ 0 h 492"/>
              <a:gd name="T14" fmla="*/ 373 w 373"/>
              <a:gd name="T15" fmla="*/ 492 h 492"/>
            </a:gdLst>
            <a:ahLst/>
            <a:cxnLst>
              <a:cxn ang="T8">
                <a:pos x="T0" y="T1"/>
              </a:cxn>
              <a:cxn ang="T9">
                <a:pos x="T2" y="T3"/>
              </a:cxn>
              <a:cxn ang="T10">
                <a:pos x="T4" y="T5"/>
              </a:cxn>
              <a:cxn ang="T11">
                <a:pos x="T6" y="T7"/>
              </a:cxn>
            </a:cxnLst>
            <a:rect l="T12" t="T13" r="T14" b="T15"/>
            <a:pathLst>
              <a:path w="373" h="492">
                <a:moveTo>
                  <a:pt x="373" y="464"/>
                </a:moveTo>
                <a:cubicBezTo>
                  <a:pt x="160" y="492"/>
                  <a:pt x="267" y="488"/>
                  <a:pt x="53" y="475"/>
                </a:cubicBezTo>
                <a:cubicBezTo>
                  <a:pt x="15" y="449"/>
                  <a:pt x="34" y="453"/>
                  <a:pt x="0" y="453"/>
                </a:cubicBezTo>
                <a:lnTo>
                  <a:pt x="5" y="0"/>
                </a:lnTo>
              </a:path>
            </a:pathLst>
          </a:custGeom>
          <a:noFill/>
          <a:ln w="57150">
            <a:solidFill>
              <a:srgbClr val="33CC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33" name="Freeform 13"/>
          <p:cNvSpPr>
            <a:spLocks/>
          </p:cNvSpPr>
          <p:nvPr/>
        </p:nvSpPr>
        <p:spPr bwMode="auto">
          <a:xfrm>
            <a:off x="5630007" y="3824654"/>
            <a:ext cx="508000" cy="317500"/>
          </a:xfrm>
          <a:custGeom>
            <a:avLst/>
            <a:gdLst>
              <a:gd name="T0" fmla="*/ 2147483647 w 384"/>
              <a:gd name="T1" fmla="*/ 0 h 240"/>
              <a:gd name="T2" fmla="*/ 2147483647 w 384"/>
              <a:gd name="T3" fmla="*/ 2147483647 h 240"/>
              <a:gd name="T4" fmla="*/ 0 w 384"/>
              <a:gd name="T5" fmla="*/ 2147483647 h 240"/>
              <a:gd name="T6" fmla="*/ 0 60000 65536"/>
              <a:gd name="T7" fmla="*/ 0 60000 65536"/>
              <a:gd name="T8" fmla="*/ 0 60000 65536"/>
              <a:gd name="T9" fmla="*/ 0 w 384"/>
              <a:gd name="T10" fmla="*/ 0 h 240"/>
              <a:gd name="T11" fmla="*/ 384 w 384"/>
              <a:gd name="T12" fmla="*/ 240 h 240"/>
            </a:gdLst>
            <a:ahLst/>
            <a:cxnLst>
              <a:cxn ang="T6">
                <a:pos x="T0" y="T1"/>
              </a:cxn>
              <a:cxn ang="T7">
                <a:pos x="T2" y="T3"/>
              </a:cxn>
              <a:cxn ang="T8">
                <a:pos x="T4" y="T5"/>
              </a:cxn>
            </a:cxnLst>
            <a:rect l="T9" t="T10" r="T11" b="T12"/>
            <a:pathLst>
              <a:path w="384" h="240">
                <a:moveTo>
                  <a:pt x="384" y="0"/>
                </a:moveTo>
                <a:lnTo>
                  <a:pt x="384" y="240"/>
                </a:lnTo>
                <a:lnTo>
                  <a:pt x="0" y="240"/>
                </a:lnTo>
              </a:path>
            </a:pathLst>
          </a:custGeom>
          <a:noFill/>
          <a:ln w="57150">
            <a:solidFill>
              <a:srgbClr val="33CC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34" name="Line 14"/>
          <p:cNvSpPr>
            <a:spLocks noChangeShapeType="1"/>
          </p:cNvSpPr>
          <p:nvPr/>
        </p:nvSpPr>
        <p:spPr bwMode="auto">
          <a:xfrm>
            <a:off x="5630007" y="4650154"/>
            <a:ext cx="0" cy="381000"/>
          </a:xfrm>
          <a:prstGeom prst="line">
            <a:avLst/>
          </a:prstGeom>
          <a:noFill/>
          <a:ln w="57150">
            <a:solidFill>
              <a:srgbClr val="33CCFF"/>
            </a:solidFill>
            <a:round/>
            <a:headEnd/>
            <a:tailEnd/>
          </a:ln>
          <a:extLst>
            <a:ext uri="{909E8E84-426E-40DD-AFC4-6F175D3DCCD1}">
              <a14:hiddenFill xmlns:a14="http://schemas.microsoft.com/office/drawing/2010/main">
                <a:noFill/>
              </a14:hiddenFill>
            </a:ext>
          </a:extLst>
        </p:spPr>
        <p:txBody>
          <a:bodyPr/>
          <a:lstStyle/>
          <a:p>
            <a:endParaRPr lang="tr-TR" sz="1500"/>
          </a:p>
        </p:txBody>
      </p:sp>
    </p:spTree>
    <p:extLst>
      <p:ext uri="{BB962C8B-B14F-4D97-AF65-F5344CB8AC3E}">
        <p14:creationId xmlns:p14="http://schemas.microsoft.com/office/powerpoint/2010/main" val="2184884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Verimliliğe duyulan ihtiyaç mühendislik yönlü bir yaklaşımın belirtisidir.</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Verimliliği kim belirler?</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Sapmalar daima verimsiz mi?</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Zaman kullanıcı, tasarımcı veya </a:t>
            </a:r>
            <a:r>
              <a:rPr lang="tr-TR" sz="2400" dirty="0">
                <a:solidFill>
                  <a:srgbClr val="FF0000"/>
                </a:solidFill>
                <a:latin typeface="Arial" panose="020B0604020202020204" pitchFamily="34" charset="0"/>
                <a:cs typeface="Arial" panose="020B0604020202020204" pitchFamily="34" charset="0"/>
              </a:rPr>
              <a:t>site sahibi </a:t>
            </a:r>
            <a:r>
              <a:rPr lang="tr-TR" sz="2400" dirty="0">
                <a:latin typeface="Arial" panose="020B0604020202020204" pitchFamily="34" charset="0"/>
                <a:cs typeface="Arial" panose="020B0604020202020204" pitchFamily="34" charset="0"/>
              </a:rPr>
              <a:t>tarafından eşit ölçüde mi değerlendiriliyor?</a:t>
            </a:r>
          </a:p>
          <a:p>
            <a:pPr marL="441325" indent="-441325">
              <a:spcAft>
                <a:spcPts val="600"/>
              </a:spcAft>
              <a:buClr>
                <a:schemeClr val="accent2"/>
              </a:buClr>
              <a:buFont typeface="Arial" panose="020B0604020202020204" pitchFamily="34" charset="0"/>
              <a:buChar char="•"/>
            </a:pPr>
            <a:r>
              <a:rPr lang="tr-TR" sz="2600" dirty="0">
                <a:solidFill>
                  <a:srgbClr val="FF0000"/>
                </a:solidFill>
                <a:latin typeface="Arial" panose="020B0604020202020204" pitchFamily="34" charset="0"/>
                <a:cs typeface="Arial" panose="020B0604020202020204" pitchFamily="34" charset="0"/>
              </a:rPr>
              <a:t>Verimlilik de tek başına yeterli değildir...</a:t>
            </a:r>
          </a:p>
        </p:txBody>
      </p:sp>
      <p:sp>
        <p:nvSpPr>
          <p:cNvPr id="2" name="Title 1"/>
          <p:cNvSpPr>
            <a:spLocks noGrp="1"/>
          </p:cNvSpPr>
          <p:nvPr>
            <p:ph type="title"/>
          </p:nvPr>
        </p:nvSpPr>
        <p:spPr/>
        <p:txBody>
          <a:bodyPr/>
          <a:lstStyle/>
          <a:p>
            <a:r>
              <a:rPr lang="tr-TR" dirty="0"/>
              <a:t>Peki kullanıcıların istediği verimlilik mi? </a:t>
            </a:r>
            <a:endParaRPr lang="en-US" dirty="0"/>
          </a:p>
        </p:txBody>
      </p:sp>
    </p:spTree>
    <p:extLst>
      <p:ext uri="{BB962C8B-B14F-4D97-AF65-F5344CB8AC3E}">
        <p14:creationId xmlns:p14="http://schemas.microsoft.com/office/powerpoint/2010/main" val="1488563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87920" y="1851702"/>
            <a:ext cx="12168554" cy="431537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Memnuniyet: Kullanıcının uygulamayı kullanırken oluşan fikirlerini, duygusal tepkilerini (beğenilenler, beğenilmeyenler, </a:t>
            </a:r>
            <a:r>
              <a:rPr lang="tr-TR" sz="2600" dirty="0" err="1">
                <a:latin typeface="Arial" panose="020B0604020202020204" pitchFamily="34" charset="0"/>
                <a:cs typeface="Arial" panose="020B0604020202020204" pitchFamily="34" charset="0"/>
              </a:rPr>
              <a:t>tutumsal</a:t>
            </a:r>
            <a:r>
              <a:rPr lang="tr-TR" sz="2600" dirty="0">
                <a:latin typeface="Arial" panose="020B0604020202020204" pitchFamily="34" charset="0"/>
                <a:cs typeface="Arial" panose="020B0604020202020204" pitchFamily="34" charset="0"/>
              </a:rPr>
              <a:t> yanıt vb.) ifade eder.</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Etkililik ve Verimliliğin memnuniyet üstünde etkisi olmakla beraber onlardan farklıdır. Mesela:</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Aynı oranda etkili ve verimli olan 2 uygulamanın kullanımı, eşit ölçüde memnun edici olmayabilir</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Kullanıcıların sevdikleri onların ihtiyaç duydukları olmayabilir!</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Ayrıca:</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Diğer teknolojiler ile kişisel tecrübe?</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Çalışma tarzı? Kişilik?</a:t>
            </a:r>
          </a:p>
          <a:p>
            <a:pPr marL="733933" lvl="1" indent="-441325">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Ürün </a:t>
            </a:r>
            <a:r>
              <a:rPr lang="tr-TR" sz="2400" dirty="0" smtClean="0">
                <a:latin typeface="Arial" panose="020B0604020202020204" pitchFamily="34" charset="0"/>
                <a:cs typeface="Arial" panose="020B0604020202020204" pitchFamily="34" charset="0"/>
              </a:rPr>
              <a:t>estetiği?</a:t>
            </a:r>
            <a:endParaRPr lang="tr-TR" sz="2400" dirty="0">
              <a:solidFill>
                <a:srgbClr val="FF00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a:t>Kullanılabilirlik: Memnuniyet</a:t>
            </a:r>
            <a:endParaRPr lang="en-US" dirty="0"/>
          </a:p>
        </p:txBody>
      </p:sp>
    </p:spTree>
    <p:extLst>
      <p:ext uri="{BB962C8B-B14F-4D97-AF65-F5344CB8AC3E}">
        <p14:creationId xmlns:p14="http://schemas.microsoft.com/office/powerpoint/2010/main" val="2304373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İyi kullanılabilirlik çalışmaları bunun farkındadır</a:t>
            </a:r>
            <a:r>
              <a:rPr lang="tr-TR" sz="2600" dirty="0" smtClean="0">
                <a:latin typeface="Arial" panose="020B0604020202020204" pitchFamily="34" charset="0"/>
                <a:cs typeface="Arial" panose="020B0604020202020204" pitchFamily="34" charset="0"/>
              </a:rPr>
              <a:t>.</a:t>
            </a:r>
          </a:p>
          <a:p>
            <a:pPr marL="0" indent="0">
              <a:spcAft>
                <a:spcPts val="600"/>
              </a:spcAft>
              <a:buClr>
                <a:schemeClr val="accent2"/>
              </a:buClr>
              <a:buNone/>
            </a:pPr>
            <a:endParaRPr lang="tr-TR" sz="2600" dirty="0" smtClean="0">
              <a:latin typeface="Arial" panose="020B0604020202020204" pitchFamily="34" charset="0"/>
              <a:cs typeface="Arial" panose="020B0604020202020204" pitchFamily="34" charset="0"/>
            </a:endParaRPr>
          </a:p>
          <a:p>
            <a:pPr marL="439738" indent="0">
              <a:spcAft>
                <a:spcPts val="600"/>
              </a:spcAft>
              <a:buClr>
                <a:schemeClr val="accent2"/>
              </a:buClr>
              <a:buNone/>
            </a:pPr>
            <a:r>
              <a:rPr lang="tr-TR" sz="2600" dirty="0" smtClean="0">
                <a:latin typeface="Arial" panose="020B0604020202020204" pitchFamily="34" charset="0"/>
                <a:cs typeface="Arial" panose="020B0604020202020204" pitchFamily="34" charset="0"/>
              </a:rPr>
              <a:t>Fakat </a:t>
            </a:r>
            <a:r>
              <a:rPr lang="tr-TR" sz="2600" dirty="0">
                <a:latin typeface="Arial" panose="020B0604020202020204" pitchFamily="34" charset="0"/>
                <a:cs typeface="Arial" panose="020B0604020202020204" pitchFamily="34" charset="0"/>
              </a:rPr>
              <a:t>memnuniyet yeterli değildir….</a:t>
            </a:r>
          </a:p>
          <a:p>
            <a:pPr marL="441325" indent="-441325">
              <a:spcAft>
                <a:spcPts val="600"/>
              </a:spcAft>
              <a:buClr>
                <a:schemeClr val="accent2"/>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İnsanlar bazen kolay kullanamadıkları şeyleri de sever</a:t>
            </a: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Yapabilirlik, meydan okuma, </a:t>
            </a:r>
            <a:r>
              <a:rPr lang="tr-TR" sz="2600" dirty="0" err="1">
                <a:latin typeface="Arial" panose="020B0604020202020204" pitchFamily="34" charset="0"/>
                <a:cs typeface="Arial" panose="020B0604020202020204" pitchFamily="34" charset="0"/>
              </a:rPr>
              <a:t>vb</a:t>
            </a:r>
            <a:r>
              <a:rPr lang="tr-TR" sz="2600" dirty="0">
                <a:latin typeface="Arial" panose="020B0604020202020204" pitchFamily="34" charset="0"/>
                <a:cs typeface="Arial" panose="020B0604020202020204" pitchFamily="34" charset="0"/>
              </a:rPr>
              <a:t>?</a:t>
            </a:r>
          </a:p>
        </p:txBody>
      </p:sp>
      <p:sp>
        <p:nvSpPr>
          <p:cNvPr id="2" name="Title 1"/>
          <p:cNvSpPr>
            <a:spLocks noGrp="1"/>
          </p:cNvSpPr>
          <p:nvPr>
            <p:ph type="title"/>
          </p:nvPr>
        </p:nvSpPr>
        <p:spPr/>
        <p:txBody>
          <a:bodyPr/>
          <a:lstStyle/>
          <a:p>
            <a:r>
              <a:rPr lang="tr-TR" dirty="0"/>
              <a:t>Memnuniyet önemlidir</a:t>
            </a:r>
            <a:endParaRPr lang="en-US" dirty="0"/>
          </a:p>
        </p:txBody>
      </p:sp>
    </p:spTree>
    <p:extLst>
      <p:ext uri="{BB962C8B-B14F-4D97-AF65-F5344CB8AC3E}">
        <p14:creationId xmlns:p14="http://schemas.microsoft.com/office/powerpoint/2010/main" val="339658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1129" y="2848708"/>
            <a:ext cx="2994551" cy="2901462"/>
          </a:xfrm>
          <a:prstGeom prst="rect">
            <a:avLst/>
          </a:prstGeom>
        </p:spPr>
      </p:pic>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Tasarım günlüğü</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Çevrendeki kullanılabilirlik problemini sapta</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Problemi bu derste öğrendiklerinle değerlendir</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Kullanılabilirlik problemine çözüm </a:t>
            </a:r>
            <a:r>
              <a:rPr lang="tr-TR" sz="2600" dirty="0" smtClean="0">
                <a:latin typeface="Arial" panose="020B0604020202020204" pitchFamily="34" charset="0"/>
                <a:cs typeface="Arial" panose="020B0604020202020204" pitchFamily="34" charset="0"/>
              </a:rPr>
              <a:t>öner</a:t>
            </a:r>
            <a:endParaRPr lang="tr-TR"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a:t>Etkinlikler</a:t>
            </a:r>
            <a:endParaRPr lang="en-US" dirty="0"/>
          </a:p>
        </p:txBody>
      </p:sp>
    </p:spTree>
    <p:extLst>
      <p:ext uri="{BB962C8B-B14F-4D97-AF65-F5344CB8AC3E}">
        <p14:creationId xmlns:p14="http://schemas.microsoft.com/office/powerpoint/2010/main" val="2278550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Kullanılabilirlik Derecesini Belirleyen Faktörler</a:t>
            </a:r>
            <a:endParaRPr lang="en-US" dirty="0"/>
          </a:p>
        </p:txBody>
      </p:sp>
      <p:sp>
        <p:nvSpPr>
          <p:cNvPr id="4" name="Rectangle 5"/>
          <p:cNvSpPr>
            <a:spLocks noChangeArrowheads="1"/>
          </p:cNvSpPr>
          <p:nvPr/>
        </p:nvSpPr>
        <p:spPr bwMode="auto">
          <a:xfrm>
            <a:off x="2115038" y="2491153"/>
            <a:ext cx="2222500" cy="952500"/>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6" name="Rectangle 6"/>
          <p:cNvSpPr>
            <a:spLocks noChangeArrowheads="1"/>
          </p:cNvSpPr>
          <p:nvPr/>
        </p:nvSpPr>
        <p:spPr bwMode="auto">
          <a:xfrm>
            <a:off x="2115038" y="4904153"/>
            <a:ext cx="2222500" cy="952500"/>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7" name="Rectangle 7"/>
          <p:cNvSpPr>
            <a:spLocks noChangeArrowheads="1"/>
          </p:cNvSpPr>
          <p:nvPr/>
        </p:nvSpPr>
        <p:spPr bwMode="auto">
          <a:xfrm>
            <a:off x="2115038" y="3697653"/>
            <a:ext cx="2222500" cy="952500"/>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8" name="Rectangle 8"/>
          <p:cNvSpPr>
            <a:spLocks noChangeArrowheads="1"/>
          </p:cNvSpPr>
          <p:nvPr/>
        </p:nvSpPr>
        <p:spPr bwMode="auto">
          <a:xfrm>
            <a:off x="4972538" y="3507153"/>
            <a:ext cx="2222500" cy="1333500"/>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9" name="Text Box 9"/>
          <p:cNvSpPr txBox="1">
            <a:spLocks noChangeArrowheads="1"/>
          </p:cNvSpPr>
          <p:nvPr/>
        </p:nvSpPr>
        <p:spPr bwMode="auto">
          <a:xfrm>
            <a:off x="2230132" y="2745153"/>
            <a:ext cx="1093569" cy="451342"/>
          </a:xfrm>
          <a:prstGeom prst="rect">
            <a:avLst/>
          </a:prstGeom>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defPPr>
              <a:defRPr lang="en-US"/>
            </a:defPPr>
            <a:lvl1pPr>
              <a:defRPr sz="2333">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tr-TR" dirty="0"/>
              <a:t>E</a:t>
            </a:r>
            <a:r>
              <a:rPr lang="tr-TR" altLang="tr-TR" dirty="0" err="1"/>
              <a:t>tkililik</a:t>
            </a:r>
            <a:endParaRPr lang="en-US" altLang="tr-TR" dirty="0"/>
          </a:p>
        </p:txBody>
      </p:sp>
      <p:sp>
        <p:nvSpPr>
          <p:cNvPr id="10" name="Text Box 10"/>
          <p:cNvSpPr txBox="1">
            <a:spLocks noChangeArrowheads="1"/>
          </p:cNvSpPr>
          <p:nvPr/>
        </p:nvSpPr>
        <p:spPr bwMode="auto">
          <a:xfrm>
            <a:off x="2230132" y="3951653"/>
            <a:ext cx="1359218" cy="451342"/>
          </a:xfrm>
          <a:prstGeom prst="rect">
            <a:avLst/>
          </a:prstGeom>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333" dirty="0"/>
              <a:t>Verimlilik</a:t>
            </a:r>
            <a:endParaRPr lang="en-US" altLang="tr-TR" sz="2333" dirty="0"/>
          </a:p>
        </p:txBody>
      </p:sp>
      <p:sp>
        <p:nvSpPr>
          <p:cNvPr id="11" name="Text Box 11"/>
          <p:cNvSpPr txBox="1">
            <a:spLocks noChangeArrowheads="1"/>
          </p:cNvSpPr>
          <p:nvPr/>
        </p:nvSpPr>
        <p:spPr bwMode="auto">
          <a:xfrm>
            <a:off x="2242038" y="5158153"/>
            <a:ext cx="1813317" cy="451342"/>
          </a:xfrm>
          <a:prstGeom prst="rect">
            <a:avLst/>
          </a:prstGeom>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defPPr>
              <a:defRPr lang="en-US"/>
            </a:defPPr>
            <a:lvl1pPr>
              <a:defRPr sz="2333">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dirty="0"/>
              <a:t>Memnuniyet</a:t>
            </a:r>
            <a:endParaRPr lang="en-US" altLang="tr-TR" dirty="0"/>
          </a:p>
        </p:txBody>
      </p:sp>
      <p:sp>
        <p:nvSpPr>
          <p:cNvPr id="12" name="Text Box 12"/>
          <p:cNvSpPr txBox="1">
            <a:spLocks noChangeArrowheads="1"/>
          </p:cNvSpPr>
          <p:nvPr/>
        </p:nvSpPr>
        <p:spPr bwMode="auto">
          <a:xfrm>
            <a:off x="5047945" y="3734695"/>
            <a:ext cx="2074607" cy="810350"/>
          </a:xfrm>
          <a:prstGeom prst="rect">
            <a:avLst/>
          </a:prstGeom>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defPPr>
              <a:defRPr lang="en-US"/>
            </a:defPPr>
            <a:lvl1pPr>
              <a:defRPr sz="2333">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dirty="0"/>
              <a:t>Kullanılabilirlik</a:t>
            </a:r>
          </a:p>
          <a:p>
            <a:r>
              <a:rPr lang="tr-TR" altLang="tr-TR" dirty="0"/>
              <a:t>derecesi</a:t>
            </a:r>
            <a:endParaRPr lang="en-US" altLang="tr-TR" dirty="0"/>
          </a:p>
        </p:txBody>
      </p:sp>
      <p:sp>
        <p:nvSpPr>
          <p:cNvPr id="13" name="Line 13"/>
          <p:cNvSpPr>
            <a:spLocks noChangeShapeType="1"/>
          </p:cNvSpPr>
          <p:nvPr/>
        </p:nvSpPr>
        <p:spPr bwMode="auto">
          <a:xfrm>
            <a:off x="4337538" y="2935653"/>
            <a:ext cx="635000" cy="952500"/>
          </a:xfrm>
          <a:prstGeom prst="line">
            <a:avLst/>
          </a:prstGeom>
          <a:ln>
            <a:headEnd/>
            <a:tailEnd type="triangle" w="med" len="med"/>
          </a:ln>
          <a:extLst/>
        </p:spPr>
        <p:style>
          <a:lnRef idx="1">
            <a:schemeClr val="accent1"/>
          </a:lnRef>
          <a:fillRef idx="2">
            <a:schemeClr val="accent1"/>
          </a:fillRef>
          <a:effectRef idx="1">
            <a:schemeClr val="accent1"/>
          </a:effectRef>
          <a:fontRef idx="minor">
            <a:schemeClr val="dk1"/>
          </a:fontRef>
        </p:style>
        <p:txBody>
          <a:bodyPr/>
          <a:lstStyle/>
          <a:p>
            <a:endParaRPr lang="tr-TR" sz="1500"/>
          </a:p>
        </p:txBody>
      </p:sp>
      <p:sp>
        <p:nvSpPr>
          <p:cNvPr id="14" name="Line 14"/>
          <p:cNvSpPr>
            <a:spLocks noChangeShapeType="1"/>
          </p:cNvSpPr>
          <p:nvPr/>
        </p:nvSpPr>
        <p:spPr bwMode="auto">
          <a:xfrm>
            <a:off x="4337538" y="4142153"/>
            <a:ext cx="635000" cy="0"/>
          </a:xfrm>
          <a:prstGeom prst="line">
            <a:avLst/>
          </a:prstGeom>
          <a:ln>
            <a:headEnd/>
            <a:tailEnd type="triangle" w="med" len="med"/>
          </a:ln>
          <a:extLst/>
        </p:spPr>
        <p:style>
          <a:lnRef idx="1">
            <a:schemeClr val="accent1"/>
          </a:lnRef>
          <a:fillRef idx="2">
            <a:schemeClr val="accent1"/>
          </a:fillRef>
          <a:effectRef idx="1">
            <a:schemeClr val="accent1"/>
          </a:effectRef>
          <a:fontRef idx="minor">
            <a:schemeClr val="dk1"/>
          </a:fontRef>
        </p:style>
        <p:txBody>
          <a:bodyPr/>
          <a:lstStyle/>
          <a:p>
            <a:endParaRPr lang="tr-TR" sz="1500"/>
          </a:p>
        </p:txBody>
      </p:sp>
      <p:sp>
        <p:nvSpPr>
          <p:cNvPr id="15" name="Line 15"/>
          <p:cNvSpPr>
            <a:spLocks noChangeShapeType="1"/>
          </p:cNvSpPr>
          <p:nvPr/>
        </p:nvSpPr>
        <p:spPr bwMode="auto">
          <a:xfrm flipV="1">
            <a:off x="4337538" y="4586653"/>
            <a:ext cx="635000" cy="762000"/>
          </a:xfrm>
          <a:prstGeom prst="line">
            <a:avLst/>
          </a:prstGeom>
          <a:ln>
            <a:headEnd/>
            <a:tailEnd type="triangle" w="med" len="med"/>
          </a:ln>
          <a:extLst/>
        </p:spPr>
        <p:style>
          <a:lnRef idx="1">
            <a:schemeClr val="accent1"/>
          </a:lnRef>
          <a:fillRef idx="2">
            <a:schemeClr val="accent1"/>
          </a:fillRef>
          <a:effectRef idx="1">
            <a:schemeClr val="accent1"/>
          </a:effectRef>
          <a:fontRef idx="minor">
            <a:schemeClr val="dk1"/>
          </a:fontRef>
        </p:style>
        <p:txBody>
          <a:bodyPr/>
          <a:lstStyle/>
          <a:p>
            <a:endParaRPr lang="tr-TR" sz="1500"/>
          </a:p>
        </p:txBody>
      </p:sp>
      <p:sp>
        <p:nvSpPr>
          <p:cNvPr id="16" name="Line 16"/>
          <p:cNvSpPr>
            <a:spLocks noChangeShapeType="1"/>
          </p:cNvSpPr>
          <p:nvPr/>
        </p:nvSpPr>
        <p:spPr bwMode="auto">
          <a:xfrm>
            <a:off x="7195038" y="4142153"/>
            <a:ext cx="698500" cy="0"/>
          </a:xfrm>
          <a:prstGeom prst="line">
            <a:avLst/>
          </a:prstGeom>
          <a:ln>
            <a:headEnd/>
            <a:tailEnd type="triangle" w="med" len="med"/>
          </a:ln>
          <a:extLst/>
        </p:spPr>
        <p:style>
          <a:lnRef idx="1">
            <a:schemeClr val="accent1"/>
          </a:lnRef>
          <a:fillRef idx="2">
            <a:schemeClr val="accent1"/>
          </a:fillRef>
          <a:effectRef idx="1">
            <a:schemeClr val="accent1"/>
          </a:effectRef>
          <a:fontRef idx="minor">
            <a:schemeClr val="dk1"/>
          </a:fontRef>
        </p:style>
        <p:txBody>
          <a:bodyPr/>
          <a:lstStyle/>
          <a:p>
            <a:endParaRPr lang="tr-TR" sz="1500"/>
          </a:p>
        </p:txBody>
      </p:sp>
      <p:sp>
        <p:nvSpPr>
          <p:cNvPr id="17" name="Text Box 17"/>
          <p:cNvSpPr txBox="1">
            <a:spLocks noChangeArrowheads="1"/>
          </p:cNvSpPr>
          <p:nvPr/>
        </p:nvSpPr>
        <p:spPr bwMode="auto">
          <a:xfrm>
            <a:off x="7449039" y="3316653"/>
            <a:ext cx="1166153" cy="707886"/>
          </a:xfrm>
          <a:prstGeom prst="rect">
            <a:avLst/>
          </a:prstGeom>
          <a:ln/>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000"/>
              <a:t>Tasarım </a:t>
            </a:r>
          </a:p>
          <a:p>
            <a:pPr eaLnBrk="1" hangingPunct="1"/>
            <a:r>
              <a:rPr lang="tr-TR" altLang="tr-TR" sz="2000"/>
              <a:t> süreci</a:t>
            </a:r>
            <a:endParaRPr lang="en-US" altLang="tr-TR" sz="2000"/>
          </a:p>
        </p:txBody>
      </p:sp>
    </p:spTree>
    <p:extLst>
      <p:ext uri="{BB962C8B-B14F-4D97-AF65-F5344CB8AC3E}">
        <p14:creationId xmlns:p14="http://schemas.microsoft.com/office/powerpoint/2010/main" val="346373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en-US" sz="2800" dirty="0">
                <a:latin typeface="Arial" panose="020B0604020202020204" pitchFamily="34" charset="0"/>
                <a:cs typeface="Arial" panose="020B0604020202020204" pitchFamily="34" charset="0"/>
              </a:rPr>
              <a:t>“</a:t>
            </a:r>
            <a:r>
              <a:rPr lang="tr-TR" sz="2800" dirty="0">
                <a:latin typeface="Arial" panose="020B0604020202020204" pitchFamily="34" charset="0"/>
                <a:cs typeface="Arial" panose="020B0604020202020204" pitchFamily="34" charset="0"/>
              </a:rPr>
              <a:t>Ürün X, kullanıcıların %70’i tarafından</a:t>
            </a:r>
            <a:r>
              <a:rPr lang="en-US" sz="2800" dirty="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ek bir eğitim gerektirmeksizin</a:t>
            </a:r>
            <a:r>
              <a:rPr lang="en-US" sz="2800" dirty="0">
                <a:latin typeface="Arial" panose="020B0604020202020204" pitchFamily="34" charset="0"/>
                <a:cs typeface="Arial" panose="020B0604020202020204" pitchFamily="34" charset="0"/>
              </a:rPr>
              <a:t>, </a:t>
            </a:r>
            <a:r>
              <a:rPr lang="tr-TR" sz="2800" u="sng" dirty="0">
                <a:latin typeface="Arial" panose="020B0604020202020204" pitchFamily="34" charset="0"/>
                <a:cs typeface="Arial" panose="020B0604020202020204" pitchFamily="34" charset="0"/>
              </a:rPr>
              <a:t>bütün görevleri </a:t>
            </a:r>
            <a:r>
              <a:rPr lang="tr-TR" sz="2800" dirty="0">
                <a:latin typeface="Arial" panose="020B0604020202020204" pitchFamily="34" charset="0"/>
                <a:cs typeface="Arial" panose="020B0604020202020204" pitchFamily="34" charset="0"/>
              </a:rPr>
              <a:t>%95 </a:t>
            </a:r>
            <a:r>
              <a:rPr lang="tr-TR" sz="2800" dirty="0" smtClean="0">
                <a:latin typeface="Arial" panose="020B0604020202020204" pitchFamily="34" charset="0"/>
                <a:cs typeface="Arial" panose="020B0604020202020204" pitchFamily="34" charset="0"/>
              </a:rPr>
              <a:t>doğrulukla</a:t>
            </a:r>
            <a:r>
              <a:rPr lang="en-US"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var olan </a:t>
            </a:r>
            <a:r>
              <a:rPr lang="tr-TR" sz="2800" dirty="0" smtClean="0">
                <a:latin typeface="Arial" panose="020B0604020202020204" pitchFamily="34" charset="0"/>
                <a:cs typeface="Arial" panose="020B0604020202020204" pitchFamily="34" charset="0"/>
              </a:rPr>
              <a:t>diğer </a:t>
            </a:r>
            <a:r>
              <a:rPr lang="tr-TR" sz="2800" dirty="0">
                <a:latin typeface="Arial" panose="020B0604020202020204" pitchFamily="34" charset="0"/>
                <a:cs typeface="Arial" panose="020B0604020202020204" pitchFamily="34" charset="0"/>
              </a:rPr>
              <a:t>uygulamanın kullanımından %25 </a:t>
            </a:r>
            <a:r>
              <a:rPr lang="tr-TR" sz="2800" u="sng" dirty="0">
                <a:latin typeface="Arial" panose="020B0604020202020204" pitchFamily="34" charset="0"/>
                <a:cs typeface="Arial" panose="020B0604020202020204" pitchFamily="34" charset="0"/>
              </a:rPr>
              <a:t>daha hızlı</a:t>
            </a:r>
            <a:r>
              <a:rPr lang="tr-TR" sz="2800" dirty="0">
                <a:latin typeface="Arial" panose="020B0604020202020204" pitchFamily="34" charset="0"/>
                <a:cs typeface="Arial" panose="020B0604020202020204" pitchFamily="34" charset="0"/>
              </a:rPr>
              <a:t> ve en azından </a:t>
            </a:r>
            <a:r>
              <a:rPr lang="tr-TR" sz="2800" u="sng" dirty="0">
                <a:latin typeface="Arial" panose="020B0604020202020204" pitchFamily="34" charset="0"/>
                <a:cs typeface="Arial" panose="020B0604020202020204" pitchFamily="34" charset="0"/>
              </a:rPr>
              <a:t>eşit seviyede memnuniyet göstererek</a:t>
            </a:r>
            <a:r>
              <a:rPr lang="tr-TR" sz="2800" dirty="0">
                <a:latin typeface="Arial" panose="020B0604020202020204" pitchFamily="34" charset="0"/>
                <a:cs typeface="Arial" panose="020B0604020202020204" pitchFamily="34" charset="0"/>
              </a:rPr>
              <a:t> kullanılmaktadır.</a:t>
            </a:r>
            <a:r>
              <a:rPr lang="en-US" sz="2800" dirty="0">
                <a:latin typeface="Arial" panose="020B0604020202020204" pitchFamily="34" charset="0"/>
                <a:cs typeface="Arial" panose="020B0604020202020204" pitchFamily="34" charset="0"/>
              </a:rPr>
              <a:t>” </a:t>
            </a:r>
          </a:p>
        </p:txBody>
      </p:sp>
      <p:sp>
        <p:nvSpPr>
          <p:cNvPr id="2" name="Title 1"/>
          <p:cNvSpPr>
            <a:spLocks noGrp="1"/>
          </p:cNvSpPr>
          <p:nvPr>
            <p:ph type="title"/>
          </p:nvPr>
        </p:nvSpPr>
        <p:spPr/>
        <p:txBody>
          <a:bodyPr/>
          <a:lstStyle/>
          <a:p>
            <a:r>
              <a:rPr lang="tr-TR" dirty="0"/>
              <a:t>Kullanılabilirlik kriterleri koymak</a:t>
            </a:r>
            <a:endParaRPr lang="en-US" dirty="0"/>
          </a:p>
        </p:txBody>
      </p:sp>
      <p:sp>
        <p:nvSpPr>
          <p:cNvPr id="4" name="Line 4"/>
          <p:cNvSpPr>
            <a:spLocks noChangeShapeType="1"/>
          </p:cNvSpPr>
          <p:nvPr/>
        </p:nvSpPr>
        <p:spPr bwMode="auto">
          <a:xfrm flipV="1">
            <a:off x="4812323" y="3180539"/>
            <a:ext cx="182863" cy="25350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Text Box 5"/>
          <p:cNvSpPr txBox="1">
            <a:spLocks noChangeArrowheads="1"/>
          </p:cNvSpPr>
          <p:nvPr/>
        </p:nvSpPr>
        <p:spPr bwMode="auto">
          <a:xfrm>
            <a:off x="4367330" y="5706310"/>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t>Etkililik</a:t>
            </a:r>
          </a:p>
        </p:txBody>
      </p:sp>
      <p:sp>
        <p:nvSpPr>
          <p:cNvPr id="7" name="Line 6"/>
          <p:cNvSpPr>
            <a:spLocks noChangeShapeType="1"/>
          </p:cNvSpPr>
          <p:nvPr/>
        </p:nvSpPr>
        <p:spPr bwMode="auto">
          <a:xfrm flipH="1" flipV="1">
            <a:off x="8526192" y="3773454"/>
            <a:ext cx="987083" cy="16353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7"/>
          <p:cNvSpPr txBox="1">
            <a:spLocks noChangeArrowheads="1"/>
          </p:cNvSpPr>
          <p:nvPr/>
        </p:nvSpPr>
        <p:spPr bwMode="auto">
          <a:xfrm>
            <a:off x="8965657" y="5523127"/>
            <a:ext cx="1095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t>Verimlilik</a:t>
            </a:r>
          </a:p>
        </p:txBody>
      </p:sp>
      <p:sp>
        <p:nvSpPr>
          <p:cNvPr id="9" name="Line 8"/>
          <p:cNvSpPr>
            <a:spLocks noChangeShapeType="1"/>
          </p:cNvSpPr>
          <p:nvPr/>
        </p:nvSpPr>
        <p:spPr bwMode="auto">
          <a:xfrm flipH="1" flipV="1">
            <a:off x="5990493" y="4543117"/>
            <a:ext cx="181707" cy="940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9"/>
          <p:cNvSpPr txBox="1">
            <a:spLocks noChangeArrowheads="1"/>
          </p:cNvSpPr>
          <p:nvPr/>
        </p:nvSpPr>
        <p:spPr bwMode="auto">
          <a:xfrm>
            <a:off x="5606209" y="5598291"/>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t>Memnuniyet</a:t>
            </a:r>
          </a:p>
        </p:txBody>
      </p:sp>
    </p:spTree>
    <p:extLst>
      <p:ext uri="{BB962C8B-B14F-4D97-AF65-F5344CB8AC3E}">
        <p14:creationId xmlns:p14="http://schemas.microsoft.com/office/powerpoint/2010/main" val="285215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Ürün</a:t>
            </a:r>
            <a:r>
              <a:rPr lang="en-US" sz="2800" dirty="0">
                <a:latin typeface="Arial" panose="020B0604020202020204" pitchFamily="34" charset="0"/>
                <a:cs typeface="Arial" panose="020B0604020202020204" pitchFamily="34" charset="0"/>
              </a:rPr>
              <a:t> X </a:t>
            </a:r>
            <a:r>
              <a:rPr lang="en-US" sz="2800" dirty="0" err="1">
                <a:latin typeface="Arial" panose="020B0604020202020204" pitchFamily="34" charset="0"/>
                <a:cs typeface="Arial" panose="020B0604020202020204" pitchFamily="34" charset="0"/>
              </a:rPr>
              <a:t>kullanıcıların</a:t>
            </a:r>
            <a:r>
              <a:rPr lang="en-US" sz="2800" dirty="0">
                <a:latin typeface="Arial" panose="020B0604020202020204" pitchFamily="34" charset="0"/>
                <a:cs typeface="Arial" panose="020B0604020202020204" pitchFamily="34" charset="0"/>
              </a:rPr>
              <a:t> %80’i </a:t>
            </a:r>
            <a:r>
              <a:rPr lang="en-US" sz="2800" dirty="0" err="1">
                <a:latin typeface="Arial" panose="020B0604020202020204" pitchFamily="34" charset="0"/>
                <a:cs typeface="Arial" panose="020B0604020202020204" pitchFamily="34" charset="0"/>
              </a:rPr>
              <a:t>tarafından</a:t>
            </a: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günlük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egitimle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görevlerin</a:t>
            </a:r>
            <a:r>
              <a:rPr lang="en-US" sz="2800" dirty="0">
                <a:latin typeface="Arial" panose="020B0604020202020204" pitchFamily="34" charset="0"/>
                <a:cs typeface="Arial" panose="020B0604020202020204" pitchFamily="34" charset="0"/>
              </a:rPr>
              <a:t> %90’dan </a:t>
            </a:r>
            <a:r>
              <a:rPr lang="en-US" sz="2800" dirty="0" err="1">
                <a:latin typeface="Arial" panose="020B0604020202020204" pitchFamily="34" charset="0"/>
                <a:cs typeface="Arial" panose="020B0604020202020204" pitchFamily="34" charset="0"/>
              </a:rPr>
              <a:t>fazla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dogrulukla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var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olan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uygulama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aynı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yeterlilikle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memnuniyette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artışla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kullanılmaktadır</a:t>
            </a:r>
            <a:r>
              <a:rPr lang="en-US" sz="2800" dirty="0">
                <a:latin typeface="Arial" panose="020B0604020202020204" pitchFamily="34" charset="0"/>
                <a:cs typeface="Arial" panose="020B0604020202020204" pitchFamily="34" charset="0"/>
              </a:rPr>
              <a:t>.”</a:t>
            </a:r>
          </a:p>
        </p:txBody>
      </p:sp>
      <p:sp>
        <p:nvSpPr>
          <p:cNvPr id="2" name="Title 1"/>
          <p:cNvSpPr>
            <a:spLocks noGrp="1"/>
          </p:cNvSpPr>
          <p:nvPr>
            <p:ph type="title"/>
          </p:nvPr>
        </p:nvSpPr>
        <p:spPr/>
        <p:txBody>
          <a:bodyPr/>
          <a:lstStyle/>
          <a:p>
            <a:r>
              <a:rPr lang="tr-TR" dirty="0" smtClean="0"/>
              <a:t>Veya…</a:t>
            </a:r>
            <a:endParaRPr lang="en-US" dirty="0"/>
          </a:p>
        </p:txBody>
      </p:sp>
    </p:spTree>
    <p:extLst>
      <p:ext uri="{BB962C8B-B14F-4D97-AF65-F5344CB8AC3E}">
        <p14:creationId xmlns:p14="http://schemas.microsoft.com/office/powerpoint/2010/main" val="1328659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“Ürün X kullanışlıdır.”</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(anlamsız bir ifade)</a:t>
            </a:r>
            <a:br>
              <a:rPr lang="tr-TR" sz="2600" dirty="0">
                <a:latin typeface="Arial" panose="020B0604020202020204" pitchFamily="34" charset="0"/>
                <a:cs typeface="Arial" panose="020B0604020202020204" pitchFamily="34" charset="0"/>
              </a:rPr>
            </a:br>
            <a:endParaRPr lang="tr-TR" sz="2600" dirty="0">
              <a:latin typeface="Arial" panose="020B0604020202020204" pitchFamily="34" charset="0"/>
              <a:cs typeface="Arial" panose="020B0604020202020204" pitchFamily="34" charset="0"/>
            </a:endParaRPr>
          </a:p>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“Bu yeni uygulama bir öncekinden daha kullanışlıdır.”</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(”Hangi anlamda daha kullanışlı? Kimin için? Ve nerede? soruları cevap bekler...” </a:t>
            </a:r>
          </a:p>
        </p:txBody>
      </p:sp>
      <p:sp>
        <p:nvSpPr>
          <p:cNvPr id="2" name="Title 1"/>
          <p:cNvSpPr>
            <a:spLocks noGrp="1"/>
          </p:cNvSpPr>
          <p:nvPr>
            <p:ph type="title"/>
          </p:nvPr>
        </p:nvSpPr>
        <p:spPr/>
        <p:txBody>
          <a:bodyPr/>
          <a:lstStyle/>
          <a:p>
            <a:r>
              <a:rPr lang="tr-TR" dirty="0" smtClean="0"/>
              <a:t>Bunun yerine…</a:t>
            </a:r>
            <a:endParaRPr lang="en-US" dirty="0"/>
          </a:p>
        </p:txBody>
      </p:sp>
    </p:spTree>
    <p:extLst>
      <p:ext uri="{BB962C8B-B14F-4D97-AF65-F5344CB8AC3E}">
        <p14:creationId xmlns:p14="http://schemas.microsoft.com/office/powerpoint/2010/main" val="1490742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Ürün Y, kullanıcıların ¾’ü tarafından, 20 dakikalık bir eğitimle, tüm görevlerin %100 bir doğrulukla, her görevin 2 </a:t>
            </a:r>
            <a:r>
              <a:rPr lang="tr-TR" sz="2600" dirty="0" err="1">
                <a:latin typeface="Arial" panose="020B0604020202020204" pitchFamily="34" charset="0"/>
                <a:cs typeface="Arial" panose="020B0604020202020204" pitchFamily="34" charset="0"/>
              </a:rPr>
              <a:t>dk</a:t>
            </a:r>
            <a:r>
              <a:rPr lang="tr-TR" sz="2600" dirty="0">
                <a:latin typeface="Arial" panose="020B0604020202020204" pitchFamily="34" charset="0"/>
                <a:cs typeface="Arial" panose="020B0604020202020204" pitchFamily="34" charset="0"/>
              </a:rPr>
              <a:t> (ya da daha kısa) sürede yerine getirilerek, ortalama (5 üzerinden 4) bir memnuniyetle kullanılmaktadır. </a:t>
            </a:r>
          </a:p>
        </p:txBody>
      </p:sp>
      <p:sp>
        <p:nvSpPr>
          <p:cNvPr id="2" name="Title 1"/>
          <p:cNvSpPr>
            <a:spLocks noGrp="1"/>
          </p:cNvSpPr>
          <p:nvPr>
            <p:ph type="title"/>
          </p:nvPr>
        </p:nvSpPr>
        <p:spPr/>
        <p:txBody>
          <a:bodyPr/>
          <a:lstStyle/>
          <a:p>
            <a:r>
              <a:rPr lang="tr-TR" dirty="0" smtClean="0"/>
              <a:t>Ya da</a:t>
            </a:r>
            <a:endParaRPr lang="en-US" dirty="0"/>
          </a:p>
        </p:txBody>
      </p:sp>
    </p:spTree>
    <p:extLst>
      <p:ext uri="{BB962C8B-B14F-4D97-AF65-F5344CB8AC3E}">
        <p14:creationId xmlns:p14="http://schemas.microsoft.com/office/powerpoint/2010/main" val="2164439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798946"/>
            <a:ext cx="10058401" cy="4584267"/>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Müşteriler</a:t>
            </a:r>
          </a:p>
          <a:p>
            <a:pPr marL="733933" lvl="1" indent="-441325">
              <a:lnSpc>
                <a:spcPct val="150000"/>
              </a:lnSpc>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sözleşme </a:t>
            </a:r>
            <a:r>
              <a:rPr lang="tr-TR" sz="2400" dirty="0">
                <a:latin typeface="Arial" panose="020B0604020202020204" pitchFamily="34" charset="0"/>
                <a:cs typeface="Arial" panose="020B0604020202020204" pitchFamily="34" charset="0"/>
              </a:rPr>
              <a:t>için temel unsur olabilir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Tasarımcılar</a:t>
            </a:r>
          </a:p>
          <a:p>
            <a:pPr marL="733933" lvl="1" indent="-441325">
              <a:lnSpc>
                <a:spcPct val="150000"/>
              </a:lnSpc>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tasarım </a:t>
            </a:r>
            <a:r>
              <a:rPr lang="tr-TR" sz="2400" dirty="0">
                <a:latin typeface="Arial" panose="020B0604020202020204" pitchFamily="34" charset="0"/>
                <a:cs typeface="Arial" panose="020B0604020202020204" pitchFamily="34" charset="0"/>
              </a:rPr>
              <a:t>amaçları için temel unsur</a:t>
            </a:r>
          </a:p>
          <a:p>
            <a:pPr marL="441325" indent="-441325">
              <a:lnSpc>
                <a:spcPct val="150000"/>
              </a:lnSpc>
              <a:spcAft>
                <a:spcPts val="600"/>
              </a:spcAft>
              <a:buClr>
                <a:schemeClr val="accent2"/>
              </a:buClr>
              <a:buFont typeface="Arial" panose="020B0604020202020204" pitchFamily="34" charset="0"/>
              <a:buChar char="•"/>
            </a:pPr>
            <a:r>
              <a:rPr lang="tr-TR" sz="2600" dirty="0" err="1">
                <a:latin typeface="Arial" panose="020B0604020202020204" pitchFamily="34" charset="0"/>
                <a:cs typeface="Arial" panose="020B0604020202020204" pitchFamily="34" charset="0"/>
              </a:rPr>
              <a:t>Değerlendirmeciler</a:t>
            </a:r>
            <a:endParaRPr lang="tr-TR" sz="2600" dirty="0">
              <a:latin typeface="Arial" panose="020B0604020202020204" pitchFamily="34" charset="0"/>
              <a:cs typeface="Arial" panose="020B0604020202020204" pitchFamily="34" charset="0"/>
            </a:endParaRPr>
          </a:p>
          <a:p>
            <a:pPr marL="733933" lvl="1" indent="-441325">
              <a:lnSpc>
                <a:spcPct val="150000"/>
              </a:lnSpc>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değerlendirme </a:t>
            </a:r>
            <a:r>
              <a:rPr lang="tr-TR" sz="2400" dirty="0">
                <a:latin typeface="Arial" panose="020B0604020202020204" pitchFamily="34" charset="0"/>
                <a:cs typeface="Arial" panose="020B0604020202020204" pitchFamily="34" charset="0"/>
              </a:rPr>
              <a:t>için genellemelerin çevre/sınırlarını koyarlar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Kullanıcılar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Ürün hakkında bilgiye sahip kişiler</a:t>
            </a:r>
          </a:p>
        </p:txBody>
      </p:sp>
      <p:sp>
        <p:nvSpPr>
          <p:cNvPr id="2" name="Title 1"/>
          <p:cNvSpPr>
            <a:spLocks noGrp="1"/>
          </p:cNvSpPr>
          <p:nvPr>
            <p:ph type="title"/>
          </p:nvPr>
        </p:nvSpPr>
        <p:spPr/>
        <p:txBody>
          <a:bodyPr/>
          <a:lstStyle/>
          <a:p>
            <a:r>
              <a:rPr lang="tr-TR" dirty="0"/>
              <a:t>Kullanılabilirlik kriterlerini kim koyar? </a:t>
            </a:r>
            <a:endParaRPr lang="en-US" dirty="0"/>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8187" y="1892595"/>
            <a:ext cx="3067493" cy="3067493"/>
          </a:xfrm>
          <a:prstGeom prst="rect">
            <a:avLst/>
          </a:prstGeom>
        </p:spPr>
      </p:pic>
    </p:spTree>
    <p:extLst>
      <p:ext uri="{BB962C8B-B14F-4D97-AF65-F5344CB8AC3E}">
        <p14:creationId xmlns:p14="http://schemas.microsoft.com/office/powerpoint/2010/main" val="4209481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Kullanıcı </a:t>
            </a:r>
            <a:r>
              <a:rPr lang="tr-TR" sz="2600" dirty="0" smtClean="0">
                <a:latin typeface="Arial" panose="020B0604020202020204" pitchFamily="34" charset="0"/>
                <a:cs typeface="Arial" panose="020B0604020202020204" pitchFamily="34" charset="0"/>
              </a:rPr>
              <a:t>analizi</a:t>
            </a:r>
            <a:endParaRPr lang="tr-TR" sz="2600" dirty="0">
              <a:latin typeface="Arial" panose="020B0604020202020204" pitchFamily="34" charset="0"/>
              <a:cs typeface="Arial" panose="020B0604020202020204" pitchFamily="34" charset="0"/>
            </a:endParaRP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Görev </a:t>
            </a:r>
            <a:r>
              <a:rPr lang="tr-TR" sz="2600" dirty="0" smtClean="0">
                <a:latin typeface="Arial" panose="020B0604020202020204" pitchFamily="34" charset="0"/>
                <a:cs typeface="Arial" panose="020B0604020202020204" pitchFamily="34" charset="0"/>
              </a:rPr>
              <a:t>analizi</a:t>
            </a:r>
            <a:endParaRPr lang="tr-TR" sz="2600" dirty="0">
              <a:latin typeface="Arial" panose="020B0604020202020204" pitchFamily="34" charset="0"/>
              <a:cs typeface="Arial" panose="020B0604020202020204" pitchFamily="34" charset="0"/>
            </a:endParaRP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Durum (Bağlam) analizi</a:t>
            </a:r>
          </a:p>
        </p:txBody>
      </p:sp>
      <p:sp>
        <p:nvSpPr>
          <p:cNvPr id="2" name="Title 1"/>
          <p:cNvSpPr>
            <a:spLocks noGrp="1"/>
          </p:cNvSpPr>
          <p:nvPr>
            <p:ph type="title"/>
          </p:nvPr>
        </p:nvSpPr>
        <p:spPr/>
        <p:txBody>
          <a:bodyPr/>
          <a:lstStyle/>
          <a:p>
            <a:r>
              <a:rPr lang="tr-TR" dirty="0"/>
              <a:t>Kriterler nasıl elde edilir? </a:t>
            </a:r>
            <a:endParaRPr lang="en-US" dirty="0"/>
          </a:p>
        </p:txBody>
      </p:sp>
      <p:grpSp>
        <p:nvGrpSpPr>
          <p:cNvPr id="4" name="Group 3"/>
          <p:cNvGrpSpPr/>
          <p:nvPr/>
        </p:nvGrpSpPr>
        <p:grpSpPr>
          <a:xfrm>
            <a:off x="6913203" y="2482554"/>
            <a:ext cx="3184108" cy="3053665"/>
            <a:chOff x="4749271" y="1490928"/>
            <a:chExt cx="3184108" cy="3053665"/>
          </a:xfrm>
        </p:grpSpPr>
        <p:sp>
          <p:nvSpPr>
            <p:cNvPr id="6" name="AutoShape 4"/>
            <p:cNvSpPr>
              <a:spLocks noChangeArrowheads="1"/>
            </p:cNvSpPr>
            <p:nvPr/>
          </p:nvSpPr>
          <p:spPr bwMode="auto">
            <a:xfrm>
              <a:off x="5397500" y="1841500"/>
              <a:ext cx="1841500" cy="1714500"/>
            </a:xfrm>
            <a:prstGeom prst="triangle">
              <a:avLst>
                <a:gd name="adj" fmla="val 50000"/>
              </a:avLst>
            </a:prstGeom>
            <a:noFill/>
            <a:ln w="9525">
              <a:solidFill>
                <a:schemeClr val="tx1"/>
              </a:solidFill>
              <a:miter lim="800000"/>
              <a:headEnd/>
              <a:tailEnd/>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7" name="Oval 5"/>
            <p:cNvSpPr>
              <a:spLocks noChangeArrowheads="1"/>
            </p:cNvSpPr>
            <p:nvPr/>
          </p:nvSpPr>
          <p:spPr bwMode="auto">
            <a:xfrm>
              <a:off x="5189803" y="1824303"/>
              <a:ext cx="2222500" cy="2286000"/>
            </a:xfrm>
            <a:prstGeom prst="ellipse">
              <a:avLst/>
            </a:prstGeom>
            <a:noFill/>
            <a:ln w="9525">
              <a:solidFill>
                <a:schemeClr val="tx1"/>
              </a:solidFill>
              <a:prstDash val="sysDot"/>
              <a:round/>
              <a:headEnd/>
              <a:tailEnd/>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p>
          </p:txBody>
        </p:sp>
        <p:sp>
          <p:nvSpPr>
            <p:cNvPr id="8" name="Text Box 6"/>
            <p:cNvSpPr txBox="1">
              <a:spLocks noChangeArrowheads="1"/>
            </p:cNvSpPr>
            <p:nvPr/>
          </p:nvSpPr>
          <p:spPr bwMode="auto">
            <a:xfrm>
              <a:off x="5955771" y="1490928"/>
              <a:ext cx="9236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500" dirty="0"/>
                <a:t>Kullanıcı</a:t>
              </a:r>
            </a:p>
          </p:txBody>
        </p:sp>
        <p:sp>
          <p:nvSpPr>
            <p:cNvPr id="9" name="Text Box 7"/>
            <p:cNvSpPr txBox="1">
              <a:spLocks noChangeArrowheads="1"/>
            </p:cNvSpPr>
            <p:nvPr/>
          </p:nvSpPr>
          <p:spPr bwMode="auto">
            <a:xfrm>
              <a:off x="4749271" y="3522928"/>
              <a:ext cx="7088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500"/>
                <a:t>Görev</a:t>
              </a:r>
            </a:p>
          </p:txBody>
        </p:sp>
        <p:sp>
          <p:nvSpPr>
            <p:cNvPr id="10" name="Text Box 8"/>
            <p:cNvSpPr txBox="1">
              <a:spLocks noChangeArrowheads="1"/>
            </p:cNvSpPr>
            <p:nvPr/>
          </p:nvSpPr>
          <p:spPr bwMode="auto">
            <a:xfrm>
              <a:off x="7352771" y="3459428"/>
              <a:ext cx="5806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500"/>
                <a:t>Araç</a:t>
              </a:r>
            </a:p>
          </p:txBody>
        </p:sp>
        <p:sp>
          <p:nvSpPr>
            <p:cNvPr id="11" name="Text Box 9"/>
            <p:cNvSpPr txBox="1">
              <a:spLocks noChangeArrowheads="1"/>
            </p:cNvSpPr>
            <p:nvPr/>
          </p:nvSpPr>
          <p:spPr bwMode="auto">
            <a:xfrm>
              <a:off x="5765271" y="4221428"/>
              <a:ext cx="8386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500"/>
                <a:t>Bağlam</a:t>
              </a:r>
            </a:p>
          </p:txBody>
        </p:sp>
      </p:grpSp>
    </p:spTree>
    <p:extLst>
      <p:ext uri="{BB962C8B-B14F-4D97-AF65-F5344CB8AC3E}">
        <p14:creationId xmlns:p14="http://schemas.microsoft.com/office/powerpoint/2010/main" val="2063335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 </a:t>
            </a:r>
            <a:r>
              <a:rPr lang="tr-TR" sz="2600" dirty="0" smtClean="0">
                <a:latin typeface="Arial" panose="020B0604020202020204" pitchFamily="34" charset="0"/>
                <a:cs typeface="Arial" panose="020B0604020202020204" pitchFamily="34" charset="0"/>
              </a:rPr>
              <a:t>Tanımla:</a:t>
            </a:r>
          </a:p>
          <a:p>
            <a:pPr marL="544513" indent="0">
              <a:lnSpc>
                <a:spcPct val="150000"/>
              </a:lnSpc>
              <a:spcAft>
                <a:spcPts val="600"/>
              </a:spcAft>
              <a:buClr>
                <a:schemeClr val="accent2"/>
              </a:buClr>
              <a:buNone/>
            </a:pPr>
            <a:r>
              <a:rPr lang="tr-TR" sz="2600" dirty="0" smtClean="0">
                <a:latin typeface="Arial" panose="020B0604020202020204" pitchFamily="34" charset="0"/>
                <a:cs typeface="Arial" panose="020B0604020202020204" pitchFamily="34" charset="0"/>
              </a:rPr>
              <a:t>Hangi </a:t>
            </a:r>
            <a:r>
              <a:rPr lang="tr-TR" sz="2600" dirty="0">
                <a:latin typeface="Arial" panose="020B0604020202020204" pitchFamily="34" charset="0"/>
                <a:cs typeface="Arial" panose="020B0604020202020204" pitchFamily="34" charset="0"/>
              </a:rPr>
              <a:t>verileri toplayacaksın? </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Bu veriler sana ne söyleyecek?</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Hangi veri toplama metotlarına başvuracaksın?</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Test sonuçlarını elde etmek ne kadar zaman alacak?</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Tasarımcılara ne tür bir </a:t>
            </a:r>
            <a:r>
              <a:rPr lang="tr-TR" sz="2600" dirty="0" err="1">
                <a:latin typeface="Arial" panose="020B0604020202020204" pitchFamily="34" charset="0"/>
                <a:cs typeface="Arial" panose="020B0604020202020204" pitchFamily="34" charset="0"/>
              </a:rPr>
              <a:t>geridönüt</a:t>
            </a:r>
            <a:r>
              <a:rPr lang="tr-TR" sz="2600" dirty="0">
                <a:latin typeface="Arial" panose="020B0604020202020204" pitchFamily="34" charset="0"/>
                <a:cs typeface="Arial" panose="020B0604020202020204" pitchFamily="34" charset="0"/>
              </a:rPr>
              <a:t> vereceksin?</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Bu planın avantaj/dezavantajlarını sırala</a:t>
            </a:r>
          </a:p>
        </p:txBody>
      </p:sp>
      <p:sp>
        <p:nvSpPr>
          <p:cNvPr id="2" name="Title 1"/>
          <p:cNvSpPr>
            <a:spLocks noGrp="1"/>
          </p:cNvSpPr>
          <p:nvPr>
            <p:ph type="title"/>
          </p:nvPr>
        </p:nvSpPr>
        <p:spPr/>
        <p:txBody>
          <a:bodyPr/>
          <a:lstStyle/>
          <a:p>
            <a:r>
              <a:rPr lang="tr-TR" dirty="0"/>
              <a:t>Kullanılabilirlik testinin planlanması</a:t>
            </a:r>
            <a:endParaRPr lang="en-US" dirty="0"/>
          </a:p>
        </p:txBody>
      </p:sp>
    </p:spTree>
    <p:extLst>
      <p:ext uri="{BB962C8B-B14F-4D97-AF65-F5344CB8AC3E}">
        <p14:creationId xmlns:p14="http://schemas.microsoft.com/office/powerpoint/2010/main" val="2799542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678838" y="1019253"/>
            <a:ext cx="8907096" cy="4738833"/>
            <a:chOff x="600" y="985"/>
            <a:chExt cx="4776" cy="2657"/>
          </a:xfrm>
        </p:grpSpPr>
        <p:sp>
          <p:nvSpPr>
            <p:cNvPr id="3" name="Rectangle 6"/>
            <p:cNvSpPr>
              <a:spLocks noChangeArrowheads="1"/>
            </p:cNvSpPr>
            <p:nvPr/>
          </p:nvSpPr>
          <p:spPr bwMode="auto">
            <a:xfrm>
              <a:off x="600" y="985"/>
              <a:ext cx="4776" cy="2566"/>
            </a:xfrm>
            <a:prstGeom prst="rect">
              <a:avLst/>
            </a:prstGeom>
            <a:solidFill>
              <a:srgbClr val="EAEAEA"/>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endParaRPr lang="tr-TR" altLang="tr-TR" sz="1667" dirty="0">
                <a:latin typeface="Arial" panose="020B0604020202020204" pitchFamily="34" charset="0"/>
              </a:endParaRPr>
            </a:p>
          </p:txBody>
        </p:sp>
        <p:sp>
          <p:nvSpPr>
            <p:cNvPr id="4" name="AutoShape 7"/>
            <p:cNvSpPr>
              <a:spLocks noChangeArrowheads="1"/>
            </p:cNvSpPr>
            <p:nvPr/>
          </p:nvSpPr>
          <p:spPr bwMode="auto">
            <a:xfrm>
              <a:off x="1675" y="1622"/>
              <a:ext cx="1328" cy="400"/>
            </a:xfrm>
            <a:prstGeom prst="rightArrow">
              <a:avLst>
                <a:gd name="adj1" fmla="val 50000"/>
                <a:gd name="adj2" fmla="val 83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tr-TR" altLang="tr-TR" sz="2000"/>
            </a:p>
          </p:txBody>
        </p:sp>
        <p:sp>
          <p:nvSpPr>
            <p:cNvPr id="5" name="Text Box 8"/>
            <p:cNvSpPr txBox="1">
              <a:spLocks noChangeArrowheads="1"/>
            </p:cNvSpPr>
            <p:nvPr/>
          </p:nvSpPr>
          <p:spPr bwMode="auto">
            <a:xfrm>
              <a:off x="1979" y="1723"/>
              <a:ext cx="4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tr-TR" altLang="tr-TR" sz="1667" dirty="0">
                  <a:latin typeface="Arial" panose="020B0604020202020204" pitchFamily="34" charset="0"/>
                </a:rPr>
                <a:t>Amaç</a:t>
              </a:r>
              <a:endParaRPr lang="en-US" altLang="tr-TR" sz="1667" dirty="0">
                <a:latin typeface="Arial" panose="020B0604020202020204" pitchFamily="34" charset="0"/>
              </a:endParaRPr>
            </a:p>
          </p:txBody>
        </p:sp>
        <p:sp>
          <p:nvSpPr>
            <p:cNvPr id="11" name="Rectangle 14"/>
            <p:cNvSpPr>
              <a:spLocks noChangeArrowheads="1"/>
            </p:cNvSpPr>
            <p:nvPr/>
          </p:nvSpPr>
          <p:spPr bwMode="auto">
            <a:xfrm>
              <a:off x="755" y="1727"/>
              <a:ext cx="672" cy="19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tr-TR" altLang="tr-TR" sz="1667">
                  <a:latin typeface="Arial" panose="020B0604020202020204" pitchFamily="34" charset="0"/>
                </a:rPr>
                <a:t>Kullanıcı</a:t>
              </a:r>
              <a:endParaRPr lang="en-US" altLang="tr-TR" sz="1667">
                <a:latin typeface="Arial" panose="020B0604020202020204" pitchFamily="34" charset="0"/>
              </a:endParaRPr>
            </a:p>
          </p:txBody>
        </p:sp>
        <p:sp>
          <p:nvSpPr>
            <p:cNvPr id="12" name="Text Box 15"/>
            <p:cNvSpPr txBox="1">
              <a:spLocks noChangeArrowheads="1"/>
            </p:cNvSpPr>
            <p:nvPr/>
          </p:nvSpPr>
          <p:spPr bwMode="auto">
            <a:xfrm>
              <a:off x="1385" y="2037"/>
              <a:ext cx="182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tr-TR" altLang="tr-TR" sz="2000" dirty="0">
                  <a:latin typeface="Arial" panose="020B0604020202020204" pitchFamily="34" charset="0"/>
                </a:rPr>
                <a:t>İzmir’de bir düğüne katılmak</a:t>
              </a:r>
              <a:endParaRPr lang="en-US" altLang="tr-TR" sz="2000" dirty="0">
                <a:latin typeface="Arial" panose="020B0604020202020204" pitchFamily="34" charset="0"/>
              </a:endParaRPr>
            </a:p>
          </p:txBody>
        </p:sp>
        <p:sp>
          <p:nvSpPr>
            <p:cNvPr id="13" name="Rectangle 16"/>
            <p:cNvSpPr>
              <a:spLocks noChangeArrowheads="1"/>
            </p:cNvSpPr>
            <p:nvPr/>
          </p:nvSpPr>
          <p:spPr bwMode="auto">
            <a:xfrm>
              <a:off x="3443" y="1719"/>
              <a:ext cx="1248" cy="19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tr-TR" altLang="tr-TR" sz="1667">
                  <a:latin typeface="Arial" panose="020B0604020202020204" pitchFamily="34" charset="0"/>
                </a:rPr>
                <a:t>Görevler</a:t>
              </a:r>
              <a:endParaRPr lang="en-US" altLang="tr-TR" sz="1667">
                <a:latin typeface="Arial" panose="020B0604020202020204" pitchFamily="34" charset="0"/>
              </a:endParaRPr>
            </a:p>
          </p:txBody>
        </p:sp>
        <p:sp>
          <p:nvSpPr>
            <p:cNvPr id="14" name="Text Box 17"/>
            <p:cNvSpPr txBox="1">
              <a:spLocks noChangeArrowheads="1"/>
            </p:cNvSpPr>
            <p:nvPr/>
          </p:nvSpPr>
          <p:spPr bwMode="auto">
            <a:xfrm>
              <a:off x="3385" y="2037"/>
              <a:ext cx="1738"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tr-TR" altLang="tr-TR" sz="2000" dirty="0">
                  <a:latin typeface="Arial" panose="020B0604020202020204" pitchFamily="34" charset="0"/>
                </a:rPr>
                <a:t>Bütçeyi gözden geçir</a:t>
              </a:r>
              <a:endParaRPr lang="en-US" altLang="tr-TR" sz="2000" dirty="0">
                <a:latin typeface="Arial" panose="020B0604020202020204" pitchFamily="34" charset="0"/>
              </a:endParaRPr>
            </a:p>
            <a:p>
              <a:pPr eaLnBrk="1" hangingPunct="1"/>
              <a:r>
                <a:rPr lang="tr-TR" altLang="tr-TR" sz="2000" dirty="0">
                  <a:latin typeface="Arial" panose="020B0604020202020204" pitchFamily="34" charset="0"/>
                </a:rPr>
                <a:t>İşten izin iste</a:t>
              </a:r>
              <a:endParaRPr lang="en-US" altLang="tr-TR" sz="2000" dirty="0">
                <a:latin typeface="Arial" panose="020B0604020202020204" pitchFamily="34" charset="0"/>
              </a:endParaRPr>
            </a:p>
            <a:p>
              <a:pPr eaLnBrk="1" hangingPunct="1"/>
              <a:r>
                <a:rPr lang="tr-TR" altLang="tr-TR" sz="2000" dirty="0">
                  <a:latin typeface="Arial" panose="020B0604020202020204" pitchFamily="34" charset="0"/>
                </a:rPr>
                <a:t>İzmir’e uçuş rezervasyonu </a:t>
              </a:r>
            </a:p>
            <a:p>
              <a:pPr eaLnBrk="1" hangingPunct="1"/>
              <a:r>
                <a:rPr lang="tr-TR" altLang="tr-TR" sz="2000" dirty="0">
                  <a:latin typeface="Arial" panose="020B0604020202020204" pitchFamily="34" charset="0"/>
                </a:rPr>
                <a:t>yaptır</a:t>
              </a:r>
              <a:endParaRPr lang="en-US" altLang="tr-TR" sz="2000" dirty="0">
                <a:latin typeface="Arial" panose="020B0604020202020204" pitchFamily="34" charset="0"/>
              </a:endParaRPr>
            </a:p>
            <a:p>
              <a:pPr eaLnBrk="1" hangingPunct="1"/>
              <a:r>
                <a:rPr lang="tr-TR" altLang="tr-TR" sz="2000" dirty="0">
                  <a:latin typeface="Arial" panose="020B0604020202020204" pitchFamily="34" charset="0"/>
                </a:rPr>
                <a:t>Bavulunu hazırla</a:t>
              </a:r>
              <a:endParaRPr lang="en-US" altLang="tr-TR" sz="2000" dirty="0">
                <a:latin typeface="Arial" panose="020B0604020202020204" pitchFamily="34" charset="0"/>
              </a:endParaRPr>
            </a:p>
            <a:p>
              <a:pPr eaLnBrk="1" hangingPunct="1"/>
              <a:r>
                <a:rPr lang="tr-TR" altLang="tr-TR" sz="2000" dirty="0">
                  <a:latin typeface="Arial" panose="020B0604020202020204" pitchFamily="34" charset="0"/>
                </a:rPr>
                <a:t>Uçuş saatlerini kontrol et</a:t>
              </a:r>
              <a:endParaRPr lang="en-US" altLang="tr-TR" sz="2000" dirty="0">
                <a:latin typeface="Arial" panose="020B0604020202020204" pitchFamily="34" charset="0"/>
              </a:endParaRPr>
            </a:p>
            <a:p>
              <a:pPr eaLnBrk="1" hangingPunct="1"/>
              <a:r>
                <a:rPr lang="tr-TR" altLang="tr-TR" sz="2000" dirty="0">
                  <a:latin typeface="Arial" panose="020B0604020202020204" pitchFamily="34" charset="0"/>
                </a:rPr>
                <a:t>Araba kirala</a:t>
              </a:r>
              <a:endParaRPr lang="en-US" altLang="tr-TR" sz="2000" dirty="0">
                <a:latin typeface="Arial" panose="020B0604020202020204" pitchFamily="34" charset="0"/>
              </a:endParaRPr>
            </a:p>
            <a:p>
              <a:pPr eaLnBrk="1" hangingPunct="1"/>
              <a:r>
                <a:rPr lang="tr-TR" altLang="tr-TR" sz="2000" dirty="0">
                  <a:latin typeface="Arial" panose="020B0604020202020204" pitchFamily="34" charset="0"/>
                </a:rPr>
                <a:t>Kalacak yer ayarla</a:t>
              </a:r>
              <a:endParaRPr lang="en-US" altLang="tr-TR" sz="2000" dirty="0">
                <a:latin typeface="Arial" panose="020B0604020202020204" pitchFamily="34" charset="0"/>
              </a:endParaRPr>
            </a:p>
            <a:p>
              <a:pPr eaLnBrk="1" hangingPunct="1"/>
              <a:endParaRPr lang="en-US" altLang="tr-TR" sz="2000" dirty="0">
                <a:latin typeface="Arial" panose="020B0604020202020204" pitchFamily="34" charset="0"/>
              </a:endParaRPr>
            </a:p>
          </p:txBody>
        </p:sp>
        <p:sp>
          <p:nvSpPr>
            <p:cNvPr id="15" name="Text Box 18"/>
            <p:cNvSpPr txBox="1">
              <a:spLocks noChangeArrowheads="1"/>
            </p:cNvSpPr>
            <p:nvPr/>
          </p:nvSpPr>
          <p:spPr bwMode="auto">
            <a:xfrm>
              <a:off x="864" y="1061"/>
              <a:ext cx="4384"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tr-TR" altLang="tr-TR" sz="5000" b="1" dirty="0">
                  <a:solidFill>
                    <a:srgbClr val="CDCACA"/>
                  </a:solidFill>
                  <a:latin typeface="Arial" panose="020B0604020202020204" pitchFamily="34" charset="0"/>
                </a:rPr>
                <a:t>B a ğ l a m</a:t>
              </a:r>
              <a:endParaRPr lang="en-US" altLang="tr-TR" sz="5000" b="1" dirty="0">
                <a:solidFill>
                  <a:srgbClr val="CDCACA"/>
                </a:solidFill>
                <a:latin typeface="Arial" panose="020B0604020202020204" pitchFamily="34" charset="0"/>
              </a:endParaRPr>
            </a:p>
          </p:txBody>
        </p:sp>
      </p:grpSp>
      <p:pic>
        <p:nvPicPr>
          <p:cNvPr id="1028" name="Picture 4" descr="Avatar, Black, Head, Monochrome, Pers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3028" y="3003013"/>
            <a:ext cx="723020" cy="95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03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Kullanım senaryoları</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Kullanıcıların, görevlerin ve bağlamın tanımlandığı etkileşim “hikayeleridir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Senaryolar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Etkililik</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Etkinlik</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Memnuniyet</a:t>
            </a:r>
          </a:p>
          <a:p>
            <a:pPr marL="0" indent="0">
              <a:lnSpc>
                <a:spcPct val="150000"/>
              </a:lnSpc>
              <a:spcAft>
                <a:spcPts val="600"/>
              </a:spcAft>
              <a:buClr>
                <a:schemeClr val="accent2"/>
              </a:buClr>
              <a:buNone/>
            </a:pPr>
            <a:r>
              <a:rPr lang="tr-TR" sz="2600" dirty="0">
                <a:latin typeface="Arial" panose="020B0604020202020204" pitchFamily="34" charset="0"/>
                <a:cs typeface="Arial" panose="020B0604020202020204" pitchFamily="34" charset="0"/>
              </a:rPr>
              <a:t>kararlarının temel unsurunu oluşturur.</a:t>
            </a:r>
          </a:p>
        </p:txBody>
      </p:sp>
      <p:sp>
        <p:nvSpPr>
          <p:cNvPr id="2" name="Title 1"/>
          <p:cNvSpPr>
            <a:spLocks noGrp="1"/>
          </p:cNvSpPr>
          <p:nvPr>
            <p:ph type="title"/>
          </p:nvPr>
        </p:nvSpPr>
        <p:spPr/>
        <p:txBody>
          <a:bodyPr/>
          <a:lstStyle/>
          <a:p>
            <a:r>
              <a:rPr lang="tr-TR" dirty="0" smtClean="0"/>
              <a:t>Çıktı</a:t>
            </a:r>
            <a:endParaRPr lang="en-US" dirty="0"/>
          </a:p>
        </p:txBody>
      </p:sp>
    </p:spTree>
    <p:extLst>
      <p:ext uri="{BB962C8B-B14F-4D97-AF65-F5344CB8AC3E}">
        <p14:creationId xmlns:p14="http://schemas.microsoft.com/office/powerpoint/2010/main" val="22321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İBE’nin</a:t>
            </a:r>
            <a:r>
              <a:rPr lang="tr-TR" dirty="0"/>
              <a:t> Temel Bileşenleri</a:t>
            </a:r>
          </a:p>
        </p:txBody>
      </p:sp>
      <p:grpSp>
        <p:nvGrpSpPr>
          <p:cNvPr id="14" name="Group 13"/>
          <p:cNvGrpSpPr/>
          <p:nvPr/>
        </p:nvGrpSpPr>
        <p:grpSpPr>
          <a:xfrm>
            <a:off x="3831179" y="2358118"/>
            <a:ext cx="4361476" cy="3045652"/>
            <a:chOff x="1782093" y="890521"/>
            <a:chExt cx="6058736" cy="4762687"/>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02" y="3556482"/>
              <a:ext cx="1611727" cy="161172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2093" y="3384029"/>
              <a:ext cx="1852239" cy="1852240"/>
            </a:xfrm>
            <a:prstGeom prst="rect">
              <a:avLst/>
            </a:prstGeom>
          </p:spPr>
        </p:pic>
        <p:sp>
          <p:nvSpPr>
            <p:cNvPr id="17" name="Oval 16"/>
            <p:cNvSpPr>
              <a:spLocks noChangeArrowheads="1"/>
            </p:cNvSpPr>
            <p:nvPr/>
          </p:nvSpPr>
          <p:spPr bwMode="auto">
            <a:xfrm>
              <a:off x="3109552" y="2297926"/>
              <a:ext cx="3358409" cy="3167715"/>
            </a:xfrm>
            <a:prstGeom prst="ellipse">
              <a:avLst/>
            </a:prstGeom>
            <a:solidFill>
              <a:srgbClr val="FFFFFF"/>
            </a:solidFill>
            <a:ln w="9525">
              <a:solidFill>
                <a:srgbClr val="000000"/>
              </a:solidFill>
              <a:round/>
              <a:headEnd/>
              <a:tailEnd/>
            </a:ln>
          </p:spPr>
          <p:txBody>
            <a:bodyPr anchor="ct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endParaRPr lang="en-US" dirty="0"/>
            </a:p>
          </p:txBody>
        </p:sp>
        <p:sp>
          <p:nvSpPr>
            <p:cNvPr id="18" name="Text Box 28"/>
            <p:cNvSpPr txBox="1">
              <a:spLocks noChangeArrowheads="1"/>
            </p:cNvSpPr>
            <p:nvPr/>
          </p:nvSpPr>
          <p:spPr bwMode="auto">
            <a:xfrm>
              <a:off x="2171221" y="5236269"/>
              <a:ext cx="1711898" cy="40570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tr-TR" sz="2000" b="1" dirty="0">
                  <a:solidFill>
                    <a:srgbClr val="000000"/>
                  </a:solidFill>
                  <a:cs typeface="Times New Roman" pitchFamily="18" charset="0"/>
                </a:rPr>
                <a:t>Kullanıcı</a:t>
              </a:r>
              <a:endParaRPr lang="tr-TR" sz="4400" b="1" dirty="0"/>
            </a:p>
          </p:txBody>
        </p:sp>
        <p:sp>
          <p:nvSpPr>
            <p:cNvPr id="19" name="Text Box 27"/>
            <p:cNvSpPr txBox="1">
              <a:spLocks noChangeArrowheads="1"/>
            </p:cNvSpPr>
            <p:nvPr/>
          </p:nvSpPr>
          <p:spPr bwMode="auto">
            <a:xfrm>
              <a:off x="4972507" y="1281395"/>
              <a:ext cx="2411655" cy="39409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tr-TR" sz="2000" b="1" dirty="0">
                  <a:solidFill>
                    <a:srgbClr val="000000"/>
                  </a:solidFill>
                  <a:latin typeface="Arial" panose="020B0604020202020204" pitchFamily="34" charset="0"/>
                  <a:cs typeface="Arial" panose="020B0604020202020204" pitchFamily="34" charset="0"/>
                </a:rPr>
                <a:t>Araç/Arayüz</a:t>
              </a:r>
              <a:endParaRPr lang="tr-TR" sz="4400" b="1" dirty="0">
                <a:latin typeface="Arial" panose="020B0604020202020204" pitchFamily="34" charset="0"/>
                <a:cs typeface="Arial" panose="020B0604020202020204" pitchFamily="34" charset="0"/>
              </a:endParaRPr>
            </a:p>
          </p:txBody>
        </p:sp>
        <p:sp>
          <p:nvSpPr>
            <p:cNvPr id="20" name="Text Box 26"/>
            <p:cNvSpPr txBox="1">
              <a:spLocks noChangeArrowheads="1"/>
            </p:cNvSpPr>
            <p:nvPr/>
          </p:nvSpPr>
          <p:spPr bwMode="auto">
            <a:xfrm>
              <a:off x="3995694" y="2954333"/>
              <a:ext cx="1727798" cy="3748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tr-TR" sz="2000" b="1" dirty="0">
                  <a:solidFill>
                    <a:srgbClr val="000000"/>
                  </a:solidFill>
                  <a:cs typeface="Times New Roman" pitchFamily="18" charset="0"/>
                </a:rPr>
                <a:t>Bağlam</a:t>
              </a:r>
              <a:endParaRPr lang="tr-TR" sz="3600" b="1" dirty="0"/>
            </a:p>
          </p:txBody>
        </p:sp>
        <p:sp>
          <p:nvSpPr>
            <p:cNvPr id="21" name="Text Box 24"/>
            <p:cNvSpPr txBox="1">
              <a:spLocks noChangeArrowheads="1"/>
            </p:cNvSpPr>
            <p:nvPr/>
          </p:nvSpPr>
          <p:spPr bwMode="auto">
            <a:xfrm>
              <a:off x="6381824" y="5236269"/>
              <a:ext cx="1362268" cy="41693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tr-TR" sz="2000" b="1" dirty="0">
                  <a:solidFill>
                    <a:srgbClr val="000000"/>
                  </a:solidFill>
                  <a:cs typeface="Times New Roman" pitchFamily="18" charset="0"/>
                </a:rPr>
                <a:t>Görev</a:t>
              </a:r>
              <a:endParaRPr lang="tr-TR" sz="4400" b="1" dirty="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7991" y="3491037"/>
              <a:ext cx="1011507" cy="101150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6462" y="3491037"/>
              <a:ext cx="1036320" cy="1036320"/>
            </a:xfrm>
            <a:prstGeom prst="rect">
              <a:avLst/>
            </a:prstGeom>
          </p:spPr>
        </p:pic>
        <p:sp>
          <p:nvSpPr>
            <p:cNvPr id="24" name="AutoShape 29"/>
            <p:cNvSpPr>
              <a:spLocks noChangeArrowheads="1"/>
            </p:cNvSpPr>
            <p:nvPr/>
          </p:nvSpPr>
          <p:spPr bwMode="auto">
            <a:xfrm>
              <a:off x="3289895" y="2098083"/>
              <a:ext cx="2939207" cy="2447684"/>
            </a:xfrm>
            <a:prstGeom prst="triangle">
              <a:avLst>
                <a:gd name="adj" fmla="val 50000"/>
              </a:avLst>
            </a:prstGeom>
            <a:noFill/>
            <a:ln w="9525">
              <a:solidFill>
                <a:srgbClr val="000000"/>
              </a:solidFill>
              <a:prstDash val="dash"/>
              <a:miter lim="800000"/>
              <a:headEnd/>
              <a:tailEnd/>
            </a:ln>
            <a:extLst>
              <a:ext uri="{909E8E84-426E-40DD-AFC4-6F175D3DCCD1}">
                <a14:hiddenFill xmlns:a14="http://schemas.microsoft.com/office/drawing/2010/main">
                  <a:solidFill>
                    <a:srgbClr val="00CC99"/>
                  </a:solidFill>
                </a14:hiddenFill>
              </a:ext>
            </a:extLst>
          </p:spPr>
          <p:txBody>
            <a:bodyPr anchor="ct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endParaRPr lang="en-US" dirty="0"/>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4951" y="890521"/>
              <a:ext cx="974601" cy="1231075"/>
            </a:xfrm>
            <a:prstGeom prst="rect">
              <a:avLst/>
            </a:prstGeom>
          </p:spPr>
        </p:pic>
      </p:grpSp>
    </p:spTree>
    <p:extLst>
      <p:ext uri="{BB962C8B-B14F-4D97-AF65-F5344CB8AC3E}">
        <p14:creationId xmlns:p14="http://schemas.microsoft.com/office/powerpoint/2010/main" val="2412216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763777"/>
            <a:ext cx="10058401" cy="4619436"/>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Anahtar değişkenleri belirler: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iş ve görev becerileri</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İşlem tecrübesi</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eğitim </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destek</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çalışma pratiği</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yaş, cinsiyet, fiziksel yetiler </a:t>
            </a:r>
          </a:p>
          <a:p>
            <a:pPr marL="733933" lvl="1" indent="-441325">
              <a:lnSpc>
                <a:spcPct val="150000"/>
              </a:lnSpc>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ve </a:t>
            </a:r>
            <a:r>
              <a:rPr lang="tr-TR" sz="2400" dirty="0">
                <a:latin typeface="Arial" panose="020B0604020202020204" pitchFamily="34" charset="0"/>
                <a:cs typeface="Arial" panose="020B0604020202020204" pitchFamily="34" charset="0"/>
              </a:rPr>
              <a:t>pek çok diğer değişken</a:t>
            </a:r>
          </a:p>
        </p:txBody>
      </p:sp>
      <p:sp>
        <p:nvSpPr>
          <p:cNvPr id="2" name="Title 1"/>
          <p:cNvSpPr>
            <a:spLocks noGrp="1"/>
          </p:cNvSpPr>
          <p:nvPr>
            <p:ph type="title"/>
          </p:nvPr>
        </p:nvSpPr>
        <p:spPr/>
        <p:txBody>
          <a:bodyPr/>
          <a:lstStyle/>
          <a:p>
            <a:r>
              <a:rPr lang="tr-TR" dirty="0" smtClean="0"/>
              <a:t>Kullanıcı analizi</a:t>
            </a:r>
            <a:endParaRPr lang="en-US" dirty="0"/>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6479" y="1885641"/>
            <a:ext cx="4454283" cy="4036694"/>
          </a:xfrm>
          <a:prstGeom prst="rect">
            <a:avLst/>
          </a:prstGeom>
        </p:spPr>
      </p:pic>
    </p:spTree>
    <p:extLst>
      <p:ext uri="{BB962C8B-B14F-4D97-AF65-F5344CB8AC3E}">
        <p14:creationId xmlns:p14="http://schemas.microsoft.com/office/powerpoint/2010/main" val="1503280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ODTÜ İnsan Bilgisayar Etkileşimi </a:t>
            </a:r>
            <a:r>
              <a:rPr lang="tr-TR" sz="2600" dirty="0" err="1">
                <a:latin typeface="Arial" panose="020B0604020202020204" pitchFamily="34" charset="0"/>
                <a:cs typeface="Arial" panose="020B0604020202020204" pitchFamily="34" charset="0"/>
              </a:rPr>
              <a:t>Laboratuarında</a:t>
            </a:r>
            <a:r>
              <a:rPr lang="tr-TR" sz="2600" dirty="0">
                <a:latin typeface="Arial" panose="020B0604020202020204" pitchFamily="34" charset="0"/>
                <a:cs typeface="Arial" panose="020B0604020202020204" pitchFamily="34" charset="0"/>
              </a:rPr>
              <a:t> gerçekleştirilen testlere 1 kullanılabilirlik uzmanı, pilot uygulama için 2 kullanıcı, X Bankası İnternet Şubesi kullanıcısı olan 30 kullanıcı ve X Bankası İnternet Şubesi kullanıcısı olmayan 10 kullanıcı olmak üzere toplam 43 kişi katılmıştır. </a:t>
            </a:r>
          </a:p>
        </p:txBody>
      </p:sp>
      <p:sp>
        <p:nvSpPr>
          <p:cNvPr id="2" name="Title 1"/>
          <p:cNvSpPr>
            <a:spLocks noGrp="1"/>
          </p:cNvSpPr>
          <p:nvPr>
            <p:ph type="title"/>
          </p:nvPr>
        </p:nvSpPr>
        <p:spPr/>
        <p:txBody>
          <a:bodyPr/>
          <a:lstStyle/>
          <a:p>
            <a:r>
              <a:rPr lang="tr-TR" dirty="0" smtClean="0"/>
              <a:t>Kullanıcı Analizi - 1</a:t>
            </a:r>
            <a:endParaRPr lang="en-US" dirty="0"/>
          </a:p>
        </p:txBody>
      </p:sp>
    </p:spTree>
    <p:extLst>
      <p:ext uri="{BB962C8B-B14F-4D97-AF65-F5344CB8AC3E}">
        <p14:creationId xmlns:p14="http://schemas.microsoft.com/office/powerpoint/2010/main" val="1643285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Katılımcıların 2’si bu çalışmaya göz izleme analizleri öncesinde sitedeki kullanım zorluklarını belirlemek amacıyla tasarlanan görevlerin (</a:t>
            </a:r>
            <a:r>
              <a:rPr lang="tr-TR" sz="2600" dirty="0" err="1">
                <a:latin typeface="Arial" panose="020B0604020202020204" pitchFamily="34" charset="0"/>
                <a:cs typeface="Arial" panose="020B0604020202020204" pitchFamily="34" charset="0"/>
              </a:rPr>
              <a:t>task</a:t>
            </a:r>
            <a:r>
              <a:rPr lang="tr-TR" sz="2600" dirty="0">
                <a:latin typeface="Arial" panose="020B0604020202020204" pitchFamily="34" charset="0"/>
                <a:cs typeface="Arial" panose="020B0604020202020204" pitchFamily="34" charset="0"/>
              </a:rPr>
              <a:t>) amacına uygunluğunu test etmek ve deneylerde kullanıcılara sorulacak soruların uygun olup olmadığını kontrol etmek amacıyla katılmıştır. Analiz sonuçlarına dahil edilen katılımcı sayısı ise X Bankası İnternet Şubesi kullanıcısı olan (30) ve kullanıcı olmayan (10) olmak üzere 40 kişidir. </a:t>
            </a:r>
          </a:p>
        </p:txBody>
      </p:sp>
      <p:sp>
        <p:nvSpPr>
          <p:cNvPr id="2" name="Title 1"/>
          <p:cNvSpPr>
            <a:spLocks noGrp="1"/>
          </p:cNvSpPr>
          <p:nvPr>
            <p:ph type="title"/>
          </p:nvPr>
        </p:nvSpPr>
        <p:spPr/>
        <p:txBody>
          <a:bodyPr/>
          <a:lstStyle/>
          <a:p>
            <a:r>
              <a:rPr lang="tr-TR" dirty="0" smtClean="0"/>
              <a:t>Kullanıcı Analizi - 2</a:t>
            </a:r>
            <a:endParaRPr lang="en-US" dirty="0"/>
          </a:p>
        </p:txBody>
      </p:sp>
    </p:spTree>
    <p:extLst>
      <p:ext uri="{BB962C8B-B14F-4D97-AF65-F5344CB8AC3E}">
        <p14:creationId xmlns:p14="http://schemas.microsoft.com/office/powerpoint/2010/main" val="3625649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566683"/>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Testler için seçilen kullanıcılar mümkün olduğunca farklı eğitim seviyelerinden ve farklı mesleklerden seçilerek katılımcı profilinin gerçek kullanıcı kitlesini temsil etmesi sağlanmıştır. Katılımcılar 22 – 45 yaş arası kişilerden seçilmiş olup, genel yaş ortalaması 29,4’tür. Katılımcıların eğitim seviyesi lise mezunu ve yüksek lisans mezunu arasında değişmekte olup, farklı branş, meslek ve sektörlerden seçilmelerine özen gösterilmiştir. Ayrıca katılımcılar arasında kadın – erkek dağılımının eşit oranda olmasına dikkat edilmiş, kişiler 20 kadın ve 20 erkek olacak şekilde seçilmiştir.</a:t>
            </a:r>
          </a:p>
        </p:txBody>
      </p:sp>
      <p:sp>
        <p:nvSpPr>
          <p:cNvPr id="2" name="Title 1"/>
          <p:cNvSpPr>
            <a:spLocks noGrp="1"/>
          </p:cNvSpPr>
          <p:nvPr>
            <p:ph type="title"/>
          </p:nvPr>
        </p:nvSpPr>
        <p:spPr/>
        <p:txBody>
          <a:bodyPr/>
          <a:lstStyle/>
          <a:p>
            <a:r>
              <a:rPr lang="tr-TR" dirty="0" smtClean="0"/>
              <a:t>Kullanıcı Analizi - 3</a:t>
            </a:r>
            <a:endParaRPr lang="en-US" dirty="0"/>
          </a:p>
        </p:txBody>
      </p:sp>
    </p:spTree>
    <p:extLst>
      <p:ext uri="{BB962C8B-B14F-4D97-AF65-F5344CB8AC3E}">
        <p14:creationId xmlns:p14="http://schemas.microsoft.com/office/powerpoint/2010/main" val="1901650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Herhangi bir sistemi kullanırken kullanıcıların yerine getirmeleri  beklenen davranışların </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İnsan, teknoloji ve çevresel faktörlerle beraber ele alınarak</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gözlemlenmesi, tanımlanması ve alt görevi bileşenlerine ayrılması </a:t>
            </a:r>
          </a:p>
          <a:p>
            <a:pPr marL="0" indent="0">
              <a:lnSpc>
                <a:spcPct val="150000"/>
              </a:lnSpc>
              <a:spcAft>
                <a:spcPts val="600"/>
              </a:spcAft>
              <a:buClr>
                <a:schemeClr val="accent2"/>
              </a:buClr>
              <a:buNone/>
            </a:pPr>
            <a:r>
              <a:rPr lang="tr-TR" sz="2600" dirty="0" smtClean="0">
                <a:latin typeface="Arial" panose="020B0604020202020204" pitchFamily="34" charset="0"/>
                <a:cs typeface="Arial" panose="020B0604020202020204" pitchFamily="34" charset="0"/>
              </a:rPr>
              <a:t>Sürecidir.</a:t>
            </a:r>
            <a:endParaRPr lang="tr-TR"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a:t>Görev analizi</a:t>
            </a:r>
            <a:endParaRPr lang="en-US" dirty="0"/>
          </a:p>
        </p:txBody>
      </p:sp>
    </p:spTree>
    <p:extLst>
      <p:ext uri="{BB962C8B-B14F-4D97-AF65-F5344CB8AC3E}">
        <p14:creationId xmlns:p14="http://schemas.microsoft.com/office/powerpoint/2010/main" val="820992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Kullanıcı </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Verilen görevden ne anlamaktadır?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Hangi kararları verir?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Ne bilmelidir?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Nasıl yardım alır?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Yanlışlarını nasıl telafi eder?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Hangi fiziksel hareketleri gerçekleşmelidir? </a:t>
            </a:r>
          </a:p>
        </p:txBody>
      </p:sp>
      <p:sp>
        <p:nvSpPr>
          <p:cNvPr id="2" name="Title 1"/>
          <p:cNvSpPr>
            <a:spLocks noGrp="1"/>
          </p:cNvSpPr>
          <p:nvPr>
            <p:ph type="title"/>
          </p:nvPr>
        </p:nvSpPr>
        <p:spPr/>
        <p:txBody>
          <a:bodyPr/>
          <a:lstStyle/>
          <a:p>
            <a:r>
              <a:rPr lang="tr-TR" dirty="0"/>
              <a:t>Görev </a:t>
            </a:r>
            <a:r>
              <a:rPr lang="tr-TR" dirty="0" smtClean="0"/>
              <a:t>analizi soruları</a:t>
            </a:r>
            <a:endParaRPr lang="en-US" dirty="0"/>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6945" y="1914215"/>
            <a:ext cx="3901440" cy="3901440"/>
          </a:xfrm>
          <a:prstGeom prst="rect">
            <a:avLst/>
          </a:prstGeom>
        </p:spPr>
      </p:pic>
    </p:spTree>
    <p:extLst>
      <p:ext uri="{BB962C8B-B14F-4D97-AF65-F5344CB8AC3E}">
        <p14:creationId xmlns:p14="http://schemas.microsoft.com/office/powerpoint/2010/main" val="3865427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Gözlem</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Görüşme</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Sözlü protokol analizi</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Kendi kendine deneme</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Bilişsel modelleme (</a:t>
            </a:r>
            <a:r>
              <a:rPr lang="tr-TR" sz="2600" dirty="0" err="1">
                <a:latin typeface="Arial" panose="020B0604020202020204" pitchFamily="34" charset="0"/>
                <a:cs typeface="Arial" panose="020B0604020202020204" pitchFamily="34" charset="0"/>
              </a:rPr>
              <a:t>örn</a:t>
            </a:r>
            <a:r>
              <a:rPr lang="tr-TR" sz="2600" dirty="0">
                <a:latin typeface="Arial" panose="020B0604020202020204" pitchFamily="34" charset="0"/>
                <a:cs typeface="Arial" panose="020B0604020202020204" pitchFamily="34" charset="0"/>
              </a:rPr>
              <a:t>, GOMS analizi)</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Hiyerarşik görev analizi (HGA)</a:t>
            </a:r>
          </a:p>
        </p:txBody>
      </p:sp>
      <p:sp>
        <p:nvSpPr>
          <p:cNvPr id="2" name="Title 1"/>
          <p:cNvSpPr>
            <a:spLocks noGrp="1"/>
          </p:cNvSpPr>
          <p:nvPr>
            <p:ph type="title"/>
          </p:nvPr>
        </p:nvSpPr>
        <p:spPr/>
        <p:txBody>
          <a:bodyPr/>
          <a:lstStyle/>
          <a:p>
            <a:r>
              <a:rPr lang="tr-TR" dirty="0"/>
              <a:t>Görev </a:t>
            </a:r>
            <a:r>
              <a:rPr lang="tr-TR" dirty="0" smtClean="0"/>
              <a:t>analizi metotları</a:t>
            </a:r>
            <a:endParaRPr lang="en-US" dirty="0"/>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5055" y="1996682"/>
            <a:ext cx="4850452" cy="3649207"/>
          </a:xfrm>
          <a:prstGeom prst="rect">
            <a:avLst/>
          </a:prstGeom>
        </p:spPr>
      </p:pic>
    </p:spTree>
    <p:extLst>
      <p:ext uri="{BB962C8B-B14F-4D97-AF65-F5344CB8AC3E}">
        <p14:creationId xmlns:p14="http://schemas.microsoft.com/office/powerpoint/2010/main" val="1795546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19"/>
          <p:cNvCxnSpPr/>
          <p:nvPr/>
        </p:nvCxnSpPr>
        <p:spPr>
          <a:xfrm flipV="1">
            <a:off x="5850334" y="2307586"/>
            <a:ext cx="1019518" cy="4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39768" y="2307586"/>
            <a:ext cx="1608146" cy="1353487"/>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1071479033"/>
              </p:ext>
            </p:extLst>
          </p:nvPr>
        </p:nvGraphicFramePr>
        <p:xfrm>
          <a:off x="607645" y="606682"/>
          <a:ext cx="2381738" cy="566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07645" y="206572"/>
            <a:ext cx="3011921"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2000" dirty="0">
                <a:latin typeface="Arial" panose="020B0604020202020204" pitchFamily="34" charset="0"/>
                <a:cs typeface="Arial" panose="020B0604020202020204" pitchFamily="34" charset="0"/>
              </a:rPr>
              <a:t>İnternet Şubesi </a:t>
            </a:r>
            <a:r>
              <a:rPr lang="tr-TR" sz="2000" dirty="0" err="1">
                <a:latin typeface="Arial" panose="020B0604020202020204" pitchFamily="34" charset="0"/>
                <a:cs typeface="Arial" panose="020B0604020202020204" pitchFamily="34" charset="0"/>
              </a:rPr>
              <a:t>Anasayfa</a:t>
            </a:r>
            <a:endParaRPr lang="tr-TR" sz="2000" dirty="0">
              <a:latin typeface="Arial" panose="020B0604020202020204" pitchFamily="34" charset="0"/>
              <a:cs typeface="Arial" panose="020B0604020202020204" pitchFamily="34" charset="0"/>
            </a:endParaRPr>
          </a:p>
        </p:txBody>
      </p:sp>
      <p:sp>
        <p:nvSpPr>
          <p:cNvPr id="8" name="Rectangle 7"/>
          <p:cNvSpPr/>
          <p:nvPr/>
        </p:nvSpPr>
        <p:spPr>
          <a:xfrm>
            <a:off x="4076765" y="1828803"/>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Kart No ile </a:t>
            </a:r>
          </a:p>
          <a:p>
            <a:pPr algn="ctr"/>
            <a:r>
              <a:rPr lang="tr-TR" sz="2000" dirty="0" smtClean="0">
                <a:latin typeface="Arial" panose="020B0604020202020204" pitchFamily="34" charset="0"/>
                <a:cs typeface="Arial" panose="020B0604020202020204" pitchFamily="34" charset="0"/>
              </a:rPr>
              <a:t>Borç Ödeme</a:t>
            </a:r>
            <a:endParaRPr lang="tr-TR" sz="2000" dirty="0">
              <a:latin typeface="Arial" panose="020B0604020202020204" pitchFamily="34" charset="0"/>
              <a:cs typeface="Arial" panose="020B0604020202020204" pitchFamily="34" charset="0"/>
            </a:endParaRPr>
          </a:p>
        </p:txBody>
      </p:sp>
      <p:sp>
        <p:nvSpPr>
          <p:cNvPr id="10" name="Rectangle 9"/>
          <p:cNvSpPr/>
          <p:nvPr/>
        </p:nvSpPr>
        <p:spPr>
          <a:xfrm>
            <a:off x="6896165" y="1828803"/>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Seçim Ekranı</a:t>
            </a:r>
            <a:endParaRPr lang="tr-TR" sz="2000" dirty="0">
              <a:latin typeface="Arial" panose="020B0604020202020204" pitchFamily="34" charset="0"/>
              <a:cs typeface="Arial" panose="020B0604020202020204" pitchFamily="34" charset="0"/>
            </a:endParaRPr>
          </a:p>
        </p:txBody>
      </p:sp>
      <p:sp>
        <p:nvSpPr>
          <p:cNvPr id="11" name="Rectangle 10"/>
          <p:cNvSpPr/>
          <p:nvPr/>
        </p:nvSpPr>
        <p:spPr>
          <a:xfrm>
            <a:off x="9715565" y="1828803"/>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Kart No ile </a:t>
            </a:r>
          </a:p>
          <a:p>
            <a:pPr algn="ctr"/>
            <a:r>
              <a:rPr lang="tr-TR" sz="2000" dirty="0" smtClean="0">
                <a:latin typeface="Arial" panose="020B0604020202020204" pitchFamily="34" charset="0"/>
                <a:cs typeface="Arial" panose="020B0604020202020204" pitchFamily="34" charset="0"/>
              </a:rPr>
              <a:t>Ödeme</a:t>
            </a:r>
            <a:endParaRPr lang="tr-TR" sz="2000" dirty="0">
              <a:latin typeface="Arial" panose="020B0604020202020204" pitchFamily="34" charset="0"/>
              <a:cs typeface="Arial" panose="020B0604020202020204" pitchFamily="34" charset="0"/>
            </a:endParaRPr>
          </a:p>
        </p:txBody>
      </p:sp>
      <p:sp>
        <p:nvSpPr>
          <p:cNvPr id="13" name="Rectangle 12"/>
          <p:cNvSpPr/>
          <p:nvPr/>
        </p:nvSpPr>
        <p:spPr>
          <a:xfrm>
            <a:off x="9715564" y="3335218"/>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Gerekli Veri Girişi</a:t>
            </a:r>
            <a:endParaRPr lang="tr-TR" sz="2000" dirty="0">
              <a:latin typeface="Arial" panose="020B0604020202020204" pitchFamily="34" charset="0"/>
              <a:cs typeface="Arial" panose="020B0604020202020204" pitchFamily="34" charset="0"/>
            </a:endParaRPr>
          </a:p>
        </p:txBody>
      </p:sp>
      <p:sp>
        <p:nvSpPr>
          <p:cNvPr id="14" name="Rectangle 13"/>
          <p:cNvSpPr/>
          <p:nvPr/>
        </p:nvSpPr>
        <p:spPr>
          <a:xfrm>
            <a:off x="3745583" y="3335218"/>
            <a:ext cx="2177567"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Gerekli Alanların Doldurulması</a:t>
            </a:r>
            <a:endParaRPr lang="tr-TR" sz="2000" dirty="0">
              <a:latin typeface="Arial" panose="020B0604020202020204" pitchFamily="34" charset="0"/>
              <a:cs typeface="Arial" panose="020B0604020202020204" pitchFamily="34" charset="0"/>
            </a:endParaRPr>
          </a:p>
        </p:txBody>
      </p:sp>
      <p:sp>
        <p:nvSpPr>
          <p:cNvPr id="15" name="Rectangle 14"/>
          <p:cNvSpPr/>
          <p:nvPr/>
        </p:nvSpPr>
        <p:spPr>
          <a:xfrm>
            <a:off x="7071813" y="5005761"/>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Kart No ile </a:t>
            </a:r>
          </a:p>
          <a:p>
            <a:pPr algn="ctr"/>
            <a:r>
              <a:rPr lang="tr-TR" sz="2000" dirty="0" smtClean="0">
                <a:latin typeface="Arial" panose="020B0604020202020204" pitchFamily="34" charset="0"/>
                <a:cs typeface="Arial" panose="020B0604020202020204" pitchFamily="34" charset="0"/>
              </a:rPr>
              <a:t>Borç Ödeme</a:t>
            </a:r>
            <a:endParaRPr lang="tr-TR" sz="2000" dirty="0">
              <a:latin typeface="Arial" panose="020B0604020202020204" pitchFamily="34" charset="0"/>
              <a:cs typeface="Arial" panose="020B0604020202020204" pitchFamily="34" charset="0"/>
            </a:endParaRPr>
          </a:p>
        </p:txBody>
      </p:sp>
      <p:sp>
        <p:nvSpPr>
          <p:cNvPr id="17" name="Diamond 16"/>
          <p:cNvSpPr/>
          <p:nvPr/>
        </p:nvSpPr>
        <p:spPr>
          <a:xfrm>
            <a:off x="6896165" y="3160179"/>
            <a:ext cx="1846385" cy="1211723"/>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Mesaj</a:t>
            </a:r>
          </a:p>
          <a:p>
            <a:pPr algn="ctr"/>
            <a:r>
              <a:rPr lang="tr-TR" sz="2000" dirty="0" smtClean="0">
                <a:latin typeface="Arial" panose="020B0604020202020204" pitchFamily="34" charset="0"/>
                <a:cs typeface="Arial" panose="020B0604020202020204" pitchFamily="34" charset="0"/>
              </a:rPr>
              <a:t>Onay</a:t>
            </a:r>
            <a:endParaRPr lang="tr-TR" sz="2000" dirty="0">
              <a:latin typeface="Arial" panose="020B0604020202020204" pitchFamily="34" charset="0"/>
              <a:cs typeface="Arial" panose="020B0604020202020204" pitchFamily="34" charset="0"/>
            </a:endParaRPr>
          </a:p>
        </p:txBody>
      </p:sp>
      <p:sp>
        <p:nvSpPr>
          <p:cNvPr id="18" name="Diamond 17"/>
          <p:cNvSpPr/>
          <p:nvPr/>
        </p:nvSpPr>
        <p:spPr>
          <a:xfrm>
            <a:off x="3569738" y="4830723"/>
            <a:ext cx="2535049" cy="1211723"/>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Düzeltme</a:t>
            </a:r>
          </a:p>
          <a:p>
            <a:pPr algn="ctr"/>
            <a:r>
              <a:rPr lang="tr-TR" sz="2000" dirty="0" smtClean="0">
                <a:latin typeface="Arial" panose="020B0604020202020204" pitchFamily="34" charset="0"/>
                <a:cs typeface="Arial" panose="020B0604020202020204" pitchFamily="34" charset="0"/>
              </a:rPr>
              <a:t>/ Onay</a:t>
            </a:r>
            <a:endParaRPr lang="tr-TR" sz="2000" dirty="0">
              <a:latin typeface="Arial" panose="020B0604020202020204" pitchFamily="34" charset="0"/>
              <a:cs typeface="Arial" panose="020B0604020202020204" pitchFamily="34" charset="0"/>
            </a:endParaRPr>
          </a:p>
        </p:txBody>
      </p:sp>
      <p:cxnSp>
        <p:nvCxnSpPr>
          <p:cNvPr id="36" name="Straight Arrow Connector 19"/>
          <p:cNvCxnSpPr/>
          <p:nvPr/>
        </p:nvCxnSpPr>
        <p:spPr>
          <a:xfrm flipV="1">
            <a:off x="8742550" y="2259626"/>
            <a:ext cx="1019518" cy="4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1" idx="2"/>
            <a:endCxn id="13" idx="0"/>
          </p:cNvCxnSpPr>
          <p:nvPr/>
        </p:nvCxnSpPr>
        <p:spPr>
          <a:xfrm flipH="1">
            <a:off x="10638757" y="2690449"/>
            <a:ext cx="1" cy="6447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1"/>
            <a:endCxn id="17" idx="3"/>
          </p:cNvCxnSpPr>
          <p:nvPr/>
        </p:nvCxnSpPr>
        <p:spPr>
          <a:xfrm flipH="1">
            <a:off x="8742550" y="3766041"/>
            <a:ext cx="9730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896838" y="3766040"/>
            <a:ext cx="9730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19"/>
          <p:cNvCxnSpPr/>
          <p:nvPr/>
        </p:nvCxnSpPr>
        <p:spPr>
          <a:xfrm flipV="1">
            <a:off x="6054962" y="5430197"/>
            <a:ext cx="1019518" cy="4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4837261" y="4179279"/>
            <a:ext cx="1" cy="6447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19"/>
          <p:cNvCxnSpPr/>
          <p:nvPr/>
        </p:nvCxnSpPr>
        <p:spPr>
          <a:xfrm rot="10800000" flipH="1">
            <a:off x="3572667" y="3766040"/>
            <a:ext cx="172916" cy="1670544"/>
          </a:xfrm>
          <a:prstGeom prst="bentConnector3">
            <a:avLst>
              <a:gd name="adj1" fmla="val -13220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19"/>
          <p:cNvCxnSpPr>
            <a:stCxn id="17" idx="2"/>
            <a:endCxn id="13" idx="2"/>
          </p:cNvCxnSpPr>
          <p:nvPr/>
        </p:nvCxnSpPr>
        <p:spPr>
          <a:xfrm rot="5400000" flipH="1" flipV="1">
            <a:off x="9141538" y="2874683"/>
            <a:ext cx="175038" cy="2819399"/>
          </a:xfrm>
          <a:prstGeom prst="bentConnector3">
            <a:avLst>
              <a:gd name="adj1" fmla="val -1306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047913" y="392721"/>
            <a:ext cx="7514035" cy="923330"/>
          </a:xfrm>
          <a:prstGeom prst="rect">
            <a:avLst/>
          </a:prstGeom>
          <a:noFill/>
        </p:spPr>
        <p:txBody>
          <a:bodyPr wrap="square" rtlCol="0">
            <a:spAutoFit/>
          </a:bodyPr>
          <a:lstStyle/>
          <a:p>
            <a:r>
              <a:rPr lang="tr-TR" b="1" dirty="0" smtClean="0"/>
              <a:t>Görev 8:</a:t>
            </a:r>
            <a:r>
              <a:rPr lang="tr-TR" dirty="0" smtClean="0"/>
              <a:t> Annenizin kredi kartı ile borcunu ödemek istiyorsunuz.  İnternet Şubesindeki vadesiz hesabınız üzerinden annenizin kredi kartı borcunun 1 TL’sini kart </a:t>
            </a:r>
            <a:r>
              <a:rPr lang="tr-TR" dirty="0" err="1" smtClean="0"/>
              <a:t>no</a:t>
            </a:r>
            <a:r>
              <a:rPr lang="tr-TR" dirty="0" smtClean="0"/>
              <a:t> girerek ödeyiniz.</a:t>
            </a:r>
            <a:endParaRPr lang="tr-TR" dirty="0"/>
          </a:p>
        </p:txBody>
      </p:sp>
    </p:spTree>
    <p:extLst>
      <p:ext uri="{BB962C8B-B14F-4D97-AF65-F5344CB8AC3E}">
        <p14:creationId xmlns:p14="http://schemas.microsoft.com/office/powerpoint/2010/main" val="3371341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9"/>
          <p:cNvCxnSpPr/>
          <p:nvPr/>
        </p:nvCxnSpPr>
        <p:spPr>
          <a:xfrm flipV="1">
            <a:off x="3968780" y="3345078"/>
            <a:ext cx="1019518" cy="4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195211" y="2866295"/>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Ana Sayfa</a:t>
            </a:r>
            <a:endParaRPr lang="tr-TR" sz="2000" dirty="0">
              <a:latin typeface="Arial" panose="020B0604020202020204" pitchFamily="34" charset="0"/>
              <a:cs typeface="Arial" panose="020B0604020202020204" pitchFamily="34" charset="0"/>
            </a:endParaRPr>
          </a:p>
        </p:txBody>
      </p:sp>
      <p:sp>
        <p:nvSpPr>
          <p:cNvPr id="4" name="Rectangle 3"/>
          <p:cNvSpPr/>
          <p:nvPr/>
        </p:nvSpPr>
        <p:spPr>
          <a:xfrm>
            <a:off x="5014611" y="2866295"/>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Çıkış</a:t>
            </a:r>
            <a:endParaRPr lang="tr-TR" sz="2000" dirty="0">
              <a:latin typeface="Arial" panose="020B0604020202020204" pitchFamily="34" charset="0"/>
              <a:cs typeface="Arial" panose="020B0604020202020204" pitchFamily="34" charset="0"/>
            </a:endParaRPr>
          </a:p>
        </p:txBody>
      </p:sp>
      <p:sp>
        <p:nvSpPr>
          <p:cNvPr id="5" name="Rectangle 4"/>
          <p:cNvSpPr/>
          <p:nvPr/>
        </p:nvSpPr>
        <p:spPr>
          <a:xfrm>
            <a:off x="7834011" y="2866295"/>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Onay</a:t>
            </a:r>
            <a:endParaRPr lang="tr-TR" sz="2000" dirty="0">
              <a:latin typeface="Arial" panose="020B0604020202020204" pitchFamily="34" charset="0"/>
              <a:cs typeface="Arial" panose="020B0604020202020204" pitchFamily="34" charset="0"/>
            </a:endParaRPr>
          </a:p>
        </p:txBody>
      </p:sp>
      <p:cxnSp>
        <p:nvCxnSpPr>
          <p:cNvPr id="6" name="Straight Arrow Connector 19"/>
          <p:cNvCxnSpPr/>
          <p:nvPr/>
        </p:nvCxnSpPr>
        <p:spPr>
          <a:xfrm flipV="1">
            <a:off x="6860996" y="3297118"/>
            <a:ext cx="1019518" cy="4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25683" y="1922582"/>
            <a:ext cx="7514035" cy="369332"/>
          </a:xfrm>
          <a:prstGeom prst="rect">
            <a:avLst/>
          </a:prstGeom>
          <a:noFill/>
        </p:spPr>
        <p:txBody>
          <a:bodyPr wrap="square" rtlCol="0">
            <a:spAutoFit/>
          </a:bodyPr>
          <a:lstStyle/>
          <a:p>
            <a:r>
              <a:rPr lang="tr-TR" b="1" dirty="0" smtClean="0"/>
              <a:t>Görev 9:</a:t>
            </a:r>
            <a:r>
              <a:rPr lang="tr-TR" dirty="0" smtClean="0"/>
              <a:t> Sistemden çıkış yapınız.</a:t>
            </a:r>
            <a:endParaRPr lang="tr-TR" dirty="0"/>
          </a:p>
        </p:txBody>
      </p:sp>
    </p:spTree>
    <p:extLst>
      <p:ext uri="{BB962C8B-B14F-4D97-AF65-F5344CB8AC3E}">
        <p14:creationId xmlns:p14="http://schemas.microsoft.com/office/powerpoint/2010/main" val="2992378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spcAft>
                <a:spcPts val="600"/>
              </a:spcAft>
              <a:buClr>
                <a:schemeClr val="accent2"/>
              </a:buClr>
              <a:buNone/>
            </a:pPr>
            <a:r>
              <a:rPr lang="tr-TR" sz="2600" dirty="0">
                <a:latin typeface="Arial" panose="020B0604020202020204" pitchFamily="34" charset="0"/>
                <a:cs typeface="Arial" panose="020B0604020202020204" pitchFamily="34" charset="0"/>
              </a:rPr>
              <a:t>Kullanımın fiziksel ve sosyal bağlamını içerir: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Yer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ev, ofis, dükkan, araba, cadde vb.</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Diğer kullanıcılar ile ilişkiler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iş birliği, alıcı, pasif/aktif</a:t>
            </a:r>
          </a:p>
          <a:p>
            <a:pPr marL="441325" indent="-441325">
              <a:lnSpc>
                <a:spcPct val="150000"/>
              </a:lnSpc>
              <a:spcAft>
                <a:spcPts val="600"/>
              </a:spcAft>
              <a:buClr>
                <a:schemeClr val="accent2"/>
              </a:buClr>
              <a:buFont typeface="Arial" panose="020B0604020202020204" pitchFamily="34" charset="0"/>
              <a:buChar char="•"/>
            </a:pPr>
            <a:r>
              <a:rPr lang="tr-TR" sz="2600" dirty="0" err="1">
                <a:latin typeface="Arial" panose="020B0604020202020204" pitchFamily="34" charset="0"/>
                <a:cs typeface="Arial" panose="020B0604020202020204" pitchFamily="34" charset="0"/>
              </a:rPr>
              <a:t>Sosyo</a:t>
            </a:r>
            <a:r>
              <a:rPr lang="tr-TR" sz="2600" dirty="0">
                <a:latin typeface="Arial" panose="020B0604020202020204" pitchFamily="34" charset="0"/>
                <a:cs typeface="Arial" panose="020B0604020202020204" pitchFamily="34" charset="0"/>
              </a:rPr>
              <a:t>-teknolojik çevre</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Halka açık alan, ofis ortamı, </a:t>
            </a:r>
            <a:r>
              <a:rPr lang="tr-TR" sz="2400" dirty="0" smtClean="0">
                <a:latin typeface="Arial" panose="020B0604020202020204" pitchFamily="34" charset="0"/>
                <a:cs typeface="Arial" panose="020B0604020202020204" pitchFamily="34" charset="0"/>
              </a:rPr>
              <a:t>terminal</a:t>
            </a:r>
            <a:endParaRPr lang="tr-TR"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smtClean="0"/>
              <a:t>Durum Analizi</a:t>
            </a:r>
            <a:endParaRPr lang="en-US" dirty="0"/>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1939" y="2980049"/>
            <a:ext cx="4773741" cy="2058676"/>
          </a:xfrm>
          <a:prstGeom prst="rect">
            <a:avLst/>
          </a:prstGeom>
        </p:spPr>
      </p:pic>
    </p:spTree>
    <p:extLst>
      <p:ext uri="{BB962C8B-B14F-4D97-AF65-F5344CB8AC3E}">
        <p14:creationId xmlns:p14="http://schemas.microsoft.com/office/powerpoint/2010/main" val="1049039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81121" y="789479"/>
            <a:ext cx="2114550" cy="1762125"/>
          </a:xfrm>
          <a:prstGeom prst="rect">
            <a:avLst/>
          </a:prstGeom>
        </p:spPr>
      </p:pic>
      <p:pic>
        <p:nvPicPr>
          <p:cNvPr id="7" name="Picture 6"/>
          <p:cNvPicPr>
            <a:picLocks noChangeAspect="1"/>
          </p:cNvPicPr>
          <p:nvPr/>
        </p:nvPicPr>
        <p:blipFill>
          <a:blip r:embed="rId3"/>
          <a:stretch>
            <a:fillRect/>
          </a:stretch>
        </p:blipFill>
        <p:spPr>
          <a:xfrm>
            <a:off x="4757183" y="789479"/>
            <a:ext cx="2286000" cy="1552575"/>
          </a:xfrm>
          <a:prstGeom prst="rect">
            <a:avLst/>
          </a:prstGeom>
        </p:spPr>
      </p:pic>
      <p:pic>
        <p:nvPicPr>
          <p:cNvPr id="8" name="Picture 7"/>
          <p:cNvPicPr>
            <a:picLocks noChangeAspect="1"/>
          </p:cNvPicPr>
          <p:nvPr/>
        </p:nvPicPr>
        <p:blipFill>
          <a:blip r:embed="rId4"/>
          <a:stretch>
            <a:fillRect/>
          </a:stretch>
        </p:blipFill>
        <p:spPr>
          <a:xfrm>
            <a:off x="8304696" y="841866"/>
            <a:ext cx="2581275" cy="1657350"/>
          </a:xfrm>
          <a:prstGeom prst="rect">
            <a:avLst/>
          </a:prstGeom>
        </p:spPr>
      </p:pic>
      <p:pic>
        <p:nvPicPr>
          <p:cNvPr id="9" name="Picture 8"/>
          <p:cNvPicPr>
            <a:picLocks noChangeAspect="1"/>
          </p:cNvPicPr>
          <p:nvPr/>
        </p:nvPicPr>
        <p:blipFill>
          <a:blip r:embed="rId5"/>
          <a:stretch>
            <a:fillRect/>
          </a:stretch>
        </p:blipFill>
        <p:spPr>
          <a:xfrm>
            <a:off x="1152521" y="3649177"/>
            <a:ext cx="2571750" cy="1704975"/>
          </a:xfrm>
          <a:prstGeom prst="rect">
            <a:avLst/>
          </a:prstGeom>
        </p:spPr>
      </p:pic>
      <p:pic>
        <p:nvPicPr>
          <p:cNvPr id="10" name="Picture 9"/>
          <p:cNvPicPr>
            <a:picLocks noChangeAspect="1"/>
          </p:cNvPicPr>
          <p:nvPr/>
        </p:nvPicPr>
        <p:blipFill>
          <a:blip r:embed="rId6"/>
          <a:stretch>
            <a:fillRect/>
          </a:stretch>
        </p:blipFill>
        <p:spPr>
          <a:xfrm>
            <a:off x="4950065" y="3668226"/>
            <a:ext cx="2362200" cy="1666875"/>
          </a:xfrm>
          <a:prstGeom prst="rect">
            <a:avLst/>
          </a:prstGeom>
        </p:spPr>
      </p:pic>
      <p:pic>
        <p:nvPicPr>
          <p:cNvPr id="11" name="Picture 10"/>
          <p:cNvPicPr>
            <a:picLocks noChangeAspect="1"/>
          </p:cNvPicPr>
          <p:nvPr/>
        </p:nvPicPr>
        <p:blipFill>
          <a:blip r:embed="rId7"/>
          <a:stretch>
            <a:fillRect/>
          </a:stretch>
        </p:blipFill>
        <p:spPr>
          <a:xfrm>
            <a:off x="8154128" y="3668226"/>
            <a:ext cx="2495550" cy="1485900"/>
          </a:xfrm>
          <a:prstGeom prst="rect">
            <a:avLst/>
          </a:prstGeom>
        </p:spPr>
      </p:pic>
      <p:sp>
        <p:nvSpPr>
          <p:cNvPr id="12" name="TextBox 11"/>
          <p:cNvSpPr txBox="1"/>
          <p:nvPr/>
        </p:nvSpPr>
        <p:spPr>
          <a:xfrm>
            <a:off x="1152521" y="2731058"/>
            <a:ext cx="2194832" cy="400110"/>
          </a:xfrm>
          <a:prstGeom prst="rect">
            <a:avLst/>
          </a:prstGeom>
          <a:noFill/>
        </p:spPr>
        <p:txBody>
          <a:bodyPr wrap="none" rtlCol="0">
            <a:spAutoFit/>
          </a:bodyPr>
          <a:lstStyle/>
          <a:p>
            <a:r>
              <a:rPr lang="tr-TR" sz="2000" dirty="0" smtClean="0">
                <a:latin typeface="Arial" panose="020B0604020202020204" pitchFamily="34" charset="0"/>
                <a:cs typeface="Arial" panose="020B0604020202020204" pitchFamily="34" charset="0"/>
              </a:rPr>
              <a:t>Kullanıcının isteği</a:t>
            </a:r>
            <a:endParaRPr lang="tr-TR" sz="2000" dirty="0">
              <a:latin typeface="Arial" panose="020B0604020202020204" pitchFamily="34" charset="0"/>
              <a:cs typeface="Arial" panose="020B0604020202020204" pitchFamily="34" charset="0"/>
            </a:endParaRPr>
          </a:p>
        </p:txBody>
      </p:sp>
      <p:sp>
        <p:nvSpPr>
          <p:cNvPr id="13" name="TextBox 12"/>
          <p:cNvSpPr txBox="1"/>
          <p:nvPr/>
        </p:nvSpPr>
        <p:spPr>
          <a:xfrm>
            <a:off x="4848351" y="2731058"/>
            <a:ext cx="2167581" cy="400110"/>
          </a:xfrm>
          <a:prstGeom prst="rect">
            <a:avLst/>
          </a:prstGeom>
          <a:noFill/>
        </p:spPr>
        <p:txBody>
          <a:bodyPr wrap="none" rtlCol="0">
            <a:spAutoFit/>
          </a:bodyPr>
          <a:lstStyle/>
          <a:p>
            <a:r>
              <a:rPr lang="tr-TR" sz="2000" dirty="0" smtClean="0">
                <a:latin typeface="Arial" panose="020B0604020202020204" pitchFamily="34" charset="0"/>
                <a:cs typeface="Arial" panose="020B0604020202020204" pitchFamily="34" charset="0"/>
              </a:rPr>
              <a:t>Analistin gördüğü</a:t>
            </a:r>
            <a:endParaRPr lang="tr-TR" sz="2000" dirty="0">
              <a:latin typeface="Arial" panose="020B0604020202020204" pitchFamily="34" charset="0"/>
              <a:cs typeface="Arial" panose="020B0604020202020204" pitchFamily="34" charset="0"/>
            </a:endParaRPr>
          </a:p>
        </p:txBody>
      </p:sp>
      <p:sp>
        <p:nvSpPr>
          <p:cNvPr id="14" name="TextBox 13"/>
          <p:cNvSpPr txBox="1"/>
          <p:nvPr/>
        </p:nvSpPr>
        <p:spPr>
          <a:xfrm>
            <a:off x="8007398" y="2736501"/>
            <a:ext cx="3175869" cy="400110"/>
          </a:xfrm>
          <a:prstGeom prst="rect">
            <a:avLst/>
          </a:prstGeom>
          <a:noFill/>
        </p:spPr>
        <p:txBody>
          <a:bodyPr wrap="none" rtlCol="0">
            <a:spAutoFit/>
          </a:bodyPr>
          <a:lstStyle/>
          <a:p>
            <a:r>
              <a:rPr lang="tr-TR" sz="2000" dirty="0" smtClean="0">
                <a:latin typeface="Arial" panose="020B0604020202020204" pitchFamily="34" charset="0"/>
                <a:cs typeface="Arial" panose="020B0604020202020204" pitchFamily="34" charset="0"/>
              </a:rPr>
              <a:t>Sistem analistinin tasarımı</a:t>
            </a:r>
            <a:endParaRPr lang="tr-TR" sz="2000" dirty="0">
              <a:latin typeface="Arial" panose="020B0604020202020204" pitchFamily="34" charset="0"/>
              <a:cs typeface="Arial" panose="020B0604020202020204" pitchFamily="34" charset="0"/>
            </a:endParaRPr>
          </a:p>
        </p:txBody>
      </p:sp>
      <p:sp>
        <p:nvSpPr>
          <p:cNvPr id="15" name="TextBox 14"/>
          <p:cNvSpPr txBox="1"/>
          <p:nvPr/>
        </p:nvSpPr>
        <p:spPr>
          <a:xfrm>
            <a:off x="1039092" y="5518631"/>
            <a:ext cx="2961067" cy="400110"/>
          </a:xfrm>
          <a:prstGeom prst="rect">
            <a:avLst/>
          </a:prstGeom>
          <a:noFill/>
        </p:spPr>
        <p:txBody>
          <a:bodyPr wrap="none" rtlCol="0">
            <a:spAutoFit/>
          </a:bodyPr>
          <a:lstStyle/>
          <a:p>
            <a:r>
              <a:rPr lang="tr-TR" sz="2000" dirty="0" smtClean="0">
                <a:latin typeface="Arial" panose="020B0604020202020204" pitchFamily="34" charset="0"/>
                <a:cs typeface="Arial" panose="020B0604020202020204" pitchFamily="34" charset="0"/>
              </a:rPr>
              <a:t>Programcının kodlaması</a:t>
            </a:r>
            <a:endParaRPr lang="tr-TR" sz="2000" dirty="0">
              <a:latin typeface="Arial" panose="020B0604020202020204" pitchFamily="34" charset="0"/>
              <a:cs typeface="Arial" panose="020B0604020202020204" pitchFamily="34" charset="0"/>
            </a:endParaRPr>
          </a:p>
        </p:txBody>
      </p:sp>
      <p:sp>
        <p:nvSpPr>
          <p:cNvPr id="16" name="TextBox 15"/>
          <p:cNvSpPr txBox="1"/>
          <p:nvPr/>
        </p:nvSpPr>
        <p:spPr>
          <a:xfrm>
            <a:off x="4875602" y="5518631"/>
            <a:ext cx="3034805" cy="400110"/>
          </a:xfrm>
          <a:prstGeom prst="rect">
            <a:avLst/>
          </a:prstGeom>
          <a:noFill/>
        </p:spPr>
        <p:txBody>
          <a:bodyPr wrap="none" rtlCol="0">
            <a:spAutoFit/>
          </a:bodyPr>
          <a:lstStyle/>
          <a:p>
            <a:r>
              <a:rPr lang="tr-TR" sz="2000" dirty="0" smtClean="0">
                <a:latin typeface="Arial" panose="020B0604020202020204" pitchFamily="34" charset="0"/>
                <a:cs typeface="Arial" panose="020B0604020202020204" pitchFamily="34" charset="0"/>
              </a:rPr>
              <a:t>Kullanıcının gerçek isteği</a:t>
            </a:r>
            <a:endParaRPr lang="tr-TR" sz="2000" dirty="0">
              <a:latin typeface="Arial" panose="020B0604020202020204" pitchFamily="34" charset="0"/>
              <a:cs typeface="Arial" panose="020B0604020202020204" pitchFamily="34" charset="0"/>
            </a:endParaRPr>
          </a:p>
        </p:txBody>
      </p:sp>
      <p:sp>
        <p:nvSpPr>
          <p:cNvPr id="17" name="TextBox 16"/>
          <p:cNvSpPr txBox="1"/>
          <p:nvPr/>
        </p:nvSpPr>
        <p:spPr>
          <a:xfrm>
            <a:off x="8304696" y="5518631"/>
            <a:ext cx="2787943" cy="400110"/>
          </a:xfrm>
          <a:prstGeom prst="rect">
            <a:avLst/>
          </a:prstGeom>
          <a:noFill/>
        </p:spPr>
        <p:txBody>
          <a:bodyPr wrap="none" rtlCol="0">
            <a:spAutoFit/>
          </a:bodyPr>
          <a:lstStyle/>
          <a:p>
            <a:r>
              <a:rPr lang="tr-TR" sz="2000" dirty="0" smtClean="0">
                <a:latin typeface="Arial" panose="020B0604020202020204" pitchFamily="34" charset="0"/>
                <a:cs typeface="Arial" panose="020B0604020202020204" pitchFamily="34" charset="0"/>
              </a:rPr>
              <a:t>Gerçekte nasıl çalıştığı</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199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spcAft>
                <a:spcPts val="600"/>
              </a:spcAft>
              <a:buClr>
                <a:schemeClr val="accent2"/>
              </a:buClr>
              <a:buNone/>
            </a:pPr>
            <a:r>
              <a:rPr lang="tr-TR" sz="2600" dirty="0" smtClean="0">
                <a:latin typeface="Arial" panose="020B0604020202020204" pitchFamily="34" charset="0"/>
                <a:cs typeface="Arial" panose="020B0604020202020204" pitchFamily="34" charset="0"/>
              </a:rPr>
              <a:t>Bu </a:t>
            </a:r>
            <a:r>
              <a:rPr lang="tr-TR" sz="2600" dirty="0">
                <a:latin typeface="Arial" panose="020B0604020202020204" pitchFamily="34" charset="0"/>
                <a:cs typeface="Arial" panose="020B0604020202020204" pitchFamily="34" charset="0"/>
              </a:rPr>
              <a:t>analizler bir aracın/yazılımın kullanılabilirliği için</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Etkililik</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Verimlilik</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Memnuniyet</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Eğitim, görev ve çevre</a:t>
            </a:r>
          </a:p>
          <a:p>
            <a:pPr marL="0" indent="0">
              <a:lnSpc>
                <a:spcPct val="150000"/>
              </a:lnSpc>
              <a:spcAft>
                <a:spcPts val="600"/>
              </a:spcAft>
              <a:buClr>
                <a:schemeClr val="accent2"/>
              </a:buClr>
              <a:buNone/>
            </a:pPr>
            <a:r>
              <a:rPr lang="tr-TR" sz="2600" dirty="0">
                <a:latin typeface="Arial" panose="020B0604020202020204" pitchFamily="34" charset="0"/>
                <a:cs typeface="Arial" panose="020B0604020202020204" pitchFamily="34" charset="0"/>
              </a:rPr>
              <a:t>öğelerinin gereken seviyelerinin </a:t>
            </a:r>
            <a:r>
              <a:rPr lang="tr-TR" sz="2600" dirty="0" smtClean="0">
                <a:latin typeface="Arial" panose="020B0604020202020204" pitchFamily="34" charset="0"/>
                <a:cs typeface="Arial" panose="020B0604020202020204" pitchFamily="34" charset="0"/>
              </a:rPr>
              <a:t>tespit </a:t>
            </a:r>
            <a:r>
              <a:rPr lang="tr-TR" sz="2600" dirty="0">
                <a:latin typeface="Arial" panose="020B0604020202020204" pitchFamily="34" charset="0"/>
                <a:cs typeface="Arial" panose="020B0604020202020204" pitchFamily="34" charset="0"/>
              </a:rPr>
              <a:t>edilmesinde rehberlik sağlar</a:t>
            </a:r>
            <a:r>
              <a:rPr lang="tr-TR" sz="2600" dirty="0" smtClean="0">
                <a:latin typeface="Arial" panose="020B0604020202020204" pitchFamily="34" charset="0"/>
                <a:cs typeface="Arial" panose="020B0604020202020204" pitchFamily="34" charset="0"/>
              </a:rPr>
              <a:t>.</a:t>
            </a:r>
            <a:endParaRPr lang="tr-TR"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smtClean="0"/>
              <a:t>Sonuç</a:t>
            </a:r>
            <a:endParaRPr lang="en-US" dirty="0"/>
          </a:p>
        </p:txBody>
      </p:sp>
    </p:spTree>
    <p:extLst>
      <p:ext uri="{BB962C8B-B14F-4D97-AF65-F5344CB8AC3E}">
        <p14:creationId xmlns:p14="http://schemas.microsoft.com/office/powerpoint/2010/main" val="37190600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Yaklaşım ve Tür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Yaklaşım, verinin kaynağına değinir</a:t>
            </a:r>
          </a:p>
          <a:p>
            <a:pPr marL="916813" lvl="2" indent="-441325">
              <a:lnSpc>
                <a:spcPct val="150000"/>
              </a:lnSpc>
              <a:spcAft>
                <a:spcPts val="600"/>
              </a:spcAft>
              <a:buClr>
                <a:schemeClr val="accent2"/>
              </a:buClr>
              <a:buFont typeface="Arial" panose="020B0604020202020204" pitchFamily="34" charset="0"/>
              <a:buChar char="•"/>
            </a:pPr>
            <a:r>
              <a:rPr lang="tr-TR" sz="2000" dirty="0">
                <a:latin typeface="Arial" panose="020B0604020202020204" pitchFamily="34" charset="0"/>
                <a:cs typeface="Arial" panose="020B0604020202020204" pitchFamily="34" charset="0"/>
              </a:rPr>
              <a:t>Kullanıcı, Uzman veya Model</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Tür, değerlendirmenin amacına değinir</a:t>
            </a:r>
          </a:p>
          <a:p>
            <a:pPr marL="916813" lvl="2" indent="-441325">
              <a:lnSpc>
                <a:spcPct val="150000"/>
              </a:lnSpc>
              <a:spcAft>
                <a:spcPts val="600"/>
              </a:spcAft>
              <a:buClr>
                <a:schemeClr val="accent2"/>
              </a:buClr>
              <a:buFont typeface="Arial" panose="020B0604020202020204" pitchFamily="34" charset="0"/>
              <a:buChar char="•"/>
            </a:pPr>
            <a:r>
              <a:rPr lang="tr-TR" sz="2000" dirty="0" err="1">
                <a:latin typeface="Arial" panose="020B0604020202020204" pitchFamily="34" charset="0"/>
                <a:cs typeface="Arial" panose="020B0604020202020204" pitchFamily="34" charset="0"/>
              </a:rPr>
              <a:t>Süreçsel</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Formatif</a:t>
            </a:r>
            <a:r>
              <a:rPr lang="tr-TR" sz="2000" dirty="0">
                <a:latin typeface="Arial" panose="020B0604020202020204" pitchFamily="34" charset="0"/>
                <a:cs typeface="Arial" panose="020B0604020202020204" pitchFamily="34" charset="0"/>
              </a:rPr>
              <a:t>) veya </a:t>
            </a:r>
            <a:r>
              <a:rPr lang="tr-TR" sz="2000" dirty="0" err="1" smtClean="0">
                <a:latin typeface="Arial" panose="020B0604020202020204" pitchFamily="34" charset="0"/>
                <a:cs typeface="Arial" panose="020B0604020202020204" pitchFamily="34" charset="0"/>
              </a:rPr>
              <a:t>Sonuçsal</a:t>
            </a:r>
            <a:endParaRPr lang="tr-TR" sz="2000" dirty="0">
              <a:latin typeface="Arial" panose="020B0604020202020204" pitchFamily="34" charset="0"/>
              <a:cs typeface="Arial" panose="020B0604020202020204" pitchFamily="34" charset="0"/>
            </a:endParaRP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Herhangi bir değerlendirme metodu yaklaşım ve türün birleşimidir.</a:t>
            </a:r>
          </a:p>
        </p:txBody>
      </p:sp>
      <p:sp>
        <p:nvSpPr>
          <p:cNvPr id="2" name="Title 1"/>
          <p:cNvSpPr>
            <a:spLocks noGrp="1"/>
          </p:cNvSpPr>
          <p:nvPr>
            <p:ph type="title"/>
          </p:nvPr>
        </p:nvSpPr>
        <p:spPr>
          <a:xfrm>
            <a:off x="1097280" y="286603"/>
            <a:ext cx="10455812" cy="1450757"/>
          </a:xfrm>
        </p:spPr>
        <p:txBody>
          <a:bodyPr/>
          <a:lstStyle/>
          <a:p>
            <a:r>
              <a:rPr lang="tr-TR" dirty="0"/>
              <a:t>Kullanılabilirlik Değerlendirmesi  Çerçevesi</a:t>
            </a:r>
            <a:endParaRPr lang="en-US" dirty="0"/>
          </a:p>
        </p:txBody>
      </p:sp>
    </p:spTree>
    <p:extLst>
      <p:ext uri="{BB962C8B-B14F-4D97-AF65-F5344CB8AC3E}">
        <p14:creationId xmlns:p14="http://schemas.microsoft.com/office/powerpoint/2010/main" val="1276277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Yaklaşım, toplanacak kullanılabilirlik verisinin kaynağını tanımlar. Başka bir değişle, </a:t>
            </a:r>
            <a:r>
              <a:rPr lang="tr-TR" sz="2600" dirty="0" err="1">
                <a:latin typeface="Arial" panose="020B0604020202020204" pitchFamily="34" charset="0"/>
                <a:cs typeface="Arial" panose="020B0604020202020204" pitchFamily="34" charset="0"/>
              </a:rPr>
              <a:t>değerlendirmeci</a:t>
            </a:r>
            <a:r>
              <a:rPr lang="tr-TR" sz="2600" dirty="0">
                <a:latin typeface="Arial" panose="020B0604020202020204" pitchFamily="34" charset="0"/>
                <a:cs typeface="Arial" panose="020B0604020202020204" pitchFamily="34" charset="0"/>
              </a:rPr>
              <a:t> kullanılabilirlik    hakkındaki verilere nereden ulaşır?</a:t>
            </a:r>
          </a:p>
          <a:p>
            <a:pPr marL="733933" lvl="1" indent="-441325">
              <a:lnSpc>
                <a:spcPct val="150000"/>
              </a:lnSpc>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gerçek </a:t>
            </a:r>
            <a:r>
              <a:rPr lang="tr-TR" sz="2400" dirty="0">
                <a:latin typeface="Arial" panose="020B0604020202020204" pitchFamily="34" charset="0"/>
                <a:cs typeface="Arial" panose="020B0604020202020204" pitchFamily="34" charset="0"/>
              </a:rPr>
              <a:t>kullanıcılardan mı? (</a:t>
            </a:r>
            <a:r>
              <a:rPr lang="tr-TR" sz="2400" b="1" dirty="0">
                <a:solidFill>
                  <a:schemeClr val="accent1"/>
                </a:solidFill>
                <a:latin typeface="Arial" panose="020B0604020202020204" pitchFamily="34" charset="0"/>
                <a:cs typeface="Arial" panose="020B0604020202020204" pitchFamily="34" charset="0"/>
              </a:rPr>
              <a:t>kullanıcı tabanlı</a:t>
            </a:r>
            <a:r>
              <a:rPr lang="tr-TR" sz="2400" dirty="0">
                <a:latin typeface="Arial" panose="020B0604020202020204" pitchFamily="34" charset="0"/>
                <a:cs typeface="Arial" panose="020B0604020202020204" pitchFamily="34" charset="0"/>
              </a:rPr>
              <a:t>)</a:t>
            </a:r>
          </a:p>
          <a:p>
            <a:pPr marL="733933" lvl="1" indent="-441325">
              <a:lnSpc>
                <a:spcPct val="150000"/>
              </a:lnSpc>
              <a:spcAft>
                <a:spcPts val="600"/>
              </a:spcAft>
              <a:buClr>
                <a:schemeClr val="accent2"/>
              </a:buClr>
              <a:buFont typeface="Arial" panose="020B0604020202020204" pitchFamily="34" charset="0"/>
              <a:buChar char="•"/>
            </a:pPr>
            <a:r>
              <a:rPr lang="tr-TR" sz="2400" dirty="0" err="1" smtClean="0">
                <a:latin typeface="Arial" panose="020B0604020202020204" pitchFamily="34" charset="0"/>
                <a:cs typeface="Arial" panose="020B0604020202020204" pitchFamily="34" charset="0"/>
              </a:rPr>
              <a:t>kulanılabilirlik</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uzmanları veya kendi değerlendirmesinden mi? (</a:t>
            </a:r>
            <a:r>
              <a:rPr lang="tr-TR" sz="2400" b="1" dirty="0">
                <a:solidFill>
                  <a:schemeClr val="accent1"/>
                </a:solidFill>
                <a:latin typeface="Arial" panose="020B0604020202020204" pitchFamily="34" charset="0"/>
                <a:cs typeface="Arial" panose="020B0604020202020204" pitchFamily="34" charset="0"/>
              </a:rPr>
              <a:t>uzman tabanlı</a:t>
            </a:r>
            <a:r>
              <a:rPr lang="tr-TR" sz="2400" dirty="0">
                <a:latin typeface="Arial" panose="020B0604020202020204" pitchFamily="34" charset="0"/>
                <a:cs typeface="Arial" panose="020B0604020202020204" pitchFamily="34" charset="0"/>
              </a:rPr>
              <a:t>)</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bir teori ya da modelin uygulamasından mı? (</a:t>
            </a:r>
            <a:r>
              <a:rPr lang="tr-TR" sz="2400" b="1" dirty="0">
                <a:solidFill>
                  <a:schemeClr val="accent1"/>
                </a:solidFill>
                <a:latin typeface="Arial" panose="020B0604020202020204" pitchFamily="34" charset="0"/>
                <a:cs typeface="Arial" panose="020B0604020202020204" pitchFamily="34" charset="0"/>
              </a:rPr>
              <a:t>model tabanlı</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97280" y="286603"/>
            <a:ext cx="10455812" cy="1450757"/>
          </a:xfrm>
        </p:spPr>
        <p:txBody>
          <a:bodyPr/>
          <a:lstStyle/>
          <a:p>
            <a:r>
              <a:rPr lang="tr-TR" dirty="0" smtClean="0"/>
              <a:t>Yaklaşım</a:t>
            </a:r>
            <a:endParaRPr lang="en-US" dirty="0"/>
          </a:p>
        </p:txBody>
      </p:sp>
    </p:spTree>
    <p:extLst>
      <p:ext uri="{BB962C8B-B14F-4D97-AF65-F5344CB8AC3E}">
        <p14:creationId xmlns:p14="http://schemas.microsoft.com/office/powerpoint/2010/main" val="6545234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55812" cy="1450757"/>
          </a:xfrm>
        </p:spPr>
        <p:txBody>
          <a:bodyPr/>
          <a:lstStyle/>
          <a:p>
            <a:r>
              <a:rPr lang="tr-TR" dirty="0"/>
              <a:t>Tür: Geliştirme döngüsüne dahil </a:t>
            </a:r>
            <a:r>
              <a:rPr lang="tr-TR" dirty="0" smtClean="0"/>
              <a:t>etme</a:t>
            </a:r>
            <a:endParaRPr lang="tr-TR" dirty="0"/>
          </a:p>
        </p:txBody>
      </p:sp>
      <p:grpSp>
        <p:nvGrpSpPr>
          <p:cNvPr id="4" name="Group 1116"/>
          <p:cNvGrpSpPr>
            <a:grpSpLocks/>
          </p:cNvGrpSpPr>
          <p:nvPr/>
        </p:nvGrpSpPr>
        <p:grpSpPr bwMode="auto">
          <a:xfrm>
            <a:off x="1916722" y="2551673"/>
            <a:ext cx="7646657" cy="1421595"/>
            <a:chOff x="350" y="663"/>
            <a:chExt cx="5106" cy="809"/>
          </a:xfrm>
        </p:grpSpPr>
        <p:sp>
          <p:nvSpPr>
            <p:cNvPr id="6" name="Line 1087"/>
            <p:cNvSpPr>
              <a:spLocks noChangeShapeType="1"/>
            </p:cNvSpPr>
            <p:nvPr/>
          </p:nvSpPr>
          <p:spPr bwMode="auto">
            <a:xfrm>
              <a:off x="552" y="1472"/>
              <a:ext cx="49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1500">
                <a:latin typeface="Arial" panose="020B0604020202020204" pitchFamily="34" charset="0"/>
                <a:cs typeface="Arial" panose="020B0604020202020204" pitchFamily="34" charset="0"/>
              </a:endParaRPr>
            </a:p>
          </p:txBody>
        </p:sp>
        <p:sp>
          <p:nvSpPr>
            <p:cNvPr id="7" name="Text Box 1088"/>
            <p:cNvSpPr txBox="1">
              <a:spLocks noChangeArrowheads="1"/>
            </p:cNvSpPr>
            <p:nvPr/>
          </p:nvSpPr>
          <p:spPr bwMode="auto">
            <a:xfrm>
              <a:off x="1422" y="836"/>
              <a:ext cx="65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500">
                  <a:cs typeface="Arial" panose="020B0604020202020204" pitchFamily="34" charset="0"/>
                </a:rPr>
                <a:t>Tasarım</a:t>
              </a:r>
              <a:endParaRPr lang="en-US" altLang="tr-TR" sz="1500">
                <a:cs typeface="Arial" panose="020B0604020202020204" pitchFamily="34" charset="0"/>
              </a:endParaRPr>
            </a:p>
          </p:txBody>
        </p:sp>
        <p:sp>
          <p:nvSpPr>
            <p:cNvPr id="8" name="Text Box 1089"/>
            <p:cNvSpPr txBox="1">
              <a:spLocks noChangeArrowheads="1"/>
            </p:cNvSpPr>
            <p:nvPr/>
          </p:nvSpPr>
          <p:spPr bwMode="auto">
            <a:xfrm>
              <a:off x="3456" y="836"/>
              <a:ext cx="769"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sz="1500">
                  <a:cs typeface="Arial" panose="020B0604020202020204" pitchFamily="34" charset="0"/>
                </a:rPr>
                <a:t>Test</a:t>
              </a:r>
              <a:r>
                <a:rPr lang="tr-TR" altLang="tr-TR" sz="1500">
                  <a:cs typeface="Arial" panose="020B0604020202020204" pitchFamily="34" charset="0"/>
                </a:rPr>
                <a:t> etme</a:t>
              </a:r>
              <a:endParaRPr lang="en-US" altLang="tr-TR" sz="1500">
                <a:cs typeface="Arial" panose="020B0604020202020204" pitchFamily="34" charset="0"/>
              </a:endParaRPr>
            </a:p>
          </p:txBody>
        </p:sp>
        <p:sp>
          <p:nvSpPr>
            <p:cNvPr id="9" name="Text Box 1090"/>
            <p:cNvSpPr txBox="1">
              <a:spLocks noChangeArrowheads="1"/>
            </p:cNvSpPr>
            <p:nvPr/>
          </p:nvSpPr>
          <p:spPr bwMode="auto">
            <a:xfrm>
              <a:off x="2294" y="836"/>
              <a:ext cx="79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500" dirty="0">
                  <a:cs typeface="Arial" panose="020B0604020202020204" pitchFamily="34" charset="0"/>
                </a:rPr>
                <a:t>Geliştirme</a:t>
              </a:r>
              <a:endParaRPr lang="en-US" altLang="tr-TR" sz="1500" dirty="0">
                <a:cs typeface="Arial" panose="020B0604020202020204" pitchFamily="34" charset="0"/>
              </a:endParaRPr>
            </a:p>
          </p:txBody>
        </p:sp>
        <p:sp>
          <p:nvSpPr>
            <p:cNvPr id="10" name="Text Box 1091"/>
            <p:cNvSpPr txBox="1">
              <a:spLocks noChangeArrowheads="1"/>
            </p:cNvSpPr>
            <p:nvPr/>
          </p:nvSpPr>
          <p:spPr bwMode="auto">
            <a:xfrm>
              <a:off x="4375" y="836"/>
              <a:ext cx="104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500">
                  <a:cs typeface="Arial" panose="020B0604020202020204" pitchFamily="34" charset="0"/>
                </a:rPr>
                <a:t>Ortaya koyma</a:t>
              </a:r>
              <a:endParaRPr lang="en-US" altLang="tr-TR" sz="1500">
                <a:cs typeface="Arial" panose="020B0604020202020204" pitchFamily="34" charset="0"/>
              </a:endParaRPr>
            </a:p>
          </p:txBody>
        </p:sp>
        <p:sp>
          <p:nvSpPr>
            <p:cNvPr id="11" name="Text Box 1092"/>
            <p:cNvSpPr txBox="1">
              <a:spLocks noChangeArrowheads="1"/>
            </p:cNvSpPr>
            <p:nvPr/>
          </p:nvSpPr>
          <p:spPr bwMode="auto">
            <a:xfrm>
              <a:off x="350" y="663"/>
              <a:ext cx="1071"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500" dirty="0">
                  <a:cs typeface="Arial" panose="020B0604020202020204" pitchFamily="34" charset="0"/>
                </a:rPr>
                <a:t>Gereksinimleri</a:t>
              </a:r>
            </a:p>
            <a:p>
              <a:pPr eaLnBrk="1" hangingPunct="1"/>
              <a:r>
                <a:rPr lang="tr-TR" altLang="tr-TR" sz="1500" dirty="0">
                  <a:cs typeface="Arial" panose="020B0604020202020204" pitchFamily="34" charset="0"/>
                </a:rPr>
                <a:t>toparlamak</a:t>
              </a:r>
              <a:endParaRPr lang="en-US" altLang="tr-TR" sz="1500" dirty="0">
                <a:cs typeface="Arial" panose="020B0604020202020204" pitchFamily="34" charset="0"/>
              </a:endParaRPr>
            </a:p>
          </p:txBody>
        </p:sp>
        <p:sp>
          <p:nvSpPr>
            <p:cNvPr id="12" name="AutoShape 1093"/>
            <p:cNvSpPr>
              <a:spLocks noChangeArrowheads="1"/>
            </p:cNvSpPr>
            <p:nvPr/>
          </p:nvSpPr>
          <p:spPr bwMode="auto">
            <a:xfrm flipV="1">
              <a:off x="512" y="1152"/>
              <a:ext cx="248" cy="288"/>
            </a:xfrm>
            <a:prstGeom prst="triangle">
              <a:avLst>
                <a:gd name="adj" fmla="val 50000"/>
              </a:avLst>
            </a:prstGeom>
            <a:solidFill>
              <a:srgbClr val="9E1936">
                <a:alpha val="54901"/>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cs typeface="Arial" panose="020B0604020202020204" pitchFamily="34" charset="0"/>
              </a:endParaRPr>
            </a:p>
          </p:txBody>
        </p:sp>
        <p:sp>
          <p:nvSpPr>
            <p:cNvPr id="13" name="AutoShape 1094"/>
            <p:cNvSpPr>
              <a:spLocks noChangeArrowheads="1"/>
            </p:cNvSpPr>
            <p:nvPr/>
          </p:nvSpPr>
          <p:spPr bwMode="auto">
            <a:xfrm flipV="1">
              <a:off x="1576" y="1152"/>
              <a:ext cx="248" cy="288"/>
            </a:xfrm>
            <a:prstGeom prst="triangle">
              <a:avLst>
                <a:gd name="adj" fmla="val 50000"/>
              </a:avLst>
            </a:prstGeom>
            <a:solidFill>
              <a:srgbClr val="9E1936">
                <a:alpha val="54901"/>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cs typeface="Arial" panose="020B0604020202020204" pitchFamily="34" charset="0"/>
              </a:endParaRPr>
            </a:p>
          </p:txBody>
        </p:sp>
        <p:sp>
          <p:nvSpPr>
            <p:cNvPr id="14" name="AutoShape 1095"/>
            <p:cNvSpPr>
              <a:spLocks noChangeArrowheads="1"/>
            </p:cNvSpPr>
            <p:nvPr/>
          </p:nvSpPr>
          <p:spPr bwMode="auto">
            <a:xfrm flipV="1">
              <a:off x="2640" y="1152"/>
              <a:ext cx="248" cy="288"/>
            </a:xfrm>
            <a:prstGeom prst="triangle">
              <a:avLst>
                <a:gd name="adj" fmla="val 50000"/>
              </a:avLst>
            </a:prstGeom>
            <a:solidFill>
              <a:srgbClr val="9E1936">
                <a:alpha val="54901"/>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cs typeface="Arial" panose="020B0604020202020204" pitchFamily="34" charset="0"/>
              </a:endParaRPr>
            </a:p>
          </p:txBody>
        </p:sp>
        <p:sp>
          <p:nvSpPr>
            <p:cNvPr id="15" name="AutoShape 1096"/>
            <p:cNvSpPr>
              <a:spLocks noChangeArrowheads="1"/>
            </p:cNvSpPr>
            <p:nvPr/>
          </p:nvSpPr>
          <p:spPr bwMode="auto">
            <a:xfrm flipV="1">
              <a:off x="3712" y="1152"/>
              <a:ext cx="248" cy="288"/>
            </a:xfrm>
            <a:prstGeom prst="triangle">
              <a:avLst>
                <a:gd name="adj" fmla="val 50000"/>
              </a:avLst>
            </a:prstGeom>
            <a:solidFill>
              <a:srgbClr val="9E1936">
                <a:alpha val="54901"/>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cs typeface="Arial" panose="020B0604020202020204" pitchFamily="34" charset="0"/>
              </a:endParaRPr>
            </a:p>
          </p:txBody>
        </p:sp>
        <p:sp>
          <p:nvSpPr>
            <p:cNvPr id="16" name="AutoShape 1097"/>
            <p:cNvSpPr>
              <a:spLocks noChangeArrowheads="1"/>
            </p:cNvSpPr>
            <p:nvPr/>
          </p:nvSpPr>
          <p:spPr bwMode="auto">
            <a:xfrm flipV="1">
              <a:off x="4736" y="1152"/>
              <a:ext cx="248" cy="288"/>
            </a:xfrm>
            <a:prstGeom prst="triangle">
              <a:avLst>
                <a:gd name="adj" fmla="val 50000"/>
              </a:avLst>
            </a:prstGeom>
            <a:solidFill>
              <a:srgbClr val="9E1936">
                <a:alpha val="54901"/>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500">
                <a:cs typeface="Arial" panose="020B0604020202020204" pitchFamily="34" charset="0"/>
              </a:endParaRPr>
            </a:p>
          </p:txBody>
        </p:sp>
      </p:grpSp>
      <p:sp>
        <p:nvSpPr>
          <p:cNvPr id="17" name="TextBox 16"/>
          <p:cNvSpPr txBox="1"/>
          <p:nvPr/>
        </p:nvSpPr>
        <p:spPr>
          <a:xfrm>
            <a:off x="3631444" y="4417689"/>
            <a:ext cx="1749197" cy="369332"/>
          </a:xfrm>
          <a:prstGeom prst="rect">
            <a:avLst/>
          </a:prstGeom>
          <a:noFill/>
        </p:spPr>
        <p:txBody>
          <a:bodyPr wrap="none" rtlCol="0">
            <a:spAutoFit/>
          </a:bodyPr>
          <a:lstStyle/>
          <a:p>
            <a:r>
              <a:rPr lang="tr-TR" dirty="0" smtClean="0">
                <a:latin typeface="Arial" panose="020B0604020202020204" pitchFamily="34" charset="0"/>
                <a:cs typeface="Arial" panose="020B0604020202020204" pitchFamily="34" charset="0"/>
              </a:rPr>
              <a:t>Süreç Boyunca</a:t>
            </a:r>
            <a:endParaRPr lang="tr-TR" dirty="0">
              <a:latin typeface="Arial" panose="020B0604020202020204" pitchFamily="34" charset="0"/>
              <a:cs typeface="Arial" panose="020B0604020202020204" pitchFamily="34" charset="0"/>
            </a:endParaRPr>
          </a:p>
        </p:txBody>
      </p:sp>
      <p:sp>
        <p:nvSpPr>
          <p:cNvPr id="18" name="TextBox 17"/>
          <p:cNvSpPr txBox="1"/>
          <p:nvPr/>
        </p:nvSpPr>
        <p:spPr>
          <a:xfrm>
            <a:off x="8008488" y="4417689"/>
            <a:ext cx="1774845" cy="369332"/>
          </a:xfrm>
          <a:prstGeom prst="rect">
            <a:avLst/>
          </a:prstGeom>
          <a:noFill/>
        </p:spPr>
        <p:txBody>
          <a:bodyPr wrap="none" rtlCol="0">
            <a:spAutoFit/>
          </a:bodyPr>
          <a:lstStyle/>
          <a:p>
            <a:r>
              <a:rPr lang="tr-TR" dirty="0" smtClean="0">
                <a:latin typeface="Arial" panose="020B0604020202020204" pitchFamily="34" charset="0"/>
                <a:cs typeface="Arial" panose="020B0604020202020204" pitchFamily="34" charset="0"/>
              </a:rPr>
              <a:t>Süreç Sonunda</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888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Uygun bir ortamda </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Bir ya da daha fazla görevi yerine getiren</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Bir ya da daha fazla kullanıcıyı </a:t>
            </a:r>
            <a:r>
              <a:rPr lang="tr-TR" sz="2600" dirty="0" smtClean="0">
                <a:latin typeface="Arial" panose="020B0604020202020204" pitchFamily="34" charset="0"/>
                <a:cs typeface="Arial" panose="020B0604020202020204" pitchFamily="34" charset="0"/>
              </a:rPr>
              <a:t>içerir</a:t>
            </a:r>
            <a:endParaRPr lang="tr-TR" sz="2600" dirty="0">
              <a:latin typeface="Arial" panose="020B0604020202020204" pitchFamily="34" charset="0"/>
              <a:cs typeface="Arial" panose="020B0604020202020204" pitchFamily="34" charset="0"/>
            </a:endParaRPr>
          </a:p>
          <a:p>
            <a:pPr marL="439738" indent="0">
              <a:lnSpc>
                <a:spcPct val="150000"/>
              </a:lnSpc>
              <a:spcAft>
                <a:spcPts val="600"/>
              </a:spcAft>
              <a:buClr>
                <a:schemeClr val="accent2"/>
              </a:buClr>
              <a:buNone/>
            </a:pPr>
            <a:r>
              <a:rPr lang="tr-TR" sz="2600" dirty="0" smtClean="0">
                <a:latin typeface="Arial" panose="020B0604020202020204" pitchFamily="34" charset="0"/>
                <a:cs typeface="Arial" panose="020B0604020202020204" pitchFamily="34" charset="0"/>
              </a:rPr>
              <a:t>Kullanılabilirlik </a:t>
            </a:r>
            <a:r>
              <a:rPr lang="tr-TR" sz="2600" dirty="0">
                <a:latin typeface="Arial" panose="020B0604020202020204" pitchFamily="34" charset="0"/>
                <a:cs typeface="Arial" panose="020B0604020202020204" pitchFamily="34" charset="0"/>
              </a:rPr>
              <a:t>testlerinde, kullanıcı, görev ve çevresel özellikler (bağlamsal değişkenler) ürünün kullanılacağı durumlarla aynı olmalıdır.</a:t>
            </a:r>
          </a:p>
        </p:txBody>
      </p:sp>
      <p:sp>
        <p:nvSpPr>
          <p:cNvPr id="2" name="Title 1"/>
          <p:cNvSpPr>
            <a:spLocks noGrp="1"/>
          </p:cNvSpPr>
          <p:nvPr>
            <p:ph type="title"/>
          </p:nvPr>
        </p:nvSpPr>
        <p:spPr>
          <a:xfrm>
            <a:off x="1097280" y="286603"/>
            <a:ext cx="10455812" cy="1450757"/>
          </a:xfrm>
        </p:spPr>
        <p:txBody>
          <a:bodyPr/>
          <a:lstStyle/>
          <a:p>
            <a:r>
              <a:rPr lang="tr-TR" dirty="0"/>
              <a:t>Kullanıcı Tabanlı Yaklaşım</a:t>
            </a:r>
            <a:endParaRPr lang="en-US" dirty="0"/>
          </a:p>
        </p:txBody>
      </p:sp>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3033" y="1989200"/>
            <a:ext cx="3392648" cy="2162813"/>
          </a:xfrm>
          <a:prstGeom prst="rect">
            <a:avLst/>
          </a:prstGeom>
        </p:spPr>
      </p:pic>
    </p:spTree>
    <p:extLst>
      <p:ext uri="{BB962C8B-B14F-4D97-AF65-F5344CB8AC3E}">
        <p14:creationId xmlns:p14="http://schemas.microsoft.com/office/powerpoint/2010/main" val="3357014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2344615" y="1749670"/>
            <a:ext cx="7620000" cy="3258344"/>
          </a:xfrm>
          <a:prstGeom prst="rect">
            <a:avLst/>
          </a:prstGeom>
          <a:noFill/>
        </p:spPr>
      </p:pic>
    </p:spTree>
    <p:extLst>
      <p:ext uri="{BB962C8B-B14F-4D97-AF65-F5344CB8AC3E}">
        <p14:creationId xmlns:p14="http://schemas.microsoft.com/office/powerpoint/2010/main" val="2200633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En geçerli veridir (gerçek kullanılabilirlik ölçümleri)</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En güvenilir veridir (ölçümler tutarlıdır)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En ikna edici verileri sağlarlar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Prototip tasarımların değerlendirilmesinde çok etkindir</a:t>
            </a:r>
            <a:br>
              <a:rPr lang="tr-TR" sz="2600" dirty="0">
                <a:latin typeface="Arial" panose="020B0604020202020204" pitchFamily="34" charset="0"/>
                <a:cs typeface="Arial" panose="020B0604020202020204" pitchFamily="34" charset="0"/>
              </a:rPr>
            </a:br>
            <a:endParaRPr lang="tr-TR"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97280" y="286603"/>
            <a:ext cx="10455812" cy="1450757"/>
          </a:xfrm>
        </p:spPr>
        <p:txBody>
          <a:bodyPr/>
          <a:lstStyle/>
          <a:p>
            <a:r>
              <a:rPr lang="tr-TR" dirty="0"/>
              <a:t>Kullanıcı tabanlı yaklaşımların avantajları</a:t>
            </a:r>
            <a:endParaRPr lang="en-US" dirty="0"/>
          </a:p>
        </p:txBody>
      </p:sp>
    </p:spTree>
    <p:extLst>
      <p:ext uri="{BB962C8B-B14F-4D97-AF65-F5344CB8AC3E}">
        <p14:creationId xmlns:p14="http://schemas.microsoft.com/office/powerpoint/2010/main" val="31458291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619436"/>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Maliyeti yüksek olabilir: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zaman</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kaynaklar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Sabır gerektirir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(Kullanışlı olması için) iyi planlanmalıdır</a:t>
            </a:r>
          </a:p>
          <a:p>
            <a:pPr marL="733933" lvl="1" indent="-441325">
              <a:lnSpc>
                <a:spcPct val="15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görevler ve olası durumlar çerçevesinde.</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Problemleri ortaya çıkarır ama yeni tasarımın nasıl olması gerektiğini açıkça söylemez</a:t>
            </a:r>
          </a:p>
        </p:txBody>
      </p:sp>
      <p:sp>
        <p:nvSpPr>
          <p:cNvPr id="2" name="Title 1"/>
          <p:cNvSpPr>
            <a:spLocks noGrp="1"/>
          </p:cNvSpPr>
          <p:nvPr>
            <p:ph type="title"/>
          </p:nvPr>
        </p:nvSpPr>
        <p:spPr>
          <a:xfrm>
            <a:off x="1097279" y="286603"/>
            <a:ext cx="10807505" cy="1450757"/>
          </a:xfrm>
        </p:spPr>
        <p:txBody>
          <a:bodyPr/>
          <a:lstStyle/>
          <a:p>
            <a:r>
              <a:rPr lang="tr-TR" dirty="0"/>
              <a:t>Kullanıcı tabanlı yaklaşımların </a:t>
            </a:r>
            <a:r>
              <a:rPr lang="tr-TR" dirty="0" smtClean="0"/>
              <a:t>dezavantajları</a:t>
            </a:r>
            <a:endParaRPr lang="en-US" dirty="0"/>
          </a:p>
        </p:txBody>
      </p:sp>
    </p:spTree>
    <p:extLst>
      <p:ext uri="{BB962C8B-B14F-4D97-AF65-F5344CB8AC3E}">
        <p14:creationId xmlns:p14="http://schemas.microsoft.com/office/powerpoint/2010/main" val="18227409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807505" cy="1450757"/>
          </a:xfrm>
        </p:spPr>
        <p:txBody>
          <a:bodyPr/>
          <a:lstStyle/>
          <a:p>
            <a:r>
              <a:rPr lang="tr-TR" dirty="0"/>
              <a:t>Kullanılabilirlik Çalışmaları</a:t>
            </a:r>
            <a:endParaRPr lang="en-US" dirty="0"/>
          </a:p>
        </p:txBody>
      </p:sp>
      <p:pic>
        <p:nvPicPr>
          <p:cNvPr id="4" name="Picture 6" descr="eyetrack-lab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53389" y="2247156"/>
            <a:ext cx="4200261" cy="34644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7" descr="eyetrack-lab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91228" y="2247156"/>
            <a:ext cx="4058264" cy="34644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529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61943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Bir kullanılabilirlik uzmanı tarafından gerçekleştirilen testtir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Kullanım planlanmış veya doğal olabilir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Uzman olası problemlere dikkat çeker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Önceden saptanmış kriterlere yer verebilir</a:t>
            </a:r>
          </a:p>
          <a:p>
            <a:pPr marL="441325" indent="-441325">
              <a:lnSpc>
                <a:spcPct val="15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Uzman kullanıcının bakış açısından </a:t>
            </a:r>
            <a:r>
              <a:rPr lang="tr-TR" sz="2600" dirty="0" err="1">
                <a:latin typeface="Arial" panose="020B0604020202020204" pitchFamily="34" charset="0"/>
                <a:cs typeface="Arial" panose="020B0604020202020204" pitchFamily="34" charset="0"/>
              </a:rPr>
              <a:t>arayüzü</a:t>
            </a:r>
            <a:r>
              <a:rPr lang="tr-TR" sz="2600" dirty="0">
                <a:latin typeface="Arial" panose="020B0604020202020204" pitchFamily="34" charset="0"/>
                <a:cs typeface="Arial" panose="020B0604020202020204" pitchFamily="34" charset="0"/>
              </a:rPr>
              <a:t> anlamaya çalışır</a:t>
            </a:r>
          </a:p>
        </p:txBody>
      </p:sp>
      <p:sp>
        <p:nvSpPr>
          <p:cNvPr id="2" name="Title 1"/>
          <p:cNvSpPr>
            <a:spLocks noGrp="1"/>
          </p:cNvSpPr>
          <p:nvPr>
            <p:ph type="title"/>
          </p:nvPr>
        </p:nvSpPr>
        <p:spPr>
          <a:xfrm>
            <a:off x="1097279" y="286603"/>
            <a:ext cx="10807505" cy="1450757"/>
          </a:xfrm>
        </p:spPr>
        <p:txBody>
          <a:bodyPr/>
          <a:lstStyle/>
          <a:p>
            <a:r>
              <a:rPr lang="tr-TR" dirty="0"/>
              <a:t>Uzman Tabanlı Yaklaşımlar</a:t>
            </a:r>
            <a:endParaRPr lang="en-US" dirty="0"/>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5608" y="2633805"/>
            <a:ext cx="3350072" cy="2232509"/>
          </a:xfrm>
          <a:prstGeom prst="rect">
            <a:avLst/>
          </a:prstGeom>
        </p:spPr>
      </p:pic>
    </p:spTree>
    <p:extLst>
      <p:ext uri="{BB962C8B-B14F-4D97-AF65-F5344CB8AC3E}">
        <p14:creationId xmlns:p14="http://schemas.microsoft.com/office/powerpoint/2010/main" val="3699617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Kullanılabilirliği tanımlamak</a:t>
            </a:r>
          </a:p>
          <a:p>
            <a:pPr marL="733933" lvl="1" indent="-441325">
              <a:spcAft>
                <a:spcPts val="600"/>
              </a:spcAft>
              <a:buClr>
                <a:schemeClr val="accent2"/>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Anlamsal</a:t>
            </a:r>
            <a:r>
              <a:rPr lang="tr-TR" sz="2600" dirty="0">
                <a:latin typeface="Arial" panose="020B0604020202020204" pitchFamily="34" charset="0"/>
                <a:cs typeface="Arial" panose="020B0604020202020204" pitchFamily="34" charset="0"/>
              </a:rPr>
              <a:t>, Özellik ve İşlevsel</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kriterler</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çevresel değişkenler </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görev analizi</a:t>
            </a:r>
          </a:p>
        </p:txBody>
      </p:sp>
      <p:sp>
        <p:nvSpPr>
          <p:cNvPr id="2" name="Title 1"/>
          <p:cNvSpPr>
            <a:spLocks noGrp="1"/>
          </p:cNvSpPr>
          <p:nvPr>
            <p:ph type="title"/>
          </p:nvPr>
        </p:nvSpPr>
        <p:spPr/>
        <p:txBody>
          <a:bodyPr/>
          <a:lstStyle/>
          <a:p>
            <a:r>
              <a:rPr lang="tr-TR" dirty="0"/>
              <a:t>Kullanılabilirlik Mühendisliği</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18889" y="2390137"/>
            <a:ext cx="3238500" cy="3238500"/>
          </a:xfrm>
          <a:prstGeom prst="rect">
            <a:avLst/>
          </a:prstGeom>
        </p:spPr>
      </p:pic>
    </p:spTree>
    <p:extLst>
      <p:ext uri="{BB962C8B-B14F-4D97-AF65-F5344CB8AC3E}">
        <p14:creationId xmlns:p14="http://schemas.microsoft.com/office/powerpoint/2010/main" val="37279917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4"/>
            <a:ext cx="10561321" cy="4496342"/>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spcAft>
                <a:spcPts val="600"/>
              </a:spcAft>
              <a:buClr>
                <a:schemeClr val="accent2"/>
              </a:buClr>
              <a:buNone/>
            </a:pPr>
            <a:r>
              <a:rPr lang="tr-TR" sz="2600" dirty="0">
                <a:latin typeface="Arial" panose="020B0604020202020204" pitchFamily="34" charset="0"/>
                <a:cs typeface="Arial" panose="020B0604020202020204" pitchFamily="34" charset="0"/>
              </a:rPr>
              <a:t>Sezgisel (</a:t>
            </a:r>
            <a:r>
              <a:rPr lang="tr-TR" sz="2600" dirty="0" err="1">
                <a:latin typeface="Arial" panose="020B0604020202020204" pitchFamily="34" charset="0"/>
                <a:cs typeface="Arial" panose="020B0604020202020204" pitchFamily="34" charset="0"/>
              </a:rPr>
              <a:t>Heuristik</a:t>
            </a:r>
            <a:r>
              <a:rPr lang="tr-TR" sz="2600" dirty="0">
                <a:latin typeface="Arial" panose="020B0604020202020204" pitchFamily="34" charset="0"/>
                <a:cs typeface="Arial" panose="020B0604020202020204" pitchFamily="34" charset="0"/>
              </a:rPr>
              <a:t>) değerlendirme (</a:t>
            </a:r>
            <a:r>
              <a:rPr lang="tr-TR" sz="2600" dirty="0" err="1">
                <a:latin typeface="Arial" panose="020B0604020202020204" pitchFamily="34" charset="0"/>
                <a:cs typeface="Arial" panose="020B0604020202020204" pitchFamily="34" charset="0"/>
              </a:rPr>
              <a:t>Nielsen</a:t>
            </a:r>
            <a:r>
              <a:rPr lang="tr-TR" sz="2600" dirty="0">
                <a:latin typeface="Arial" panose="020B0604020202020204" pitchFamily="34" charset="0"/>
                <a:cs typeface="Arial" panose="020B0604020202020204" pitchFamily="34" charset="0"/>
              </a:rPr>
              <a:t> 1993)</a:t>
            </a:r>
          </a:p>
          <a:p>
            <a:pPr marL="441325" indent="-441325">
              <a:lnSpc>
                <a:spcPct val="110000"/>
              </a:lnSpc>
              <a:spcAft>
                <a:spcPts val="600"/>
              </a:spcAft>
              <a:buClr>
                <a:schemeClr val="accent2"/>
              </a:buClr>
              <a:buFont typeface="Arial" panose="020B0604020202020204" pitchFamily="34" charset="0"/>
              <a:buChar char="•"/>
            </a:pPr>
            <a:r>
              <a:rPr lang="tr-TR" sz="2600" dirty="0" err="1">
                <a:latin typeface="Arial" panose="020B0604020202020204" pitchFamily="34" charset="0"/>
                <a:cs typeface="Arial" panose="020B0604020202020204" pitchFamily="34" charset="0"/>
              </a:rPr>
              <a:t>Nielsen’ın</a:t>
            </a:r>
            <a:r>
              <a:rPr lang="tr-TR" sz="2600" dirty="0">
                <a:latin typeface="Arial" panose="020B0604020202020204" pitchFamily="34" charset="0"/>
                <a:cs typeface="Arial" panose="020B0604020202020204" pitchFamily="34" charset="0"/>
              </a:rPr>
              <a:t> yönergelerini temel al ve </a:t>
            </a:r>
            <a:r>
              <a:rPr lang="tr-TR" sz="2600" dirty="0" err="1">
                <a:latin typeface="Arial" panose="020B0604020202020204" pitchFamily="34" charset="0"/>
                <a:cs typeface="Arial" panose="020B0604020202020204" pitchFamily="34" charset="0"/>
              </a:rPr>
              <a:t>arayüzü</a:t>
            </a:r>
            <a:r>
              <a:rPr lang="tr-TR" sz="2600" dirty="0">
                <a:latin typeface="Arial" panose="020B0604020202020204" pitchFamily="34" charset="0"/>
                <a:cs typeface="Arial" panose="020B0604020202020204" pitchFamily="34" charset="0"/>
              </a:rPr>
              <a:t> bunlara göre kontrol et</a:t>
            </a:r>
          </a:p>
          <a:p>
            <a:pPr marL="733933" lvl="1" indent="-441325">
              <a:lnSpc>
                <a:spcPct val="11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Basit ve doğal diyalog</a:t>
            </a:r>
          </a:p>
          <a:p>
            <a:pPr marL="733933" lvl="1" indent="-441325">
              <a:lnSpc>
                <a:spcPct val="110000"/>
              </a:lnSpc>
              <a:spcAft>
                <a:spcPts val="600"/>
              </a:spcAft>
              <a:buClr>
                <a:schemeClr val="accent2"/>
              </a:buClr>
              <a:buFont typeface="Arial" panose="020B0604020202020204" pitchFamily="34" charset="0"/>
              <a:buChar char="•"/>
            </a:pPr>
            <a:r>
              <a:rPr lang="tr-TR" sz="2400" dirty="0" err="1">
                <a:latin typeface="Arial" panose="020B0604020202020204" pitchFamily="34" charset="0"/>
                <a:cs typeface="Arial" panose="020B0604020202020204" pitchFamily="34" charset="0"/>
              </a:rPr>
              <a:t>Geridönüt</a:t>
            </a:r>
            <a:endParaRPr lang="tr-TR" sz="2400" dirty="0">
              <a:latin typeface="Arial" panose="020B0604020202020204" pitchFamily="34" charset="0"/>
              <a:cs typeface="Arial" panose="020B0604020202020204" pitchFamily="34" charset="0"/>
            </a:endParaRPr>
          </a:p>
          <a:p>
            <a:pPr marL="733933" lvl="1" indent="-441325">
              <a:lnSpc>
                <a:spcPct val="11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İyi hata mesajları veren.....</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İlki prensiplerin ekran </a:t>
            </a:r>
            <a:r>
              <a:rPr lang="tr-TR" sz="2600" dirty="0" err="1">
                <a:latin typeface="Arial" panose="020B0604020202020204" pitchFamily="34" charset="0"/>
                <a:cs typeface="Arial" panose="020B0604020202020204" pitchFamily="34" charset="0"/>
              </a:rPr>
              <a:t>ekran</a:t>
            </a:r>
            <a:r>
              <a:rPr lang="tr-TR" sz="2600" dirty="0">
                <a:latin typeface="Arial" panose="020B0604020202020204" pitchFamily="34" charset="0"/>
                <a:cs typeface="Arial" panose="020B0604020202020204" pitchFamily="34" charset="0"/>
              </a:rPr>
              <a:t>, diğeri de ekranlar arası akışlarını kontrol etmek için 2 </a:t>
            </a:r>
            <a:r>
              <a:rPr lang="tr-TR" sz="2600" dirty="0" err="1">
                <a:latin typeface="Arial" panose="020B0604020202020204" pitchFamily="34" charset="0"/>
                <a:cs typeface="Arial" panose="020B0604020202020204" pitchFamily="34" charset="0"/>
              </a:rPr>
              <a:t>iterasyon</a:t>
            </a:r>
            <a:r>
              <a:rPr lang="tr-TR" sz="2600" dirty="0">
                <a:latin typeface="Arial" panose="020B0604020202020204" pitchFamily="34" charset="0"/>
                <a:cs typeface="Arial" panose="020B0604020202020204" pitchFamily="34" charset="0"/>
              </a:rPr>
              <a:t> yap.</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En iyi sonuç için birden çok kullanılabilirlik uzmanını çalışmaya dahil et.</a:t>
            </a:r>
          </a:p>
        </p:txBody>
      </p:sp>
      <p:sp>
        <p:nvSpPr>
          <p:cNvPr id="2" name="Title 1"/>
          <p:cNvSpPr>
            <a:spLocks noGrp="1"/>
          </p:cNvSpPr>
          <p:nvPr>
            <p:ph type="title"/>
          </p:nvPr>
        </p:nvSpPr>
        <p:spPr>
          <a:xfrm>
            <a:off x="1097279" y="286603"/>
            <a:ext cx="10807505" cy="1450757"/>
          </a:xfrm>
        </p:spPr>
        <p:txBody>
          <a:bodyPr/>
          <a:lstStyle/>
          <a:p>
            <a:r>
              <a:rPr lang="tr-TR" dirty="0"/>
              <a:t>Tipik Uzman Tabanlı Değerlendirme (1</a:t>
            </a:r>
            <a:r>
              <a:rPr lang="tr-TR" dirty="0" smtClean="0"/>
              <a:t>)</a:t>
            </a:r>
            <a:endParaRPr lang="en-US" dirty="0"/>
          </a:p>
        </p:txBody>
      </p:sp>
    </p:spTree>
    <p:extLst>
      <p:ext uri="{BB962C8B-B14F-4D97-AF65-F5344CB8AC3E}">
        <p14:creationId xmlns:p14="http://schemas.microsoft.com/office/powerpoint/2010/main" val="117907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4"/>
            <a:ext cx="10561321" cy="4091896"/>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spcAft>
                <a:spcPts val="600"/>
              </a:spcAft>
              <a:buClr>
                <a:schemeClr val="accent2"/>
              </a:buClr>
              <a:buNone/>
            </a:pPr>
            <a:r>
              <a:rPr lang="tr-TR" sz="2600" dirty="0" smtClean="0">
                <a:latin typeface="Arial" panose="020B0604020202020204" pitchFamily="34" charset="0"/>
                <a:cs typeface="Arial" panose="020B0604020202020204" pitchFamily="34" charset="0"/>
              </a:rPr>
              <a:t>Bilişsel </a:t>
            </a:r>
            <a:r>
              <a:rPr lang="tr-TR" sz="2600" dirty="0">
                <a:latin typeface="Arial" panose="020B0604020202020204" pitchFamily="34" charset="0"/>
                <a:cs typeface="Arial" panose="020B0604020202020204" pitchFamily="34" charset="0"/>
              </a:rPr>
              <a:t>prova</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“kullanıcının bilişsel etkinliklerinin bir el simülasyonu” </a:t>
            </a:r>
            <a:r>
              <a:rPr lang="tr-TR" sz="2600" dirty="0" err="1">
                <a:latin typeface="Arial" panose="020B0604020202020204" pitchFamily="34" charset="0"/>
                <a:cs typeface="Arial" panose="020B0604020202020204" pitchFamily="34" charset="0"/>
              </a:rPr>
              <a:t>Polson</a:t>
            </a:r>
            <a:r>
              <a:rPr lang="tr-TR" sz="2600" dirty="0">
                <a:latin typeface="Arial" panose="020B0604020202020204" pitchFamily="34" charset="0"/>
                <a:cs typeface="Arial" panose="020B0604020202020204" pitchFamily="34" charset="0"/>
              </a:rPr>
              <a:t> (1992)</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Görev analizi yap ve tutarlılık, </a:t>
            </a:r>
            <a:r>
              <a:rPr lang="tr-TR" sz="2600" dirty="0" err="1">
                <a:latin typeface="Arial" panose="020B0604020202020204" pitchFamily="34" charset="0"/>
                <a:cs typeface="Arial" panose="020B0604020202020204" pitchFamily="34" charset="0"/>
              </a:rPr>
              <a:t>anlaşılabilirlik</a:t>
            </a:r>
            <a:r>
              <a:rPr lang="tr-TR" sz="2600" dirty="0">
                <a:latin typeface="Arial" panose="020B0604020202020204" pitchFamily="34" charset="0"/>
                <a:cs typeface="Arial" panose="020B0604020202020204" pitchFamily="34" charset="0"/>
              </a:rPr>
              <a:t>, vb. açısından kontrol ederek kullanıcının gerçekleştireceği tüm etkinliklerin ‘provasını yap’</a:t>
            </a:r>
          </a:p>
          <a:p>
            <a:pPr marL="733933" lvl="1" indent="-441325">
              <a:lnSpc>
                <a:spcPct val="11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Kullanıcı ne yapmaya çalışıyor?</a:t>
            </a:r>
          </a:p>
          <a:p>
            <a:pPr marL="733933" lvl="1" indent="-441325">
              <a:lnSpc>
                <a:spcPct val="110000"/>
              </a:lnSpc>
              <a:spcAft>
                <a:spcPts val="600"/>
              </a:spcAft>
              <a:buClr>
                <a:schemeClr val="accent2"/>
              </a:buClr>
              <a:buFont typeface="Arial" panose="020B0604020202020204" pitchFamily="34" charset="0"/>
              <a:buChar char="•"/>
            </a:pPr>
            <a:r>
              <a:rPr lang="tr-TR" sz="2400" dirty="0" err="1">
                <a:latin typeface="Arial" panose="020B0604020202020204" pitchFamily="34" charset="0"/>
                <a:cs typeface="Arial" panose="020B0604020202020204" pitchFamily="34" charset="0"/>
              </a:rPr>
              <a:t>Arayüz</a:t>
            </a:r>
            <a:r>
              <a:rPr lang="tr-TR" sz="2400" dirty="0">
                <a:latin typeface="Arial" panose="020B0604020202020204" pitchFamily="34" charset="0"/>
                <a:cs typeface="Arial" panose="020B0604020202020204" pitchFamily="34" charset="0"/>
              </a:rPr>
              <a:t> hangi hareketleri destekliyor?</a:t>
            </a:r>
          </a:p>
          <a:p>
            <a:pPr marL="733933" lvl="1" indent="-441325">
              <a:lnSpc>
                <a:spcPct val="110000"/>
              </a:lnSpc>
              <a:spcAft>
                <a:spcPts val="600"/>
              </a:spcAft>
              <a:buClr>
                <a:schemeClr val="accent2"/>
              </a:buClr>
              <a:buFont typeface="Arial" panose="020B0604020202020204" pitchFamily="34" charset="0"/>
              <a:buChar char="•"/>
            </a:pPr>
            <a:r>
              <a:rPr lang="tr-TR" sz="2400" dirty="0">
                <a:latin typeface="Arial" panose="020B0604020202020204" pitchFamily="34" charset="0"/>
                <a:cs typeface="Arial" panose="020B0604020202020204" pitchFamily="34" charset="0"/>
              </a:rPr>
              <a:t>vb.</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Süreç değerlendirmesi için idealdir</a:t>
            </a:r>
            <a:endParaRPr lang="tr-TR" sz="2600"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97279" y="286603"/>
            <a:ext cx="10807505" cy="1450757"/>
          </a:xfrm>
        </p:spPr>
        <p:txBody>
          <a:bodyPr/>
          <a:lstStyle/>
          <a:p>
            <a:r>
              <a:rPr lang="tr-TR" dirty="0"/>
              <a:t>Tipik Uzman Tabanlı Değerlendirme </a:t>
            </a:r>
            <a:r>
              <a:rPr lang="tr-TR" dirty="0" smtClean="0"/>
              <a:t>(2)</a:t>
            </a:r>
            <a:endParaRPr lang="en-US" dirty="0"/>
          </a:p>
        </p:txBody>
      </p:sp>
      <p:sp>
        <p:nvSpPr>
          <p:cNvPr id="4" name="Text Box 4"/>
          <p:cNvSpPr txBox="1">
            <a:spLocks noChangeArrowheads="1"/>
          </p:cNvSpPr>
          <p:nvPr/>
        </p:nvSpPr>
        <p:spPr bwMode="auto">
          <a:xfrm>
            <a:off x="1097279" y="5883505"/>
            <a:ext cx="5624040"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tr-TR" sz="1667" dirty="0"/>
              <a:t>http://www.acm.org/sigchi/chi95/proceedings/tutors/jr_bdy.htm</a:t>
            </a:r>
          </a:p>
        </p:txBody>
      </p:sp>
    </p:spTree>
    <p:extLst>
      <p:ext uri="{BB962C8B-B14F-4D97-AF65-F5344CB8AC3E}">
        <p14:creationId xmlns:p14="http://schemas.microsoft.com/office/powerpoint/2010/main" val="6449327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4"/>
            <a:ext cx="10561321" cy="44963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Genellikle hızlı sonuç alınır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Kullanıcı testinden daha ucuzdur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Teşhis yapılabilir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Tasarımın tüm basamaklarında  kullanılabilir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Özel ortamlar gerektirmez</a:t>
            </a:r>
            <a:endParaRPr lang="tr-TR" sz="2600"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97279" y="286603"/>
            <a:ext cx="10807505" cy="1450757"/>
          </a:xfrm>
        </p:spPr>
        <p:txBody>
          <a:bodyPr/>
          <a:lstStyle/>
          <a:p>
            <a:r>
              <a:rPr lang="tr-TR" dirty="0" smtClean="0"/>
              <a:t>Uzman </a:t>
            </a:r>
            <a:r>
              <a:rPr lang="tr-TR" dirty="0"/>
              <a:t>Tabanlı </a:t>
            </a:r>
            <a:r>
              <a:rPr lang="tr-TR" dirty="0" smtClean="0"/>
              <a:t>Değerlendirmelerin Avantajları</a:t>
            </a:r>
            <a:endParaRPr lang="en-US" dirty="0"/>
          </a:p>
        </p:txBody>
      </p:sp>
    </p:spTree>
    <p:extLst>
      <p:ext uri="{BB962C8B-B14F-4D97-AF65-F5344CB8AC3E}">
        <p14:creationId xmlns:p14="http://schemas.microsoft.com/office/powerpoint/2010/main" val="39175754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4"/>
            <a:ext cx="10561321" cy="44963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‘Uzmanlığı’ kim belirler?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Görev konusunda uzmanlık da önemlidir. (</a:t>
            </a:r>
            <a:r>
              <a:rPr lang="tr-TR" sz="2600" dirty="0" err="1">
                <a:latin typeface="Arial" panose="020B0604020202020204" pitchFamily="34" charset="0"/>
                <a:cs typeface="Arial" panose="020B0604020202020204" pitchFamily="34" charset="0"/>
              </a:rPr>
              <a:t>Nielsen</a:t>
            </a:r>
            <a:r>
              <a:rPr lang="tr-TR" sz="2600" dirty="0">
                <a:latin typeface="Arial" panose="020B0604020202020204" pitchFamily="34" charset="0"/>
                <a:cs typeface="Arial" panose="020B0604020202020204" pitchFamily="34" charset="0"/>
              </a:rPr>
              <a:t> 1993 çalışması)</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Uzmanlar anlaşamaz!</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Kullanıcı davranışını kestirmek </a:t>
            </a:r>
            <a:r>
              <a:rPr lang="tr-TR" sz="2600" dirty="0" smtClean="0">
                <a:latin typeface="Arial" panose="020B0604020202020204" pitchFamily="34" charset="0"/>
                <a:cs typeface="Arial" panose="020B0604020202020204" pitchFamily="34" charset="0"/>
              </a:rPr>
              <a:t>zordur.</a:t>
            </a:r>
          </a:p>
        </p:txBody>
      </p:sp>
      <p:sp>
        <p:nvSpPr>
          <p:cNvPr id="2" name="Title 1"/>
          <p:cNvSpPr>
            <a:spLocks noGrp="1"/>
          </p:cNvSpPr>
          <p:nvPr>
            <p:ph type="title"/>
          </p:nvPr>
        </p:nvSpPr>
        <p:spPr>
          <a:xfrm>
            <a:off x="1097279" y="286603"/>
            <a:ext cx="10807505" cy="1450757"/>
          </a:xfrm>
        </p:spPr>
        <p:txBody>
          <a:bodyPr/>
          <a:lstStyle/>
          <a:p>
            <a:r>
              <a:rPr lang="tr-TR" dirty="0" smtClean="0"/>
              <a:t>Uzman </a:t>
            </a:r>
            <a:r>
              <a:rPr lang="tr-TR" dirty="0"/>
              <a:t>Tabanlı </a:t>
            </a:r>
            <a:r>
              <a:rPr lang="tr-TR" dirty="0" smtClean="0"/>
              <a:t>Değerlendirmelerin </a:t>
            </a:r>
            <a:r>
              <a:rPr lang="tr-TR" dirty="0" err="1" smtClean="0"/>
              <a:t>Dezvantajları</a:t>
            </a:r>
            <a:endParaRPr lang="en-US" dirty="0"/>
          </a:p>
        </p:txBody>
      </p:sp>
    </p:spTree>
    <p:extLst>
      <p:ext uri="{BB962C8B-B14F-4D97-AF65-F5344CB8AC3E}">
        <p14:creationId xmlns:p14="http://schemas.microsoft.com/office/powerpoint/2010/main" val="27797610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4"/>
            <a:ext cx="10561321" cy="44963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Görev analizi sonuçları ve kullanıcı </a:t>
            </a:r>
            <a:r>
              <a:rPr lang="tr-TR" sz="2600" dirty="0" err="1">
                <a:latin typeface="Arial" panose="020B0604020202020204" pitchFamily="34" charset="0"/>
                <a:cs typeface="Arial" panose="020B0604020202020204" pitchFamily="34" charset="0"/>
              </a:rPr>
              <a:t>arayüzü</a:t>
            </a:r>
            <a:r>
              <a:rPr lang="tr-TR" sz="2600" dirty="0">
                <a:latin typeface="Arial" panose="020B0604020202020204" pitchFamily="34" charset="0"/>
                <a:cs typeface="Arial" panose="020B0604020202020204" pitchFamily="34" charset="0"/>
              </a:rPr>
              <a:t> tasarımı arasındaki eşleşmeyi içerir.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Genellikle teoriler üzerine kuruludur.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İnsan Bilgisayar Etkileşiminde (İBE) az kullanılır.</a:t>
            </a:r>
          </a:p>
        </p:txBody>
      </p:sp>
      <p:sp>
        <p:nvSpPr>
          <p:cNvPr id="2" name="Title 1"/>
          <p:cNvSpPr>
            <a:spLocks noGrp="1"/>
          </p:cNvSpPr>
          <p:nvPr>
            <p:ph type="title"/>
          </p:nvPr>
        </p:nvSpPr>
        <p:spPr>
          <a:xfrm>
            <a:off x="1097279" y="286603"/>
            <a:ext cx="10807505" cy="1450757"/>
          </a:xfrm>
        </p:spPr>
        <p:txBody>
          <a:bodyPr/>
          <a:lstStyle/>
          <a:p>
            <a:r>
              <a:rPr lang="tr-TR" dirty="0" smtClean="0"/>
              <a:t>Model Tabanlı Değerlendirmeler</a:t>
            </a:r>
            <a:endParaRPr lang="en-US" dirty="0"/>
          </a:p>
        </p:txBody>
      </p:sp>
    </p:spTree>
    <p:extLst>
      <p:ext uri="{BB962C8B-B14F-4D97-AF65-F5344CB8AC3E}">
        <p14:creationId xmlns:p14="http://schemas.microsoft.com/office/powerpoint/2010/main" val="4566868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4"/>
            <a:ext cx="10561321" cy="44963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10000"/>
              </a:lnSpc>
              <a:spcAft>
                <a:spcPts val="600"/>
              </a:spcAft>
              <a:buClr>
                <a:schemeClr val="accent2"/>
              </a:buClr>
              <a:buFont typeface="Arial" panose="020B0604020202020204" pitchFamily="34" charset="0"/>
              <a:buChar char="•"/>
            </a:pPr>
            <a:r>
              <a:rPr lang="tr-TR" sz="2600" dirty="0" err="1">
                <a:latin typeface="Arial" panose="020B0604020202020204" pitchFamily="34" charset="0"/>
                <a:cs typeface="Arial" panose="020B0604020202020204" pitchFamily="34" charset="0"/>
              </a:rPr>
              <a:t>Değerlendirmeci</a:t>
            </a:r>
            <a:r>
              <a:rPr lang="tr-TR" sz="2600" dirty="0">
                <a:latin typeface="Arial" panose="020B0604020202020204" pitchFamily="34" charset="0"/>
                <a:cs typeface="Arial" panose="020B0604020202020204" pitchFamily="34" charset="0"/>
              </a:rPr>
              <a:t> sistemin karmaşıklığını (kullanıcının öğrenmesi gereken üretim kuralları çerçevesinde) ölçer. </a:t>
            </a:r>
          </a:p>
          <a:p>
            <a:pPr marL="441325" indent="-441325">
              <a:lnSpc>
                <a:spcPct val="110000"/>
              </a:lnSpc>
              <a:spcAft>
                <a:spcPts val="600"/>
              </a:spcAft>
              <a:buClr>
                <a:schemeClr val="accent2"/>
              </a:buClr>
              <a:buFont typeface="Arial" panose="020B0604020202020204" pitchFamily="34" charset="0"/>
              <a:buChar char="•"/>
            </a:pPr>
            <a:r>
              <a:rPr lang="tr-TR" sz="2600" dirty="0" err="1">
                <a:latin typeface="Arial" panose="020B0604020202020204" pitchFamily="34" charset="0"/>
                <a:cs typeface="Arial" panose="020B0604020202020204" pitchFamily="34" charset="0"/>
              </a:rPr>
              <a:t>Değerlendirmeci</a:t>
            </a:r>
            <a:r>
              <a:rPr lang="tr-TR" sz="2600" dirty="0">
                <a:latin typeface="Arial" panose="020B0604020202020204" pitchFamily="34" charset="0"/>
                <a:cs typeface="Arial" panose="020B0604020202020204" pitchFamily="34" charset="0"/>
              </a:rPr>
              <a:t> görev analizi tabanlı metotları kullanarak uzman kullanıcı için tamamlama süresini tahmin eder. (Örneğin GOMS, </a:t>
            </a:r>
            <a:r>
              <a:rPr lang="tr-TR" sz="2600" dirty="0" err="1">
                <a:latin typeface="Arial" panose="020B0604020202020204" pitchFamily="34" charset="0"/>
                <a:cs typeface="Arial" panose="020B0604020202020204" pitchFamily="34" charset="0"/>
              </a:rPr>
              <a:t>Card</a:t>
            </a:r>
            <a:r>
              <a:rPr lang="tr-TR" sz="2600" dirty="0">
                <a:latin typeface="Arial" panose="020B0604020202020204" pitchFamily="34" charset="0"/>
                <a:cs typeface="Arial" panose="020B0604020202020204" pitchFamily="34" charset="0"/>
              </a:rPr>
              <a:t> ve diğerleri 1983</a:t>
            </a:r>
            <a:r>
              <a:rPr lang="tr-TR" sz="2600" dirty="0" smtClean="0">
                <a:latin typeface="Arial" panose="020B0604020202020204" pitchFamily="34" charset="0"/>
                <a:cs typeface="Arial" panose="020B0604020202020204" pitchFamily="34" charset="0"/>
              </a:rPr>
              <a:t>)</a:t>
            </a:r>
          </a:p>
          <a:p>
            <a:pPr marL="0" indent="0">
              <a:lnSpc>
                <a:spcPct val="110000"/>
              </a:lnSpc>
              <a:spcAft>
                <a:spcPts val="600"/>
              </a:spcAft>
              <a:buClr>
                <a:schemeClr val="accent2"/>
              </a:buClr>
              <a:buNone/>
            </a:pPr>
            <a:r>
              <a:rPr lang="tr-TR" sz="2600" dirty="0">
                <a:latin typeface="Arial" panose="020B0604020202020204" pitchFamily="34" charset="0"/>
                <a:cs typeface="Arial" panose="020B0604020202020204" pitchFamily="34" charset="0"/>
              </a:rPr>
              <a:t/>
            </a:r>
            <a:br>
              <a:rPr lang="tr-TR" sz="2600"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(bkz. </a:t>
            </a:r>
            <a:r>
              <a:rPr lang="tr-TR" dirty="0" err="1">
                <a:latin typeface="Arial" panose="020B0604020202020204" pitchFamily="34" charset="0"/>
                <a:cs typeface="Arial" panose="020B0604020202020204" pitchFamily="34" charset="0"/>
              </a:rPr>
              <a:t>Preece</a:t>
            </a:r>
            <a:r>
              <a:rPr lang="tr-TR" dirty="0">
                <a:latin typeface="Arial" panose="020B0604020202020204" pitchFamily="34" charset="0"/>
                <a:cs typeface="Arial" panose="020B0604020202020204" pitchFamily="34" charset="0"/>
              </a:rPr>
              <a:t> ve diğerleri (1995) İnsan Bilgisayar Etkileşimi)</a:t>
            </a:r>
          </a:p>
        </p:txBody>
      </p:sp>
      <p:sp>
        <p:nvSpPr>
          <p:cNvPr id="2" name="Title 1"/>
          <p:cNvSpPr>
            <a:spLocks noGrp="1"/>
          </p:cNvSpPr>
          <p:nvPr>
            <p:ph type="title"/>
          </p:nvPr>
        </p:nvSpPr>
        <p:spPr>
          <a:xfrm>
            <a:off x="1097279" y="286603"/>
            <a:ext cx="10807505" cy="1450757"/>
          </a:xfrm>
        </p:spPr>
        <p:txBody>
          <a:bodyPr/>
          <a:lstStyle/>
          <a:p>
            <a:r>
              <a:rPr lang="tr-TR" dirty="0"/>
              <a:t>Tipik Model Tabanlı Senaryo</a:t>
            </a:r>
            <a:endParaRPr lang="en-US" dirty="0"/>
          </a:p>
        </p:txBody>
      </p:sp>
    </p:spTree>
    <p:extLst>
      <p:ext uri="{BB962C8B-B14F-4D97-AF65-F5344CB8AC3E}">
        <p14:creationId xmlns:p14="http://schemas.microsoft.com/office/powerpoint/2010/main" val="20732737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05-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686539" y="329366"/>
            <a:ext cx="6794500" cy="56845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062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4"/>
            <a:ext cx="10561321" cy="44963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Sistem </a:t>
            </a:r>
            <a:r>
              <a:rPr lang="tr-TR" sz="2600" dirty="0" err="1">
                <a:latin typeface="Arial" panose="020B0604020202020204" pitchFamily="34" charset="0"/>
                <a:cs typeface="Arial" panose="020B0604020202020204" pitchFamily="34" charset="0"/>
              </a:rPr>
              <a:t>spesifikasyonlarının</a:t>
            </a:r>
            <a:r>
              <a:rPr lang="tr-TR" sz="2600" dirty="0">
                <a:latin typeface="Arial" panose="020B0604020202020204" pitchFamily="34" charset="0"/>
                <a:cs typeface="Arial" panose="020B0604020202020204" pitchFamily="34" charset="0"/>
              </a:rPr>
              <a:t> belirlenmesi aşamasında gerçekleştirilebilir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Ucuz</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Değişiklikler için en yüksek imkan verir</a:t>
            </a:r>
          </a:p>
        </p:txBody>
      </p:sp>
      <p:sp>
        <p:nvSpPr>
          <p:cNvPr id="2" name="Title 1"/>
          <p:cNvSpPr>
            <a:spLocks noGrp="1"/>
          </p:cNvSpPr>
          <p:nvPr>
            <p:ph type="title"/>
          </p:nvPr>
        </p:nvSpPr>
        <p:spPr>
          <a:xfrm>
            <a:off x="1097279" y="286603"/>
            <a:ext cx="10807505" cy="1450757"/>
          </a:xfrm>
        </p:spPr>
        <p:txBody>
          <a:bodyPr/>
          <a:lstStyle/>
          <a:p>
            <a:r>
              <a:rPr lang="tr-TR" dirty="0" smtClean="0"/>
              <a:t>Model Tabanlı Değerlendirmelerin Avantajları</a:t>
            </a:r>
            <a:endParaRPr lang="en-US" dirty="0"/>
          </a:p>
        </p:txBody>
      </p:sp>
    </p:spTree>
    <p:extLst>
      <p:ext uri="{BB962C8B-B14F-4D97-AF65-F5344CB8AC3E}">
        <p14:creationId xmlns:p14="http://schemas.microsoft.com/office/powerpoint/2010/main" val="39566060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4"/>
            <a:ext cx="10561321" cy="44963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Model hakkında eğitimli olmadan uygulaması zordur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Metodu kullanmayı bilen </a:t>
            </a:r>
            <a:r>
              <a:rPr lang="tr-TR" sz="2600" dirty="0" err="1">
                <a:latin typeface="Arial" panose="020B0604020202020204" pitchFamily="34" charset="0"/>
                <a:cs typeface="Arial" panose="020B0604020202020204" pitchFamily="34" charset="0"/>
              </a:rPr>
              <a:t>değerlendirmeci</a:t>
            </a:r>
            <a:r>
              <a:rPr lang="tr-TR" sz="2600" dirty="0">
                <a:latin typeface="Arial" panose="020B0604020202020204" pitchFamily="34" charset="0"/>
                <a:cs typeface="Arial" panose="020B0604020202020204" pitchFamily="34" charset="0"/>
              </a:rPr>
              <a:t> sayısı azdır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Her ortam için çok uygun değildir</a:t>
            </a:r>
          </a:p>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GOMS uzman ve hatasız uygulama tamamlamanın yalnızca isteğe bağlı olmayan görevlere uyacağını öngörür.</a:t>
            </a:r>
          </a:p>
        </p:txBody>
      </p:sp>
      <p:sp>
        <p:nvSpPr>
          <p:cNvPr id="2" name="Title 1"/>
          <p:cNvSpPr>
            <a:spLocks noGrp="1"/>
          </p:cNvSpPr>
          <p:nvPr>
            <p:ph type="title"/>
          </p:nvPr>
        </p:nvSpPr>
        <p:spPr>
          <a:xfrm>
            <a:off x="1097279" y="286603"/>
            <a:ext cx="10807505" cy="1450757"/>
          </a:xfrm>
        </p:spPr>
        <p:txBody>
          <a:bodyPr/>
          <a:lstStyle/>
          <a:p>
            <a:r>
              <a:rPr lang="tr-TR" dirty="0" smtClean="0"/>
              <a:t>Model Tabanlı Değerlendirmelerin Dezavantajları</a:t>
            </a:r>
            <a:endParaRPr lang="en-US" dirty="0"/>
          </a:p>
        </p:txBody>
      </p:sp>
    </p:spTree>
    <p:extLst>
      <p:ext uri="{BB962C8B-B14F-4D97-AF65-F5344CB8AC3E}">
        <p14:creationId xmlns:p14="http://schemas.microsoft.com/office/powerpoint/2010/main" val="3503803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66284" y="3309220"/>
            <a:ext cx="3238500" cy="2914600"/>
          </a:xfrm>
          <a:prstGeom prst="rect">
            <a:avLst/>
          </a:prstGeom>
        </p:spPr>
      </p:pic>
      <p:sp>
        <p:nvSpPr>
          <p:cNvPr id="5" name="Content Placeholder 2"/>
          <p:cNvSpPr>
            <a:spLocks noGrp="1"/>
          </p:cNvSpPr>
          <p:nvPr/>
        </p:nvSpPr>
        <p:spPr>
          <a:xfrm>
            <a:off x="1097279" y="1851704"/>
            <a:ext cx="10561321" cy="44963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Internet üzerindeki alışveriş sitelerinden elektronik cihazlar bölümünde yer alan ve açıklamasında kullanımı kolay yazan cihazları saptayın. Daha sonra bu ürünleri satın alan kişilerin yaptıkları yorumları inceleyip karşılaşılan problemleri raporlayın</a:t>
            </a:r>
          </a:p>
        </p:txBody>
      </p:sp>
      <p:sp>
        <p:nvSpPr>
          <p:cNvPr id="2" name="Title 1"/>
          <p:cNvSpPr>
            <a:spLocks noGrp="1"/>
          </p:cNvSpPr>
          <p:nvPr>
            <p:ph type="title"/>
          </p:nvPr>
        </p:nvSpPr>
        <p:spPr>
          <a:xfrm>
            <a:off x="1097279" y="286603"/>
            <a:ext cx="10807505" cy="1450757"/>
          </a:xfrm>
        </p:spPr>
        <p:txBody>
          <a:bodyPr/>
          <a:lstStyle/>
          <a:p>
            <a:r>
              <a:rPr lang="tr-TR" dirty="0"/>
              <a:t>Bölüm sonu etkinliği</a:t>
            </a:r>
            <a:endParaRPr lang="en-US" dirty="0"/>
          </a:p>
        </p:txBody>
      </p:sp>
    </p:spTree>
    <p:extLst>
      <p:ext uri="{BB962C8B-B14F-4D97-AF65-F5344CB8AC3E}">
        <p14:creationId xmlns:p14="http://schemas.microsoft.com/office/powerpoint/2010/main" val="530213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Anlamsal tanımlar</a:t>
            </a:r>
          </a:p>
          <a:p>
            <a:pPr marL="733933" lvl="1" indent="-441325">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kullanıcı dostu’?</a:t>
            </a:r>
          </a:p>
          <a:p>
            <a:pPr marL="733933" lvl="1" indent="-441325">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kullanım kolaylığı’?</a:t>
            </a:r>
          </a:p>
          <a:p>
            <a:pPr marL="733933" lvl="1" indent="-441325">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öğrenme kolaylığı’?</a:t>
            </a:r>
          </a:p>
          <a:p>
            <a:pPr marL="733933" lvl="1" indent="-441325">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şeffaflık’</a:t>
            </a:r>
          </a:p>
          <a:p>
            <a:pPr marL="733933" lvl="1" indent="-441325">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sezgisel kullanım’</a:t>
            </a:r>
          </a:p>
          <a:p>
            <a:pPr marL="441325" indent="-441325">
              <a:spcAft>
                <a:spcPts val="600"/>
              </a:spcAft>
              <a:buClr>
                <a:schemeClr val="accent2"/>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a:t>Kullanılabilirlik </a:t>
            </a:r>
            <a:r>
              <a:rPr lang="tr-TR" dirty="0" smtClean="0"/>
              <a:t>Nedir?</a:t>
            </a:r>
            <a:endParaRPr lang="en-US" dirty="0"/>
          </a:p>
        </p:txBody>
      </p:sp>
    </p:spTree>
    <p:extLst>
      <p:ext uri="{BB962C8B-B14F-4D97-AF65-F5344CB8AC3E}">
        <p14:creationId xmlns:p14="http://schemas.microsoft.com/office/powerpoint/2010/main" val="5542635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807505" cy="1450757"/>
          </a:xfrm>
        </p:spPr>
        <p:txBody>
          <a:bodyPr/>
          <a:lstStyle/>
          <a:p>
            <a:r>
              <a:rPr lang="tr-TR" dirty="0"/>
              <a:t>Ama </a:t>
            </a:r>
            <a:r>
              <a:rPr lang="tr-TR" dirty="0" smtClean="0"/>
              <a:t>her </a:t>
            </a:r>
            <a:r>
              <a:rPr lang="tr-TR" dirty="0"/>
              <a:t>zaman </a:t>
            </a:r>
            <a:r>
              <a:rPr lang="tr-TR" dirty="0" smtClean="0"/>
              <a:t>iyiler kazanmaz</a:t>
            </a:r>
            <a:endParaRPr lang="en-US" dirty="0"/>
          </a:p>
        </p:txBody>
      </p:sp>
      <p:pic>
        <p:nvPicPr>
          <p:cNvPr id="4" name="Picture 2" descr="https://designstudentdiary.files.wordpress.com/2010/02/bad_websi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1995" y="2052114"/>
            <a:ext cx="5894909" cy="391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785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smtClean="0">
                <a:latin typeface="Arial" panose="020B0604020202020204" pitchFamily="34" charset="0"/>
                <a:cs typeface="Arial" panose="020B0604020202020204" pitchFamily="34" charset="0"/>
              </a:rPr>
              <a:t>Uzman temelli </a:t>
            </a:r>
            <a:r>
              <a:rPr lang="tr-TR" sz="2800" dirty="0">
                <a:latin typeface="Arial" panose="020B0604020202020204" pitchFamily="34" charset="0"/>
                <a:cs typeface="Arial" panose="020B0604020202020204" pitchFamily="34" charset="0"/>
              </a:rPr>
              <a:t>testler</a:t>
            </a:r>
          </a:p>
        </p:txBody>
      </p:sp>
      <p:sp>
        <p:nvSpPr>
          <p:cNvPr id="2" name="Title 1"/>
          <p:cNvSpPr>
            <a:spLocks noGrp="1"/>
          </p:cNvSpPr>
          <p:nvPr>
            <p:ph type="title"/>
          </p:nvPr>
        </p:nvSpPr>
        <p:spPr/>
        <p:txBody>
          <a:bodyPr vert="horz" lIns="91440" tIns="45720" rIns="91440" bIns="45720" rtlCol="0" anchor="b">
            <a:normAutofit/>
          </a:bodyPr>
          <a:lstStyle/>
          <a:p>
            <a:r>
              <a:rPr lang="tr-TR" dirty="0"/>
              <a:t>Gelecek Ders </a:t>
            </a:r>
            <a:r>
              <a:rPr lang="tr-TR" dirty="0" smtClean="0"/>
              <a:t>- 7 </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51950" y="2759414"/>
            <a:ext cx="3238500" cy="3238500"/>
          </a:xfrm>
          <a:prstGeom prst="rect">
            <a:avLst/>
          </a:prstGeom>
        </p:spPr>
      </p:pic>
    </p:spTree>
    <p:extLst>
      <p:ext uri="{BB962C8B-B14F-4D97-AF65-F5344CB8AC3E}">
        <p14:creationId xmlns:p14="http://schemas.microsoft.com/office/powerpoint/2010/main" val="2214786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80" y="1851702"/>
            <a:ext cx="6305844"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Kullanışlı demek ‘kullanımı kolay</a:t>
            </a:r>
            <a:r>
              <a:rPr lang="tr-TR" sz="2600" dirty="0" smtClean="0">
                <a:latin typeface="Arial" panose="020B0604020202020204" pitchFamily="34" charset="0"/>
                <a:cs typeface="Arial" panose="020B0604020202020204" pitchFamily="34" charset="0"/>
              </a:rPr>
              <a:t>’…</a:t>
            </a:r>
          </a:p>
          <a:p>
            <a:pPr marL="439738" indent="0">
              <a:spcAft>
                <a:spcPts val="600"/>
              </a:spcAft>
              <a:buClr>
                <a:schemeClr val="accent2"/>
              </a:buClr>
              <a:buNone/>
            </a:pPr>
            <a:r>
              <a:rPr lang="tr-TR" sz="2600" dirty="0" smtClean="0">
                <a:latin typeface="Arial" panose="020B0604020202020204" pitchFamily="34" charset="0"/>
                <a:cs typeface="Arial" panose="020B0604020202020204" pitchFamily="34" charset="0"/>
              </a:rPr>
              <a:t>Peki </a:t>
            </a:r>
            <a:r>
              <a:rPr lang="tr-TR" sz="2600" dirty="0">
                <a:latin typeface="Arial" panose="020B0604020202020204" pitchFamily="34" charset="0"/>
                <a:cs typeface="Arial" panose="020B0604020202020204" pitchFamily="34" charset="0"/>
              </a:rPr>
              <a:t>‘kullanımı kolay’ ne </a:t>
            </a:r>
            <a:r>
              <a:rPr lang="tr-TR" sz="2600" dirty="0" smtClean="0">
                <a:latin typeface="Arial" panose="020B0604020202020204" pitchFamily="34" charset="0"/>
                <a:cs typeface="Arial" panose="020B0604020202020204" pitchFamily="34" charset="0"/>
              </a:rPr>
              <a:t>demek?</a:t>
            </a:r>
          </a:p>
          <a:p>
            <a:pPr marL="439738" indent="0">
              <a:spcAft>
                <a:spcPts val="600"/>
              </a:spcAft>
              <a:buClr>
                <a:schemeClr val="accent2"/>
              </a:buClr>
              <a:buNone/>
            </a:pPr>
            <a:r>
              <a:rPr lang="tr-TR" sz="2600" dirty="0" smtClean="0">
                <a:latin typeface="Arial" panose="020B0604020202020204" pitchFamily="34" charset="0"/>
                <a:cs typeface="Arial" panose="020B0604020202020204" pitchFamily="34" charset="0"/>
              </a:rPr>
              <a:t>Anlamsal </a:t>
            </a:r>
            <a:r>
              <a:rPr lang="tr-TR" sz="2600" dirty="0">
                <a:latin typeface="Arial" panose="020B0604020202020204" pitchFamily="34" charset="0"/>
                <a:cs typeface="Arial" panose="020B0604020202020204" pitchFamily="34" charset="0"/>
              </a:rPr>
              <a:t>tanımlar </a:t>
            </a:r>
            <a:r>
              <a:rPr lang="tr-TR" sz="2600" dirty="0" err="1">
                <a:latin typeface="Arial" panose="020B0604020202020204" pitchFamily="34" charset="0"/>
                <a:cs typeface="Arial" panose="020B0604020202020204" pitchFamily="34" charset="0"/>
              </a:rPr>
              <a:t>döngüselliğe</a:t>
            </a:r>
            <a:r>
              <a:rPr lang="tr-TR" sz="2600" dirty="0">
                <a:latin typeface="Arial" panose="020B0604020202020204" pitchFamily="34" charset="0"/>
                <a:cs typeface="Arial" panose="020B0604020202020204" pitchFamily="34" charset="0"/>
              </a:rPr>
              <a:t> </a:t>
            </a:r>
            <a:r>
              <a:rPr lang="tr-TR" sz="2600" dirty="0" smtClean="0">
                <a:latin typeface="Arial" panose="020B0604020202020204" pitchFamily="34" charset="0"/>
                <a:cs typeface="Arial" panose="020B0604020202020204" pitchFamily="34" charset="0"/>
              </a:rPr>
              <a:t>eğilimlidir.</a:t>
            </a:r>
            <a:r>
              <a:rPr lang="tr-TR" sz="2600" dirty="0">
                <a:latin typeface="Arial" panose="020B0604020202020204" pitchFamily="34" charset="0"/>
                <a:cs typeface="Arial" panose="020B0604020202020204" pitchFamily="34" charset="0"/>
              </a:rPr>
              <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Tasarım için yardımı </a:t>
            </a:r>
            <a:r>
              <a:rPr lang="tr-TR" sz="2600" dirty="0" smtClean="0">
                <a:latin typeface="Arial" panose="020B0604020202020204" pitchFamily="34" charset="0"/>
                <a:cs typeface="Arial" panose="020B0604020202020204" pitchFamily="34" charset="0"/>
              </a:rPr>
              <a:t>yok.</a:t>
            </a:r>
            <a:endParaRPr lang="tr-TR" sz="2600" dirty="0">
              <a:latin typeface="Arial" panose="020B0604020202020204" pitchFamily="34" charset="0"/>
              <a:cs typeface="Arial" panose="020B0604020202020204" pitchFamily="34" charset="0"/>
            </a:endParaRPr>
          </a:p>
          <a:p>
            <a:pPr marL="441325" indent="-441325">
              <a:spcAft>
                <a:spcPts val="600"/>
              </a:spcAft>
              <a:buClr>
                <a:schemeClr val="accent2"/>
              </a:buClr>
              <a:buFont typeface="Arial" panose="020B0604020202020204" pitchFamily="34" charset="0"/>
              <a:buChar char="•"/>
            </a:pPr>
            <a:endParaRPr lang="tr-TR"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a:t>Kullanılabilirlik </a:t>
            </a:r>
            <a:r>
              <a:rPr lang="tr-TR" dirty="0" smtClean="0"/>
              <a:t>Nedir?</a:t>
            </a:r>
            <a:endParaRPr lang="en-US" dirty="0"/>
          </a:p>
        </p:txBody>
      </p:sp>
      <p:pic>
        <p:nvPicPr>
          <p:cNvPr id="4" name="Picture 3"/>
          <p:cNvPicPr>
            <a:picLocks noChangeAspect="1"/>
          </p:cNvPicPr>
          <p:nvPr/>
        </p:nvPicPr>
        <p:blipFill>
          <a:blip r:embed="rId2"/>
          <a:stretch>
            <a:fillRect/>
          </a:stretch>
        </p:blipFill>
        <p:spPr>
          <a:xfrm>
            <a:off x="8028688" y="4009387"/>
            <a:ext cx="3590925" cy="1962150"/>
          </a:xfrm>
          <a:prstGeom prst="rect">
            <a:avLst/>
          </a:prstGeom>
        </p:spPr>
      </p:pic>
      <p:pic>
        <p:nvPicPr>
          <p:cNvPr id="6" name="Picture 5"/>
          <p:cNvPicPr>
            <a:picLocks noChangeAspect="1"/>
          </p:cNvPicPr>
          <p:nvPr/>
        </p:nvPicPr>
        <p:blipFill>
          <a:blip r:embed="rId3"/>
          <a:stretch>
            <a:fillRect/>
          </a:stretch>
        </p:blipFill>
        <p:spPr>
          <a:xfrm>
            <a:off x="8048469" y="1851702"/>
            <a:ext cx="3305175" cy="1924050"/>
          </a:xfrm>
          <a:prstGeom prst="rect">
            <a:avLst/>
          </a:prstGeom>
        </p:spPr>
      </p:pic>
    </p:spTree>
    <p:extLst>
      <p:ext uri="{BB962C8B-B14F-4D97-AF65-F5344CB8AC3E}">
        <p14:creationId xmlns:p14="http://schemas.microsoft.com/office/powerpoint/2010/main" val="1212785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Kullanılabilirliği </a:t>
            </a:r>
            <a:r>
              <a:rPr lang="tr-TR" sz="2600" dirty="0" err="1">
                <a:latin typeface="Arial" panose="020B0604020202020204" pitchFamily="34" charset="0"/>
                <a:cs typeface="Arial" panose="020B0604020202020204" pitchFamily="34" charset="0"/>
              </a:rPr>
              <a:t>arayüz</a:t>
            </a:r>
            <a:r>
              <a:rPr lang="tr-TR" sz="2600" dirty="0">
                <a:latin typeface="Arial" panose="020B0604020202020204" pitchFamily="34" charset="0"/>
                <a:cs typeface="Arial" panose="020B0604020202020204" pitchFamily="34" charset="0"/>
              </a:rPr>
              <a:t> özellikleriyle tanımlayabilir miyiz?</a:t>
            </a:r>
          </a:p>
          <a:p>
            <a:pPr marL="733933" lvl="1" indent="-441325">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Pencereler</a:t>
            </a:r>
            <a:r>
              <a:rPr lang="tr-TR" sz="2400" dirty="0">
                <a:latin typeface="Arial" panose="020B0604020202020204" pitchFamily="34" charset="0"/>
                <a:cs typeface="Arial" panose="020B0604020202020204" pitchFamily="34" charset="0"/>
              </a:rPr>
              <a:t>, ikonlar, </a:t>
            </a:r>
            <a:r>
              <a:rPr lang="tr-TR" sz="2400" dirty="0" err="1">
                <a:latin typeface="Arial" panose="020B0604020202020204" pitchFamily="34" charset="0"/>
                <a:cs typeface="Arial" panose="020B0604020202020204" pitchFamily="34" charset="0"/>
              </a:rPr>
              <a:t>menu</a:t>
            </a:r>
            <a:r>
              <a:rPr lang="tr-TR" sz="2400" dirty="0">
                <a:latin typeface="Arial" panose="020B0604020202020204" pitchFamily="34" charset="0"/>
                <a:cs typeface="Arial" panose="020B0604020202020204" pitchFamily="34" charset="0"/>
              </a:rPr>
              <a:t>, imleç</a:t>
            </a:r>
          </a:p>
          <a:p>
            <a:pPr marL="733933" lvl="1" indent="-441325">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Grafik </a:t>
            </a:r>
            <a:r>
              <a:rPr lang="tr-TR" sz="2400" dirty="0">
                <a:latin typeface="Arial" panose="020B0604020202020204" pitchFamily="34" charset="0"/>
                <a:cs typeface="Arial" panose="020B0604020202020204" pitchFamily="34" charset="0"/>
              </a:rPr>
              <a:t>kullanıcı </a:t>
            </a:r>
            <a:r>
              <a:rPr lang="tr-TR" sz="2400" dirty="0" err="1">
                <a:latin typeface="Arial" panose="020B0604020202020204" pitchFamily="34" charset="0"/>
                <a:cs typeface="Arial" panose="020B0604020202020204" pitchFamily="34" charset="0"/>
              </a:rPr>
              <a:t>arayüzleri</a:t>
            </a:r>
            <a:r>
              <a:rPr lang="tr-TR" sz="2400" dirty="0">
                <a:latin typeface="Arial" panose="020B0604020202020204" pitchFamily="34" charset="0"/>
                <a:cs typeface="Arial" panose="020B0604020202020204" pitchFamily="34" charset="0"/>
              </a:rPr>
              <a:t> kullanışlı mı?</a:t>
            </a:r>
          </a:p>
          <a:p>
            <a:pPr marL="733933" lvl="1" indent="-441325">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Kullanıcı </a:t>
            </a:r>
            <a:r>
              <a:rPr lang="tr-TR" sz="2400" dirty="0" err="1">
                <a:latin typeface="Arial" panose="020B0604020202020204" pitchFamily="34" charset="0"/>
                <a:cs typeface="Arial" panose="020B0604020202020204" pitchFamily="34" charset="0"/>
              </a:rPr>
              <a:t>arayüzü</a:t>
            </a:r>
            <a:r>
              <a:rPr lang="tr-TR" sz="2400" dirty="0">
                <a:latin typeface="Arial" panose="020B0604020202020204" pitchFamily="34" charset="0"/>
                <a:cs typeface="Arial" panose="020B0604020202020204" pitchFamily="34" charset="0"/>
              </a:rPr>
              <a:t> stil rehberi tavsiyeleri tabanlı mı?</a:t>
            </a:r>
          </a:p>
          <a:p>
            <a:pPr marL="733933" lvl="1" indent="-441325">
              <a:spcAft>
                <a:spcPts val="600"/>
              </a:spcAft>
              <a:buClr>
                <a:schemeClr val="accent2"/>
              </a:buClr>
              <a:buFont typeface="Arial" panose="020B0604020202020204" pitchFamily="34" charset="0"/>
              <a:buChar char="•"/>
            </a:pPr>
            <a:r>
              <a:rPr lang="tr-TR" sz="2400" dirty="0" smtClean="0">
                <a:latin typeface="Arial" panose="020B0604020202020204" pitchFamily="34" charset="0"/>
                <a:cs typeface="Arial" panose="020B0604020202020204" pitchFamily="34" charset="0"/>
              </a:rPr>
              <a:t>Tasarım </a:t>
            </a:r>
            <a:r>
              <a:rPr lang="tr-TR" sz="2400" dirty="0">
                <a:latin typeface="Arial" panose="020B0604020202020204" pitchFamily="34" charset="0"/>
                <a:cs typeface="Arial" panose="020B0604020202020204" pitchFamily="34" charset="0"/>
              </a:rPr>
              <a:t>prensiplerine uygun mu?</a:t>
            </a:r>
          </a:p>
        </p:txBody>
      </p:sp>
      <p:sp>
        <p:nvSpPr>
          <p:cNvPr id="2" name="Title 1"/>
          <p:cNvSpPr>
            <a:spLocks noGrp="1"/>
          </p:cNvSpPr>
          <p:nvPr>
            <p:ph type="title"/>
          </p:nvPr>
        </p:nvSpPr>
        <p:spPr/>
        <p:txBody>
          <a:bodyPr/>
          <a:lstStyle/>
          <a:p>
            <a:r>
              <a:rPr lang="tr-TR" dirty="0"/>
              <a:t>Kullanılabilirlik </a:t>
            </a:r>
            <a:r>
              <a:rPr lang="tr-TR" dirty="0" smtClean="0"/>
              <a:t>Nedir?</a:t>
            </a:r>
            <a:endParaRPr lang="en-US" dirty="0"/>
          </a:p>
        </p:txBody>
      </p:sp>
      <p:pic>
        <p:nvPicPr>
          <p:cNvPr id="4" name="Picture 2" descr="Image result for kamis kam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85940" y="3851125"/>
            <a:ext cx="2934578" cy="203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97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219</TotalTime>
  <Words>2050</Words>
  <Application>Microsoft Office PowerPoint</Application>
  <PresentationFormat>Widescreen</PresentationFormat>
  <Paragraphs>433</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Times</vt:lpstr>
      <vt:lpstr>Times New Roman</vt:lpstr>
      <vt:lpstr>Geçmişe bakış</vt:lpstr>
      <vt:lpstr>İnsan Bilgisayar Etkileşimi 6.hafta - Kullanılabilirlik</vt:lpstr>
      <vt:lpstr>Dersin Amaçları</vt:lpstr>
      <vt:lpstr>Etkinlikler</vt:lpstr>
      <vt:lpstr>İBE’nin Temel Bileşenleri</vt:lpstr>
      <vt:lpstr>PowerPoint Presentation</vt:lpstr>
      <vt:lpstr>Kullanılabilirlik Mühendisliği</vt:lpstr>
      <vt:lpstr>Kullanılabilirlik Nedir?</vt:lpstr>
      <vt:lpstr>Kullanılabilirlik Nedir?</vt:lpstr>
      <vt:lpstr>Kullanılabilirlik Nedir?</vt:lpstr>
      <vt:lpstr>PowerPoint Presentation</vt:lpstr>
      <vt:lpstr>Özellikler Yanılsaması</vt:lpstr>
      <vt:lpstr>PowerPoint Presentation</vt:lpstr>
      <vt:lpstr>Kullanılabilirlik bir özellik DEĞİLDİR!</vt:lpstr>
      <vt:lpstr>Özellikler HİÇBİR ŞEY midir? </vt:lpstr>
      <vt:lpstr>Peki Kullanılabilirlik Nedir? </vt:lpstr>
      <vt:lpstr>Genel: Kullanılabilirlik</vt:lpstr>
      <vt:lpstr>İşlevsel tanım</vt:lpstr>
      <vt:lpstr>İşlevsel tanım</vt:lpstr>
      <vt:lpstr>Kullanılabilirlik (ISO)</vt:lpstr>
      <vt:lpstr>Kullanılabilirlik: Etkililik</vt:lpstr>
      <vt:lpstr>Etkililik bir ölçek veya kesin değer olabilir </vt:lpstr>
      <vt:lpstr>Nitelik</vt:lpstr>
      <vt:lpstr>Kullanılabilirlik: Verimlilik (Etkinlik)</vt:lpstr>
      <vt:lpstr>Yeniden tasarlanmış bir web sitesinin kullanım verimliliği </vt:lpstr>
      <vt:lpstr>Yol Analizinde Verimlilik</vt:lpstr>
      <vt:lpstr>Yol Analizinde Verimlilik</vt:lpstr>
      <vt:lpstr>Peki kullanıcıların istediği verimlilik mi? </vt:lpstr>
      <vt:lpstr>Kullanılabilirlik: Memnuniyet</vt:lpstr>
      <vt:lpstr>Memnuniyet önemlidir</vt:lpstr>
      <vt:lpstr>Kullanılabilirlik Derecesini Belirleyen Faktörler</vt:lpstr>
      <vt:lpstr>Kullanılabilirlik kriterleri koymak</vt:lpstr>
      <vt:lpstr>Veya…</vt:lpstr>
      <vt:lpstr>Bunun yerine…</vt:lpstr>
      <vt:lpstr>Ya da</vt:lpstr>
      <vt:lpstr>Kullanılabilirlik kriterlerini kim koyar? </vt:lpstr>
      <vt:lpstr>Kriterler nasıl elde edilir? </vt:lpstr>
      <vt:lpstr>Kullanılabilirlik testinin planlanması</vt:lpstr>
      <vt:lpstr>PowerPoint Presentation</vt:lpstr>
      <vt:lpstr>Çıktı</vt:lpstr>
      <vt:lpstr>Kullanıcı analizi</vt:lpstr>
      <vt:lpstr>Kullanıcı Analizi - 1</vt:lpstr>
      <vt:lpstr>Kullanıcı Analizi - 2</vt:lpstr>
      <vt:lpstr>Kullanıcı Analizi - 3</vt:lpstr>
      <vt:lpstr>Görev analizi</vt:lpstr>
      <vt:lpstr>Görev analizi soruları</vt:lpstr>
      <vt:lpstr>Görev analizi metotları</vt:lpstr>
      <vt:lpstr>PowerPoint Presentation</vt:lpstr>
      <vt:lpstr>PowerPoint Presentation</vt:lpstr>
      <vt:lpstr>Durum Analizi</vt:lpstr>
      <vt:lpstr>Sonuç</vt:lpstr>
      <vt:lpstr>Kullanılabilirlik Değerlendirmesi  Çerçevesi</vt:lpstr>
      <vt:lpstr>Yaklaşım</vt:lpstr>
      <vt:lpstr>Tür: Geliştirme döngüsüne dahil etme</vt:lpstr>
      <vt:lpstr>Kullanıcı Tabanlı Yaklaşım</vt:lpstr>
      <vt:lpstr>PowerPoint Presentation</vt:lpstr>
      <vt:lpstr>Kullanıcı tabanlı yaklaşımların avantajları</vt:lpstr>
      <vt:lpstr>Kullanıcı tabanlı yaklaşımların dezavantajları</vt:lpstr>
      <vt:lpstr>Kullanılabilirlik Çalışmaları</vt:lpstr>
      <vt:lpstr>Uzman Tabanlı Yaklaşımlar</vt:lpstr>
      <vt:lpstr>Tipik Uzman Tabanlı Değerlendirme (1)</vt:lpstr>
      <vt:lpstr>Tipik Uzman Tabanlı Değerlendirme (2)</vt:lpstr>
      <vt:lpstr>Uzman Tabanlı Değerlendirmelerin Avantajları</vt:lpstr>
      <vt:lpstr>Uzman Tabanlı Değerlendirmelerin Dezvantajları</vt:lpstr>
      <vt:lpstr>Model Tabanlı Değerlendirmeler</vt:lpstr>
      <vt:lpstr>Tipik Model Tabanlı Senaryo</vt:lpstr>
      <vt:lpstr>PowerPoint Presentation</vt:lpstr>
      <vt:lpstr>Model Tabanlı Değerlendirmelerin Avantajları</vt:lpstr>
      <vt:lpstr>Model Tabanlı Değerlendirmelerin Dezavantajları</vt:lpstr>
      <vt:lpstr>Bölüm sonu etkinliği</vt:lpstr>
      <vt:lpstr>Ama her zaman iyiler kazanmaz</vt:lpstr>
      <vt:lpstr>Gelecek Ders - 7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Özgür Esen</cp:lastModifiedBy>
  <cp:revision>52</cp:revision>
  <dcterms:created xsi:type="dcterms:W3CDTF">2014-09-12T02:11:56Z</dcterms:created>
  <dcterms:modified xsi:type="dcterms:W3CDTF">2017-10-23T08:39:47Z</dcterms:modified>
</cp:coreProperties>
</file>