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39"/>
  </p:notesMasterIdLst>
  <p:handoutMasterIdLst>
    <p:handoutMasterId r:id="rId40"/>
  </p:handoutMasterIdLst>
  <p:sldIdLst>
    <p:sldId id="365" r:id="rId2"/>
    <p:sldId id="366" r:id="rId3"/>
    <p:sldId id="367" r:id="rId4"/>
    <p:sldId id="571" r:id="rId5"/>
    <p:sldId id="545" r:id="rId6"/>
    <p:sldId id="588" r:id="rId7"/>
    <p:sldId id="589" r:id="rId8"/>
    <p:sldId id="496" r:id="rId9"/>
    <p:sldId id="565" r:id="rId10"/>
    <p:sldId id="577" r:id="rId11"/>
    <p:sldId id="579" r:id="rId12"/>
    <p:sldId id="583" r:id="rId13"/>
    <p:sldId id="584" r:id="rId14"/>
    <p:sldId id="585" r:id="rId15"/>
    <p:sldId id="586" r:id="rId16"/>
    <p:sldId id="578" r:id="rId17"/>
    <p:sldId id="580" r:id="rId18"/>
    <p:sldId id="581" r:id="rId19"/>
    <p:sldId id="582" r:id="rId20"/>
    <p:sldId id="524" r:id="rId21"/>
    <p:sldId id="574" r:id="rId22"/>
    <p:sldId id="575" r:id="rId23"/>
    <p:sldId id="567" r:id="rId24"/>
    <p:sldId id="546" r:id="rId25"/>
    <p:sldId id="568" r:id="rId26"/>
    <p:sldId id="569" r:id="rId27"/>
    <p:sldId id="590" r:id="rId28"/>
    <p:sldId id="591" r:id="rId29"/>
    <p:sldId id="526" r:id="rId30"/>
    <p:sldId id="566" r:id="rId31"/>
    <p:sldId id="490" r:id="rId32"/>
    <p:sldId id="587" r:id="rId33"/>
    <p:sldId id="492" r:id="rId34"/>
    <p:sldId id="572" r:id="rId35"/>
    <p:sldId id="573" r:id="rId36"/>
    <p:sldId id="570" r:id="rId37"/>
    <p:sldId id="370" r:id="rId38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7" autoAdjust="0"/>
    <p:restoredTop sz="74939" autoAdjust="0"/>
  </p:normalViewPr>
  <p:slideViewPr>
    <p:cSldViewPr snapToObjects="1">
      <p:cViewPr varScale="1">
        <p:scale>
          <a:sx n="79" d="100"/>
          <a:sy n="79" d="100"/>
        </p:scale>
        <p:origin x="98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30.03.2019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30.03.2019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tr-TR" dirty="0" err="1" smtClean="0"/>
              <a:t>şlı</a:t>
            </a:r>
            <a:r>
              <a:rPr lang="en-US" dirty="0" err="1" smtClean="0"/>
              <a:t>ıyoruz</a:t>
            </a:r>
            <a:r>
              <a:rPr lang="en-US" dirty="0" smtClean="0"/>
              <a:t>.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95589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86551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95887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984462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50384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87699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8874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8667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3079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aseline="0" dirty="0" err="1" smtClean="0"/>
              <a:t>tübitak</a:t>
            </a:r>
            <a:r>
              <a:rPr lang="tr-TR" baseline="0" dirty="0" smtClean="0"/>
              <a:t> bilim genç sayfası</a:t>
            </a:r>
            <a:r>
              <a:rPr lang="en-US" baseline="0" dirty="0" smtClean="0"/>
              <a:t>: </a:t>
            </a:r>
            <a:r>
              <a:rPr lang="tr-TR" dirty="0" smtClean="0"/>
              <a:t>kendimiz</a:t>
            </a:r>
            <a:r>
              <a:rPr lang="tr-TR" baseline="0" dirty="0" smtClean="0"/>
              <a:t> yapalım basit elektrik motoru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01362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956643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47163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24785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Bir önceki resim üzerinde hesaplayalım.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9846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782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Bir önceki resim üzerinde hesaplayalım.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839423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İki farklı elektromotor yapalım. </a:t>
            </a:r>
            <a:r>
              <a:rPr lang="en-US" dirty="0" smtClean="0"/>
              <a:t>0.55-2.09</a:t>
            </a:r>
          </a:p>
          <a:p>
            <a:r>
              <a:rPr lang="en-US" dirty="0" smtClean="0"/>
              <a:t>8.06-14:36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18229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İki farklı elektromotor yapalım. </a:t>
            </a:r>
            <a:r>
              <a:rPr lang="en-US" dirty="0" smtClean="0"/>
              <a:t>0.55-2.09</a:t>
            </a:r>
          </a:p>
          <a:p>
            <a:r>
              <a:rPr lang="en-US" dirty="0" smtClean="0"/>
              <a:t>8.06-14:36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782324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90650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Farklı aletlerin fotoları gelsin</a:t>
            </a:r>
          </a:p>
          <a:p>
            <a:endParaRPr lang="tr-TR" dirty="0" smtClean="0"/>
          </a:p>
          <a:p>
            <a:r>
              <a:rPr lang="tr-TR" dirty="0" smtClean="0"/>
              <a:t>En son genelleme. Sırasıyla gelsinler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329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307594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218754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13278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4682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656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İki farklı elektromotor yapalım. </a:t>
            </a:r>
            <a:r>
              <a:rPr lang="en-US" dirty="0" smtClean="0"/>
              <a:t>0.55-2.09</a:t>
            </a:r>
          </a:p>
          <a:p>
            <a:r>
              <a:rPr lang="en-US" dirty="0" smtClean="0"/>
              <a:t>8.06-14:36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46032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İki farklı elektromotor yapalım. </a:t>
            </a:r>
            <a:r>
              <a:rPr lang="en-US" dirty="0" smtClean="0"/>
              <a:t>0.55-2.09</a:t>
            </a:r>
          </a:p>
          <a:p>
            <a:r>
              <a:rPr lang="en-US" dirty="0" smtClean="0"/>
              <a:t>8.06-14:36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99652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299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1753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862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30.03.2019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30.03.2019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30.03.2019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30.03.2019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30.03.2019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30.03.2019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30.03.2019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30.03.2019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30.03.2019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30.03.2019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30.03.2019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30.03.2019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3" Type="http://schemas.openxmlformats.org/officeDocument/2006/relationships/image" Target="../media/image191.png"/><Relationship Id="rId7" Type="http://schemas.openxmlformats.org/officeDocument/2006/relationships/image" Target="../media/image23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0.png"/><Relationship Id="rId11" Type="http://schemas.openxmlformats.org/officeDocument/2006/relationships/image" Target="../media/image27.png"/><Relationship Id="rId5" Type="http://schemas.openxmlformats.org/officeDocument/2006/relationships/image" Target="../media/image210.png"/><Relationship Id="rId10" Type="http://schemas.openxmlformats.org/officeDocument/2006/relationships/image" Target="../media/image260.png"/><Relationship Id="rId4" Type="http://schemas.openxmlformats.org/officeDocument/2006/relationships/image" Target="../media/image201.png"/><Relationship Id="rId9" Type="http://schemas.openxmlformats.org/officeDocument/2006/relationships/image" Target="../media/image25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png"/><Relationship Id="rId7" Type="http://schemas.openxmlformats.org/officeDocument/2006/relationships/image" Target="../media/image16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0.png"/><Relationship Id="rId5" Type="http://schemas.openxmlformats.org/officeDocument/2006/relationships/image" Target="../media/image140.png"/><Relationship Id="rId4" Type="http://schemas.openxmlformats.org/officeDocument/2006/relationships/image" Target="../media/image130.png"/><Relationship Id="rId9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ba.gov.tr/video/izle/91035046a33bc3579455c99dfb6bafda6ee0b2d09c001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SeXdBCLWnU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32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31.emf"/><Relationship Id="rId4" Type="http://schemas.openxmlformats.org/officeDocument/2006/relationships/image" Target="../media/image1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NULL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NUL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ba.gov.tr/video/izle/91035046a33bc3579455c99dfb6bafda6ee0b2d09c001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SeXdBCLWnU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410" y="1916832"/>
            <a:ext cx="9435645" cy="240654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11. </a:t>
            </a:r>
            <a:r>
              <a:rPr lang="tr-TR" dirty="0" smtClean="0">
                <a:latin typeface="Bookman Old Style" panose="02050604050505020204" pitchFamily="18" charset="0"/>
                <a:cs typeface="Calibri" pitchFamily="34" charset="0"/>
              </a:rPr>
              <a:t>SINIF</a:t>
            </a: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:</a:t>
            </a:r>
            <a:b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</a:b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ELEKTRİK </a:t>
            </a:r>
            <a:r>
              <a:rPr lang="tr-TR" cap="none" dirty="0" smtClean="0">
                <a:latin typeface="Bookman Old Style" panose="02050604050505020204" pitchFamily="18" charset="0"/>
                <a:cs typeface="Calibri" pitchFamily="34" charset="0"/>
              </a:rPr>
              <a:t>ve</a:t>
            </a: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 MANYETİZMA </a:t>
            </a:r>
            <a:r>
              <a:rPr lang="tr-TR" dirty="0" smtClean="0">
                <a:latin typeface="Bookman Old Style" panose="02050604050505020204" pitchFamily="18" charset="0"/>
                <a:cs typeface="Calibri" pitchFamily="34" charset="0"/>
              </a:rPr>
              <a:t>ÜNİTESİ</a:t>
            </a: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/>
            </a:r>
            <a:b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</a:br>
            <a:r>
              <a:rPr lang="en-US" dirty="0">
                <a:latin typeface="Bookman Old Style" panose="02050604050505020204" pitchFamily="18" charset="0"/>
                <a:cs typeface="Calibri" pitchFamily="34" charset="0"/>
              </a:rPr>
              <a:t/>
            </a:r>
            <a:br>
              <a:rPr lang="en-US" dirty="0">
                <a:latin typeface="Bookman Old Style" panose="02050604050505020204" pitchFamily="18" charset="0"/>
                <a:cs typeface="Calibri" pitchFamily="34" charset="0"/>
              </a:rPr>
            </a:b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 </a:t>
            </a:r>
            <a:r>
              <a:rPr lang="tr-TR" dirty="0" smtClean="0">
                <a:solidFill>
                  <a:srgbClr val="FF0000"/>
                </a:solidFill>
                <a:latin typeface="Bookman Old Style" panose="02050604050505020204" pitchFamily="18" charset="0"/>
                <a:cs typeface="Calibri" pitchFamily="34" charset="0"/>
              </a:rPr>
              <a:t>Manyetizma ve </a:t>
            </a:r>
            <a:br>
              <a:rPr lang="tr-TR" dirty="0" smtClean="0">
                <a:solidFill>
                  <a:srgbClr val="FF0000"/>
                </a:solidFill>
                <a:latin typeface="Bookman Old Style" panose="02050604050505020204" pitchFamily="18" charset="0"/>
                <a:cs typeface="Calibri" pitchFamily="34" charset="0"/>
              </a:rPr>
            </a:br>
            <a:r>
              <a:rPr lang="tr-TR" dirty="0" smtClean="0">
                <a:solidFill>
                  <a:srgbClr val="FF0000"/>
                </a:solidFill>
                <a:latin typeface="Bookman Old Style" panose="02050604050505020204" pitchFamily="18" charset="0"/>
                <a:cs typeface="Calibri" pitchFamily="34" charset="0"/>
              </a:rPr>
              <a:t>Elektromanyetik İndüklenme</a:t>
            </a:r>
            <a:endParaRPr lang="tr-TR" cap="none" dirty="0">
              <a:solidFill>
                <a:srgbClr val="FF0000"/>
              </a:solidFill>
              <a:latin typeface="Bookman Old Style" panose="02050604050505020204" pitchFamily="18" charset="0"/>
              <a:cs typeface="Calibri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968208" y="4510861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Baygeldi</a:t>
            </a:r>
            <a:r>
              <a:rPr lang="en-US" dirty="0" smtClean="0"/>
              <a:t> </a:t>
            </a:r>
            <a:r>
              <a:rPr lang="en-US" dirty="0" err="1" smtClean="0"/>
              <a:t>Atayev</a:t>
            </a:r>
            <a:endParaRPr lang="en-US" dirty="0" smtClean="0"/>
          </a:p>
          <a:p>
            <a:r>
              <a:rPr lang="en-US" dirty="0" smtClean="0"/>
              <a:t>Prof. </a:t>
            </a:r>
            <a:r>
              <a:rPr lang="en-US" dirty="0" smtClean="0"/>
              <a:t>Dr. Ali Eryılmaz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Manyetik Alanın Akım Geçen Tel Çerçeve Üzerindeki Etkisi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99656" y="2492896"/>
            <a:ext cx="2727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 manyetik alanından dolayı akım geçen tele etki eden manyetik kuvvet vektörlerini çizelim.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270" y="2204863"/>
            <a:ext cx="5583900" cy="378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06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Manyetik Alanın Akım Geçen Tel Çerçeve Üzerindeki Etkisi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99656" y="2492896"/>
            <a:ext cx="2727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 manyetik alanından dolayı akım geçen tele etki eden manyetik kuvvet vektörlerini çizelim.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270" y="2348880"/>
            <a:ext cx="5563263" cy="3952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72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Manyetik Alanın Akım Geçen Tel Çerçeve Üzerindeki Etkisi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99656" y="2492896"/>
            <a:ext cx="2727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 manyetik alanından dolayı akım geçen tele etki eden manyetik kuvvet vektörlerini çizelim.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4032" y="2117611"/>
            <a:ext cx="4905375" cy="370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261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Manyetik Alanın Akım Geçen Tel Çerçeve Üzerindeki Etkisi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99656" y="2492896"/>
            <a:ext cx="2727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 manyetik alanından dolayı akım geçen tele etki eden manyetik kuvvet vektörlerini çizelim.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4032" y="2204864"/>
            <a:ext cx="481965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4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Manyetik Alanın Akım Geçen Tel Çerçeve Üzerindeki Etkisi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99656" y="2492896"/>
            <a:ext cx="2727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 manyetik alanından dolayı akım geçen tele etki eden manyetik kuvvet vektörlerini çizelim.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04864"/>
            <a:ext cx="5391150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42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Manyetik Alanın Akım Geçen Tel Çerçeve Üzerindeki Etkisi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99656" y="2492896"/>
            <a:ext cx="2727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 manyetik alanından dolayı akım geçen tele etki eden manyetik kuvvet vektörlerini çizelim.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6985" y="2132856"/>
            <a:ext cx="5610225" cy="402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14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Manyetik Alanın Akım Geçen Tel Çerçeve Üzerindeki Etkisi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99656" y="2492896"/>
            <a:ext cx="2727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 manyetik alanından dolayı akım geçen tele etki eden manyetik kuvvet vektörlerini çizelim.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8008" y="1988840"/>
            <a:ext cx="5372871" cy="4331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08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Manyetik Alanın Akım Geçen Tel Çerçeve Üzerindeki Etkisi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99656" y="2492896"/>
            <a:ext cx="2727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 manyetik alanından dolayı akım geçen tele etki eden manyetik kuvvet vektörlerini çizelim.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0016" y="2276872"/>
            <a:ext cx="5027033" cy="4290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47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Manyetik Alanın Akım Geçen Tel Çerçeve Üzerindeki Etkisi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99656" y="2492896"/>
            <a:ext cx="2727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 manyetik alanından dolayı akım geçen tele etki eden manyetik kuvvet vektörlerini çizelim.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4032" y="2204864"/>
            <a:ext cx="4845509" cy="3887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329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Manyetik Alanın Akım Geçen Tel Çerçeve Üzerindeki Etkisi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99656" y="2492896"/>
            <a:ext cx="2727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 manyetik alanından dolayı akım geçen tele etki eden manyetik kuvvet vektörlerini çizelim.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6040" y="2348880"/>
            <a:ext cx="4776570" cy="3776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76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0102" y="988810"/>
            <a:ext cx="67909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Ne Öğreneceğiz: KAZANIMLAR</a:t>
            </a:r>
            <a:endParaRPr lang="tr-TR" sz="3200" b="1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20255" y="1988840"/>
            <a:ext cx="10704577" cy="3270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9025" indent="-1089025">
              <a:lnSpc>
                <a:spcPct val="150000"/>
              </a:lnSpc>
            </a:pPr>
            <a:r>
              <a:rPr lang="tr-TR" sz="2800" b="1" dirty="0"/>
              <a:t>11.2.4.4. Manyetik alan içerisinde akım taşıyan dikdörtgen tel çerçeveye etki eden kuvvetlerin döndürme etkisini açıklar. </a:t>
            </a:r>
            <a:endParaRPr lang="tr-TR" sz="2800" dirty="0"/>
          </a:p>
          <a:p>
            <a:pPr marL="688975">
              <a:lnSpc>
                <a:spcPct val="150000"/>
              </a:lnSpc>
            </a:pPr>
            <a:r>
              <a:rPr lang="tr-TR" sz="2800" i="1" dirty="0"/>
              <a:t>Dönen çerçeveye etki eden manyetik kuvvetlerin yönünün gösterilmesi sağlanır. </a:t>
            </a:r>
            <a:endParaRPr lang="tr-TR" sz="2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Manyetik Kuvvetler Etkisinde Tel Çerçeve Nasıl Hareket Eder?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 descr="Image result for kendimiz yapalım basit elektrik motoru tübitak bilim genç sayfas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8774" y="1708318"/>
            <a:ext cx="9414738" cy="467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976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Manyetik Kuvvetler Etkisinde Tel Çerçeve Nasıl Hareket Eder?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8774" y="1985962"/>
            <a:ext cx="2743200" cy="28860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0096" y="3219449"/>
            <a:ext cx="4543425" cy="330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50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Manyetik Kuvvetler Etkisinde Tel Çerçeve Nasıl Hareket Eder?</a:t>
            </a:r>
            <a:r>
              <a:rPr lang="en-US" sz="2800" u="sng" dirty="0" smtClean="0">
                <a:latin typeface="Bookman Old Style" panose="02050604050505020204" pitchFamily="18" charset="0"/>
              </a:rPr>
              <a:t> </a:t>
            </a:r>
            <a:r>
              <a:rPr lang="en-US" sz="2800" u="sng" dirty="0" err="1" smtClean="0">
                <a:latin typeface="Bookman Old Style" panose="02050604050505020204" pitchFamily="18" charset="0"/>
              </a:rPr>
              <a:t>Komütatör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816" y="1878502"/>
            <a:ext cx="5904656" cy="4790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31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Tork Kavramını Hatırlayalım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84587" y="1480739"/>
            <a:ext cx="5391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Tork (</a:t>
            </a:r>
            <a:r>
              <a:rPr lang="en-US" sz="2800" b="1" dirty="0" err="1" smtClean="0"/>
              <a:t>Kuvvet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Momenti</a:t>
            </a:r>
            <a:r>
              <a:rPr lang="en-US" sz="2800" b="1" dirty="0" smtClean="0"/>
              <a:t>)</a:t>
            </a:r>
            <a:endParaRPr lang="tr-TR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605347" y="2671121"/>
            <a:ext cx="73064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Moment 	Dönme eksenine dik kuvvet ile doğru orantılı</a:t>
            </a:r>
            <a:endParaRPr lang="en-US" dirty="0" smtClean="0"/>
          </a:p>
          <a:p>
            <a:pPr>
              <a:lnSpc>
                <a:spcPct val="150000"/>
              </a:lnSpc>
            </a:pPr>
            <a:endParaRPr lang="tr-TR" dirty="0" smtClean="0"/>
          </a:p>
          <a:p>
            <a:pPr marL="1828800" indent="-1828800">
              <a:lnSpc>
                <a:spcPct val="150000"/>
              </a:lnSpc>
            </a:pPr>
            <a:r>
              <a:rPr lang="tr-TR" dirty="0" smtClean="0"/>
              <a:t>Moment	Uygulanan kuvvetin dönme eksenine dik uzaklığı ile doğru orantılı</a:t>
            </a:r>
            <a:endParaRPr lang="tr-TR" dirty="0"/>
          </a:p>
        </p:txBody>
      </p:sp>
      <p:grpSp>
        <p:nvGrpSpPr>
          <p:cNvPr id="9" name="Group 8"/>
          <p:cNvGrpSpPr/>
          <p:nvPr/>
        </p:nvGrpSpPr>
        <p:grpSpPr>
          <a:xfrm>
            <a:off x="3796937" y="4897875"/>
            <a:ext cx="2964468" cy="979397"/>
            <a:chOff x="3796937" y="4020558"/>
            <a:chExt cx="2964468" cy="979397"/>
          </a:xfrm>
        </p:grpSpPr>
        <p:grpSp>
          <p:nvGrpSpPr>
            <p:cNvPr id="10" name="Group 9"/>
            <p:cNvGrpSpPr/>
            <p:nvPr/>
          </p:nvGrpSpPr>
          <p:grpSpPr>
            <a:xfrm>
              <a:off x="3796937" y="4020558"/>
              <a:ext cx="1896772" cy="510351"/>
              <a:chOff x="3796937" y="4499527"/>
              <a:chExt cx="1896772" cy="510351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3796937" y="4519749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tr-TR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𝜏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6" name="TextBox 5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796937" y="4519749"/>
                    <a:ext cx="435429" cy="446148"/>
                  </a:xfrm>
                  <a:prstGeom prst="rect">
                    <a:avLst/>
                  </a:prstGeom>
                  <a:blipFill>
                    <a:blip r:embed="rId3"/>
                    <a:stretch>
                      <a:fillRect l="-12676" t="-13699" r="-25352" b="-2191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Box 19"/>
                  <p:cNvSpPr txBox="1"/>
                  <p:nvPr/>
                </p:nvSpPr>
                <p:spPr>
                  <a:xfrm>
                    <a:off x="4110440" y="4688898"/>
                    <a:ext cx="23724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7" name="TextBox 6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10440" y="4688898"/>
                    <a:ext cx="237244" cy="276999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7692" r="-7692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" name="TextBox 20"/>
                  <p:cNvSpPr txBox="1"/>
                  <p:nvPr/>
                </p:nvSpPr>
                <p:spPr>
                  <a:xfrm>
                    <a:off x="4788317" y="4499527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9" name="TextBox 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788317" y="4499527"/>
                    <a:ext cx="435429" cy="446148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l="-11111" t="-13699" r="-25000" b="-2191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2" name="TextBox 21"/>
              <p:cNvSpPr txBox="1"/>
              <p:nvPr/>
            </p:nvSpPr>
            <p:spPr>
              <a:xfrm>
                <a:off x="5084665" y="4640546"/>
                <a:ext cx="29527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x</a:t>
                </a:r>
                <a:endParaRPr lang="tr-TR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TextBox 22"/>
                  <p:cNvSpPr txBox="1"/>
                  <p:nvPr/>
                </p:nvSpPr>
                <p:spPr>
                  <a:xfrm>
                    <a:off x="5258280" y="4500660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11" name="TextBox 1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58280" y="4500660"/>
                    <a:ext cx="435429" cy="446148"/>
                  </a:xfrm>
                  <a:prstGeom prst="rect">
                    <a:avLst/>
                  </a:prstGeom>
                  <a:blipFill>
                    <a:blip r:embed="rId6"/>
                    <a:stretch>
                      <a:fillRect l="-12676" t="-13699" r="-25352" b="-2191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4271556" y="4506680"/>
                    <a:ext cx="435429" cy="44614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groupChr>
                            <m:groupChrPr>
                              <m:chr m:val="→"/>
                              <m:pos m:val="top"/>
                              <m:ctrlPr>
                                <a:rPr lang="tr-TR" i="1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m:rPr>
                                  <m:brk m:alnAt="1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</m:groupCh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12" name="TextBox 1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271556" y="4506680"/>
                    <a:ext cx="435429" cy="446148"/>
                  </a:xfrm>
                  <a:prstGeom prst="rect">
                    <a:avLst/>
                  </a:prstGeom>
                  <a:blipFill>
                    <a:blip r:embed="rId7"/>
                    <a:stretch>
                      <a:fillRect l="-12676" t="-13699" r="-25352" b="-21918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TextBox 24"/>
                  <p:cNvSpPr txBox="1"/>
                  <p:nvPr/>
                </p:nvSpPr>
                <p:spPr>
                  <a:xfrm>
                    <a:off x="4585059" y="4675829"/>
                    <a:ext cx="237244" cy="276999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tr-TR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</m:t>
                          </m:r>
                        </m:oMath>
                      </m:oMathPara>
                    </a14:m>
                    <a:endParaRPr lang="tr-TR" dirty="0"/>
                  </a:p>
                </p:txBody>
              </p:sp>
            </mc:Choice>
            <mc:Fallback xmlns="">
              <p:sp>
                <p:nvSpPr>
                  <p:cNvPr id="13" name="TextBox 1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585059" y="4675829"/>
                    <a:ext cx="237244" cy="276999"/>
                  </a:xfrm>
                  <a:prstGeom prst="rect">
                    <a:avLst/>
                  </a:prstGeom>
                  <a:blipFill>
                    <a:blip r:embed="rId8"/>
                    <a:stretch>
                      <a:fillRect l="-7692" r="-7692"/>
                    </a:stretch>
                  </a:blipFill>
                </p:spPr>
                <p:txBody>
                  <a:bodyPr/>
                  <a:lstStyle/>
                  <a:p>
                    <a:r>
                      <a:rPr lang="tr-T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3880721" y="4683710"/>
                  <a:ext cx="684162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.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80721" y="4683710"/>
                  <a:ext cx="684162" cy="276999"/>
                </a:xfrm>
                <a:prstGeom prst="rect">
                  <a:avLst/>
                </a:prstGeom>
                <a:blipFill>
                  <a:blip r:embed="rId9"/>
                  <a:stretch>
                    <a:fillRect b="-10870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4820981" y="4650161"/>
                  <a:ext cx="437299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</m:d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6" name="TextBox 1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820981" y="4650161"/>
                  <a:ext cx="437299" cy="276999"/>
                </a:xfrm>
                <a:prstGeom prst="rect">
                  <a:avLst/>
                </a:prstGeom>
                <a:blipFill>
                  <a:blip r:embed="rId10"/>
                  <a:stretch>
                    <a:fillRect b="-4444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TextBox 13"/>
                <p:cNvSpPr txBox="1"/>
                <p:nvPr/>
              </p:nvSpPr>
              <p:spPr>
                <a:xfrm>
                  <a:off x="5403051" y="4648270"/>
                  <a:ext cx="399660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begChr m:val="["/>
                            <m:endChr m:val="]"/>
                            <m:ctrlPr>
                              <a:rPr lang="tr-TR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</m:d>
                      </m:oMath>
                    </m:oMathPara>
                  </a14:m>
                  <a:endParaRPr lang="tr-TR" dirty="0"/>
                </a:p>
              </p:txBody>
            </p:sp>
          </mc:Choice>
          <mc:Fallback xmlns="">
            <p:sp>
              <p:nvSpPr>
                <p:cNvPr id="17" name="TextBox 1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03051" y="4648270"/>
                  <a:ext cx="399660" cy="276999"/>
                </a:xfrm>
                <a:prstGeom prst="rect">
                  <a:avLst/>
                </a:prstGeom>
                <a:blipFill>
                  <a:blip r:embed="rId11"/>
                  <a:stretch>
                    <a:fillRect b="-11111"/>
                  </a:stretch>
                </a:blipFill>
              </p:spPr>
              <p:txBody>
                <a:bodyPr/>
                <a:lstStyle/>
                <a:p>
                  <a:r>
                    <a:rPr lang="tr-T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TextBox 14"/>
            <p:cNvSpPr txBox="1"/>
            <p:nvPr/>
          </p:nvSpPr>
          <p:spPr>
            <a:xfrm>
              <a:off x="4558932" y="4630623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=</a:t>
              </a:r>
              <a:endParaRPr lang="tr-TR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565917" y="4162596"/>
              <a:ext cx="3241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=</a:t>
              </a:r>
              <a:endParaRPr lang="tr-TR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812106" y="4141984"/>
              <a:ext cx="9492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/>
                <a:t>r.F.Sin</a:t>
              </a:r>
              <a:r>
                <a:rPr lang="en-US" dirty="0" err="1" smtClean="0">
                  <a:latin typeface="Calibri" panose="020F0502020204030204" pitchFamily="34" charset="0"/>
                  <a:cs typeface="Calibri" panose="020F0502020204030204" pitchFamily="34" charset="0"/>
                </a:rPr>
                <a:t>Ɵ</a:t>
              </a:r>
              <a:endParaRPr lang="tr-TR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192647" y="4615560"/>
              <a:ext cx="2487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.</a:t>
              </a:r>
              <a:endParaRPr lang="tr-TR" dirty="0"/>
            </a:p>
          </p:txBody>
        </p:sp>
      </p:grpSp>
    </p:spTree>
    <p:extLst>
      <p:ext uri="{BB962C8B-B14F-4D97-AF65-F5344CB8AC3E}">
        <p14:creationId xmlns:p14="http://schemas.microsoft.com/office/powerpoint/2010/main" val="1222980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9043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Manyetik </a:t>
            </a:r>
            <a:r>
              <a:rPr lang="tr-TR" sz="2800" u="sng" dirty="0" err="1" smtClean="0">
                <a:latin typeface="Bookman Old Style" panose="02050604050505020204" pitchFamily="18" charset="0"/>
              </a:rPr>
              <a:t>Tork</a:t>
            </a:r>
            <a:r>
              <a:rPr lang="tr-TR" sz="2800" u="sng" dirty="0" smtClean="0">
                <a:latin typeface="Bookman Old Style" panose="02050604050505020204" pitchFamily="18" charset="0"/>
              </a:rPr>
              <a:t>:</a:t>
            </a:r>
          </a:p>
          <a:p>
            <a:endParaRPr lang="tr-TR" sz="2800" b="1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Metin kutusu 5"/>
              <p:cNvSpPr txBox="1"/>
              <p:nvPr/>
            </p:nvSpPr>
            <p:spPr>
              <a:xfrm>
                <a:off x="3256611" y="1485948"/>
                <a:ext cx="211930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𝐵𝑖𝑏</m:t>
                      </m:r>
                    </m:oMath>
                  </m:oMathPara>
                </a14:m>
                <a:endParaRPr lang="tr-TR" sz="2400" b="0" dirty="0" smtClean="0"/>
              </a:p>
            </p:txBody>
          </p:sp>
        </mc:Choice>
        <mc:Fallback xmlns="">
          <p:sp>
            <p:nvSpPr>
              <p:cNvPr id="6" name="Metin kutusu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6611" y="1485948"/>
                <a:ext cx="2119309" cy="369332"/>
              </a:xfrm>
              <a:prstGeom prst="rect">
                <a:avLst/>
              </a:prstGeom>
              <a:blipFill rotWithShape="0">
                <a:blip r:embed="rId4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Metin kutusu 7"/>
              <p:cNvSpPr txBox="1"/>
              <p:nvPr/>
            </p:nvSpPr>
            <p:spPr>
              <a:xfrm>
                <a:off x="3148774" y="2204864"/>
                <a:ext cx="2227146" cy="63010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f>
                        <m:fPr>
                          <m:ctrlP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tr-T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tr-TR" sz="2400" dirty="0" smtClean="0"/>
              </a:p>
            </p:txBody>
          </p:sp>
        </mc:Choice>
        <mc:Fallback xmlns="">
          <p:sp>
            <p:nvSpPr>
              <p:cNvPr id="8" name="Metin kutusu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8774" y="2204864"/>
                <a:ext cx="2227146" cy="63010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Metin kutusu 9"/>
              <p:cNvSpPr txBox="1"/>
              <p:nvPr/>
            </p:nvSpPr>
            <p:spPr>
              <a:xfrm>
                <a:off x="3143672" y="3284984"/>
                <a:ext cx="2227146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𝑖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tr-TR" sz="2400" dirty="0" smtClean="0"/>
              </a:p>
            </p:txBody>
          </p:sp>
        </mc:Choice>
        <mc:Fallback xmlns="">
          <p:sp>
            <p:nvSpPr>
              <p:cNvPr id="10" name="Metin kutusu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2" y="3284984"/>
                <a:ext cx="2227146" cy="369332"/>
              </a:xfrm>
              <a:prstGeom prst="rect">
                <a:avLst/>
              </a:prstGeom>
              <a:blipFill rotWithShape="0">
                <a:blip r:embed="rId6"/>
                <a:stretch>
                  <a:fillRect b="-33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Metin kutusu 10"/>
              <p:cNvSpPr txBox="1"/>
              <p:nvPr/>
            </p:nvSpPr>
            <p:spPr>
              <a:xfrm>
                <a:off x="3215680" y="3861048"/>
                <a:ext cx="2227146" cy="7386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tr-TR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sz="2400" b="0" i="1" dirty="0" smtClean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𝑜𝑙𝑑𝑢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ğ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𝑢𝑛𝑎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ö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𝑟𝑒</m:t>
                      </m:r>
                    </m:oMath>
                  </m:oMathPara>
                </a14:m>
                <a:endParaRPr lang="tr-TR" sz="2400" dirty="0" smtClean="0"/>
              </a:p>
            </p:txBody>
          </p:sp>
        </mc:Choice>
        <mc:Fallback xmlns="">
          <p:sp>
            <p:nvSpPr>
              <p:cNvPr id="11" name="Metin kutusu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5680" y="3861048"/>
                <a:ext cx="2227146" cy="738664"/>
              </a:xfrm>
              <a:prstGeom prst="rect">
                <a:avLst/>
              </a:prstGeom>
              <a:blipFill rotWithShape="0">
                <a:blip r:embed="rId7"/>
                <a:stretch>
                  <a:fillRect l="-1644" r="-1096" b="-1393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Metin kutusu 11"/>
              <p:cNvSpPr txBox="1"/>
              <p:nvPr/>
            </p:nvSpPr>
            <p:spPr>
              <a:xfrm>
                <a:off x="3256610" y="5025408"/>
                <a:ext cx="3249087" cy="8617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𝝉</m:t>
                      </m:r>
                      <m:r>
                        <a:rPr lang="tr-TR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𝑩</m:t>
                      </m:r>
                      <m:r>
                        <a:rPr lang="tr-TR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tr-TR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𝒊</m:t>
                      </m:r>
                      <m:r>
                        <a:rPr lang="tr-TR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tr-TR" sz="32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tr-TR" sz="3200" b="1" dirty="0" smtClean="0">
                  <a:solidFill>
                    <a:srgbClr val="FF0000"/>
                  </a:solidFill>
                </a:endParaRPr>
              </a:p>
              <a:p>
                <a:r>
                  <a:rPr lang="tr-TR" sz="2400" dirty="0" smtClean="0"/>
                  <a:t>Bağıntısı ile bulunur</a:t>
                </a:r>
              </a:p>
            </p:txBody>
          </p:sp>
        </mc:Choice>
        <mc:Fallback xmlns="">
          <p:sp>
            <p:nvSpPr>
              <p:cNvPr id="12" name="Metin kutusu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6610" y="5025408"/>
                <a:ext cx="3249087" cy="861774"/>
              </a:xfrm>
              <a:prstGeom prst="rect">
                <a:avLst/>
              </a:prstGeom>
              <a:blipFill rotWithShape="0">
                <a:blip r:embed="rId8"/>
                <a:stretch>
                  <a:fillRect l="-5629" b="-2042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0286" y="1670614"/>
            <a:ext cx="5565371" cy="4031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5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9043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Manyetik Tork: Örnek</a:t>
            </a:r>
          </a:p>
          <a:p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4325" y="1412776"/>
            <a:ext cx="5833142" cy="44231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6883" y="5895666"/>
            <a:ext cx="5137749" cy="84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147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90432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Manyetik </a:t>
            </a:r>
            <a:r>
              <a:rPr lang="tr-TR" sz="2800" u="sng" dirty="0" err="1" smtClean="0">
                <a:latin typeface="Bookman Old Style" panose="02050604050505020204" pitchFamily="18" charset="0"/>
              </a:rPr>
              <a:t>Tork</a:t>
            </a:r>
            <a:r>
              <a:rPr lang="tr-TR" sz="2800" u="sng" dirty="0" smtClean="0">
                <a:latin typeface="Bookman Old Style" panose="02050604050505020204" pitchFamily="18" charset="0"/>
              </a:rPr>
              <a:t>:</a:t>
            </a:r>
          </a:p>
          <a:p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59696" y="1340768"/>
            <a:ext cx="37444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Tel çerçeve yüzeyi manyetik alana paralel değilse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2" y="1340768"/>
            <a:ext cx="4407465" cy="40364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5760" y="5366644"/>
            <a:ext cx="3446143" cy="63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71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3148774" y="851520"/>
            <a:ext cx="8817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 smtClean="0">
                <a:latin typeface="Bookman Old Style" panose="02050604050505020204" pitchFamily="18" charset="0"/>
              </a:rPr>
              <a:t>Elektromotor</a:t>
            </a:r>
            <a:r>
              <a:rPr lang="en-US" sz="2400" u="sng" dirty="0" smtClean="0">
                <a:latin typeface="Bookman Old Style" panose="02050604050505020204" pitchFamily="18" charset="0"/>
              </a:rPr>
              <a:t>: </a:t>
            </a:r>
            <a:r>
              <a:rPr lang="en-US" sz="2400" u="sng" dirty="0" err="1" smtClean="0">
                <a:latin typeface="Bookman Old Style" panose="02050604050505020204" pitchFamily="18" charset="0"/>
              </a:rPr>
              <a:t>Nasıl</a:t>
            </a:r>
            <a:r>
              <a:rPr lang="en-US" sz="2400" u="sng" dirty="0" smtClean="0">
                <a:latin typeface="Bookman Old Style" panose="02050604050505020204" pitchFamily="18" charset="0"/>
              </a:rPr>
              <a:t> </a:t>
            </a:r>
            <a:r>
              <a:rPr lang="en-US" sz="2400" u="sng" dirty="0" err="1" smtClean="0">
                <a:latin typeface="Bookman Old Style" panose="02050604050505020204" pitchFamily="18" charset="0"/>
              </a:rPr>
              <a:t>Çalışıyorlar</a:t>
            </a:r>
            <a:r>
              <a:rPr lang="en-US" sz="2400" u="sng" dirty="0" smtClean="0">
                <a:latin typeface="Bookman Old Style" panose="02050604050505020204" pitchFamily="18" charset="0"/>
              </a:rPr>
              <a:t>?</a:t>
            </a:r>
            <a:endParaRPr lang="tr-TR" sz="2400" u="sng" dirty="0" smtClean="0"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7588" y="2636912"/>
            <a:ext cx="5220085" cy="32625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12024" y="6093296"/>
            <a:ext cx="58336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/>
              <a:t>http://</a:t>
            </a:r>
            <a:r>
              <a:rPr lang="tr-TR" sz="1000" dirty="0">
                <a:hlinkClick r:id="rId3"/>
              </a:rPr>
              <a:t>www.eba.gov.tr/video/izle/91035046a33bc3579455c99dfb6bafda6ee0b2d09c001</a:t>
            </a:r>
            <a:endParaRPr lang="tr-TR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6888088" y="6396335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0.55-2.09 </a:t>
            </a:r>
            <a:r>
              <a:rPr lang="en-US" sz="1400" dirty="0" err="1" smtClean="0"/>
              <a:t>ve</a:t>
            </a:r>
            <a:r>
              <a:rPr lang="en-US" sz="1400" dirty="0" smtClean="0"/>
              <a:t> 8.06-14:36 </a:t>
            </a:r>
            <a:r>
              <a:rPr lang="en-US" sz="1400" dirty="0" err="1" smtClean="0"/>
              <a:t>dakikaları</a:t>
            </a:r>
            <a:r>
              <a:rPr lang="en-US" sz="1400" dirty="0" smtClean="0"/>
              <a:t> </a:t>
            </a:r>
            <a:r>
              <a:rPr lang="en-US" sz="1400" dirty="0" err="1" smtClean="0"/>
              <a:t>arası</a:t>
            </a:r>
            <a:endParaRPr lang="tr-TR" sz="1400" dirty="0"/>
          </a:p>
          <a:p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32857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312024" y="6093296"/>
            <a:ext cx="33730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>
                <a:hlinkClick r:id="rId3"/>
              </a:rPr>
              <a:t>https://www.youtube.com/watch?v=xSeXdBCLWnU</a:t>
            </a:r>
            <a:endParaRPr lang="tr-TR" sz="1000" dirty="0"/>
          </a:p>
        </p:txBody>
      </p:sp>
      <p:pic>
        <p:nvPicPr>
          <p:cNvPr id="2" name="Picture 1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6992" y="1821017"/>
            <a:ext cx="6940470" cy="3903508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3148774" y="851520"/>
            <a:ext cx="8817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 smtClean="0">
                <a:latin typeface="Bookman Old Style" panose="02050604050505020204" pitchFamily="18" charset="0"/>
              </a:rPr>
              <a:t>Elektromotor</a:t>
            </a:r>
            <a:r>
              <a:rPr lang="en-US" sz="2400" u="sng" dirty="0" smtClean="0">
                <a:latin typeface="Bookman Old Style" panose="02050604050505020204" pitchFamily="18" charset="0"/>
              </a:rPr>
              <a:t>: </a:t>
            </a:r>
            <a:r>
              <a:rPr lang="en-US" sz="2400" u="sng" dirty="0" err="1" smtClean="0">
                <a:latin typeface="Bookman Old Style" panose="02050604050505020204" pitchFamily="18" charset="0"/>
              </a:rPr>
              <a:t>Nasıl</a:t>
            </a:r>
            <a:r>
              <a:rPr lang="en-US" sz="2400" u="sng" dirty="0" smtClean="0">
                <a:latin typeface="Bookman Old Style" panose="02050604050505020204" pitchFamily="18" charset="0"/>
              </a:rPr>
              <a:t> </a:t>
            </a:r>
            <a:r>
              <a:rPr lang="en-US" sz="2400" u="sng" dirty="0" err="1" smtClean="0">
                <a:latin typeface="Bookman Old Style" panose="02050604050505020204" pitchFamily="18" charset="0"/>
              </a:rPr>
              <a:t>Çalışıyorlar</a:t>
            </a:r>
            <a:r>
              <a:rPr lang="en-US" sz="2400" u="sng" dirty="0" smtClean="0">
                <a:latin typeface="Bookman Old Style" panose="02050604050505020204" pitchFamily="18" charset="0"/>
              </a:rPr>
              <a:t>?</a:t>
            </a:r>
            <a:endParaRPr lang="tr-TR" sz="2400" u="sng" dirty="0" smtClean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43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359696" y="2420888"/>
            <a:ext cx="79208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Manyetik alan içine yerleştirilmiş akım geçen tel manyetik </a:t>
            </a:r>
            <a:r>
              <a:rPr lang="tr-TR" sz="2800" dirty="0" err="1" smtClean="0"/>
              <a:t>tork</a:t>
            </a:r>
            <a:r>
              <a:rPr lang="tr-TR" sz="2800" dirty="0" smtClean="0"/>
              <a:t> etkisinde dönmeye başlar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/>
              <a:t>Dönme eksenine yerleştirilen pervaneler havayı üfürür</a:t>
            </a:r>
            <a:endParaRPr lang="tr-TR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148774" y="562091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Vantilatör: </a:t>
            </a:r>
          </a:p>
          <a:p>
            <a:r>
              <a:rPr lang="tr-TR" sz="2800" dirty="0" smtClean="0">
                <a:latin typeface="Bookman Old Style" panose="02050604050505020204" pitchFamily="18" charset="0"/>
              </a:rPr>
              <a:t>Pervane Neden Dönüyor? </a:t>
            </a:r>
            <a:endParaRPr lang="tr-TR" sz="2800" dirty="0">
              <a:latin typeface="Bookman Old Style" panose="02050604050505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225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648" y="240300"/>
            <a:ext cx="5143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Öğreneceğiz?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36649" y="836712"/>
            <a:ext cx="7560840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2800" b="1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Hayatımızdaki Elektrik Motorları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600284" y="5589240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Elektrik enerjisini kinetik enerjiye çeviren tüm elektrikli aletler, elektrik motoru içerir.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vantilatör ile ilgili g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5822" y="1478354"/>
            <a:ext cx="1219955" cy="1673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aç kurutma makinesi ile ilgili görsel sonuc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896" y="1472472"/>
            <a:ext cx="1710027" cy="1710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lektrik süpürgesi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1917" y="1493364"/>
            <a:ext cx="3278885" cy="1725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ikser ile ilgili görsel sonuc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3459107"/>
            <a:ext cx="1723647" cy="1758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matkap ile ilgili görsel sonucu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784" y="3623872"/>
            <a:ext cx="1673150" cy="1673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23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7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Günün Özeti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/>
              <p:cNvSpPr/>
              <p:nvPr/>
            </p:nvSpPr>
            <p:spPr>
              <a:xfrm>
                <a:off x="3719736" y="3789040"/>
                <a:ext cx="198203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200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tr-TR" sz="32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2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9736" y="3789040"/>
                <a:ext cx="1982032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Dikdörtgen 14"/>
              <p:cNvSpPr/>
              <p:nvPr/>
            </p:nvSpPr>
            <p:spPr>
              <a:xfrm>
                <a:off x="3791744" y="4665092"/>
                <a:ext cx="198203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𝜏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tr-TR" sz="32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15" name="Dikdörtgen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744" y="4665092"/>
                <a:ext cx="198203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5371" y="1437971"/>
            <a:ext cx="2898967" cy="20597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9695" y="1506916"/>
            <a:ext cx="2205941" cy="20202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Dikdörtgen 1"/>
              <p:cNvSpPr/>
              <p:nvPr/>
            </p:nvSpPr>
            <p:spPr>
              <a:xfrm>
                <a:off x="7067678" y="3789039"/>
                <a:ext cx="3141608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3200" i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3200" i="1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US" sz="3200" dirty="0" smtClean="0">
                    <a:latin typeface="Bookman Old Style" panose="02050604050505020204" pitchFamily="18" charset="0"/>
                  </a:rPr>
                  <a:t>. sin</a:t>
                </a:r>
                <a:r>
                  <a:rPr lang="el-GR" sz="3200" dirty="0" smtClean="0">
                    <a:latin typeface="Bookman Old Style" panose="02050604050505020204" pitchFamily="18" charset="0"/>
                    <a:sym typeface="Symbol" panose="05050102010706020507" pitchFamily="18" charset="2"/>
                  </a:rPr>
                  <a:t></a:t>
                </a:r>
                <a:endParaRPr lang="tr-TR" sz="32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13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67678" y="3789039"/>
                <a:ext cx="3141608" cy="584775"/>
              </a:xfrm>
              <a:prstGeom prst="rect">
                <a:avLst/>
              </a:prstGeom>
              <a:blipFill>
                <a:blip r:embed="rId6"/>
                <a:stretch>
                  <a:fillRect t="-14737" b="-3473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1231" y="4695097"/>
            <a:ext cx="3096343" cy="574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49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7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Günün Özeti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711" y="1472472"/>
            <a:ext cx="3184447" cy="2316568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0216" y="3429000"/>
            <a:ext cx="3993692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5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295800" y="2824020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/>
              <a:t>Bu konuda üniversite giriş sınavlarında hiç soru yoktur. 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66835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Öğrendik?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97407" y="2192665"/>
            <a:ext cx="10704577" cy="3270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89025" indent="-1089025">
              <a:lnSpc>
                <a:spcPct val="150000"/>
              </a:lnSpc>
            </a:pPr>
            <a:r>
              <a:rPr lang="tr-TR" sz="2800" b="1" dirty="0"/>
              <a:t>11.2.4.4. Manyetik alan içerisinde akım taşıyan dikdörtgen tel çerçeveye etki eden kuvvetlerin döndürme etkisini açıklar. </a:t>
            </a:r>
            <a:endParaRPr lang="tr-TR" sz="2800" dirty="0"/>
          </a:p>
          <a:p>
            <a:pPr marL="688975">
              <a:lnSpc>
                <a:spcPct val="150000"/>
              </a:lnSpc>
            </a:pPr>
            <a:r>
              <a:rPr lang="tr-TR" sz="2800" i="1" dirty="0"/>
              <a:t>Dönen çerçeveye etki eden manyetik kuvvetlerin yönünün gösterilmesi sağlanır. </a:t>
            </a:r>
            <a:endParaRPr lang="tr-TR" sz="28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8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7407" y="2348880"/>
            <a:ext cx="10704577" cy="3585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sz="2000" b="1" dirty="0">
                <a:latin typeface="Bookman Old Style" panose="02050604050505020204" pitchFamily="18" charset="0"/>
              </a:rPr>
              <a:t>11.2.4. Manyetizma ve Elektromanyetik İndüklenme</a:t>
            </a:r>
            <a:r>
              <a:rPr lang="tr-TR" sz="2000" dirty="0" smtClean="0">
                <a:latin typeface="Bookman Old Style" panose="02050604050505020204" pitchFamily="18" charset="0"/>
              </a:rPr>
              <a:t> </a:t>
            </a:r>
          </a:p>
          <a:p>
            <a:pPr marL="1139825" indent="-342900"/>
            <a:endParaRPr lang="tr-TR" sz="2000" dirty="0" smtClean="0">
              <a:latin typeface="Bookman Old Style" panose="02050604050505020204" pitchFamily="18" charset="0"/>
            </a:endParaRPr>
          </a:p>
          <a:p>
            <a:endParaRPr lang="tr-TR" dirty="0"/>
          </a:p>
          <a:p>
            <a:r>
              <a:rPr lang="tr-TR" b="1" dirty="0"/>
              <a:t>11.2.4.5. Yüklü parçacıkların manyetik alan içindeki hareketini analiz eder. </a:t>
            </a:r>
            <a:endParaRPr lang="tr-TR" dirty="0"/>
          </a:p>
          <a:p>
            <a:pPr marL="1085850" indent="-280988"/>
            <a:r>
              <a:rPr lang="tr-TR" i="1" dirty="0"/>
              <a:t>a) Öğrencilerin, sağ el kuralını kullanarak yüklü parçacıklara etki eden manyetik kuvvetin yönünü bulmaları ve bu kuvvetin etkisiyle yükün manyetik alandaki yörüngesini çizmeleri sağlanır. </a:t>
            </a:r>
            <a:endParaRPr lang="tr-TR" dirty="0"/>
          </a:p>
          <a:p>
            <a:pPr marL="1085850" indent="-280988"/>
            <a:r>
              <a:rPr lang="tr-TR" i="1" dirty="0"/>
              <a:t>b) Yüklü parçacıkların manyetik alan içindeki hareketi ile ilgili matematiksel modeller verilmez. Matematiksel hesaplamalara girilmez. </a:t>
            </a:r>
            <a:endParaRPr lang="tr-TR" dirty="0"/>
          </a:p>
          <a:p>
            <a:pPr marL="1085850" indent="-280988"/>
            <a:r>
              <a:rPr lang="tr-TR" i="1" dirty="0"/>
              <a:t>c) Öğrencilerin, manyetik kuvvetin teknolojide kullanım alanlarıyla ilgili araştırma yapmaları ve paylaşması sağlanır. 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597407" y="1430879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ÖNÜMÜZDEKİ HAFTA NE ÖĞRENECEĞİZ?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22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Önümüzdeki Hafta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07768" y="2636912"/>
            <a:ext cx="42484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tr-TR" sz="2400" dirty="0" smtClean="0"/>
              <a:t>Piknik Yapalım</a:t>
            </a:r>
          </a:p>
          <a:p>
            <a:pPr marL="342900" indent="-342900">
              <a:buFont typeface="+mj-lt"/>
              <a:buAutoNum type="arabicPeriod"/>
            </a:pPr>
            <a:endParaRPr lang="tr-TR" sz="2400" dirty="0" smtClean="0"/>
          </a:p>
          <a:p>
            <a:pPr marL="342900" indent="-342900">
              <a:buFont typeface="+mj-lt"/>
              <a:buAutoNum type="arabicPeriod"/>
            </a:pPr>
            <a:r>
              <a:rPr lang="tr-TR" sz="2400" dirty="0" smtClean="0"/>
              <a:t>Güneş saati çizelim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38888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>
                <a:latin typeface="Bookman Old Style" panose="02050604050505020204" pitchFamily="18" charset="0"/>
              </a:rPr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>
                <a:latin typeface="Bookman Old Style" panose="02050604050505020204" pitchFamily="18" charset="0"/>
              </a:rPr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832304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93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976" y="1196752"/>
            <a:ext cx="2937032" cy="1651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/>
              <p:cNvSpPr/>
              <p:nvPr/>
            </p:nvSpPr>
            <p:spPr>
              <a:xfrm>
                <a:off x="6689160" y="1730001"/>
                <a:ext cx="198203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200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tr-TR" sz="32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2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9160" y="1730001"/>
                <a:ext cx="198203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Resi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328" y="1196752"/>
            <a:ext cx="2330445" cy="165127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485" y="2954970"/>
            <a:ext cx="2356247" cy="2335758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353" y="2954970"/>
            <a:ext cx="2906553" cy="1693383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527" y="2959916"/>
            <a:ext cx="2861254" cy="1688437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567" y="4755296"/>
            <a:ext cx="3626607" cy="19441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/>
              <p:cNvSpPr/>
              <p:nvPr/>
            </p:nvSpPr>
            <p:spPr>
              <a:xfrm>
                <a:off x="2991100" y="5397671"/>
                <a:ext cx="279301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tr-TR" sz="3200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tr-T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tr-TR" sz="36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6" name="Dikdörtgen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1100" y="5397671"/>
                <a:ext cx="2793016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3169108" y="294948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616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62091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Vantilatör: </a:t>
            </a:r>
          </a:p>
          <a:p>
            <a:r>
              <a:rPr lang="tr-TR" sz="2800" dirty="0" smtClean="0">
                <a:latin typeface="Bookman Old Style" panose="02050604050505020204" pitchFamily="18" charset="0"/>
              </a:rPr>
              <a:t>Pervane Neden Dönüyor? </a:t>
            </a:r>
            <a:endParaRPr lang="tr-TR" sz="2800" dirty="0">
              <a:latin typeface="Bookman Old Style" panose="020506040505050202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2276872"/>
            <a:ext cx="5575300" cy="4254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93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3148774" y="620688"/>
            <a:ext cx="88170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 smtClean="0">
                <a:latin typeface="Bookman Old Style" panose="02050604050505020204" pitchFamily="18" charset="0"/>
              </a:rPr>
              <a:t>Deneyelim, Görelim</a:t>
            </a:r>
          </a:p>
          <a:p>
            <a:endParaRPr lang="tr-TR" sz="2400" u="sng" dirty="0">
              <a:latin typeface="Bookman Old Style" panose="02050604050505020204" pitchFamily="18" charset="0"/>
            </a:endParaRPr>
          </a:p>
          <a:p>
            <a:r>
              <a:rPr lang="tr-TR" sz="2400" u="sng" dirty="0" smtClean="0">
                <a:latin typeface="Bookman Old Style" panose="02050604050505020204" pitchFamily="18" charset="0"/>
              </a:rPr>
              <a:t>Elektromotor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7588" y="2636912"/>
            <a:ext cx="5220085" cy="32625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12024" y="6093296"/>
            <a:ext cx="58336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/>
              <a:t>http://</a:t>
            </a:r>
            <a:r>
              <a:rPr lang="tr-TR" sz="1000" dirty="0">
                <a:hlinkClick r:id="rId3"/>
              </a:rPr>
              <a:t>www.eba.gov.tr/video/izle/91035046a33bc3579455c99dfb6bafda6ee0b2d09c001</a:t>
            </a:r>
            <a:endParaRPr lang="tr-TR" sz="1000" dirty="0"/>
          </a:p>
        </p:txBody>
      </p:sp>
      <p:sp>
        <p:nvSpPr>
          <p:cNvPr id="7" name="TextBox 6"/>
          <p:cNvSpPr txBox="1"/>
          <p:nvPr/>
        </p:nvSpPr>
        <p:spPr>
          <a:xfrm>
            <a:off x="6888088" y="6396335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0.55-2.09 </a:t>
            </a:r>
            <a:r>
              <a:rPr lang="en-US" sz="1400" dirty="0" err="1" smtClean="0"/>
              <a:t>ve</a:t>
            </a:r>
            <a:r>
              <a:rPr lang="en-US" sz="1400" dirty="0" smtClean="0"/>
              <a:t> 8.06-14:36 </a:t>
            </a:r>
            <a:r>
              <a:rPr lang="en-US" sz="1400" dirty="0" err="1" smtClean="0"/>
              <a:t>dakikaları</a:t>
            </a:r>
            <a:r>
              <a:rPr lang="en-US" sz="1400" dirty="0" smtClean="0"/>
              <a:t> </a:t>
            </a:r>
            <a:r>
              <a:rPr lang="en-US" sz="1400" dirty="0" err="1" smtClean="0"/>
              <a:t>arası</a:t>
            </a:r>
            <a:endParaRPr lang="tr-TR" sz="1400" dirty="0"/>
          </a:p>
          <a:p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396295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/>
          <p:cNvSpPr txBox="1"/>
          <p:nvPr/>
        </p:nvSpPr>
        <p:spPr>
          <a:xfrm>
            <a:off x="3148774" y="620688"/>
            <a:ext cx="88170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 smtClean="0">
                <a:latin typeface="Bookman Old Style" panose="02050604050505020204" pitchFamily="18" charset="0"/>
              </a:rPr>
              <a:t>Deneyelim, Görelim</a:t>
            </a:r>
          </a:p>
          <a:p>
            <a:endParaRPr lang="tr-TR" sz="2400" u="sng" dirty="0">
              <a:latin typeface="Bookman Old Style" panose="02050604050505020204" pitchFamily="18" charset="0"/>
            </a:endParaRPr>
          </a:p>
          <a:p>
            <a:r>
              <a:rPr lang="tr-TR" sz="2400" u="sng" dirty="0" smtClean="0">
                <a:latin typeface="Bookman Old Style" panose="02050604050505020204" pitchFamily="18" charset="0"/>
              </a:rPr>
              <a:t>Elektromotor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12024" y="6093296"/>
            <a:ext cx="337303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>
                <a:hlinkClick r:id="rId3"/>
              </a:rPr>
              <a:t>https://www.youtube.com/watch?v=xSeXdBCLWnU</a:t>
            </a:r>
            <a:endParaRPr lang="tr-TR" sz="1000" dirty="0"/>
          </a:p>
        </p:txBody>
      </p:sp>
      <p:pic>
        <p:nvPicPr>
          <p:cNvPr id="2" name="Picture 1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6992" y="1821017"/>
            <a:ext cx="6940470" cy="39035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578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Manyetik Alanın Akım Geçen Tel Çerçeve Üzerindeki Etkisi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99656" y="2492896"/>
            <a:ext cx="2727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 manyetik alanından dolayı akım geçen tele etki eden manyetik kuvvet vektörlerini çizelim.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156195"/>
            <a:ext cx="5425132" cy="3628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60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Manyetik Alanın Akım Geçen Tel Çerçeve Üzerindeki Etkisi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2999656" y="2492896"/>
            <a:ext cx="27276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B manyetik alanından dolayı akım geçen tele etki eden manyetik kuvvet vektörlerini çizelim.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15115" y="1472472"/>
            <a:ext cx="2760606" cy="4116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Geçen Hafta Neler Öğrendik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  <a:endParaRPr lang="tr-TR" sz="1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B05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Alan içindeki Akım Geçen Tel Çerçeve </a:t>
            </a:r>
            <a:endParaRPr lang="en-US" sz="1600" dirty="0" smtClean="0">
              <a:solidFill>
                <a:srgbClr val="00B05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Manyetik </a:t>
            </a:r>
            <a:r>
              <a:rPr lang="tr-TR" sz="1600" dirty="0" err="1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Tork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Elektromotor Yapımı</a:t>
            </a:r>
            <a:endParaRPr lang="tr-TR" sz="1600" b="1" dirty="0" smtClean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Pervane Neden Dönüyor?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Hayatımızdaki Elektrik Motorları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Günün Özeti</a:t>
            </a:r>
          </a:p>
          <a:p>
            <a:pPr marL="173038" indent="-173038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FFC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Soru Çözümü</a:t>
            </a:r>
            <a:endParaRPr lang="tr-TR" sz="1600" dirty="0">
              <a:solidFill>
                <a:srgbClr val="FFC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7159" y="2276872"/>
            <a:ext cx="5361574" cy="381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645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29643</TotalTime>
  <Words>1658</Words>
  <Application>Microsoft Office PowerPoint</Application>
  <PresentationFormat>Widescreen</PresentationFormat>
  <Paragraphs>446</Paragraphs>
  <Slides>37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8" baseType="lpstr">
      <vt:lpstr>Arial</vt:lpstr>
      <vt:lpstr>Bookman Old Style</vt:lpstr>
      <vt:lpstr>Calibri</vt:lpstr>
      <vt:lpstr>Cambria Math</vt:lpstr>
      <vt:lpstr>Lucida Sans Unicode</vt:lpstr>
      <vt:lpstr>Symbol</vt:lpstr>
      <vt:lpstr>Verdana</vt:lpstr>
      <vt:lpstr>Wingdings</vt:lpstr>
      <vt:lpstr>Wingdings 2</vt:lpstr>
      <vt:lpstr>Wingdings 3</vt:lpstr>
      <vt:lpstr>Kalabalık</vt:lpstr>
      <vt:lpstr>11. SINIF: ELEKTRİK ve MANYETİZMA ÜNİTESİ   Manyetizma ve  Elektromanyetik İndüklenme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Günün Özeti</vt:lpstr>
      <vt:lpstr>Günün Özeti</vt:lpstr>
      <vt:lpstr>Soru Çözümü</vt:lpstr>
      <vt:lpstr>PowerPoint Presentation</vt:lpstr>
      <vt:lpstr>PowerPoint Presentation</vt:lpstr>
      <vt:lpstr>Önümüzdeki Hafta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Reviewer</cp:lastModifiedBy>
  <cp:revision>745</cp:revision>
  <cp:lastPrinted>2017-03-31T15:42:08Z</cp:lastPrinted>
  <dcterms:created xsi:type="dcterms:W3CDTF">2016-04-01T12:40:28Z</dcterms:created>
  <dcterms:modified xsi:type="dcterms:W3CDTF">2019-04-06T07:12:31Z</dcterms:modified>
</cp:coreProperties>
</file>