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4v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274" r:id="rId2"/>
    <p:sldId id="257" r:id="rId3"/>
    <p:sldId id="258" r:id="rId4"/>
    <p:sldId id="297" r:id="rId5"/>
    <p:sldId id="298" r:id="rId6"/>
    <p:sldId id="291" r:id="rId7"/>
    <p:sldId id="292" r:id="rId8"/>
    <p:sldId id="263" r:id="rId9"/>
    <p:sldId id="265" r:id="rId10"/>
    <p:sldId id="266" r:id="rId11"/>
    <p:sldId id="268" r:id="rId12"/>
    <p:sldId id="282" r:id="rId13"/>
    <p:sldId id="283" r:id="rId14"/>
    <p:sldId id="277" r:id="rId15"/>
    <p:sldId id="278" r:id="rId16"/>
    <p:sldId id="310" r:id="rId17"/>
    <p:sldId id="311" r:id="rId18"/>
    <p:sldId id="312" r:id="rId19"/>
    <p:sldId id="304" r:id="rId20"/>
    <p:sldId id="289" r:id="rId21"/>
    <p:sldId id="307" r:id="rId22"/>
    <p:sldId id="299" r:id="rId23"/>
    <p:sldId id="306" r:id="rId24"/>
    <p:sldId id="313" r:id="rId25"/>
    <p:sldId id="314" r:id="rId26"/>
    <p:sldId id="302" r:id="rId27"/>
    <p:sldId id="293" r:id="rId28"/>
    <p:sldId id="294" r:id="rId29"/>
    <p:sldId id="270" r:id="rId30"/>
    <p:sldId id="284" r:id="rId31"/>
    <p:sldId id="285" r:id="rId32"/>
  </p:sldIdLst>
  <p:sldSz cx="9144000" cy="6858000" type="screen4x3"/>
  <p:notesSz cx="6669088" cy="9926638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Stil Yok, Kılavuz Yok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13" autoAdjust="0"/>
    <p:restoredTop sz="84810" autoAdjust="0"/>
  </p:normalViewPr>
  <p:slideViewPr>
    <p:cSldViewPr>
      <p:cViewPr varScale="1">
        <p:scale>
          <a:sx n="95" d="100"/>
          <a:sy n="95" d="100"/>
        </p:scale>
        <p:origin x="456" y="17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AE49D3-BDE5-44F2-B2AC-554EFEE2C9AE}" type="datetimeFigureOut">
              <a:rPr lang="tr-TR" smtClean="0"/>
              <a:t>5.01.2018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77607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7CF5B7-EE2B-4D69-9657-322CA161CAB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136569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6B0645-422A-4101-A8D5-0E68CD0F7A63}" type="datetimeFigureOut">
              <a:rPr lang="tr-TR" smtClean="0"/>
              <a:t>5.01.2018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854075" y="744538"/>
            <a:ext cx="4960938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66909" y="4715153"/>
            <a:ext cx="533527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777607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D5096C-7956-4E5E-874E-235F3F208DE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411975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01:22’ye kadar izletilecek.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D5096C-7956-4E5E-874E-235F3F208DEE}" type="slidenum">
              <a:rPr lang="tr-TR" smtClean="0"/>
              <a:t>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908123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D5096C-7956-4E5E-874E-235F3F208DEE}" type="slidenum">
              <a:rPr lang="tr-TR" smtClean="0"/>
              <a:t>17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672265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D5096C-7956-4E5E-874E-235F3F208DEE}" type="slidenum">
              <a:rPr lang="tr-TR" smtClean="0"/>
              <a:t>18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517279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D5096C-7956-4E5E-874E-235F3F208DEE}" type="slidenum">
              <a:rPr lang="tr-TR" smtClean="0"/>
              <a:t>25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765096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5.01.2018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5.01.2018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5.01.2018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5.01.2018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5.01.2018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5.01.2018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5.01.2018</a:t>
            </a:fld>
            <a:endParaRPr lang="tr-TR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5.01.2018</a:t>
            </a:fld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5.01.2018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5.01.2018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5.01.2018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 Yer Tutucusu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3720DD-5B6D-40BF-8493-A6B52D484E6B}" type="datetimeFigureOut">
              <a:rPr lang="tr-TR" smtClean="0"/>
              <a:t>5.01.2018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5.m4v"/><Relationship Id="rId1" Type="http://schemas.microsoft.com/office/2007/relationships/media" Target="../media/media5.m4v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gif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7.jpeg"/><Relationship Id="rId5" Type="http://schemas.openxmlformats.org/officeDocument/2006/relationships/image" Target="../media/image20.png"/><Relationship Id="rId4" Type="http://schemas.openxmlformats.org/officeDocument/2006/relationships/image" Target="../media/image37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2.m4v"/><Relationship Id="rId1" Type="http://schemas.microsoft.com/office/2007/relationships/media" Target="../media/media2.m4v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3.m4v"/><Relationship Id="rId1" Type="http://schemas.microsoft.com/office/2007/relationships/media" Target="../media/media3.m4v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4.m4v"/><Relationship Id="rId1" Type="http://schemas.microsoft.com/office/2007/relationships/media" Target="../media/media4.m4v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wiley.com/college/halliday/0470469080/simulations/sim36/sim36.html" TargetMode="Externa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802434"/>
          </a:xfrm>
          <a:gradFill>
            <a:gsLst>
              <a:gs pos="83000">
                <a:schemeClr val="dk1">
                  <a:tint val="80000"/>
                  <a:satMod val="300000"/>
                </a:schemeClr>
              </a:gs>
              <a:gs pos="100000">
                <a:schemeClr val="dk1">
                  <a:shade val="30000"/>
                  <a:satMod val="200000"/>
                </a:schemeClr>
              </a:gs>
            </a:gsLst>
          </a:gradFill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0">
            <a:scrgbClr r="0" g="0" b="0"/>
          </a:lnRef>
          <a:fillRef idx="1003">
            <a:schemeClr val="dk1"/>
          </a:fillRef>
          <a:effectRef idx="0">
            <a:scrgbClr r="0" g="0" b="0"/>
          </a:effectRef>
          <a:fontRef idx="major"/>
        </p:style>
        <p:txBody>
          <a:bodyPr>
            <a:normAutofit/>
          </a:bodyPr>
          <a:lstStyle/>
          <a:p>
            <a:r>
              <a:rPr lang="tr-TR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ELEKTRİK VE MANYETİZMA </a:t>
            </a:r>
            <a:endParaRPr lang="tr-TR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67544" y="4653136"/>
            <a:ext cx="8229600" cy="208823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tr-TR" sz="2000" b="1" dirty="0"/>
              <a:t>Konu</a:t>
            </a:r>
            <a:r>
              <a:rPr lang="en-US" sz="2000" b="1" dirty="0"/>
              <a:t>: </a:t>
            </a:r>
            <a:r>
              <a:rPr lang="tr-TR" sz="2000" dirty="0"/>
              <a:t>Akım </a:t>
            </a:r>
            <a:r>
              <a:rPr lang="tr-TR" sz="2000" dirty="0" smtClean="0"/>
              <a:t>ile </a:t>
            </a:r>
            <a:r>
              <a:rPr lang="tr-TR" sz="2000" dirty="0"/>
              <a:t>Manyetik Alan </a:t>
            </a:r>
            <a:r>
              <a:rPr lang="tr-TR" sz="2000" dirty="0" smtClean="0"/>
              <a:t>İlişkisi</a:t>
            </a:r>
          </a:p>
          <a:p>
            <a:pPr marL="0" indent="0" algn="ctr">
              <a:buNone/>
            </a:pPr>
            <a:r>
              <a:rPr lang="tr-TR" sz="2000" dirty="0" smtClean="0"/>
              <a:t>Ve</a:t>
            </a:r>
          </a:p>
          <a:p>
            <a:pPr marL="0" indent="0" algn="ctr">
              <a:buNone/>
            </a:pPr>
            <a:r>
              <a:rPr lang="tr-TR" sz="2000" dirty="0" smtClean="0"/>
              <a:t>Dünya’nın Manyetik Alanı</a:t>
            </a:r>
            <a:r>
              <a:rPr lang="tr-TR" sz="2000" dirty="0"/>
              <a:t/>
            </a:r>
            <a:br>
              <a:rPr lang="tr-TR" sz="2000" dirty="0"/>
            </a:br>
            <a:endParaRPr lang="tr-TR" sz="2000" dirty="0" smtClean="0"/>
          </a:p>
          <a:p>
            <a:pPr marL="0" indent="0" algn="ctr">
              <a:buNone/>
            </a:pPr>
            <a:r>
              <a:rPr lang="tr-TR" sz="2000" dirty="0" smtClean="0"/>
              <a:t>Cemre </a:t>
            </a:r>
            <a:r>
              <a:rPr lang="tr-TR" sz="2000" dirty="0" err="1" smtClean="0"/>
              <a:t>Tomaç</a:t>
            </a:r>
            <a:endParaRPr lang="tr-TR" sz="2000" dirty="0"/>
          </a:p>
          <a:p>
            <a:pPr marL="0" indent="0" algn="ctr">
              <a:buNone/>
            </a:pPr>
            <a:r>
              <a:rPr lang="tr-TR" sz="2000" dirty="0" smtClean="0"/>
              <a:t>Master Öğrencisi</a:t>
            </a:r>
            <a:endParaRPr lang="tr-TR" sz="2000" dirty="0"/>
          </a:p>
        </p:txBody>
      </p:sp>
    </p:spTree>
    <p:extLst>
      <p:ext uri="{BB962C8B-B14F-4D97-AF65-F5344CB8AC3E}">
        <p14:creationId xmlns:p14="http://schemas.microsoft.com/office/powerpoint/2010/main" val="2646385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251520" y="273049"/>
            <a:ext cx="2592289" cy="995711"/>
          </a:xfrm>
        </p:spPr>
        <p:txBody>
          <a:bodyPr>
            <a:normAutofit fontScale="90000"/>
          </a:bodyPr>
          <a:lstStyle/>
          <a:p>
            <a:pPr marL="0" indent="0"/>
            <a:r>
              <a:rPr lang="tr-TR" dirty="0"/>
              <a:t>Akım ile Manyetik Alan İlişkisi</a:t>
            </a:r>
            <a:br>
              <a:rPr lang="tr-TR" dirty="0"/>
            </a:br>
            <a:r>
              <a:rPr lang="tr-TR" dirty="0" smtClean="0"/>
              <a:t>ve</a:t>
            </a:r>
            <a:r>
              <a:rPr lang="tr-TR" dirty="0"/>
              <a:t> </a:t>
            </a:r>
            <a:r>
              <a:rPr lang="tr-TR" dirty="0" smtClean="0"/>
              <a:t>Dünya’nın </a:t>
            </a:r>
            <a:r>
              <a:rPr lang="tr-TR" dirty="0"/>
              <a:t>Manyetik Alanı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575050" y="273050"/>
            <a:ext cx="5461446" cy="668434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tr-TR" sz="1800" dirty="0" smtClean="0"/>
              <a:t>Oranlar:</a:t>
            </a:r>
            <a:endParaRPr lang="tr-TR" sz="1800" dirty="0"/>
          </a:p>
          <a:p>
            <a:pPr>
              <a:buFont typeface="Wingdings" pitchFamily="2" charset="2"/>
              <a:buChar char="v"/>
            </a:pPr>
            <a:r>
              <a:rPr lang="tr-TR" sz="1800" dirty="0" smtClean="0"/>
              <a:t>Manyetik Alan (B</a:t>
            </a:r>
            <a:r>
              <a:rPr lang="tr-TR" sz="1800" dirty="0"/>
              <a:t>) ~ </a:t>
            </a:r>
            <a:r>
              <a:rPr lang="tr-TR" sz="1800" dirty="0" smtClean="0"/>
              <a:t>Akım(</a:t>
            </a:r>
            <a:r>
              <a:rPr lang="tr-TR" sz="1800" dirty="0" err="1" smtClean="0"/>
              <a:t>I:q</a:t>
            </a:r>
            <a:r>
              <a:rPr lang="tr-TR" sz="1800" dirty="0" smtClean="0"/>
              <a:t>/t)</a:t>
            </a:r>
            <a:endParaRPr lang="tr-TR" sz="1800" dirty="0"/>
          </a:p>
          <a:p>
            <a:pPr>
              <a:buFont typeface="Wingdings" pitchFamily="2" charset="2"/>
              <a:buChar char="v"/>
            </a:pPr>
            <a:r>
              <a:rPr lang="tr-TR" sz="1800" dirty="0" smtClean="0"/>
              <a:t>Manyetik Alan (B</a:t>
            </a:r>
            <a:r>
              <a:rPr lang="tr-TR" sz="1800" dirty="0"/>
              <a:t>) ~ 1/ </a:t>
            </a:r>
            <a:r>
              <a:rPr lang="tr-TR" sz="1800" dirty="0" smtClean="0"/>
              <a:t>Uzaklık </a:t>
            </a:r>
            <a:r>
              <a:rPr lang="tr-TR" sz="1800" dirty="0"/>
              <a:t>(d</a:t>
            </a:r>
            <a:r>
              <a:rPr lang="tr-TR" sz="1800" dirty="0" smtClean="0"/>
              <a:t>)</a:t>
            </a:r>
          </a:p>
          <a:p>
            <a:pPr>
              <a:buFont typeface="Wingdings" pitchFamily="2" charset="2"/>
              <a:buChar char="v"/>
            </a:pPr>
            <a:r>
              <a:rPr lang="tr-TR" sz="1800" dirty="0" smtClean="0"/>
              <a:t>Akımın yönü değiştiğinde manyetik alanın yönü de değişir. </a:t>
            </a:r>
            <a:endParaRPr lang="tr-TR" sz="1800" dirty="0"/>
          </a:p>
          <a:p>
            <a:pPr>
              <a:buFont typeface="Wingdings" pitchFamily="2" charset="2"/>
              <a:buChar char="v"/>
            </a:pPr>
            <a:r>
              <a:rPr lang="tr-TR" sz="1800" dirty="0"/>
              <a:t>B ~ I/d</a:t>
            </a:r>
          </a:p>
          <a:p>
            <a:pPr marL="0" indent="0">
              <a:buNone/>
            </a:pPr>
            <a:endParaRPr lang="en-US" sz="1800" dirty="0" smtClean="0"/>
          </a:p>
          <a:p>
            <a:pPr marL="0" indent="0">
              <a:buNone/>
            </a:pPr>
            <a:r>
              <a:rPr lang="tr-TR" sz="1800" dirty="0" smtClean="0"/>
              <a:t>Tablo</a:t>
            </a:r>
            <a:r>
              <a:rPr lang="tr-TR" sz="1800" dirty="0" smtClean="0"/>
              <a:t>:</a:t>
            </a:r>
          </a:p>
          <a:p>
            <a:pPr marL="0" indent="0">
              <a:buNone/>
            </a:pPr>
            <a:endParaRPr lang="tr-TR" sz="2000" dirty="0"/>
          </a:p>
          <a:p>
            <a:pPr marL="0" indent="0">
              <a:buNone/>
            </a:pPr>
            <a:endParaRPr lang="tr-TR" sz="2000" dirty="0"/>
          </a:p>
          <a:p>
            <a:pPr marL="0" indent="0">
              <a:buNone/>
            </a:pPr>
            <a:endParaRPr lang="tr-TR" sz="2000" dirty="0" smtClean="0"/>
          </a:p>
          <a:p>
            <a:pPr marL="0" indent="0">
              <a:buNone/>
            </a:pPr>
            <a:endParaRPr lang="tr-TR" sz="2000" dirty="0"/>
          </a:p>
          <a:p>
            <a:pPr marL="0" indent="0">
              <a:buNone/>
            </a:pPr>
            <a:endParaRPr lang="tr-TR" sz="2000" dirty="0" smtClean="0"/>
          </a:p>
          <a:p>
            <a:pPr marL="0" indent="0">
              <a:buNone/>
            </a:pPr>
            <a:endParaRPr lang="tr-TR" sz="1800" dirty="0" smtClean="0"/>
          </a:p>
          <a:p>
            <a:pPr marL="0" indent="0">
              <a:buNone/>
            </a:pPr>
            <a:r>
              <a:rPr lang="tr-TR" sz="1800" dirty="0" smtClean="0"/>
              <a:t>Grafikler:</a:t>
            </a:r>
          </a:p>
          <a:p>
            <a:pPr marL="0" indent="0">
              <a:buNone/>
            </a:pPr>
            <a:r>
              <a:rPr lang="tr-TR" sz="1800" dirty="0" smtClean="0"/>
              <a:t>Manyetik Alan (B)                      Manyetik Alan (B)</a:t>
            </a:r>
            <a:endParaRPr lang="tr-TR" sz="1800" dirty="0"/>
          </a:p>
          <a:p>
            <a:pPr marL="0" indent="0">
              <a:buNone/>
            </a:pPr>
            <a:endParaRPr lang="tr-TR" sz="2000" dirty="0" smtClean="0"/>
          </a:p>
          <a:p>
            <a:pPr marL="0" indent="0">
              <a:buNone/>
            </a:pPr>
            <a:endParaRPr lang="tr-TR" sz="2000" dirty="0" smtClean="0"/>
          </a:p>
          <a:p>
            <a:pPr marL="0" indent="0">
              <a:buNone/>
            </a:pPr>
            <a:r>
              <a:rPr lang="tr-TR" sz="2000" dirty="0" smtClean="0"/>
              <a:t>      </a:t>
            </a:r>
          </a:p>
          <a:p>
            <a:pPr marL="0" indent="0">
              <a:buNone/>
            </a:pPr>
            <a:r>
              <a:rPr lang="tr-TR" sz="1800" dirty="0"/>
              <a:t> </a:t>
            </a:r>
            <a:r>
              <a:rPr lang="tr-TR" sz="1800" dirty="0" smtClean="0"/>
              <a:t>                                  Akım (I)                                  Uzaklık(d)</a:t>
            </a:r>
          </a:p>
          <a:p>
            <a:pPr marL="0" indent="0">
              <a:buNone/>
            </a:pPr>
            <a:endParaRPr lang="tr-TR" sz="2000" dirty="0"/>
          </a:p>
          <a:p>
            <a:pPr marL="0" indent="0">
              <a:buNone/>
            </a:pPr>
            <a:endParaRPr lang="tr-TR" sz="2000" dirty="0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323528" y="1417010"/>
            <a:ext cx="3008313" cy="4691063"/>
          </a:xfrm>
        </p:spPr>
        <p:txBody>
          <a:bodyPr/>
          <a:lstStyle/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sz="1600" dirty="0">
                <a:solidFill>
                  <a:srgbClr val="FF0000"/>
                </a:solidFill>
              </a:rPr>
              <a:t>Geçen Hafta Neler Öğrendik?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sz="1600" dirty="0">
                <a:solidFill>
                  <a:srgbClr val="FF0000"/>
                </a:solidFill>
              </a:rPr>
              <a:t>Manyetik Vinç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sz="1600" dirty="0">
                <a:solidFill>
                  <a:srgbClr val="FF0000"/>
                </a:solidFill>
              </a:rPr>
              <a:t>Film: Kor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sz="1600" dirty="0">
                <a:solidFill>
                  <a:srgbClr val="FF0000"/>
                </a:solidFill>
              </a:rPr>
              <a:t>Aurora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sz="1600" dirty="0">
                <a:solidFill>
                  <a:srgbClr val="FF0000"/>
                </a:solidFill>
              </a:rPr>
              <a:t>Akım Taşıyan Telin Oluşturduğu Manyetik Alanın Keşfi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sz="1600" dirty="0">
                <a:solidFill>
                  <a:srgbClr val="FF0000"/>
                </a:solidFill>
              </a:rPr>
              <a:t>Manyetik Alan Aktivitesi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sz="1600" dirty="0"/>
              <a:t>Günlük Hayat Örnekleri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sz="1600" dirty="0"/>
              <a:t>Dünyanın Manyetik Alanı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sz="1600" dirty="0"/>
              <a:t>Manyetik Alanın Canlılar Üzerindeki Etkisi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sz="1600" dirty="0"/>
              <a:t>Manyetik Vinç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sz="1600" dirty="0"/>
              <a:t>Film: Kor 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sz="1600" dirty="0"/>
              <a:t>Aurora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sz="1600" dirty="0" smtClean="0"/>
              <a:t>Bugün </a:t>
            </a:r>
            <a:r>
              <a:rPr lang="tr-TR" sz="1600" dirty="0"/>
              <a:t>Neler Öğrendik?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sz="1600" dirty="0"/>
              <a:t>Önümüzdeki Hafta Neler Öğreneceğiz?</a:t>
            </a:r>
          </a:p>
        </p:txBody>
      </p:sp>
      <p:graphicFrame>
        <p:nvGraphicFramePr>
          <p:cNvPr id="7" name="Tablo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1884129"/>
              </p:ext>
            </p:extLst>
          </p:nvPr>
        </p:nvGraphicFramePr>
        <p:xfrm>
          <a:off x="3707904" y="2627744"/>
          <a:ext cx="4439814" cy="17373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799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799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799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619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dirty="0" smtClean="0"/>
                        <a:t>Manyetik Alan (B)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dirty="0" smtClean="0"/>
                        <a:t>Akım</a:t>
                      </a:r>
                      <a:r>
                        <a:rPr lang="tr-TR" sz="1600" baseline="0" dirty="0" smtClean="0"/>
                        <a:t> (I)</a:t>
                      </a:r>
                      <a:endParaRPr lang="tr-TR" sz="1600" dirty="0" smtClean="0"/>
                    </a:p>
                    <a:p>
                      <a:endParaRPr lang="tr-TR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dirty="0" smtClean="0"/>
                        <a:t>Uzaklık (d)</a:t>
                      </a:r>
                    </a:p>
                    <a:p>
                      <a:endParaRPr lang="tr-TR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511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dirty="0" smtClean="0"/>
                        <a:t>Artış  (     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dirty="0" smtClean="0"/>
                        <a:t>Artış  (    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dirty="0" smtClean="0"/>
                        <a:t>Azalış   (    )</a:t>
                      </a:r>
                    </a:p>
                    <a:p>
                      <a:endParaRPr lang="tr-TR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511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dirty="0" smtClean="0"/>
                        <a:t>Azalış  (     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dirty="0" smtClean="0"/>
                        <a:t>Azalış   (    )</a:t>
                      </a:r>
                    </a:p>
                    <a:p>
                      <a:endParaRPr lang="tr-TR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dirty="0" smtClean="0"/>
                        <a:t>Artış  (     )</a:t>
                      </a:r>
                    </a:p>
                    <a:p>
                      <a:endParaRPr lang="tr-TR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cxnSp>
        <p:nvCxnSpPr>
          <p:cNvPr id="9" name="Düz Ok Bağlayıcısı 8"/>
          <p:cNvCxnSpPr/>
          <p:nvPr/>
        </p:nvCxnSpPr>
        <p:spPr>
          <a:xfrm flipV="1">
            <a:off x="4446202" y="3275672"/>
            <a:ext cx="0" cy="21602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Düz Ok Bağlayıcısı 11"/>
          <p:cNvCxnSpPr/>
          <p:nvPr/>
        </p:nvCxnSpPr>
        <p:spPr>
          <a:xfrm>
            <a:off x="7515363" y="3271455"/>
            <a:ext cx="0" cy="21602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Düz Ok Bağlayıcısı 12"/>
          <p:cNvCxnSpPr/>
          <p:nvPr/>
        </p:nvCxnSpPr>
        <p:spPr>
          <a:xfrm flipV="1">
            <a:off x="5904004" y="3275816"/>
            <a:ext cx="0" cy="21602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Düz Ok Bağlayıcısı 13"/>
          <p:cNvCxnSpPr/>
          <p:nvPr/>
        </p:nvCxnSpPr>
        <p:spPr>
          <a:xfrm flipV="1">
            <a:off x="7410260" y="3855889"/>
            <a:ext cx="0" cy="21602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Düz Ok Bağlayıcısı 14"/>
          <p:cNvCxnSpPr/>
          <p:nvPr/>
        </p:nvCxnSpPr>
        <p:spPr>
          <a:xfrm>
            <a:off x="4513600" y="3861386"/>
            <a:ext cx="0" cy="21602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Düz Ok Bağlayıcısı 15"/>
          <p:cNvCxnSpPr/>
          <p:nvPr/>
        </p:nvCxnSpPr>
        <p:spPr>
          <a:xfrm>
            <a:off x="6030090" y="3861048"/>
            <a:ext cx="0" cy="21602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Düz Ok Bağlayıcısı 16"/>
          <p:cNvCxnSpPr/>
          <p:nvPr/>
        </p:nvCxnSpPr>
        <p:spPr>
          <a:xfrm flipV="1">
            <a:off x="3779912" y="5229200"/>
            <a:ext cx="0" cy="136815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Düz Ok Bağlayıcısı 17"/>
          <p:cNvCxnSpPr/>
          <p:nvPr/>
        </p:nvCxnSpPr>
        <p:spPr>
          <a:xfrm>
            <a:off x="3779912" y="6597352"/>
            <a:ext cx="158417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Düz Ok Bağlayıcısı 20"/>
          <p:cNvCxnSpPr/>
          <p:nvPr/>
        </p:nvCxnSpPr>
        <p:spPr>
          <a:xfrm flipV="1">
            <a:off x="6588224" y="5229200"/>
            <a:ext cx="0" cy="136815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Düz Ok Bağlayıcısı 21"/>
          <p:cNvCxnSpPr/>
          <p:nvPr/>
        </p:nvCxnSpPr>
        <p:spPr>
          <a:xfrm>
            <a:off x="6588224" y="6597352"/>
            <a:ext cx="158417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24" name="Picture 3" descr="C:\Users\Cemre\Desktop\stu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1760" y="116633"/>
            <a:ext cx="735329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" name="Düz Bağlayıcı 19"/>
          <p:cNvCxnSpPr/>
          <p:nvPr/>
        </p:nvCxnSpPr>
        <p:spPr>
          <a:xfrm flipV="1">
            <a:off x="3779912" y="5445224"/>
            <a:ext cx="1152128" cy="115212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5" name="Serbest Form 24"/>
          <p:cNvSpPr/>
          <p:nvPr/>
        </p:nvSpPr>
        <p:spPr>
          <a:xfrm>
            <a:off x="6588224" y="5451241"/>
            <a:ext cx="1080120" cy="1146613"/>
          </a:xfrm>
          <a:custGeom>
            <a:avLst/>
            <a:gdLst>
              <a:gd name="connsiteX0" fmla="*/ 0 w 1137684"/>
              <a:gd name="connsiteY0" fmla="*/ 0 h 1180214"/>
              <a:gd name="connsiteX1" fmla="*/ 1137684 w 1137684"/>
              <a:gd name="connsiteY1" fmla="*/ 1180214 h 1180214"/>
              <a:gd name="connsiteX2" fmla="*/ 1137684 w 1137684"/>
              <a:gd name="connsiteY2" fmla="*/ 1180214 h 1180214"/>
              <a:gd name="connsiteX0" fmla="*/ 0 w 1137684"/>
              <a:gd name="connsiteY0" fmla="*/ 0 h 1180214"/>
              <a:gd name="connsiteX1" fmla="*/ 510686 w 1137684"/>
              <a:gd name="connsiteY1" fmla="*/ 780391 h 1180214"/>
              <a:gd name="connsiteX2" fmla="*/ 1137684 w 1137684"/>
              <a:gd name="connsiteY2" fmla="*/ 1180214 h 1180214"/>
              <a:gd name="connsiteX3" fmla="*/ 1137684 w 1137684"/>
              <a:gd name="connsiteY3" fmla="*/ 1180214 h 1180214"/>
              <a:gd name="connsiteX0" fmla="*/ 0 w 1137684"/>
              <a:gd name="connsiteY0" fmla="*/ 0 h 1180214"/>
              <a:gd name="connsiteX1" fmla="*/ 510686 w 1137684"/>
              <a:gd name="connsiteY1" fmla="*/ 780391 h 1180214"/>
              <a:gd name="connsiteX2" fmla="*/ 1137684 w 1137684"/>
              <a:gd name="connsiteY2" fmla="*/ 1180214 h 1180214"/>
              <a:gd name="connsiteX3" fmla="*/ 1137684 w 1137684"/>
              <a:gd name="connsiteY3" fmla="*/ 1180214 h 1180214"/>
              <a:gd name="connsiteX0" fmla="*/ 0 w 1137684"/>
              <a:gd name="connsiteY0" fmla="*/ 0 h 1180214"/>
              <a:gd name="connsiteX1" fmla="*/ 163511 w 1137684"/>
              <a:gd name="connsiteY1" fmla="*/ 386402 h 1180214"/>
              <a:gd name="connsiteX2" fmla="*/ 510686 w 1137684"/>
              <a:gd name="connsiteY2" fmla="*/ 780391 h 1180214"/>
              <a:gd name="connsiteX3" fmla="*/ 1137684 w 1137684"/>
              <a:gd name="connsiteY3" fmla="*/ 1180214 h 1180214"/>
              <a:gd name="connsiteX4" fmla="*/ 1137684 w 1137684"/>
              <a:gd name="connsiteY4" fmla="*/ 1180214 h 1180214"/>
              <a:gd name="connsiteX0" fmla="*/ 0 w 1137684"/>
              <a:gd name="connsiteY0" fmla="*/ 0 h 1180214"/>
              <a:gd name="connsiteX1" fmla="*/ 163511 w 1137684"/>
              <a:gd name="connsiteY1" fmla="*/ 386402 h 1180214"/>
              <a:gd name="connsiteX2" fmla="*/ 510686 w 1137684"/>
              <a:gd name="connsiteY2" fmla="*/ 780391 h 1180214"/>
              <a:gd name="connsiteX3" fmla="*/ 667476 w 1137684"/>
              <a:gd name="connsiteY3" fmla="*/ 977385 h 1180214"/>
              <a:gd name="connsiteX4" fmla="*/ 1137684 w 1137684"/>
              <a:gd name="connsiteY4" fmla="*/ 1180214 h 1180214"/>
              <a:gd name="connsiteX5" fmla="*/ 1137684 w 1137684"/>
              <a:gd name="connsiteY5" fmla="*/ 1180214 h 1180214"/>
              <a:gd name="connsiteX0" fmla="*/ 0 w 1137684"/>
              <a:gd name="connsiteY0" fmla="*/ 0 h 1180214"/>
              <a:gd name="connsiteX1" fmla="*/ 163511 w 1137684"/>
              <a:gd name="connsiteY1" fmla="*/ 386402 h 1180214"/>
              <a:gd name="connsiteX2" fmla="*/ 398694 w 1137684"/>
              <a:gd name="connsiteY2" fmla="*/ 780391 h 1180214"/>
              <a:gd name="connsiteX3" fmla="*/ 667476 w 1137684"/>
              <a:gd name="connsiteY3" fmla="*/ 977385 h 1180214"/>
              <a:gd name="connsiteX4" fmla="*/ 1137684 w 1137684"/>
              <a:gd name="connsiteY4" fmla="*/ 1180214 h 1180214"/>
              <a:gd name="connsiteX5" fmla="*/ 1137684 w 1137684"/>
              <a:gd name="connsiteY5" fmla="*/ 1180214 h 1180214"/>
              <a:gd name="connsiteX0" fmla="*/ 0 w 1137684"/>
              <a:gd name="connsiteY0" fmla="*/ 0 h 1180214"/>
              <a:gd name="connsiteX1" fmla="*/ 163511 w 1137684"/>
              <a:gd name="connsiteY1" fmla="*/ 386402 h 1180214"/>
              <a:gd name="connsiteX2" fmla="*/ 264304 w 1137684"/>
              <a:gd name="connsiteY2" fmla="*/ 627173 h 1180214"/>
              <a:gd name="connsiteX3" fmla="*/ 398694 w 1137684"/>
              <a:gd name="connsiteY3" fmla="*/ 780391 h 1180214"/>
              <a:gd name="connsiteX4" fmla="*/ 667476 w 1137684"/>
              <a:gd name="connsiteY4" fmla="*/ 977385 h 1180214"/>
              <a:gd name="connsiteX5" fmla="*/ 1137684 w 1137684"/>
              <a:gd name="connsiteY5" fmla="*/ 1180214 h 1180214"/>
              <a:gd name="connsiteX6" fmla="*/ 1137684 w 1137684"/>
              <a:gd name="connsiteY6" fmla="*/ 1180214 h 1180214"/>
              <a:gd name="connsiteX0" fmla="*/ 0 w 1137684"/>
              <a:gd name="connsiteY0" fmla="*/ 0 h 1180214"/>
              <a:gd name="connsiteX1" fmla="*/ 163511 w 1137684"/>
              <a:gd name="connsiteY1" fmla="*/ 386402 h 1180214"/>
              <a:gd name="connsiteX2" fmla="*/ 264304 w 1137684"/>
              <a:gd name="connsiteY2" fmla="*/ 627173 h 1180214"/>
              <a:gd name="connsiteX3" fmla="*/ 398694 w 1137684"/>
              <a:gd name="connsiteY3" fmla="*/ 780391 h 1180214"/>
              <a:gd name="connsiteX4" fmla="*/ 477088 w 1137684"/>
              <a:gd name="connsiteY4" fmla="*/ 867944 h 1180214"/>
              <a:gd name="connsiteX5" fmla="*/ 667476 w 1137684"/>
              <a:gd name="connsiteY5" fmla="*/ 977385 h 1180214"/>
              <a:gd name="connsiteX6" fmla="*/ 1137684 w 1137684"/>
              <a:gd name="connsiteY6" fmla="*/ 1180214 h 1180214"/>
              <a:gd name="connsiteX7" fmla="*/ 1137684 w 1137684"/>
              <a:gd name="connsiteY7" fmla="*/ 1180214 h 1180214"/>
              <a:gd name="connsiteX0" fmla="*/ 0 w 1137684"/>
              <a:gd name="connsiteY0" fmla="*/ 0 h 1180214"/>
              <a:gd name="connsiteX1" fmla="*/ 163511 w 1137684"/>
              <a:gd name="connsiteY1" fmla="*/ 419235 h 1180214"/>
              <a:gd name="connsiteX2" fmla="*/ 264304 w 1137684"/>
              <a:gd name="connsiteY2" fmla="*/ 627173 h 1180214"/>
              <a:gd name="connsiteX3" fmla="*/ 398694 w 1137684"/>
              <a:gd name="connsiteY3" fmla="*/ 780391 h 1180214"/>
              <a:gd name="connsiteX4" fmla="*/ 477088 w 1137684"/>
              <a:gd name="connsiteY4" fmla="*/ 867944 h 1180214"/>
              <a:gd name="connsiteX5" fmla="*/ 667476 w 1137684"/>
              <a:gd name="connsiteY5" fmla="*/ 977385 h 1180214"/>
              <a:gd name="connsiteX6" fmla="*/ 1137684 w 1137684"/>
              <a:gd name="connsiteY6" fmla="*/ 1180214 h 1180214"/>
              <a:gd name="connsiteX7" fmla="*/ 1137684 w 1137684"/>
              <a:gd name="connsiteY7" fmla="*/ 1180214 h 1180214"/>
              <a:gd name="connsiteX0" fmla="*/ 0 w 1137684"/>
              <a:gd name="connsiteY0" fmla="*/ 0 h 1180214"/>
              <a:gd name="connsiteX1" fmla="*/ 163511 w 1137684"/>
              <a:gd name="connsiteY1" fmla="*/ 419235 h 1180214"/>
              <a:gd name="connsiteX2" fmla="*/ 264304 w 1137684"/>
              <a:gd name="connsiteY2" fmla="*/ 627173 h 1180214"/>
              <a:gd name="connsiteX3" fmla="*/ 398694 w 1137684"/>
              <a:gd name="connsiteY3" fmla="*/ 780391 h 1180214"/>
              <a:gd name="connsiteX4" fmla="*/ 510686 w 1137684"/>
              <a:gd name="connsiteY4" fmla="*/ 867944 h 1180214"/>
              <a:gd name="connsiteX5" fmla="*/ 667476 w 1137684"/>
              <a:gd name="connsiteY5" fmla="*/ 977385 h 1180214"/>
              <a:gd name="connsiteX6" fmla="*/ 1137684 w 1137684"/>
              <a:gd name="connsiteY6" fmla="*/ 1180214 h 1180214"/>
              <a:gd name="connsiteX7" fmla="*/ 1137684 w 1137684"/>
              <a:gd name="connsiteY7" fmla="*/ 1180214 h 118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37684" h="1180214">
                <a:moveTo>
                  <a:pt x="0" y="0"/>
                </a:moveTo>
                <a:cubicBezTo>
                  <a:pt x="29118" y="57104"/>
                  <a:pt x="78397" y="289170"/>
                  <a:pt x="163511" y="419235"/>
                </a:cubicBezTo>
                <a:cubicBezTo>
                  <a:pt x="211295" y="518292"/>
                  <a:pt x="225107" y="561508"/>
                  <a:pt x="264304" y="627173"/>
                </a:cubicBezTo>
                <a:cubicBezTo>
                  <a:pt x="303501" y="692838"/>
                  <a:pt x="363230" y="747559"/>
                  <a:pt x="398694" y="780391"/>
                </a:cubicBezTo>
                <a:cubicBezTo>
                  <a:pt x="434158" y="813223"/>
                  <a:pt x="465889" y="835112"/>
                  <a:pt x="510686" y="867944"/>
                </a:cubicBezTo>
                <a:cubicBezTo>
                  <a:pt x="555483" y="900776"/>
                  <a:pt x="557377" y="918044"/>
                  <a:pt x="667476" y="977385"/>
                </a:cubicBezTo>
                <a:lnTo>
                  <a:pt x="1137684" y="1180214"/>
                </a:lnTo>
                <a:lnTo>
                  <a:pt x="1137684" y="1180214"/>
                </a:lnTo>
              </a:path>
            </a:pathLst>
          </a:cu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cxnSp>
        <p:nvCxnSpPr>
          <p:cNvPr id="6" name="Düz Bağlayıcı 5"/>
          <p:cNvCxnSpPr/>
          <p:nvPr/>
        </p:nvCxnSpPr>
        <p:spPr>
          <a:xfrm>
            <a:off x="6588224" y="5805264"/>
            <a:ext cx="360040" cy="79208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6" name="Serbest Form 25"/>
          <p:cNvSpPr/>
          <p:nvPr/>
        </p:nvSpPr>
        <p:spPr>
          <a:xfrm>
            <a:off x="6660231" y="5445224"/>
            <a:ext cx="1260139" cy="936105"/>
          </a:xfrm>
          <a:custGeom>
            <a:avLst/>
            <a:gdLst>
              <a:gd name="connsiteX0" fmla="*/ 0 w 1137684"/>
              <a:gd name="connsiteY0" fmla="*/ 0 h 1180214"/>
              <a:gd name="connsiteX1" fmla="*/ 1137684 w 1137684"/>
              <a:gd name="connsiteY1" fmla="*/ 1180214 h 1180214"/>
              <a:gd name="connsiteX2" fmla="*/ 1137684 w 1137684"/>
              <a:gd name="connsiteY2" fmla="*/ 1180214 h 1180214"/>
              <a:gd name="connsiteX0" fmla="*/ 0 w 1137684"/>
              <a:gd name="connsiteY0" fmla="*/ 0 h 1180214"/>
              <a:gd name="connsiteX1" fmla="*/ 510686 w 1137684"/>
              <a:gd name="connsiteY1" fmla="*/ 780391 h 1180214"/>
              <a:gd name="connsiteX2" fmla="*/ 1137684 w 1137684"/>
              <a:gd name="connsiteY2" fmla="*/ 1180214 h 1180214"/>
              <a:gd name="connsiteX3" fmla="*/ 1137684 w 1137684"/>
              <a:gd name="connsiteY3" fmla="*/ 1180214 h 1180214"/>
              <a:gd name="connsiteX0" fmla="*/ 0 w 1137684"/>
              <a:gd name="connsiteY0" fmla="*/ 0 h 1180214"/>
              <a:gd name="connsiteX1" fmla="*/ 510686 w 1137684"/>
              <a:gd name="connsiteY1" fmla="*/ 780391 h 1180214"/>
              <a:gd name="connsiteX2" fmla="*/ 1137684 w 1137684"/>
              <a:gd name="connsiteY2" fmla="*/ 1180214 h 1180214"/>
              <a:gd name="connsiteX3" fmla="*/ 1137684 w 1137684"/>
              <a:gd name="connsiteY3" fmla="*/ 1180214 h 1180214"/>
              <a:gd name="connsiteX0" fmla="*/ 0 w 1137684"/>
              <a:gd name="connsiteY0" fmla="*/ 0 h 1180214"/>
              <a:gd name="connsiteX1" fmla="*/ 163511 w 1137684"/>
              <a:gd name="connsiteY1" fmla="*/ 386402 h 1180214"/>
              <a:gd name="connsiteX2" fmla="*/ 510686 w 1137684"/>
              <a:gd name="connsiteY2" fmla="*/ 780391 h 1180214"/>
              <a:gd name="connsiteX3" fmla="*/ 1137684 w 1137684"/>
              <a:gd name="connsiteY3" fmla="*/ 1180214 h 1180214"/>
              <a:gd name="connsiteX4" fmla="*/ 1137684 w 1137684"/>
              <a:gd name="connsiteY4" fmla="*/ 1180214 h 1180214"/>
              <a:gd name="connsiteX0" fmla="*/ 0 w 1137684"/>
              <a:gd name="connsiteY0" fmla="*/ 0 h 1180214"/>
              <a:gd name="connsiteX1" fmla="*/ 163511 w 1137684"/>
              <a:gd name="connsiteY1" fmla="*/ 386402 h 1180214"/>
              <a:gd name="connsiteX2" fmla="*/ 510686 w 1137684"/>
              <a:gd name="connsiteY2" fmla="*/ 780391 h 1180214"/>
              <a:gd name="connsiteX3" fmla="*/ 667476 w 1137684"/>
              <a:gd name="connsiteY3" fmla="*/ 977385 h 1180214"/>
              <a:gd name="connsiteX4" fmla="*/ 1137684 w 1137684"/>
              <a:gd name="connsiteY4" fmla="*/ 1180214 h 1180214"/>
              <a:gd name="connsiteX5" fmla="*/ 1137684 w 1137684"/>
              <a:gd name="connsiteY5" fmla="*/ 1180214 h 1180214"/>
              <a:gd name="connsiteX0" fmla="*/ 0 w 1137684"/>
              <a:gd name="connsiteY0" fmla="*/ 0 h 1180214"/>
              <a:gd name="connsiteX1" fmla="*/ 163511 w 1137684"/>
              <a:gd name="connsiteY1" fmla="*/ 386402 h 1180214"/>
              <a:gd name="connsiteX2" fmla="*/ 398694 w 1137684"/>
              <a:gd name="connsiteY2" fmla="*/ 780391 h 1180214"/>
              <a:gd name="connsiteX3" fmla="*/ 667476 w 1137684"/>
              <a:gd name="connsiteY3" fmla="*/ 977385 h 1180214"/>
              <a:gd name="connsiteX4" fmla="*/ 1137684 w 1137684"/>
              <a:gd name="connsiteY4" fmla="*/ 1180214 h 1180214"/>
              <a:gd name="connsiteX5" fmla="*/ 1137684 w 1137684"/>
              <a:gd name="connsiteY5" fmla="*/ 1180214 h 1180214"/>
              <a:gd name="connsiteX0" fmla="*/ 0 w 1137684"/>
              <a:gd name="connsiteY0" fmla="*/ 0 h 1180214"/>
              <a:gd name="connsiteX1" fmla="*/ 163511 w 1137684"/>
              <a:gd name="connsiteY1" fmla="*/ 386402 h 1180214"/>
              <a:gd name="connsiteX2" fmla="*/ 264304 w 1137684"/>
              <a:gd name="connsiteY2" fmla="*/ 627173 h 1180214"/>
              <a:gd name="connsiteX3" fmla="*/ 398694 w 1137684"/>
              <a:gd name="connsiteY3" fmla="*/ 780391 h 1180214"/>
              <a:gd name="connsiteX4" fmla="*/ 667476 w 1137684"/>
              <a:gd name="connsiteY4" fmla="*/ 977385 h 1180214"/>
              <a:gd name="connsiteX5" fmla="*/ 1137684 w 1137684"/>
              <a:gd name="connsiteY5" fmla="*/ 1180214 h 1180214"/>
              <a:gd name="connsiteX6" fmla="*/ 1137684 w 1137684"/>
              <a:gd name="connsiteY6" fmla="*/ 1180214 h 1180214"/>
              <a:gd name="connsiteX0" fmla="*/ 0 w 1137684"/>
              <a:gd name="connsiteY0" fmla="*/ 0 h 1180214"/>
              <a:gd name="connsiteX1" fmla="*/ 163511 w 1137684"/>
              <a:gd name="connsiteY1" fmla="*/ 386402 h 1180214"/>
              <a:gd name="connsiteX2" fmla="*/ 264304 w 1137684"/>
              <a:gd name="connsiteY2" fmla="*/ 627173 h 1180214"/>
              <a:gd name="connsiteX3" fmla="*/ 398694 w 1137684"/>
              <a:gd name="connsiteY3" fmla="*/ 780391 h 1180214"/>
              <a:gd name="connsiteX4" fmla="*/ 477088 w 1137684"/>
              <a:gd name="connsiteY4" fmla="*/ 867944 h 1180214"/>
              <a:gd name="connsiteX5" fmla="*/ 667476 w 1137684"/>
              <a:gd name="connsiteY5" fmla="*/ 977385 h 1180214"/>
              <a:gd name="connsiteX6" fmla="*/ 1137684 w 1137684"/>
              <a:gd name="connsiteY6" fmla="*/ 1180214 h 1180214"/>
              <a:gd name="connsiteX7" fmla="*/ 1137684 w 1137684"/>
              <a:gd name="connsiteY7" fmla="*/ 1180214 h 1180214"/>
              <a:gd name="connsiteX0" fmla="*/ 0 w 1137684"/>
              <a:gd name="connsiteY0" fmla="*/ 0 h 1180214"/>
              <a:gd name="connsiteX1" fmla="*/ 163511 w 1137684"/>
              <a:gd name="connsiteY1" fmla="*/ 419235 h 1180214"/>
              <a:gd name="connsiteX2" fmla="*/ 264304 w 1137684"/>
              <a:gd name="connsiteY2" fmla="*/ 627173 h 1180214"/>
              <a:gd name="connsiteX3" fmla="*/ 398694 w 1137684"/>
              <a:gd name="connsiteY3" fmla="*/ 780391 h 1180214"/>
              <a:gd name="connsiteX4" fmla="*/ 477088 w 1137684"/>
              <a:gd name="connsiteY4" fmla="*/ 867944 h 1180214"/>
              <a:gd name="connsiteX5" fmla="*/ 667476 w 1137684"/>
              <a:gd name="connsiteY5" fmla="*/ 977385 h 1180214"/>
              <a:gd name="connsiteX6" fmla="*/ 1137684 w 1137684"/>
              <a:gd name="connsiteY6" fmla="*/ 1180214 h 1180214"/>
              <a:gd name="connsiteX7" fmla="*/ 1137684 w 1137684"/>
              <a:gd name="connsiteY7" fmla="*/ 1180214 h 1180214"/>
              <a:gd name="connsiteX0" fmla="*/ 0 w 1137684"/>
              <a:gd name="connsiteY0" fmla="*/ 0 h 1180214"/>
              <a:gd name="connsiteX1" fmla="*/ 163511 w 1137684"/>
              <a:gd name="connsiteY1" fmla="*/ 419235 h 1180214"/>
              <a:gd name="connsiteX2" fmla="*/ 264304 w 1137684"/>
              <a:gd name="connsiteY2" fmla="*/ 627173 h 1180214"/>
              <a:gd name="connsiteX3" fmla="*/ 398694 w 1137684"/>
              <a:gd name="connsiteY3" fmla="*/ 780391 h 1180214"/>
              <a:gd name="connsiteX4" fmla="*/ 510686 w 1137684"/>
              <a:gd name="connsiteY4" fmla="*/ 867944 h 1180214"/>
              <a:gd name="connsiteX5" fmla="*/ 667476 w 1137684"/>
              <a:gd name="connsiteY5" fmla="*/ 977385 h 1180214"/>
              <a:gd name="connsiteX6" fmla="*/ 1137684 w 1137684"/>
              <a:gd name="connsiteY6" fmla="*/ 1180214 h 1180214"/>
              <a:gd name="connsiteX7" fmla="*/ 1137684 w 1137684"/>
              <a:gd name="connsiteY7" fmla="*/ 1180214 h 118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37684" h="1180214">
                <a:moveTo>
                  <a:pt x="0" y="0"/>
                </a:moveTo>
                <a:cubicBezTo>
                  <a:pt x="29118" y="57104"/>
                  <a:pt x="78397" y="289170"/>
                  <a:pt x="163511" y="419235"/>
                </a:cubicBezTo>
                <a:cubicBezTo>
                  <a:pt x="211295" y="518292"/>
                  <a:pt x="225107" y="561508"/>
                  <a:pt x="264304" y="627173"/>
                </a:cubicBezTo>
                <a:cubicBezTo>
                  <a:pt x="303501" y="692838"/>
                  <a:pt x="363230" y="747559"/>
                  <a:pt x="398694" y="780391"/>
                </a:cubicBezTo>
                <a:cubicBezTo>
                  <a:pt x="434158" y="813223"/>
                  <a:pt x="465889" y="835112"/>
                  <a:pt x="510686" y="867944"/>
                </a:cubicBezTo>
                <a:cubicBezTo>
                  <a:pt x="555483" y="900776"/>
                  <a:pt x="557377" y="918044"/>
                  <a:pt x="667476" y="977385"/>
                </a:cubicBezTo>
                <a:lnTo>
                  <a:pt x="1137684" y="1180214"/>
                </a:lnTo>
                <a:lnTo>
                  <a:pt x="1137684" y="1180214"/>
                </a:lnTo>
              </a:path>
            </a:pathLst>
          </a:cu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7" name="Serbest Form 26"/>
          <p:cNvSpPr/>
          <p:nvPr/>
        </p:nvSpPr>
        <p:spPr>
          <a:xfrm>
            <a:off x="6768244" y="5445224"/>
            <a:ext cx="1260140" cy="720080"/>
          </a:xfrm>
          <a:custGeom>
            <a:avLst/>
            <a:gdLst>
              <a:gd name="connsiteX0" fmla="*/ 0 w 1137684"/>
              <a:gd name="connsiteY0" fmla="*/ 0 h 1180214"/>
              <a:gd name="connsiteX1" fmla="*/ 1137684 w 1137684"/>
              <a:gd name="connsiteY1" fmla="*/ 1180214 h 1180214"/>
              <a:gd name="connsiteX2" fmla="*/ 1137684 w 1137684"/>
              <a:gd name="connsiteY2" fmla="*/ 1180214 h 1180214"/>
              <a:gd name="connsiteX0" fmla="*/ 0 w 1137684"/>
              <a:gd name="connsiteY0" fmla="*/ 0 h 1180214"/>
              <a:gd name="connsiteX1" fmla="*/ 510686 w 1137684"/>
              <a:gd name="connsiteY1" fmla="*/ 780391 h 1180214"/>
              <a:gd name="connsiteX2" fmla="*/ 1137684 w 1137684"/>
              <a:gd name="connsiteY2" fmla="*/ 1180214 h 1180214"/>
              <a:gd name="connsiteX3" fmla="*/ 1137684 w 1137684"/>
              <a:gd name="connsiteY3" fmla="*/ 1180214 h 1180214"/>
              <a:gd name="connsiteX0" fmla="*/ 0 w 1137684"/>
              <a:gd name="connsiteY0" fmla="*/ 0 h 1180214"/>
              <a:gd name="connsiteX1" fmla="*/ 510686 w 1137684"/>
              <a:gd name="connsiteY1" fmla="*/ 780391 h 1180214"/>
              <a:gd name="connsiteX2" fmla="*/ 1137684 w 1137684"/>
              <a:gd name="connsiteY2" fmla="*/ 1180214 h 1180214"/>
              <a:gd name="connsiteX3" fmla="*/ 1137684 w 1137684"/>
              <a:gd name="connsiteY3" fmla="*/ 1180214 h 1180214"/>
              <a:gd name="connsiteX0" fmla="*/ 0 w 1137684"/>
              <a:gd name="connsiteY0" fmla="*/ 0 h 1180214"/>
              <a:gd name="connsiteX1" fmla="*/ 163511 w 1137684"/>
              <a:gd name="connsiteY1" fmla="*/ 386402 h 1180214"/>
              <a:gd name="connsiteX2" fmla="*/ 510686 w 1137684"/>
              <a:gd name="connsiteY2" fmla="*/ 780391 h 1180214"/>
              <a:gd name="connsiteX3" fmla="*/ 1137684 w 1137684"/>
              <a:gd name="connsiteY3" fmla="*/ 1180214 h 1180214"/>
              <a:gd name="connsiteX4" fmla="*/ 1137684 w 1137684"/>
              <a:gd name="connsiteY4" fmla="*/ 1180214 h 1180214"/>
              <a:gd name="connsiteX0" fmla="*/ 0 w 1137684"/>
              <a:gd name="connsiteY0" fmla="*/ 0 h 1180214"/>
              <a:gd name="connsiteX1" fmla="*/ 163511 w 1137684"/>
              <a:gd name="connsiteY1" fmla="*/ 386402 h 1180214"/>
              <a:gd name="connsiteX2" fmla="*/ 510686 w 1137684"/>
              <a:gd name="connsiteY2" fmla="*/ 780391 h 1180214"/>
              <a:gd name="connsiteX3" fmla="*/ 667476 w 1137684"/>
              <a:gd name="connsiteY3" fmla="*/ 977385 h 1180214"/>
              <a:gd name="connsiteX4" fmla="*/ 1137684 w 1137684"/>
              <a:gd name="connsiteY4" fmla="*/ 1180214 h 1180214"/>
              <a:gd name="connsiteX5" fmla="*/ 1137684 w 1137684"/>
              <a:gd name="connsiteY5" fmla="*/ 1180214 h 1180214"/>
              <a:gd name="connsiteX0" fmla="*/ 0 w 1137684"/>
              <a:gd name="connsiteY0" fmla="*/ 0 h 1180214"/>
              <a:gd name="connsiteX1" fmla="*/ 163511 w 1137684"/>
              <a:gd name="connsiteY1" fmla="*/ 386402 h 1180214"/>
              <a:gd name="connsiteX2" fmla="*/ 398694 w 1137684"/>
              <a:gd name="connsiteY2" fmla="*/ 780391 h 1180214"/>
              <a:gd name="connsiteX3" fmla="*/ 667476 w 1137684"/>
              <a:gd name="connsiteY3" fmla="*/ 977385 h 1180214"/>
              <a:gd name="connsiteX4" fmla="*/ 1137684 w 1137684"/>
              <a:gd name="connsiteY4" fmla="*/ 1180214 h 1180214"/>
              <a:gd name="connsiteX5" fmla="*/ 1137684 w 1137684"/>
              <a:gd name="connsiteY5" fmla="*/ 1180214 h 1180214"/>
              <a:gd name="connsiteX0" fmla="*/ 0 w 1137684"/>
              <a:gd name="connsiteY0" fmla="*/ 0 h 1180214"/>
              <a:gd name="connsiteX1" fmla="*/ 163511 w 1137684"/>
              <a:gd name="connsiteY1" fmla="*/ 386402 h 1180214"/>
              <a:gd name="connsiteX2" fmla="*/ 264304 w 1137684"/>
              <a:gd name="connsiteY2" fmla="*/ 627173 h 1180214"/>
              <a:gd name="connsiteX3" fmla="*/ 398694 w 1137684"/>
              <a:gd name="connsiteY3" fmla="*/ 780391 h 1180214"/>
              <a:gd name="connsiteX4" fmla="*/ 667476 w 1137684"/>
              <a:gd name="connsiteY4" fmla="*/ 977385 h 1180214"/>
              <a:gd name="connsiteX5" fmla="*/ 1137684 w 1137684"/>
              <a:gd name="connsiteY5" fmla="*/ 1180214 h 1180214"/>
              <a:gd name="connsiteX6" fmla="*/ 1137684 w 1137684"/>
              <a:gd name="connsiteY6" fmla="*/ 1180214 h 1180214"/>
              <a:gd name="connsiteX0" fmla="*/ 0 w 1137684"/>
              <a:gd name="connsiteY0" fmla="*/ 0 h 1180214"/>
              <a:gd name="connsiteX1" fmla="*/ 163511 w 1137684"/>
              <a:gd name="connsiteY1" fmla="*/ 386402 h 1180214"/>
              <a:gd name="connsiteX2" fmla="*/ 264304 w 1137684"/>
              <a:gd name="connsiteY2" fmla="*/ 627173 h 1180214"/>
              <a:gd name="connsiteX3" fmla="*/ 398694 w 1137684"/>
              <a:gd name="connsiteY3" fmla="*/ 780391 h 1180214"/>
              <a:gd name="connsiteX4" fmla="*/ 477088 w 1137684"/>
              <a:gd name="connsiteY4" fmla="*/ 867944 h 1180214"/>
              <a:gd name="connsiteX5" fmla="*/ 667476 w 1137684"/>
              <a:gd name="connsiteY5" fmla="*/ 977385 h 1180214"/>
              <a:gd name="connsiteX6" fmla="*/ 1137684 w 1137684"/>
              <a:gd name="connsiteY6" fmla="*/ 1180214 h 1180214"/>
              <a:gd name="connsiteX7" fmla="*/ 1137684 w 1137684"/>
              <a:gd name="connsiteY7" fmla="*/ 1180214 h 1180214"/>
              <a:gd name="connsiteX0" fmla="*/ 0 w 1137684"/>
              <a:gd name="connsiteY0" fmla="*/ 0 h 1180214"/>
              <a:gd name="connsiteX1" fmla="*/ 163511 w 1137684"/>
              <a:gd name="connsiteY1" fmla="*/ 419235 h 1180214"/>
              <a:gd name="connsiteX2" fmla="*/ 264304 w 1137684"/>
              <a:gd name="connsiteY2" fmla="*/ 627173 h 1180214"/>
              <a:gd name="connsiteX3" fmla="*/ 398694 w 1137684"/>
              <a:gd name="connsiteY3" fmla="*/ 780391 h 1180214"/>
              <a:gd name="connsiteX4" fmla="*/ 477088 w 1137684"/>
              <a:gd name="connsiteY4" fmla="*/ 867944 h 1180214"/>
              <a:gd name="connsiteX5" fmla="*/ 667476 w 1137684"/>
              <a:gd name="connsiteY5" fmla="*/ 977385 h 1180214"/>
              <a:gd name="connsiteX6" fmla="*/ 1137684 w 1137684"/>
              <a:gd name="connsiteY6" fmla="*/ 1180214 h 1180214"/>
              <a:gd name="connsiteX7" fmla="*/ 1137684 w 1137684"/>
              <a:gd name="connsiteY7" fmla="*/ 1180214 h 1180214"/>
              <a:gd name="connsiteX0" fmla="*/ 0 w 1137684"/>
              <a:gd name="connsiteY0" fmla="*/ 0 h 1180214"/>
              <a:gd name="connsiteX1" fmla="*/ 163511 w 1137684"/>
              <a:gd name="connsiteY1" fmla="*/ 419235 h 1180214"/>
              <a:gd name="connsiteX2" fmla="*/ 264304 w 1137684"/>
              <a:gd name="connsiteY2" fmla="*/ 627173 h 1180214"/>
              <a:gd name="connsiteX3" fmla="*/ 398694 w 1137684"/>
              <a:gd name="connsiteY3" fmla="*/ 780391 h 1180214"/>
              <a:gd name="connsiteX4" fmla="*/ 510686 w 1137684"/>
              <a:gd name="connsiteY4" fmla="*/ 867944 h 1180214"/>
              <a:gd name="connsiteX5" fmla="*/ 667476 w 1137684"/>
              <a:gd name="connsiteY5" fmla="*/ 977385 h 1180214"/>
              <a:gd name="connsiteX6" fmla="*/ 1137684 w 1137684"/>
              <a:gd name="connsiteY6" fmla="*/ 1180214 h 1180214"/>
              <a:gd name="connsiteX7" fmla="*/ 1137684 w 1137684"/>
              <a:gd name="connsiteY7" fmla="*/ 1180214 h 118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37684" h="1180214">
                <a:moveTo>
                  <a:pt x="0" y="0"/>
                </a:moveTo>
                <a:cubicBezTo>
                  <a:pt x="29118" y="57104"/>
                  <a:pt x="78397" y="289170"/>
                  <a:pt x="163511" y="419235"/>
                </a:cubicBezTo>
                <a:cubicBezTo>
                  <a:pt x="211295" y="518292"/>
                  <a:pt x="225107" y="561508"/>
                  <a:pt x="264304" y="627173"/>
                </a:cubicBezTo>
                <a:cubicBezTo>
                  <a:pt x="303501" y="692838"/>
                  <a:pt x="363230" y="747559"/>
                  <a:pt x="398694" y="780391"/>
                </a:cubicBezTo>
                <a:cubicBezTo>
                  <a:pt x="434158" y="813223"/>
                  <a:pt x="465889" y="835112"/>
                  <a:pt x="510686" y="867944"/>
                </a:cubicBezTo>
                <a:cubicBezTo>
                  <a:pt x="555483" y="900776"/>
                  <a:pt x="557377" y="918044"/>
                  <a:pt x="667476" y="977385"/>
                </a:cubicBezTo>
                <a:lnTo>
                  <a:pt x="1137684" y="1180214"/>
                </a:lnTo>
                <a:lnTo>
                  <a:pt x="1137684" y="1180214"/>
                </a:lnTo>
              </a:path>
            </a:pathLst>
          </a:cu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43836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6" grpId="1" animBg="1"/>
      <p:bldP spid="27" grpId="0" animBg="1"/>
      <p:bldP spid="27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79512" y="434878"/>
            <a:ext cx="2520280" cy="707678"/>
          </a:xfrm>
        </p:spPr>
        <p:txBody>
          <a:bodyPr>
            <a:normAutofit fontScale="90000"/>
          </a:bodyPr>
          <a:lstStyle/>
          <a:p>
            <a:pPr marL="0" indent="0"/>
            <a:r>
              <a:rPr lang="tr-TR" dirty="0"/>
              <a:t>Akım ile Manyetik Alan </a:t>
            </a:r>
            <a:r>
              <a:rPr lang="tr-TR" dirty="0" smtClean="0"/>
              <a:t>İlişkisi ve Dünya’nın </a:t>
            </a:r>
            <a:r>
              <a:rPr lang="tr-TR" dirty="0"/>
              <a:t>Manyetik Alanı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tr-TR" sz="2800" dirty="0" smtClean="0"/>
              <a:t>Günlük Hayat Örnekleri</a:t>
            </a:r>
          </a:p>
          <a:p>
            <a:r>
              <a:rPr lang="tr-TR" sz="2000" dirty="0" smtClean="0"/>
              <a:t>Manyetik Vinç</a:t>
            </a:r>
          </a:p>
          <a:p>
            <a:endParaRPr lang="tr-TR" sz="2000" dirty="0" smtClean="0"/>
          </a:p>
          <a:p>
            <a:endParaRPr lang="tr-TR" sz="2000" dirty="0"/>
          </a:p>
          <a:p>
            <a:endParaRPr lang="tr-TR" sz="2000" dirty="0" smtClean="0"/>
          </a:p>
          <a:p>
            <a:endParaRPr lang="tr-TR" sz="2000" dirty="0" smtClean="0"/>
          </a:p>
          <a:p>
            <a:endParaRPr lang="tr-TR" sz="2000" dirty="0" smtClean="0"/>
          </a:p>
          <a:p>
            <a:r>
              <a:rPr lang="tr-TR" sz="2000" dirty="0" smtClean="0"/>
              <a:t>Hoparlör</a:t>
            </a:r>
          </a:p>
          <a:p>
            <a:endParaRPr lang="tr-TR" sz="2000" dirty="0"/>
          </a:p>
          <a:p>
            <a:endParaRPr lang="tr-TR" sz="2000" dirty="0" smtClean="0"/>
          </a:p>
          <a:p>
            <a:pPr marL="0" indent="0">
              <a:buNone/>
            </a:pPr>
            <a:endParaRPr lang="tr-TR" sz="2000" dirty="0" smtClean="0"/>
          </a:p>
          <a:p>
            <a:r>
              <a:rPr lang="tr-TR" sz="2000" dirty="0" smtClean="0"/>
              <a:t>Kapı Otomatı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251520" y="1224223"/>
            <a:ext cx="3008313" cy="4691063"/>
          </a:xfrm>
        </p:spPr>
        <p:txBody>
          <a:bodyPr/>
          <a:lstStyle/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sz="1600" dirty="0">
                <a:solidFill>
                  <a:srgbClr val="FF0000"/>
                </a:solidFill>
              </a:rPr>
              <a:t>Geçen Hafta Neler Öğrendik?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sz="1600" dirty="0">
                <a:solidFill>
                  <a:srgbClr val="FF0000"/>
                </a:solidFill>
              </a:rPr>
              <a:t>Manyetik Vinç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sz="1600" dirty="0">
                <a:solidFill>
                  <a:srgbClr val="FF0000"/>
                </a:solidFill>
              </a:rPr>
              <a:t>Film: Kor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sz="1600" dirty="0">
                <a:solidFill>
                  <a:srgbClr val="FF0000"/>
                </a:solidFill>
              </a:rPr>
              <a:t>Aurora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sz="1600" dirty="0">
                <a:solidFill>
                  <a:srgbClr val="FF0000"/>
                </a:solidFill>
              </a:rPr>
              <a:t>Akım Taşıyan Telin Oluşturduğu Manyetik Alanın Keşfi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sz="1600" dirty="0">
                <a:solidFill>
                  <a:srgbClr val="FF0000"/>
                </a:solidFill>
              </a:rPr>
              <a:t>Manyetik Alan Aktivitesi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sz="1600" dirty="0">
                <a:solidFill>
                  <a:srgbClr val="FF0000"/>
                </a:solidFill>
              </a:rPr>
              <a:t>Günlük Hayat Örnekleri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sz="1600" dirty="0"/>
              <a:t>Dünyanın Manyetik Alanı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sz="1600" dirty="0"/>
              <a:t>Manyetik Alanın Canlılar Üzerindeki Etkisi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sz="1600" dirty="0"/>
              <a:t>Manyetik Vinç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sz="1600" dirty="0"/>
              <a:t>Film: Kor 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sz="1600" dirty="0"/>
              <a:t>Aurora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sz="1600" dirty="0" smtClean="0"/>
              <a:t>Bugün </a:t>
            </a:r>
            <a:r>
              <a:rPr lang="tr-TR" sz="1600" dirty="0"/>
              <a:t>Neler Öğrendik?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sz="1600" dirty="0"/>
              <a:t>Önümüzdeki Hafta Neler Öğreneceğiz?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1405" y="788717"/>
            <a:ext cx="2097019" cy="1742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C:\Users\Cemre\Desktop\hoparlo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9021" y="2660892"/>
            <a:ext cx="2159403" cy="1817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Cemre\Desktop\kapı-zili-nasıl-çalışı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6802" y="4478619"/>
            <a:ext cx="2097019" cy="1956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0504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251520" y="332656"/>
            <a:ext cx="2160240" cy="792088"/>
          </a:xfrm>
        </p:spPr>
        <p:txBody>
          <a:bodyPr>
            <a:normAutofit fontScale="90000"/>
          </a:bodyPr>
          <a:lstStyle/>
          <a:p>
            <a:pPr marL="0" indent="0"/>
            <a:r>
              <a:rPr lang="tr-TR" dirty="0"/>
              <a:t>Akım ile Manyetik Alan İlişkisi</a:t>
            </a:r>
            <a:br>
              <a:rPr lang="tr-TR" dirty="0"/>
            </a:br>
            <a:r>
              <a:rPr lang="tr-TR" dirty="0" smtClean="0"/>
              <a:t>ve</a:t>
            </a:r>
            <a:r>
              <a:rPr lang="tr-TR" dirty="0"/>
              <a:t> </a:t>
            </a:r>
            <a:r>
              <a:rPr lang="tr-TR" dirty="0" smtClean="0"/>
              <a:t>Dünya’nın </a:t>
            </a:r>
            <a:r>
              <a:rPr lang="tr-TR" dirty="0"/>
              <a:t>Manyetik Alanı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 numCol="1">
            <a:normAutofit/>
          </a:bodyPr>
          <a:lstStyle/>
          <a:p>
            <a:pPr marL="0" indent="0">
              <a:buNone/>
            </a:pPr>
            <a:r>
              <a:rPr lang="tr-TR" dirty="0" smtClean="0"/>
              <a:t>Dünya’nın Manyetik Alanı Olduğunu Nereden Biliyoruz?</a:t>
            </a:r>
          </a:p>
          <a:p>
            <a:pPr marL="0" indent="0">
              <a:buNone/>
            </a:pPr>
            <a:endParaRPr lang="tr-TR" dirty="0" smtClean="0"/>
          </a:p>
          <a:p>
            <a:pPr>
              <a:buFont typeface="Wingdings" pitchFamily="2" charset="2"/>
              <a:buChar char="v"/>
            </a:pPr>
            <a:r>
              <a:rPr lang="tr-TR" sz="1800" dirty="0" smtClean="0"/>
              <a:t>Bir </a:t>
            </a:r>
            <a:r>
              <a:rPr lang="tr-TR" sz="1800" dirty="0"/>
              <a:t>çubuk mıknatıs veya bir pusula iğnesi, kütle merkezinden serbestçe hareket edecek </a:t>
            </a:r>
            <a:r>
              <a:rPr lang="tr-TR" sz="1800" dirty="0" smtClean="0"/>
              <a:t>şekilde asıldığında </a:t>
            </a:r>
            <a:r>
              <a:rPr lang="tr-TR" sz="1800" dirty="0"/>
              <a:t>Dünya’nın kuzey-güney doğrultusunu gösterecek biçimde dengeye </a:t>
            </a:r>
            <a:r>
              <a:rPr lang="tr-TR" sz="1800" dirty="0" smtClean="0"/>
              <a:t>gelir.</a:t>
            </a:r>
          </a:p>
          <a:p>
            <a:pPr>
              <a:buFont typeface="Wingdings" pitchFamily="2" charset="2"/>
              <a:buChar char="v"/>
            </a:pPr>
            <a:endParaRPr lang="tr-TR" sz="1800" dirty="0" smtClean="0"/>
          </a:p>
          <a:p>
            <a:pPr>
              <a:buFont typeface="Wingdings" pitchFamily="2" charset="2"/>
              <a:buChar char="v"/>
            </a:pPr>
            <a:r>
              <a:rPr lang="tr-TR" sz="1800" dirty="0"/>
              <a:t>Bu durum, pusula iğnesine bir manyetik alanın etki ettiğini gösterir.</a:t>
            </a:r>
          </a:p>
          <a:p>
            <a:pPr marL="0" indent="0">
              <a:buNone/>
            </a:pPr>
            <a:endParaRPr lang="tr-TR" sz="1800" dirty="0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251520" y="1196752"/>
            <a:ext cx="3008313" cy="4691063"/>
          </a:xfrm>
        </p:spPr>
        <p:txBody>
          <a:bodyPr/>
          <a:lstStyle/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Geçen Hafta Neler Öğrendik?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Manyetik Vinç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Film: Kor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Aurora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Akım Taşıyan Telin Oluşturduğu Manyetik Alanın Keşfi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Manyetik Alan Aktivitesi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Günlük Hayat Örnekleri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Dünyanın Manyetik Alanı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/>
              <a:t>Manyetik Alanın Canlılar Üzerindeki Etkisi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/>
              <a:t>Manyetik Vinç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/>
              <a:t>Film: Kor 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/>
              <a:t>Aurora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 smtClean="0"/>
              <a:t>Bugün </a:t>
            </a:r>
            <a:r>
              <a:rPr lang="tr-TR" dirty="0"/>
              <a:t>Neler Öğrendik?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/>
              <a:t>Önümüzdeki Hafta Neler Öğreneceğiz?</a:t>
            </a:r>
          </a:p>
          <a:p>
            <a:endParaRPr lang="tr-TR" dirty="0"/>
          </a:p>
        </p:txBody>
      </p:sp>
      <p:sp>
        <p:nvSpPr>
          <p:cNvPr id="7" name="Metin kutusu 6"/>
          <p:cNvSpPr txBox="1"/>
          <p:nvPr/>
        </p:nvSpPr>
        <p:spPr>
          <a:xfrm>
            <a:off x="-1116632" y="44371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22029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251520" y="404664"/>
            <a:ext cx="2376264" cy="707678"/>
          </a:xfrm>
        </p:spPr>
        <p:txBody>
          <a:bodyPr>
            <a:normAutofit fontScale="90000"/>
          </a:bodyPr>
          <a:lstStyle/>
          <a:p>
            <a:pPr marL="0" indent="0"/>
            <a:r>
              <a:rPr lang="tr-TR" dirty="0"/>
              <a:t>Akım ile Manyetik Alan </a:t>
            </a:r>
            <a:r>
              <a:rPr lang="tr-TR" dirty="0" smtClean="0"/>
              <a:t>İlişkisi ve Dünya’nın </a:t>
            </a:r>
            <a:r>
              <a:rPr lang="tr-TR" dirty="0"/>
              <a:t>Manyetik Alanı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tr-TR" dirty="0" smtClean="0"/>
              <a:t>Dünya’nın </a:t>
            </a:r>
            <a:r>
              <a:rPr lang="tr-TR" dirty="0"/>
              <a:t>Manyetik </a:t>
            </a:r>
            <a:r>
              <a:rPr lang="tr-TR" dirty="0" smtClean="0"/>
              <a:t>Alanı Olduğunu Nereden Biliyoruz?</a:t>
            </a:r>
            <a:endParaRPr lang="tr-TR" sz="2000" dirty="0" smtClean="0"/>
          </a:p>
          <a:p>
            <a:pPr>
              <a:buFont typeface="Wingdings" pitchFamily="2" charset="2"/>
              <a:buChar char="v"/>
            </a:pPr>
            <a:r>
              <a:rPr lang="tr-TR" sz="2000" dirty="0" smtClean="0"/>
              <a:t>Bu </a:t>
            </a:r>
            <a:r>
              <a:rPr lang="tr-TR" sz="2000" dirty="0"/>
              <a:t>alan, yerin manyetik alanıdır.</a:t>
            </a:r>
          </a:p>
          <a:p>
            <a:pPr>
              <a:buFont typeface="Wingdings" pitchFamily="2" charset="2"/>
              <a:buChar char="v"/>
            </a:pPr>
            <a:r>
              <a:rPr lang="tr-TR" sz="2000" dirty="0"/>
              <a:t>Yerin manyetik alanı, Dünya’nın içinden geçen uzun bir çubuk mıknatısın alanına benzetilmektedir.</a:t>
            </a:r>
          </a:p>
          <a:p>
            <a:pPr marL="0" indent="0">
              <a:buNone/>
            </a:pPr>
            <a:endParaRPr lang="tr-TR" sz="4000" dirty="0"/>
          </a:p>
          <a:p>
            <a:endParaRPr lang="tr-TR" dirty="0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179512" y="1052736"/>
            <a:ext cx="3008313" cy="4691063"/>
          </a:xfrm>
        </p:spPr>
        <p:txBody>
          <a:bodyPr/>
          <a:lstStyle/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Geçen Hafta Neler Öğrendik?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Manyetik Vinç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Film: Kor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Aurora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Akım Taşıyan Telin Oluşturduğu Manyetik Alanın Keşfi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Manyetik Alan Aktivitesi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Günlük Hayat Örnekleri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Dünyanın Manyetik Alanı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/>
              <a:t>Manyetik Alanın Canlılar Üzerindeki Etkisi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/>
              <a:t>Manyetik Vinç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/>
              <a:t>Film: Kor 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/>
              <a:t>Aurora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 smtClean="0"/>
              <a:t>Bugün </a:t>
            </a:r>
            <a:r>
              <a:rPr lang="tr-TR" dirty="0"/>
              <a:t>Neler Öğrendik?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/>
              <a:t>Önümüzdeki Hafta Neler Öğreneceğiz?</a:t>
            </a:r>
          </a:p>
        </p:txBody>
      </p:sp>
      <p:pic>
        <p:nvPicPr>
          <p:cNvPr id="6" name="Picture 2" descr="C:\Users\Cemre\Desktop\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762524"/>
            <a:ext cx="5361347" cy="3834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Cemre\Desktop\torisan_Bar_Magnet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65088">
            <a:off x="5193363" y="4339115"/>
            <a:ext cx="187441" cy="973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2038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79512" y="404664"/>
            <a:ext cx="2592288" cy="707678"/>
          </a:xfrm>
        </p:spPr>
        <p:txBody>
          <a:bodyPr>
            <a:normAutofit fontScale="90000"/>
          </a:bodyPr>
          <a:lstStyle/>
          <a:p>
            <a:pPr marL="0" indent="0"/>
            <a:r>
              <a:rPr lang="tr-TR" dirty="0"/>
              <a:t>Akım ile Manyetik Alan </a:t>
            </a:r>
            <a:r>
              <a:rPr lang="tr-TR" dirty="0" smtClean="0"/>
              <a:t>İlişkisi ve Dünya’nın </a:t>
            </a:r>
            <a:r>
              <a:rPr lang="tr-TR" dirty="0"/>
              <a:t>Manyetik Alanı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575050" y="273050"/>
            <a:ext cx="5461446" cy="658495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tr-TR" sz="3100" dirty="0"/>
              <a:t>Dünya’nın Manyetik Alanı Olduğunu Nereden Biliyoruz</a:t>
            </a:r>
            <a:r>
              <a:rPr lang="tr-TR" sz="3100" dirty="0" smtClean="0"/>
              <a:t>?</a:t>
            </a:r>
            <a:endParaRPr lang="en-US" sz="3100" dirty="0" smtClean="0"/>
          </a:p>
          <a:p>
            <a:pPr marL="0" indent="0">
              <a:buNone/>
            </a:pPr>
            <a:endParaRPr lang="tr-TR" sz="3100" dirty="0" smtClean="0"/>
          </a:p>
          <a:p>
            <a:pPr marL="231775" indent="-231775"/>
            <a:r>
              <a:rPr lang="tr-TR" sz="2300" dirty="0"/>
              <a:t>Dünya’nın manyetik kutupları ile coğrafi kutupları çakışık mıdır? Dönme ekseni ile manyetik </a:t>
            </a:r>
            <a:r>
              <a:rPr lang="nn-NO" sz="2300" dirty="0"/>
              <a:t>eksen arasında kaç derece vardır? </a:t>
            </a:r>
            <a:endParaRPr lang="nn-NO" sz="2300" dirty="0" smtClean="0"/>
          </a:p>
          <a:p>
            <a:pPr marL="231775" indent="-231775"/>
            <a:endParaRPr lang="tr-TR" sz="3100" dirty="0"/>
          </a:p>
          <a:p>
            <a:pPr marL="231775" indent="-231775">
              <a:buNone/>
            </a:pPr>
            <a:endParaRPr lang="tr-TR" dirty="0"/>
          </a:p>
          <a:p>
            <a:pPr marL="231775" indent="-231775">
              <a:buNone/>
            </a:pPr>
            <a:endParaRPr lang="tr-TR" dirty="0" smtClean="0"/>
          </a:p>
          <a:p>
            <a:pPr marL="231775" indent="-231775">
              <a:buNone/>
            </a:pPr>
            <a:endParaRPr lang="tr-TR" dirty="0"/>
          </a:p>
          <a:p>
            <a:pPr marL="231775" indent="-231775">
              <a:buNone/>
            </a:pPr>
            <a:endParaRPr lang="tr-TR" sz="2000" i="1" dirty="0"/>
          </a:p>
          <a:p>
            <a:pPr marL="231775" indent="-231775"/>
            <a:r>
              <a:rPr lang="tr-TR" sz="1800" dirty="0"/>
              <a:t>Sapma açısı</a:t>
            </a:r>
            <a:endParaRPr lang="tr-TR" sz="1800" i="1" dirty="0" smtClean="0"/>
          </a:p>
          <a:p>
            <a:pPr marL="231775" indent="-231775"/>
            <a:endParaRPr lang="tr-TR" sz="1800" i="1" dirty="0"/>
          </a:p>
          <a:p>
            <a:pPr marL="231775" indent="-231775"/>
            <a:endParaRPr lang="tr-TR" sz="1800" i="1" dirty="0" smtClean="0"/>
          </a:p>
          <a:p>
            <a:pPr marL="231775" indent="-231775"/>
            <a:endParaRPr lang="tr-TR" sz="1800" i="1" dirty="0" smtClean="0"/>
          </a:p>
          <a:p>
            <a:pPr marL="231775" indent="-231775"/>
            <a:endParaRPr lang="tr-TR" sz="1800" i="1" dirty="0" smtClean="0"/>
          </a:p>
          <a:p>
            <a:pPr marL="231775" indent="-231775"/>
            <a:endParaRPr lang="tr-TR" sz="1800" i="1" dirty="0"/>
          </a:p>
          <a:p>
            <a:pPr marL="231775" indent="-231775"/>
            <a:endParaRPr lang="tr-TR" sz="1800" i="1" dirty="0" smtClean="0"/>
          </a:p>
          <a:p>
            <a:pPr marL="231775" indent="-231775" algn="just"/>
            <a:endParaRPr lang="tr-TR" sz="1800" i="1" dirty="0" smtClean="0"/>
          </a:p>
          <a:p>
            <a:pPr marL="231775" indent="-231775" algn="just"/>
            <a:r>
              <a:rPr lang="tr-TR" sz="2000" dirty="0" smtClean="0"/>
              <a:t>11.5 </a:t>
            </a:r>
            <a:r>
              <a:rPr lang="tr-TR" sz="2000" dirty="0" smtClean="0"/>
              <a:t>derecelik </a:t>
            </a:r>
            <a:r>
              <a:rPr lang="en-US" sz="2000" dirty="0" err="1" smtClean="0"/>
              <a:t>sapma</a:t>
            </a:r>
            <a:r>
              <a:rPr lang="en-US" sz="2000" dirty="0" smtClean="0"/>
              <a:t> </a:t>
            </a:r>
            <a:r>
              <a:rPr lang="en-US" sz="2000" dirty="0" err="1" smtClean="0"/>
              <a:t>açısı</a:t>
            </a:r>
            <a:r>
              <a:rPr lang="en-US" sz="2000" dirty="0" smtClean="0"/>
              <a:t> </a:t>
            </a:r>
            <a:r>
              <a:rPr lang="tr-TR" sz="2000" dirty="0" smtClean="0"/>
              <a:t>açı </a:t>
            </a:r>
            <a:r>
              <a:rPr lang="tr-TR" sz="2000" dirty="0" smtClean="0"/>
              <a:t>şuan için geçerlidir. </a:t>
            </a:r>
          </a:p>
          <a:p>
            <a:pPr marL="231775" indent="-231775" algn="just"/>
            <a:r>
              <a:rPr lang="tr-TR" sz="2000" dirty="0" smtClean="0"/>
              <a:t>Pusulanın kuzeyi gösterdiği uçta mıknatısın güney kutbu vardır. Mıknatısın güney kutbunun olduğu yere manyetik güney kutup denir. Burası aynı zamanda coğrafi kuzey kutuptur. Yani aslında pusula coğrafi kuzeyi gösterir. 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251520" y="1124744"/>
            <a:ext cx="3008313" cy="4691063"/>
          </a:xfrm>
        </p:spPr>
        <p:txBody>
          <a:bodyPr/>
          <a:lstStyle/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Geçen Hafta Neler Öğrendik?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Manyetik Vinç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Film: Kor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Aurora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Akım Taşıyan Telin Oluşturduğu Manyetik Alanın Keşfi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Manyetik Alan Aktivitesi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Günlük Hayat Örnekleri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Dünyanın Manyetik Alanı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/>
              <a:t>Manyetik Alanın Canlılar Üzerindeki Etkisi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/>
              <a:t>Manyetik Vinç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/>
              <a:t>Film: Kor 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/>
              <a:t>Aurora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 smtClean="0"/>
              <a:t>Bugün </a:t>
            </a:r>
            <a:r>
              <a:rPr lang="tr-TR" dirty="0"/>
              <a:t>Neler Öğrendik?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/>
              <a:t>Önümüzdeki Hafta Neler Öğreneceğiz?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98" t="39273" r="46818" b="25662"/>
          <a:stretch/>
        </p:blipFill>
        <p:spPr bwMode="auto">
          <a:xfrm>
            <a:off x="6588224" y="1813956"/>
            <a:ext cx="2311484" cy="1656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35" t="41624" r="10649" b="27987"/>
          <a:stretch/>
        </p:blipFill>
        <p:spPr bwMode="auto">
          <a:xfrm>
            <a:off x="4790816" y="3789040"/>
            <a:ext cx="1797408" cy="1557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629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79513" y="116632"/>
            <a:ext cx="2664296" cy="720080"/>
          </a:xfrm>
        </p:spPr>
        <p:txBody>
          <a:bodyPr>
            <a:normAutofit fontScale="90000"/>
          </a:bodyPr>
          <a:lstStyle/>
          <a:p>
            <a:pPr marL="0" indent="0"/>
            <a:r>
              <a:rPr lang="tr-TR" dirty="0"/>
              <a:t>Akım ile Manyetik Alan </a:t>
            </a:r>
            <a:r>
              <a:rPr lang="tr-TR" dirty="0" smtClean="0"/>
              <a:t>İlişkisi</a:t>
            </a:r>
            <a:r>
              <a:rPr lang="tr-TR" dirty="0"/>
              <a:t> </a:t>
            </a:r>
            <a:r>
              <a:rPr lang="tr-TR" dirty="0" smtClean="0"/>
              <a:t>ve</a:t>
            </a:r>
            <a:r>
              <a:rPr lang="tr-TR" dirty="0"/>
              <a:t> </a:t>
            </a:r>
            <a:r>
              <a:rPr lang="tr-TR" dirty="0" smtClean="0"/>
              <a:t>Dünya’nın </a:t>
            </a:r>
            <a:r>
              <a:rPr lang="tr-TR" dirty="0"/>
              <a:t>Manyetik Alanı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581400" y="237072"/>
            <a:ext cx="5111750" cy="64322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dirty="0"/>
              <a:t>Dünya’nın Manyetik Alanı Olduğunu Nereden Biliyoruz?</a:t>
            </a:r>
          </a:p>
          <a:p>
            <a:endParaRPr lang="tr-TR" sz="1800" dirty="0" smtClean="0"/>
          </a:p>
          <a:p>
            <a:endParaRPr lang="tr-TR" sz="1800" dirty="0"/>
          </a:p>
          <a:p>
            <a:endParaRPr lang="tr-TR" sz="1800" dirty="0" smtClean="0"/>
          </a:p>
          <a:p>
            <a:endParaRPr lang="tr-TR" sz="1800" dirty="0"/>
          </a:p>
          <a:p>
            <a:endParaRPr lang="tr-TR" sz="1800" dirty="0" smtClean="0"/>
          </a:p>
          <a:p>
            <a:endParaRPr lang="tr-TR" sz="1800" dirty="0"/>
          </a:p>
          <a:p>
            <a:endParaRPr lang="tr-TR" sz="1800" dirty="0" smtClean="0"/>
          </a:p>
          <a:p>
            <a:endParaRPr lang="tr-TR" sz="1800" dirty="0"/>
          </a:p>
          <a:p>
            <a:endParaRPr lang="tr-TR" sz="1800" dirty="0" smtClean="0"/>
          </a:p>
          <a:p>
            <a:endParaRPr lang="tr-TR" sz="1800" dirty="0"/>
          </a:p>
          <a:p>
            <a:endParaRPr lang="tr-TR" sz="1800" dirty="0" smtClean="0"/>
          </a:p>
          <a:p>
            <a:pPr marL="0" indent="0">
              <a:buNone/>
            </a:pPr>
            <a:endParaRPr lang="en-US" sz="1800" dirty="0" smtClean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tr-TR" sz="1800" dirty="0" smtClean="0"/>
          </a:p>
          <a:p>
            <a:r>
              <a:rPr lang="tr-TR" sz="1800" dirty="0" smtClean="0"/>
              <a:t>Manyetik alan çizgileri</a:t>
            </a:r>
            <a:endParaRPr lang="tr-TR" sz="1800" dirty="0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251520" y="818098"/>
            <a:ext cx="3008313" cy="4691063"/>
          </a:xfrm>
        </p:spPr>
        <p:txBody>
          <a:bodyPr/>
          <a:lstStyle/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Geçen Hafta Neler Öğrendik?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Manyetik Vinç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Film: Kor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Aurora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Akım Taşıyan Telin Oluşturduğu Manyetik Alanın Keşfi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Manyetik Alan Aktivitesi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Günlük Hayat Örnekleri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Dünyanın Manyetik Alanı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/>
              <a:t>Manyetik Alanın Canlılar Üzerindeki Etkisi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/>
              <a:t>Manyetik Vinç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/>
              <a:t>Film: Kor 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/>
              <a:t>Aurora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 smtClean="0"/>
              <a:t>Bugün </a:t>
            </a:r>
            <a:r>
              <a:rPr lang="tr-TR" dirty="0"/>
              <a:t>Neler Öğrendik?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/>
              <a:t>Önümüzdeki Hafta Neler Öğreneceğiz?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39" t="14650" r="48084" b="37507"/>
          <a:stretch/>
        </p:blipFill>
        <p:spPr bwMode="auto">
          <a:xfrm>
            <a:off x="3665053" y="1484784"/>
            <a:ext cx="5349664" cy="4168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6654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79512" y="0"/>
            <a:ext cx="2232248" cy="1124744"/>
          </a:xfrm>
        </p:spPr>
        <p:txBody>
          <a:bodyPr>
            <a:normAutofit fontScale="90000"/>
          </a:bodyPr>
          <a:lstStyle/>
          <a:p>
            <a:pPr marL="0" indent="0"/>
            <a:r>
              <a:rPr lang="tr-TR" dirty="0"/>
              <a:t>Akım ile Manyetik Alan </a:t>
            </a:r>
            <a:r>
              <a:rPr lang="tr-TR" dirty="0" smtClean="0"/>
              <a:t>İlişkisi</a:t>
            </a:r>
            <a:r>
              <a:rPr lang="tr-TR" dirty="0"/>
              <a:t> </a:t>
            </a:r>
            <a:r>
              <a:rPr lang="tr-TR" dirty="0" smtClean="0"/>
              <a:t> ve</a:t>
            </a:r>
            <a:r>
              <a:rPr lang="tr-TR" dirty="0"/>
              <a:t> </a:t>
            </a:r>
            <a:r>
              <a:rPr lang="tr-TR" dirty="0" smtClean="0"/>
              <a:t>Dünya’nın </a:t>
            </a:r>
            <a:r>
              <a:rPr lang="tr-TR" dirty="0"/>
              <a:t>Manyetik Alanı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tr-TR" dirty="0" smtClean="0"/>
              <a:t>Dünya’nın Manyetik Alanının Büyüklüğü ve Yeri</a:t>
            </a:r>
          </a:p>
          <a:p>
            <a:pPr algn="just"/>
            <a:r>
              <a:rPr lang="tr-TR" sz="2000" dirty="0" smtClean="0"/>
              <a:t>Dünya’nın manyetik kutbu coğrafi kutba bazı zaman yaklaşırken bazı zamanlarda uzaklaşmaktadır. Tarihte </a:t>
            </a:r>
            <a:r>
              <a:rPr lang="en-US" sz="2000" dirty="0" err="1" smtClean="0"/>
              <a:t>üst</a:t>
            </a:r>
            <a:r>
              <a:rPr lang="en-US" sz="2000" dirty="0" smtClean="0"/>
              <a:t> </a:t>
            </a:r>
            <a:r>
              <a:rPr lang="en-US" sz="2000" dirty="0" err="1" smtClean="0"/>
              <a:t>üste</a:t>
            </a:r>
            <a:r>
              <a:rPr lang="en-US" sz="2000" dirty="0" smtClean="0"/>
              <a:t> </a:t>
            </a:r>
            <a:r>
              <a:rPr lang="en-US" sz="2000" dirty="0" err="1" smtClean="0"/>
              <a:t>çakıştıkları</a:t>
            </a:r>
            <a:r>
              <a:rPr lang="en-US" sz="2000" dirty="0" smtClean="0"/>
              <a:t> </a:t>
            </a:r>
            <a:r>
              <a:rPr lang="tr-TR" sz="2000" dirty="0" smtClean="0"/>
              <a:t>zamanlar </a:t>
            </a:r>
            <a:r>
              <a:rPr lang="tr-TR" sz="2000" dirty="0" smtClean="0"/>
              <a:t>da olmuştur. 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179512" y="1130336"/>
            <a:ext cx="3008313" cy="3888432"/>
          </a:xfrm>
        </p:spPr>
        <p:txBody>
          <a:bodyPr/>
          <a:lstStyle/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Geçen Hafta Neler Öğrendik?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Manyetik Vinç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Film: Kor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Aurora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Akım Taşıyan Telin Oluşturduğu Manyetik Alanın Keşfi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Manyetik Alan Aktivitesi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Günlük Hayat Örnekleri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Dünyanın Manyetik Alanı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/>
              <a:t>Manyetik Alanın Canlılar Üzerindeki Etkisi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/>
              <a:t>Manyetik Vinç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/>
              <a:t>Film: Kor 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/>
              <a:t>Aurora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 smtClean="0"/>
              <a:t>Bugün </a:t>
            </a:r>
            <a:r>
              <a:rPr lang="tr-TR" dirty="0"/>
              <a:t>Neler Öğrendik?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/>
              <a:t>Önümüzdeki Hafta Neler Öğreneceğiz?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34" t="17731" r="45485" b="36239"/>
          <a:stretch/>
        </p:blipFill>
        <p:spPr bwMode="auto">
          <a:xfrm>
            <a:off x="3059832" y="2780928"/>
            <a:ext cx="5982518" cy="3922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0553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79513" y="273050"/>
            <a:ext cx="2304256" cy="1162050"/>
          </a:xfrm>
        </p:spPr>
        <p:txBody>
          <a:bodyPr>
            <a:normAutofit fontScale="90000"/>
          </a:bodyPr>
          <a:lstStyle/>
          <a:p>
            <a:r>
              <a:rPr lang="tr-TR" dirty="0"/>
              <a:t>Akım ile Manyetik Alan İlişkisi ve Dünya’nın Manyetik Alanı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tr-TR" dirty="0" smtClean="0"/>
              <a:t>Dünya’nın Manyetik Alanının Büyüklüğü ve </a:t>
            </a:r>
            <a:r>
              <a:rPr lang="tr-TR" dirty="0" smtClean="0"/>
              <a:t>Yeri</a:t>
            </a:r>
            <a:endParaRPr lang="tr-TR" dirty="0" smtClean="0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179512" y="1412776"/>
            <a:ext cx="3008313" cy="4691063"/>
          </a:xfrm>
        </p:spPr>
        <p:txBody>
          <a:bodyPr/>
          <a:lstStyle/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Geçen Hafta Neler Öğrendik?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Manyetik Vinç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Film: Kor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Aurora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Akım Taşıyan Telin Oluşturduğu Manyetik Alanın Keşfi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Manyetik Alan Aktivitesi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Günlük Hayat Örnekleri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Dünyanın Manyetik Alanı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/>
              <a:t>Manyetik Alanın Canlılar Üzerindeki Etkisi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/>
              <a:t>Manyetik Vinç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/>
              <a:t>Film: Kor 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/>
              <a:t>Aurora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 smtClean="0"/>
              <a:t>Bugün </a:t>
            </a:r>
            <a:r>
              <a:rPr lang="tr-TR" dirty="0"/>
              <a:t>Neler Öğrendik?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/>
              <a:t>Önümüzdeki Hafta Neler Öğreneceğiz?</a:t>
            </a:r>
          </a:p>
          <a:p>
            <a:endParaRPr lang="tr-TR" dirty="0"/>
          </a:p>
        </p:txBody>
      </p:sp>
      <p:sp>
        <p:nvSpPr>
          <p:cNvPr id="5" name="Rectangle 4"/>
          <p:cNvSpPr/>
          <p:nvPr/>
        </p:nvSpPr>
        <p:spPr>
          <a:xfrm>
            <a:off x="3610328" y="1700808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tr-TR" dirty="0"/>
              <a:t>Büyüklüğü ise aynı şekilde bazı zamanlar artıyor, bazı zamanlar azalıyor ve bazı zamanlar ise sıfır oluyor.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0328" y="3429000"/>
            <a:ext cx="5076825" cy="2466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143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79513" y="273050"/>
            <a:ext cx="2304256" cy="1162050"/>
          </a:xfrm>
        </p:spPr>
        <p:txBody>
          <a:bodyPr>
            <a:normAutofit fontScale="90000"/>
          </a:bodyPr>
          <a:lstStyle/>
          <a:p>
            <a:r>
              <a:rPr lang="tr-TR" dirty="0"/>
              <a:t>Akım ile Manyetik Alan İlişkisi ve Dünya’nın Manyetik Alanı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tr-TR" dirty="0" smtClean="0"/>
              <a:t>Dünya’nın Manyetik Alanının Büyüklüğü ve </a:t>
            </a:r>
            <a:r>
              <a:rPr lang="tr-TR" dirty="0" smtClean="0"/>
              <a:t>Yeri</a:t>
            </a:r>
            <a:endParaRPr lang="en-US" dirty="0" smtClean="0"/>
          </a:p>
          <a:p>
            <a:pPr marL="0" indent="0">
              <a:buNone/>
            </a:pPr>
            <a:endParaRPr lang="tr-TR" dirty="0" smtClean="0"/>
          </a:p>
          <a:p>
            <a:pPr marL="231775" indent="-231775" algn="just"/>
            <a:r>
              <a:rPr lang="tr-TR" sz="1800" dirty="0" smtClean="0"/>
              <a:t>Dünya’nın manyetik alanının içinde bir kalem mıknatıs varmış gibi düşünürüz. Ama oluşturduğu manyetik alan, kalem mıknatısınki  gibi simetrik değildir. </a:t>
            </a:r>
            <a:endParaRPr lang="tr-TR" sz="1800" dirty="0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179512" y="1412776"/>
            <a:ext cx="3008313" cy="4691063"/>
          </a:xfrm>
        </p:spPr>
        <p:txBody>
          <a:bodyPr/>
          <a:lstStyle/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Geçen Hafta Neler Öğrendik?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Manyetik Vinç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Film: Kor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Aurora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Akım Taşıyan Telin Oluşturduğu Manyetik Alanın Keşfi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Manyetik Alan Aktivitesi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Günlük Hayat Örnekleri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Dünyanın Manyetik Alanı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/>
              <a:t>Manyetik Alanın Canlılar Üzerindeki Etkisi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/>
              <a:t>Manyetik Vinç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/>
              <a:t>Film: Kor 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/>
              <a:t>Aurora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 smtClean="0"/>
              <a:t>Bugün </a:t>
            </a:r>
            <a:r>
              <a:rPr lang="tr-TR" dirty="0"/>
              <a:t>Neler Öğrendik?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/>
              <a:t>Önümüzdeki Hafta Neler Öğreneceğiz?</a:t>
            </a:r>
          </a:p>
          <a:p>
            <a:endParaRPr lang="tr-TR" dirty="0"/>
          </a:p>
        </p:txBody>
      </p:sp>
      <p:pic>
        <p:nvPicPr>
          <p:cNvPr id="1026" name="Picture 2" descr="https://image.gsfc.nasa.gov/poetry/tour/magFm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140968"/>
            <a:ext cx="3456384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9428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79513" y="188640"/>
            <a:ext cx="2448272" cy="936104"/>
          </a:xfrm>
        </p:spPr>
        <p:txBody>
          <a:bodyPr>
            <a:normAutofit fontScale="90000"/>
          </a:bodyPr>
          <a:lstStyle/>
          <a:p>
            <a:r>
              <a:rPr lang="tr-TR" dirty="0"/>
              <a:t>Akım ile Manyetik Alan </a:t>
            </a:r>
            <a:r>
              <a:rPr lang="tr-TR" dirty="0" smtClean="0"/>
              <a:t>İlişkisi ve Dünya’nın </a:t>
            </a:r>
            <a:r>
              <a:rPr lang="tr-TR" dirty="0"/>
              <a:t>Manyetik Alanı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179512" y="1196752"/>
            <a:ext cx="3008313" cy="4691063"/>
          </a:xfrm>
        </p:spPr>
        <p:txBody>
          <a:bodyPr/>
          <a:lstStyle/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Geçen Hafta Neler Öğrendik?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Manyetik Vinç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Film: Kor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Aurora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Akım Taşıyan Telin Oluşturduğu Manyetik Alanın Keşfi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Manyetik Alan Aktivitesi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Günlük Hayat Örnekleri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Dünyanın Manyetik Alanı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/>
              <a:t>Manyetik Alanın Canlılar Üzerindeki Etkisi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/>
              <a:t>Manyetik Vinç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/>
              <a:t>Film: Kor 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/>
              <a:t>Aurora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 smtClean="0"/>
              <a:t>Bugün </a:t>
            </a:r>
            <a:r>
              <a:rPr lang="tr-TR" dirty="0"/>
              <a:t>Neler Öğrendik?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/>
              <a:t>Önümüzdeki Hafta Neler Öğreneceğiz?</a:t>
            </a:r>
          </a:p>
          <a:p>
            <a:endParaRPr lang="tr-TR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18857" r="11462" b="59948"/>
          <a:stretch/>
        </p:blipFill>
        <p:spPr bwMode="auto">
          <a:xfrm>
            <a:off x="3728729" y="1778050"/>
            <a:ext cx="5415271" cy="2110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1890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908720"/>
            <a:ext cx="8229600" cy="508918"/>
          </a:xfrm>
        </p:spPr>
        <p:txBody>
          <a:bodyPr>
            <a:noAutofit/>
          </a:bodyPr>
          <a:lstStyle/>
          <a:p>
            <a:pPr algn="l"/>
            <a:r>
              <a:rPr lang="tr-TR" sz="2800" b="1" dirty="0"/>
              <a:t>Ne Öğreneceğiz: KAZANIMLAR</a:t>
            </a:r>
            <a:br>
              <a:rPr lang="tr-TR" sz="2800" b="1" dirty="0"/>
            </a:br>
            <a:endParaRPr lang="tr-TR" sz="28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0" indent="0" algn="just">
              <a:buNone/>
            </a:pPr>
            <a:r>
              <a:rPr lang="tr-TR" b="1" dirty="0" smtClean="0"/>
              <a:t>10.2.5.1</a:t>
            </a:r>
            <a:r>
              <a:rPr lang="tr-TR" b="1" dirty="0"/>
              <a:t>. Üzerinden akım geçen düz bir iletkenin oluşturduğu manyetik alanı </a:t>
            </a:r>
            <a:r>
              <a:rPr lang="tr-TR" b="1" dirty="0" smtClean="0"/>
              <a:t>              etkileyen </a:t>
            </a:r>
            <a:r>
              <a:rPr lang="tr-TR" b="1" dirty="0"/>
              <a:t>değişkenleri analiz eder</a:t>
            </a:r>
            <a:r>
              <a:rPr lang="tr-TR" b="1" dirty="0" smtClean="0"/>
              <a:t>.</a:t>
            </a:r>
            <a:endParaRPr lang="tr-TR" dirty="0" smtClean="0"/>
          </a:p>
          <a:p>
            <a:pPr marL="400050" lvl="1" indent="0" algn="just">
              <a:buNone/>
            </a:pPr>
            <a:r>
              <a:rPr lang="tr-TR" dirty="0" smtClean="0"/>
              <a:t>a</a:t>
            </a:r>
            <a:r>
              <a:rPr lang="tr-TR" dirty="0"/>
              <a:t>. Öğrencilerin deneyler yaparak ve simülasyonlar kullanarak değişkenleri belirleyebilmeleri için ortam hazırlanır.</a:t>
            </a:r>
          </a:p>
          <a:p>
            <a:pPr marL="400050" lvl="1" indent="0" algn="just">
              <a:buNone/>
            </a:pPr>
            <a:r>
              <a:rPr lang="tr-TR" dirty="0"/>
              <a:t>b. Öğrencilerin elektromıknatısların kullanım alanlarına örnekler vermeleri sağlanır.</a:t>
            </a:r>
          </a:p>
          <a:p>
            <a:pPr marL="400050" lvl="1" indent="0" algn="just">
              <a:buNone/>
            </a:pPr>
            <a:r>
              <a:rPr lang="tr-TR" dirty="0"/>
              <a:t>c. Manyetik alan şiddeti ile ilgili matematiksel işlemlere girilmez.</a:t>
            </a:r>
          </a:p>
          <a:p>
            <a:pPr marL="0" indent="0" algn="just">
              <a:buNone/>
            </a:pPr>
            <a:r>
              <a:rPr lang="tr-TR" dirty="0"/>
              <a:t> </a:t>
            </a:r>
          </a:p>
          <a:p>
            <a:pPr marL="0" indent="0" algn="just">
              <a:buNone/>
            </a:pPr>
            <a:r>
              <a:rPr lang="tr-TR" b="1" dirty="0"/>
              <a:t>10.2.5.2. Dünyanın oluşturduğu manyetik alanının sebeplerini ve sonuçlarını tartışır.</a:t>
            </a:r>
            <a:endParaRPr lang="tr-TR" dirty="0"/>
          </a:p>
          <a:p>
            <a:pPr marL="400050" lvl="1" indent="0" algn="just">
              <a:buNone/>
            </a:pPr>
            <a:r>
              <a:rPr lang="tr-TR" dirty="0"/>
              <a:t>a. Öğrencilerin ilgi alanlarındaki farklılıklar göz önünde bulundurularak araştırma yapmaları sağlanır.</a:t>
            </a:r>
          </a:p>
          <a:p>
            <a:pPr marL="400050" lvl="1" indent="0" algn="just">
              <a:buNone/>
            </a:pPr>
            <a:r>
              <a:rPr lang="tr-TR" dirty="0"/>
              <a:t>b. Öğrencilerin manyetik kuzey ile coğrafi kuzey arasındaki farkı açıklamaları sağlanır.</a:t>
            </a:r>
          </a:p>
          <a:p>
            <a:pPr marL="400050" lvl="1" indent="0" algn="just">
              <a:buNone/>
            </a:pPr>
            <a:r>
              <a:rPr lang="tr-TR" dirty="0"/>
              <a:t>c. Öğrencilerin yüksek gerilim hatlarının geçtiği alanlarda oluşan manyetik alanın canlılar üzerine etkilerini tartışmaları sağlanır.</a:t>
            </a:r>
          </a:p>
          <a:p>
            <a:pPr algn="just"/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289120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251521" y="273050"/>
            <a:ext cx="2520280" cy="635670"/>
          </a:xfrm>
        </p:spPr>
        <p:txBody>
          <a:bodyPr>
            <a:normAutofit fontScale="90000"/>
          </a:bodyPr>
          <a:lstStyle/>
          <a:p>
            <a:pPr marL="0" indent="0"/>
            <a:r>
              <a:rPr lang="tr-TR" dirty="0"/>
              <a:t>Akım ile Manyetik Alan </a:t>
            </a:r>
            <a:r>
              <a:rPr lang="tr-TR" dirty="0" smtClean="0"/>
              <a:t>İlişkisi</a:t>
            </a:r>
            <a:r>
              <a:rPr lang="tr-TR" dirty="0"/>
              <a:t> </a:t>
            </a:r>
            <a:r>
              <a:rPr lang="tr-TR" dirty="0" smtClean="0"/>
              <a:t>ve</a:t>
            </a:r>
            <a:r>
              <a:rPr lang="tr-TR" dirty="0"/>
              <a:t> </a:t>
            </a:r>
            <a:r>
              <a:rPr lang="tr-TR" dirty="0" smtClean="0"/>
              <a:t>Dünya’nın </a:t>
            </a:r>
            <a:r>
              <a:rPr lang="tr-TR" dirty="0"/>
              <a:t>Manyetik Alanı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323528" y="908720"/>
            <a:ext cx="3008313" cy="4691063"/>
          </a:xfrm>
        </p:spPr>
        <p:txBody>
          <a:bodyPr/>
          <a:lstStyle/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Geçen Hafta Neler Öğrendik?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Manyetik Vinç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Film: Kor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Aurora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Akım Taşıyan Telin Oluşturduğu Manyetik Alanın Keşfi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Manyetik Alan Aktivitesi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Günlük Hayat Örnekleri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Dünyanın Manyetik Alanı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/>
              <a:t>Manyetik Alanın Canlılar Üzerindeki Etkisi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/>
              <a:t>Manyetik Vinç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/>
              <a:t>Film: Kor 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/>
              <a:t>Aurora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 smtClean="0"/>
              <a:t>Bugün </a:t>
            </a:r>
            <a:r>
              <a:rPr lang="tr-TR" dirty="0"/>
              <a:t>Neler Öğrendik?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/>
              <a:t>Önümüzdeki Hafta Neler Öğreneceğiz?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tr-TR" sz="2400" dirty="0"/>
              <a:t>Dünya’nın Manyetik </a:t>
            </a:r>
            <a:r>
              <a:rPr lang="tr-TR" sz="2400" dirty="0" smtClean="0"/>
              <a:t>Alanının Nedeni Nedir?</a:t>
            </a:r>
          </a:p>
          <a:p>
            <a:pPr algn="just">
              <a:buFont typeface="Wingdings" pitchFamily="2" charset="2"/>
              <a:buChar char="v"/>
            </a:pPr>
            <a:r>
              <a:rPr lang="tr-TR" sz="1800" dirty="0" smtClean="0"/>
              <a:t>Yerkürenin merkezindeki akışkan ortamda konveksiyon türünden madde hareketi vardır. </a:t>
            </a:r>
          </a:p>
          <a:p>
            <a:pPr algn="just">
              <a:buFont typeface="Wingdings" pitchFamily="2" charset="2"/>
              <a:buChar char="v"/>
            </a:pPr>
            <a:endParaRPr lang="tr-TR" sz="2000" dirty="0"/>
          </a:p>
          <a:p>
            <a:pPr algn="just">
              <a:buFont typeface="Wingdings" pitchFamily="2" charset="2"/>
              <a:buChar char="v"/>
            </a:pPr>
            <a:endParaRPr lang="tr-TR" sz="2000" dirty="0" smtClean="0"/>
          </a:p>
          <a:p>
            <a:pPr algn="just">
              <a:buFont typeface="Wingdings" pitchFamily="2" charset="2"/>
              <a:buChar char="v"/>
            </a:pPr>
            <a:endParaRPr lang="tr-TR" sz="2000" dirty="0"/>
          </a:p>
          <a:p>
            <a:pPr marL="0" indent="0" algn="just">
              <a:buNone/>
            </a:pPr>
            <a:endParaRPr lang="tr-TR" sz="2000" dirty="0" smtClean="0"/>
          </a:p>
          <a:p>
            <a:pPr algn="just">
              <a:buFont typeface="Wingdings" pitchFamily="2" charset="2"/>
              <a:buChar char="v"/>
            </a:pPr>
            <a:endParaRPr lang="tr-TR" sz="1800" dirty="0" smtClean="0"/>
          </a:p>
          <a:p>
            <a:pPr marL="0" indent="0" algn="just">
              <a:buNone/>
            </a:pPr>
            <a:endParaRPr lang="tr-TR" sz="2000" dirty="0"/>
          </a:p>
          <a:p>
            <a:pPr marL="0" indent="0" algn="just">
              <a:buNone/>
            </a:pPr>
            <a:endParaRPr lang="tr-TR" sz="2000" dirty="0" smtClean="0"/>
          </a:p>
          <a:p>
            <a:pPr marL="0" indent="0">
              <a:buNone/>
            </a:pPr>
            <a:endParaRPr lang="tr-TR" dirty="0"/>
          </a:p>
          <a:p>
            <a:endParaRPr lang="tr-TR" dirty="0"/>
          </a:p>
        </p:txBody>
      </p:sp>
      <p:pic>
        <p:nvPicPr>
          <p:cNvPr id="3077" name="Picture 5" descr="C:\Users\Cemre\Desktop\8881c1d3d493f24cacd6f9bbb2939240yer-kabugu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132856"/>
            <a:ext cx="5477665" cy="4327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Cemre\Desktop\RESİ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679912"/>
            <a:ext cx="6038180" cy="3350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3311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251521" y="273050"/>
            <a:ext cx="2520280" cy="635670"/>
          </a:xfrm>
        </p:spPr>
        <p:txBody>
          <a:bodyPr>
            <a:normAutofit fontScale="90000"/>
          </a:bodyPr>
          <a:lstStyle/>
          <a:p>
            <a:pPr marL="0" indent="0"/>
            <a:r>
              <a:rPr lang="tr-TR" dirty="0"/>
              <a:t>Akım ile Manyetik Alan </a:t>
            </a:r>
            <a:r>
              <a:rPr lang="tr-TR" dirty="0" smtClean="0"/>
              <a:t>İlişkisi</a:t>
            </a:r>
            <a:r>
              <a:rPr lang="tr-TR" dirty="0"/>
              <a:t> </a:t>
            </a:r>
            <a:r>
              <a:rPr lang="tr-TR" dirty="0" smtClean="0"/>
              <a:t>ve</a:t>
            </a:r>
            <a:r>
              <a:rPr lang="tr-TR" dirty="0"/>
              <a:t> </a:t>
            </a:r>
            <a:r>
              <a:rPr lang="tr-TR" dirty="0" smtClean="0"/>
              <a:t>Dünya’nın </a:t>
            </a:r>
            <a:r>
              <a:rPr lang="tr-TR" dirty="0"/>
              <a:t>Manyetik Alanı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323528" y="908720"/>
            <a:ext cx="3008313" cy="4691063"/>
          </a:xfrm>
        </p:spPr>
        <p:txBody>
          <a:bodyPr/>
          <a:lstStyle/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Geçen Hafta Neler Öğrendik?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Manyetik Vinç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Film: Kor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Aurora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Akım Taşıyan Telin Oluşturduğu Manyetik Alanın Keşfi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Manyetik Alan Aktivitesi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Günlük Hayat Örnekleri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Dünyanın Manyetik Alanı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/>
              <a:t>Manyetik Alanın Canlılar Üzerindeki Etkisi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/>
              <a:t>Manyetik Vinç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/>
              <a:t>Film: Kor 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/>
              <a:t>Aurora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 smtClean="0"/>
              <a:t>Bugün </a:t>
            </a:r>
            <a:r>
              <a:rPr lang="tr-TR" dirty="0"/>
              <a:t>Neler Öğrendik?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/>
              <a:t>Önümüzdeki Hafta Neler Öğreneceğiz?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tr-TR" sz="2400" dirty="0"/>
              <a:t>Dünya’nın Manyetik </a:t>
            </a:r>
            <a:r>
              <a:rPr lang="tr-TR" sz="2400" dirty="0" smtClean="0"/>
              <a:t>Alanının Nedeni Nedir?</a:t>
            </a:r>
          </a:p>
          <a:p>
            <a:pPr algn="just">
              <a:buFont typeface="Wingdings" pitchFamily="2" charset="2"/>
              <a:buChar char="v"/>
            </a:pPr>
            <a:endParaRPr lang="tr-TR" sz="2000" dirty="0"/>
          </a:p>
          <a:p>
            <a:pPr algn="just">
              <a:buFont typeface="Wingdings" pitchFamily="2" charset="2"/>
              <a:buChar char="v"/>
            </a:pPr>
            <a:endParaRPr lang="tr-TR" sz="2000" dirty="0" smtClean="0"/>
          </a:p>
          <a:p>
            <a:pPr algn="just">
              <a:buFont typeface="Wingdings" pitchFamily="2" charset="2"/>
              <a:buChar char="v"/>
            </a:pPr>
            <a:endParaRPr lang="tr-TR" sz="2000" dirty="0"/>
          </a:p>
          <a:p>
            <a:pPr marL="0" indent="0" algn="just">
              <a:buNone/>
            </a:pPr>
            <a:endParaRPr lang="tr-TR" sz="2000" dirty="0" smtClean="0"/>
          </a:p>
          <a:p>
            <a:pPr algn="just">
              <a:buFont typeface="Wingdings" pitchFamily="2" charset="2"/>
              <a:buChar char="v"/>
            </a:pPr>
            <a:endParaRPr lang="tr-TR" sz="1800" dirty="0" smtClean="0"/>
          </a:p>
          <a:p>
            <a:pPr marL="0" indent="0" algn="just">
              <a:buNone/>
            </a:pPr>
            <a:endParaRPr lang="tr-TR" sz="2000" dirty="0"/>
          </a:p>
          <a:p>
            <a:pPr marL="0" indent="0" algn="just">
              <a:buNone/>
            </a:pPr>
            <a:endParaRPr lang="tr-TR" sz="2000" dirty="0" smtClean="0"/>
          </a:p>
          <a:p>
            <a:pPr marL="0" indent="0">
              <a:buNone/>
            </a:pPr>
            <a:endParaRPr lang="tr-TR" dirty="0"/>
          </a:p>
          <a:p>
            <a:endParaRPr lang="tr-TR" dirty="0"/>
          </a:p>
        </p:txBody>
      </p:sp>
      <p:pic>
        <p:nvPicPr>
          <p:cNvPr id="11" name="Convection Currents - iScience Year 9.m4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35896" y="1484784"/>
            <a:ext cx="5314192" cy="38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08690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2170584" cy="1162050"/>
          </a:xfrm>
        </p:spPr>
        <p:txBody>
          <a:bodyPr>
            <a:normAutofit fontScale="90000"/>
          </a:bodyPr>
          <a:lstStyle/>
          <a:p>
            <a:r>
              <a:rPr lang="tr-TR" dirty="0"/>
              <a:t>Akım ile Manyetik Alan İlişkisi ve Dünya’nın Manyetik Alanı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tr-TR" sz="2800" dirty="0"/>
              <a:t>Dünya’nın Manyetik Alanının Nedeni Nedir</a:t>
            </a:r>
            <a:r>
              <a:rPr lang="tr-TR" sz="2800" dirty="0" smtClean="0"/>
              <a:t>?</a:t>
            </a:r>
            <a:endParaRPr lang="tr-TR" sz="2200" dirty="0"/>
          </a:p>
          <a:p>
            <a:pPr algn="just">
              <a:buFont typeface="Wingdings" pitchFamily="2" charset="2"/>
              <a:buChar char="v"/>
            </a:pPr>
            <a:r>
              <a:rPr lang="tr-TR" sz="2200" dirty="0" smtClean="0"/>
              <a:t>Harekete </a:t>
            </a:r>
            <a:r>
              <a:rPr lang="tr-TR" sz="2200" dirty="0"/>
              <a:t>katılan maddelerin hepsi de elektrik yüklü parçacıklar halindedir. </a:t>
            </a:r>
          </a:p>
          <a:p>
            <a:pPr algn="just">
              <a:buFont typeface="Wingdings" pitchFamily="2" charset="2"/>
              <a:buChar char="v"/>
            </a:pPr>
            <a:r>
              <a:rPr lang="tr-TR" sz="2200" dirty="0"/>
              <a:t>Bu yüklü parçacıkları hareketi, tıpkı akım taşıyan halkanın oluşturduğuna benzer şekilde, bir manyetik alan yaratır</a:t>
            </a:r>
            <a:r>
              <a:rPr lang="tr-TR" sz="2200" dirty="0" smtClean="0"/>
              <a:t>. </a:t>
            </a:r>
          </a:p>
          <a:p>
            <a:pPr algn="just">
              <a:buFont typeface="Wingdings" pitchFamily="2" charset="2"/>
              <a:buChar char="v"/>
            </a:pPr>
            <a:r>
              <a:rPr lang="tr-TR" sz="2200" dirty="0" smtClean="0"/>
              <a:t>Dünya’nın </a:t>
            </a:r>
            <a:r>
              <a:rPr lang="tr-TR" sz="2200" dirty="0"/>
              <a:t>manyetik alanının kaynağı, </a:t>
            </a:r>
            <a:r>
              <a:rPr lang="en-US" sz="2200" dirty="0" err="1" smtClean="0"/>
              <a:t>mantodaki</a:t>
            </a:r>
            <a:r>
              <a:rPr lang="tr-TR" sz="2200" dirty="0" smtClean="0"/>
              <a:t> </a:t>
            </a:r>
            <a:r>
              <a:rPr lang="tr-TR" sz="2200" dirty="0"/>
              <a:t>bu yük hareketidir. </a:t>
            </a:r>
          </a:p>
          <a:p>
            <a:pPr>
              <a:buFont typeface="Wingdings" pitchFamily="2" charset="2"/>
              <a:buChar char="v"/>
            </a:pPr>
            <a:endParaRPr lang="tr-TR" dirty="0"/>
          </a:p>
          <a:p>
            <a:endParaRPr lang="tr-TR" dirty="0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251520" y="1412776"/>
            <a:ext cx="3008313" cy="4691063"/>
          </a:xfrm>
        </p:spPr>
        <p:txBody>
          <a:bodyPr/>
          <a:lstStyle/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Geçen Hafta Neler Öğrendik?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Manyetik Vinç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Film: Kor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Aurora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Akım Taşıyan Telin Oluşturduğu Manyetik Alanın Keşfi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Manyetik Alan Aktivitesi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Günlük Hayat Örnekleri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Dünyanın Manyetik Alanı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/>
              <a:t>Manyetik Alanın Canlılar Üzerindeki Etkisi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/>
              <a:t>Manyetik Vinç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/>
              <a:t>Film: Kor 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/>
              <a:t>Aurora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 smtClean="0"/>
              <a:t>Bugün </a:t>
            </a:r>
            <a:r>
              <a:rPr lang="tr-TR" dirty="0"/>
              <a:t>Neler Öğrendik?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/>
              <a:t>Önümüzdeki Hafta Neler Öğreneceğiz?</a:t>
            </a:r>
          </a:p>
          <a:p>
            <a:endParaRPr lang="tr-TR" dirty="0"/>
          </a:p>
        </p:txBody>
      </p:sp>
      <p:pic>
        <p:nvPicPr>
          <p:cNvPr id="6" name="Picture 2" descr="C:\Users\Cemre\Desktop\Outer_core_convection_roll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4373" y="4077072"/>
            <a:ext cx="2458751" cy="2371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1628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251521" y="273050"/>
            <a:ext cx="2592288" cy="995710"/>
          </a:xfrm>
        </p:spPr>
        <p:txBody>
          <a:bodyPr>
            <a:normAutofit fontScale="90000"/>
          </a:bodyPr>
          <a:lstStyle/>
          <a:p>
            <a:r>
              <a:rPr lang="tr-TR" dirty="0"/>
              <a:t>Akım ile Manyetik Alan İlişkisi ve Dünya’nın Manyetik Alanı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1" indent="0">
              <a:buNone/>
            </a:pPr>
            <a:r>
              <a:rPr lang="tr-TR" dirty="0" smtClean="0"/>
              <a:t>Manyetik Alanın Canlılar Üzerindeki Etkisi</a:t>
            </a:r>
          </a:p>
          <a:p>
            <a:pPr marL="342900" lvl="1" indent="-342900">
              <a:buFont typeface="Arial" pitchFamily="34" charset="0"/>
              <a:buChar char="•"/>
            </a:pPr>
            <a:endParaRPr lang="tr-TR" dirty="0"/>
          </a:p>
          <a:p>
            <a:pPr marL="342900" lvl="1" indent="-342900">
              <a:buFont typeface="Arial" pitchFamily="34" charset="0"/>
              <a:buChar char="•"/>
            </a:pPr>
            <a:endParaRPr lang="tr-TR" dirty="0" smtClean="0"/>
          </a:p>
          <a:p>
            <a:endParaRPr lang="tr-TR" dirty="0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179512" y="1285800"/>
            <a:ext cx="3008313" cy="4691063"/>
          </a:xfrm>
        </p:spPr>
        <p:txBody>
          <a:bodyPr/>
          <a:lstStyle/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Geçen Hafta Neler Öğrendik?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Manyetik Vinç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Film: Kor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Aurora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Akım Taşıyan Telin Oluşturduğu Manyetik Alanın Keşfi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Manyetik Alan Aktivitesi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Günlük Hayat Örnekleri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Dünyanın Manyetik Alanı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Manyetik Alanın Canlılar Üzerindeki Etkisi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/>
              <a:t>Manyetik Vinç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/>
              <a:t>Film: Kor 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/>
              <a:t>Aurora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 smtClean="0"/>
              <a:t>Bugün </a:t>
            </a:r>
            <a:r>
              <a:rPr lang="tr-TR" dirty="0"/>
              <a:t>Neler Öğrendik?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/>
              <a:t>Önümüzdeki Hafta Neler Öğreneceğiz?</a:t>
            </a:r>
          </a:p>
          <a:p>
            <a:endParaRPr lang="tr-TR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616" y="1844824"/>
            <a:ext cx="5486400" cy="461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17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79513" y="116632"/>
            <a:ext cx="2232248" cy="1080120"/>
          </a:xfrm>
        </p:spPr>
        <p:txBody>
          <a:bodyPr>
            <a:normAutofit fontScale="90000"/>
          </a:bodyPr>
          <a:lstStyle/>
          <a:p>
            <a:r>
              <a:rPr lang="tr-TR" dirty="0"/>
              <a:t>Akım ile Manyetik Alan İlişkisi ve Dünya’nın Manyetik Alanı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98545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tr-TR" dirty="0" smtClean="0"/>
              <a:t>Hayvanların Kemik Yapıları ile Manyetik Alan İlişkisi</a:t>
            </a:r>
          </a:p>
          <a:p>
            <a:pPr marL="0" indent="0">
              <a:buNone/>
            </a:pPr>
            <a:endParaRPr lang="tr-TR" dirty="0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179512" y="1258505"/>
            <a:ext cx="3008313" cy="4691063"/>
          </a:xfrm>
        </p:spPr>
        <p:txBody>
          <a:bodyPr/>
          <a:lstStyle/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Geçen Hafta Neler Öğrendik?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Manyetik Vinç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Film: Kor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Aurora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Akım Taşıyan Telin Oluşturduğu Manyetik Alanın Keşfi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Manyetik Alan Aktivitesi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Günlük Hayat Örnekleri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Dünyanın Manyetik Alanı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Manyetik Alanın Canlılar Üzerindeki Etkisi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/>
              <a:t>Manyetik Vinç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/>
              <a:t>Film: Kor 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/>
              <a:t>Aurora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 smtClean="0"/>
              <a:t>Bugün </a:t>
            </a:r>
            <a:r>
              <a:rPr lang="tr-TR" dirty="0"/>
              <a:t>Neler Öğrendik?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/>
              <a:t>Önümüzdeki Hafta Neler Öğreneceğiz?</a:t>
            </a:r>
          </a:p>
          <a:p>
            <a:endParaRPr lang="tr-TR" dirty="0"/>
          </a:p>
        </p:txBody>
      </p:sp>
      <p:sp>
        <p:nvSpPr>
          <p:cNvPr id="5" name="Rectangle 4"/>
          <p:cNvSpPr/>
          <p:nvPr/>
        </p:nvSpPr>
        <p:spPr>
          <a:xfrm>
            <a:off x="3635896" y="1548730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r-TR" b="1" dirty="0" smtClean="0">
                <a:solidFill>
                  <a:srgbClr val="3E3E3E"/>
                </a:solidFill>
                <a:latin typeface="Georgia" panose="02040502050405020303" pitchFamily="18" charset="0"/>
              </a:rPr>
              <a:t>Doğuştan </a:t>
            </a:r>
            <a:r>
              <a:rPr lang="en-US" b="1" dirty="0" smtClean="0">
                <a:solidFill>
                  <a:srgbClr val="3E3E3E"/>
                </a:solidFill>
                <a:latin typeface="Georgia" panose="02040502050405020303" pitchFamily="18" charset="0"/>
              </a:rPr>
              <a:t>N</a:t>
            </a:r>
            <a:r>
              <a:rPr lang="tr-TR" b="1" dirty="0" err="1" smtClean="0">
                <a:solidFill>
                  <a:srgbClr val="3E3E3E"/>
                </a:solidFill>
                <a:latin typeface="Georgia" panose="02040502050405020303" pitchFamily="18" charset="0"/>
              </a:rPr>
              <a:t>avigasyonlu</a:t>
            </a:r>
            <a:r>
              <a:rPr lang="tr-TR" b="1" dirty="0" smtClean="0">
                <a:solidFill>
                  <a:srgbClr val="3E3E3E"/>
                </a:solidFill>
                <a:latin typeface="Georgia" panose="02040502050405020303" pitchFamily="18" charset="0"/>
              </a:rPr>
              <a:t> </a:t>
            </a:r>
            <a:r>
              <a:rPr lang="en-US" b="1" dirty="0" smtClean="0">
                <a:solidFill>
                  <a:srgbClr val="3E3E3E"/>
                </a:solidFill>
                <a:latin typeface="Georgia" panose="02040502050405020303" pitchFamily="18" charset="0"/>
              </a:rPr>
              <a:t>H</a:t>
            </a:r>
            <a:r>
              <a:rPr lang="tr-TR" b="1" dirty="0" smtClean="0">
                <a:solidFill>
                  <a:srgbClr val="3E3E3E"/>
                </a:solidFill>
                <a:latin typeface="Georgia" panose="02040502050405020303" pitchFamily="18" charset="0"/>
              </a:rPr>
              <a:t>ayvanlar</a:t>
            </a:r>
          </a:p>
          <a:p>
            <a:endParaRPr lang="tr-TR" dirty="0" smtClean="0">
              <a:solidFill>
                <a:srgbClr val="3E3E3E"/>
              </a:solidFill>
              <a:latin typeface="Georgia" panose="02040502050405020303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rgbClr val="000000"/>
                </a:solidFill>
                <a:latin typeface="Georgia" panose="02040502050405020303" pitchFamily="18" charset="0"/>
              </a:rPr>
              <a:t>Deniz kaplumbağaları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rgbClr val="000000"/>
                </a:solidFill>
                <a:latin typeface="Georgia" panose="02040502050405020303" pitchFamily="18" charset="0"/>
              </a:rPr>
              <a:t>Güvercinler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rgbClr val="000000"/>
                </a:solidFill>
                <a:latin typeface="Georgia" panose="02040502050405020303" pitchFamily="18" charset="0"/>
              </a:rPr>
              <a:t>Göçmen kuşlar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rgbClr val="000000"/>
                </a:solidFill>
                <a:latin typeface="Georgia" panose="02040502050405020303" pitchFamily="18" charset="0"/>
              </a:rPr>
              <a:t>Yengeçler</a:t>
            </a:r>
            <a:endParaRPr lang="en-US" dirty="0" smtClean="0">
              <a:solidFill>
                <a:srgbClr val="000000"/>
              </a:solidFill>
              <a:latin typeface="Georgia" panose="02040502050405020303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err="1" smtClean="0">
                <a:solidFill>
                  <a:srgbClr val="000000"/>
                </a:solidFill>
                <a:latin typeface="Georgia" panose="02040502050405020303" pitchFamily="18" charset="0"/>
              </a:rPr>
              <a:t>Yırtıcı</a:t>
            </a:r>
            <a:r>
              <a:rPr lang="en-US" dirty="0" smtClean="0">
                <a:solidFill>
                  <a:srgbClr val="000000"/>
                </a:solidFill>
                <a:latin typeface="Georgia" panose="02040502050405020303" pitchFamily="18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Georgia" panose="02040502050405020303" pitchFamily="18" charset="0"/>
              </a:rPr>
              <a:t>Köpek</a:t>
            </a:r>
            <a:r>
              <a:rPr lang="en-US" dirty="0" smtClean="0">
                <a:solidFill>
                  <a:srgbClr val="000000"/>
                </a:solidFill>
                <a:latin typeface="Georgia" panose="02040502050405020303" pitchFamily="18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Georgia" panose="02040502050405020303" pitchFamily="18" charset="0"/>
              </a:rPr>
              <a:t>Balıkları</a:t>
            </a:r>
            <a:endParaRPr lang="tr-TR" dirty="0" smtClean="0">
              <a:solidFill>
                <a:srgbClr val="000000"/>
              </a:solidFill>
              <a:latin typeface="Georgia" panose="02040502050405020303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rgbClr val="000000"/>
                </a:solidFill>
                <a:latin typeface="Georgia" panose="02040502050405020303" pitchFamily="18" charset="0"/>
              </a:rPr>
              <a:t>Yılanbalıkları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rgbClr val="000000"/>
                </a:solidFill>
                <a:latin typeface="Georgia" panose="02040502050405020303" pitchFamily="18" charset="0"/>
              </a:rPr>
              <a:t>Köpeklere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rgbClr val="000000"/>
                </a:solidFill>
                <a:latin typeface="Georgia" panose="02040502050405020303" pitchFamily="18" charset="0"/>
              </a:rPr>
              <a:t>İnekler ve birçok hayvan</a:t>
            </a:r>
            <a:endParaRPr lang="tr-TR" b="0" i="0" dirty="0">
              <a:solidFill>
                <a:srgbClr val="000000"/>
              </a:solidFill>
              <a:effectLst/>
              <a:latin typeface="Georgia" panose="02040502050405020303" pitchFamily="18" charset="0"/>
            </a:endParaRPr>
          </a:p>
        </p:txBody>
      </p:sp>
      <p:pic>
        <p:nvPicPr>
          <p:cNvPr id="2052" name="Picture 4" descr="http://media-cdn.t24.com.tr/media/stories/2015/02/page_dogustan-navigasyonlu-hayvanlar_61142616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537139"/>
            <a:ext cx="4123019" cy="2320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1388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79513" y="116632"/>
            <a:ext cx="2232248" cy="1080120"/>
          </a:xfrm>
        </p:spPr>
        <p:txBody>
          <a:bodyPr>
            <a:normAutofit fontScale="90000"/>
          </a:bodyPr>
          <a:lstStyle/>
          <a:p>
            <a:r>
              <a:rPr lang="tr-TR" dirty="0"/>
              <a:t>Akım ile Manyetik Alan İlişkisi ve Dünya’nın Manyetik Alanı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tr-TR" dirty="0" smtClean="0"/>
              <a:t>Hayvanların Kemik Yapıları ile Manyetik Alan İlişkisi</a:t>
            </a:r>
          </a:p>
          <a:p>
            <a:pPr marL="0" indent="0">
              <a:buNone/>
            </a:pPr>
            <a:endParaRPr lang="tr-TR" dirty="0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179512" y="1258505"/>
            <a:ext cx="3008313" cy="4691063"/>
          </a:xfrm>
        </p:spPr>
        <p:txBody>
          <a:bodyPr/>
          <a:lstStyle/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Geçen Hafta Neler Öğrendik?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Manyetik Vinç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Film: Kor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Aurora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Akım Taşıyan Telin Oluşturduğu Manyetik Alanın Keşfi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Manyetik Alan Aktivitesi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Günlük Hayat Örnekleri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Dünyanın Manyetik Alanı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Manyetik Alanın Canlılar Üzerindeki Etkisi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/>
              <a:t>Manyetik Vinç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/>
              <a:t>Film: Kor 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/>
              <a:t>Aurora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 smtClean="0"/>
              <a:t>Bugün </a:t>
            </a:r>
            <a:r>
              <a:rPr lang="tr-TR" dirty="0"/>
              <a:t>Neler Öğrendik?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/>
              <a:t>Önümüzdeki Hafta Neler Öğreneceğiz?</a:t>
            </a:r>
          </a:p>
          <a:p>
            <a:endParaRPr lang="tr-TR" dirty="0"/>
          </a:p>
        </p:txBody>
      </p:sp>
      <p:pic>
        <p:nvPicPr>
          <p:cNvPr id="4098" name="Picture 2" descr="C:\Users\Cemre\Desktop\PigeonGraphi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7571" y="1381667"/>
            <a:ext cx="4942171" cy="3631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915816" y="5287848"/>
            <a:ext cx="615617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tr-TR" sz="1600" dirty="0" smtClean="0"/>
              <a:t>Güvercinlerin gagasında yüksek yoğunlukta demir parçacıkları bulunmuştur.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tr-TR" sz="1600" dirty="0" smtClean="0"/>
              <a:t>Kuşlar yönlerini dönse</a:t>
            </a:r>
            <a:r>
              <a:rPr lang="en-US" sz="1600" dirty="0" smtClean="0"/>
              <a:t> </a:t>
            </a:r>
            <a:r>
              <a:rPr lang="tr-TR" sz="1600" dirty="0" smtClean="0"/>
              <a:t>de demir parçacıkları pusula gibi sürekli Kuzeyi göstermeye devam etmektedirler.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tr-TR" sz="1600" dirty="0" smtClean="0"/>
              <a:t>Şampiyon kuşlar bir günde 800 km uçabilirler.</a:t>
            </a:r>
            <a:endParaRPr lang="tr-TR" sz="1600" dirty="0"/>
          </a:p>
        </p:txBody>
      </p:sp>
    </p:spTree>
    <p:extLst>
      <p:ext uri="{BB962C8B-B14F-4D97-AF65-F5344CB8AC3E}">
        <p14:creationId xmlns:p14="http://schemas.microsoft.com/office/powerpoint/2010/main" val="1860981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07505" y="273050"/>
            <a:ext cx="2160240" cy="923702"/>
          </a:xfrm>
        </p:spPr>
        <p:txBody>
          <a:bodyPr>
            <a:normAutofit fontScale="90000"/>
          </a:bodyPr>
          <a:lstStyle/>
          <a:p>
            <a:r>
              <a:rPr lang="tr-TR" dirty="0"/>
              <a:t>Akım ile Manyetik Alan İlişkisi ve Dünya’nın Manyetik Alanı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tr-TR" dirty="0" smtClean="0"/>
              <a:t>Manyetik Vinç</a:t>
            </a:r>
          </a:p>
          <a:p>
            <a:endParaRPr lang="tr-TR" dirty="0"/>
          </a:p>
          <a:p>
            <a:pPr marL="0" indent="0">
              <a:buNone/>
            </a:pPr>
            <a:endParaRPr lang="tr-TR" dirty="0" smtClean="0"/>
          </a:p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endParaRPr lang="tr-TR" dirty="0" smtClean="0"/>
          </a:p>
          <a:p>
            <a:pPr marL="0" indent="0">
              <a:buNone/>
            </a:pPr>
            <a:endParaRPr lang="tr-TR" sz="2000" dirty="0" smtClean="0"/>
          </a:p>
          <a:p>
            <a:pPr marL="0" indent="0">
              <a:buNone/>
            </a:pPr>
            <a:endParaRPr lang="tr-TR" sz="2000" dirty="0"/>
          </a:p>
          <a:p>
            <a:pPr marL="0" indent="0">
              <a:buNone/>
            </a:pPr>
            <a:endParaRPr lang="tr-TR" sz="2000" dirty="0" smtClean="0"/>
          </a:p>
          <a:p>
            <a:pPr marL="0" indent="0">
              <a:buNone/>
            </a:pPr>
            <a:endParaRPr lang="tr-TR" sz="2000" dirty="0"/>
          </a:p>
          <a:p>
            <a:pPr marL="0" indent="0">
              <a:buNone/>
            </a:pPr>
            <a:endParaRPr lang="tr-TR" sz="2000" dirty="0" smtClean="0"/>
          </a:p>
          <a:p>
            <a:pPr marL="0" indent="0">
              <a:buNone/>
            </a:pPr>
            <a:r>
              <a:rPr lang="tr-TR" sz="2000" dirty="0" smtClean="0"/>
              <a:t>Bu </a:t>
            </a:r>
            <a:r>
              <a:rPr lang="tr-TR" sz="2000" dirty="0"/>
              <a:t>kadar büyük mıknatıs var mıdır</a:t>
            </a:r>
            <a:r>
              <a:rPr lang="tr-TR" sz="2000" dirty="0" smtClean="0"/>
              <a:t>?</a:t>
            </a:r>
            <a:endParaRPr lang="tr-TR" sz="2000" dirty="0"/>
          </a:p>
          <a:p>
            <a:pPr marL="0" indent="0">
              <a:buNone/>
            </a:pPr>
            <a:r>
              <a:rPr lang="tr-TR" sz="2000" dirty="0"/>
              <a:t>Bu bir doğal mıknatıs olsa bırakabilir miydi? </a:t>
            </a:r>
          </a:p>
          <a:p>
            <a:endParaRPr lang="tr-TR" dirty="0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107504" y="1196752"/>
            <a:ext cx="3008313" cy="4691063"/>
          </a:xfrm>
        </p:spPr>
        <p:txBody>
          <a:bodyPr/>
          <a:lstStyle/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Geçen Hafta Neler Öğrendik?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Manyetik Vinç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Film: Kor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Aurora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Akım Taşıyan Telin Oluşturduğu Manyetik Alanın Keşfi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Manyetik Alan Aktivitesi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Günlük Hayat Örnekleri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Dünyanın Manyetik Alanı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Manyetik Alanın Canlılar Üzerindeki Etkisi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Manyetik Vinç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/>
              <a:t>Film: Kor 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/>
              <a:t>Aurora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 smtClean="0"/>
              <a:t>Bugün </a:t>
            </a:r>
            <a:r>
              <a:rPr lang="tr-TR" dirty="0"/>
              <a:t>Neler Öğrendik?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/>
              <a:t>Önümüzdeki Hafta Neler Öğreneceğiz?</a:t>
            </a:r>
          </a:p>
          <a:p>
            <a:endParaRPr lang="tr-TR" dirty="0"/>
          </a:p>
        </p:txBody>
      </p:sp>
      <p:pic>
        <p:nvPicPr>
          <p:cNvPr id="5122" name="Picture 2" descr="C:\Users\Cemre\Desktop\HTB1yIiSJVXXXXczXXXXq6xXFXXX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4685" y="1052736"/>
            <a:ext cx="5122540" cy="3585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0582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79513" y="116632"/>
            <a:ext cx="2520280" cy="864096"/>
          </a:xfrm>
        </p:spPr>
        <p:txBody>
          <a:bodyPr>
            <a:normAutofit fontScale="90000"/>
          </a:bodyPr>
          <a:lstStyle/>
          <a:p>
            <a:pPr marL="0" indent="0"/>
            <a:r>
              <a:rPr lang="tr-TR" dirty="0"/>
              <a:t>Akım ile Manyetik Alan </a:t>
            </a:r>
            <a:r>
              <a:rPr lang="tr-TR" dirty="0" smtClean="0"/>
              <a:t>İlişkisi ve Dünya’nın </a:t>
            </a:r>
            <a:r>
              <a:rPr lang="tr-TR" dirty="0"/>
              <a:t>Manyetik Alanı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tr-TR" dirty="0" smtClean="0"/>
              <a:t>Film: Kor</a:t>
            </a:r>
          </a:p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endParaRPr lang="tr-TR" dirty="0" smtClean="0"/>
          </a:p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endParaRPr lang="tr-TR" dirty="0" smtClean="0"/>
          </a:p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endParaRPr lang="tr-TR" dirty="0" smtClean="0"/>
          </a:p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r>
              <a:rPr lang="tr-TR" sz="2400" dirty="0"/>
              <a:t>Bu kuşlar niye böyle davranıyorlar?</a:t>
            </a:r>
          </a:p>
          <a:p>
            <a:pPr marL="0" indent="0">
              <a:buNone/>
            </a:pPr>
            <a:endParaRPr lang="tr-TR" dirty="0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251520" y="980728"/>
            <a:ext cx="3008313" cy="4691063"/>
          </a:xfrm>
        </p:spPr>
        <p:txBody>
          <a:bodyPr/>
          <a:lstStyle/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Geçen Hafta Neler Öğrendik?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Manyetik Vinç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Film: Kor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Aurora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Akım Taşıyan Telin Oluşturduğu Manyetik Alanın Keşfi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Manyetik Alan Aktivitesi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Günlük Hayat Örnekleri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Dünyanın Manyetik Alanı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Manyetik Alanın Canlılar Üzerindeki Etkisi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Manyetik Vinç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Film: Kor 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/>
              <a:t>Aurora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 smtClean="0"/>
              <a:t>Bugün </a:t>
            </a:r>
            <a:r>
              <a:rPr lang="tr-TR" dirty="0"/>
              <a:t>Neler Öğrendik?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/>
              <a:t>Önümüzdeki Hafta Neler Öğreneceğiz?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8" t="18403" r="42519" b="36821"/>
          <a:stretch/>
        </p:blipFill>
        <p:spPr bwMode="auto">
          <a:xfrm>
            <a:off x="3417366" y="1484784"/>
            <a:ext cx="5499695" cy="3089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8548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79513" y="116632"/>
            <a:ext cx="2448272" cy="936104"/>
          </a:xfrm>
        </p:spPr>
        <p:txBody>
          <a:bodyPr>
            <a:normAutofit fontScale="90000"/>
          </a:bodyPr>
          <a:lstStyle/>
          <a:p>
            <a:pPr marL="0" indent="0"/>
            <a:r>
              <a:rPr lang="tr-TR" dirty="0"/>
              <a:t>Akım ile Manyetik Alan </a:t>
            </a:r>
            <a:r>
              <a:rPr lang="tr-TR" dirty="0" smtClean="0"/>
              <a:t>İlişkisi</a:t>
            </a:r>
            <a:r>
              <a:rPr lang="tr-TR" dirty="0"/>
              <a:t> </a:t>
            </a:r>
            <a:r>
              <a:rPr lang="tr-TR" dirty="0" smtClean="0"/>
              <a:t>ve</a:t>
            </a:r>
            <a:r>
              <a:rPr lang="tr-TR" dirty="0"/>
              <a:t> </a:t>
            </a:r>
            <a:r>
              <a:rPr lang="tr-TR" dirty="0" smtClean="0"/>
              <a:t>Dünya’nın </a:t>
            </a:r>
            <a:r>
              <a:rPr lang="tr-TR" dirty="0"/>
              <a:t>Manyetik Alanı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tr-TR" dirty="0" smtClean="0"/>
              <a:t>Aurora</a:t>
            </a:r>
          </a:p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endParaRPr lang="tr-TR" dirty="0" smtClean="0"/>
          </a:p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endParaRPr lang="tr-TR" dirty="0" smtClean="0"/>
          </a:p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endParaRPr lang="tr-TR" dirty="0" smtClean="0"/>
          </a:p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endParaRPr lang="tr-TR" dirty="0" smtClean="0"/>
          </a:p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endParaRPr lang="tr-TR" dirty="0" smtClean="0"/>
          </a:p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r>
              <a:rPr lang="tr-TR" sz="2800" dirty="0" smtClean="0"/>
              <a:t>Bu </a:t>
            </a:r>
            <a:r>
              <a:rPr lang="tr-TR" sz="2800" dirty="0"/>
              <a:t>olayın nedenini biliyor musunuz? </a:t>
            </a:r>
          </a:p>
          <a:p>
            <a:pPr marL="0" indent="0">
              <a:buNone/>
            </a:pPr>
            <a:endParaRPr lang="tr-TR" sz="2800" dirty="0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251520" y="1052736"/>
            <a:ext cx="3008313" cy="4691063"/>
          </a:xfrm>
        </p:spPr>
        <p:txBody>
          <a:bodyPr/>
          <a:lstStyle/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Geçen Hafta Neler Öğrendik?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Manyetik Vinç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Film: Kor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Aurora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Akım Taşıyan Telin Oluşturduğu Manyetik Alanın Keşfi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Manyetik Alan Aktivitesi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Günlük Hayat Örnekleri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Dünyanın Manyetik Alanı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Manyetik Alanın Canlılar Üzerindeki Etkisi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Manyetik Vinç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Film: Kor 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Aurora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 smtClean="0"/>
              <a:t>Bugün </a:t>
            </a:r>
            <a:r>
              <a:rPr lang="tr-TR" dirty="0"/>
              <a:t>Neler Öğrendik?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/>
              <a:t>Önümüzdeki Hafta Neler Öğreneceğiz?</a:t>
            </a:r>
          </a:p>
        </p:txBody>
      </p:sp>
      <p:pic>
        <p:nvPicPr>
          <p:cNvPr id="5" name="Picture 2" descr="C:\Users\Cemre\Desktop\northern lights aurora borealis 3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908720"/>
            <a:ext cx="4680520" cy="4444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9514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251520" y="453861"/>
            <a:ext cx="2160240" cy="707678"/>
          </a:xfrm>
        </p:spPr>
        <p:txBody>
          <a:bodyPr>
            <a:normAutofit fontScale="90000"/>
          </a:bodyPr>
          <a:lstStyle/>
          <a:p>
            <a:pPr marL="0" indent="0"/>
            <a:r>
              <a:rPr lang="tr-TR" dirty="0"/>
              <a:t>Akım ile Manyetik Alan İlişkisi</a:t>
            </a:r>
            <a:br>
              <a:rPr lang="tr-TR" dirty="0"/>
            </a:br>
            <a:r>
              <a:rPr lang="tr-TR" dirty="0" smtClean="0"/>
              <a:t>ve</a:t>
            </a:r>
            <a:r>
              <a:rPr lang="tr-TR" dirty="0"/>
              <a:t> </a:t>
            </a:r>
            <a:r>
              <a:rPr lang="tr-TR" dirty="0" smtClean="0"/>
              <a:t>Dünya’nın </a:t>
            </a:r>
            <a:r>
              <a:rPr lang="tr-TR" dirty="0"/>
              <a:t>Manyetik Alanı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tr-TR" dirty="0" smtClean="0"/>
              <a:t>Bugün Neler Öğrendik</a:t>
            </a:r>
            <a:r>
              <a:rPr lang="tr-TR" dirty="0"/>
              <a:t>? </a:t>
            </a:r>
            <a:endParaRPr lang="tr-TR" dirty="0" smtClean="0"/>
          </a:p>
          <a:p>
            <a:pPr marL="0" indent="0">
              <a:buNone/>
            </a:pPr>
            <a:r>
              <a:rPr lang="tr-TR" dirty="0" smtClean="0"/>
              <a:t>                         B </a:t>
            </a:r>
            <a:r>
              <a:rPr lang="tr-TR" dirty="0"/>
              <a:t>~ I/d</a:t>
            </a:r>
          </a:p>
          <a:p>
            <a:pPr marL="0" indent="0">
              <a:buNone/>
            </a:pPr>
            <a:endParaRPr lang="tr-TR" dirty="0" smtClean="0"/>
          </a:p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endParaRPr lang="tr-TR" dirty="0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323528" y="1151077"/>
            <a:ext cx="3008313" cy="4691063"/>
          </a:xfrm>
        </p:spPr>
        <p:txBody>
          <a:bodyPr/>
          <a:lstStyle/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sz="1600" dirty="0">
                <a:solidFill>
                  <a:srgbClr val="FF0000"/>
                </a:solidFill>
              </a:rPr>
              <a:t>Geçen Hafta Neler Öğrendik?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sz="1600" dirty="0">
                <a:solidFill>
                  <a:srgbClr val="FF0000"/>
                </a:solidFill>
              </a:rPr>
              <a:t>Manyetik Vinç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sz="1600" dirty="0">
                <a:solidFill>
                  <a:srgbClr val="FF0000"/>
                </a:solidFill>
              </a:rPr>
              <a:t>Film: Kor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sz="1600" dirty="0">
                <a:solidFill>
                  <a:srgbClr val="FF0000"/>
                </a:solidFill>
              </a:rPr>
              <a:t>Aurora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sz="1600" dirty="0">
                <a:solidFill>
                  <a:srgbClr val="FF0000"/>
                </a:solidFill>
              </a:rPr>
              <a:t>Akım Taşıyan Telin Oluşturduğu Manyetik Alanın Keşfi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sz="1600" dirty="0">
                <a:solidFill>
                  <a:srgbClr val="FF0000"/>
                </a:solidFill>
              </a:rPr>
              <a:t>Manyetik Alan Aktivitesi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sz="1600" dirty="0">
                <a:solidFill>
                  <a:srgbClr val="FF0000"/>
                </a:solidFill>
              </a:rPr>
              <a:t>Günlük Hayat Örnekleri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sz="1600" dirty="0">
                <a:solidFill>
                  <a:srgbClr val="FF0000"/>
                </a:solidFill>
              </a:rPr>
              <a:t>Dünyanın Manyetik Alanı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sz="1600" dirty="0">
                <a:solidFill>
                  <a:srgbClr val="FF0000"/>
                </a:solidFill>
              </a:rPr>
              <a:t>Manyetik Alanın Canlılar Üzerindeki Etkisi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sz="1600" dirty="0">
                <a:solidFill>
                  <a:srgbClr val="FF0000"/>
                </a:solidFill>
              </a:rPr>
              <a:t>Manyetik Vinç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sz="1600" dirty="0">
                <a:solidFill>
                  <a:srgbClr val="FF0000"/>
                </a:solidFill>
              </a:rPr>
              <a:t>Film: Kor 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sz="1600" dirty="0">
                <a:solidFill>
                  <a:srgbClr val="FF0000"/>
                </a:solidFill>
              </a:rPr>
              <a:t>Aurora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sz="1600" dirty="0" smtClean="0">
                <a:solidFill>
                  <a:srgbClr val="FF0000"/>
                </a:solidFill>
              </a:rPr>
              <a:t>Bugün </a:t>
            </a:r>
            <a:r>
              <a:rPr lang="tr-TR" sz="1600" dirty="0">
                <a:solidFill>
                  <a:srgbClr val="FF0000"/>
                </a:solidFill>
              </a:rPr>
              <a:t>Neler Öğrendik?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sz="1600" dirty="0"/>
              <a:t>Önümüzdeki Hafta Neler Öğreneceğiz?</a:t>
            </a:r>
          </a:p>
          <a:p>
            <a:endParaRPr lang="tr-TR" dirty="0"/>
          </a:p>
        </p:txBody>
      </p:sp>
      <p:pic>
        <p:nvPicPr>
          <p:cNvPr id="8" name="Picture 2" descr="C:\Users\Cemre\Desktop\northern lights aurora borealis 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0709" y="409341"/>
            <a:ext cx="1584176" cy="1504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8" t="18403" r="42519" b="36821"/>
          <a:stretch/>
        </p:blipFill>
        <p:spPr bwMode="auto">
          <a:xfrm>
            <a:off x="3441609" y="4734747"/>
            <a:ext cx="2423515" cy="1361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 descr="C:\Users\Cemre\Desktop\HTB1yIiSJVXXXXczXXXXq6xXFXXX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258" y="972177"/>
            <a:ext cx="2048819" cy="1434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98" t="39273" r="46818" b="25662"/>
          <a:stretch/>
        </p:blipFill>
        <p:spPr bwMode="auto">
          <a:xfrm>
            <a:off x="6451080" y="3284849"/>
            <a:ext cx="2311484" cy="1656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35" t="41624" r="10649" b="27987"/>
          <a:stretch/>
        </p:blipFill>
        <p:spPr bwMode="auto">
          <a:xfrm>
            <a:off x="6864229" y="4941168"/>
            <a:ext cx="1797408" cy="1557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 descr="C:\Users\Cemre\Desktop\RESİM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5939" y="1949053"/>
            <a:ext cx="2356858" cy="130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Cemre\Desktop\1f7878dea7278fb976a04c3aa912c8b527e5833c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4751" y="2631232"/>
            <a:ext cx="1881188" cy="187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5750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b="1" dirty="0"/>
              <a:t>Bugün Neler Öğreneceğiz?</a:t>
            </a:r>
            <a:br>
              <a:rPr lang="tr-TR" b="1" dirty="0"/>
            </a:b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 smtClean="0"/>
              <a:t>Geçen Hafta Neler Öğrendik?</a:t>
            </a:r>
            <a:endParaRPr lang="tr-TR" dirty="0"/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 smtClean="0"/>
              <a:t>Manyetik Vinç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 smtClean="0"/>
              <a:t>Film: Kor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 smtClean="0"/>
              <a:t>Aurora</a:t>
            </a:r>
            <a:endParaRPr lang="tr-TR" dirty="0"/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/>
              <a:t>Akım Taşıyan Telin Oluşturduğu Manyetik Alanın </a:t>
            </a:r>
            <a:r>
              <a:rPr lang="tr-TR" dirty="0" smtClean="0"/>
              <a:t>Keşfi</a:t>
            </a:r>
            <a:endParaRPr lang="tr-TR" dirty="0"/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 smtClean="0"/>
              <a:t>Manyetik Alan Aktivitesi</a:t>
            </a:r>
            <a:endParaRPr lang="tr-TR" dirty="0"/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 smtClean="0"/>
              <a:t>Günlük </a:t>
            </a:r>
            <a:r>
              <a:rPr lang="tr-TR" dirty="0"/>
              <a:t>Hayat Örnekleri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 smtClean="0"/>
              <a:t>Dünyanın Manyetik Alanı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 smtClean="0"/>
              <a:t>Manyetik Alanın Canlılar Üzerindeki Etkisi</a:t>
            </a:r>
            <a:endParaRPr lang="tr-TR" dirty="0"/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 smtClean="0"/>
              <a:t>Manyetik Vinç</a:t>
            </a:r>
            <a:endParaRPr lang="tr-TR" dirty="0"/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 smtClean="0"/>
              <a:t>Film: Kor 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 smtClean="0"/>
              <a:t>Aurora</a:t>
            </a:r>
            <a:endParaRPr lang="tr-TR" dirty="0"/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 smtClean="0"/>
              <a:t>Bugün Neler Öğrendik?</a:t>
            </a:r>
            <a:endParaRPr lang="tr-TR" dirty="0"/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 smtClean="0"/>
              <a:t>Önümüzdeki Hafta Neler Öğreneceğiz?</a:t>
            </a:r>
            <a:endParaRPr lang="tr-TR" dirty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997473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tr-TR" sz="3200" dirty="0" smtClean="0"/>
              <a:t>Bugün Neler Öğrendik?</a:t>
            </a:r>
            <a:endParaRPr lang="tr-TR" sz="32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0" indent="0" algn="just">
              <a:buNone/>
            </a:pPr>
            <a:r>
              <a:rPr lang="tr-TR" b="1" dirty="0"/>
              <a:t>10.2.5.1. Üzerinden akım geçen düz bir iletkenin oluşturduğu manyetik alanı               etkileyen değişkenleri analiz eder.</a:t>
            </a:r>
            <a:endParaRPr lang="tr-TR" dirty="0"/>
          </a:p>
          <a:p>
            <a:pPr marL="400050" lvl="1" indent="0" algn="just">
              <a:buNone/>
            </a:pPr>
            <a:r>
              <a:rPr lang="tr-TR" dirty="0"/>
              <a:t>a. Öğrencilerin deneyler yaparak ve simülasyonlar kullanarak değişkenleri belirleyebilmeleri için ortam hazırlanır.</a:t>
            </a:r>
          </a:p>
          <a:p>
            <a:pPr marL="400050" lvl="1" indent="0" algn="just">
              <a:buNone/>
            </a:pPr>
            <a:r>
              <a:rPr lang="tr-TR" dirty="0"/>
              <a:t>b. Öğrencilerin elektromıknatısların kullanım alanlarına örnekler vermeleri sağlanır.</a:t>
            </a:r>
          </a:p>
          <a:p>
            <a:pPr marL="400050" lvl="1" indent="0" algn="just">
              <a:buNone/>
            </a:pPr>
            <a:r>
              <a:rPr lang="tr-TR" dirty="0"/>
              <a:t>c. Manyetik alan şiddeti ile ilgili matematiksel işlemlere girilmez.</a:t>
            </a:r>
          </a:p>
          <a:p>
            <a:pPr marL="0" indent="0" algn="just">
              <a:buNone/>
            </a:pPr>
            <a:r>
              <a:rPr lang="tr-TR" dirty="0"/>
              <a:t> </a:t>
            </a:r>
          </a:p>
          <a:p>
            <a:pPr marL="0" indent="0" algn="just">
              <a:buNone/>
            </a:pPr>
            <a:r>
              <a:rPr lang="tr-TR" b="1" dirty="0"/>
              <a:t>10.2.5.2. Dünyanın oluşturduğu manyetik alanının sebeplerini ve sonuçlarını tartışır.</a:t>
            </a:r>
            <a:endParaRPr lang="tr-TR" dirty="0"/>
          </a:p>
          <a:p>
            <a:pPr marL="400050" lvl="1" indent="0" algn="just">
              <a:buNone/>
            </a:pPr>
            <a:r>
              <a:rPr lang="tr-TR" dirty="0"/>
              <a:t>a. Öğrencilerin ilgi alanlarındaki farklılıklar göz önünde bulundurularak araştırma yapmaları sağlanır.</a:t>
            </a:r>
          </a:p>
          <a:p>
            <a:pPr marL="400050" lvl="1" indent="0" algn="just">
              <a:buNone/>
            </a:pPr>
            <a:r>
              <a:rPr lang="tr-TR" dirty="0"/>
              <a:t>b. Öğrencilerin manyetik kuzey ile coğrafi kuzey arasındaki farkı açıklamaları sağlanır.</a:t>
            </a:r>
          </a:p>
          <a:p>
            <a:pPr marL="400050" lvl="1" indent="0" algn="just">
              <a:buNone/>
            </a:pPr>
            <a:r>
              <a:rPr lang="tr-TR" dirty="0"/>
              <a:t>c. Öğrencilerin yüksek gerilim hatlarının geçtiği alanlarda oluşan manyetik alanın canlılar üzerine etkilerini tartışmaları sağlanır.</a:t>
            </a:r>
          </a:p>
          <a:p>
            <a:pPr algn="just"/>
            <a:endParaRPr lang="tr-TR" dirty="0"/>
          </a:p>
          <a:p>
            <a:pPr marL="0" indent="0">
              <a:buNone/>
            </a:pP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38703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 fontScale="90000"/>
          </a:bodyPr>
          <a:lstStyle/>
          <a:p>
            <a:pPr algn="l"/>
            <a:r>
              <a:rPr lang="tr-TR" sz="3200" dirty="0"/>
              <a:t>Önümüzdeki Hafta Ne Öğreneceğiz?</a:t>
            </a:r>
            <a:br>
              <a:rPr lang="tr-TR" sz="3200" dirty="0"/>
            </a:br>
            <a:endParaRPr lang="tr-TR" sz="32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28945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tr-TR" sz="1400" b="1" dirty="0"/>
              <a:t>10.3.1.1. Titreşim, dalga boyu, periyot, frekans, hız ve genlik kavramlarını açıklar ve ilişkilendirmeler yapar.</a:t>
            </a:r>
            <a:endParaRPr lang="tr-TR" sz="1400" dirty="0"/>
          </a:p>
          <a:p>
            <a:pPr marL="400050" lvl="1" indent="0">
              <a:buNone/>
            </a:pPr>
            <a:r>
              <a:rPr lang="tr-TR" sz="1400" dirty="0"/>
              <a:t>a. Öğrencilerin gösterim veya simülasyonlar kullanarak kavramları açıklamaları sağlanır.</a:t>
            </a:r>
          </a:p>
          <a:p>
            <a:pPr marL="400050" lvl="1" indent="0">
              <a:buNone/>
            </a:pPr>
            <a:r>
              <a:rPr lang="tr-TR" sz="1400" dirty="0"/>
              <a:t>b. Öğrencilerin periyot ve frekans kavramlarını birbiriyle ilişkilendirmeleri sağlanır.</a:t>
            </a:r>
          </a:p>
          <a:p>
            <a:pPr marL="400050" lvl="1" indent="0">
              <a:buNone/>
            </a:pPr>
            <a:r>
              <a:rPr lang="tr-TR" sz="1400" dirty="0"/>
              <a:t>c. Öğrencilerin dalganın ilerleme hızını, dalga boyu ve frekans kavramları ile ilişkilendirmeleri sağlanır.</a:t>
            </a:r>
          </a:p>
          <a:p>
            <a:pPr marL="400050" lvl="1" indent="0">
              <a:buNone/>
            </a:pPr>
            <a:r>
              <a:rPr lang="tr-TR" sz="1400" dirty="0"/>
              <a:t> </a:t>
            </a:r>
          </a:p>
          <a:p>
            <a:pPr marL="0" indent="0">
              <a:buNone/>
            </a:pPr>
            <a:r>
              <a:rPr lang="tr-TR" sz="1400" b="1" dirty="0"/>
              <a:t>10.3.1.2. Dalgaların enerji taşıdığı çıkarımını yapar.</a:t>
            </a:r>
            <a:endParaRPr lang="tr-TR" sz="1400" dirty="0"/>
          </a:p>
          <a:p>
            <a:pPr marL="400050" lvl="1" indent="0">
              <a:buNone/>
            </a:pPr>
            <a:r>
              <a:rPr lang="tr-TR" sz="1400" dirty="0"/>
              <a:t>a. Öğrencilerin deney yaparak ve simülasyonlar kullanarak çıkarım yapmaları sağlanır.</a:t>
            </a:r>
          </a:p>
          <a:p>
            <a:pPr marL="0" indent="0">
              <a:buNone/>
            </a:pPr>
            <a:r>
              <a:rPr lang="tr-TR" sz="1400" dirty="0"/>
              <a:t> </a:t>
            </a:r>
          </a:p>
          <a:p>
            <a:pPr marL="0" indent="0">
              <a:buNone/>
            </a:pPr>
            <a:r>
              <a:rPr lang="tr-TR" sz="1400" b="1" dirty="0"/>
              <a:t>10.3.1.3. Dalgaları titreşim ve ilerleme doğrultusuna göre sınıflandırır.</a:t>
            </a:r>
            <a:endParaRPr lang="tr-TR" sz="1400" dirty="0"/>
          </a:p>
          <a:p>
            <a:pPr marL="400050" lvl="1" indent="0">
              <a:buNone/>
            </a:pPr>
            <a:r>
              <a:rPr lang="tr-TR" sz="1400" dirty="0"/>
              <a:t>a. Öğrencilerin sınıflandırma yapmaları için gösterim ve simülasyonlar kullanmaları sağlanır.</a:t>
            </a:r>
          </a:p>
          <a:p>
            <a:pPr marL="0" indent="0">
              <a:buNone/>
            </a:pPr>
            <a:r>
              <a:rPr lang="tr-TR" sz="1400" dirty="0"/>
              <a:t> </a:t>
            </a:r>
          </a:p>
          <a:p>
            <a:pPr marL="0" indent="0">
              <a:buNone/>
            </a:pPr>
            <a:r>
              <a:rPr lang="tr-TR" sz="1400" b="1" dirty="0"/>
              <a:t>10.3.1.4. Atma ve periyodik dalga oluşturarak aralarındaki farkı açıklar.</a:t>
            </a:r>
            <a:endParaRPr lang="tr-TR" sz="1400" dirty="0"/>
          </a:p>
          <a:p>
            <a:pPr marL="400050" lvl="1" indent="0">
              <a:buNone/>
            </a:pPr>
            <a:r>
              <a:rPr lang="tr-TR" sz="1400" dirty="0"/>
              <a:t>a. Öğrencilerin atmanın temel fizik kavramı olmadığını sadece dalgaların özelliklerini incelemek için oluşturulduğunu anlamaları sağlanır.</a:t>
            </a:r>
          </a:p>
          <a:p>
            <a:pPr marL="400050" lvl="1" indent="0">
              <a:buNone/>
            </a:pPr>
            <a:r>
              <a:rPr lang="tr-TR" sz="1400" dirty="0"/>
              <a:t>b. Öğrencilerin deney yaparak ve simülasyonlar kullanarak atmaların sabit ve serbest uçtan yansımalarını incelemeleri sağlanır.</a:t>
            </a:r>
          </a:p>
          <a:p>
            <a:pPr marL="400050" lvl="1" indent="0">
              <a:buNone/>
            </a:pPr>
            <a:r>
              <a:rPr lang="tr-TR" sz="1400" dirty="0"/>
              <a:t>c. Öğrencilerin gergin bir yayda oluşturulan atmanın ilerleme hızının bağlı olduğu değişkenleri analiz etmeleri sağlanır.</a:t>
            </a:r>
          </a:p>
          <a:p>
            <a:pPr marL="400050" lvl="1" indent="0">
              <a:buNone/>
            </a:pPr>
            <a:r>
              <a:rPr lang="tr-TR" sz="1400" dirty="0"/>
              <a:t>ç. Atmanın ilerleme hızı ile ilgili matematiksel işlemlere girilmez.</a:t>
            </a:r>
          </a:p>
          <a:p>
            <a:pPr marL="400050" lvl="1" indent="0">
              <a:buNone/>
            </a:pPr>
            <a:r>
              <a:rPr lang="tr-TR" sz="1400" dirty="0"/>
              <a:t>d. Öğrencilerin bir ortamdan başka bir ortama geçerken yansıyan ve iletilen atmaların özelliklerini karşılaştırmaları sağlanır.</a:t>
            </a:r>
          </a:p>
          <a:p>
            <a:pPr marL="400050" lvl="1" indent="0">
              <a:buNone/>
            </a:pPr>
            <a:r>
              <a:rPr lang="tr-TR" sz="1400" dirty="0"/>
              <a:t>e. Öğrenciler iki atmanın karşılaşması durumunda meydana gelebilecek olayları analiz eder.</a:t>
            </a:r>
          </a:p>
          <a:p>
            <a:pPr marL="0" indent="0">
              <a:buNone/>
            </a:pPr>
            <a:endParaRPr lang="tr-TR" sz="1400" dirty="0"/>
          </a:p>
        </p:txBody>
      </p:sp>
    </p:spTree>
    <p:extLst>
      <p:ext uri="{BB962C8B-B14F-4D97-AF65-F5344CB8AC3E}">
        <p14:creationId xmlns:p14="http://schemas.microsoft.com/office/powerpoint/2010/main" val="1099458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79512" y="535323"/>
            <a:ext cx="2547575" cy="873317"/>
          </a:xfrm>
        </p:spPr>
        <p:txBody>
          <a:bodyPr>
            <a:normAutofit fontScale="90000"/>
          </a:bodyPr>
          <a:lstStyle/>
          <a:p>
            <a:pPr marL="0" indent="0"/>
            <a:r>
              <a:rPr lang="tr-TR" sz="1800" dirty="0" smtClean="0"/>
              <a:t/>
            </a:r>
            <a:br>
              <a:rPr lang="tr-TR" sz="1800" dirty="0" smtClean="0"/>
            </a:br>
            <a:r>
              <a:rPr lang="tr-TR" sz="1800" dirty="0"/>
              <a:t/>
            </a:r>
            <a:br>
              <a:rPr lang="tr-TR" sz="1800" dirty="0"/>
            </a:br>
            <a:r>
              <a:rPr lang="tr-TR" sz="1800" dirty="0" smtClean="0"/>
              <a:t/>
            </a:r>
            <a:br>
              <a:rPr lang="tr-TR" sz="1800" dirty="0" smtClean="0"/>
            </a:br>
            <a:r>
              <a:rPr lang="tr-TR" sz="1800" dirty="0"/>
              <a:t/>
            </a:r>
            <a:br>
              <a:rPr lang="tr-TR" sz="1800" dirty="0"/>
            </a:br>
            <a:r>
              <a:rPr lang="tr-TR" sz="1800" dirty="0" smtClean="0"/>
              <a:t/>
            </a:r>
            <a:br>
              <a:rPr lang="tr-TR" sz="1800" dirty="0" smtClean="0"/>
            </a:br>
            <a:r>
              <a:rPr lang="tr-TR" sz="1800" dirty="0"/>
              <a:t/>
            </a:r>
            <a:br>
              <a:rPr lang="tr-TR" sz="1800" dirty="0"/>
            </a:br>
            <a:r>
              <a:rPr lang="tr-TR" sz="1800" dirty="0" smtClean="0"/>
              <a:t/>
            </a:r>
            <a:br>
              <a:rPr lang="tr-TR" sz="1800" dirty="0" smtClean="0"/>
            </a:br>
            <a:r>
              <a:rPr lang="tr-TR" sz="1800" dirty="0" smtClean="0"/>
              <a:t>Akım </a:t>
            </a:r>
            <a:r>
              <a:rPr lang="tr-TR" sz="1800" dirty="0"/>
              <a:t>ile Manyetik Alan </a:t>
            </a:r>
            <a:r>
              <a:rPr lang="tr-TR" sz="1800" dirty="0" smtClean="0"/>
              <a:t>İlişkisi ve Dünya’nın </a:t>
            </a:r>
            <a:r>
              <a:rPr lang="tr-TR" sz="1800" dirty="0"/>
              <a:t>Manyetik Alanı</a:t>
            </a:r>
            <a:br>
              <a:rPr lang="tr-TR" sz="1800" dirty="0"/>
            </a:br>
            <a:r>
              <a:rPr lang="tr-TR" dirty="0"/>
              <a:t/>
            </a:r>
            <a:br>
              <a:rPr lang="tr-TR" dirty="0"/>
            </a:br>
            <a:endParaRPr lang="tr-T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İçerik Yer Tutucusu 2"/>
              <p:cNvSpPr>
                <a:spLocks noGrp="1"/>
              </p:cNvSpPr>
              <p:nvPr>
                <p:ph idx="1"/>
              </p:nvPr>
            </p:nvSpPr>
            <p:spPr>
              <a:xfrm>
                <a:off x="2843808" y="116632"/>
                <a:ext cx="5842992" cy="6009531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tr-TR" dirty="0" smtClean="0"/>
                  <a:t>Geçen Hafta Neler Öğrendik?</a:t>
                </a:r>
              </a:p>
              <a:p>
                <a:pPr marL="0" indent="0">
                  <a:buNone/>
                </a:pPr>
                <a:r>
                  <a:rPr lang="tr-TR" dirty="0"/>
                  <a:t> </a:t>
                </a:r>
                <a:r>
                  <a:rPr lang="tr-TR" dirty="0" smtClean="0"/>
                  <a:t>                    </a:t>
                </a:r>
                <a:r>
                  <a:rPr lang="tr-TR" i="1" dirty="0" smtClean="0"/>
                  <a:t>B </a:t>
                </a:r>
                <a:r>
                  <a:rPr lang="tr-TR" i="1" dirty="0" err="1" smtClean="0"/>
                  <a:t>Tesla</a:t>
                </a:r>
                <a:r>
                  <a:rPr lang="tr-TR" i="1" dirty="0" smtClean="0"/>
                  <a:t> (T)</a:t>
                </a:r>
                <a:endParaRPr lang="tr-TR" dirty="0" smtClean="0"/>
              </a:p>
              <a:p>
                <a:pPr marL="0" indent="0">
                  <a:buNone/>
                </a:pPr>
                <a:endParaRPr lang="tr-TR" dirty="0"/>
              </a:p>
              <a:p>
                <a:pPr marL="0" indent="0">
                  <a:buNone/>
                </a:pPr>
                <a:endParaRPr lang="tr-TR" dirty="0" smtClean="0"/>
              </a:p>
              <a:p>
                <a:pPr marL="0" indent="0">
                  <a:buNone/>
                </a:pPr>
                <a:endParaRPr lang="tr-TR" dirty="0"/>
              </a:p>
              <a:p>
                <a:pPr marL="0" indent="0">
                  <a:buNone/>
                </a:pPr>
                <a:r>
                  <a:rPr lang="tr-TR" sz="2400" dirty="0" smtClean="0"/>
                  <a:t>                             </a:t>
                </a:r>
                <a14:m>
                  <m:oMath xmlns:m="http://schemas.openxmlformats.org/officeDocument/2006/math">
                    <m:r>
                      <a:rPr lang="tr-TR" sz="2400" i="1">
                        <a:latin typeface="Cambria Math" panose="02040503050406030204" pitchFamily="18" charset="0"/>
                      </a:rPr>
                      <m:t>𝐹</m:t>
                    </m:r>
                    <m:r>
                      <a:rPr lang="tr-TR" sz="2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tr-TR" sz="2400" i="1">
                        <a:latin typeface="Cambria Math" panose="02040503050406030204" pitchFamily="18" charset="0"/>
                      </a:rPr>
                      <m:t>𝐾</m:t>
                    </m:r>
                    <m:r>
                      <a:rPr lang="tr-TR" sz="2400" i="1">
                        <a:latin typeface="Cambria Math" panose="02040503050406030204" pitchFamily="18" charset="0"/>
                      </a:rPr>
                      <m:t>.</m:t>
                    </m:r>
                    <m:f>
                      <m:fPr>
                        <m:ctrlPr>
                          <a:rPr lang="tr-TR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tr-TR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tr-TR" sz="2400" i="1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tr-TR" sz="2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tr-TR" sz="2400" i="1">
                            <a:latin typeface="Cambria Math" panose="02040503050406030204" pitchFamily="18" charset="0"/>
                          </a:rPr>
                          <m:t>.</m:t>
                        </m:r>
                        <m:sSub>
                          <m:sSubPr>
                            <m:ctrlPr>
                              <a:rPr lang="tr-TR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tr-TR" sz="2400" i="1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tr-TR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num>
                      <m:den>
                        <m:sSup>
                          <m:sSupPr>
                            <m:ctrlPr>
                              <a:rPr lang="tr-TR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tr-TR" sz="2400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p>
                            <m:r>
                              <a:rPr lang="tr-TR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tr-TR" sz="2400" dirty="0" smtClean="0"/>
                  <a:t>         </a:t>
                </a:r>
                <a14:m>
                  <m:oMath xmlns:m="http://schemas.openxmlformats.org/officeDocument/2006/math">
                    <m:r>
                      <a:rPr lang="tr-TR" sz="2400">
                        <a:latin typeface="Cambria Math" panose="02040503050406030204" pitchFamily="18" charset="0"/>
                      </a:rPr>
                      <m:t>|</m:t>
                    </m:r>
                    <m:acc>
                      <m:accPr>
                        <m:chr m:val="⃗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tr-TR" sz="2400" i="1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tr-TR" sz="2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  <m:r>
                      <a:rPr lang="tr-TR" sz="2400" i="1">
                        <a:latin typeface="Cambria Math" panose="02040503050406030204" pitchFamily="18" charset="0"/>
                      </a:rPr>
                      <m:t>|</m:t>
                    </m:r>
                    <m:r>
                      <a:rPr lang="tr-TR" sz="2400">
                        <a:latin typeface="Cambria Math" panose="02040503050406030204" pitchFamily="18" charset="0"/>
                      </a:rPr>
                      <m:t>=</m:t>
                    </m:r>
                    <m:r>
                      <a:rPr lang="tr-TR" sz="2400" i="1">
                        <a:latin typeface="Cambria Math" panose="02040503050406030204" pitchFamily="18" charset="0"/>
                      </a:rPr>
                      <m:t>|</m:t>
                    </m:r>
                    <m:acc>
                      <m:accPr>
                        <m:chr m:val="⃗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tr-TR" sz="2400" i="1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tr-TR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acc>
                    <m:r>
                      <a:rPr lang="tr-TR" sz="2400" i="1">
                        <a:latin typeface="Cambria Math" panose="02040503050406030204" pitchFamily="18" charset="0"/>
                      </a:rPr>
                      <m:t>|</m:t>
                    </m:r>
                  </m:oMath>
                </a14:m>
                <a:endParaRPr lang="en-US" sz="2400" dirty="0"/>
              </a:p>
              <a:p>
                <a:pPr marL="0" indent="0">
                  <a:buNone/>
                </a:pPr>
                <a:r>
                  <a:rPr lang="tr-TR" sz="2400" dirty="0" smtClean="0"/>
                  <a:t>                                                               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tr-TR" sz="2400" i="1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tr-TR" sz="2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  <m:r>
                      <a:rPr lang="tr-TR" sz="2400">
                        <a:latin typeface="Cambria Math" panose="02040503050406030204" pitchFamily="18" charset="0"/>
                      </a:rPr>
                      <m:t>=−</m:t>
                    </m:r>
                    <m:acc>
                      <m:accPr>
                        <m:chr m:val="⃗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tr-TR" sz="2400" i="1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tr-TR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acc>
                  </m:oMath>
                </a14:m>
                <a:endParaRPr lang="tr-TR" sz="2400" dirty="0" smtClean="0"/>
              </a:p>
              <a:p>
                <a:pPr marL="0" indent="0">
                  <a:buNone/>
                </a:pPr>
                <a:endParaRPr lang="tr-TR" dirty="0"/>
              </a:p>
            </p:txBody>
          </p:sp>
        </mc:Choice>
        <mc:Fallback xmlns="">
          <p:sp>
            <p:nvSpPr>
              <p:cNvPr id="3" name="İçerik Yer Tutucusu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843808" y="116632"/>
                <a:ext cx="5842992" cy="6009531"/>
              </a:xfrm>
              <a:blipFill rotWithShape="1">
                <a:blip r:embed="rId2"/>
                <a:stretch>
                  <a:fillRect l="-2714" t="-1318"/>
                </a:stretch>
              </a:blipFill>
            </p:spPr>
            <p:txBody>
              <a:bodyPr/>
              <a:lstStyle/>
              <a:p>
                <a:r>
                  <a:rPr lang="tr-T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107504" y="1001062"/>
            <a:ext cx="2520281" cy="4691063"/>
          </a:xfrm>
        </p:spPr>
        <p:txBody>
          <a:bodyPr/>
          <a:lstStyle/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Geçen Hafta Neler Öğrendik?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/>
              <a:t>Manyetik Vinç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/>
              <a:t>Film: Kor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/>
              <a:t>Aurora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/>
              <a:t>Akım Taşıyan Telin Oluşturduğu Manyetik Alanın Keşfi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/>
              <a:t>Manyetik Alan Aktivitesi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/>
              <a:t>Günlük Hayat Örnekleri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/>
              <a:t>Dünyanın Manyetik Alanı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/>
              <a:t>Manyetik Alanın Canlılar Üzerindeki Etkisi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/>
              <a:t>Manyetik Vinç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/>
              <a:t>Film: Kor 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/>
              <a:t>Aurora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 smtClean="0"/>
              <a:t>Bugün </a:t>
            </a:r>
            <a:r>
              <a:rPr lang="tr-TR" dirty="0"/>
              <a:t>Neler Öğrendik?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/>
              <a:t>Önümüzdeki Hafta Neler Öğreneceğiz?</a:t>
            </a:r>
          </a:p>
          <a:p>
            <a:endParaRPr lang="tr-TR" dirty="0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8451" y="971982"/>
            <a:ext cx="857521" cy="752601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3928" y="960650"/>
            <a:ext cx="622483" cy="729935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8224" y="885807"/>
            <a:ext cx="1246805" cy="938967"/>
          </a:xfrm>
          <a:prstGeom prst="rect">
            <a:avLst/>
          </a:prstGeom>
        </p:spPr>
      </p:pic>
      <p:pic>
        <p:nvPicPr>
          <p:cNvPr id="10" name="Resim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32" y="885807"/>
            <a:ext cx="1207968" cy="920233"/>
          </a:xfrm>
          <a:prstGeom prst="rect">
            <a:avLst/>
          </a:prstGeom>
        </p:spPr>
      </p:pic>
      <p:pic>
        <p:nvPicPr>
          <p:cNvPr id="11" name="Resim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21302" y="1914235"/>
            <a:ext cx="1704069" cy="1642673"/>
          </a:xfrm>
          <a:prstGeom prst="rect">
            <a:avLst/>
          </a:prstGeom>
        </p:spPr>
      </p:pic>
      <p:pic>
        <p:nvPicPr>
          <p:cNvPr id="12" name="Resim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23244" y="2073364"/>
            <a:ext cx="4088276" cy="1017997"/>
          </a:xfrm>
          <a:prstGeom prst="rect">
            <a:avLst/>
          </a:prstGeom>
        </p:spPr>
      </p:pic>
      <p:pic>
        <p:nvPicPr>
          <p:cNvPr id="13" name="Resim 12"/>
          <p:cNvPicPr>
            <a:picLocks noChangeAspect="1"/>
          </p:cNvPicPr>
          <p:nvPr/>
        </p:nvPicPr>
        <p:blipFill rotWithShape="1">
          <a:blip r:embed="rId9"/>
          <a:srcRect/>
          <a:stretch/>
        </p:blipFill>
        <p:spPr>
          <a:xfrm>
            <a:off x="2915817" y="4365104"/>
            <a:ext cx="6151513" cy="1980000"/>
          </a:xfrm>
          <a:prstGeom prst="rect">
            <a:avLst/>
          </a:prstGeom>
        </p:spPr>
      </p:pic>
      <p:cxnSp>
        <p:nvCxnSpPr>
          <p:cNvPr id="14" name="Düz Ok Bağlayıcısı 13"/>
          <p:cNvCxnSpPr/>
          <p:nvPr/>
        </p:nvCxnSpPr>
        <p:spPr>
          <a:xfrm>
            <a:off x="4915738" y="764704"/>
            <a:ext cx="216024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642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79512" y="836712"/>
            <a:ext cx="2448272" cy="864095"/>
          </a:xfrm>
        </p:spPr>
        <p:txBody>
          <a:bodyPr>
            <a:normAutofit fontScale="90000"/>
          </a:bodyPr>
          <a:lstStyle/>
          <a:p>
            <a:pPr marL="0" indent="0"/>
            <a:r>
              <a:rPr lang="tr-TR" dirty="0" smtClean="0"/>
              <a:t/>
            </a:r>
            <a:br>
              <a:rPr lang="tr-TR" dirty="0" smtClean="0"/>
            </a:br>
            <a:r>
              <a:rPr lang="tr-TR" dirty="0"/>
              <a:t/>
            </a:r>
            <a:br>
              <a:rPr lang="tr-TR" dirty="0"/>
            </a:br>
            <a:r>
              <a:rPr lang="tr-TR" dirty="0" smtClean="0"/>
              <a:t>Akım </a:t>
            </a:r>
            <a:r>
              <a:rPr lang="tr-TR" dirty="0"/>
              <a:t>ile Manyetik Alan </a:t>
            </a:r>
            <a:r>
              <a:rPr lang="tr-TR" dirty="0" smtClean="0"/>
              <a:t>İlişkisi ve Dünya’nın </a:t>
            </a:r>
            <a:r>
              <a:rPr lang="tr-TR" dirty="0"/>
              <a:t>Manyetik Alanı</a:t>
            </a:r>
            <a:br>
              <a:rPr lang="tr-TR" dirty="0"/>
            </a:br>
            <a:r>
              <a:rPr lang="tr-TR" dirty="0"/>
              <a:t/>
            </a:r>
            <a:br>
              <a:rPr lang="tr-TR" dirty="0"/>
            </a:b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625229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dirty="0" smtClean="0"/>
              <a:t>Manyetik Vinç</a:t>
            </a:r>
          </a:p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endParaRPr lang="tr-TR" dirty="0" smtClean="0"/>
          </a:p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endParaRPr lang="tr-TR" dirty="0" smtClean="0"/>
          </a:p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endParaRPr lang="tr-TR" dirty="0" smtClean="0"/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r>
              <a:rPr lang="tr-TR" sz="2400" dirty="0" smtClean="0"/>
              <a:t>Bu </a:t>
            </a:r>
            <a:r>
              <a:rPr lang="tr-TR" sz="2400" dirty="0" smtClean="0"/>
              <a:t>kadar büyük mıknatıs var mıdır?</a:t>
            </a:r>
          </a:p>
          <a:p>
            <a:pPr marL="0" indent="0">
              <a:buNone/>
            </a:pPr>
            <a:endParaRPr lang="tr-TR" sz="2400" dirty="0"/>
          </a:p>
          <a:p>
            <a:pPr marL="0" indent="0">
              <a:buNone/>
            </a:pPr>
            <a:r>
              <a:rPr lang="tr-TR" sz="2400" dirty="0" smtClean="0"/>
              <a:t>Bu bir doğal mıknatıs olsa bırakabilir miydi? </a:t>
            </a:r>
          </a:p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endParaRPr lang="tr-TR" dirty="0" smtClean="0"/>
          </a:p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endParaRPr lang="tr-TR" dirty="0" smtClean="0"/>
          </a:p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endParaRPr lang="tr-TR" dirty="0" smtClean="0"/>
          </a:p>
          <a:p>
            <a:pPr marL="0" indent="0">
              <a:buNone/>
            </a:pPr>
            <a:endParaRPr lang="tr-TR" dirty="0" smtClean="0"/>
          </a:p>
          <a:p>
            <a:pPr marL="0" indent="0">
              <a:buNone/>
            </a:pPr>
            <a:endParaRPr lang="tr-TR" dirty="0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107504" y="1119789"/>
            <a:ext cx="3286001" cy="4691063"/>
          </a:xfrm>
        </p:spPr>
        <p:txBody>
          <a:bodyPr/>
          <a:lstStyle/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Geçen Hafta Neler Öğrendik?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Manyetik Vinç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/>
              <a:t>Film: Kor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/>
              <a:t>Aurora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/>
              <a:t>Akım Taşıyan Telin Oluşturduğu Manyetik Alanın Keşfi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/>
              <a:t>Manyetik Alan Aktivitesi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/>
              <a:t>Günlük Hayat Örnekleri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/>
              <a:t>Dünyanın Manyetik Alanı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/>
              <a:t>Manyetik Alanın Canlılar Üzerindeki Etkisi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/>
              <a:t>Manyetik Vinç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/>
              <a:t>Film: Kor 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/>
              <a:t>Aurora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 smtClean="0"/>
              <a:t>Bugün </a:t>
            </a:r>
            <a:r>
              <a:rPr lang="tr-TR" dirty="0"/>
              <a:t>Neler Öğrendik?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/>
              <a:t>Önümüzdeki Hafta Neler Öğreneceğiz?</a:t>
            </a:r>
          </a:p>
          <a:p>
            <a:endParaRPr lang="tr-TR" dirty="0"/>
          </a:p>
        </p:txBody>
      </p:sp>
      <p:pic>
        <p:nvPicPr>
          <p:cNvPr id="5" name="electromagnetic crane.m4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10800000" flipH="1" flipV="1">
            <a:off x="3575050" y="1119789"/>
            <a:ext cx="4975986" cy="3317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594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79512" y="476672"/>
            <a:ext cx="2160240" cy="792088"/>
          </a:xfrm>
        </p:spPr>
        <p:txBody>
          <a:bodyPr>
            <a:normAutofit fontScale="90000"/>
          </a:bodyPr>
          <a:lstStyle/>
          <a:p>
            <a:pPr marL="0" indent="0"/>
            <a:r>
              <a:rPr lang="tr-TR" dirty="0"/>
              <a:t>Akım ile Manyetik Alan İlişkisi</a:t>
            </a:r>
            <a:br>
              <a:rPr lang="tr-TR" dirty="0"/>
            </a:br>
            <a:r>
              <a:rPr lang="tr-TR" dirty="0" smtClean="0"/>
              <a:t>ve</a:t>
            </a:r>
            <a:r>
              <a:rPr lang="tr-TR" dirty="0"/>
              <a:t> </a:t>
            </a:r>
            <a:r>
              <a:rPr lang="tr-TR" dirty="0" smtClean="0"/>
              <a:t>Dünya’nın </a:t>
            </a:r>
            <a:r>
              <a:rPr lang="tr-TR" dirty="0"/>
              <a:t>Manyetik Alanı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tr-TR" dirty="0" smtClean="0"/>
              <a:t>Film: Kor</a:t>
            </a:r>
          </a:p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endParaRPr lang="tr-TR" dirty="0" smtClean="0"/>
          </a:p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endParaRPr lang="tr-TR" dirty="0" smtClean="0"/>
          </a:p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endParaRPr lang="tr-TR" dirty="0" smtClean="0"/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r>
              <a:rPr lang="tr-TR" sz="2400" dirty="0" smtClean="0"/>
              <a:t>Bu </a:t>
            </a:r>
            <a:r>
              <a:rPr lang="tr-TR" sz="2400" dirty="0" smtClean="0"/>
              <a:t>kuşlar niye böyle davranıyorlar?</a:t>
            </a:r>
            <a:endParaRPr lang="tr-TR" sz="2400" dirty="0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179512" y="1268760"/>
            <a:ext cx="3008313" cy="4691063"/>
          </a:xfrm>
        </p:spPr>
        <p:txBody>
          <a:bodyPr/>
          <a:lstStyle/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Geçen Hafta Neler Öğrendik?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Manyetik Vinç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Film: Kor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/>
              <a:t>Aurora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/>
              <a:t>Akım Taşıyan Telin Oluşturduğu Manyetik Alanın Keşfi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/>
              <a:t>Manyetik Alan Aktivitesi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/>
              <a:t>Günlük Hayat Örnekleri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/>
              <a:t>Dünyanın Manyetik Alanı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/>
              <a:t>Manyetik Alanın Canlılar Üzerindeki Etkisi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/>
              <a:t>Manyetik Vinç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/>
              <a:t>Film: Kor 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/>
              <a:t>Aurora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 smtClean="0"/>
              <a:t>Bugün </a:t>
            </a:r>
            <a:r>
              <a:rPr lang="tr-TR" dirty="0"/>
              <a:t>Neler Öğrendik?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/>
              <a:t>Önümüzdeki Hafta Neler Öğreneceğiz?</a:t>
            </a:r>
          </a:p>
        </p:txBody>
      </p:sp>
      <p:pic>
        <p:nvPicPr>
          <p:cNvPr id="5" name="The Core (19) Movie CLIP - The Birds (2003) HD.m4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73073" y="1124743"/>
            <a:ext cx="5888655" cy="3312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023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79512" y="332656"/>
            <a:ext cx="2232248" cy="864096"/>
          </a:xfrm>
        </p:spPr>
        <p:txBody>
          <a:bodyPr>
            <a:normAutofit fontScale="90000"/>
          </a:bodyPr>
          <a:lstStyle/>
          <a:p>
            <a:pPr marL="0" indent="0"/>
            <a:r>
              <a:rPr lang="tr-TR" dirty="0"/>
              <a:t>Akım ile Manyetik Alan İlişkisi</a:t>
            </a:r>
            <a:br>
              <a:rPr lang="tr-TR" dirty="0"/>
            </a:br>
            <a:r>
              <a:rPr lang="tr-TR" dirty="0" smtClean="0"/>
              <a:t>ve</a:t>
            </a:r>
            <a:r>
              <a:rPr lang="tr-TR" dirty="0"/>
              <a:t> </a:t>
            </a:r>
            <a:r>
              <a:rPr lang="tr-TR" dirty="0" smtClean="0"/>
              <a:t>Dünya’nın </a:t>
            </a:r>
            <a:r>
              <a:rPr lang="tr-TR" dirty="0"/>
              <a:t>Manyetik Alanı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tr-TR" dirty="0" smtClean="0"/>
              <a:t>Aurora</a:t>
            </a:r>
          </a:p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endParaRPr lang="tr-TR" dirty="0" smtClean="0"/>
          </a:p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endParaRPr lang="tr-TR" dirty="0" smtClean="0"/>
          </a:p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endParaRPr lang="tr-TR" dirty="0" smtClean="0"/>
          </a:p>
          <a:p>
            <a:pPr marL="0" indent="0">
              <a:buNone/>
            </a:pPr>
            <a:endParaRPr lang="tr-TR" dirty="0" smtClean="0"/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r>
              <a:rPr lang="tr-TR" sz="2400" dirty="0" smtClean="0"/>
              <a:t>Bu </a:t>
            </a:r>
            <a:r>
              <a:rPr lang="tr-TR" sz="2400" dirty="0" smtClean="0"/>
              <a:t>olayın nedenini biliyor musunuz? </a:t>
            </a:r>
          </a:p>
          <a:p>
            <a:pPr marL="0" indent="0">
              <a:buNone/>
            </a:pPr>
            <a:endParaRPr lang="tr-TR" dirty="0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179512" y="1196752"/>
            <a:ext cx="3008313" cy="4691063"/>
          </a:xfrm>
        </p:spPr>
        <p:txBody>
          <a:bodyPr/>
          <a:lstStyle/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Geçen Hafta Neler Öğrendik?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Manyetik Vinç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Film: Kor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>
                <a:solidFill>
                  <a:srgbClr val="FF0000"/>
                </a:solidFill>
              </a:rPr>
              <a:t>Aurora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/>
              <a:t>Akım Taşıyan Telin Oluşturduğu Manyetik Alanın Keşfi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/>
              <a:t>Manyetik Alan Aktivitesi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/>
              <a:t>Günlük Hayat Örnekleri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/>
              <a:t>Dünyanın Manyetik Alanı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/>
              <a:t>Manyetik Alanın Canlılar Üzerindeki Etkisi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/>
              <a:t>Manyetik Vinç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/>
              <a:t>Film: Kor 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/>
              <a:t>Aurora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 smtClean="0"/>
              <a:t>Bugün </a:t>
            </a:r>
            <a:r>
              <a:rPr lang="tr-TR" dirty="0"/>
              <a:t>Neler Öğrendik?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dirty="0"/>
              <a:t>Önümüzdeki Hafta Neler Öğreneceğiz?</a:t>
            </a:r>
          </a:p>
        </p:txBody>
      </p:sp>
      <p:pic>
        <p:nvPicPr>
          <p:cNvPr id="6" name="Night of the Northern Lights.m4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72046" y="1628799"/>
            <a:ext cx="5376600" cy="3024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303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07504" y="188640"/>
            <a:ext cx="2448272" cy="1052736"/>
          </a:xfrm>
        </p:spPr>
        <p:txBody>
          <a:bodyPr>
            <a:normAutofit fontScale="90000"/>
          </a:bodyPr>
          <a:lstStyle/>
          <a:p>
            <a:pPr marL="0" indent="0"/>
            <a:r>
              <a:rPr lang="tr-TR" dirty="0"/>
              <a:t>Akım ile Manyetik Alan </a:t>
            </a:r>
            <a:r>
              <a:rPr lang="tr-TR" dirty="0" smtClean="0"/>
              <a:t>İlişkisi ve Dünya’nın </a:t>
            </a:r>
            <a:r>
              <a:rPr lang="tr-TR" dirty="0"/>
              <a:t>Manyetik Alanı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563888" y="332656"/>
            <a:ext cx="5111750" cy="585311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tr-TR" sz="2400" dirty="0" smtClean="0"/>
              <a:t>Akım Taşıyan Telin Oluşturduğu Manyetik Alanın </a:t>
            </a:r>
            <a:r>
              <a:rPr lang="tr-TR" sz="2400" dirty="0"/>
              <a:t>Keşfi: </a:t>
            </a:r>
            <a:endParaRPr lang="tr-TR" sz="2400" dirty="0" smtClean="0"/>
          </a:p>
          <a:p>
            <a:pPr algn="just"/>
            <a:r>
              <a:rPr lang="tr-TR" sz="1800" dirty="0" smtClean="0"/>
              <a:t>Üzerinden </a:t>
            </a:r>
            <a:r>
              <a:rPr lang="tr-TR" sz="1800" dirty="0"/>
              <a:t>akım geçen tellerin çevresinde manyetik alan olduğunu nasıl anlarız</a:t>
            </a:r>
            <a:r>
              <a:rPr lang="tr-TR" sz="1800" dirty="0" smtClean="0"/>
              <a:t>?</a:t>
            </a:r>
          </a:p>
          <a:p>
            <a:pPr algn="just">
              <a:buFont typeface="Wingdings" pitchFamily="2" charset="2"/>
              <a:buChar char="v"/>
            </a:pPr>
            <a:r>
              <a:rPr lang="tr-TR" sz="1800" dirty="0" err="1"/>
              <a:t>Oersted</a:t>
            </a:r>
            <a:r>
              <a:rPr lang="tr-TR" sz="1800" dirty="0"/>
              <a:t> </a:t>
            </a:r>
            <a:r>
              <a:rPr lang="tr-TR" sz="1800" dirty="0" smtClean="0"/>
              <a:t>Deneyi</a:t>
            </a:r>
          </a:p>
          <a:p>
            <a:pPr lvl="1" algn="just"/>
            <a:r>
              <a:rPr lang="tr-TR" sz="1600" dirty="0" smtClean="0"/>
              <a:t>Elektrik akımının manyetik alan ürettiğini keşfetti. </a:t>
            </a:r>
            <a:endParaRPr lang="tr-TR" sz="1600" dirty="0"/>
          </a:p>
          <a:p>
            <a:pPr lvl="1" algn="just"/>
            <a:r>
              <a:rPr lang="tr-TR" sz="1600" dirty="0" smtClean="0"/>
              <a:t>Bir </a:t>
            </a:r>
            <a:r>
              <a:rPr lang="tr-TR" sz="1600" dirty="0"/>
              <a:t>telin altına bir pusula yerleştirdi ve daha sonra elektrik akımı açtı. Manyetize pusulanın iğnesi </a:t>
            </a:r>
            <a:r>
              <a:rPr lang="tr-TR" sz="1600" dirty="0" smtClean="0"/>
              <a:t>hareket etti.</a:t>
            </a:r>
          </a:p>
          <a:p>
            <a:endParaRPr lang="tr-TR" dirty="0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179512" y="1268760"/>
            <a:ext cx="3008313" cy="4691063"/>
          </a:xfrm>
        </p:spPr>
        <p:txBody>
          <a:bodyPr/>
          <a:lstStyle/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sz="1600" dirty="0">
                <a:solidFill>
                  <a:srgbClr val="FF0000"/>
                </a:solidFill>
              </a:rPr>
              <a:t>Geçen Hafta Neler Öğrendik?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sz="1600" dirty="0">
                <a:solidFill>
                  <a:srgbClr val="FF0000"/>
                </a:solidFill>
              </a:rPr>
              <a:t>Manyetik Vinç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sz="1600" dirty="0">
                <a:solidFill>
                  <a:srgbClr val="FF0000"/>
                </a:solidFill>
              </a:rPr>
              <a:t>Film: Kor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sz="1600" dirty="0">
                <a:solidFill>
                  <a:srgbClr val="FF0000"/>
                </a:solidFill>
              </a:rPr>
              <a:t>Aurora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sz="1600" dirty="0">
                <a:solidFill>
                  <a:srgbClr val="FF0000"/>
                </a:solidFill>
              </a:rPr>
              <a:t>Akım Taşıyan Telin Oluşturduğu Manyetik Alanın Keşfi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sz="1600" dirty="0"/>
              <a:t>Manyetik Alan Aktivitesi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sz="1600" dirty="0"/>
              <a:t>Günlük Hayat Örnekleri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sz="1600" dirty="0"/>
              <a:t>Dünyanın Manyetik Alanı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sz="1600" dirty="0"/>
              <a:t>Manyetik Alanın Canlılar Üzerindeki Etkisi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sz="1600" dirty="0"/>
              <a:t>Manyetik Vinç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sz="1600" dirty="0"/>
              <a:t>Film: Kor 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sz="1600" dirty="0"/>
              <a:t>Aurora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sz="1600" dirty="0" smtClean="0"/>
              <a:t>Bugün </a:t>
            </a:r>
            <a:r>
              <a:rPr lang="tr-TR" sz="1600" dirty="0"/>
              <a:t>Neler Öğrendik?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sz="1600" dirty="0"/>
              <a:t>Önümüzdeki Hafta Neler Öğreneceğiz?</a:t>
            </a:r>
          </a:p>
        </p:txBody>
      </p:sp>
      <p:pic>
        <p:nvPicPr>
          <p:cNvPr id="5" name="Picture 3" descr="C:\Users\Cemre\Desktop\huu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704" y="4941168"/>
            <a:ext cx="2843808" cy="1799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erstedexperiment. Explain [Hindi-Eng].m4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36199" y="3273672"/>
            <a:ext cx="3243909" cy="2056685"/>
          </a:xfrm>
          <a:prstGeom prst="rect">
            <a:avLst/>
          </a:prstGeom>
        </p:spPr>
      </p:pic>
      <p:sp>
        <p:nvSpPr>
          <p:cNvPr id="7" name="Metin Kutusu 4"/>
          <p:cNvSpPr txBox="1"/>
          <p:nvPr/>
        </p:nvSpPr>
        <p:spPr>
          <a:xfrm>
            <a:off x="7244371" y="4517305"/>
            <a:ext cx="752475" cy="847725"/>
          </a:xfrm>
          <a:prstGeom prst="rect">
            <a:avLst/>
          </a:prstGeom>
          <a:solidFill>
            <a:schemeClr val="lt1"/>
          </a:solidFill>
          <a:ln w="6350">
            <a:solidFill>
              <a:schemeClr val="bg1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tr-TR" sz="1100" dirty="0">
                <a:effectLst/>
                <a:ea typeface="Calibri"/>
                <a:cs typeface="Times New Roman"/>
              </a:rPr>
              <a:t>Akım yukarı doğru akar. </a:t>
            </a:r>
          </a:p>
        </p:txBody>
      </p:sp>
      <p:sp>
        <p:nvSpPr>
          <p:cNvPr id="8" name="Metin Kutusu 6"/>
          <p:cNvSpPr txBox="1"/>
          <p:nvPr/>
        </p:nvSpPr>
        <p:spPr>
          <a:xfrm>
            <a:off x="7452320" y="6165304"/>
            <a:ext cx="936104" cy="457200"/>
          </a:xfrm>
          <a:prstGeom prst="rect">
            <a:avLst/>
          </a:prstGeom>
          <a:solidFill>
            <a:schemeClr val="lt1"/>
          </a:solidFill>
          <a:ln w="6350">
            <a:solidFill>
              <a:schemeClr val="bg1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tr-TR" sz="1100" dirty="0">
                <a:effectLst/>
                <a:ea typeface="Calibri"/>
                <a:cs typeface="Times New Roman"/>
              </a:rPr>
              <a:t>Akım aşağı doğru akar. </a:t>
            </a:r>
          </a:p>
        </p:txBody>
      </p:sp>
    </p:spTree>
    <p:extLst>
      <p:ext uri="{BB962C8B-B14F-4D97-AF65-F5344CB8AC3E}">
        <p14:creationId xmlns:p14="http://schemas.microsoft.com/office/powerpoint/2010/main" val="4019771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7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79512" y="332656"/>
            <a:ext cx="2016224" cy="836712"/>
          </a:xfrm>
        </p:spPr>
        <p:txBody>
          <a:bodyPr>
            <a:normAutofit fontScale="90000"/>
          </a:bodyPr>
          <a:lstStyle/>
          <a:p>
            <a:pPr marL="0" indent="0"/>
            <a:r>
              <a:rPr lang="tr-TR" dirty="0"/>
              <a:t>Akım ile Manyetik Alan İlişkisi</a:t>
            </a:r>
            <a:br>
              <a:rPr lang="tr-TR" dirty="0"/>
            </a:br>
            <a:r>
              <a:rPr lang="tr-TR" dirty="0" smtClean="0"/>
              <a:t>ve</a:t>
            </a:r>
            <a:r>
              <a:rPr lang="tr-TR" dirty="0"/>
              <a:t> </a:t>
            </a:r>
            <a:r>
              <a:rPr lang="tr-TR" dirty="0" smtClean="0"/>
              <a:t>Dünya’nın </a:t>
            </a:r>
            <a:r>
              <a:rPr lang="tr-TR" dirty="0"/>
              <a:t>Manyetik Alanı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tr-TR" sz="2000" dirty="0" smtClean="0"/>
              <a:t>Aktivite Zamanı !</a:t>
            </a:r>
          </a:p>
          <a:p>
            <a:pPr marL="0" indent="0">
              <a:buNone/>
            </a:pPr>
            <a:endParaRPr lang="tr-TR" sz="1600" dirty="0"/>
          </a:p>
          <a:p>
            <a:pPr marL="0" indent="0">
              <a:buNone/>
            </a:pPr>
            <a:endParaRPr lang="tr-TR" sz="1100" dirty="0"/>
          </a:p>
          <a:p>
            <a:pPr>
              <a:buFont typeface="Wingdings" pitchFamily="2" charset="2"/>
              <a:buChar char="v"/>
            </a:pPr>
            <a:r>
              <a:rPr lang="tr-TR" sz="1800" dirty="0" smtClean="0"/>
              <a:t>Akım Taşıyan Düz Bir Telin </a:t>
            </a:r>
            <a:r>
              <a:rPr lang="tr-TR" sz="1800" dirty="0"/>
              <a:t>Manyetik Alanını Etkileyen Değişkenlerin </a:t>
            </a:r>
            <a:r>
              <a:rPr lang="tr-TR" sz="1800" dirty="0" smtClean="0"/>
              <a:t>Aktivitesi</a:t>
            </a:r>
          </a:p>
          <a:p>
            <a:pPr marL="0" indent="0">
              <a:buNone/>
            </a:pPr>
            <a:endParaRPr lang="tr-TR" sz="1800" dirty="0"/>
          </a:p>
          <a:p>
            <a:pPr marL="0" indent="0">
              <a:buNone/>
            </a:pPr>
            <a:r>
              <a:rPr lang="tr-TR" sz="1800" dirty="0" smtClean="0"/>
              <a:t>Akım </a:t>
            </a:r>
            <a:r>
              <a:rPr lang="tr-TR" sz="1800" dirty="0"/>
              <a:t>geçen tellerin etrafındaki manyetik alanın </a:t>
            </a:r>
            <a:r>
              <a:rPr lang="en-US" sz="1800" dirty="0" err="1" smtClean="0"/>
              <a:t>büyüklüğünü</a:t>
            </a:r>
            <a:r>
              <a:rPr lang="tr-TR" sz="1800" dirty="0" smtClean="0"/>
              <a:t> </a:t>
            </a:r>
            <a:r>
              <a:rPr lang="tr-TR" sz="1800" dirty="0"/>
              <a:t>etkileyen değişkenler nelerdir?</a:t>
            </a:r>
          </a:p>
          <a:p>
            <a:pPr marL="0" indent="0">
              <a:buNone/>
            </a:pPr>
            <a:endParaRPr lang="tr-TR" sz="1800" dirty="0"/>
          </a:p>
          <a:p>
            <a:pPr marL="0" indent="0">
              <a:buNone/>
            </a:pPr>
            <a:endParaRPr lang="tr-TR" sz="1100" dirty="0"/>
          </a:p>
          <a:p>
            <a:pPr marL="0" indent="0">
              <a:buNone/>
            </a:pPr>
            <a:endParaRPr lang="en-US" sz="1600" dirty="0" smtClean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 smtClean="0"/>
          </a:p>
          <a:p>
            <a:pPr marL="0" indent="0">
              <a:buNone/>
            </a:pPr>
            <a:endParaRPr lang="tr-TR" sz="1600" dirty="0"/>
          </a:p>
          <a:p>
            <a:pPr marL="0" indent="0">
              <a:buNone/>
            </a:pPr>
            <a:r>
              <a:rPr lang="tr-TR" sz="1600" dirty="0" smtClean="0"/>
              <a:t>Aktivite Linki:</a:t>
            </a:r>
            <a:endParaRPr lang="tr-TR" sz="1600" dirty="0"/>
          </a:p>
          <a:p>
            <a:pPr marL="0" indent="0">
              <a:buNone/>
            </a:pPr>
            <a:endParaRPr lang="tr-TR" sz="1600" dirty="0">
              <a:hlinkClick r:id="rId2"/>
            </a:endParaRPr>
          </a:p>
          <a:p>
            <a:r>
              <a:rPr lang="tr-TR" sz="1600" dirty="0" smtClean="0">
                <a:hlinkClick r:id="rId2"/>
              </a:rPr>
              <a:t>http</a:t>
            </a:r>
            <a:r>
              <a:rPr lang="tr-TR" sz="1600" dirty="0">
                <a:hlinkClick r:id="rId2"/>
              </a:rPr>
              <a:t>://</a:t>
            </a:r>
            <a:r>
              <a:rPr lang="tr-TR" sz="1600" dirty="0" smtClean="0">
                <a:hlinkClick r:id="rId2"/>
              </a:rPr>
              <a:t>www.wiley.com/college/halliday/0470469080/simulations/sim36/sim36.html</a:t>
            </a:r>
            <a:r>
              <a:rPr lang="tr-TR" sz="1600" dirty="0" smtClean="0"/>
              <a:t> </a:t>
            </a:r>
          </a:p>
          <a:p>
            <a:pPr marL="0" indent="0">
              <a:buNone/>
            </a:pPr>
            <a:endParaRPr lang="tr-TR" sz="1600" dirty="0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251520" y="1196752"/>
            <a:ext cx="3008313" cy="4691063"/>
          </a:xfrm>
        </p:spPr>
        <p:txBody>
          <a:bodyPr/>
          <a:lstStyle/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sz="1600" dirty="0">
                <a:solidFill>
                  <a:srgbClr val="FF0000"/>
                </a:solidFill>
              </a:rPr>
              <a:t>Geçen Hafta Neler Öğrendik?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sz="1600" dirty="0">
                <a:solidFill>
                  <a:srgbClr val="FF0000"/>
                </a:solidFill>
              </a:rPr>
              <a:t>Manyetik Vinç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sz="1600" dirty="0">
                <a:solidFill>
                  <a:srgbClr val="FF0000"/>
                </a:solidFill>
              </a:rPr>
              <a:t>Film: Kor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sz="1600" dirty="0">
                <a:solidFill>
                  <a:srgbClr val="FF0000"/>
                </a:solidFill>
              </a:rPr>
              <a:t>Aurora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sz="1600" dirty="0">
                <a:solidFill>
                  <a:srgbClr val="FF0000"/>
                </a:solidFill>
              </a:rPr>
              <a:t>Akım Taşıyan Telin Oluşturduğu Manyetik Alanın Keşfi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sz="1600" dirty="0">
                <a:solidFill>
                  <a:srgbClr val="FF0000"/>
                </a:solidFill>
              </a:rPr>
              <a:t>Manyetik Alan Aktivitesi</a:t>
            </a:r>
          </a:p>
          <a:p>
            <a:pPr marL="28575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sz="1600" dirty="0"/>
              <a:t>Günlük Hayat Örnekleri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sz="1600" dirty="0"/>
              <a:t>Dünyanın Manyetik Alanı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sz="1600" dirty="0"/>
              <a:t>Manyetik Alanın Canlılar Üzerindeki Etkisi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sz="1600" dirty="0"/>
              <a:t>Manyetik Vinç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sz="1600" dirty="0"/>
              <a:t>Film: Kor 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sz="1600" dirty="0"/>
              <a:t>Aurora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sz="1600" dirty="0" smtClean="0"/>
              <a:t>Bugün </a:t>
            </a:r>
            <a:r>
              <a:rPr lang="tr-TR" sz="1600" dirty="0"/>
              <a:t>Neler Öğrendik?</a:t>
            </a:r>
          </a:p>
          <a:p>
            <a:pPr marL="285750" lvl="0" indent="-285750">
              <a:spcBef>
                <a:spcPct val="0"/>
              </a:spcBef>
              <a:buFont typeface="Wingdings" pitchFamily="2" charset="2"/>
              <a:buChar char="Ø"/>
            </a:pPr>
            <a:r>
              <a:rPr lang="tr-TR" sz="1600" dirty="0"/>
              <a:t>Önümüzdeki Hafta Neler Öğreneceğiz?</a:t>
            </a:r>
          </a:p>
        </p:txBody>
      </p:sp>
    </p:spTree>
    <p:extLst>
      <p:ext uri="{BB962C8B-B14F-4D97-AF65-F5344CB8AC3E}">
        <p14:creationId xmlns:p14="http://schemas.microsoft.com/office/powerpoint/2010/main" val="4212880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2457</TotalTime>
  <Words>2296</Words>
  <Application>Microsoft Office PowerPoint</Application>
  <PresentationFormat>On-screen Show (4:3)</PresentationFormat>
  <Paragraphs>684</Paragraphs>
  <Slides>31</Slides>
  <Notes>4</Notes>
  <HiddenSlides>0</HiddenSlides>
  <MMClips>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8" baseType="lpstr">
      <vt:lpstr>Arial</vt:lpstr>
      <vt:lpstr>Calibri</vt:lpstr>
      <vt:lpstr>Cambria Math</vt:lpstr>
      <vt:lpstr>Georgia</vt:lpstr>
      <vt:lpstr>Times New Roman</vt:lpstr>
      <vt:lpstr>Wingdings</vt:lpstr>
      <vt:lpstr>Ofis Teması</vt:lpstr>
      <vt:lpstr>ELEKTRİK VE MANYETİZMA </vt:lpstr>
      <vt:lpstr>Ne Öğreneceğiz: KAZANIMLAR </vt:lpstr>
      <vt:lpstr>Bugün Neler Öğreneceğiz? </vt:lpstr>
      <vt:lpstr>       Akım ile Manyetik Alan İlişkisi ve Dünya’nın Manyetik Alanı  </vt:lpstr>
      <vt:lpstr>  Akım ile Manyetik Alan İlişkisi ve Dünya’nın Manyetik Alanı  </vt:lpstr>
      <vt:lpstr>Akım ile Manyetik Alan İlişkisi ve Dünya’nın Manyetik Alanı</vt:lpstr>
      <vt:lpstr>Akım ile Manyetik Alan İlişkisi ve Dünya’nın Manyetik Alanı</vt:lpstr>
      <vt:lpstr>Akım ile Manyetik Alan İlişkisi ve Dünya’nın Manyetik Alanı</vt:lpstr>
      <vt:lpstr>Akım ile Manyetik Alan İlişkisi ve Dünya’nın Manyetik Alanı</vt:lpstr>
      <vt:lpstr>Akım ile Manyetik Alan İlişkisi ve Dünya’nın Manyetik Alanı</vt:lpstr>
      <vt:lpstr>Akım ile Manyetik Alan İlişkisi ve Dünya’nın Manyetik Alanı</vt:lpstr>
      <vt:lpstr>Akım ile Manyetik Alan İlişkisi ve Dünya’nın Manyetik Alanı</vt:lpstr>
      <vt:lpstr>Akım ile Manyetik Alan İlişkisi ve Dünya’nın Manyetik Alanı</vt:lpstr>
      <vt:lpstr>Akım ile Manyetik Alan İlişkisi ve Dünya’nın Manyetik Alanı</vt:lpstr>
      <vt:lpstr>Akım ile Manyetik Alan İlişkisi ve Dünya’nın Manyetik Alanı</vt:lpstr>
      <vt:lpstr>Akım ile Manyetik Alan İlişkisi  ve Dünya’nın Manyetik Alanı</vt:lpstr>
      <vt:lpstr>Akım ile Manyetik Alan İlişkisi ve Dünya’nın Manyetik Alanı</vt:lpstr>
      <vt:lpstr>Akım ile Manyetik Alan İlişkisi ve Dünya’nın Manyetik Alanı</vt:lpstr>
      <vt:lpstr>Akım ile Manyetik Alan İlişkisi ve Dünya’nın Manyetik Alanı</vt:lpstr>
      <vt:lpstr>Akım ile Manyetik Alan İlişkisi ve Dünya’nın Manyetik Alanı</vt:lpstr>
      <vt:lpstr>Akım ile Manyetik Alan İlişkisi ve Dünya’nın Manyetik Alanı</vt:lpstr>
      <vt:lpstr>Akım ile Manyetik Alan İlişkisi ve Dünya’nın Manyetik Alanı</vt:lpstr>
      <vt:lpstr>Akım ile Manyetik Alan İlişkisi ve Dünya’nın Manyetik Alanı</vt:lpstr>
      <vt:lpstr>Akım ile Manyetik Alan İlişkisi ve Dünya’nın Manyetik Alanı</vt:lpstr>
      <vt:lpstr>Akım ile Manyetik Alan İlişkisi ve Dünya’nın Manyetik Alanı</vt:lpstr>
      <vt:lpstr>Akım ile Manyetik Alan İlişkisi ve Dünya’nın Manyetik Alanı</vt:lpstr>
      <vt:lpstr>Akım ile Manyetik Alan İlişkisi ve Dünya’nın Manyetik Alanı</vt:lpstr>
      <vt:lpstr>Akım ile Manyetik Alan İlişkisi ve Dünya’nın Manyetik Alanı</vt:lpstr>
      <vt:lpstr>Akım ile Manyetik Alan İlişkisi ve Dünya’nın Manyetik Alanı</vt:lpstr>
      <vt:lpstr>Bugün Neler Öğrendik?</vt:lpstr>
      <vt:lpstr>Önümüzdeki Hafta Ne Öğreneceğiz?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Cemre</dc:creator>
  <cp:lastModifiedBy>Ali Eryılmaz</cp:lastModifiedBy>
  <cp:revision>147</cp:revision>
  <cp:lastPrinted>2018-01-05T15:47:01Z</cp:lastPrinted>
  <dcterms:created xsi:type="dcterms:W3CDTF">2017-12-03T15:35:21Z</dcterms:created>
  <dcterms:modified xsi:type="dcterms:W3CDTF">2018-01-05T15:47:03Z</dcterms:modified>
</cp:coreProperties>
</file>