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57"/>
  </p:notesMasterIdLst>
  <p:sldIdLst>
    <p:sldId id="259" r:id="rId2"/>
    <p:sldId id="263" r:id="rId3"/>
    <p:sldId id="265" r:id="rId4"/>
    <p:sldId id="268" r:id="rId5"/>
    <p:sldId id="298" r:id="rId6"/>
    <p:sldId id="258" r:id="rId7"/>
    <p:sldId id="269" r:id="rId8"/>
    <p:sldId id="312" r:id="rId9"/>
    <p:sldId id="280" r:id="rId10"/>
    <p:sldId id="296" r:id="rId11"/>
    <p:sldId id="297" r:id="rId12"/>
    <p:sldId id="264" r:id="rId13"/>
    <p:sldId id="274" r:id="rId14"/>
    <p:sldId id="279" r:id="rId15"/>
    <p:sldId id="299" r:id="rId16"/>
    <p:sldId id="270" r:id="rId17"/>
    <p:sldId id="300" r:id="rId18"/>
    <p:sldId id="315" r:id="rId19"/>
    <p:sldId id="316" r:id="rId20"/>
    <p:sldId id="317" r:id="rId21"/>
    <p:sldId id="309" r:id="rId22"/>
    <p:sldId id="310" r:id="rId23"/>
    <p:sldId id="313" r:id="rId24"/>
    <p:sldId id="314" r:id="rId25"/>
    <p:sldId id="301" r:id="rId26"/>
    <p:sldId id="271" r:id="rId27"/>
    <p:sldId id="304" r:id="rId28"/>
    <p:sldId id="305" r:id="rId29"/>
    <p:sldId id="281" r:id="rId30"/>
    <p:sldId id="278" r:id="rId31"/>
    <p:sldId id="303" r:id="rId32"/>
    <p:sldId id="276" r:id="rId33"/>
    <p:sldId id="277" r:id="rId34"/>
    <p:sldId id="307" r:id="rId35"/>
    <p:sldId id="311" r:id="rId36"/>
    <p:sldId id="306" r:id="rId37"/>
    <p:sldId id="272" r:id="rId38"/>
    <p:sldId id="282" r:id="rId39"/>
    <p:sldId id="267" r:id="rId40"/>
    <p:sldId id="291" r:id="rId41"/>
    <p:sldId id="308" r:id="rId42"/>
    <p:sldId id="287" r:id="rId43"/>
    <p:sldId id="288" r:id="rId44"/>
    <p:sldId id="286" r:id="rId45"/>
    <p:sldId id="293" r:id="rId46"/>
    <p:sldId id="289" r:id="rId47"/>
    <p:sldId id="290" r:id="rId48"/>
    <p:sldId id="294" r:id="rId49"/>
    <p:sldId id="292" r:id="rId50"/>
    <p:sldId id="285" r:id="rId51"/>
    <p:sldId id="284" r:id="rId52"/>
    <p:sldId id="273" r:id="rId53"/>
    <p:sldId id="295" r:id="rId54"/>
    <p:sldId id="262" r:id="rId55"/>
    <p:sldId id="318"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93" autoAdjust="0"/>
  </p:normalViewPr>
  <p:slideViewPr>
    <p:cSldViewPr snapToGrid="0">
      <p:cViewPr varScale="1">
        <p:scale>
          <a:sx n="79" d="100"/>
          <a:sy n="79"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ED1A8-8F54-4CFC-A53A-4B1CACC2D8B3}" type="datetimeFigureOut">
              <a:rPr lang="tr-TR" smtClean="0"/>
              <a:t>9.4.2016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7CE48-F3B0-4932-B93F-8E112BAB3552}" type="slidenum">
              <a:rPr lang="tr-TR" smtClean="0"/>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7</a:t>
            </a:fld>
            <a:endParaRPr lang="tr-TR"/>
          </a:p>
        </p:txBody>
      </p:sp>
    </p:spTree>
    <p:extLst>
      <p:ext uri="{BB962C8B-B14F-4D97-AF65-F5344CB8AC3E}">
        <p14:creationId xmlns:p14="http://schemas.microsoft.com/office/powerpoint/2010/main" val="191865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17</a:t>
            </a:fld>
            <a:endParaRPr lang="tr-TR"/>
          </a:p>
        </p:txBody>
      </p:sp>
    </p:spTree>
    <p:extLst>
      <p:ext uri="{BB962C8B-B14F-4D97-AF65-F5344CB8AC3E}">
        <p14:creationId xmlns:p14="http://schemas.microsoft.com/office/powerpoint/2010/main" val="335727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18</a:t>
            </a:fld>
            <a:endParaRPr lang="tr-TR"/>
          </a:p>
        </p:txBody>
      </p:sp>
    </p:spTree>
    <p:extLst>
      <p:ext uri="{BB962C8B-B14F-4D97-AF65-F5344CB8AC3E}">
        <p14:creationId xmlns:p14="http://schemas.microsoft.com/office/powerpoint/2010/main" val="215539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19</a:t>
            </a:fld>
            <a:endParaRPr lang="tr-TR"/>
          </a:p>
        </p:txBody>
      </p:sp>
    </p:spTree>
    <p:extLst>
      <p:ext uri="{BB962C8B-B14F-4D97-AF65-F5344CB8AC3E}">
        <p14:creationId xmlns:p14="http://schemas.microsoft.com/office/powerpoint/2010/main" val="36157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20</a:t>
            </a:fld>
            <a:endParaRPr lang="tr-TR"/>
          </a:p>
        </p:txBody>
      </p:sp>
    </p:spTree>
    <p:extLst>
      <p:ext uri="{BB962C8B-B14F-4D97-AF65-F5344CB8AC3E}">
        <p14:creationId xmlns:p14="http://schemas.microsoft.com/office/powerpoint/2010/main" val="195650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21</a:t>
            </a:fld>
            <a:endParaRPr lang="tr-TR"/>
          </a:p>
        </p:txBody>
      </p:sp>
    </p:spTree>
    <p:extLst>
      <p:ext uri="{BB962C8B-B14F-4D97-AF65-F5344CB8AC3E}">
        <p14:creationId xmlns:p14="http://schemas.microsoft.com/office/powerpoint/2010/main" val="300229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22</a:t>
            </a:fld>
            <a:endParaRPr lang="tr-TR"/>
          </a:p>
        </p:txBody>
      </p:sp>
    </p:spTree>
    <p:extLst>
      <p:ext uri="{BB962C8B-B14F-4D97-AF65-F5344CB8AC3E}">
        <p14:creationId xmlns:p14="http://schemas.microsoft.com/office/powerpoint/2010/main" val="33677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23</a:t>
            </a:fld>
            <a:endParaRPr lang="tr-TR"/>
          </a:p>
        </p:txBody>
      </p:sp>
    </p:spTree>
    <p:extLst>
      <p:ext uri="{BB962C8B-B14F-4D97-AF65-F5344CB8AC3E}">
        <p14:creationId xmlns:p14="http://schemas.microsoft.com/office/powerpoint/2010/main" val="191896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24</a:t>
            </a:fld>
            <a:endParaRPr lang="tr-TR"/>
          </a:p>
        </p:txBody>
      </p:sp>
    </p:spTree>
    <p:extLst>
      <p:ext uri="{BB962C8B-B14F-4D97-AF65-F5344CB8AC3E}">
        <p14:creationId xmlns:p14="http://schemas.microsoft.com/office/powerpoint/2010/main" val="349737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25</a:t>
            </a:fld>
            <a:endParaRPr lang="tr-TR"/>
          </a:p>
        </p:txBody>
      </p:sp>
    </p:spTree>
    <p:extLst>
      <p:ext uri="{BB962C8B-B14F-4D97-AF65-F5344CB8AC3E}">
        <p14:creationId xmlns:p14="http://schemas.microsoft.com/office/powerpoint/2010/main" val="99984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27</a:t>
            </a:fld>
            <a:endParaRPr lang="tr-TR"/>
          </a:p>
        </p:txBody>
      </p:sp>
    </p:spTree>
    <p:extLst>
      <p:ext uri="{BB962C8B-B14F-4D97-AF65-F5344CB8AC3E}">
        <p14:creationId xmlns:p14="http://schemas.microsoft.com/office/powerpoint/2010/main" val="212395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8</a:t>
            </a:fld>
            <a:endParaRPr lang="tr-TR"/>
          </a:p>
        </p:txBody>
      </p:sp>
    </p:spTree>
    <p:extLst>
      <p:ext uri="{BB962C8B-B14F-4D97-AF65-F5344CB8AC3E}">
        <p14:creationId xmlns:p14="http://schemas.microsoft.com/office/powerpoint/2010/main" val="3900766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dirty="0" smtClean="0"/>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28</a:t>
            </a:fld>
            <a:endParaRPr lang="tr-TR"/>
          </a:p>
        </p:txBody>
      </p:sp>
    </p:spTree>
    <p:extLst>
      <p:ext uri="{BB962C8B-B14F-4D97-AF65-F5344CB8AC3E}">
        <p14:creationId xmlns:p14="http://schemas.microsoft.com/office/powerpoint/2010/main" val="14111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http://earthobservatory.nasa.gov/NaturalHazards/view.php?id=87675</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29</a:t>
            </a:fld>
            <a:endParaRPr lang="tr-TR"/>
          </a:p>
        </p:txBody>
      </p:sp>
    </p:spTree>
    <p:extLst>
      <p:ext uri="{BB962C8B-B14F-4D97-AF65-F5344CB8AC3E}">
        <p14:creationId xmlns:p14="http://schemas.microsoft.com/office/powerpoint/2010/main" val="144450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http://www.timeanddate.com/eclipse/europe.html?starty=2060&amp;type=total-solar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30</a:t>
            </a:fld>
            <a:endParaRPr lang="tr-TR"/>
          </a:p>
        </p:txBody>
      </p:sp>
    </p:spTree>
    <p:extLst>
      <p:ext uri="{BB962C8B-B14F-4D97-AF65-F5344CB8AC3E}">
        <p14:creationId xmlns:p14="http://schemas.microsoft.com/office/powerpoint/2010/main" val="1209776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31</a:t>
            </a:fld>
            <a:endParaRPr lang="tr-TR"/>
          </a:p>
        </p:txBody>
      </p:sp>
    </p:spTree>
    <p:extLst>
      <p:ext uri="{BB962C8B-B14F-4D97-AF65-F5344CB8AC3E}">
        <p14:creationId xmlns:p14="http://schemas.microsoft.com/office/powerpoint/2010/main" val="213044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33</a:t>
            </a:fld>
            <a:endParaRPr lang="tr-TR"/>
          </a:p>
        </p:txBody>
      </p:sp>
    </p:spTree>
    <p:extLst>
      <p:ext uri="{BB962C8B-B14F-4D97-AF65-F5344CB8AC3E}">
        <p14:creationId xmlns:p14="http://schemas.microsoft.com/office/powerpoint/2010/main" val="352344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34</a:t>
            </a:fld>
            <a:endParaRPr lang="tr-TR"/>
          </a:p>
        </p:txBody>
      </p:sp>
    </p:spTree>
    <p:extLst>
      <p:ext uri="{BB962C8B-B14F-4D97-AF65-F5344CB8AC3E}">
        <p14:creationId xmlns:p14="http://schemas.microsoft.com/office/powerpoint/2010/main" val="242453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35</a:t>
            </a:fld>
            <a:endParaRPr lang="tr-TR"/>
          </a:p>
        </p:txBody>
      </p:sp>
    </p:spTree>
    <p:extLst>
      <p:ext uri="{BB962C8B-B14F-4D97-AF65-F5344CB8AC3E}">
        <p14:creationId xmlns:p14="http://schemas.microsoft.com/office/powerpoint/2010/main" val="293789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36</a:t>
            </a:fld>
            <a:endParaRPr lang="tr-TR"/>
          </a:p>
        </p:txBody>
      </p:sp>
    </p:spTree>
    <p:extLst>
      <p:ext uri="{BB962C8B-B14F-4D97-AF65-F5344CB8AC3E}">
        <p14:creationId xmlns:p14="http://schemas.microsoft.com/office/powerpoint/2010/main" val="2677694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Düzlem ayna da var soruda çıkarabiliriz.</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42</a:t>
            </a:fld>
            <a:endParaRPr lang="tr-TR"/>
          </a:p>
        </p:txBody>
      </p:sp>
    </p:spTree>
    <p:extLst>
      <p:ext uri="{BB962C8B-B14F-4D97-AF65-F5344CB8AC3E}">
        <p14:creationId xmlns:p14="http://schemas.microsoft.com/office/powerpoint/2010/main" val="4058984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43</a:t>
            </a:fld>
            <a:endParaRPr lang="tr-TR"/>
          </a:p>
        </p:txBody>
      </p:sp>
    </p:spTree>
    <p:extLst>
      <p:ext uri="{BB962C8B-B14F-4D97-AF65-F5344CB8AC3E}">
        <p14:creationId xmlns:p14="http://schemas.microsoft.com/office/powerpoint/2010/main" val="131015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9</a:t>
            </a:fld>
            <a:endParaRPr lang="tr-TR"/>
          </a:p>
        </p:txBody>
      </p:sp>
    </p:spTree>
    <p:extLst>
      <p:ext uri="{BB962C8B-B14F-4D97-AF65-F5344CB8AC3E}">
        <p14:creationId xmlns:p14="http://schemas.microsoft.com/office/powerpoint/2010/main" val="227645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10</a:t>
            </a:fld>
            <a:endParaRPr lang="tr-TR"/>
          </a:p>
        </p:txBody>
      </p:sp>
    </p:spTree>
    <p:extLst>
      <p:ext uri="{BB962C8B-B14F-4D97-AF65-F5344CB8AC3E}">
        <p14:creationId xmlns:p14="http://schemas.microsoft.com/office/powerpoint/2010/main" val="90234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11</a:t>
            </a:fld>
            <a:endParaRPr lang="tr-TR"/>
          </a:p>
        </p:txBody>
      </p:sp>
    </p:spTree>
    <p:extLst>
      <p:ext uri="{BB962C8B-B14F-4D97-AF65-F5344CB8AC3E}">
        <p14:creationId xmlns:p14="http://schemas.microsoft.com/office/powerpoint/2010/main" val="88063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13</a:t>
            </a:fld>
            <a:endParaRPr lang="tr-TR"/>
          </a:p>
        </p:txBody>
      </p:sp>
    </p:spTree>
    <p:extLst>
      <p:ext uri="{BB962C8B-B14F-4D97-AF65-F5344CB8AC3E}">
        <p14:creationId xmlns:p14="http://schemas.microsoft.com/office/powerpoint/2010/main" val="193184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14</a:t>
            </a:fld>
            <a:endParaRPr lang="tr-TR"/>
          </a:p>
        </p:txBody>
      </p:sp>
    </p:spTree>
    <p:extLst>
      <p:ext uri="{BB962C8B-B14F-4D97-AF65-F5344CB8AC3E}">
        <p14:creationId xmlns:p14="http://schemas.microsoft.com/office/powerpoint/2010/main" val="256028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F267CE48-F3B0-4932-B93F-8E112BAB3552}" type="slidenum">
              <a:rPr lang="tr-TR" smtClean="0"/>
              <a:t>15</a:t>
            </a:fld>
            <a:endParaRPr lang="tr-TR"/>
          </a:p>
        </p:txBody>
      </p:sp>
    </p:spTree>
    <p:extLst>
      <p:ext uri="{BB962C8B-B14F-4D97-AF65-F5344CB8AC3E}">
        <p14:creationId xmlns:p14="http://schemas.microsoft.com/office/powerpoint/2010/main" val="132994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16</a:t>
            </a:fld>
            <a:endParaRPr lang="tr-TR"/>
          </a:p>
        </p:txBody>
      </p:sp>
    </p:spTree>
    <p:extLst>
      <p:ext uri="{BB962C8B-B14F-4D97-AF65-F5344CB8AC3E}">
        <p14:creationId xmlns:p14="http://schemas.microsoft.com/office/powerpoint/2010/main" val="1868444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160B30-60EE-45FA-8251-617A49E60C36}" type="datetimeFigureOut">
              <a:rPr lang="tr-TR" smtClean="0"/>
              <a:t>9.4.2016</a:t>
            </a:fld>
            <a:endParaRPr lang="tr-TR"/>
          </a:p>
        </p:txBody>
      </p:sp>
      <p:sp>
        <p:nvSpPr>
          <p:cNvPr id="5" name="Footer Placeholder 4"/>
          <p:cNvSpPr>
            <a:spLocks noGrp="1"/>
          </p:cNvSpPr>
          <p:nvPr>
            <p:ph type="ftr" sz="quarter" idx="11"/>
          </p:nvPr>
        </p:nvSpPr>
        <p:spPr>
          <a:xfrm>
            <a:off x="1371600" y="4323849"/>
            <a:ext cx="6400800" cy="365125"/>
          </a:xfrm>
        </p:spPr>
        <p:txBody>
          <a:bodyPr/>
          <a:lstStyle/>
          <a:p>
            <a:endParaRPr lang="tr-TR"/>
          </a:p>
        </p:txBody>
      </p:sp>
      <p:sp>
        <p:nvSpPr>
          <p:cNvPr id="6" name="Slide Number Placeholder 5"/>
          <p:cNvSpPr>
            <a:spLocks noGrp="1"/>
          </p:cNvSpPr>
          <p:nvPr>
            <p:ph type="sldNum" sz="quarter" idx="12"/>
          </p:nvPr>
        </p:nvSpPr>
        <p:spPr>
          <a:xfrm>
            <a:off x="8077200" y="1430870"/>
            <a:ext cx="2743200"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285448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75133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50971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754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a:xfrm>
            <a:off x="685802" y="378887"/>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91999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9.4.2016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091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9.4.2016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00950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9.4.2016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578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CA160B30-60EE-45FA-8251-617A49E60C36}" type="datetimeFigureOut">
              <a:rPr lang="tr-TR" smtClean="0"/>
              <a:t>9.4.2016</a:t>
            </a:fld>
            <a:endParaRPr lang="tr-TR"/>
          </a:p>
        </p:txBody>
      </p:sp>
      <p:sp>
        <p:nvSpPr>
          <p:cNvPr id="5" name="Footer Placeholder 4"/>
          <p:cNvSpPr>
            <a:spLocks noGrp="1"/>
          </p:cNvSpPr>
          <p:nvPr>
            <p:ph type="ftr" sz="quarter" idx="11"/>
          </p:nvPr>
        </p:nvSpPr>
        <p:spPr>
          <a:xfrm>
            <a:off x="685802" y="381004"/>
            <a:ext cx="6991492" cy="36512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22975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9.4.2016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0724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9.4.2016</a:t>
            </a:fld>
            <a:endParaRPr lang="tr-TR"/>
          </a:p>
        </p:txBody>
      </p:sp>
      <p:sp>
        <p:nvSpPr>
          <p:cNvPr id="5" name="Footer Placeholder 4"/>
          <p:cNvSpPr>
            <a:spLocks noGrp="1"/>
          </p:cNvSpPr>
          <p:nvPr>
            <p:ph type="ftr" sz="quarter" idx="11"/>
          </p:nvPr>
        </p:nvSpPr>
        <p:spPr>
          <a:xfrm>
            <a:off x="685802" y="381005"/>
            <a:ext cx="6991492" cy="36406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07176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23379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160B30-60EE-45FA-8251-617A49E60C36}" type="datetimeFigureOut">
              <a:rPr lang="tr-TR" smtClean="0"/>
              <a:t>9.4.2016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193133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160B30-60EE-45FA-8251-617A49E60C36}" type="datetimeFigureOut">
              <a:rPr lang="tr-TR" smtClean="0"/>
              <a:t>9.4.2016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7293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0B30-60EE-45FA-8251-617A49E60C36}" type="datetimeFigureOut">
              <a:rPr lang="tr-TR" smtClean="0"/>
              <a:t>9.4.2016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11511850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61468088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9.4.2016</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77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CA160B30-60EE-45FA-8251-617A49E60C36}" type="datetimeFigureOut">
              <a:rPr lang="tr-TR" smtClean="0"/>
              <a:t>9.4.2016</a:t>
            </a:fld>
            <a:endParaRPr lang="tr-T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810F24C0-A371-4D68-8B59-0EAC4F69D0D5}" type="slidenum">
              <a:rPr lang="tr-TR" smtClean="0"/>
              <a:t>‹#›</a:t>
            </a:fld>
            <a:endParaRPr lang="tr-TR"/>
          </a:p>
        </p:txBody>
      </p:sp>
    </p:spTree>
    <p:extLst>
      <p:ext uri="{BB962C8B-B14F-4D97-AF65-F5344CB8AC3E}">
        <p14:creationId xmlns:p14="http://schemas.microsoft.com/office/powerpoint/2010/main" val="330449960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r" defTabSz="914377"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kusadasiaol.meb.k12.tr/tema/icerikler/ogrencilerimiz-kusadasi-sahiline-gunes-saati-cizimine-basladi_2487369.html"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ratosthenes.ea.gr/en/content/eratosthen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earthobservatory.nasa.gov/NaturalHazards/view.php?id=8767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timeanddate.com/eclipse/list.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lcRp1jKJmJ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khanacademy.org/partner-content/nasa/measuringuniverse/spacemath1/v/lunareclips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khanacademy.org/partner-content/nasa/measuringuniverse/spacemath1/p/animate-phases-of-the-mo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256" y="1839981"/>
            <a:ext cx="9448800" cy="1825096"/>
          </a:xfrm>
        </p:spPr>
        <p:txBody>
          <a:bodyPr/>
          <a:lstStyle/>
          <a:p>
            <a:r>
              <a:rPr lang="tr-TR" dirty="0" smtClean="0"/>
              <a:t>GÖLGE</a:t>
            </a:r>
            <a:endParaRPr lang="tr-TR" dirty="0"/>
          </a:p>
        </p:txBody>
      </p:sp>
      <p:sp>
        <p:nvSpPr>
          <p:cNvPr id="3" name="Subtitle 2"/>
          <p:cNvSpPr>
            <a:spLocks noGrp="1"/>
          </p:cNvSpPr>
          <p:nvPr>
            <p:ph type="subTitle" idx="1"/>
          </p:nvPr>
        </p:nvSpPr>
        <p:spPr>
          <a:xfrm>
            <a:off x="1371600" y="4083305"/>
            <a:ext cx="9448800" cy="685800"/>
          </a:xfrm>
        </p:spPr>
        <p:txBody>
          <a:bodyPr/>
          <a:lstStyle/>
          <a:p>
            <a:r>
              <a:rPr lang="tr-TR" dirty="0" smtClean="0"/>
              <a:t>Arş.Gör. Belkıs Garip</a:t>
            </a:r>
            <a:endParaRPr lang="tr-TR" dirty="0"/>
          </a:p>
        </p:txBody>
      </p:sp>
    </p:spTree>
    <p:extLst>
      <p:ext uri="{BB962C8B-B14F-4D97-AF65-F5344CB8AC3E}">
        <p14:creationId xmlns:p14="http://schemas.microsoft.com/office/powerpoint/2010/main" val="205305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007943"/>
            <a:ext cx="8363712" cy="523220"/>
          </a:xfrm>
          <a:prstGeom prst="rect">
            <a:avLst/>
          </a:prstGeom>
          <a:noFill/>
        </p:spPr>
        <p:txBody>
          <a:bodyPr wrap="square" rtlCol="0">
            <a:spAutoFit/>
          </a:bodyPr>
          <a:lstStyle/>
          <a:p>
            <a:r>
              <a:rPr lang="tr-TR" sz="2800" b="1" dirty="0"/>
              <a:t>IŞIK GEÇİRME ÖZELLİKLERİNE GÖRE MADDELER</a:t>
            </a:r>
          </a:p>
        </p:txBody>
      </p:sp>
      <p:sp>
        <p:nvSpPr>
          <p:cNvPr id="7" name="TextBox 6"/>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b="1" dirty="0"/>
              <a:t>Işık geçirme özelliklerine göre </a:t>
            </a:r>
            <a:r>
              <a:rPr lang="tr-TR" sz="2000" b="1"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3" name="TextBox 2"/>
          <p:cNvSpPr txBox="1"/>
          <p:nvPr/>
        </p:nvSpPr>
        <p:spPr>
          <a:xfrm>
            <a:off x="3718559" y="2121419"/>
            <a:ext cx="7664143" cy="3416320"/>
          </a:xfrm>
          <a:prstGeom prst="rect">
            <a:avLst/>
          </a:prstGeom>
          <a:noFill/>
        </p:spPr>
        <p:txBody>
          <a:bodyPr wrap="square" rtlCol="0">
            <a:spAutoFit/>
          </a:bodyPr>
          <a:lstStyle/>
          <a:p>
            <a:pPr>
              <a:lnSpc>
                <a:spcPct val="150000"/>
              </a:lnSpc>
            </a:pPr>
            <a:r>
              <a:rPr lang="tr-TR" sz="2400" dirty="0" smtClean="0"/>
              <a:t>Atmosfer görünür ışık için geçirgendir. Morötesi (ultraviyole) ışığın ise çok büyük bir kısmını geçirmez. </a:t>
            </a:r>
            <a:endParaRPr lang="tr-TR" sz="2400" dirty="0"/>
          </a:p>
          <a:p>
            <a:pPr>
              <a:lnSpc>
                <a:spcPct val="150000"/>
              </a:lnSpc>
            </a:pPr>
            <a:endParaRPr lang="tr-TR" sz="2400" dirty="0" smtClean="0"/>
          </a:p>
          <a:p>
            <a:pPr>
              <a:lnSpc>
                <a:spcPct val="150000"/>
              </a:lnSpc>
            </a:pPr>
            <a:r>
              <a:rPr lang="tr-TR" sz="2400" dirty="0" smtClean="0"/>
              <a:t>Atmosfer morötesi ışık için de geçirgen olsa ne olurdu?</a:t>
            </a:r>
            <a:endParaRPr lang="tr-TR" sz="2400" dirty="0"/>
          </a:p>
        </p:txBody>
      </p:sp>
    </p:spTree>
    <p:extLst>
      <p:ext uri="{BB962C8B-B14F-4D97-AF65-F5344CB8AC3E}">
        <p14:creationId xmlns:p14="http://schemas.microsoft.com/office/powerpoint/2010/main" val="3648023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007943"/>
            <a:ext cx="8363712" cy="523220"/>
          </a:xfrm>
          <a:prstGeom prst="rect">
            <a:avLst/>
          </a:prstGeom>
          <a:noFill/>
        </p:spPr>
        <p:txBody>
          <a:bodyPr wrap="square" rtlCol="0">
            <a:spAutoFit/>
          </a:bodyPr>
          <a:lstStyle/>
          <a:p>
            <a:r>
              <a:rPr lang="tr-TR" sz="2800" b="1" dirty="0"/>
              <a:t>IŞIK GEÇİRME ÖZELLİKLERİNE GÖRE MADDELER</a:t>
            </a:r>
          </a:p>
        </p:txBody>
      </p:sp>
      <p:sp>
        <p:nvSpPr>
          <p:cNvPr id="7" name="TextBox 6"/>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b="1" dirty="0"/>
              <a:t>Işık geçirme özelliklerine göre </a:t>
            </a:r>
            <a:r>
              <a:rPr lang="tr-TR" sz="2000" b="1"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5" name="TextBox 4"/>
          <p:cNvSpPr txBox="1"/>
          <p:nvPr/>
        </p:nvSpPr>
        <p:spPr>
          <a:xfrm>
            <a:off x="5097307" y="2980313"/>
            <a:ext cx="5169408" cy="523220"/>
          </a:xfrm>
          <a:prstGeom prst="rect">
            <a:avLst/>
          </a:prstGeom>
          <a:noFill/>
        </p:spPr>
        <p:txBody>
          <a:bodyPr wrap="square" rtlCol="0">
            <a:spAutoFit/>
          </a:bodyPr>
          <a:lstStyle/>
          <a:p>
            <a:r>
              <a:rPr lang="tr-TR" sz="2800" b="1" dirty="0"/>
              <a:t>Anlaşılmayan bir şey var mı?</a:t>
            </a:r>
          </a:p>
        </p:txBody>
      </p:sp>
    </p:spTree>
    <p:extLst>
      <p:ext uri="{BB962C8B-B14F-4D97-AF65-F5344CB8AC3E}">
        <p14:creationId xmlns:p14="http://schemas.microsoft.com/office/powerpoint/2010/main" val="1352389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035" t="27504" r="30845" b="12316"/>
          <a:stretch/>
        </p:blipFill>
        <p:spPr>
          <a:xfrm>
            <a:off x="3718560" y="1812198"/>
            <a:ext cx="4781398" cy="4608576"/>
          </a:xfrm>
          <a:prstGeom prst="rect">
            <a:avLst/>
          </a:prstGeom>
        </p:spPr>
      </p:pic>
      <p:sp>
        <p:nvSpPr>
          <p:cNvPr id="5" name="TextBox 4"/>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b="1" dirty="0"/>
              <a:t>Gölge ve yarı gölge</a:t>
            </a:r>
          </a:p>
          <a:p>
            <a:pPr marL="285744" indent="-285744">
              <a:lnSpc>
                <a:spcPct val="150000"/>
              </a:lnSpc>
              <a:buFont typeface="Arial" panose="020B0604020202020204" pitchFamily="34" charset="0"/>
              <a:buChar char="•"/>
            </a:pPr>
            <a:r>
              <a:rPr lang="tr-TR" sz="2000"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7" name="TextBox 6"/>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Tree>
    <p:extLst>
      <p:ext uri="{BB962C8B-B14F-4D97-AF65-F5344CB8AC3E}">
        <p14:creationId xmlns:p14="http://schemas.microsoft.com/office/powerpoint/2010/main" val="4173430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b="1" dirty="0"/>
              <a:t>Gölge ve yarı gölge</a:t>
            </a:r>
          </a:p>
          <a:p>
            <a:pPr marL="285744" indent="-285744">
              <a:lnSpc>
                <a:spcPct val="150000"/>
              </a:lnSpc>
              <a:buFont typeface="Arial" panose="020B0604020202020204" pitchFamily="34" charset="0"/>
              <a:buChar char="•"/>
            </a:pPr>
            <a:r>
              <a:rPr lang="tr-TR" sz="2000"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10" name="TextBox 9"/>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2" name="TextBox 1"/>
          <p:cNvSpPr txBox="1"/>
          <p:nvPr/>
        </p:nvSpPr>
        <p:spPr>
          <a:xfrm>
            <a:off x="3633216" y="1852726"/>
            <a:ext cx="8343953" cy="1200329"/>
          </a:xfrm>
          <a:prstGeom prst="rect">
            <a:avLst/>
          </a:prstGeom>
          <a:noFill/>
        </p:spPr>
        <p:txBody>
          <a:bodyPr wrap="square" rtlCol="0">
            <a:spAutoFit/>
          </a:bodyPr>
          <a:lstStyle/>
          <a:p>
            <a:r>
              <a:rPr lang="tr-TR" sz="2400" dirty="0" smtClean="0"/>
              <a:t>Gölgenin boyundan ve konmundan faydalanılarak yapılan güneş saati eski  Mısır ve Mezopotamya’da zamanı ölçmek için kullanılırdı</a:t>
            </a:r>
            <a:r>
              <a:rPr lang="tr-TR" dirty="0" smtClean="0"/>
              <a:t>. </a:t>
            </a:r>
            <a:endParaRPr lang="tr-TR" dirty="0"/>
          </a:p>
        </p:txBody>
      </p:sp>
      <p:pic>
        <p:nvPicPr>
          <p:cNvPr id="1028" name="Picture 4" descr="http://thumbs.dreamstime.com/x/sun-clock-13533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192" y="3374618"/>
            <a:ext cx="38100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a:srcRect l="6783" t="29634" r="62804" b="25539"/>
          <a:stretch/>
        </p:blipFill>
        <p:spPr>
          <a:xfrm>
            <a:off x="3788160" y="3374618"/>
            <a:ext cx="3511274" cy="2800351"/>
          </a:xfrm>
          <a:prstGeom prst="rect">
            <a:avLst/>
          </a:prstGeom>
        </p:spPr>
      </p:pic>
      <p:sp>
        <p:nvSpPr>
          <p:cNvPr id="3" name="Rectangle 2"/>
          <p:cNvSpPr/>
          <p:nvPr/>
        </p:nvSpPr>
        <p:spPr>
          <a:xfrm>
            <a:off x="3767864" y="6265699"/>
            <a:ext cx="8074656" cy="461665"/>
          </a:xfrm>
          <a:prstGeom prst="rect">
            <a:avLst/>
          </a:prstGeom>
        </p:spPr>
        <p:txBody>
          <a:bodyPr wrap="square">
            <a:spAutoFit/>
          </a:bodyPr>
          <a:lstStyle/>
          <a:p>
            <a:r>
              <a:rPr lang="tr-TR" sz="1200" dirty="0">
                <a:hlinkClick r:id="rId5"/>
              </a:rPr>
              <a:t>http://</a:t>
            </a:r>
            <a:r>
              <a:rPr lang="tr-TR" sz="1200" dirty="0" smtClean="0">
                <a:hlinkClick r:id="rId5"/>
              </a:rPr>
              <a:t>kusadasiaol.meb.k12.tr/tema/icerikler/ogrencilerimiz-kusadasi-sahiline-gunes-saati-cizimine-basladi_2487369.html</a:t>
            </a:r>
            <a:r>
              <a:rPr lang="tr-TR" sz="1200" dirty="0" smtClean="0"/>
              <a:t> </a:t>
            </a:r>
            <a:endParaRPr lang="tr-TR" sz="1200" dirty="0"/>
          </a:p>
        </p:txBody>
      </p:sp>
    </p:spTree>
    <p:extLst>
      <p:ext uri="{BB962C8B-B14F-4D97-AF65-F5344CB8AC3E}">
        <p14:creationId xmlns:p14="http://schemas.microsoft.com/office/powerpoint/2010/main" val="2323025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2176277"/>
            <a:ext cx="6835087" cy="1815882"/>
          </a:xfrm>
          <a:prstGeom prst="rect">
            <a:avLst/>
          </a:prstGeom>
          <a:noFill/>
        </p:spPr>
        <p:txBody>
          <a:bodyPr wrap="square" rtlCol="0">
            <a:spAutoFit/>
          </a:bodyPr>
          <a:lstStyle/>
          <a:p>
            <a:pPr>
              <a:lnSpc>
                <a:spcPct val="200000"/>
              </a:lnSpc>
            </a:pPr>
            <a:r>
              <a:rPr lang="tr-TR" sz="2800" dirty="0" smtClean="0"/>
              <a:t>Gölgeyi kullanarak dünyanın </a:t>
            </a:r>
            <a:r>
              <a:rPr lang="tr-TR" sz="2800" dirty="0"/>
              <a:t>çevresini </a:t>
            </a:r>
            <a:r>
              <a:rPr lang="tr-TR" sz="2800" dirty="0" smtClean="0"/>
              <a:t>nasıl ölçebiliriz?</a:t>
            </a:r>
            <a:endParaRPr lang="tr-TR" sz="2800" dirty="0"/>
          </a:p>
        </p:txBody>
      </p:sp>
      <p:sp>
        <p:nvSpPr>
          <p:cNvPr id="9" name="TextBox 8"/>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b="1" dirty="0"/>
              <a:t>Gölge ve yarı gölge</a:t>
            </a:r>
          </a:p>
          <a:p>
            <a:pPr marL="285744" indent="-285744">
              <a:lnSpc>
                <a:spcPct val="150000"/>
              </a:lnSpc>
              <a:buFont typeface="Arial" panose="020B0604020202020204" pitchFamily="34" charset="0"/>
              <a:buChar char="•"/>
            </a:pPr>
            <a:r>
              <a:rPr lang="tr-TR" sz="2000"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10" name="TextBox 9"/>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Tree>
    <p:extLst>
      <p:ext uri="{BB962C8B-B14F-4D97-AF65-F5344CB8AC3E}">
        <p14:creationId xmlns:p14="http://schemas.microsoft.com/office/powerpoint/2010/main" val="148319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b="1" dirty="0"/>
              <a:t>Gölge ve yarı gölge</a:t>
            </a:r>
          </a:p>
          <a:p>
            <a:pPr marL="285744" indent="-285744">
              <a:lnSpc>
                <a:spcPct val="150000"/>
              </a:lnSpc>
              <a:buFont typeface="Arial" panose="020B0604020202020204" pitchFamily="34" charset="0"/>
              <a:buChar char="•"/>
            </a:pPr>
            <a:r>
              <a:rPr lang="tr-TR" sz="2000"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5" name="TextBox 4"/>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2" name="TextBox 1"/>
          <p:cNvSpPr txBox="1"/>
          <p:nvPr/>
        </p:nvSpPr>
        <p:spPr>
          <a:xfrm>
            <a:off x="9553903" y="2506717"/>
            <a:ext cx="709449" cy="369332"/>
          </a:xfrm>
          <a:prstGeom prst="rect">
            <a:avLst/>
          </a:prstGeom>
          <a:noFill/>
        </p:spPr>
        <p:txBody>
          <a:bodyPr wrap="square" rtlCol="0">
            <a:spAutoFit/>
          </a:bodyPr>
          <a:lstStyle/>
          <a:p>
            <a:endParaRPr lang="tr-TR" dirty="0"/>
          </a:p>
        </p:txBody>
      </p:sp>
      <p:sp>
        <p:nvSpPr>
          <p:cNvPr id="3" name="TextBox 2"/>
          <p:cNvSpPr txBox="1"/>
          <p:nvPr/>
        </p:nvSpPr>
        <p:spPr>
          <a:xfrm>
            <a:off x="8818730" y="5949937"/>
            <a:ext cx="2735044" cy="369332"/>
          </a:xfrm>
          <a:prstGeom prst="rect">
            <a:avLst/>
          </a:prstGeom>
          <a:noFill/>
        </p:spPr>
        <p:txBody>
          <a:bodyPr wrap="none" rtlCol="0">
            <a:spAutoFit/>
          </a:bodyPr>
          <a:lstStyle/>
          <a:p>
            <a:r>
              <a:rPr lang="tr-TR" dirty="0" smtClean="0"/>
              <a:t>M.Ö.240 - Eratosthenes</a:t>
            </a:r>
            <a:endParaRPr lang="tr-TR" dirty="0"/>
          </a:p>
        </p:txBody>
      </p:sp>
      <p:sp>
        <p:nvSpPr>
          <p:cNvPr id="7" name="Rectangle 1"/>
          <p:cNvSpPr>
            <a:spLocks noChangeArrowheads="1"/>
          </p:cNvSpPr>
          <p:nvPr/>
        </p:nvSpPr>
        <p:spPr bwMode="auto">
          <a:xfrm>
            <a:off x="8818730" y="2506717"/>
            <a:ext cx="314861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tr-TR"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θ</a:t>
            </a:r>
            <a:r>
              <a:rPr kumimoji="0" lang="tr-TR" altLang="tr-TR"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 360 = S / Çevre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tr-TR" altLang="tr-TR" dirty="0" smtClean="0">
                <a:solidFill>
                  <a:srgbClr val="000000"/>
                </a:solidFill>
                <a:latin typeface="Times New Roman" panose="02020603050405020304" pitchFamily="18" charset="0"/>
                <a:cs typeface="Times New Roman" panose="02020603050405020304" pitchFamily="18" charset="0"/>
              </a:rPr>
              <a:t>S= 5000 stadyum (~780 km)</a:t>
            </a:r>
            <a:endParaRPr kumimoji="0" lang="tr-TR" altLang="tr-TR"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tr-TR" altLang="tr-TR" dirty="0" smtClean="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tr-TR" altLang="tr-TR" dirty="0" smtClean="0">
                <a:solidFill>
                  <a:srgbClr val="000000"/>
                </a:solidFill>
                <a:latin typeface="Times New Roman" panose="02020603050405020304" pitchFamily="18" charset="0"/>
                <a:cs typeface="Times New Roman" panose="02020603050405020304" pitchFamily="18" charset="0"/>
              </a:rPr>
              <a:t>7,2 </a:t>
            </a:r>
            <a:r>
              <a:rPr lang="tr-TR" altLang="tr-TR" dirty="0">
                <a:solidFill>
                  <a:srgbClr val="000000"/>
                </a:solidFill>
                <a:latin typeface="Times New Roman" panose="02020603050405020304" pitchFamily="18" charset="0"/>
                <a:cs typeface="Times New Roman" panose="02020603050405020304" pitchFamily="18" charset="0"/>
              </a:rPr>
              <a:t>/ 360 = </a:t>
            </a:r>
            <a:r>
              <a:rPr lang="tr-TR" altLang="tr-TR" dirty="0" smtClean="0">
                <a:solidFill>
                  <a:srgbClr val="000000"/>
                </a:solidFill>
                <a:latin typeface="Times New Roman" panose="02020603050405020304" pitchFamily="18" charset="0"/>
                <a:cs typeface="Times New Roman" panose="02020603050405020304" pitchFamily="18" charset="0"/>
              </a:rPr>
              <a:t>780  / Çevre</a:t>
            </a:r>
          </a:p>
          <a:p>
            <a:pPr algn="ctr" eaLnBrk="0" fontAlgn="base" hangingPunct="0">
              <a:spcBef>
                <a:spcPct val="0"/>
              </a:spcBef>
              <a:spcAft>
                <a:spcPct val="0"/>
              </a:spcAft>
            </a:pPr>
            <a:endParaRPr lang="tr-TR" altLang="tr-TR" dirty="0" smtClean="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tr-TR" dirty="0">
                <a:solidFill>
                  <a:srgbClr val="000000"/>
                </a:solidFill>
                <a:latin typeface="Times New Roman" panose="02020603050405020304" pitchFamily="18" charset="0"/>
              </a:rPr>
              <a:t> Dünyanın Çevresi = 39 </a:t>
            </a:r>
            <a:r>
              <a:rPr lang="tr-TR" dirty="0" smtClean="0">
                <a:solidFill>
                  <a:srgbClr val="000000"/>
                </a:solidFill>
                <a:latin typeface="Times New Roman" panose="02020603050405020304" pitchFamily="18" charset="0"/>
              </a:rPr>
              <a:t>000 </a:t>
            </a:r>
            <a:r>
              <a:rPr lang="tr-TR" dirty="0">
                <a:solidFill>
                  <a:srgbClr val="000000"/>
                </a:solidFill>
                <a:latin typeface="Times New Roman" panose="02020603050405020304" pitchFamily="18" charset="0"/>
              </a:rPr>
              <a:t>km</a:t>
            </a:r>
            <a:endParaRPr lang="tr-TR" dirty="0"/>
          </a:p>
          <a:p>
            <a:pPr algn="ctr" eaLnBrk="0" fontAlgn="base" hangingPunct="0">
              <a:spcBef>
                <a:spcPct val="0"/>
              </a:spcBef>
              <a:spcAft>
                <a:spcPct val="0"/>
              </a:spcAft>
            </a:pPr>
            <a:endParaRPr lang="tr-TR" altLang="tr-TR" dirty="0" smtClean="0">
              <a:solidFill>
                <a:srgbClr val="0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647437" y="1863583"/>
            <a:ext cx="4897126" cy="3594591"/>
          </a:xfrm>
          <a:prstGeom prst="rect">
            <a:avLst/>
          </a:prstGeom>
        </p:spPr>
      </p:pic>
      <p:sp>
        <p:nvSpPr>
          <p:cNvPr id="12" name="Rectangle 11"/>
          <p:cNvSpPr/>
          <p:nvPr/>
        </p:nvSpPr>
        <p:spPr>
          <a:xfrm>
            <a:off x="3633216" y="6428997"/>
            <a:ext cx="4073551" cy="276999"/>
          </a:xfrm>
          <a:prstGeom prst="rect">
            <a:avLst/>
          </a:prstGeom>
        </p:spPr>
        <p:txBody>
          <a:bodyPr wrap="none">
            <a:spAutoFit/>
          </a:bodyPr>
          <a:lstStyle/>
          <a:p>
            <a:r>
              <a:rPr lang="tr-TR" sz="1200" dirty="0">
                <a:hlinkClick r:id="rId4"/>
              </a:rPr>
              <a:t>http://</a:t>
            </a:r>
            <a:r>
              <a:rPr lang="tr-TR" sz="1200" dirty="0" smtClean="0">
                <a:hlinkClick r:id="rId4"/>
              </a:rPr>
              <a:t>eratosthenes.ea.gr/en/content/eratosthenes</a:t>
            </a:r>
            <a:r>
              <a:rPr lang="tr-TR" sz="1200" dirty="0" smtClean="0"/>
              <a:t> </a:t>
            </a:r>
            <a:endParaRPr lang="tr-TR" sz="1200" dirty="0"/>
          </a:p>
        </p:txBody>
      </p:sp>
    </p:spTree>
    <p:extLst>
      <p:ext uri="{BB962C8B-B14F-4D97-AF65-F5344CB8AC3E}">
        <p14:creationId xmlns:p14="http://schemas.microsoft.com/office/powerpoint/2010/main" val="710388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2136753"/>
            <a:ext cx="3246225" cy="523220"/>
          </a:xfrm>
          <a:prstGeom prst="rect">
            <a:avLst/>
          </a:prstGeom>
          <a:noFill/>
        </p:spPr>
        <p:txBody>
          <a:bodyPr wrap="square" rtlCol="0">
            <a:spAutoFit/>
          </a:bodyPr>
          <a:lstStyle/>
          <a:p>
            <a:r>
              <a:rPr lang="tr-TR" sz="2800" b="1" dirty="0"/>
              <a:t>Aktivite </a:t>
            </a:r>
            <a:r>
              <a:rPr lang="tr-TR" sz="2800" b="1" dirty="0" smtClean="0"/>
              <a:t>zamanı </a:t>
            </a:r>
            <a:r>
              <a:rPr lang="tr-TR" sz="2800" b="1" dirty="0" smtClean="0">
                <a:sym typeface="Wingdings" panose="05000000000000000000" pitchFamily="2" charset="2"/>
              </a:rPr>
              <a:t></a:t>
            </a:r>
            <a:r>
              <a:rPr lang="tr-TR" sz="2800" b="1" dirty="0" smtClean="0"/>
              <a:t> </a:t>
            </a:r>
            <a:endParaRPr lang="tr-TR" sz="2800" b="1" dirty="0"/>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pic>
        <p:nvPicPr>
          <p:cNvPr id="3" name="Picture 2"/>
          <p:cNvPicPr>
            <a:picLocks noChangeAspect="1"/>
          </p:cNvPicPr>
          <p:nvPr/>
        </p:nvPicPr>
        <p:blipFill>
          <a:blip r:embed="rId3"/>
          <a:stretch>
            <a:fillRect/>
          </a:stretch>
        </p:blipFill>
        <p:spPr>
          <a:xfrm>
            <a:off x="3633216" y="2984773"/>
            <a:ext cx="7049540" cy="2343972"/>
          </a:xfrm>
          <a:prstGeom prst="rect">
            <a:avLst/>
          </a:prstGeom>
        </p:spPr>
      </p:pic>
    </p:spTree>
    <p:extLst>
      <p:ext uri="{BB962C8B-B14F-4D97-AF65-F5344CB8AC3E}">
        <p14:creationId xmlns:p14="http://schemas.microsoft.com/office/powerpoint/2010/main" val="2085341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smtClean="0"/>
              <a:t>Aktivitede neler öğrendik?</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3" name="TextBox 2"/>
          <p:cNvSpPr txBox="1"/>
          <p:nvPr/>
        </p:nvSpPr>
        <p:spPr>
          <a:xfrm>
            <a:off x="3633216" y="5278272"/>
            <a:ext cx="7034783" cy="646331"/>
          </a:xfrm>
          <a:prstGeom prst="rect">
            <a:avLst/>
          </a:prstGeom>
          <a:noFill/>
        </p:spPr>
        <p:txBody>
          <a:bodyPr wrap="square" rtlCol="0">
            <a:spAutoFit/>
          </a:bodyPr>
          <a:lstStyle/>
          <a:p>
            <a:r>
              <a:rPr lang="tr-TR" b="1" dirty="0" smtClean="0"/>
              <a:t>Tam gölge: </a:t>
            </a:r>
            <a:r>
              <a:rPr lang="tr-TR" dirty="0" smtClean="0"/>
              <a:t>Saydam olmayan cismin arkasındaki yüzeyde hiç ışık olmayan bölgeye denir.</a:t>
            </a:r>
            <a:endParaRPr lang="tr-TR" dirty="0"/>
          </a:p>
        </p:txBody>
      </p:sp>
      <p:pic>
        <p:nvPicPr>
          <p:cNvPr id="5" name="Picture 4"/>
          <p:cNvPicPr>
            <a:picLocks noChangeAspect="1"/>
          </p:cNvPicPr>
          <p:nvPr/>
        </p:nvPicPr>
        <p:blipFill>
          <a:blip r:embed="rId3"/>
          <a:stretch>
            <a:fillRect/>
          </a:stretch>
        </p:blipFill>
        <p:spPr>
          <a:xfrm>
            <a:off x="3633216" y="2550455"/>
            <a:ext cx="4875234" cy="2375113"/>
          </a:xfrm>
          <a:prstGeom prst="rect">
            <a:avLst/>
          </a:prstGeom>
        </p:spPr>
      </p:pic>
    </p:spTree>
    <p:extLst>
      <p:ext uri="{BB962C8B-B14F-4D97-AF65-F5344CB8AC3E}">
        <p14:creationId xmlns:p14="http://schemas.microsoft.com/office/powerpoint/2010/main" val="216295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smtClean="0"/>
              <a:t>Aktivitede neler öğrendik?</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6" name="TextBox 5"/>
          <p:cNvSpPr txBox="1"/>
          <p:nvPr/>
        </p:nvSpPr>
        <p:spPr>
          <a:xfrm>
            <a:off x="3527439" y="5093553"/>
            <a:ext cx="7656576" cy="1200329"/>
          </a:xfrm>
          <a:prstGeom prst="rect">
            <a:avLst/>
          </a:prstGeom>
          <a:noFill/>
        </p:spPr>
        <p:txBody>
          <a:bodyPr wrap="square" rtlCol="0">
            <a:spAutoFit/>
          </a:bodyPr>
          <a:lstStyle/>
          <a:p>
            <a:r>
              <a:rPr lang="tr-TR" b="1" dirty="0" smtClean="0"/>
              <a:t>Yarı gölge: </a:t>
            </a:r>
            <a:r>
              <a:rPr lang="tr-TR" dirty="0" smtClean="0"/>
              <a:t>Saydam olmayan cismin arkasında yüzeyde küresel ışık kaynağının bir kısmından ışık ulaşıp bir kısmından ulaşmayan (ya da noktasak ışık kaynaklarından birinden ışık ulaşıp diğerinden ulaşmayan) bölgeye denir.</a:t>
            </a:r>
            <a:endParaRPr lang="tr-TR" dirty="0"/>
          </a:p>
        </p:txBody>
      </p:sp>
      <p:pic>
        <p:nvPicPr>
          <p:cNvPr id="3" name="Picture 2"/>
          <p:cNvPicPr>
            <a:picLocks noChangeAspect="1"/>
          </p:cNvPicPr>
          <p:nvPr/>
        </p:nvPicPr>
        <p:blipFill>
          <a:blip r:embed="rId3"/>
          <a:stretch>
            <a:fillRect/>
          </a:stretch>
        </p:blipFill>
        <p:spPr>
          <a:xfrm>
            <a:off x="3527439" y="2597871"/>
            <a:ext cx="4986528" cy="2289769"/>
          </a:xfrm>
          <a:prstGeom prst="rect">
            <a:avLst/>
          </a:prstGeom>
        </p:spPr>
      </p:pic>
      <p:pic>
        <p:nvPicPr>
          <p:cNvPr id="3074" name="Picture 2" descr="göl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453" y="2904556"/>
            <a:ext cx="34194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00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smtClean="0"/>
              <a:t>Aktivitede neler öğrendik?</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2" name="TextBox 1"/>
          <p:cNvSpPr txBox="1"/>
          <p:nvPr/>
        </p:nvSpPr>
        <p:spPr>
          <a:xfrm>
            <a:off x="3633216" y="2559017"/>
            <a:ext cx="8034528" cy="4247317"/>
          </a:xfrm>
          <a:prstGeom prst="rect">
            <a:avLst/>
          </a:prstGeom>
          <a:noFill/>
        </p:spPr>
        <p:txBody>
          <a:bodyPr wrap="square" rtlCol="0">
            <a:spAutoFit/>
          </a:bodyPr>
          <a:lstStyle/>
          <a:p>
            <a:r>
              <a:rPr lang="tr-TR" dirty="0" smtClean="0"/>
              <a:t>Noktasal bir ışık kaynağı, engel ve perde ile yaptığımız etkinlikte:</a:t>
            </a:r>
          </a:p>
          <a:p>
            <a:endParaRPr lang="tr-TR" dirty="0"/>
          </a:p>
          <a:p>
            <a:pPr marL="285750" indent="-285750">
              <a:buFontTx/>
              <a:buChar char="-"/>
            </a:pPr>
            <a:r>
              <a:rPr lang="tr-TR" dirty="0" smtClean="0"/>
              <a:t>Engeli ve perdeyi sabit tutup ışık kaynağını engele yaklaştırdığımızda perdedeki tam gölge büyür, uzaklaştırdığımızda küçülür.</a:t>
            </a:r>
          </a:p>
          <a:p>
            <a:endParaRPr lang="tr-TR" dirty="0" smtClean="0"/>
          </a:p>
          <a:p>
            <a:pPr marL="285750" indent="-285750">
              <a:buFontTx/>
              <a:buChar char="-"/>
            </a:pPr>
            <a:r>
              <a:rPr lang="tr-TR" dirty="0" smtClean="0"/>
              <a:t>Işık kaynağını ve perdeyi sabit tutup engeli perdeye yaklaştırdığımızda tam gölge küçülür, uzaklaştırdığımızda büyür.</a:t>
            </a:r>
          </a:p>
          <a:p>
            <a:pPr marL="285750" indent="-285750">
              <a:buFontTx/>
              <a:buChar char="-"/>
            </a:pPr>
            <a:endParaRPr lang="tr-TR" dirty="0"/>
          </a:p>
          <a:p>
            <a:pPr marL="285750" indent="-285750">
              <a:buFontTx/>
              <a:buChar char="-"/>
            </a:pPr>
            <a:r>
              <a:rPr lang="tr-TR" dirty="0"/>
              <a:t>Işık kaynağını ve </a:t>
            </a:r>
            <a:r>
              <a:rPr lang="tr-TR" dirty="0" smtClean="0"/>
              <a:t>engeli </a:t>
            </a:r>
            <a:r>
              <a:rPr lang="tr-TR" dirty="0"/>
              <a:t>sabit tutup </a:t>
            </a:r>
            <a:r>
              <a:rPr lang="tr-TR" dirty="0" smtClean="0"/>
              <a:t>perdeyi </a:t>
            </a:r>
            <a:r>
              <a:rPr lang="tr-TR" dirty="0"/>
              <a:t>yaklaştırdığımızda tam gölge </a:t>
            </a:r>
            <a:r>
              <a:rPr lang="tr-TR" dirty="0" smtClean="0"/>
              <a:t>küçülür, </a:t>
            </a:r>
            <a:r>
              <a:rPr lang="tr-TR" dirty="0"/>
              <a:t>uzaklaştırdığımızda </a:t>
            </a:r>
            <a:r>
              <a:rPr lang="tr-TR" dirty="0" smtClean="0"/>
              <a:t>büyür.</a:t>
            </a:r>
            <a:endParaRPr lang="tr-TR" dirty="0" smtClean="0"/>
          </a:p>
          <a:p>
            <a:pPr marL="285750" indent="-285750">
              <a:buFontTx/>
              <a:buChar char="-"/>
            </a:pPr>
            <a:endParaRPr lang="tr-TR" dirty="0"/>
          </a:p>
          <a:p>
            <a:pPr marL="285750" indent="-285750">
              <a:buFontTx/>
              <a:buChar char="-"/>
            </a:pPr>
            <a:r>
              <a:rPr lang="tr-TR" dirty="0" smtClean="0"/>
              <a:t>Işık kaynağı-engel arasındaki uzaklığın ışık kaynağı-perde arasındaki uzaklığa oranını ve engelin büyüklüğünü kullanarak gölgenin </a:t>
            </a:r>
            <a:r>
              <a:rPr lang="tr-TR" dirty="0" smtClean="0"/>
              <a:t>büyüklüğünü </a:t>
            </a:r>
            <a:r>
              <a:rPr lang="tr-TR" dirty="0" smtClean="0"/>
              <a:t>bulabiliriz.</a:t>
            </a:r>
            <a:endParaRPr lang="tr-TR" dirty="0"/>
          </a:p>
          <a:p>
            <a:pPr marL="285750" indent="-285750">
              <a:buFontTx/>
              <a:buChar char="-"/>
            </a:pPr>
            <a:endParaRPr lang="tr-TR" dirty="0"/>
          </a:p>
        </p:txBody>
      </p:sp>
    </p:spTree>
    <p:extLst>
      <p:ext uri="{BB962C8B-B14F-4D97-AF65-F5344CB8AC3E}">
        <p14:creationId xmlns:p14="http://schemas.microsoft.com/office/powerpoint/2010/main" val="1471510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8" y="1572769"/>
            <a:ext cx="6790944" cy="523220"/>
          </a:xfrm>
          <a:prstGeom prst="rect">
            <a:avLst/>
          </a:prstGeom>
          <a:noFill/>
        </p:spPr>
        <p:txBody>
          <a:bodyPr wrap="square" rtlCol="0">
            <a:spAutoFit/>
          </a:bodyPr>
          <a:lstStyle/>
          <a:p>
            <a:r>
              <a:rPr lang="tr-TR" sz="2800" b="1" dirty="0"/>
              <a:t>ÖĞRETİK PROGRAMINDAKİ KAZANIM</a:t>
            </a:r>
          </a:p>
        </p:txBody>
      </p:sp>
      <p:pic>
        <p:nvPicPr>
          <p:cNvPr id="5" name="Picture 4"/>
          <p:cNvPicPr>
            <a:picLocks noChangeAspect="1"/>
          </p:cNvPicPr>
          <p:nvPr/>
        </p:nvPicPr>
        <p:blipFill rotWithShape="1">
          <a:blip r:embed="rId2"/>
          <a:srcRect l="26100" t="33344" r="3500" b="39531"/>
          <a:stretch/>
        </p:blipFill>
        <p:spPr>
          <a:xfrm>
            <a:off x="597411" y="2499360"/>
            <a:ext cx="11233268" cy="3462528"/>
          </a:xfrm>
          <a:prstGeom prst="rect">
            <a:avLst/>
          </a:prstGeom>
        </p:spPr>
      </p:pic>
    </p:spTree>
    <p:extLst>
      <p:ext uri="{BB962C8B-B14F-4D97-AF65-F5344CB8AC3E}">
        <p14:creationId xmlns:p14="http://schemas.microsoft.com/office/powerpoint/2010/main" val="274920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smtClean="0"/>
              <a:t>Aktivitede neler öğrendik?</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2" name="TextBox 1"/>
          <p:cNvSpPr txBox="1"/>
          <p:nvPr/>
        </p:nvSpPr>
        <p:spPr>
          <a:xfrm>
            <a:off x="3633216" y="2607785"/>
            <a:ext cx="8034528" cy="3693319"/>
          </a:xfrm>
          <a:prstGeom prst="rect">
            <a:avLst/>
          </a:prstGeom>
          <a:noFill/>
        </p:spPr>
        <p:txBody>
          <a:bodyPr wrap="square" rtlCol="0">
            <a:spAutoFit/>
          </a:bodyPr>
          <a:lstStyle/>
          <a:p>
            <a:r>
              <a:rPr lang="tr-TR" dirty="0" smtClean="0"/>
              <a:t>Küresel bir ışık kaynağı, engel ve perde ile yaptığımız etkinlikte:</a:t>
            </a:r>
          </a:p>
          <a:p>
            <a:endParaRPr lang="tr-TR" dirty="0"/>
          </a:p>
          <a:p>
            <a:pPr marL="285750" indent="-285750">
              <a:buFontTx/>
              <a:buChar char="-"/>
            </a:pPr>
            <a:r>
              <a:rPr lang="tr-TR" dirty="0" smtClean="0"/>
              <a:t>Engel ve perdeyi sabit tutup küresel ışık kaynağını engelden uzaklaştırdığımızda yarı gölge miktarı azalır ve tam gölge miktarı artar, perdede oluşan gölgenin netliği artar.</a:t>
            </a:r>
          </a:p>
          <a:p>
            <a:pPr marL="285750" indent="-285750">
              <a:buFontTx/>
              <a:buChar char="-"/>
            </a:pPr>
            <a:endParaRPr lang="tr-TR" dirty="0"/>
          </a:p>
          <a:p>
            <a:pPr marL="285750" indent="-285750">
              <a:buFontTx/>
              <a:buChar char="-"/>
            </a:pPr>
            <a:r>
              <a:rPr lang="tr-TR" dirty="0"/>
              <a:t>Engel ve perdeyi sabit tutup küresel ışık kaynağını </a:t>
            </a:r>
            <a:r>
              <a:rPr lang="tr-TR" dirty="0" smtClean="0"/>
              <a:t>engele yaklaştırdığımızda </a:t>
            </a:r>
            <a:r>
              <a:rPr lang="tr-TR" dirty="0"/>
              <a:t>yarı gölge miktarı </a:t>
            </a:r>
            <a:r>
              <a:rPr lang="tr-TR" dirty="0" smtClean="0"/>
              <a:t>artar </a:t>
            </a:r>
            <a:r>
              <a:rPr lang="tr-TR" dirty="0"/>
              <a:t>ve tam gölge miktarı </a:t>
            </a:r>
            <a:r>
              <a:rPr lang="tr-TR" dirty="0" smtClean="0"/>
              <a:t>azalır.</a:t>
            </a:r>
            <a:endParaRPr lang="tr-TR" dirty="0"/>
          </a:p>
          <a:p>
            <a:pPr marL="285750" indent="-285750">
              <a:buFontTx/>
              <a:buChar char="-"/>
            </a:pPr>
            <a:endParaRPr lang="tr-TR" dirty="0" smtClean="0"/>
          </a:p>
          <a:p>
            <a:pPr marL="285750" indent="-285750">
              <a:buFontTx/>
              <a:buChar char="-"/>
            </a:pPr>
            <a:endParaRPr lang="tr-TR" dirty="0" smtClean="0"/>
          </a:p>
          <a:p>
            <a:pPr marL="285750" indent="-285750">
              <a:buFontTx/>
              <a:buChar char="-"/>
            </a:pPr>
            <a:endParaRPr lang="tr-TR" dirty="0"/>
          </a:p>
          <a:p>
            <a:pPr marL="285750" indent="-285750">
              <a:buFontTx/>
              <a:buChar char="-"/>
            </a:pPr>
            <a:endParaRPr lang="tr-TR" dirty="0"/>
          </a:p>
          <a:p>
            <a:pPr marL="285750" indent="-285750">
              <a:buFontTx/>
              <a:buChar char="-"/>
            </a:pPr>
            <a:endParaRPr lang="tr-TR" dirty="0"/>
          </a:p>
        </p:txBody>
      </p:sp>
    </p:spTree>
    <p:extLst>
      <p:ext uri="{BB962C8B-B14F-4D97-AF65-F5344CB8AC3E}">
        <p14:creationId xmlns:p14="http://schemas.microsoft.com/office/powerpoint/2010/main" val="829410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695318"/>
            <a:ext cx="8363712" cy="1569660"/>
          </a:xfrm>
          <a:prstGeom prst="rect">
            <a:avLst/>
          </a:prstGeom>
          <a:noFill/>
        </p:spPr>
        <p:txBody>
          <a:bodyPr wrap="square" rtlCol="0">
            <a:spAutoFit/>
          </a:bodyPr>
          <a:lstStyle/>
          <a:p>
            <a:r>
              <a:rPr lang="tr-TR" sz="2400" b="1" dirty="0" smtClean="0"/>
              <a:t>Peki ışık kaynağının </a:t>
            </a:r>
            <a:r>
              <a:rPr lang="tr-TR" sz="2400" b="1" smtClean="0"/>
              <a:t>şeklini </a:t>
            </a:r>
            <a:r>
              <a:rPr lang="tr-TR" sz="2400" b="1" smtClean="0"/>
              <a:t>değiştirirsek </a:t>
            </a:r>
            <a:r>
              <a:rPr lang="tr-TR" sz="2400" b="1" dirty="0" smtClean="0"/>
              <a:t>ne olur?</a:t>
            </a:r>
          </a:p>
          <a:p>
            <a:endParaRPr lang="tr-TR" sz="2400" b="1" dirty="0" smtClean="0"/>
          </a:p>
          <a:p>
            <a:r>
              <a:rPr lang="tr-TR" sz="2400" dirty="0" smtClean="0"/>
              <a:t>Artı şeklinde bir ışık kaynağının önüne birr boncuk yerleştirsek nasıl bir gölge oluşur?</a:t>
            </a:r>
            <a:endParaRPr lang="tr-TR" sz="2400" dirty="0"/>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pic>
        <p:nvPicPr>
          <p:cNvPr id="2" name="Picture 1"/>
          <p:cNvPicPr>
            <a:picLocks noChangeAspect="1"/>
          </p:cNvPicPr>
          <p:nvPr/>
        </p:nvPicPr>
        <p:blipFill>
          <a:blip r:embed="rId3"/>
          <a:stretch>
            <a:fillRect/>
          </a:stretch>
        </p:blipFill>
        <p:spPr>
          <a:xfrm>
            <a:off x="3723185" y="3264978"/>
            <a:ext cx="7329255" cy="3354448"/>
          </a:xfrm>
          <a:prstGeom prst="rect">
            <a:avLst/>
          </a:prstGeom>
        </p:spPr>
      </p:pic>
    </p:spTree>
    <p:extLst>
      <p:ext uri="{BB962C8B-B14F-4D97-AF65-F5344CB8AC3E}">
        <p14:creationId xmlns:p14="http://schemas.microsoft.com/office/powerpoint/2010/main" val="187065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pic>
        <p:nvPicPr>
          <p:cNvPr id="3" name="Picture 2"/>
          <p:cNvPicPr>
            <a:picLocks noChangeAspect="1"/>
          </p:cNvPicPr>
          <p:nvPr/>
        </p:nvPicPr>
        <p:blipFill rotWithShape="1">
          <a:blip r:embed="rId3"/>
          <a:srcRect r="43124" b="12147"/>
          <a:stretch/>
        </p:blipFill>
        <p:spPr>
          <a:xfrm>
            <a:off x="3847044" y="1912756"/>
            <a:ext cx="7866735" cy="2081050"/>
          </a:xfrm>
          <a:prstGeom prst="rect">
            <a:avLst/>
          </a:prstGeom>
        </p:spPr>
      </p:pic>
      <p:pic>
        <p:nvPicPr>
          <p:cNvPr id="5" name="Picture 4"/>
          <p:cNvPicPr>
            <a:picLocks noChangeAspect="1"/>
          </p:cNvPicPr>
          <p:nvPr/>
        </p:nvPicPr>
        <p:blipFill rotWithShape="1">
          <a:blip r:embed="rId3"/>
          <a:srcRect l="58425" r="4484" b="9271"/>
          <a:stretch/>
        </p:blipFill>
        <p:spPr>
          <a:xfrm>
            <a:off x="5336755" y="4375399"/>
            <a:ext cx="5001320" cy="2095128"/>
          </a:xfrm>
          <a:prstGeom prst="rect">
            <a:avLst/>
          </a:prstGeom>
        </p:spPr>
      </p:pic>
    </p:spTree>
    <p:extLst>
      <p:ext uri="{BB962C8B-B14F-4D97-AF65-F5344CB8AC3E}">
        <p14:creationId xmlns:p14="http://schemas.microsoft.com/office/powerpoint/2010/main" val="1648817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2" name="TextBox 1"/>
          <p:cNvSpPr txBox="1"/>
          <p:nvPr/>
        </p:nvSpPr>
        <p:spPr>
          <a:xfrm>
            <a:off x="3767958" y="1806713"/>
            <a:ext cx="4903076" cy="461665"/>
          </a:xfrm>
          <a:prstGeom prst="rect">
            <a:avLst/>
          </a:prstGeom>
          <a:noFill/>
        </p:spPr>
        <p:txBody>
          <a:bodyPr wrap="square" rtlCol="0">
            <a:spAutoFit/>
          </a:bodyPr>
          <a:lstStyle/>
          <a:p>
            <a:r>
              <a:rPr lang="tr-TR" sz="2400" dirty="0" smtClean="0"/>
              <a:t>Renkli gölge olur mu?</a:t>
            </a:r>
            <a:endParaRPr lang="tr-TR" sz="2400" dirty="0"/>
          </a:p>
        </p:txBody>
      </p:sp>
      <p:pic>
        <p:nvPicPr>
          <p:cNvPr id="1026" name="Picture 2" descr="http://www.exploratorium.edu/sites/default/files/ColoredShadows_DSC_9965_H1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958" y="2543928"/>
            <a:ext cx="4357603" cy="415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pic>
        <p:nvPicPr>
          <p:cNvPr id="2050" name="Picture 2" descr="https://c2.staticflickr.com/4/3059/2395964207_46ddd9ebef.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5" t="2048" r="3490" b="2023"/>
          <a:stretch/>
        </p:blipFill>
        <p:spPr bwMode="auto">
          <a:xfrm>
            <a:off x="3752192" y="1897541"/>
            <a:ext cx="6673168" cy="451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54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a:t>
            </a:r>
            <a:r>
              <a:rPr lang="tr-TR" sz="2000" dirty="0" smtClean="0">
                <a:solidFill>
                  <a:schemeClr val="bg1">
                    <a:lumMod val="65000"/>
                  </a:schemeClr>
                </a:solidFill>
              </a:rPr>
              <a:t> geçirme özelliklerine göre maddeler</a:t>
            </a:r>
          </a:p>
          <a:p>
            <a:pPr marL="285744" indent="-285744">
              <a:lnSpc>
                <a:spcPct val="150000"/>
              </a:lnSpc>
              <a:buFont typeface="Arial" panose="020B0604020202020204" pitchFamily="34" charset="0"/>
              <a:buChar char="•"/>
            </a:pPr>
            <a:r>
              <a:rPr lang="tr-TR" sz="2000" dirty="0" smtClean="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b="1" dirty="0" smtClean="0"/>
              <a:t>Aktivite: Gölge ve yarı gölge </a:t>
            </a:r>
          </a:p>
          <a:p>
            <a:pPr marL="285744" indent="-285744">
              <a:lnSpc>
                <a:spcPct val="150000"/>
              </a:lnSpc>
              <a:buFont typeface="Arial" panose="020B0604020202020204" pitchFamily="34" charset="0"/>
              <a:buChar char="•"/>
            </a:pPr>
            <a:r>
              <a:rPr lang="tr-TR" sz="2000" dirty="0" smtClean="0"/>
              <a:t>Güneş </a:t>
            </a:r>
            <a:r>
              <a:rPr lang="tr-TR" sz="2000" dirty="0"/>
              <a:t>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smtClean="0"/>
              <a:t>GÖLGE VE YARI GÖLGE</a:t>
            </a:r>
            <a:endParaRPr lang="tr-TR" sz="2800" b="1" dirty="0"/>
          </a:p>
        </p:txBody>
      </p:sp>
      <p:sp>
        <p:nvSpPr>
          <p:cNvPr id="5" name="TextBox 4"/>
          <p:cNvSpPr txBox="1"/>
          <p:nvPr/>
        </p:nvSpPr>
        <p:spPr>
          <a:xfrm>
            <a:off x="5097307" y="2980313"/>
            <a:ext cx="5169408" cy="523220"/>
          </a:xfrm>
          <a:prstGeom prst="rect">
            <a:avLst/>
          </a:prstGeom>
          <a:noFill/>
        </p:spPr>
        <p:txBody>
          <a:bodyPr wrap="square" rtlCol="0">
            <a:spAutoFit/>
          </a:bodyPr>
          <a:lstStyle/>
          <a:p>
            <a:r>
              <a:rPr lang="tr-TR" sz="2800" b="1" dirty="0"/>
              <a:t>Anlaşılmayan bir şey var mı?</a:t>
            </a:r>
          </a:p>
        </p:txBody>
      </p:sp>
    </p:spTree>
    <p:extLst>
      <p:ext uri="{BB962C8B-B14F-4D97-AF65-F5344CB8AC3E}">
        <p14:creationId xmlns:p14="http://schemas.microsoft.com/office/powerpoint/2010/main" val="2335913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2641" y="1946661"/>
            <a:ext cx="7390875" cy="2308324"/>
          </a:xfrm>
          <a:prstGeom prst="rect">
            <a:avLst/>
          </a:prstGeom>
          <a:noFill/>
        </p:spPr>
        <p:txBody>
          <a:bodyPr wrap="square" rtlCol="0">
            <a:spAutoFit/>
          </a:bodyPr>
          <a:lstStyle/>
          <a:p>
            <a:pPr>
              <a:lnSpc>
                <a:spcPct val="150000"/>
              </a:lnSpc>
            </a:pPr>
            <a:r>
              <a:rPr lang="tr-TR" sz="2400" dirty="0"/>
              <a:t>Güneş </a:t>
            </a:r>
            <a:r>
              <a:rPr lang="tr-TR" sz="2400" dirty="0" smtClean="0"/>
              <a:t>tutulması nasıl gerçekleşir?</a:t>
            </a:r>
            <a:endParaRPr lang="tr-TR" sz="2400" dirty="0"/>
          </a:p>
          <a:p>
            <a:pPr>
              <a:lnSpc>
                <a:spcPct val="150000"/>
              </a:lnSpc>
            </a:pPr>
            <a:endParaRPr lang="tr-TR" sz="2400" dirty="0"/>
          </a:p>
          <a:p>
            <a:pPr>
              <a:lnSpc>
                <a:spcPct val="150000"/>
              </a:lnSpc>
            </a:pPr>
            <a:r>
              <a:rPr lang="tr-TR" sz="2400" dirty="0"/>
              <a:t>Ay </a:t>
            </a:r>
            <a:r>
              <a:rPr lang="tr-TR" sz="2400" dirty="0" smtClean="0"/>
              <a:t>tutulması nasıl gerçekleşir?</a:t>
            </a:r>
            <a:endParaRPr lang="tr-TR" sz="2400" dirty="0"/>
          </a:p>
          <a:p>
            <a:endParaRPr lang="tr-TR" dirty="0"/>
          </a:p>
          <a:p>
            <a:endParaRPr lang="tr-TR" dirty="0"/>
          </a:p>
        </p:txBody>
      </p:sp>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8" name="TextBox 7"/>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Tree>
    <p:extLst>
      <p:ext uri="{BB962C8B-B14F-4D97-AF65-F5344CB8AC3E}">
        <p14:creationId xmlns:p14="http://schemas.microsoft.com/office/powerpoint/2010/main" val="1320239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pic>
        <p:nvPicPr>
          <p:cNvPr id="4" name="Picture 3"/>
          <p:cNvPicPr>
            <a:picLocks noChangeAspect="1"/>
          </p:cNvPicPr>
          <p:nvPr/>
        </p:nvPicPr>
        <p:blipFill>
          <a:blip r:embed="rId3"/>
          <a:stretch>
            <a:fillRect/>
          </a:stretch>
        </p:blipFill>
        <p:spPr>
          <a:xfrm>
            <a:off x="3735166" y="2510288"/>
            <a:ext cx="6328533" cy="3354709"/>
          </a:xfrm>
          <a:prstGeom prst="rect">
            <a:avLst/>
          </a:prstGeom>
        </p:spPr>
      </p:pic>
      <p:sp>
        <p:nvSpPr>
          <p:cNvPr id="7" name="TextBox 6"/>
          <p:cNvSpPr txBox="1"/>
          <p:nvPr/>
        </p:nvSpPr>
        <p:spPr>
          <a:xfrm>
            <a:off x="3735166" y="1877234"/>
            <a:ext cx="2642070" cy="461665"/>
          </a:xfrm>
          <a:prstGeom prst="rect">
            <a:avLst/>
          </a:prstGeom>
          <a:noFill/>
        </p:spPr>
        <p:txBody>
          <a:bodyPr wrap="none" rtlCol="0">
            <a:spAutoFit/>
          </a:bodyPr>
          <a:lstStyle/>
          <a:p>
            <a:r>
              <a:rPr lang="tr-TR" sz="2400" dirty="0" smtClean="0"/>
              <a:t>Güneş tutulması:</a:t>
            </a:r>
            <a:endParaRPr lang="tr-TR" sz="2400" dirty="0"/>
          </a:p>
        </p:txBody>
      </p:sp>
    </p:spTree>
    <p:extLst>
      <p:ext uri="{BB962C8B-B14F-4D97-AF65-F5344CB8AC3E}">
        <p14:creationId xmlns:p14="http://schemas.microsoft.com/office/powerpoint/2010/main" val="3595545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7" name="TextBox 6"/>
          <p:cNvSpPr txBox="1"/>
          <p:nvPr/>
        </p:nvSpPr>
        <p:spPr>
          <a:xfrm>
            <a:off x="3669792" y="1840658"/>
            <a:ext cx="2642070" cy="461665"/>
          </a:xfrm>
          <a:prstGeom prst="rect">
            <a:avLst/>
          </a:prstGeom>
          <a:noFill/>
        </p:spPr>
        <p:txBody>
          <a:bodyPr wrap="none" rtlCol="0">
            <a:spAutoFit/>
          </a:bodyPr>
          <a:lstStyle/>
          <a:p>
            <a:r>
              <a:rPr lang="tr-TR" sz="2400" dirty="0" smtClean="0"/>
              <a:t>Güneş tutulması:</a:t>
            </a:r>
            <a:endParaRPr lang="tr-TR" sz="2400" dirty="0"/>
          </a:p>
        </p:txBody>
      </p:sp>
      <p:pic>
        <p:nvPicPr>
          <p:cNvPr id="5" name="Picture 4"/>
          <p:cNvPicPr>
            <a:picLocks noChangeAspect="1"/>
          </p:cNvPicPr>
          <p:nvPr/>
        </p:nvPicPr>
        <p:blipFill rotWithShape="1">
          <a:blip r:embed="rId3"/>
          <a:srcRect l="27555" t="1247" b="11696"/>
          <a:stretch/>
        </p:blipFill>
        <p:spPr>
          <a:xfrm>
            <a:off x="6722171" y="2111067"/>
            <a:ext cx="3450126" cy="4497456"/>
          </a:xfrm>
          <a:prstGeom prst="rect">
            <a:avLst/>
          </a:prstGeom>
        </p:spPr>
      </p:pic>
      <p:pic>
        <p:nvPicPr>
          <p:cNvPr id="2" name="Picture 1"/>
          <p:cNvPicPr>
            <a:picLocks noChangeAspect="1"/>
          </p:cNvPicPr>
          <p:nvPr/>
        </p:nvPicPr>
        <p:blipFill>
          <a:blip r:embed="rId4"/>
          <a:stretch>
            <a:fillRect/>
          </a:stretch>
        </p:blipFill>
        <p:spPr>
          <a:xfrm>
            <a:off x="4306170" y="2437136"/>
            <a:ext cx="1190905" cy="1171696"/>
          </a:xfrm>
          <a:prstGeom prst="rect">
            <a:avLst/>
          </a:prstGeom>
        </p:spPr>
      </p:pic>
      <p:pic>
        <p:nvPicPr>
          <p:cNvPr id="3" name="Picture 2"/>
          <p:cNvPicPr>
            <a:picLocks noChangeAspect="1"/>
          </p:cNvPicPr>
          <p:nvPr/>
        </p:nvPicPr>
        <p:blipFill>
          <a:blip r:embed="rId5"/>
          <a:stretch>
            <a:fillRect/>
          </a:stretch>
        </p:blipFill>
        <p:spPr>
          <a:xfrm>
            <a:off x="4306169" y="3743645"/>
            <a:ext cx="1190905" cy="1262216"/>
          </a:xfrm>
          <a:prstGeom prst="rect">
            <a:avLst/>
          </a:prstGeom>
        </p:spPr>
      </p:pic>
      <p:pic>
        <p:nvPicPr>
          <p:cNvPr id="4" name="Picture 3"/>
          <p:cNvPicPr>
            <a:picLocks noChangeAspect="1"/>
          </p:cNvPicPr>
          <p:nvPr/>
        </p:nvPicPr>
        <p:blipFill>
          <a:blip r:embed="rId6"/>
          <a:stretch>
            <a:fillRect/>
          </a:stretch>
        </p:blipFill>
        <p:spPr>
          <a:xfrm>
            <a:off x="4270662" y="5140674"/>
            <a:ext cx="1226412" cy="1219818"/>
          </a:xfrm>
          <a:prstGeom prst="rect">
            <a:avLst/>
          </a:prstGeom>
        </p:spPr>
      </p:pic>
    </p:spTree>
    <p:extLst>
      <p:ext uri="{BB962C8B-B14F-4D97-AF65-F5344CB8AC3E}">
        <p14:creationId xmlns:p14="http://schemas.microsoft.com/office/powerpoint/2010/main" val="2921750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pic>
        <p:nvPicPr>
          <p:cNvPr id="3074" name="Picture 2" descr="http://eoimages.gsfc.nasa.gov/images/imagerecords/87000/87675/eclipse_epc_2016068_z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831" y="2000123"/>
            <a:ext cx="5769737" cy="3846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8832" y="6259152"/>
            <a:ext cx="8071104" cy="369332"/>
          </a:xfrm>
          <a:prstGeom prst="rect">
            <a:avLst/>
          </a:prstGeom>
        </p:spPr>
        <p:txBody>
          <a:bodyPr wrap="square">
            <a:spAutoFit/>
          </a:bodyPr>
          <a:lstStyle/>
          <a:p>
            <a:r>
              <a:rPr lang="tr-TR" dirty="0">
                <a:hlinkClick r:id="rId4"/>
              </a:rPr>
              <a:t>http://</a:t>
            </a:r>
            <a:r>
              <a:rPr lang="tr-TR" dirty="0" smtClean="0">
                <a:hlinkClick r:id="rId4"/>
              </a:rPr>
              <a:t>earthobservatory.nasa.gov/NaturalHazards/view.php?id=87675</a:t>
            </a:r>
            <a:r>
              <a:rPr lang="tr-TR" dirty="0" smtClean="0"/>
              <a:t> </a:t>
            </a:r>
            <a:endParaRPr lang="tr-TR" dirty="0"/>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Tree>
    <p:extLst>
      <p:ext uri="{BB962C8B-B14F-4D97-AF65-F5344CB8AC3E}">
        <p14:creationId xmlns:p14="http://schemas.microsoft.com/office/powerpoint/2010/main" val="242432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024" y="1560576"/>
            <a:ext cx="6790944" cy="523220"/>
          </a:xfrm>
          <a:prstGeom prst="rect">
            <a:avLst/>
          </a:prstGeom>
          <a:noFill/>
        </p:spPr>
        <p:txBody>
          <a:bodyPr wrap="square" rtlCol="0">
            <a:spAutoFit/>
          </a:bodyPr>
          <a:lstStyle/>
          <a:p>
            <a:r>
              <a:rPr lang="tr-TR" sz="2800" b="1" dirty="0"/>
              <a:t>NELER YAPACAĞIZ?</a:t>
            </a:r>
          </a:p>
        </p:txBody>
      </p:sp>
      <p:sp>
        <p:nvSpPr>
          <p:cNvPr id="2" name="TextBox 1"/>
          <p:cNvSpPr txBox="1"/>
          <p:nvPr/>
        </p:nvSpPr>
        <p:spPr>
          <a:xfrm>
            <a:off x="573024" y="2083796"/>
            <a:ext cx="7595616" cy="4534703"/>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sz="2800" dirty="0"/>
              <a:t>Geçen haftanın özeti</a:t>
            </a:r>
          </a:p>
          <a:p>
            <a:pPr marL="285744" indent="-285744">
              <a:lnSpc>
                <a:spcPct val="150000"/>
              </a:lnSpc>
              <a:buFont typeface="Arial" panose="020B0604020202020204" pitchFamily="34" charset="0"/>
              <a:buChar char="•"/>
            </a:pPr>
            <a:r>
              <a:rPr lang="tr-TR" sz="2800" dirty="0"/>
              <a:t>Işık geçirme özelliklerine göre </a:t>
            </a:r>
            <a:r>
              <a:rPr lang="tr-TR" sz="2800" dirty="0" smtClean="0"/>
              <a:t>maddeler</a:t>
            </a:r>
          </a:p>
          <a:p>
            <a:pPr marL="285744" indent="-285744">
              <a:lnSpc>
                <a:spcPct val="150000"/>
              </a:lnSpc>
              <a:buFont typeface="Arial" panose="020B0604020202020204" pitchFamily="34" charset="0"/>
              <a:buChar char="•"/>
            </a:pPr>
            <a:r>
              <a:rPr lang="tr-TR" sz="2800" dirty="0" smtClean="0"/>
              <a:t>Gölge ve yarı gölge</a:t>
            </a:r>
            <a:endParaRPr lang="tr-TR" sz="2800" dirty="0"/>
          </a:p>
          <a:p>
            <a:pPr marL="285744" indent="-285744">
              <a:lnSpc>
                <a:spcPct val="150000"/>
              </a:lnSpc>
              <a:buFont typeface="Arial" panose="020B0604020202020204" pitchFamily="34" charset="0"/>
              <a:buChar char="•"/>
            </a:pPr>
            <a:r>
              <a:rPr lang="tr-TR" sz="2800" dirty="0" smtClean="0"/>
              <a:t>Aktivite</a:t>
            </a:r>
            <a:r>
              <a:rPr lang="tr-TR" sz="2800" dirty="0"/>
              <a:t>: Gölge ve yarı gölge </a:t>
            </a:r>
          </a:p>
          <a:p>
            <a:pPr marL="285744" indent="-285744">
              <a:lnSpc>
                <a:spcPct val="150000"/>
              </a:lnSpc>
              <a:buFont typeface="Arial" panose="020B0604020202020204" pitchFamily="34" charset="0"/>
              <a:buChar char="•"/>
            </a:pPr>
            <a:r>
              <a:rPr lang="tr-TR" sz="2800" dirty="0"/>
              <a:t>Güneş ve ay tutulması</a:t>
            </a:r>
          </a:p>
          <a:p>
            <a:pPr marL="285744" indent="-285744">
              <a:lnSpc>
                <a:spcPct val="150000"/>
              </a:lnSpc>
              <a:buFont typeface="Arial" panose="020B0604020202020204" pitchFamily="34" charset="0"/>
              <a:buChar char="•"/>
            </a:pPr>
            <a:r>
              <a:rPr lang="tr-TR" sz="2800" dirty="0"/>
              <a:t>Günün özeti</a:t>
            </a:r>
          </a:p>
          <a:p>
            <a:pPr marL="285744" indent="-285744">
              <a:lnSpc>
                <a:spcPct val="150000"/>
              </a:lnSpc>
              <a:buFont typeface="Arial" panose="020B0604020202020204" pitchFamily="34" charset="0"/>
              <a:buChar char="•"/>
            </a:pPr>
            <a:r>
              <a:rPr lang="tr-TR" sz="2800" dirty="0"/>
              <a:t>Soru </a:t>
            </a:r>
            <a:r>
              <a:rPr lang="tr-TR" sz="2800" dirty="0" smtClean="0"/>
              <a:t>çözümü</a:t>
            </a:r>
            <a:endParaRPr lang="tr-TR" sz="2800" dirty="0"/>
          </a:p>
        </p:txBody>
      </p:sp>
    </p:spTree>
    <p:extLst>
      <p:ext uri="{BB962C8B-B14F-4D97-AF65-F5344CB8AC3E}">
        <p14:creationId xmlns:p14="http://schemas.microsoft.com/office/powerpoint/2010/main" val="3391435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8832" y="2240949"/>
            <a:ext cx="4666691" cy="1200329"/>
          </a:xfrm>
          <a:prstGeom prst="rect">
            <a:avLst/>
          </a:prstGeom>
        </p:spPr>
        <p:txBody>
          <a:bodyPr wrap="square">
            <a:spAutoFit/>
          </a:bodyPr>
          <a:lstStyle/>
          <a:p>
            <a:r>
              <a:rPr lang="tr-TR" sz="2400" dirty="0" smtClean="0"/>
              <a:t>Türkiye’den </a:t>
            </a:r>
            <a:r>
              <a:rPr lang="tr-TR" sz="2400" dirty="0"/>
              <a:t>izlenebilen son </a:t>
            </a:r>
            <a:r>
              <a:rPr lang="tr-TR" sz="2400" dirty="0" smtClean="0"/>
              <a:t>tam </a:t>
            </a:r>
            <a:r>
              <a:rPr lang="fi-FI" sz="2400" dirty="0" smtClean="0"/>
              <a:t>G</a:t>
            </a:r>
            <a:r>
              <a:rPr lang="tr-TR" sz="2400" dirty="0" smtClean="0"/>
              <a:t>ü</a:t>
            </a:r>
            <a:r>
              <a:rPr lang="fi-FI" sz="2400" dirty="0" smtClean="0"/>
              <a:t>neş </a:t>
            </a:r>
            <a:r>
              <a:rPr lang="fi-FI" sz="2400" dirty="0"/>
              <a:t>tutulması 29 Mart </a:t>
            </a:r>
            <a:r>
              <a:rPr lang="fi-FI" sz="2400" dirty="0" smtClean="0"/>
              <a:t>2006</a:t>
            </a:r>
            <a:r>
              <a:rPr lang="tr-TR" sz="2400" dirty="0" smtClean="0"/>
              <a:t> tarihinde gerçekleşmiştir</a:t>
            </a:r>
            <a:r>
              <a:rPr lang="tr-TR" sz="2400" dirty="0"/>
              <a:t>. </a:t>
            </a:r>
            <a:endParaRPr lang="tr-TR" sz="2400" dirty="0" smtClean="0"/>
          </a:p>
        </p:txBody>
      </p:sp>
      <p:pic>
        <p:nvPicPr>
          <p:cNvPr id="4" name="Picture 2" descr="http://i2.wp.com/www.astrobilgi.org/wp-content/uploads/2016/03/OGRSEM200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371" y="2240949"/>
            <a:ext cx="3822395" cy="1263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2" name="TextBox 1"/>
          <p:cNvSpPr txBox="1"/>
          <p:nvPr/>
        </p:nvSpPr>
        <p:spPr>
          <a:xfrm>
            <a:off x="3608832" y="4413504"/>
            <a:ext cx="8083296" cy="1107996"/>
          </a:xfrm>
          <a:prstGeom prst="rect">
            <a:avLst/>
          </a:prstGeom>
          <a:noFill/>
        </p:spPr>
        <p:txBody>
          <a:bodyPr wrap="square" rtlCol="0">
            <a:spAutoFit/>
          </a:bodyPr>
          <a:lstStyle/>
          <a:p>
            <a:r>
              <a:rPr lang="tr-TR" sz="2400" dirty="0"/>
              <a:t>Türkiye’den izlenebilecek bir sonraki </a:t>
            </a:r>
            <a:r>
              <a:rPr lang="tr-TR" sz="2400" dirty="0" smtClean="0"/>
              <a:t>tam </a:t>
            </a:r>
            <a:r>
              <a:rPr lang="fi-FI" sz="2400" dirty="0" smtClean="0"/>
              <a:t>G</a:t>
            </a:r>
            <a:r>
              <a:rPr lang="tr-TR" sz="2400" dirty="0"/>
              <a:t>ü</a:t>
            </a:r>
            <a:r>
              <a:rPr lang="fi-FI" sz="2400" dirty="0"/>
              <a:t>neş tutulması </a:t>
            </a:r>
            <a:r>
              <a:rPr lang="fi-FI" sz="2400" b="1" dirty="0"/>
              <a:t>30 Nisan 2060</a:t>
            </a:r>
            <a:r>
              <a:rPr lang="tr-TR" sz="2400" b="1" dirty="0"/>
              <a:t> </a:t>
            </a:r>
            <a:r>
              <a:rPr lang="sv-SE" sz="2400" dirty="0"/>
              <a:t>tarihinde</a:t>
            </a:r>
            <a:r>
              <a:rPr lang="tr-TR" sz="2400" dirty="0"/>
              <a:t> gerçekleşecektir.</a:t>
            </a:r>
          </a:p>
          <a:p>
            <a:endParaRPr lang="tr-TR" dirty="0"/>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3" name="TextBox 2"/>
          <p:cNvSpPr txBox="1"/>
          <p:nvPr/>
        </p:nvSpPr>
        <p:spPr>
          <a:xfrm>
            <a:off x="3608832" y="6061003"/>
            <a:ext cx="7394028" cy="369332"/>
          </a:xfrm>
          <a:prstGeom prst="rect">
            <a:avLst/>
          </a:prstGeom>
          <a:noFill/>
        </p:spPr>
        <p:txBody>
          <a:bodyPr wrap="square" rtlCol="0">
            <a:spAutoFit/>
          </a:bodyPr>
          <a:lstStyle/>
          <a:p>
            <a:r>
              <a:rPr lang="tr-TR" dirty="0">
                <a:hlinkClick r:id="rId4"/>
              </a:rPr>
              <a:t>http://</a:t>
            </a:r>
            <a:r>
              <a:rPr lang="tr-TR" dirty="0" smtClean="0">
                <a:hlinkClick r:id="rId4"/>
              </a:rPr>
              <a:t>www.timeanddate.com/eclipse/list.html</a:t>
            </a:r>
            <a:r>
              <a:rPr lang="tr-TR" dirty="0" smtClean="0"/>
              <a:t> </a:t>
            </a:r>
            <a:endParaRPr lang="tr-TR" dirty="0"/>
          </a:p>
        </p:txBody>
      </p:sp>
    </p:spTree>
    <p:extLst>
      <p:ext uri="{BB962C8B-B14F-4D97-AF65-F5344CB8AC3E}">
        <p14:creationId xmlns:p14="http://schemas.microsoft.com/office/powerpoint/2010/main" val="442019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2" name="TextBox 1"/>
          <p:cNvSpPr txBox="1"/>
          <p:nvPr/>
        </p:nvSpPr>
        <p:spPr>
          <a:xfrm>
            <a:off x="3735166" y="1877234"/>
            <a:ext cx="2071401" cy="461665"/>
          </a:xfrm>
          <a:prstGeom prst="rect">
            <a:avLst/>
          </a:prstGeom>
          <a:noFill/>
        </p:spPr>
        <p:txBody>
          <a:bodyPr wrap="none" rtlCol="0">
            <a:spAutoFit/>
          </a:bodyPr>
          <a:lstStyle/>
          <a:p>
            <a:r>
              <a:rPr lang="tr-TR" sz="2400" dirty="0" smtClean="0"/>
              <a:t>Ay tutulması:</a:t>
            </a:r>
            <a:endParaRPr lang="tr-TR" sz="2400" dirty="0"/>
          </a:p>
        </p:txBody>
      </p:sp>
      <p:pic>
        <p:nvPicPr>
          <p:cNvPr id="3" name="Picture 2"/>
          <p:cNvPicPr>
            <a:picLocks noChangeAspect="1"/>
          </p:cNvPicPr>
          <p:nvPr/>
        </p:nvPicPr>
        <p:blipFill>
          <a:blip r:embed="rId3"/>
          <a:stretch>
            <a:fillRect/>
          </a:stretch>
        </p:blipFill>
        <p:spPr>
          <a:xfrm>
            <a:off x="3753067" y="2510288"/>
            <a:ext cx="6646709" cy="3542132"/>
          </a:xfrm>
          <a:prstGeom prst="rect">
            <a:avLst/>
          </a:prstGeom>
        </p:spPr>
      </p:pic>
    </p:spTree>
    <p:extLst>
      <p:ext uri="{BB962C8B-B14F-4D97-AF65-F5344CB8AC3E}">
        <p14:creationId xmlns:p14="http://schemas.microsoft.com/office/powerpoint/2010/main" val="1373850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9191" y="2342127"/>
            <a:ext cx="7638630" cy="2585323"/>
          </a:xfrm>
          <a:prstGeom prst="rect">
            <a:avLst/>
          </a:prstGeom>
          <a:noFill/>
        </p:spPr>
        <p:txBody>
          <a:bodyPr wrap="none" rtlCol="0">
            <a:spAutoFit/>
          </a:bodyPr>
          <a:lstStyle/>
          <a:p>
            <a:r>
              <a:rPr lang="tr-TR" sz="2400" b="1" dirty="0"/>
              <a:t>Ay tutulmasında ayı görür müyüz</a:t>
            </a:r>
            <a:r>
              <a:rPr lang="tr-TR" sz="2400" b="1" dirty="0" smtClean="0"/>
              <a:t>?</a:t>
            </a:r>
          </a:p>
          <a:p>
            <a:endParaRPr lang="tr-TR" sz="2400" dirty="0"/>
          </a:p>
          <a:p>
            <a:endParaRPr lang="tr-TR" sz="2400" dirty="0"/>
          </a:p>
          <a:p>
            <a:r>
              <a:rPr lang="tr-TR" sz="2400" dirty="0"/>
              <a:t>Ay tutulması boyunca </a:t>
            </a:r>
            <a:r>
              <a:rPr lang="tr-TR" sz="2400" dirty="0" smtClean="0"/>
              <a:t>Ay’ın </a:t>
            </a:r>
            <a:r>
              <a:rPr lang="tr-TR" sz="2400" dirty="0"/>
              <a:t>görünümü:</a:t>
            </a:r>
          </a:p>
          <a:p>
            <a:endParaRPr lang="tr-TR" sz="2400" dirty="0"/>
          </a:p>
          <a:p>
            <a:r>
              <a:rPr lang="tr-TR" sz="2400" dirty="0">
                <a:hlinkClick r:id="rId2"/>
              </a:rPr>
              <a:t>https://www.youtube.com/watch?v=lcRp1jKJmJU</a:t>
            </a:r>
            <a:endParaRPr lang="tr-TR" sz="2400" dirty="0"/>
          </a:p>
          <a:p>
            <a:endParaRPr lang="tr-TR" dirty="0"/>
          </a:p>
        </p:txBody>
      </p:sp>
      <p:sp>
        <p:nvSpPr>
          <p:cNvPr id="5" name="TextBox 4"/>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Tree>
    <p:extLst>
      <p:ext uri="{BB962C8B-B14F-4D97-AF65-F5344CB8AC3E}">
        <p14:creationId xmlns:p14="http://schemas.microsoft.com/office/powerpoint/2010/main" val="3005342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32" y="2226721"/>
            <a:ext cx="6938299" cy="954107"/>
          </a:xfrm>
          <a:prstGeom prst="rect">
            <a:avLst/>
          </a:prstGeom>
          <a:noFill/>
        </p:spPr>
        <p:txBody>
          <a:bodyPr wrap="square" rtlCol="0">
            <a:spAutoFit/>
          </a:bodyPr>
          <a:lstStyle/>
          <a:p>
            <a:r>
              <a:rPr lang="tr-TR" sz="2800" dirty="0" smtClean="0"/>
              <a:t>Peki neden </a:t>
            </a:r>
            <a:r>
              <a:rPr lang="tr-TR" sz="2800" dirty="0"/>
              <a:t>A</a:t>
            </a:r>
            <a:r>
              <a:rPr lang="tr-TR" sz="2800" dirty="0" smtClean="0"/>
              <a:t>y </a:t>
            </a:r>
            <a:r>
              <a:rPr lang="tr-TR" sz="2800" dirty="0"/>
              <a:t>tutulmasında </a:t>
            </a:r>
            <a:r>
              <a:rPr lang="tr-TR" sz="2800" dirty="0" smtClean="0"/>
              <a:t>Ay’ı </a:t>
            </a:r>
            <a:r>
              <a:rPr lang="tr-TR" sz="2800" dirty="0"/>
              <a:t>kırmızı görüyoruz?</a:t>
            </a:r>
          </a:p>
        </p:txBody>
      </p:sp>
      <p:sp>
        <p:nvSpPr>
          <p:cNvPr id="9" name="TextBox 8"/>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10" name="TextBox 9"/>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4" name="Rectangle 3"/>
          <p:cNvSpPr/>
          <p:nvPr/>
        </p:nvSpPr>
        <p:spPr>
          <a:xfrm>
            <a:off x="3608832" y="4401998"/>
            <a:ext cx="8309899" cy="1200329"/>
          </a:xfrm>
          <a:prstGeom prst="rect">
            <a:avLst/>
          </a:prstGeom>
        </p:spPr>
        <p:txBody>
          <a:bodyPr wrap="square">
            <a:spAutoFit/>
          </a:bodyPr>
          <a:lstStyle/>
          <a:p>
            <a:pPr>
              <a:defRPr/>
            </a:pPr>
            <a:r>
              <a:rPr lang="tr-TR" sz="2400" dirty="0">
                <a:hlinkClick r:id="rId3"/>
              </a:rPr>
              <a:t>https://www.khanacademy.org/partner-content/nasa/measuringuniverse/spacemath1/v/lunareclipse</a:t>
            </a:r>
            <a:r>
              <a:rPr lang="tr-TR" sz="2400" dirty="0"/>
              <a:t> </a:t>
            </a:r>
          </a:p>
        </p:txBody>
      </p:sp>
      <p:sp>
        <p:nvSpPr>
          <p:cNvPr id="6" name="TextBox 5"/>
          <p:cNvSpPr txBox="1"/>
          <p:nvPr/>
        </p:nvSpPr>
        <p:spPr>
          <a:xfrm>
            <a:off x="3608832" y="3885653"/>
            <a:ext cx="2933816" cy="461665"/>
          </a:xfrm>
          <a:prstGeom prst="rect">
            <a:avLst/>
          </a:prstGeom>
          <a:noFill/>
        </p:spPr>
        <p:txBody>
          <a:bodyPr wrap="none" rtlCol="0">
            <a:spAutoFit/>
          </a:bodyPr>
          <a:lstStyle/>
          <a:p>
            <a:r>
              <a:rPr lang="tr-TR" sz="2400" dirty="0" smtClean="0"/>
              <a:t>Cevabını izleyelim:</a:t>
            </a:r>
            <a:endParaRPr lang="tr-TR" sz="2400" dirty="0"/>
          </a:p>
        </p:txBody>
      </p:sp>
    </p:spTree>
    <p:extLst>
      <p:ext uri="{BB962C8B-B14F-4D97-AF65-F5344CB8AC3E}">
        <p14:creationId xmlns:p14="http://schemas.microsoft.com/office/powerpoint/2010/main" val="2335482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32" y="2069067"/>
            <a:ext cx="4699596" cy="830997"/>
          </a:xfrm>
          <a:prstGeom prst="rect">
            <a:avLst/>
          </a:prstGeom>
          <a:noFill/>
        </p:spPr>
        <p:txBody>
          <a:bodyPr wrap="square" rtlCol="0">
            <a:spAutoFit/>
          </a:bodyPr>
          <a:lstStyle/>
          <a:p>
            <a:r>
              <a:rPr lang="tr-TR" sz="2400" dirty="0" smtClean="0"/>
              <a:t>Ay’ın evreleri:</a:t>
            </a:r>
          </a:p>
          <a:p>
            <a:endParaRPr lang="tr-TR" sz="2400" dirty="0"/>
          </a:p>
        </p:txBody>
      </p:sp>
      <p:sp>
        <p:nvSpPr>
          <p:cNvPr id="9" name="TextBox 8"/>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10" name="TextBox 9"/>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2" name="Rectangle 1"/>
          <p:cNvSpPr/>
          <p:nvPr/>
        </p:nvSpPr>
        <p:spPr>
          <a:xfrm>
            <a:off x="3608832" y="2856976"/>
            <a:ext cx="8325665" cy="1226293"/>
          </a:xfrm>
          <a:prstGeom prst="rect">
            <a:avLst/>
          </a:prstGeom>
        </p:spPr>
        <p:txBody>
          <a:bodyPr wrap="square">
            <a:spAutoFit/>
          </a:bodyPr>
          <a:lstStyle/>
          <a:p>
            <a:r>
              <a:rPr lang="tr-TR" sz="2400" dirty="0">
                <a:hlinkClick r:id="rId3"/>
              </a:rPr>
              <a:t>https://</a:t>
            </a:r>
            <a:r>
              <a:rPr lang="tr-TR" sz="2400" dirty="0" smtClean="0">
                <a:hlinkClick r:id="rId3"/>
              </a:rPr>
              <a:t>www.khanacademy.org/partner-content/nasa/measuringuniverse/spacemath1/p/animate-phases-of-the-moon</a:t>
            </a:r>
            <a:r>
              <a:rPr lang="tr-TR" sz="2400" dirty="0" smtClean="0"/>
              <a:t> </a:t>
            </a:r>
            <a:endParaRPr lang="tr-TR" sz="2400" dirty="0"/>
          </a:p>
        </p:txBody>
      </p:sp>
      <p:sp>
        <p:nvSpPr>
          <p:cNvPr id="5" name="TextBox 4"/>
          <p:cNvSpPr txBox="1"/>
          <p:nvPr/>
        </p:nvSpPr>
        <p:spPr>
          <a:xfrm>
            <a:off x="3608832" y="4351283"/>
            <a:ext cx="6853158" cy="461665"/>
          </a:xfrm>
          <a:prstGeom prst="rect">
            <a:avLst/>
          </a:prstGeom>
          <a:noFill/>
        </p:spPr>
        <p:txBody>
          <a:bodyPr wrap="none" rtlCol="0">
            <a:spAutoFit/>
          </a:bodyPr>
          <a:lstStyle/>
          <a:p>
            <a:r>
              <a:rPr lang="tr-TR" sz="2400" dirty="0" smtClean="0"/>
              <a:t>Neden her ay ay tutulması gözlemlemiyoruz?</a:t>
            </a:r>
          </a:p>
        </p:txBody>
      </p:sp>
    </p:spTree>
    <p:extLst>
      <p:ext uri="{BB962C8B-B14F-4D97-AF65-F5344CB8AC3E}">
        <p14:creationId xmlns:p14="http://schemas.microsoft.com/office/powerpoint/2010/main" val="1783912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10" name="TextBox 9"/>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5" name="TextBox 4"/>
          <p:cNvSpPr txBox="1"/>
          <p:nvPr/>
        </p:nvSpPr>
        <p:spPr>
          <a:xfrm>
            <a:off x="3608832" y="2314337"/>
            <a:ext cx="6853158" cy="461665"/>
          </a:xfrm>
          <a:prstGeom prst="rect">
            <a:avLst/>
          </a:prstGeom>
          <a:noFill/>
        </p:spPr>
        <p:txBody>
          <a:bodyPr wrap="none" rtlCol="0">
            <a:spAutoFit/>
          </a:bodyPr>
          <a:lstStyle/>
          <a:p>
            <a:r>
              <a:rPr lang="tr-TR" sz="2400" dirty="0" smtClean="0"/>
              <a:t>Neden her ay Ay tutulması gözlemlemiyoruz?</a:t>
            </a:r>
          </a:p>
        </p:txBody>
      </p:sp>
      <p:pic>
        <p:nvPicPr>
          <p:cNvPr id="1026" name="Picture 2" descr="http://www.tcaa.us/Images/EclipseNo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832" y="3211072"/>
            <a:ext cx="5288205" cy="279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43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VE AY TUTULMASI</a:t>
            </a:r>
          </a:p>
        </p:txBody>
      </p:sp>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b="1"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3" name="Rectangle 2"/>
          <p:cNvSpPr/>
          <p:nvPr/>
        </p:nvSpPr>
        <p:spPr>
          <a:xfrm>
            <a:off x="3608832" y="2476352"/>
            <a:ext cx="8436023" cy="3970318"/>
          </a:xfrm>
          <a:prstGeom prst="rect">
            <a:avLst/>
          </a:prstGeom>
        </p:spPr>
        <p:txBody>
          <a:bodyPr wrap="square">
            <a:spAutoFit/>
          </a:bodyPr>
          <a:lstStyle/>
          <a:p>
            <a:r>
              <a:rPr lang="tr-TR" b="1" dirty="0" smtClean="0">
                <a:solidFill>
                  <a:srgbClr val="4E5665"/>
                </a:solidFill>
                <a:latin typeface="helvetica" panose="020B0604020202020204" pitchFamily="34" charset="0"/>
              </a:rPr>
              <a:t>12 </a:t>
            </a:r>
            <a:r>
              <a:rPr lang="tr-TR" b="1" dirty="0">
                <a:solidFill>
                  <a:srgbClr val="4E5665"/>
                </a:solidFill>
                <a:latin typeface="helvetica" panose="020B0604020202020204" pitchFamily="34" charset="0"/>
              </a:rPr>
              <a:t>Nisan 1961’de sovyet kozmonot Yuri GAGARIN ilk defa uzaya çıkarak 108 dakikalık bir yörünge uçuşu yaptı.</a:t>
            </a:r>
            <a:r>
              <a:rPr lang="tr-TR" dirty="0">
                <a:solidFill>
                  <a:srgbClr val="4E5665"/>
                </a:solidFill>
                <a:latin typeface="helvetica" panose="020B0604020202020204" pitchFamily="34" charset="0"/>
              </a:rPr>
              <a:t> Dünya’nın küreselliğini, mavi rengini ve kıtalarını ilk defa uzaydan görme şansını elde etti. İnsanoğlu’nun kendi yuvasından ayrılarak uzayı keşfetmeye başladığı bu anlamlı gün Dünya’nın birçok yerinde büyük bir coşku ile kutlanmaktadır. Biz de sizleri bir rasathane ortamında bu özel günü kutlamaya davet ediyoruz. Gerçekleştireceğimiz etkinlikte gök cisimlerini tanıyarak onları teleskopla izleme şansına da sahip olacaksınız. Gözlemin dışında yapılacak olan ilgi çekici sunumlar ve gökyüzü tanıtımı ile Astronomi ile ilgili merak ettiğiniz bir çok konuya cevap bulabileceksiniz.</a:t>
            </a:r>
            <a:r>
              <a:rPr lang="tr-TR" dirty="0"/>
              <a:t/>
            </a:r>
            <a:br>
              <a:rPr lang="tr-TR" dirty="0"/>
            </a:br>
            <a:r>
              <a:rPr lang="tr-TR" dirty="0"/>
              <a:t/>
            </a:r>
            <a:br>
              <a:rPr lang="tr-TR" dirty="0"/>
            </a:br>
            <a:r>
              <a:rPr lang="tr-TR" dirty="0">
                <a:solidFill>
                  <a:srgbClr val="4E5665"/>
                </a:solidFill>
                <a:latin typeface="helvetica" panose="020B0604020202020204" pitchFamily="34" charset="0"/>
              </a:rPr>
              <a:t>Tarih: 10 Nisan 2016 Pazar günü</a:t>
            </a:r>
            <a:br>
              <a:rPr lang="tr-TR" dirty="0">
                <a:solidFill>
                  <a:srgbClr val="4E5665"/>
                </a:solidFill>
                <a:latin typeface="helvetica" panose="020B0604020202020204" pitchFamily="34" charset="0"/>
              </a:rPr>
            </a:br>
            <a:r>
              <a:rPr lang="tr-TR" dirty="0">
                <a:solidFill>
                  <a:srgbClr val="4E5665"/>
                </a:solidFill>
                <a:latin typeface="helvetica" panose="020B0604020202020204" pitchFamily="34" charset="0"/>
              </a:rPr>
              <a:t>Başlama Saati: 19:00</a:t>
            </a:r>
            <a:br>
              <a:rPr lang="tr-TR" dirty="0">
                <a:solidFill>
                  <a:srgbClr val="4E5665"/>
                </a:solidFill>
                <a:latin typeface="helvetica" panose="020B0604020202020204" pitchFamily="34" charset="0"/>
              </a:rPr>
            </a:br>
            <a:r>
              <a:rPr lang="tr-TR" dirty="0">
                <a:solidFill>
                  <a:srgbClr val="4E5665"/>
                </a:solidFill>
                <a:latin typeface="helvetica" panose="020B0604020202020204" pitchFamily="34" charset="0"/>
              </a:rPr>
              <a:t>Bitiş Saati: 24:00</a:t>
            </a:r>
            <a:endParaRPr lang="tr-TR" dirty="0"/>
          </a:p>
        </p:txBody>
      </p:sp>
      <p:sp>
        <p:nvSpPr>
          <p:cNvPr id="7" name="TextBox 6"/>
          <p:cNvSpPr txBox="1"/>
          <p:nvPr/>
        </p:nvSpPr>
        <p:spPr>
          <a:xfrm>
            <a:off x="3608832" y="1860266"/>
            <a:ext cx="4456669" cy="461665"/>
          </a:xfrm>
          <a:prstGeom prst="rect">
            <a:avLst/>
          </a:prstGeom>
          <a:noFill/>
        </p:spPr>
        <p:txBody>
          <a:bodyPr wrap="none" rtlCol="0">
            <a:spAutoFit/>
          </a:bodyPr>
          <a:lstStyle/>
          <a:p>
            <a:r>
              <a:rPr lang="tr-TR" sz="2400" dirty="0" smtClean="0"/>
              <a:t>Bir etkinlik haberi: Yuri Gecesi</a:t>
            </a:r>
            <a:endParaRPr lang="tr-TR" sz="2400" dirty="0"/>
          </a:p>
        </p:txBody>
      </p:sp>
    </p:spTree>
    <p:extLst>
      <p:ext uri="{BB962C8B-B14F-4D97-AF65-F5344CB8AC3E}">
        <p14:creationId xmlns:p14="http://schemas.microsoft.com/office/powerpoint/2010/main" val="21064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12" y="1182625"/>
            <a:ext cx="4754880"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3" name="TextBox 2"/>
          <p:cNvSpPr txBox="1"/>
          <p:nvPr/>
        </p:nvSpPr>
        <p:spPr>
          <a:xfrm>
            <a:off x="3791712" y="2084832"/>
            <a:ext cx="8314944" cy="4154984"/>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Işık geçirme özelliklerine göre maddeler: </a:t>
            </a:r>
          </a:p>
          <a:p>
            <a:pPr marL="285750" indent="-285750">
              <a:buFont typeface="Arial" panose="020B0604020202020204" pitchFamily="34" charset="0"/>
              <a:buChar char="•"/>
            </a:pPr>
            <a:endParaRPr lang="tr-TR" dirty="0" smtClean="0"/>
          </a:p>
          <a:p>
            <a:r>
              <a:rPr lang="tr-TR" dirty="0"/>
              <a:t> </a:t>
            </a:r>
            <a:r>
              <a:rPr lang="tr-TR" dirty="0" smtClean="0"/>
              <a:t>    - saydam</a:t>
            </a:r>
          </a:p>
          <a:p>
            <a:r>
              <a:rPr lang="tr-TR" dirty="0"/>
              <a:t> </a:t>
            </a:r>
            <a:r>
              <a:rPr lang="tr-TR" dirty="0" smtClean="0"/>
              <a:t>    - yarı saydam</a:t>
            </a:r>
          </a:p>
          <a:p>
            <a:r>
              <a:rPr lang="tr-TR" dirty="0"/>
              <a:t> </a:t>
            </a:r>
            <a:r>
              <a:rPr lang="tr-TR" dirty="0" smtClean="0"/>
              <a:t>    - saydam olmayan (opak)</a:t>
            </a:r>
          </a:p>
          <a:p>
            <a:endParaRPr lang="tr-TR" dirty="0"/>
          </a:p>
          <a:p>
            <a:pPr marL="285750" indent="-285750">
              <a:buFont typeface="Arial" panose="020B0604020202020204" pitchFamily="34" charset="0"/>
              <a:buChar char="•"/>
            </a:pPr>
            <a:r>
              <a:rPr lang="tr-TR" sz="2400" dirty="0" smtClean="0"/>
              <a:t>Gölge, yarı gölge:</a:t>
            </a:r>
          </a:p>
          <a:p>
            <a:pPr marL="285750" indent="-285750">
              <a:buFont typeface="Arial" panose="020B0604020202020204" pitchFamily="34" charset="0"/>
              <a:buChar char="•"/>
            </a:pPr>
            <a:endParaRPr lang="tr-TR" dirty="0" smtClean="0"/>
          </a:p>
          <a:p>
            <a:pPr marL="450850" indent="-450850"/>
            <a:r>
              <a:rPr lang="tr-TR" dirty="0" smtClean="0"/>
              <a:t>     - noktasal ve büyük ışık kaynağında gölge, yarı gölge oluşumu</a:t>
            </a:r>
          </a:p>
          <a:p>
            <a:pPr marL="450850" indent="-450850"/>
            <a:r>
              <a:rPr lang="tr-TR" dirty="0" smtClean="0"/>
              <a:t>     </a:t>
            </a:r>
            <a:r>
              <a:rPr lang="tr-TR" dirty="0"/>
              <a:t>- cisim, perde, ışık kaynağı arasındaki uzaklıkların gölgeyi nasıl etkilediği</a:t>
            </a:r>
          </a:p>
          <a:p>
            <a:endParaRPr lang="tr-TR" dirty="0"/>
          </a:p>
          <a:p>
            <a:endParaRPr lang="tr-TR" dirty="0" smtClean="0"/>
          </a:p>
          <a:p>
            <a:r>
              <a:rPr lang="tr-TR" dirty="0"/>
              <a:t> </a:t>
            </a:r>
            <a:endParaRPr lang="tr-TR" dirty="0" smtClean="0"/>
          </a:p>
          <a:p>
            <a:endParaRPr lang="tr-TR" dirty="0" smtClean="0"/>
          </a:p>
        </p:txBody>
      </p:sp>
      <p:sp>
        <p:nvSpPr>
          <p:cNvPr id="5" name="TextBox 4"/>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b="1"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Tree>
    <p:extLst>
      <p:ext uri="{BB962C8B-B14F-4D97-AF65-F5344CB8AC3E}">
        <p14:creationId xmlns:p14="http://schemas.microsoft.com/office/powerpoint/2010/main" val="3846049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12" y="1182625"/>
            <a:ext cx="4754880"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3" name="TextBox 2"/>
          <p:cNvSpPr txBox="1"/>
          <p:nvPr/>
        </p:nvSpPr>
        <p:spPr>
          <a:xfrm>
            <a:off x="3791712" y="2389632"/>
            <a:ext cx="4754880" cy="3139321"/>
          </a:xfrm>
          <a:prstGeom prst="rect">
            <a:avLst/>
          </a:prstGeom>
          <a:noFill/>
        </p:spPr>
        <p:txBody>
          <a:bodyPr wrap="square" rtlCol="0">
            <a:spAutoFit/>
          </a:bodyPr>
          <a:lstStyle/>
          <a:p>
            <a:endParaRPr lang="tr-TR" dirty="0" smtClean="0"/>
          </a:p>
          <a:p>
            <a:pPr marL="285750" indent="-285750">
              <a:buFont typeface="Arial" panose="020B0604020202020204" pitchFamily="34" charset="0"/>
              <a:buChar char="•"/>
            </a:pPr>
            <a:r>
              <a:rPr lang="tr-TR" dirty="0" smtClean="0"/>
              <a:t>Güneş tutulması</a:t>
            </a:r>
          </a:p>
          <a:p>
            <a:endParaRPr lang="tr-TR" dirty="0" smtClean="0"/>
          </a:p>
          <a:p>
            <a:endParaRPr lang="tr-TR" dirty="0"/>
          </a:p>
          <a:p>
            <a:endParaRPr lang="tr-TR" dirty="0" smtClean="0"/>
          </a:p>
          <a:p>
            <a:endParaRPr lang="tr-TR" dirty="0"/>
          </a:p>
          <a:p>
            <a:endParaRPr lang="tr-TR" dirty="0" smtClean="0"/>
          </a:p>
          <a:p>
            <a:endParaRPr lang="tr-TR" dirty="0" smtClean="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Ay tutulması</a:t>
            </a:r>
            <a:endParaRPr lang="tr-TR" dirty="0"/>
          </a:p>
        </p:txBody>
      </p:sp>
      <p:pic>
        <p:nvPicPr>
          <p:cNvPr id="4" name="Picture 3"/>
          <p:cNvPicPr>
            <a:picLocks noChangeAspect="1"/>
          </p:cNvPicPr>
          <p:nvPr/>
        </p:nvPicPr>
        <p:blipFill>
          <a:blip r:embed="rId2"/>
          <a:stretch>
            <a:fillRect/>
          </a:stretch>
        </p:blipFill>
        <p:spPr>
          <a:xfrm>
            <a:off x="7534656" y="1974036"/>
            <a:ext cx="4074988" cy="2160121"/>
          </a:xfrm>
          <a:prstGeom prst="rect">
            <a:avLst/>
          </a:prstGeom>
        </p:spPr>
      </p:pic>
      <p:cxnSp>
        <p:nvCxnSpPr>
          <p:cNvPr id="8" name="Straight Arrow Connector 7"/>
          <p:cNvCxnSpPr/>
          <p:nvPr/>
        </p:nvCxnSpPr>
        <p:spPr>
          <a:xfrm>
            <a:off x="6132576" y="2877312"/>
            <a:ext cx="1267968" cy="2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2576" y="5297424"/>
            <a:ext cx="1267968" cy="2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b="1"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pic>
        <p:nvPicPr>
          <p:cNvPr id="6" name="Picture 5"/>
          <p:cNvPicPr>
            <a:picLocks noChangeAspect="1"/>
          </p:cNvPicPr>
          <p:nvPr/>
        </p:nvPicPr>
        <p:blipFill>
          <a:blip r:embed="rId3"/>
          <a:stretch>
            <a:fillRect/>
          </a:stretch>
        </p:blipFill>
        <p:spPr>
          <a:xfrm>
            <a:off x="7633815" y="4469563"/>
            <a:ext cx="3975829" cy="2118779"/>
          </a:xfrm>
          <a:prstGeom prst="rect">
            <a:avLst/>
          </a:prstGeom>
        </p:spPr>
      </p:pic>
    </p:spTree>
    <p:extLst>
      <p:ext uri="{BB962C8B-B14F-4D97-AF65-F5344CB8AC3E}">
        <p14:creationId xmlns:p14="http://schemas.microsoft.com/office/powerpoint/2010/main" val="4059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8" y="1572769"/>
            <a:ext cx="6790944" cy="523220"/>
          </a:xfrm>
          <a:prstGeom prst="rect">
            <a:avLst/>
          </a:prstGeom>
          <a:noFill/>
        </p:spPr>
        <p:txBody>
          <a:bodyPr wrap="square" rtlCol="0">
            <a:spAutoFit/>
          </a:bodyPr>
          <a:lstStyle/>
          <a:p>
            <a:r>
              <a:rPr lang="tr-TR" sz="2800" b="1" dirty="0"/>
              <a:t>ÖĞRETİK PROGRAMINDAKİ KAZANIM</a:t>
            </a:r>
          </a:p>
        </p:txBody>
      </p:sp>
      <p:pic>
        <p:nvPicPr>
          <p:cNvPr id="5" name="Picture 4"/>
          <p:cNvPicPr>
            <a:picLocks noChangeAspect="1"/>
          </p:cNvPicPr>
          <p:nvPr/>
        </p:nvPicPr>
        <p:blipFill rotWithShape="1">
          <a:blip r:embed="rId2"/>
          <a:srcRect l="26100" t="33344" r="3500" b="39531"/>
          <a:stretch/>
        </p:blipFill>
        <p:spPr>
          <a:xfrm>
            <a:off x="597411" y="2499360"/>
            <a:ext cx="11233268" cy="3462528"/>
          </a:xfrm>
          <a:prstGeom prst="rect">
            <a:avLst/>
          </a:prstGeom>
        </p:spPr>
      </p:pic>
    </p:spTree>
    <p:extLst>
      <p:ext uri="{BB962C8B-B14F-4D97-AF65-F5344CB8AC3E}">
        <p14:creationId xmlns:p14="http://schemas.microsoft.com/office/powerpoint/2010/main" val="372507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9536" y="1014013"/>
            <a:ext cx="5620512" cy="523220"/>
          </a:xfrm>
          <a:prstGeom prst="rect">
            <a:avLst/>
          </a:prstGeom>
          <a:noFill/>
        </p:spPr>
        <p:txBody>
          <a:bodyPr wrap="square" rtlCol="0">
            <a:spAutoFit/>
          </a:bodyPr>
          <a:lstStyle/>
          <a:p>
            <a:r>
              <a:rPr lang="tr-TR" sz="2800" b="1" dirty="0"/>
              <a:t>Geçen Hafta Neler Öğrendik?</a:t>
            </a:r>
          </a:p>
        </p:txBody>
      </p:sp>
      <p:sp>
        <p:nvSpPr>
          <p:cNvPr id="7" name="TextBox 6"/>
          <p:cNvSpPr txBox="1"/>
          <p:nvPr/>
        </p:nvSpPr>
        <p:spPr>
          <a:xfrm>
            <a:off x="220717" y="153723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b="1" dirty="0"/>
              <a:t>Geçen haftanın özeti</a:t>
            </a:r>
          </a:p>
          <a:p>
            <a:pPr marL="285744" indent="-285744">
              <a:lnSpc>
                <a:spcPct val="150000"/>
              </a:lnSpc>
              <a:buFont typeface="Arial" panose="020B0604020202020204" pitchFamily="34" charset="0"/>
              <a:buChar char="•"/>
            </a:pPr>
            <a:r>
              <a:rPr lang="tr-TR" sz="2000" dirty="0"/>
              <a:t>Işık geçirme özelliklerine göre </a:t>
            </a:r>
            <a:r>
              <a:rPr lang="tr-TR" sz="2000"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pic>
        <p:nvPicPr>
          <p:cNvPr id="3" name="Picture 2"/>
          <p:cNvPicPr>
            <a:picLocks noChangeAspect="1"/>
          </p:cNvPicPr>
          <p:nvPr/>
        </p:nvPicPr>
        <p:blipFill>
          <a:blip r:embed="rId2"/>
          <a:stretch>
            <a:fillRect/>
          </a:stretch>
        </p:blipFill>
        <p:spPr>
          <a:xfrm>
            <a:off x="3803904" y="2034053"/>
            <a:ext cx="8022336" cy="2371438"/>
          </a:xfrm>
          <a:prstGeom prst="rect">
            <a:avLst/>
          </a:prstGeom>
        </p:spPr>
      </p:pic>
      <p:pic>
        <p:nvPicPr>
          <p:cNvPr id="5" name="Picture 4"/>
          <p:cNvPicPr>
            <a:picLocks noChangeAspect="1"/>
          </p:cNvPicPr>
          <p:nvPr/>
        </p:nvPicPr>
        <p:blipFill>
          <a:blip r:embed="rId3"/>
          <a:stretch>
            <a:fillRect/>
          </a:stretch>
        </p:blipFill>
        <p:spPr>
          <a:xfrm>
            <a:off x="4888670" y="4775001"/>
            <a:ext cx="5182243" cy="1932878"/>
          </a:xfrm>
          <a:prstGeom prst="rect">
            <a:avLst/>
          </a:prstGeom>
        </p:spPr>
      </p:pic>
    </p:spTree>
    <p:extLst>
      <p:ext uri="{BB962C8B-B14F-4D97-AF65-F5344CB8AC3E}">
        <p14:creationId xmlns:p14="http://schemas.microsoft.com/office/powerpoint/2010/main" val="1304383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pic>
        <p:nvPicPr>
          <p:cNvPr id="2" name="Picture 1"/>
          <p:cNvPicPr>
            <a:picLocks noChangeAspect="1"/>
          </p:cNvPicPr>
          <p:nvPr/>
        </p:nvPicPr>
        <p:blipFill rotWithShape="1">
          <a:blip r:embed="rId2"/>
          <a:srcRect l="7236" t="36099" r="67427" b="39116"/>
          <a:stretch/>
        </p:blipFill>
        <p:spPr>
          <a:xfrm>
            <a:off x="4035972" y="2934295"/>
            <a:ext cx="6558607" cy="3607125"/>
          </a:xfrm>
          <a:prstGeom prst="rect">
            <a:avLst/>
          </a:prstGeom>
        </p:spPr>
      </p:pic>
      <p:pic>
        <p:nvPicPr>
          <p:cNvPr id="6" name="Picture 5"/>
          <p:cNvPicPr>
            <a:picLocks noChangeAspect="1"/>
          </p:cNvPicPr>
          <p:nvPr/>
        </p:nvPicPr>
        <p:blipFill rotWithShape="1">
          <a:blip r:embed="rId2"/>
          <a:srcRect l="32694" t="39332" r="30349" b="35668"/>
          <a:stretch/>
        </p:blipFill>
        <p:spPr>
          <a:xfrm>
            <a:off x="4234729" y="805949"/>
            <a:ext cx="5918263" cy="2250880"/>
          </a:xfrm>
          <a:prstGeom prst="rect">
            <a:avLst/>
          </a:prstGeom>
        </p:spPr>
      </p:pic>
    </p:spTree>
    <p:extLst>
      <p:ext uri="{BB962C8B-B14F-4D97-AF65-F5344CB8AC3E}">
        <p14:creationId xmlns:p14="http://schemas.microsoft.com/office/powerpoint/2010/main" val="177491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pic>
        <p:nvPicPr>
          <p:cNvPr id="5" name="Picture 4"/>
          <p:cNvPicPr>
            <a:picLocks noChangeAspect="1"/>
          </p:cNvPicPr>
          <p:nvPr/>
        </p:nvPicPr>
        <p:blipFill>
          <a:blip r:embed="rId2"/>
          <a:stretch>
            <a:fillRect/>
          </a:stretch>
        </p:blipFill>
        <p:spPr>
          <a:xfrm>
            <a:off x="3649254" y="3263461"/>
            <a:ext cx="8542746" cy="3168870"/>
          </a:xfrm>
          <a:prstGeom prst="rect">
            <a:avLst/>
          </a:prstGeom>
        </p:spPr>
      </p:pic>
      <p:pic>
        <p:nvPicPr>
          <p:cNvPr id="7" name="Picture 6"/>
          <p:cNvPicPr>
            <a:picLocks noChangeAspect="1"/>
          </p:cNvPicPr>
          <p:nvPr/>
        </p:nvPicPr>
        <p:blipFill rotWithShape="1">
          <a:blip r:embed="rId3"/>
          <a:srcRect t="2818" b="9462"/>
          <a:stretch/>
        </p:blipFill>
        <p:spPr>
          <a:xfrm>
            <a:off x="5186856" y="431977"/>
            <a:ext cx="6148552" cy="2579236"/>
          </a:xfrm>
          <a:prstGeom prst="rect">
            <a:avLst/>
          </a:prstGeom>
        </p:spPr>
      </p:pic>
    </p:spTree>
    <p:extLst>
      <p:ext uri="{BB962C8B-B14F-4D97-AF65-F5344CB8AC3E}">
        <p14:creationId xmlns:p14="http://schemas.microsoft.com/office/powerpoint/2010/main" val="2187206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smtClean="0"/>
              <a:t>Ygs - 2012</a:t>
            </a:r>
            <a:endParaRPr lang="tr-TR" dirty="0"/>
          </a:p>
        </p:txBody>
      </p:sp>
      <p:pic>
        <p:nvPicPr>
          <p:cNvPr id="2" name="Picture 1"/>
          <p:cNvPicPr>
            <a:picLocks noChangeAspect="1"/>
          </p:cNvPicPr>
          <p:nvPr/>
        </p:nvPicPr>
        <p:blipFill rotWithShape="1">
          <a:blip r:embed="rId3"/>
          <a:srcRect l="51100" t="28344" r="24000" b="21031"/>
          <a:stretch/>
        </p:blipFill>
        <p:spPr>
          <a:xfrm>
            <a:off x="4593132" y="800770"/>
            <a:ext cx="3640831" cy="5921833"/>
          </a:xfrm>
          <a:prstGeom prst="rect">
            <a:avLst/>
          </a:prstGeom>
        </p:spPr>
      </p:pic>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3551454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smtClean="0"/>
              <a:t>Ygs - 2011</a:t>
            </a:r>
            <a:endParaRPr lang="tr-TR" dirty="0"/>
          </a:p>
        </p:txBody>
      </p:sp>
      <p:pic>
        <p:nvPicPr>
          <p:cNvPr id="2" name="Picture 1"/>
          <p:cNvPicPr>
            <a:picLocks noChangeAspect="1"/>
          </p:cNvPicPr>
          <p:nvPr/>
        </p:nvPicPr>
        <p:blipFill rotWithShape="1">
          <a:blip r:embed="rId3"/>
          <a:srcRect l="51000" t="20719" r="23947" b="38195"/>
          <a:stretch/>
        </p:blipFill>
        <p:spPr>
          <a:xfrm>
            <a:off x="3765718" y="728208"/>
            <a:ext cx="4569010" cy="5994395"/>
          </a:xfrm>
          <a:prstGeom prst="rect">
            <a:avLst/>
          </a:prstGeom>
        </p:spPr>
      </p:pic>
      <p:pic>
        <p:nvPicPr>
          <p:cNvPr id="8" name="Picture 7"/>
          <p:cNvPicPr>
            <a:picLocks noChangeAspect="1"/>
          </p:cNvPicPr>
          <p:nvPr/>
        </p:nvPicPr>
        <p:blipFill rotWithShape="1">
          <a:blip r:embed="rId3"/>
          <a:srcRect l="51000" t="62497" r="26854" b="17031"/>
          <a:stretch/>
        </p:blipFill>
        <p:spPr>
          <a:xfrm>
            <a:off x="8299762" y="3110931"/>
            <a:ext cx="3892238" cy="2878236"/>
          </a:xfrm>
          <a:prstGeom prst="rect">
            <a:avLst/>
          </a:prstGeom>
        </p:spPr>
      </p:pic>
      <p:cxnSp>
        <p:nvCxnSpPr>
          <p:cNvPr id="9" name="Straight Connector 8"/>
          <p:cNvCxnSpPr/>
          <p:nvPr/>
        </p:nvCxnSpPr>
        <p:spPr>
          <a:xfrm>
            <a:off x="8299763"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3364898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80576" y="6257020"/>
            <a:ext cx="2182368" cy="369332"/>
          </a:xfrm>
          <a:prstGeom prst="rect">
            <a:avLst/>
          </a:prstGeom>
          <a:noFill/>
        </p:spPr>
        <p:txBody>
          <a:bodyPr wrap="square" rtlCol="0">
            <a:spAutoFit/>
          </a:bodyPr>
          <a:lstStyle/>
          <a:p>
            <a:r>
              <a:rPr lang="tr-TR" dirty="0" smtClean="0"/>
              <a:t>Öss – Fen 1 - 2008</a:t>
            </a:r>
            <a:endParaRPr lang="tr-TR" dirty="0"/>
          </a:p>
        </p:txBody>
      </p:sp>
      <p:pic>
        <p:nvPicPr>
          <p:cNvPr id="5" name="Picture 4"/>
          <p:cNvPicPr>
            <a:picLocks noChangeAspect="1"/>
          </p:cNvPicPr>
          <p:nvPr/>
        </p:nvPicPr>
        <p:blipFill rotWithShape="1">
          <a:blip r:embed="rId2"/>
          <a:srcRect l="25700" t="28500" r="51300" b="27049"/>
          <a:stretch/>
        </p:blipFill>
        <p:spPr>
          <a:xfrm>
            <a:off x="4206240" y="707395"/>
            <a:ext cx="3877056" cy="5994357"/>
          </a:xfrm>
          <a:prstGeom prst="rect">
            <a:avLst/>
          </a:prstGeom>
        </p:spPr>
      </p:pic>
      <p:sp>
        <p:nvSpPr>
          <p:cNvPr id="8" name="TextBox 7"/>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2752185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- 2005</a:t>
            </a:r>
            <a:endParaRPr lang="tr-TR" dirty="0"/>
          </a:p>
        </p:txBody>
      </p:sp>
      <p:pic>
        <p:nvPicPr>
          <p:cNvPr id="4" name="Picture 3"/>
          <p:cNvPicPr>
            <a:picLocks noChangeAspect="1"/>
          </p:cNvPicPr>
          <p:nvPr/>
        </p:nvPicPr>
        <p:blipFill rotWithShape="1">
          <a:blip r:embed="rId2"/>
          <a:srcRect l="13300" t="30719" r="49100" b="22656"/>
          <a:stretch/>
        </p:blipFill>
        <p:spPr>
          <a:xfrm>
            <a:off x="3797824" y="1049751"/>
            <a:ext cx="5346176" cy="5303520"/>
          </a:xfrm>
          <a:prstGeom prst="rect">
            <a:avLst/>
          </a:prstGeom>
        </p:spPr>
      </p:pic>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2751945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- 2003</a:t>
            </a:r>
            <a:endParaRPr lang="tr-TR" dirty="0"/>
          </a:p>
        </p:txBody>
      </p:sp>
      <p:pic>
        <p:nvPicPr>
          <p:cNvPr id="2" name="Picture 1"/>
          <p:cNvPicPr>
            <a:picLocks noChangeAspect="1"/>
          </p:cNvPicPr>
          <p:nvPr/>
        </p:nvPicPr>
        <p:blipFill rotWithShape="1">
          <a:blip r:embed="rId2"/>
          <a:srcRect l="13200" t="27094" r="49000" b="19138"/>
          <a:stretch/>
        </p:blipFill>
        <p:spPr>
          <a:xfrm>
            <a:off x="3928263" y="851631"/>
            <a:ext cx="4834657" cy="5501640"/>
          </a:xfrm>
          <a:prstGeom prst="rect">
            <a:avLst/>
          </a:prstGeom>
        </p:spPr>
      </p:pic>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841013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- 2002</a:t>
            </a:r>
            <a:endParaRPr lang="tr-TR" dirty="0"/>
          </a:p>
        </p:txBody>
      </p:sp>
      <p:pic>
        <p:nvPicPr>
          <p:cNvPr id="2" name="Picture 1"/>
          <p:cNvPicPr>
            <a:picLocks noChangeAspect="1"/>
          </p:cNvPicPr>
          <p:nvPr/>
        </p:nvPicPr>
        <p:blipFill rotWithShape="1">
          <a:blip r:embed="rId2"/>
          <a:srcRect l="13900" t="17344" r="49165" b="29031"/>
          <a:stretch/>
        </p:blipFill>
        <p:spPr>
          <a:xfrm>
            <a:off x="3864864" y="816864"/>
            <a:ext cx="4937760" cy="5735176"/>
          </a:xfrm>
          <a:prstGeom prst="rect">
            <a:avLst/>
          </a:prstGeom>
        </p:spPr>
      </p:pic>
      <p:sp>
        <p:nvSpPr>
          <p:cNvPr id="5" name="TextBox 4"/>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1199927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- 1997</a:t>
            </a:r>
            <a:endParaRPr lang="tr-TR" dirty="0"/>
          </a:p>
        </p:txBody>
      </p:sp>
      <p:pic>
        <p:nvPicPr>
          <p:cNvPr id="2" name="Picture 1"/>
          <p:cNvPicPr>
            <a:picLocks noChangeAspect="1"/>
          </p:cNvPicPr>
          <p:nvPr/>
        </p:nvPicPr>
        <p:blipFill rotWithShape="1">
          <a:blip r:embed="rId2"/>
          <a:srcRect l="13500" t="33625" r="48901" b="10437"/>
          <a:stretch/>
        </p:blipFill>
        <p:spPr>
          <a:xfrm>
            <a:off x="3872783" y="867937"/>
            <a:ext cx="4901756" cy="5833872"/>
          </a:xfrm>
          <a:prstGeom prst="rect">
            <a:avLst/>
          </a:prstGeom>
        </p:spPr>
      </p:pic>
      <p:sp>
        <p:nvSpPr>
          <p:cNvPr id="5" name="TextBox 4"/>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3708854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- 1999</a:t>
            </a:r>
            <a:endParaRPr lang="tr-TR" dirty="0"/>
          </a:p>
        </p:txBody>
      </p:sp>
      <p:pic>
        <p:nvPicPr>
          <p:cNvPr id="2" name="Picture 1"/>
          <p:cNvPicPr>
            <a:picLocks noChangeAspect="1"/>
          </p:cNvPicPr>
          <p:nvPr/>
        </p:nvPicPr>
        <p:blipFill rotWithShape="1">
          <a:blip r:embed="rId2"/>
          <a:srcRect l="12801" t="28844" r="49000" b="23531"/>
          <a:stretch/>
        </p:blipFill>
        <p:spPr>
          <a:xfrm>
            <a:off x="3936160" y="755904"/>
            <a:ext cx="5366336" cy="5352288"/>
          </a:xfrm>
          <a:prstGeom prst="rect">
            <a:avLst/>
          </a:prstGeom>
        </p:spPr>
      </p:pic>
      <p:sp>
        <p:nvSpPr>
          <p:cNvPr id="5" name="TextBox 4"/>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2099474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1953" y="1537233"/>
            <a:ext cx="6044499" cy="2677656"/>
          </a:xfrm>
          <a:prstGeom prst="rect">
            <a:avLst/>
          </a:prstGeom>
          <a:noFill/>
        </p:spPr>
        <p:txBody>
          <a:bodyPr wrap="square" rtlCol="0">
            <a:spAutoFit/>
          </a:bodyPr>
          <a:lstStyle/>
          <a:p>
            <a:pPr algn="ctr">
              <a:lnSpc>
                <a:spcPct val="200000"/>
              </a:lnSpc>
            </a:pPr>
            <a:r>
              <a:rPr lang="tr-TR" sz="2800" b="1" dirty="0" smtClean="0"/>
              <a:t> Derse en aktif katılan kişiyi günün yıldızı seçeceğiz ve günün yıldızı için süpriz bir ödül var </a:t>
            </a:r>
            <a:r>
              <a:rPr lang="tr-TR" sz="2800" b="1" dirty="0" smtClean="0">
                <a:sym typeface="Wingdings" panose="05000000000000000000" pitchFamily="2" charset="2"/>
              </a:rPr>
              <a:t></a:t>
            </a:r>
            <a:endParaRPr lang="tr-TR" sz="2800" b="1" dirty="0"/>
          </a:p>
        </p:txBody>
      </p:sp>
      <p:sp>
        <p:nvSpPr>
          <p:cNvPr id="7" name="TextBox 6"/>
          <p:cNvSpPr txBox="1"/>
          <p:nvPr/>
        </p:nvSpPr>
        <p:spPr>
          <a:xfrm>
            <a:off x="220717" y="153723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b="1" dirty="0"/>
              <a:t>Geçen haftanın özeti</a:t>
            </a:r>
          </a:p>
          <a:p>
            <a:pPr marL="285744" indent="-285744">
              <a:lnSpc>
                <a:spcPct val="150000"/>
              </a:lnSpc>
              <a:buFont typeface="Arial" panose="020B0604020202020204" pitchFamily="34" charset="0"/>
              <a:buChar char="•"/>
            </a:pPr>
            <a:r>
              <a:rPr lang="tr-TR" sz="2000" dirty="0"/>
              <a:t>Işık geçirme özelliklerine göre </a:t>
            </a:r>
            <a:r>
              <a:rPr lang="tr-TR" sz="2000"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2" name="5-Point Star 1"/>
          <p:cNvSpPr/>
          <p:nvPr/>
        </p:nvSpPr>
        <p:spPr>
          <a:xfrm>
            <a:off x="7092903" y="4871547"/>
            <a:ext cx="1062597" cy="8355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4127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- 1993</a:t>
            </a:r>
            <a:endParaRPr lang="tr-TR" dirty="0"/>
          </a:p>
        </p:txBody>
      </p:sp>
      <p:pic>
        <p:nvPicPr>
          <p:cNvPr id="10242" name="Picture 2" descr="http://www.lysmat.com/ossmat/snv/fizik/1993_oss_fizik/15.gif?ps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013" y="658367"/>
            <a:ext cx="4998957" cy="311159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lysmat.com/ossmat/snv/fizik/1993_oss_fizik/15_.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158" y="3769965"/>
            <a:ext cx="3306954" cy="2952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29380238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75520" y="6353271"/>
            <a:ext cx="1316736" cy="369332"/>
          </a:xfrm>
          <a:prstGeom prst="rect">
            <a:avLst/>
          </a:prstGeom>
          <a:noFill/>
        </p:spPr>
        <p:txBody>
          <a:bodyPr wrap="square" rtlCol="0">
            <a:spAutoFit/>
          </a:bodyPr>
          <a:lstStyle/>
          <a:p>
            <a:r>
              <a:rPr lang="tr-TR" dirty="0"/>
              <a:t>Ö</a:t>
            </a:r>
            <a:r>
              <a:rPr lang="tr-TR" dirty="0" smtClean="0"/>
              <a:t>ss - 1992</a:t>
            </a:r>
            <a:endParaRPr lang="tr-TR" dirty="0"/>
          </a:p>
        </p:txBody>
      </p:sp>
      <p:pic>
        <p:nvPicPr>
          <p:cNvPr id="11266" name="Picture 2" descr="http://www.lysmat.com/ossmat/snv/fizik/1992_oss_fizik/15.gif?ps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935" y="661733"/>
            <a:ext cx="4257004" cy="31493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lysmat.com/ossmat/snv/fizik/1992_oss_fizik/15_.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935" y="3811048"/>
            <a:ext cx="3733800" cy="2876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2621427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ysmat.com/ossmat/snv/fizik/1991_oss_fizik/13.gif?ps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71" y="753173"/>
            <a:ext cx="5038218" cy="33675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ysmat.com/ossmat/snv/fizik/1991_oss_fizik/13_.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009" y="4120688"/>
            <a:ext cx="3775710" cy="2601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02496" y="6353271"/>
            <a:ext cx="1316736" cy="369332"/>
          </a:xfrm>
          <a:prstGeom prst="rect">
            <a:avLst/>
          </a:prstGeom>
          <a:noFill/>
        </p:spPr>
        <p:txBody>
          <a:bodyPr wrap="square" rtlCol="0">
            <a:spAutoFit/>
          </a:bodyPr>
          <a:lstStyle/>
          <a:p>
            <a:r>
              <a:rPr lang="tr-TR" dirty="0"/>
              <a:t>Ö</a:t>
            </a:r>
            <a:r>
              <a:rPr lang="tr-TR" dirty="0" smtClean="0"/>
              <a:t>ss - 1991</a:t>
            </a:r>
            <a:endParaRPr lang="tr-TR" dirty="0"/>
          </a:p>
        </p:txBody>
      </p:sp>
      <p:sp>
        <p:nvSpPr>
          <p:cNvPr id="6" name="TextBox 5"/>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2333481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133" t="7333" r="25511" b="6069"/>
          <a:stretch/>
        </p:blipFill>
        <p:spPr>
          <a:xfrm rot="5400000">
            <a:off x="4601881" y="1452737"/>
            <a:ext cx="4292780" cy="5181601"/>
          </a:xfrm>
          <a:prstGeom prst="rect">
            <a:avLst/>
          </a:prstGeom>
        </p:spPr>
      </p:pic>
      <p:sp>
        <p:nvSpPr>
          <p:cNvPr id="4" name="TextBox 3"/>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dirty="0">
                <a:solidFill>
                  <a:schemeClr val="bg1">
                    <a:lumMod val="65000"/>
                  </a:schemeClr>
                </a:solidFill>
              </a:rPr>
              <a:t>Işık geçirme özelliklerine göre maddeler</a:t>
            </a:r>
          </a:p>
          <a:p>
            <a:pPr marL="285744" indent="-285744">
              <a:lnSpc>
                <a:spcPct val="150000"/>
              </a:lnSpc>
              <a:buFont typeface="Arial" panose="020B0604020202020204" pitchFamily="34" charset="0"/>
              <a:buChar char="•"/>
            </a:pPr>
            <a:r>
              <a:rPr lang="tr-TR" sz="2000" dirty="0">
                <a:solidFill>
                  <a:schemeClr val="bg1">
                    <a:lumMod val="65000"/>
                  </a:schemeClr>
                </a:solidFill>
              </a:rPr>
              <a:t>Gölge ve yarı gölge</a:t>
            </a:r>
          </a:p>
          <a:p>
            <a:pPr marL="285744" indent="-285744">
              <a:lnSpc>
                <a:spcPct val="150000"/>
              </a:lnSpc>
              <a:buFont typeface="Arial" panose="020B0604020202020204" pitchFamily="34" charset="0"/>
              <a:buChar char="•"/>
            </a:pPr>
            <a:r>
              <a:rPr lang="tr-TR" sz="2000" dirty="0">
                <a:solidFill>
                  <a:schemeClr val="bg1">
                    <a:lumMod val="65000"/>
                  </a:schemeClr>
                </a:solidFill>
              </a:rPr>
              <a:t>Aktivite: Gölge ve yarı gölge </a:t>
            </a:r>
          </a:p>
          <a:p>
            <a:pPr marL="285744" indent="-285744">
              <a:lnSpc>
                <a:spcPct val="150000"/>
              </a:lnSpc>
              <a:buFont typeface="Arial" panose="020B0604020202020204" pitchFamily="34" charset="0"/>
              <a:buChar char="•"/>
            </a:pPr>
            <a:r>
              <a:rPr lang="tr-TR" sz="2000" dirty="0">
                <a:solidFill>
                  <a:schemeClr val="bg1">
                    <a:lumMod val="65000"/>
                  </a:schemeClr>
                </a:solidFill>
              </a:rPr>
              <a:t>Güneş ve ay tutulması</a:t>
            </a:r>
          </a:p>
          <a:p>
            <a:pPr marL="285744" indent="-285744">
              <a:lnSpc>
                <a:spcPct val="150000"/>
              </a:lnSpc>
              <a:buFont typeface="Arial" panose="020B0604020202020204" pitchFamily="34" charset="0"/>
              <a:buChar char="•"/>
            </a:pPr>
            <a:r>
              <a:rPr lang="tr-TR" sz="2000" dirty="0">
                <a:solidFill>
                  <a:schemeClr val="bg1">
                    <a:lumMod val="65000"/>
                  </a:schemeClr>
                </a:solidFill>
              </a:rPr>
              <a:t>Günün özeti</a:t>
            </a:r>
          </a:p>
          <a:p>
            <a:pPr marL="285744" indent="-285744">
              <a:lnSpc>
                <a:spcPct val="150000"/>
              </a:lnSpc>
              <a:buFont typeface="Arial" panose="020B0604020202020204" pitchFamily="34" charset="0"/>
              <a:buChar char="•"/>
            </a:pPr>
            <a:r>
              <a:rPr lang="tr-TR" sz="2000" b="1" dirty="0"/>
              <a:t>Soru </a:t>
            </a:r>
            <a:r>
              <a:rPr lang="tr-TR" sz="2000" b="1" dirty="0" smtClean="0"/>
              <a:t>çözümü</a:t>
            </a:r>
            <a:endParaRPr lang="tr-TR" sz="2000" b="1" dirty="0"/>
          </a:p>
        </p:txBody>
      </p:sp>
    </p:spTree>
    <p:extLst>
      <p:ext uri="{BB962C8B-B14F-4D97-AF65-F5344CB8AC3E}">
        <p14:creationId xmlns:p14="http://schemas.microsoft.com/office/powerpoint/2010/main" val="661577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704" y="2609093"/>
            <a:ext cx="9717024" cy="2072639"/>
          </a:xfrm>
        </p:spPr>
        <p:txBody>
          <a:bodyPr>
            <a:normAutofit/>
          </a:bodyPr>
          <a:lstStyle/>
          <a:p>
            <a:pPr marL="0" indent="0">
              <a:buNone/>
            </a:pPr>
            <a:endParaRPr lang="tr-TR" dirty="0" smtClean="0"/>
          </a:p>
          <a:p>
            <a:pPr marL="0" indent="0" algn="ctr">
              <a:buNone/>
            </a:pPr>
            <a:r>
              <a:rPr lang="tr-TR" sz="4800" dirty="0"/>
              <a:t>Görüşmek Üzere </a:t>
            </a:r>
            <a:r>
              <a:rPr lang="tr-TR" sz="4800" dirty="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Tree>
    <p:extLst>
      <p:ext uri="{BB962C8B-B14F-4D97-AF65-F5344CB8AC3E}">
        <p14:creationId xmlns:p14="http://schemas.microsoft.com/office/powerpoint/2010/main" val="14978121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ra3-1.xx.fbcdn.net/hphotos-xaf1/v/t1.0-9/386702_10150435234763521_775416415_n.jpg?oh=bb830a461b0d767c1cd1a2dcd73a5fd1&amp;oe=57889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85" y="1349318"/>
            <a:ext cx="6412484" cy="457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kbilim.com/wp-content/uploads/2013/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534" y="2208531"/>
            <a:ext cx="8699397" cy="4011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3216" y="1007943"/>
            <a:ext cx="8363712" cy="523220"/>
          </a:xfrm>
          <a:prstGeom prst="rect">
            <a:avLst/>
          </a:prstGeom>
          <a:noFill/>
        </p:spPr>
        <p:txBody>
          <a:bodyPr wrap="square" rtlCol="0">
            <a:spAutoFit/>
          </a:bodyPr>
          <a:lstStyle/>
          <a:p>
            <a:r>
              <a:rPr lang="tr-TR" sz="2800" b="1" dirty="0"/>
              <a:t>IŞIK GEÇİRME ÖZELLİKLERİNE GÖRE MADDELER</a:t>
            </a:r>
          </a:p>
        </p:txBody>
      </p:sp>
      <p:sp>
        <p:nvSpPr>
          <p:cNvPr id="5" name="TextBox 4"/>
          <p:cNvSpPr txBox="1"/>
          <p:nvPr/>
        </p:nvSpPr>
        <p:spPr>
          <a:xfrm>
            <a:off x="3633216" y="1890358"/>
            <a:ext cx="4572000" cy="461665"/>
          </a:xfrm>
          <a:prstGeom prst="rect">
            <a:avLst/>
          </a:prstGeom>
          <a:noFill/>
        </p:spPr>
        <p:txBody>
          <a:bodyPr wrap="square" rtlCol="0">
            <a:spAutoFit/>
          </a:bodyPr>
          <a:lstStyle/>
          <a:p>
            <a:r>
              <a:rPr lang="tr-TR" sz="2400" b="1" dirty="0"/>
              <a:t>Elektomanyetik Spektrum</a:t>
            </a:r>
          </a:p>
        </p:txBody>
      </p:sp>
      <p:sp>
        <p:nvSpPr>
          <p:cNvPr id="7" name="TextBox 6"/>
          <p:cNvSpPr txBox="1"/>
          <p:nvPr/>
        </p:nvSpPr>
        <p:spPr>
          <a:xfrm>
            <a:off x="151998"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b="1" dirty="0"/>
              <a:t>Işık geçirme özelliklerine göre </a:t>
            </a:r>
            <a:r>
              <a:rPr lang="tr-TR" sz="2000" b="1"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Tree>
    <p:extLst>
      <p:ext uri="{BB962C8B-B14F-4D97-AF65-F5344CB8AC3E}">
        <p14:creationId xmlns:p14="http://schemas.microsoft.com/office/powerpoint/2010/main" val="173959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007943"/>
            <a:ext cx="8363712" cy="523220"/>
          </a:xfrm>
          <a:prstGeom prst="rect">
            <a:avLst/>
          </a:prstGeom>
          <a:noFill/>
        </p:spPr>
        <p:txBody>
          <a:bodyPr wrap="square" rtlCol="0">
            <a:spAutoFit/>
          </a:bodyPr>
          <a:lstStyle/>
          <a:p>
            <a:r>
              <a:rPr lang="tr-TR" sz="2800" b="1" dirty="0"/>
              <a:t>IŞIK GEÇİRME ÖZELLİKLERİNE GÖRE MADDELER</a:t>
            </a:r>
          </a:p>
        </p:txBody>
      </p:sp>
      <p:sp>
        <p:nvSpPr>
          <p:cNvPr id="7" name="TextBox 6"/>
          <p:cNvSpPr txBox="1"/>
          <p:nvPr/>
        </p:nvSpPr>
        <p:spPr>
          <a:xfrm>
            <a:off x="236523" y="1524855"/>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b="1" dirty="0"/>
              <a:t>Işık geçirme özelliklerine göre </a:t>
            </a:r>
            <a:r>
              <a:rPr lang="tr-TR" sz="2000" b="1"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3" name="TextBox 2"/>
          <p:cNvSpPr txBox="1"/>
          <p:nvPr/>
        </p:nvSpPr>
        <p:spPr>
          <a:xfrm>
            <a:off x="4376928" y="2108781"/>
            <a:ext cx="2364447" cy="369332"/>
          </a:xfrm>
          <a:prstGeom prst="rect">
            <a:avLst/>
          </a:prstGeom>
          <a:noFill/>
        </p:spPr>
        <p:txBody>
          <a:bodyPr wrap="square" rtlCol="0">
            <a:spAutoFit/>
          </a:bodyPr>
          <a:lstStyle/>
          <a:p>
            <a:r>
              <a:rPr lang="tr-TR" b="1" dirty="0"/>
              <a:t>S</a:t>
            </a:r>
            <a:r>
              <a:rPr lang="tr-TR" b="1" dirty="0" smtClean="0"/>
              <a:t>aydam maddeler</a:t>
            </a:r>
            <a:r>
              <a:rPr lang="tr-TR" dirty="0" smtClean="0"/>
              <a:t>:</a:t>
            </a:r>
            <a:endParaRPr lang="tr-TR" dirty="0"/>
          </a:p>
        </p:txBody>
      </p:sp>
      <p:sp>
        <p:nvSpPr>
          <p:cNvPr id="6" name="TextBox 5"/>
          <p:cNvSpPr txBox="1"/>
          <p:nvPr/>
        </p:nvSpPr>
        <p:spPr>
          <a:xfrm>
            <a:off x="4376928" y="3463683"/>
            <a:ext cx="3223570" cy="369332"/>
          </a:xfrm>
          <a:prstGeom prst="rect">
            <a:avLst/>
          </a:prstGeom>
          <a:noFill/>
        </p:spPr>
        <p:txBody>
          <a:bodyPr wrap="square" rtlCol="0">
            <a:spAutoFit/>
          </a:bodyPr>
          <a:lstStyle/>
          <a:p>
            <a:r>
              <a:rPr lang="tr-TR" b="1" dirty="0" smtClean="0"/>
              <a:t>Yarı saydam maddeler:</a:t>
            </a:r>
            <a:endParaRPr lang="tr-TR" b="1" dirty="0"/>
          </a:p>
        </p:txBody>
      </p:sp>
      <p:sp>
        <p:nvSpPr>
          <p:cNvPr id="8" name="TextBox 7"/>
          <p:cNvSpPr txBox="1"/>
          <p:nvPr/>
        </p:nvSpPr>
        <p:spPr>
          <a:xfrm>
            <a:off x="4376928" y="4847162"/>
            <a:ext cx="4528114" cy="369332"/>
          </a:xfrm>
          <a:prstGeom prst="rect">
            <a:avLst/>
          </a:prstGeom>
          <a:noFill/>
        </p:spPr>
        <p:txBody>
          <a:bodyPr wrap="square" rtlCol="0">
            <a:spAutoFit/>
          </a:bodyPr>
          <a:lstStyle/>
          <a:p>
            <a:r>
              <a:rPr lang="tr-TR" b="1" dirty="0"/>
              <a:t>S</a:t>
            </a:r>
            <a:r>
              <a:rPr lang="tr-TR" b="1" dirty="0" smtClean="0"/>
              <a:t>aydam olmayan maddeler (opak):</a:t>
            </a:r>
          </a:p>
        </p:txBody>
      </p:sp>
      <p:cxnSp>
        <p:nvCxnSpPr>
          <p:cNvPr id="15" name="Straight Connector 14"/>
          <p:cNvCxnSpPr/>
          <p:nvPr/>
        </p:nvCxnSpPr>
        <p:spPr>
          <a:xfrm>
            <a:off x="3704330" y="1618425"/>
            <a:ext cx="7086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3732056" y="1599117"/>
            <a:ext cx="652915" cy="6368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6" idx="1"/>
          </p:cNvCxnSpPr>
          <p:nvPr/>
        </p:nvCxnSpPr>
        <p:spPr>
          <a:xfrm rot="16200000" flipH="1">
            <a:off x="3345963" y="2617384"/>
            <a:ext cx="1423676" cy="6382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76928" y="2468577"/>
            <a:ext cx="7235142" cy="646331"/>
          </a:xfrm>
          <a:prstGeom prst="rect">
            <a:avLst/>
          </a:prstGeom>
          <a:noFill/>
        </p:spPr>
        <p:txBody>
          <a:bodyPr wrap="square" rtlCol="0">
            <a:spAutoFit/>
          </a:bodyPr>
          <a:lstStyle/>
          <a:p>
            <a:r>
              <a:rPr lang="tr-TR" i="1" dirty="0" smtClean="0"/>
              <a:t>Üzerine düşen ışığı geçiren maddelerdir. Bu maddlerin önünden bakıldığında arkadakı kısım net bir şekilde görülebilir.</a:t>
            </a:r>
            <a:endParaRPr lang="tr-TR" i="1" dirty="0"/>
          </a:p>
        </p:txBody>
      </p:sp>
      <p:sp>
        <p:nvSpPr>
          <p:cNvPr id="39" name="TextBox 38"/>
          <p:cNvSpPr txBox="1"/>
          <p:nvPr/>
        </p:nvSpPr>
        <p:spPr>
          <a:xfrm>
            <a:off x="4376928" y="3792930"/>
            <a:ext cx="7620000" cy="923330"/>
          </a:xfrm>
          <a:prstGeom prst="rect">
            <a:avLst/>
          </a:prstGeom>
          <a:noFill/>
        </p:spPr>
        <p:txBody>
          <a:bodyPr wrap="square" rtlCol="0">
            <a:spAutoFit/>
          </a:bodyPr>
          <a:lstStyle/>
          <a:p>
            <a:r>
              <a:rPr lang="tr-TR" i="1" dirty="0" smtClean="0"/>
              <a:t>Üzerine düşen ışığın büyük bir kısmını geçiren maddelerdir. Bu maddelerin önünden bakıldığında arkadakı kısım buğulu bir şekilde görülebilir.</a:t>
            </a:r>
            <a:endParaRPr lang="tr-TR" i="1" dirty="0"/>
          </a:p>
        </p:txBody>
      </p:sp>
      <p:sp>
        <p:nvSpPr>
          <p:cNvPr id="40" name="TextBox 39"/>
          <p:cNvSpPr txBox="1"/>
          <p:nvPr/>
        </p:nvSpPr>
        <p:spPr>
          <a:xfrm>
            <a:off x="4376928" y="5210136"/>
            <a:ext cx="7235142" cy="646331"/>
          </a:xfrm>
          <a:prstGeom prst="rect">
            <a:avLst/>
          </a:prstGeom>
          <a:noFill/>
        </p:spPr>
        <p:txBody>
          <a:bodyPr wrap="square" rtlCol="0">
            <a:spAutoFit/>
          </a:bodyPr>
          <a:lstStyle/>
          <a:p>
            <a:r>
              <a:rPr lang="tr-TR" i="1" dirty="0" smtClean="0"/>
              <a:t>Üzerine düşen ışığı geçirmeyen maddelerdir . Bu maddlerin önünden bakıldığında arkadakı kısım görülmez.</a:t>
            </a:r>
            <a:endParaRPr lang="tr-TR" i="1" dirty="0"/>
          </a:p>
        </p:txBody>
      </p:sp>
      <p:cxnSp>
        <p:nvCxnSpPr>
          <p:cNvPr id="49" name="Elbow Connector 48"/>
          <p:cNvCxnSpPr/>
          <p:nvPr/>
        </p:nvCxnSpPr>
        <p:spPr>
          <a:xfrm rot="16200000" flipH="1">
            <a:off x="3345964" y="4017783"/>
            <a:ext cx="1423676" cy="6382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7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007943"/>
            <a:ext cx="8363712" cy="523220"/>
          </a:xfrm>
          <a:prstGeom prst="rect">
            <a:avLst/>
          </a:prstGeom>
          <a:noFill/>
        </p:spPr>
        <p:txBody>
          <a:bodyPr wrap="square" rtlCol="0">
            <a:spAutoFit/>
          </a:bodyPr>
          <a:lstStyle/>
          <a:p>
            <a:r>
              <a:rPr lang="tr-TR" sz="2800" b="1" dirty="0"/>
              <a:t>IŞIK GEÇİRME ÖZELLİKLERİNE GÖRE MADDELER</a:t>
            </a:r>
          </a:p>
        </p:txBody>
      </p:sp>
      <p:sp>
        <p:nvSpPr>
          <p:cNvPr id="7" name="TextBox 6"/>
          <p:cNvSpPr txBox="1"/>
          <p:nvPr/>
        </p:nvSpPr>
        <p:spPr>
          <a:xfrm>
            <a:off x="236523" y="1524855"/>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b="1" dirty="0"/>
              <a:t>Işık geçirme özelliklerine göre </a:t>
            </a:r>
            <a:r>
              <a:rPr lang="tr-TR" sz="2000" b="1"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sp>
        <p:nvSpPr>
          <p:cNvPr id="6" name="TextBox 5"/>
          <p:cNvSpPr txBox="1"/>
          <p:nvPr/>
        </p:nvSpPr>
        <p:spPr>
          <a:xfrm>
            <a:off x="3633216" y="5495172"/>
            <a:ext cx="8363712" cy="1200329"/>
          </a:xfrm>
          <a:prstGeom prst="rect">
            <a:avLst/>
          </a:prstGeom>
          <a:noFill/>
        </p:spPr>
        <p:txBody>
          <a:bodyPr wrap="square" rtlCol="0">
            <a:spAutoFit/>
          </a:bodyPr>
          <a:lstStyle/>
          <a:p>
            <a:r>
              <a:rPr lang="tr-TR" dirty="0" smtClean="0">
                <a:solidFill>
                  <a:srgbClr val="FF0000"/>
                </a:solidFill>
              </a:rPr>
              <a:t>!!!  </a:t>
            </a:r>
            <a:r>
              <a:rPr lang="tr-TR" dirty="0" smtClean="0"/>
              <a:t>Her madde ışığı farklı oranda geçirir.</a:t>
            </a:r>
          </a:p>
          <a:p>
            <a:r>
              <a:rPr lang="tr-TR" dirty="0" smtClean="0">
                <a:solidFill>
                  <a:srgbClr val="FF0000"/>
                </a:solidFill>
              </a:rPr>
              <a:t>!!!  </a:t>
            </a:r>
            <a:r>
              <a:rPr lang="tr-TR" dirty="0" smtClean="0"/>
              <a:t>Saydam maddeler üzerine düşen ışığın </a:t>
            </a:r>
            <a:r>
              <a:rPr lang="tr-TR" b="1" dirty="0" smtClean="0"/>
              <a:t>tamamını</a:t>
            </a:r>
            <a:r>
              <a:rPr lang="tr-TR" dirty="0" smtClean="0"/>
              <a:t> geçirir ya da opak maddeler üzerine düşen ışığı </a:t>
            </a:r>
            <a:r>
              <a:rPr lang="tr-TR" b="1" dirty="0" smtClean="0"/>
              <a:t>hiç</a:t>
            </a:r>
            <a:r>
              <a:rPr lang="tr-TR" dirty="0" smtClean="0"/>
              <a:t> geçirmez gibi genellemeler yapmak doğru olmaz.</a:t>
            </a:r>
            <a:endParaRPr lang="tr-TR" dirty="0"/>
          </a:p>
        </p:txBody>
      </p:sp>
      <p:pic>
        <p:nvPicPr>
          <p:cNvPr id="23" name="Picture 22"/>
          <p:cNvPicPr>
            <a:picLocks noChangeAspect="1"/>
          </p:cNvPicPr>
          <p:nvPr/>
        </p:nvPicPr>
        <p:blipFill rotWithShape="1">
          <a:blip r:embed="rId3"/>
          <a:srcRect l="20300" t="26594" r="29973" b="40063"/>
          <a:stretch/>
        </p:blipFill>
        <p:spPr>
          <a:xfrm>
            <a:off x="3739621" y="1714838"/>
            <a:ext cx="6485429" cy="3478954"/>
          </a:xfrm>
          <a:prstGeom prst="rect">
            <a:avLst/>
          </a:prstGeom>
        </p:spPr>
      </p:pic>
    </p:spTree>
    <p:extLst>
      <p:ext uri="{BB962C8B-B14F-4D97-AF65-F5344CB8AC3E}">
        <p14:creationId xmlns:p14="http://schemas.microsoft.com/office/powerpoint/2010/main" val="3192582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007943"/>
            <a:ext cx="8363712" cy="523220"/>
          </a:xfrm>
          <a:prstGeom prst="rect">
            <a:avLst/>
          </a:prstGeom>
          <a:noFill/>
        </p:spPr>
        <p:txBody>
          <a:bodyPr wrap="square" rtlCol="0">
            <a:spAutoFit/>
          </a:bodyPr>
          <a:lstStyle/>
          <a:p>
            <a:r>
              <a:rPr lang="tr-TR" sz="2800" b="1" dirty="0"/>
              <a:t>IŞIK GEÇİRME ÖZELLİKLERİNE GÖRE MADDELER</a:t>
            </a:r>
          </a:p>
        </p:txBody>
      </p:sp>
      <p:sp>
        <p:nvSpPr>
          <p:cNvPr id="7" name="TextBox 6"/>
          <p:cNvSpPr txBox="1"/>
          <p:nvPr/>
        </p:nvSpPr>
        <p:spPr>
          <a:xfrm>
            <a:off x="199291" y="1531163"/>
            <a:ext cx="3145536" cy="517064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sz="2000" dirty="0">
                <a:solidFill>
                  <a:schemeClr val="bg1">
                    <a:lumMod val="65000"/>
                  </a:schemeClr>
                </a:solidFill>
              </a:rPr>
              <a:t>Geçen haftanın özeti</a:t>
            </a:r>
          </a:p>
          <a:p>
            <a:pPr marL="285744" indent="-285744">
              <a:lnSpc>
                <a:spcPct val="150000"/>
              </a:lnSpc>
              <a:buFont typeface="Arial" panose="020B0604020202020204" pitchFamily="34" charset="0"/>
              <a:buChar char="•"/>
            </a:pPr>
            <a:r>
              <a:rPr lang="tr-TR" sz="2000" b="1" dirty="0"/>
              <a:t>Işık geçirme özelliklerine göre </a:t>
            </a:r>
            <a:r>
              <a:rPr lang="tr-TR" sz="2000" b="1" dirty="0" smtClean="0"/>
              <a:t>maddeler</a:t>
            </a:r>
          </a:p>
          <a:p>
            <a:pPr marL="285744" indent="-285744">
              <a:lnSpc>
                <a:spcPct val="150000"/>
              </a:lnSpc>
              <a:buFont typeface="Arial" panose="020B0604020202020204" pitchFamily="34" charset="0"/>
              <a:buChar char="•"/>
            </a:pPr>
            <a:r>
              <a:rPr lang="tr-TR" sz="2000" dirty="0" smtClean="0"/>
              <a:t>Gölge ve yarı gölge</a:t>
            </a:r>
            <a:endParaRPr lang="tr-TR" sz="2000" dirty="0"/>
          </a:p>
          <a:p>
            <a:pPr marL="285744" indent="-285744">
              <a:lnSpc>
                <a:spcPct val="150000"/>
              </a:lnSpc>
              <a:buFont typeface="Arial" panose="020B0604020202020204" pitchFamily="34" charset="0"/>
              <a:buChar char="•"/>
            </a:pPr>
            <a:r>
              <a:rPr lang="tr-TR" sz="2000" dirty="0"/>
              <a:t>Aktivite: Gölge ve yarı gölge </a:t>
            </a:r>
          </a:p>
          <a:p>
            <a:pPr marL="285744" indent="-285744">
              <a:lnSpc>
                <a:spcPct val="150000"/>
              </a:lnSpc>
              <a:buFont typeface="Arial" panose="020B0604020202020204" pitchFamily="34" charset="0"/>
              <a:buChar char="•"/>
            </a:pPr>
            <a:r>
              <a:rPr lang="tr-TR" sz="2000" dirty="0"/>
              <a:t>Güneş ve ay tutulması</a:t>
            </a:r>
          </a:p>
          <a:p>
            <a:pPr marL="285744" indent="-285744">
              <a:lnSpc>
                <a:spcPct val="150000"/>
              </a:lnSpc>
              <a:buFont typeface="Arial" panose="020B0604020202020204" pitchFamily="34" charset="0"/>
              <a:buChar char="•"/>
            </a:pPr>
            <a:r>
              <a:rPr lang="tr-TR" sz="2000" dirty="0"/>
              <a:t>Günün özeti</a:t>
            </a:r>
          </a:p>
          <a:p>
            <a:pPr marL="285744" indent="-285744">
              <a:lnSpc>
                <a:spcPct val="150000"/>
              </a:lnSpc>
              <a:buFont typeface="Arial" panose="020B0604020202020204" pitchFamily="34" charset="0"/>
              <a:buChar char="•"/>
            </a:pPr>
            <a:r>
              <a:rPr lang="tr-TR" sz="2000" dirty="0"/>
              <a:t>Soru </a:t>
            </a:r>
            <a:r>
              <a:rPr lang="tr-TR" sz="2000" dirty="0" smtClean="0"/>
              <a:t>çözümü</a:t>
            </a:r>
            <a:endParaRPr lang="tr-TR" sz="2000" dirty="0"/>
          </a:p>
        </p:txBody>
      </p:sp>
      <p:pic>
        <p:nvPicPr>
          <p:cNvPr id="2" name="Picture 1"/>
          <p:cNvPicPr>
            <a:picLocks noChangeAspect="1"/>
          </p:cNvPicPr>
          <p:nvPr/>
        </p:nvPicPr>
        <p:blipFill>
          <a:blip r:embed="rId3"/>
          <a:stretch>
            <a:fillRect/>
          </a:stretch>
        </p:blipFill>
        <p:spPr>
          <a:xfrm>
            <a:off x="3633216" y="3173340"/>
            <a:ext cx="6693198" cy="2560177"/>
          </a:xfrm>
          <a:prstGeom prst="rect">
            <a:avLst/>
          </a:prstGeom>
        </p:spPr>
      </p:pic>
      <p:sp>
        <p:nvSpPr>
          <p:cNvPr id="3" name="TextBox 2"/>
          <p:cNvSpPr txBox="1"/>
          <p:nvPr/>
        </p:nvSpPr>
        <p:spPr>
          <a:xfrm>
            <a:off x="3718560" y="2121419"/>
            <a:ext cx="6839712" cy="461665"/>
          </a:xfrm>
          <a:prstGeom prst="rect">
            <a:avLst/>
          </a:prstGeom>
          <a:noFill/>
        </p:spPr>
        <p:txBody>
          <a:bodyPr wrap="square" rtlCol="0">
            <a:spAutoFit/>
          </a:bodyPr>
          <a:lstStyle/>
          <a:p>
            <a:r>
              <a:rPr lang="tr-TR" sz="2400" dirty="0" smtClean="0"/>
              <a:t>Sizce cam saydam mıdır?</a:t>
            </a:r>
            <a:endParaRPr lang="tr-TR" sz="2400" dirty="0"/>
          </a:p>
        </p:txBody>
      </p:sp>
    </p:spTree>
    <p:extLst>
      <p:ext uri="{BB962C8B-B14F-4D97-AF65-F5344CB8AC3E}">
        <p14:creationId xmlns:p14="http://schemas.microsoft.com/office/powerpoint/2010/main" val="224784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1911</TotalTime>
  <Words>2245</Words>
  <Application>Microsoft Office PowerPoint</Application>
  <PresentationFormat>Widescreen</PresentationFormat>
  <Paragraphs>539</Paragraphs>
  <Slides>55</Slides>
  <Notes>29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Gothic</vt:lpstr>
      <vt:lpstr>helvetica</vt:lpstr>
      <vt:lpstr>Times New Roman</vt:lpstr>
      <vt:lpstr>Wingdings</vt:lpstr>
      <vt:lpstr>Vapor Trail</vt:lpstr>
      <vt:lpstr>GÖLGE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120</cp:revision>
  <dcterms:created xsi:type="dcterms:W3CDTF">2016-04-01T12:40:28Z</dcterms:created>
  <dcterms:modified xsi:type="dcterms:W3CDTF">2016-04-09T10:00:13Z</dcterms:modified>
</cp:coreProperties>
</file>