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9"/>
  </p:notesMasterIdLst>
  <p:handoutMasterIdLst>
    <p:handoutMasterId r:id="rId40"/>
  </p:handoutMasterIdLst>
  <p:sldIdLst>
    <p:sldId id="365" r:id="rId2"/>
    <p:sldId id="366" r:id="rId3"/>
    <p:sldId id="367" r:id="rId4"/>
    <p:sldId id="571" r:id="rId5"/>
    <p:sldId id="545" r:id="rId6"/>
    <p:sldId id="588" r:id="rId7"/>
    <p:sldId id="589" r:id="rId8"/>
    <p:sldId id="496" r:id="rId9"/>
    <p:sldId id="565" r:id="rId10"/>
    <p:sldId id="577" r:id="rId11"/>
    <p:sldId id="579" r:id="rId12"/>
    <p:sldId id="583" r:id="rId13"/>
    <p:sldId id="584" r:id="rId14"/>
    <p:sldId id="585" r:id="rId15"/>
    <p:sldId id="586" r:id="rId16"/>
    <p:sldId id="578" r:id="rId17"/>
    <p:sldId id="580" r:id="rId18"/>
    <p:sldId id="581" r:id="rId19"/>
    <p:sldId id="582" r:id="rId20"/>
    <p:sldId id="524" r:id="rId21"/>
    <p:sldId id="574" r:id="rId22"/>
    <p:sldId id="575" r:id="rId23"/>
    <p:sldId id="567" r:id="rId24"/>
    <p:sldId id="546" r:id="rId25"/>
    <p:sldId id="568" r:id="rId26"/>
    <p:sldId id="569" r:id="rId27"/>
    <p:sldId id="590" r:id="rId28"/>
    <p:sldId id="591" r:id="rId29"/>
    <p:sldId id="526" r:id="rId30"/>
    <p:sldId id="566" r:id="rId31"/>
    <p:sldId id="490" r:id="rId32"/>
    <p:sldId id="587" r:id="rId33"/>
    <p:sldId id="492" r:id="rId34"/>
    <p:sldId id="572" r:id="rId35"/>
    <p:sldId id="573" r:id="rId36"/>
    <p:sldId id="570" r:id="rId37"/>
    <p:sldId id="370" r:id="rId38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4939" autoAdjust="0"/>
  </p:normalViewPr>
  <p:slideViewPr>
    <p:cSldViewPr snapToObjects="1">
      <p:cViewPr varScale="1">
        <p:scale>
          <a:sx n="79" d="100"/>
          <a:sy n="79" d="100"/>
        </p:scale>
        <p:origin x="9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30.03.2019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55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65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58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844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038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769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87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866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307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 smtClean="0"/>
              <a:t>tübitak</a:t>
            </a:r>
            <a:r>
              <a:rPr lang="tr-TR" baseline="0" dirty="0" smtClean="0"/>
              <a:t> bilim genç sayfası</a:t>
            </a:r>
            <a:r>
              <a:rPr lang="en-US" baseline="0" dirty="0" smtClean="0"/>
              <a:t>: </a:t>
            </a:r>
            <a:r>
              <a:rPr lang="tr-TR" dirty="0" smtClean="0"/>
              <a:t>kendimiz</a:t>
            </a:r>
            <a:r>
              <a:rPr lang="tr-TR" baseline="0" dirty="0" smtClean="0"/>
              <a:t> yapalım basit elektrik motoru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13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566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716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478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önceki resim üzerinde hesaplayalım.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984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7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önceki resim üzerinde hesaplayalım.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394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İki farklı elektromotor yapalım. </a:t>
            </a:r>
            <a:r>
              <a:rPr lang="en-US" dirty="0" smtClean="0"/>
              <a:t>0.55-2.09</a:t>
            </a:r>
          </a:p>
          <a:p>
            <a:r>
              <a:rPr lang="en-US" dirty="0" smtClean="0"/>
              <a:t>8.06-14:36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822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İki farklı elektromotor yapalım. </a:t>
            </a:r>
            <a:r>
              <a:rPr lang="en-US" dirty="0" smtClean="0"/>
              <a:t>0.55-2.09</a:t>
            </a:r>
          </a:p>
          <a:p>
            <a:r>
              <a:rPr lang="en-US" dirty="0" smtClean="0"/>
              <a:t>8.06-14:36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23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906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Farklı aletlerin fotoları gelsin</a:t>
            </a:r>
          </a:p>
          <a:p>
            <a:endParaRPr lang="tr-TR" dirty="0" smtClean="0"/>
          </a:p>
          <a:p>
            <a:r>
              <a:rPr lang="tr-TR" dirty="0" smtClean="0"/>
              <a:t>En son genelleme. Sırasıyla gelsinler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32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075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187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327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65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İki farklı elektromotor yapalım. </a:t>
            </a:r>
            <a:r>
              <a:rPr lang="en-US" dirty="0" smtClean="0"/>
              <a:t>0.55-2.09</a:t>
            </a:r>
          </a:p>
          <a:p>
            <a:r>
              <a:rPr lang="en-US" dirty="0" smtClean="0"/>
              <a:t>8.06-14:36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60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İki farklı elektromotor yapalım. </a:t>
            </a:r>
            <a:r>
              <a:rPr lang="en-US" dirty="0" smtClean="0"/>
              <a:t>0.55-2.09</a:t>
            </a:r>
          </a:p>
          <a:p>
            <a:r>
              <a:rPr lang="en-US" dirty="0" smtClean="0"/>
              <a:t>8.06-14:36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96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17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86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1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1.png"/><Relationship Id="rId9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.gov.tr/video/izle/91035046a33bc3579455c99dfb6bafda6ee0b2d09c00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eXdBCLWn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1.emf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.gov.tr/video/izle/91035046a33bc3579455c99dfb6bafda6ee0b2d09c0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eXdBCLWn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916832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11.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SINIF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:</a:t>
            </a:r>
            <a:b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Bookman Old Style" panose="02050604050505020204" pitchFamily="18" charset="0"/>
                <a:cs typeface="Calibri" pitchFamily="34" charset="0"/>
              </a:rPr>
              <a:t>ve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ÜNİTESİ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/>
            </a:r>
            <a:b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>
                <a:latin typeface="Bookman Old Style" panose="02050604050505020204" pitchFamily="18" charset="0"/>
                <a:cs typeface="Calibri" pitchFamily="34" charset="0"/>
              </a:rPr>
              <a:t/>
            </a:r>
            <a:br>
              <a:rPr lang="en-US" dirty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Bookman Old Style" panose="02050604050505020204" pitchFamily="18" charset="0"/>
                <a:cs typeface="Calibri" pitchFamily="34" charset="0"/>
              </a:rPr>
              <a:t>Manyetizma ve </a:t>
            </a:r>
            <a:br>
              <a:rPr lang="tr-TR" dirty="0" smtClean="0">
                <a:solidFill>
                  <a:srgbClr val="FF0000"/>
                </a:solidFill>
                <a:latin typeface="Bookman Old Style" panose="02050604050505020204" pitchFamily="18" charset="0"/>
                <a:cs typeface="Calibri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Bookman Old Style" panose="02050604050505020204" pitchFamily="18" charset="0"/>
                <a:cs typeface="Calibri" pitchFamily="34" charset="0"/>
              </a:rPr>
              <a:t>Elektromanyetik İndüklenme</a:t>
            </a:r>
            <a:endParaRPr lang="tr-TR" cap="none" dirty="0">
              <a:solidFill>
                <a:srgbClr val="FF0000"/>
              </a:solidFill>
              <a:latin typeface="Bookman Old Style" panose="02050604050505020204" pitchFamily="18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208" y="451086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Baygeldi</a:t>
            </a:r>
            <a:r>
              <a:rPr lang="en-US" dirty="0" smtClean="0"/>
              <a:t> </a:t>
            </a:r>
            <a:r>
              <a:rPr lang="en-US" dirty="0" err="1" smtClean="0"/>
              <a:t>Atayev</a:t>
            </a:r>
            <a:endParaRPr lang="en-US" dirty="0" smtClean="0"/>
          </a:p>
          <a:p>
            <a:r>
              <a:rPr lang="en-US" dirty="0" smtClean="0"/>
              <a:t>Prof. </a:t>
            </a:r>
            <a:r>
              <a:rPr lang="en-US" dirty="0" smtClean="0"/>
              <a:t>Dr. Ali Eryılmaz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70" y="2204863"/>
            <a:ext cx="5583900" cy="37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70" y="2348880"/>
            <a:ext cx="5563263" cy="39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117611"/>
            <a:ext cx="49053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204864"/>
            <a:ext cx="4819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4864"/>
            <a:ext cx="53911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85" y="2132856"/>
            <a:ext cx="56102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988840"/>
            <a:ext cx="5372871" cy="43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276872"/>
            <a:ext cx="5027033" cy="42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204864"/>
            <a:ext cx="4845509" cy="38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348880"/>
            <a:ext cx="4776570" cy="37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102" y="988810"/>
            <a:ext cx="679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Ne Öğreneceğiz: KAZANIMLAR</a:t>
            </a:r>
            <a:endParaRPr lang="tr-TR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255" y="1988840"/>
            <a:ext cx="10704577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9025" indent="-1089025">
              <a:lnSpc>
                <a:spcPct val="150000"/>
              </a:lnSpc>
            </a:pPr>
            <a:r>
              <a:rPr lang="tr-TR" sz="2800" b="1" dirty="0"/>
              <a:t>11.2.4.4. Manyetik alan içerisinde akım taşıyan dikdörtgen tel çerçeveye etki eden kuvvetlerin döndürme etkisini açıklar. </a:t>
            </a:r>
            <a:endParaRPr lang="tr-TR" sz="2800" dirty="0"/>
          </a:p>
          <a:p>
            <a:pPr marL="688975">
              <a:lnSpc>
                <a:spcPct val="150000"/>
              </a:lnSpc>
            </a:pPr>
            <a:r>
              <a:rPr lang="tr-TR" sz="2800" i="1" dirty="0"/>
              <a:t>Dönen çerçeveye etki eden manyetik kuvvetlerin yönünün gösterilmesi sağlanır. 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Kuvvetler Etkisinde Tel Çerçeve Nasıl Hareket Eder?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kendimiz yapalım basit elektrik motoru tübitak bilim genç sayfa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74" y="1708318"/>
            <a:ext cx="9414738" cy="46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Kuvvetler Etkisinde Tel Çerçeve Nasıl Hareket Eder?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774" y="1985962"/>
            <a:ext cx="2743200" cy="2886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3219449"/>
            <a:ext cx="45434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Kuvvetler Etkisinde Tel Çerçeve Nasıl Hareket Eder?</a:t>
            </a:r>
            <a:r>
              <a:rPr lang="en-US" sz="2800" u="sng" dirty="0" smtClean="0">
                <a:latin typeface="Bookman Old Style" panose="02050604050505020204" pitchFamily="18" charset="0"/>
              </a:rPr>
              <a:t> </a:t>
            </a:r>
            <a:r>
              <a:rPr lang="en-US" sz="2800" u="sng" dirty="0" err="1" smtClean="0">
                <a:latin typeface="Bookman Old Style" panose="02050604050505020204" pitchFamily="18" charset="0"/>
              </a:rPr>
              <a:t>Komütatör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878502"/>
            <a:ext cx="5904656" cy="47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Tork Kavramını Hatırlayalım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587" y="1480739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</a:t>
            </a:r>
            <a:r>
              <a:rPr lang="en-US" sz="2800" b="1" dirty="0" err="1" smtClean="0"/>
              <a:t>Kuvvet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Momenti</a:t>
            </a:r>
            <a:r>
              <a:rPr lang="en-US" sz="2800" b="1" dirty="0" smtClean="0"/>
              <a:t>)</a:t>
            </a:r>
            <a:endParaRPr lang="tr-T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05347" y="2671121"/>
            <a:ext cx="7306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Moment 	Dönme eksenine dik kuvvet ile doğru orantılı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 marL="1828800" indent="-1828800">
              <a:lnSpc>
                <a:spcPct val="150000"/>
              </a:lnSpc>
            </a:pPr>
            <a:r>
              <a:rPr lang="tr-TR" dirty="0" smtClean="0"/>
              <a:t>Moment	Uygulanan kuvvetin dönme eksenine dik uzaklığı ile doğru orantılı</a:t>
            </a:r>
            <a:endParaRPr lang="tr-TR" dirty="0"/>
          </a:p>
        </p:txBody>
      </p:sp>
      <p:grpSp>
        <p:nvGrpSpPr>
          <p:cNvPr id="9" name="Group 8"/>
          <p:cNvGrpSpPr/>
          <p:nvPr/>
        </p:nvGrpSpPr>
        <p:grpSpPr>
          <a:xfrm>
            <a:off x="3796937" y="4897875"/>
            <a:ext cx="2964468" cy="979397"/>
            <a:chOff x="3796937" y="4020558"/>
            <a:chExt cx="2964468" cy="979397"/>
          </a:xfrm>
        </p:grpSpPr>
        <p:grpSp>
          <p:nvGrpSpPr>
            <p:cNvPr id="10" name="Group 9"/>
            <p:cNvGrpSpPr/>
            <p:nvPr/>
          </p:nvGrpSpPr>
          <p:grpSpPr>
            <a:xfrm>
              <a:off x="3796937" y="4020558"/>
              <a:ext cx="1896772" cy="510351"/>
              <a:chOff x="3796937" y="4499527"/>
              <a:chExt cx="1896772" cy="510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676" t="-13699" r="-25352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692" r="-769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t="-13699" r="-25000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TextBox 21"/>
              <p:cNvSpPr txBox="1"/>
              <p:nvPr/>
            </p:nvSpPr>
            <p:spPr>
              <a:xfrm>
                <a:off x="5084665" y="464054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676" t="-13699" r="-25352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676" t="-13699" r="-25352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692" r="-769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80721" y="4683710"/>
                  <a:ext cx="6841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721" y="4683710"/>
                  <a:ext cx="684162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10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20981" y="4650161"/>
                  <a:ext cx="4372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981" y="4650161"/>
                  <a:ext cx="437299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403051" y="4648270"/>
                  <a:ext cx="3996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51" y="4648270"/>
                  <a:ext cx="399660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4558932" y="4630623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5917" y="41625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12106" y="4141984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r.F.Sin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Ɵ</a:t>
              </a:r>
              <a:endParaRPr lang="tr-T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2647" y="461556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2229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9043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</a:t>
            </a:r>
            <a:r>
              <a:rPr lang="tr-TR" sz="2800" u="sng" dirty="0" err="1" smtClean="0">
                <a:latin typeface="Bookman Old Style" panose="02050604050505020204" pitchFamily="18" charset="0"/>
              </a:rPr>
              <a:t>Tork</a:t>
            </a:r>
            <a:r>
              <a:rPr lang="tr-TR" sz="2800" u="sng" dirty="0" smtClean="0">
                <a:latin typeface="Bookman Old Style" panose="02050604050505020204" pitchFamily="18" charset="0"/>
              </a:rPr>
              <a:t>:</a:t>
            </a:r>
          </a:p>
          <a:p>
            <a:endParaRPr lang="tr-TR" sz="28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3256611" y="1485948"/>
                <a:ext cx="21193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𝐵𝑖𝑏</m:t>
                      </m:r>
                    </m:oMath>
                  </m:oMathPara>
                </a14:m>
                <a:endParaRPr lang="tr-TR" sz="2400" b="0" dirty="0" smtClean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11" y="1485948"/>
                <a:ext cx="211930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3148774" y="2204864"/>
                <a:ext cx="2227146" cy="630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74" y="2204864"/>
                <a:ext cx="2227146" cy="6301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3143672" y="3284984"/>
                <a:ext cx="22271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sz="2400" dirty="0" smtClean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3284984"/>
                <a:ext cx="22271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3215680" y="3861048"/>
                <a:ext cx="222714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𝑜𝑙𝑑𝑢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</m:t>
                      </m:r>
                    </m:oMath>
                  </m:oMathPara>
                </a14:m>
                <a:endParaRPr lang="tr-TR" sz="2400" dirty="0" smtClean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3861048"/>
                <a:ext cx="2227146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1644" r="-1096" b="-13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3256610" y="5025408"/>
                <a:ext cx="3249087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tr-TR" sz="3200" b="1" dirty="0" smtClean="0">
                  <a:solidFill>
                    <a:srgbClr val="FF0000"/>
                  </a:solidFill>
                </a:endParaRPr>
              </a:p>
              <a:p>
                <a:r>
                  <a:rPr lang="tr-TR" sz="2400" dirty="0" smtClean="0"/>
                  <a:t>Bağıntısı ile bulunur</a:t>
                </a:r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10" y="5025408"/>
                <a:ext cx="3249087" cy="861774"/>
              </a:xfrm>
              <a:prstGeom prst="rect">
                <a:avLst/>
              </a:prstGeom>
              <a:blipFill rotWithShape="0">
                <a:blip r:embed="rId8"/>
                <a:stretch>
                  <a:fillRect l="-5629" b="-204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0286" y="1670614"/>
            <a:ext cx="5565371" cy="40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9043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Tork: Örnek</a:t>
            </a:r>
          </a:p>
          <a:p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25" y="1412776"/>
            <a:ext cx="5833142" cy="4423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883" y="5895666"/>
            <a:ext cx="5137749" cy="8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9043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</a:t>
            </a:r>
            <a:r>
              <a:rPr lang="tr-TR" sz="2800" u="sng" dirty="0" err="1" smtClean="0">
                <a:latin typeface="Bookman Old Style" panose="02050604050505020204" pitchFamily="18" charset="0"/>
              </a:rPr>
              <a:t>Tork</a:t>
            </a:r>
            <a:r>
              <a:rPr lang="tr-TR" sz="2800" u="sng" dirty="0" smtClean="0">
                <a:latin typeface="Bookman Old Style" panose="02050604050505020204" pitchFamily="18" charset="0"/>
              </a:rPr>
              <a:t>:</a:t>
            </a:r>
          </a:p>
          <a:p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9696" y="13407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Tel çerçeve yüzeyi manyetik alana paralel değilse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340768"/>
            <a:ext cx="4407465" cy="4036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5366644"/>
            <a:ext cx="3446143" cy="6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3148774" y="851520"/>
            <a:ext cx="881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>
                <a:latin typeface="Bookman Old Style" panose="02050604050505020204" pitchFamily="18" charset="0"/>
              </a:rPr>
              <a:t>Elektromotor</a:t>
            </a:r>
            <a:r>
              <a:rPr lang="en-US" sz="2400" u="sng" dirty="0" smtClean="0">
                <a:latin typeface="Bookman Old Style" panose="02050604050505020204" pitchFamily="18" charset="0"/>
              </a:rPr>
              <a:t>: </a:t>
            </a:r>
            <a:r>
              <a:rPr lang="en-US" sz="2400" u="sng" dirty="0" err="1" smtClean="0">
                <a:latin typeface="Bookman Old Style" panose="02050604050505020204" pitchFamily="18" charset="0"/>
              </a:rPr>
              <a:t>Nasıl</a:t>
            </a:r>
            <a:r>
              <a:rPr lang="en-US" sz="2400" u="sng" dirty="0" smtClean="0">
                <a:latin typeface="Bookman Old Style" panose="02050604050505020204" pitchFamily="18" charset="0"/>
              </a:rPr>
              <a:t> </a:t>
            </a:r>
            <a:r>
              <a:rPr lang="en-US" sz="2400" u="sng" dirty="0" err="1" smtClean="0">
                <a:latin typeface="Bookman Old Style" panose="02050604050505020204" pitchFamily="18" charset="0"/>
              </a:rPr>
              <a:t>Çalışıyorlar</a:t>
            </a:r>
            <a:r>
              <a:rPr lang="en-US" sz="2400" u="sng" dirty="0" smtClean="0">
                <a:latin typeface="Bookman Old Style" panose="02050604050505020204" pitchFamily="18" charset="0"/>
              </a:rPr>
              <a:t>?</a:t>
            </a:r>
            <a:endParaRPr lang="tr-TR" sz="2400" u="sng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588" y="2636912"/>
            <a:ext cx="5220085" cy="3262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2024" y="6093296"/>
            <a:ext cx="5833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http://</a:t>
            </a:r>
            <a:r>
              <a:rPr lang="tr-TR" sz="1000" dirty="0">
                <a:hlinkClick r:id="rId3"/>
              </a:rPr>
              <a:t>www.eba.gov.tr/video/izle/91035046a33bc3579455c99dfb6bafda6ee0b2d09c001</a:t>
            </a:r>
            <a:endParaRPr lang="tr-T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888088" y="6396335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0.55-2.09 </a:t>
            </a:r>
            <a:r>
              <a:rPr lang="en-US" sz="1400" dirty="0" err="1" smtClean="0"/>
              <a:t>ve</a:t>
            </a:r>
            <a:r>
              <a:rPr lang="en-US" sz="1400" dirty="0" smtClean="0"/>
              <a:t> 8.06-14:36 </a:t>
            </a:r>
            <a:r>
              <a:rPr lang="en-US" sz="1400" dirty="0" err="1" smtClean="0"/>
              <a:t>dakikaları</a:t>
            </a:r>
            <a:r>
              <a:rPr lang="en-US" sz="1400" dirty="0" smtClean="0"/>
              <a:t> </a:t>
            </a:r>
            <a:r>
              <a:rPr lang="en-US" sz="1400" dirty="0" err="1" smtClean="0"/>
              <a:t>arası</a:t>
            </a:r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285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2024" y="6093296"/>
            <a:ext cx="3373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>
                <a:hlinkClick r:id="rId3"/>
              </a:rPr>
              <a:t>https://www.youtube.com/watch?v=xSeXdBCLWnU</a:t>
            </a:r>
            <a:endParaRPr lang="tr-TR" sz="10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992" y="1821017"/>
            <a:ext cx="6940470" cy="3903508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3148774" y="851520"/>
            <a:ext cx="881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>
                <a:latin typeface="Bookman Old Style" panose="02050604050505020204" pitchFamily="18" charset="0"/>
              </a:rPr>
              <a:t>Elektromotor</a:t>
            </a:r>
            <a:r>
              <a:rPr lang="en-US" sz="2400" u="sng" dirty="0" smtClean="0">
                <a:latin typeface="Bookman Old Style" panose="02050604050505020204" pitchFamily="18" charset="0"/>
              </a:rPr>
              <a:t>: </a:t>
            </a:r>
            <a:r>
              <a:rPr lang="en-US" sz="2400" u="sng" dirty="0" err="1" smtClean="0">
                <a:latin typeface="Bookman Old Style" panose="02050604050505020204" pitchFamily="18" charset="0"/>
              </a:rPr>
              <a:t>Nasıl</a:t>
            </a:r>
            <a:r>
              <a:rPr lang="en-US" sz="2400" u="sng" dirty="0" smtClean="0">
                <a:latin typeface="Bookman Old Style" panose="02050604050505020204" pitchFamily="18" charset="0"/>
              </a:rPr>
              <a:t> </a:t>
            </a:r>
            <a:r>
              <a:rPr lang="en-US" sz="2400" u="sng" dirty="0" err="1" smtClean="0">
                <a:latin typeface="Bookman Old Style" panose="02050604050505020204" pitchFamily="18" charset="0"/>
              </a:rPr>
              <a:t>Çalışıyorlar</a:t>
            </a:r>
            <a:r>
              <a:rPr lang="en-US" sz="2400" u="sng" dirty="0" smtClean="0">
                <a:latin typeface="Bookman Old Style" panose="02050604050505020204" pitchFamily="18" charset="0"/>
              </a:rPr>
              <a:t>?</a:t>
            </a:r>
            <a:endParaRPr lang="tr-TR" sz="2400" u="sng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359696" y="2420888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Manyetik alan içine yerleştirilmiş akım geçen tel manyetik </a:t>
            </a:r>
            <a:r>
              <a:rPr lang="tr-TR" sz="2800" dirty="0" err="1" smtClean="0"/>
              <a:t>tork</a:t>
            </a:r>
            <a:r>
              <a:rPr lang="tr-TR" sz="2800" dirty="0" smtClean="0"/>
              <a:t> etkisinde dönmeye başlar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Dönme eksenine yerleştirilen pervaneler havayı üfürür</a:t>
            </a:r>
            <a:endParaRPr lang="tr-T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48774" y="562091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Vantilatör: </a:t>
            </a:r>
          </a:p>
          <a:p>
            <a:r>
              <a:rPr lang="tr-TR" sz="2800" dirty="0" smtClean="0">
                <a:latin typeface="Bookman Old Style" panose="02050604050505020204" pitchFamily="18" charset="0"/>
              </a:rPr>
              <a:t>Pervane Neden Dönüyor? 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8" y="240300"/>
            <a:ext cx="514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Öğreneceğiz?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6649" y="836712"/>
            <a:ext cx="756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3148774" y="531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Hayatımızdaki Elektrik Motorları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0284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Elektrik enerjisini kinetik enerjiye çeviren tüm elektrikli aletler, elektrik motoru içerir.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vantilatö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22" y="1478354"/>
            <a:ext cx="1219955" cy="16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ç kurutma makinesi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472472"/>
            <a:ext cx="1710027" cy="17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ktrik süpürgesi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17" y="1493364"/>
            <a:ext cx="3278885" cy="17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kser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459107"/>
            <a:ext cx="1723647" cy="17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tkap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84" y="3623872"/>
            <a:ext cx="1673150" cy="16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719736" y="3789040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789040"/>
                <a:ext cx="198203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3791744" y="4665092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4665092"/>
                <a:ext cx="198203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371" y="1437971"/>
            <a:ext cx="2898967" cy="2059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695" y="1506916"/>
            <a:ext cx="2205941" cy="2020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"/>
              <p:cNvSpPr/>
              <p:nvPr/>
            </p:nvSpPr>
            <p:spPr>
              <a:xfrm>
                <a:off x="7067678" y="3789039"/>
                <a:ext cx="31416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. sin</a:t>
                </a:r>
                <a:r>
                  <a:rPr lang="el-GR" sz="3200" dirty="0" smtClean="0">
                    <a:latin typeface="Bookman Old Style" panose="02050604050505020204" pitchFamily="18" charset="0"/>
                    <a:sym typeface="Symbol" panose="05050102010706020507" pitchFamily="18" charset="2"/>
                  </a:rPr>
                  <a:t></a:t>
                </a:r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78" y="3789039"/>
                <a:ext cx="3141608" cy="584775"/>
              </a:xfrm>
              <a:prstGeom prst="rect">
                <a:avLst/>
              </a:prstGeom>
              <a:blipFill>
                <a:blip r:embed="rId6"/>
                <a:stretch>
                  <a:fillRect t="-14737" b="-347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1231" y="4695097"/>
            <a:ext cx="3096343" cy="5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1" y="1472472"/>
            <a:ext cx="3184447" cy="2316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429000"/>
            <a:ext cx="39936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5800" y="282402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Bu konuda üniversite giriş sınavlarında hiç soru yoktur.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07" y="2192665"/>
            <a:ext cx="10704577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9025" indent="-1089025">
              <a:lnSpc>
                <a:spcPct val="150000"/>
              </a:lnSpc>
            </a:pPr>
            <a:r>
              <a:rPr lang="tr-TR" sz="2800" b="1" dirty="0"/>
              <a:t>11.2.4.4. Manyetik alan içerisinde akım taşıyan dikdörtgen tel çerçeveye etki eden kuvvetlerin döndürme etkisini açıklar. </a:t>
            </a:r>
            <a:endParaRPr lang="tr-TR" sz="2800" dirty="0"/>
          </a:p>
          <a:p>
            <a:pPr marL="688975">
              <a:lnSpc>
                <a:spcPct val="150000"/>
              </a:lnSpc>
            </a:pPr>
            <a:r>
              <a:rPr lang="tr-TR" sz="2800" i="1" dirty="0"/>
              <a:t>Dönen çerçeveye etki eden manyetik kuvvetlerin yönünün gösterilmesi sağlanır. 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07" y="2348880"/>
            <a:ext cx="1070457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sz="2000" dirty="0" smtClean="0">
                <a:latin typeface="Bookman Old Style" panose="02050604050505020204" pitchFamily="18" charset="0"/>
              </a:rPr>
              <a:t> </a:t>
            </a:r>
          </a:p>
          <a:p>
            <a:pPr marL="1139825" indent="-342900"/>
            <a:endParaRPr lang="tr-TR" sz="2000" dirty="0" smtClean="0">
              <a:latin typeface="Bookman Old Style" panose="02050604050505020204" pitchFamily="18" charset="0"/>
            </a:endParaRPr>
          </a:p>
          <a:p>
            <a:endParaRPr lang="tr-TR" dirty="0"/>
          </a:p>
          <a:p>
            <a:r>
              <a:rPr lang="tr-TR" b="1" dirty="0"/>
              <a:t>11.2.4.5. Yüklü parçacıkların manyetik alan içindeki hareketini analiz eder. </a:t>
            </a:r>
            <a:endParaRPr lang="tr-TR" dirty="0"/>
          </a:p>
          <a:p>
            <a:pPr marL="1085850" indent="-280988"/>
            <a:r>
              <a:rPr lang="tr-TR" i="1" dirty="0"/>
              <a:t>a) Öğrencilerin, sağ el kuralını kullanarak yüklü parçacıklara etki eden manyetik kuvvetin yönünü bulmaları ve bu kuvvetin etkisiyle yükün manyetik alandaki yörüngesini çizmeleri sağlanır. </a:t>
            </a:r>
            <a:endParaRPr lang="tr-TR" dirty="0"/>
          </a:p>
          <a:p>
            <a:pPr marL="1085850" indent="-280988"/>
            <a:r>
              <a:rPr lang="tr-TR" i="1" dirty="0"/>
              <a:t>b) Yüklü parçacıkların manyetik alan içindeki hareketi ile ilgili matematiksel modeller verilmez. Matematiksel hesaplamalara girilmez. </a:t>
            </a:r>
            <a:endParaRPr lang="tr-TR" dirty="0"/>
          </a:p>
          <a:p>
            <a:pPr marL="1085850" indent="-280988"/>
            <a:r>
              <a:rPr lang="tr-TR" i="1" dirty="0"/>
              <a:t>c) Öğrencilerin, manyetik kuvvetin teknolojide kullanım alanlarıyla ilgili araştırma yapmaları ve paylaşması sağlanır. 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ÖNÜMÜZDEKİ HAFTA NE ÖĞRENECEĞİZ?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Önümüzdeki Hafta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768" y="26369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2400" dirty="0" smtClean="0"/>
              <a:t>Piknik Yapalım</a:t>
            </a:r>
          </a:p>
          <a:p>
            <a:pPr marL="342900" indent="-342900">
              <a:buFont typeface="+mj-lt"/>
              <a:buAutoNum type="arabicPeriod"/>
            </a:pPr>
            <a:endParaRPr lang="tr-T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tr-TR" sz="2400" dirty="0" smtClean="0"/>
              <a:t>Güneş saati çizelim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388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>
                <a:latin typeface="Bookman Old Style" panose="02050604050505020204" pitchFamily="18" charset="0"/>
              </a:rPr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>
                <a:latin typeface="Bookman Old Style" panose="02050604050505020204" pitchFamily="18" charset="0"/>
              </a:rPr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832304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76" y="1196752"/>
            <a:ext cx="2937032" cy="16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/>
            </a:solidFill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6689160" y="1730001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60" y="1730001"/>
                <a:ext cx="198203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196752"/>
            <a:ext cx="2330445" cy="16512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85" y="2954970"/>
            <a:ext cx="2356247" cy="2335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53" y="2954970"/>
            <a:ext cx="2906553" cy="169338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27" y="2959916"/>
            <a:ext cx="2861254" cy="168843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67" y="4755296"/>
            <a:ext cx="3626607" cy="1944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2991100" y="5397671"/>
                <a:ext cx="27930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36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100" y="5397671"/>
                <a:ext cx="279301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69108" y="29494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62091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Vantilatör: </a:t>
            </a:r>
          </a:p>
          <a:p>
            <a:r>
              <a:rPr lang="tr-TR" sz="2800" dirty="0" smtClean="0">
                <a:latin typeface="Bookman Old Style" panose="02050604050505020204" pitchFamily="18" charset="0"/>
              </a:rPr>
              <a:t>Pervane Neden Dönüyor? 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276872"/>
            <a:ext cx="5575300" cy="425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3148774" y="620688"/>
            <a:ext cx="881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>
                <a:latin typeface="Bookman Old Style" panose="02050604050505020204" pitchFamily="18" charset="0"/>
              </a:rPr>
              <a:t>Deneyelim, Görelim</a:t>
            </a:r>
          </a:p>
          <a:p>
            <a:endParaRPr lang="tr-TR" sz="2400" u="sng" dirty="0">
              <a:latin typeface="Bookman Old Style" panose="02050604050505020204" pitchFamily="18" charset="0"/>
            </a:endParaRPr>
          </a:p>
          <a:p>
            <a:r>
              <a:rPr lang="tr-TR" sz="2400" u="sng" dirty="0" smtClean="0">
                <a:latin typeface="Bookman Old Style" panose="02050604050505020204" pitchFamily="18" charset="0"/>
              </a:rPr>
              <a:t>Elektromotor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588" y="2636912"/>
            <a:ext cx="5220085" cy="3262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2024" y="6093296"/>
            <a:ext cx="5833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http://</a:t>
            </a:r>
            <a:r>
              <a:rPr lang="tr-TR" sz="1000" dirty="0">
                <a:hlinkClick r:id="rId3"/>
              </a:rPr>
              <a:t>www.eba.gov.tr/video/izle/91035046a33bc3579455c99dfb6bafda6ee0b2d09c001</a:t>
            </a:r>
            <a:endParaRPr lang="tr-T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888088" y="6396335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0.55-2.09 </a:t>
            </a:r>
            <a:r>
              <a:rPr lang="en-US" sz="1400" dirty="0" err="1" smtClean="0"/>
              <a:t>ve</a:t>
            </a:r>
            <a:r>
              <a:rPr lang="en-US" sz="1400" dirty="0" smtClean="0"/>
              <a:t> 8.06-14:36 </a:t>
            </a:r>
            <a:r>
              <a:rPr lang="en-US" sz="1400" dirty="0" err="1" smtClean="0"/>
              <a:t>dakikaları</a:t>
            </a:r>
            <a:r>
              <a:rPr lang="en-US" sz="1400" dirty="0" smtClean="0"/>
              <a:t> </a:t>
            </a:r>
            <a:r>
              <a:rPr lang="en-US" sz="1400" dirty="0" err="1" smtClean="0"/>
              <a:t>arası</a:t>
            </a:r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629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3148774" y="620688"/>
            <a:ext cx="881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>
                <a:latin typeface="Bookman Old Style" panose="02050604050505020204" pitchFamily="18" charset="0"/>
              </a:rPr>
              <a:t>Deneyelim, Görelim</a:t>
            </a:r>
          </a:p>
          <a:p>
            <a:endParaRPr lang="tr-TR" sz="2400" u="sng" dirty="0">
              <a:latin typeface="Bookman Old Style" panose="02050604050505020204" pitchFamily="18" charset="0"/>
            </a:endParaRPr>
          </a:p>
          <a:p>
            <a:r>
              <a:rPr lang="tr-TR" sz="2400" u="sng" dirty="0" smtClean="0">
                <a:latin typeface="Bookman Old Style" panose="02050604050505020204" pitchFamily="18" charset="0"/>
              </a:rPr>
              <a:t>Elektromotor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2024" y="6093296"/>
            <a:ext cx="3373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>
                <a:hlinkClick r:id="rId3"/>
              </a:rPr>
              <a:t>https://www.youtube.com/watch?v=xSeXdBCLWnU</a:t>
            </a:r>
            <a:endParaRPr lang="tr-TR" sz="10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992" y="1821017"/>
            <a:ext cx="6940470" cy="3903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6195"/>
            <a:ext cx="5425132" cy="36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59" y="2276872"/>
            <a:ext cx="5361574" cy="38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29643</TotalTime>
  <Words>1658</Words>
  <Application>Microsoft Office PowerPoint</Application>
  <PresentationFormat>Widescreen</PresentationFormat>
  <Paragraphs>446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Bookman Old Style</vt:lpstr>
      <vt:lpstr>Calibri</vt:lpstr>
      <vt:lpstr>Cambria Math</vt:lpstr>
      <vt:lpstr>Lucida Sans Unicode</vt:lpstr>
      <vt:lpstr>Symbol</vt:lpstr>
      <vt:lpstr>Verdana</vt:lpstr>
      <vt:lpstr>Wingdings</vt:lpstr>
      <vt:lpstr>Wingdings 2</vt:lpstr>
      <vt:lpstr>Wingdings 3</vt:lpstr>
      <vt:lpstr>Kalabalık</vt:lpstr>
      <vt:lpstr>11. SINIF: ELEKTRİK ve MANYETİZMA ÜNİTESİ   Manyetizma ve  Elektromanyetik İndüklenme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Günün Özeti</vt:lpstr>
      <vt:lpstr>Günün Özeti</vt:lpstr>
      <vt:lpstr>Soru Çözümü</vt:lpstr>
      <vt:lpstr>PowerPoint Presentation</vt:lpstr>
      <vt:lpstr>PowerPoint Presentation</vt:lpstr>
      <vt:lpstr>Önümüzdeki Hafta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745</cp:revision>
  <cp:lastPrinted>2017-03-31T15:42:08Z</cp:lastPrinted>
  <dcterms:created xsi:type="dcterms:W3CDTF">2016-04-01T12:40:28Z</dcterms:created>
  <dcterms:modified xsi:type="dcterms:W3CDTF">2019-04-06T07:12:31Z</dcterms:modified>
</cp:coreProperties>
</file>