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3" r:id="rId1"/>
  </p:sldMasterIdLst>
  <p:notesMasterIdLst>
    <p:notesMasterId r:id="rId36"/>
  </p:notesMasterIdLst>
  <p:handoutMasterIdLst>
    <p:handoutMasterId r:id="rId37"/>
  </p:handoutMasterIdLst>
  <p:sldIdLst>
    <p:sldId id="259" r:id="rId2"/>
    <p:sldId id="375" r:id="rId3"/>
    <p:sldId id="364" r:id="rId4"/>
    <p:sldId id="366" r:id="rId5"/>
    <p:sldId id="365" r:id="rId6"/>
    <p:sldId id="263" r:id="rId7"/>
    <p:sldId id="265" r:id="rId8"/>
    <p:sldId id="368" r:id="rId9"/>
    <p:sldId id="369" r:id="rId10"/>
    <p:sldId id="376" r:id="rId11"/>
    <p:sldId id="377" r:id="rId12"/>
    <p:sldId id="378" r:id="rId13"/>
    <p:sldId id="370" r:id="rId14"/>
    <p:sldId id="379" r:id="rId15"/>
    <p:sldId id="371" r:id="rId16"/>
    <p:sldId id="380" r:id="rId17"/>
    <p:sldId id="372" r:id="rId18"/>
    <p:sldId id="381" r:id="rId19"/>
    <p:sldId id="382" r:id="rId20"/>
    <p:sldId id="383" r:id="rId21"/>
    <p:sldId id="384" r:id="rId22"/>
    <p:sldId id="374" r:id="rId23"/>
    <p:sldId id="394" r:id="rId24"/>
    <p:sldId id="373" r:id="rId25"/>
    <p:sldId id="385" r:id="rId26"/>
    <p:sldId id="390" r:id="rId27"/>
    <p:sldId id="389" r:id="rId28"/>
    <p:sldId id="388" r:id="rId29"/>
    <p:sldId id="386" r:id="rId30"/>
    <p:sldId id="391" r:id="rId31"/>
    <p:sldId id="392" r:id="rId32"/>
    <p:sldId id="393" r:id="rId33"/>
    <p:sldId id="327" r:id="rId34"/>
    <p:sldId id="262" r:id="rId35"/>
  </p:sldIdLst>
  <p:sldSz cx="12192000" cy="6858000"/>
  <p:notesSz cx="6669088"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B" lastIdx="2" clrIdx="0">
    <p:extLst>
      <p:ext uri="{19B8F6BF-5375-455C-9EA6-DF929625EA0E}">
        <p15:presenceInfo xmlns:p15="http://schemas.microsoft.com/office/powerpoint/2012/main" userId="Auth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0921"/>
    <a:srgbClr val="8107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397" autoAdjust="0"/>
    <p:restoredTop sz="85627" autoAdjust="0"/>
  </p:normalViewPr>
  <p:slideViewPr>
    <p:cSldViewPr snapToGrid="0">
      <p:cViewPr varScale="1">
        <p:scale>
          <a:sx n="94" d="100"/>
          <a:sy n="94" d="100"/>
        </p:scale>
        <p:origin x="600" y="7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777607" y="0"/>
            <a:ext cx="2889938" cy="498056"/>
          </a:xfrm>
          <a:prstGeom prst="rect">
            <a:avLst/>
          </a:prstGeom>
        </p:spPr>
        <p:txBody>
          <a:bodyPr vert="horz" lIns="91440" tIns="45720" rIns="91440" bIns="45720" rtlCol="0"/>
          <a:lstStyle>
            <a:lvl1pPr algn="r">
              <a:defRPr sz="1200"/>
            </a:lvl1pPr>
          </a:lstStyle>
          <a:p>
            <a:fld id="{16CEB06E-2BE4-49A1-AB5C-D5F153E08909}" type="datetimeFigureOut">
              <a:rPr lang="tr-TR" smtClean="0"/>
              <a:t>22.10.2016</a:t>
            </a:fld>
            <a:endParaRPr lang="tr-TR"/>
          </a:p>
        </p:txBody>
      </p:sp>
      <p:sp>
        <p:nvSpPr>
          <p:cNvPr id="4" name="Footer Placeholder 3"/>
          <p:cNvSpPr>
            <a:spLocks noGrp="1"/>
          </p:cNvSpPr>
          <p:nvPr>
            <p:ph type="ftr" sz="quarter" idx="2"/>
          </p:nvPr>
        </p:nvSpPr>
        <p:spPr>
          <a:xfrm>
            <a:off x="0" y="9428584"/>
            <a:ext cx="2889938" cy="498055"/>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777607" y="9428584"/>
            <a:ext cx="2889938" cy="498055"/>
          </a:xfrm>
          <a:prstGeom prst="rect">
            <a:avLst/>
          </a:prstGeom>
        </p:spPr>
        <p:txBody>
          <a:bodyPr vert="horz" lIns="91440" tIns="45720" rIns="91440" bIns="45720" rtlCol="0" anchor="b"/>
          <a:lstStyle>
            <a:lvl1pPr algn="r">
              <a:defRPr sz="1200"/>
            </a:lvl1pPr>
          </a:lstStyle>
          <a:p>
            <a:fld id="{41378A3E-CAFF-4DEE-8365-0C0CE56BFC6C}" type="slidenum">
              <a:rPr lang="tr-TR" smtClean="0"/>
              <a:t>‹#›</a:t>
            </a:fld>
            <a:endParaRPr lang="tr-TR"/>
          </a:p>
        </p:txBody>
      </p:sp>
    </p:spTree>
    <p:extLst>
      <p:ext uri="{BB962C8B-B14F-4D97-AF65-F5344CB8AC3E}">
        <p14:creationId xmlns:p14="http://schemas.microsoft.com/office/powerpoint/2010/main" val="40884085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82EED1A8-8F54-4CFC-A53A-4B1CACC2D8B3}" type="datetimeFigureOut">
              <a:rPr lang="tr-TR" smtClean="0"/>
              <a:t>22.10.2016</a:t>
            </a:fld>
            <a:endParaRPr lang="tr-TR"/>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F267CE48-F3B0-4932-B93F-8E112BAB3552}" type="slidenum">
              <a:rPr lang="tr-TR" smtClean="0"/>
              <a:t>‹#›</a:t>
            </a:fld>
            <a:endParaRPr lang="tr-TR"/>
          </a:p>
        </p:txBody>
      </p:sp>
    </p:spTree>
    <p:extLst>
      <p:ext uri="{BB962C8B-B14F-4D97-AF65-F5344CB8AC3E}">
        <p14:creationId xmlns:p14="http://schemas.microsoft.com/office/powerpoint/2010/main" val="4107350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Proje</a:t>
            </a:r>
            <a:r>
              <a:rPr lang="en-US" dirty="0" smtClean="0"/>
              <a:t> web </a:t>
            </a:r>
            <a:r>
              <a:rPr lang="en-US" dirty="0" err="1" smtClean="0"/>
              <a:t>sayfasına</a:t>
            </a:r>
            <a:r>
              <a:rPr lang="en-US" dirty="0" smtClean="0"/>
              <a:t> </a:t>
            </a:r>
            <a:r>
              <a:rPr lang="en-US" dirty="0" err="1" smtClean="0"/>
              <a:t>gidip</a:t>
            </a:r>
            <a:r>
              <a:rPr lang="en-US" dirty="0" smtClean="0"/>
              <a:t> </a:t>
            </a:r>
            <a:r>
              <a:rPr lang="en-US" dirty="0" err="1" smtClean="0"/>
              <a:t>kendimizi</a:t>
            </a:r>
            <a:r>
              <a:rPr lang="en-US" dirty="0" smtClean="0"/>
              <a:t>, </a:t>
            </a:r>
            <a:r>
              <a:rPr lang="en-US" dirty="0" err="1" smtClean="0"/>
              <a:t>iletişim</a:t>
            </a:r>
            <a:r>
              <a:rPr lang="en-US" dirty="0" smtClean="0"/>
              <a:t> </a:t>
            </a:r>
            <a:r>
              <a:rPr lang="en-US" dirty="0" err="1" smtClean="0"/>
              <a:t>adresini</a:t>
            </a:r>
            <a:r>
              <a:rPr lang="en-US" dirty="0" smtClean="0"/>
              <a:t> </a:t>
            </a:r>
            <a:r>
              <a:rPr lang="en-US" dirty="0" err="1" smtClean="0"/>
              <a:t>ve</a:t>
            </a:r>
            <a:r>
              <a:rPr lang="en-US" dirty="0" smtClean="0"/>
              <a:t> </a:t>
            </a:r>
            <a:r>
              <a:rPr lang="en-US" dirty="0" err="1" smtClean="0"/>
              <a:t>amaçlarımızı</a:t>
            </a:r>
            <a:r>
              <a:rPr lang="en-US" dirty="0" smtClean="0"/>
              <a:t> </a:t>
            </a:r>
            <a:r>
              <a:rPr lang="en-US" dirty="0" err="1" smtClean="0"/>
              <a:t>tanıtalım</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a:t>
            </a:fld>
            <a:endParaRPr lang="tr-TR"/>
          </a:p>
        </p:txBody>
      </p:sp>
    </p:spTree>
    <p:extLst>
      <p:ext uri="{BB962C8B-B14F-4D97-AF65-F5344CB8AC3E}">
        <p14:creationId xmlns:p14="http://schemas.microsoft.com/office/powerpoint/2010/main" val="34447783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Vektörlerin</a:t>
            </a:r>
            <a:r>
              <a:rPr lang="en-US" dirty="0" smtClean="0"/>
              <a:t> </a:t>
            </a:r>
            <a:r>
              <a:rPr lang="en-US" dirty="0" err="1" smtClean="0"/>
              <a:t>özelliklerini</a:t>
            </a:r>
            <a:r>
              <a:rPr lang="en-US" dirty="0" smtClean="0"/>
              <a:t> </a:t>
            </a:r>
            <a:r>
              <a:rPr lang="en-US" dirty="0" err="1" smtClean="0"/>
              <a:t>bu</a:t>
            </a:r>
            <a:r>
              <a:rPr lang="en-US" dirty="0" smtClean="0"/>
              <a:t> </a:t>
            </a:r>
            <a:r>
              <a:rPr lang="en-US" dirty="0" err="1" smtClean="0"/>
              <a:t>vektörler</a:t>
            </a:r>
            <a:r>
              <a:rPr lang="en-US" dirty="0" smtClean="0"/>
              <a:t> </a:t>
            </a:r>
            <a:r>
              <a:rPr lang="en-US" dirty="0" err="1" smtClean="0"/>
              <a:t>üzerinde</a:t>
            </a:r>
            <a:r>
              <a:rPr lang="en-US" dirty="0" smtClean="0"/>
              <a:t> </a:t>
            </a:r>
            <a:r>
              <a:rPr lang="en-US" dirty="0" err="1" smtClean="0"/>
              <a:t>göstermeye</a:t>
            </a:r>
            <a:r>
              <a:rPr lang="en-US" dirty="0" smtClean="0"/>
              <a:t> </a:t>
            </a:r>
            <a:r>
              <a:rPr lang="en-US" dirty="0" err="1" smtClean="0"/>
              <a:t>çalış</a:t>
            </a:r>
            <a:r>
              <a:rPr lang="en-US" dirty="0" smtClean="0"/>
              <a:t>. A </a:t>
            </a:r>
            <a:r>
              <a:rPr lang="en-US" dirty="0" err="1" smtClean="0"/>
              <a:t>vektörleri</a:t>
            </a:r>
            <a:r>
              <a:rPr lang="en-US" dirty="0" smtClean="0"/>
              <a:t> </a:t>
            </a:r>
            <a:r>
              <a:rPr lang="en-US" dirty="0" err="1" smtClean="0"/>
              <a:t>aynı</a:t>
            </a:r>
            <a:r>
              <a:rPr lang="en-US" dirty="0" smtClean="0"/>
              <a:t> </a:t>
            </a:r>
            <a:r>
              <a:rPr lang="en-US" dirty="0" err="1" smtClean="0"/>
              <a:t>vektörler</a:t>
            </a:r>
            <a:r>
              <a:rPr lang="en-US" baseline="0" dirty="0" smtClean="0"/>
              <a:t> </a:t>
            </a:r>
            <a:r>
              <a:rPr lang="en-US" baseline="0" smtClean="0"/>
              <a:t>mi?</a:t>
            </a:r>
            <a:endParaRPr lang="tr-TR" baseline="0" dirty="0" smtClean="0"/>
          </a:p>
        </p:txBody>
      </p:sp>
      <p:sp>
        <p:nvSpPr>
          <p:cNvPr id="4" name="Slide Number Placeholder 3"/>
          <p:cNvSpPr>
            <a:spLocks noGrp="1"/>
          </p:cNvSpPr>
          <p:nvPr>
            <p:ph type="sldNum" sz="quarter" idx="10"/>
          </p:nvPr>
        </p:nvSpPr>
        <p:spPr/>
        <p:txBody>
          <a:bodyPr/>
          <a:lstStyle/>
          <a:p>
            <a:fld id="{F267CE48-F3B0-4932-B93F-8E112BAB3552}" type="slidenum">
              <a:rPr lang="tr-TR" smtClean="0"/>
              <a:t>10</a:t>
            </a:fld>
            <a:endParaRPr lang="tr-TR"/>
          </a:p>
        </p:txBody>
      </p:sp>
    </p:spTree>
    <p:extLst>
      <p:ext uri="{BB962C8B-B14F-4D97-AF65-F5344CB8AC3E}">
        <p14:creationId xmlns:p14="http://schemas.microsoft.com/office/powerpoint/2010/main" val="11526131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 </a:t>
            </a:r>
            <a:r>
              <a:rPr lang="en-US" dirty="0" err="1" smtClean="0"/>
              <a:t>birini</a:t>
            </a:r>
            <a:r>
              <a:rPr lang="en-US" dirty="0" smtClean="0"/>
              <a:t> </a:t>
            </a:r>
            <a:r>
              <a:rPr lang="en-US" dirty="0" err="1" smtClean="0"/>
              <a:t>bir</a:t>
            </a:r>
            <a:r>
              <a:rPr lang="en-US" dirty="0" smtClean="0"/>
              <a:t> </a:t>
            </a:r>
            <a:r>
              <a:rPr lang="en-US" dirty="0" err="1" smtClean="0"/>
              <a:t>öğrenciye</a:t>
            </a:r>
            <a:r>
              <a:rPr lang="en-US" dirty="0" smtClean="0"/>
              <a:t> </a:t>
            </a:r>
            <a:r>
              <a:rPr lang="en-US" dirty="0" err="1" smtClean="0"/>
              <a:t>yaptır</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11</a:t>
            </a:fld>
            <a:endParaRPr lang="tr-TR"/>
          </a:p>
        </p:txBody>
      </p:sp>
    </p:spTree>
    <p:extLst>
      <p:ext uri="{BB962C8B-B14F-4D97-AF65-F5344CB8AC3E}">
        <p14:creationId xmlns:p14="http://schemas.microsoft.com/office/powerpoint/2010/main" val="28548817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Vektör</a:t>
            </a:r>
            <a:r>
              <a:rPr lang="en-US" baseline="0" dirty="0" smtClean="0"/>
              <a:t> </a:t>
            </a:r>
            <a:r>
              <a:rPr lang="en-US" baseline="0" dirty="0" err="1" smtClean="0"/>
              <a:t>özellikleri</a:t>
            </a:r>
            <a:r>
              <a:rPr lang="en-US" baseline="0" dirty="0" smtClean="0"/>
              <a:t> </a:t>
            </a:r>
            <a:r>
              <a:rPr lang="en-US" baseline="0" dirty="0" err="1" smtClean="0"/>
              <a:t>ile</a:t>
            </a:r>
            <a:r>
              <a:rPr lang="en-US" baseline="0" dirty="0" smtClean="0"/>
              <a:t> </a:t>
            </a:r>
            <a:r>
              <a:rPr lang="en-US" baseline="0" dirty="0" err="1" smtClean="0"/>
              <a:t>ilgili</a:t>
            </a:r>
            <a:r>
              <a:rPr lang="en-US" baseline="0" dirty="0" smtClean="0"/>
              <a:t> </a:t>
            </a:r>
            <a:r>
              <a:rPr lang="en-US" baseline="0" dirty="0" err="1" smtClean="0"/>
              <a:t>alıştırma</a:t>
            </a:r>
            <a:r>
              <a:rPr lang="en-US" baseline="0" dirty="0" smtClean="0"/>
              <a:t> </a:t>
            </a:r>
            <a:r>
              <a:rPr lang="en-US" baseline="0" dirty="0" err="1" smtClean="0"/>
              <a:t>yapalım</a:t>
            </a:r>
            <a:r>
              <a:rPr lang="en-US" baseline="0"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12</a:t>
            </a:fld>
            <a:endParaRPr lang="tr-TR"/>
          </a:p>
        </p:txBody>
      </p:sp>
    </p:spTree>
    <p:extLst>
      <p:ext uri="{BB962C8B-B14F-4D97-AF65-F5344CB8AC3E}">
        <p14:creationId xmlns:p14="http://schemas.microsoft.com/office/powerpoint/2010/main" val="30686953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Koordinat</a:t>
            </a:r>
            <a:r>
              <a:rPr lang="en-US" baseline="0" dirty="0" smtClean="0"/>
              <a:t> </a:t>
            </a:r>
            <a:r>
              <a:rPr lang="en-US" baseline="0" dirty="0" err="1" smtClean="0"/>
              <a:t>sistemini</a:t>
            </a:r>
            <a:r>
              <a:rPr lang="en-US" baseline="0" dirty="0" smtClean="0"/>
              <a:t> </a:t>
            </a:r>
            <a:r>
              <a:rPr lang="en-US" baseline="0" dirty="0" err="1" smtClean="0"/>
              <a:t>tamamla</a:t>
            </a:r>
            <a:r>
              <a:rPr lang="en-US" baseline="0" dirty="0" smtClean="0"/>
              <a:t> </a:t>
            </a:r>
            <a:r>
              <a:rPr lang="en-US" baseline="0" dirty="0" err="1" smtClean="0"/>
              <a:t>ve</a:t>
            </a:r>
            <a:r>
              <a:rPr lang="en-US" baseline="0" dirty="0" smtClean="0"/>
              <a:t> </a:t>
            </a:r>
            <a:r>
              <a:rPr lang="en-US" baseline="0" dirty="0" err="1" smtClean="0"/>
              <a:t>tanıt</a:t>
            </a:r>
            <a:r>
              <a:rPr lang="en-US" baseline="0" dirty="0" smtClean="0"/>
              <a:t>. </a:t>
            </a:r>
            <a:r>
              <a:rPr lang="en-US" baseline="0" dirty="0" err="1" smtClean="0"/>
              <a:t>Pozitif</a:t>
            </a:r>
            <a:r>
              <a:rPr lang="en-US" baseline="0" dirty="0" smtClean="0"/>
              <a:t> </a:t>
            </a:r>
            <a:r>
              <a:rPr lang="en-US" baseline="0" dirty="0" err="1" smtClean="0"/>
              <a:t>ve</a:t>
            </a:r>
            <a:r>
              <a:rPr lang="en-US" baseline="0" dirty="0" smtClean="0"/>
              <a:t> negative </a:t>
            </a:r>
            <a:r>
              <a:rPr lang="en-US" baseline="0" dirty="0" err="1" smtClean="0"/>
              <a:t>yönün</a:t>
            </a:r>
            <a:r>
              <a:rPr lang="en-US" baseline="0" dirty="0" smtClean="0"/>
              <a:t> </a:t>
            </a:r>
            <a:r>
              <a:rPr lang="en-US" baseline="0" dirty="0" err="1" smtClean="0"/>
              <a:t>seçimini</a:t>
            </a:r>
            <a:r>
              <a:rPr lang="en-US" baseline="0" dirty="0" smtClean="0"/>
              <a:t> </a:t>
            </a:r>
            <a:r>
              <a:rPr lang="en-US" baseline="0" dirty="0" err="1" smtClean="0"/>
              <a:t>konuş</a:t>
            </a:r>
            <a:r>
              <a:rPr lang="en-US" baseline="0" dirty="0" smtClean="0"/>
              <a:t>. </a:t>
            </a:r>
            <a:r>
              <a:rPr lang="en-US" baseline="0" dirty="0" err="1" smtClean="0"/>
              <a:t>Çeşitli</a:t>
            </a:r>
            <a:r>
              <a:rPr lang="en-US" baseline="0" dirty="0" smtClean="0"/>
              <a:t> </a:t>
            </a:r>
            <a:r>
              <a:rPr lang="en-US" baseline="0" dirty="0" err="1" smtClean="0"/>
              <a:t>vektör</a:t>
            </a:r>
            <a:r>
              <a:rPr lang="en-US" baseline="0" dirty="0" smtClean="0"/>
              <a:t> </a:t>
            </a:r>
            <a:r>
              <a:rPr lang="en-US" baseline="0" dirty="0" err="1" smtClean="0"/>
              <a:t>örneklerini</a:t>
            </a:r>
            <a:r>
              <a:rPr lang="en-US" baseline="0" dirty="0" smtClean="0"/>
              <a:t> hem </a:t>
            </a:r>
            <a:r>
              <a:rPr lang="en-US" baseline="0" dirty="0" err="1" smtClean="0"/>
              <a:t>tahtada</a:t>
            </a:r>
            <a:r>
              <a:rPr lang="en-US" baseline="0" dirty="0" smtClean="0"/>
              <a:t> hem de </a:t>
            </a:r>
            <a:r>
              <a:rPr lang="en-US" baseline="0" dirty="0" err="1" smtClean="0"/>
              <a:t>sınıfta</a:t>
            </a:r>
            <a:r>
              <a:rPr lang="en-US" baseline="0" dirty="0" smtClean="0"/>
              <a:t> </a:t>
            </a:r>
            <a:r>
              <a:rPr lang="en-US" baseline="0" dirty="0" err="1" smtClean="0"/>
              <a:t>ip</a:t>
            </a:r>
            <a:r>
              <a:rPr lang="en-US" baseline="0" dirty="0" smtClean="0"/>
              <a:t> </a:t>
            </a:r>
            <a:r>
              <a:rPr lang="en-US" baseline="0" dirty="0" err="1" smtClean="0"/>
              <a:t>ile</a:t>
            </a:r>
            <a:r>
              <a:rPr lang="en-US" baseline="0" dirty="0" smtClean="0"/>
              <a:t> yap.</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13</a:t>
            </a:fld>
            <a:endParaRPr lang="tr-TR"/>
          </a:p>
        </p:txBody>
      </p:sp>
    </p:spTree>
    <p:extLst>
      <p:ext uri="{BB962C8B-B14F-4D97-AF65-F5344CB8AC3E}">
        <p14:creationId xmlns:p14="http://schemas.microsoft.com/office/powerpoint/2010/main" val="19719000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Koordinat</a:t>
            </a:r>
            <a:r>
              <a:rPr lang="en-US" baseline="0" dirty="0" smtClean="0"/>
              <a:t> </a:t>
            </a:r>
            <a:r>
              <a:rPr lang="en-US" baseline="0" dirty="0" err="1" smtClean="0"/>
              <a:t>sistemini</a:t>
            </a:r>
            <a:r>
              <a:rPr lang="en-US" baseline="0" dirty="0" smtClean="0"/>
              <a:t> </a:t>
            </a:r>
            <a:r>
              <a:rPr lang="en-US" baseline="0" dirty="0" err="1" smtClean="0"/>
              <a:t>tamamla</a:t>
            </a:r>
            <a:r>
              <a:rPr lang="en-US" baseline="0" dirty="0" smtClean="0"/>
              <a:t> </a:t>
            </a:r>
            <a:r>
              <a:rPr lang="en-US" baseline="0" dirty="0" err="1" smtClean="0"/>
              <a:t>ve</a:t>
            </a:r>
            <a:r>
              <a:rPr lang="en-US" baseline="0" dirty="0" smtClean="0"/>
              <a:t> </a:t>
            </a:r>
            <a:r>
              <a:rPr lang="en-US" baseline="0" dirty="0" err="1" smtClean="0"/>
              <a:t>tanıt</a:t>
            </a:r>
            <a:r>
              <a:rPr lang="en-US" baseline="0" dirty="0" smtClean="0"/>
              <a:t>. </a:t>
            </a:r>
            <a:r>
              <a:rPr lang="en-US" baseline="0" dirty="0" err="1" smtClean="0"/>
              <a:t>Pozitif</a:t>
            </a:r>
            <a:r>
              <a:rPr lang="en-US" baseline="0" dirty="0" smtClean="0"/>
              <a:t> </a:t>
            </a:r>
            <a:r>
              <a:rPr lang="en-US" baseline="0" dirty="0" err="1" smtClean="0"/>
              <a:t>ve</a:t>
            </a:r>
            <a:r>
              <a:rPr lang="en-US" baseline="0" dirty="0" smtClean="0"/>
              <a:t> negative </a:t>
            </a:r>
            <a:r>
              <a:rPr lang="en-US" baseline="0" dirty="0" err="1" smtClean="0"/>
              <a:t>yönün</a:t>
            </a:r>
            <a:r>
              <a:rPr lang="en-US" baseline="0" dirty="0" smtClean="0"/>
              <a:t> </a:t>
            </a:r>
            <a:r>
              <a:rPr lang="en-US" baseline="0" dirty="0" err="1" smtClean="0"/>
              <a:t>seçimini</a:t>
            </a:r>
            <a:r>
              <a:rPr lang="en-US" baseline="0" dirty="0" smtClean="0"/>
              <a:t> </a:t>
            </a:r>
            <a:r>
              <a:rPr lang="en-US" baseline="0" dirty="0" err="1" smtClean="0"/>
              <a:t>konuş</a:t>
            </a:r>
            <a:r>
              <a:rPr lang="en-US" baseline="0" dirty="0" smtClean="0"/>
              <a:t>. </a:t>
            </a:r>
            <a:r>
              <a:rPr lang="en-US" baseline="0" dirty="0" err="1" smtClean="0"/>
              <a:t>Çeşitli</a:t>
            </a:r>
            <a:r>
              <a:rPr lang="en-US" baseline="0" dirty="0" smtClean="0"/>
              <a:t> </a:t>
            </a:r>
            <a:r>
              <a:rPr lang="en-US" baseline="0" dirty="0" err="1" smtClean="0"/>
              <a:t>vektör</a:t>
            </a:r>
            <a:r>
              <a:rPr lang="en-US" baseline="0" dirty="0" smtClean="0"/>
              <a:t> </a:t>
            </a:r>
            <a:r>
              <a:rPr lang="en-US" baseline="0" dirty="0" err="1" smtClean="0"/>
              <a:t>örneklerini</a:t>
            </a:r>
            <a:r>
              <a:rPr lang="en-US" baseline="0" dirty="0" smtClean="0"/>
              <a:t> hem </a:t>
            </a:r>
            <a:r>
              <a:rPr lang="en-US" baseline="0" dirty="0" err="1" smtClean="0"/>
              <a:t>tahtada</a:t>
            </a:r>
            <a:r>
              <a:rPr lang="en-US" baseline="0" dirty="0" smtClean="0"/>
              <a:t> hem de </a:t>
            </a:r>
            <a:r>
              <a:rPr lang="en-US" baseline="0" dirty="0" err="1" smtClean="0"/>
              <a:t>sınıfta</a:t>
            </a:r>
            <a:r>
              <a:rPr lang="en-US" baseline="0" dirty="0" smtClean="0"/>
              <a:t> </a:t>
            </a:r>
            <a:r>
              <a:rPr lang="en-US" baseline="0" dirty="0" err="1" smtClean="0"/>
              <a:t>ip</a:t>
            </a:r>
            <a:r>
              <a:rPr lang="en-US" baseline="0" dirty="0" smtClean="0"/>
              <a:t> </a:t>
            </a:r>
            <a:r>
              <a:rPr lang="en-US" baseline="0" dirty="0" err="1" smtClean="0"/>
              <a:t>ile</a:t>
            </a:r>
            <a:r>
              <a:rPr lang="en-US" baseline="0" dirty="0" smtClean="0"/>
              <a:t> yap.</a:t>
            </a:r>
            <a:endParaRPr lang="tr-TR" dirty="0" smtClean="0"/>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14</a:t>
            </a:fld>
            <a:endParaRPr lang="tr-TR"/>
          </a:p>
        </p:txBody>
      </p:sp>
    </p:spTree>
    <p:extLst>
      <p:ext uri="{BB962C8B-B14F-4D97-AF65-F5344CB8AC3E}">
        <p14:creationId xmlns:p14="http://schemas.microsoft.com/office/powerpoint/2010/main" val="33829245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Üç</a:t>
            </a:r>
            <a:r>
              <a:rPr lang="en-US" dirty="0" smtClean="0"/>
              <a:t> </a:t>
            </a:r>
            <a:r>
              <a:rPr lang="en-US" dirty="0" err="1" smtClean="0"/>
              <a:t>yöntem</a:t>
            </a:r>
            <a:r>
              <a:rPr lang="en-US" dirty="0" smtClean="0"/>
              <a:t> </a:t>
            </a:r>
            <a:r>
              <a:rPr lang="en-US" dirty="0" err="1" smtClean="0"/>
              <a:t>için</a:t>
            </a:r>
            <a:r>
              <a:rPr lang="en-US" dirty="0" smtClean="0"/>
              <a:t> de </a:t>
            </a:r>
            <a:r>
              <a:rPr lang="en-US" dirty="0" err="1" smtClean="0"/>
              <a:t>cosinüs</a:t>
            </a:r>
            <a:r>
              <a:rPr lang="en-US" dirty="0" smtClean="0"/>
              <a:t> </a:t>
            </a:r>
            <a:r>
              <a:rPr lang="en-US" dirty="0" err="1" smtClean="0"/>
              <a:t>bağıntısını</a:t>
            </a:r>
            <a:r>
              <a:rPr lang="en-US" dirty="0" smtClean="0"/>
              <a:t> </a:t>
            </a:r>
            <a:r>
              <a:rPr lang="en-US" dirty="0" err="1" smtClean="0"/>
              <a:t>kullanarak</a:t>
            </a:r>
            <a:r>
              <a:rPr lang="en-US" dirty="0" smtClean="0"/>
              <a:t> </a:t>
            </a:r>
            <a:r>
              <a:rPr lang="en-US" dirty="0" err="1" smtClean="0"/>
              <a:t>bileşke</a:t>
            </a:r>
            <a:r>
              <a:rPr lang="en-US" dirty="0" smtClean="0"/>
              <a:t> vektörel </a:t>
            </a:r>
            <a:r>
              <a:rPr lang="en-US" dirty="0" err="1" smtClean="0"/>
              <a:t>büyüklüğün</a:t>
            </a:r>
            <a:r>
              <a:rPr lang="en-US" baseline="0" dirty="0" smtClean="0"/>
              <a:t> </a:t>
            </a:r>
            <a:r>
              <a:rPr lang="en-US" baseline="0" dirty="0" err="1" smtClean="0"/>
              <a:t>bulunabileceğini</a:t>
            </a:r>
            <a:r>
              <a:rPr lang="en-US" baseline="0" dirty="0" smtClean="0"/>
              <a:t> </a:t>
            </a:r>
            <a:r>
              <a:rPr lang="en-US" baseline="0" dirty="0" err="1" smtClean="0"/>
              <a:t>söyleyelim</a:t>
            </a:r>
            <a:r>
              <a:rPr lang="en-US" baseline="0" dirty="0" smtClean="0"/>
              <a:t>. </a:t>
            </a:r>
          </a:p>
          <a:p>
            <a:endParaRPr lang="en-US" baseline="0" dirty="0" smtClean="0"/>
          </a:p>
          <a:p>
            <a:r>
              <a:rPr lang="en-US" baseline="0" dirty="0" err="1" smtClean="0"/>
              <a:t>İki</a:t>
            </a:r>
            <a:r>
              <a:rPr lang="en-US" baseline="0" dirty="0" smtClean="0"/>
              <a:t> </a:t>
            </a:r>
            <a:r>
              <a:rPr lang="en-US" baseline="0" dirty="0" err="1" smtClean="0"/>
              <a:t>vektör</a:t>
            </a:r>
            <a:r>
              <a:rPr lang="en-US" baseline="0" dirty="0" smtClean="0"/>
              <a:t> </a:t>
            </a:r>
            <a:r>
              <a:rPr lang="en-US" baseline="0" dirty="0" err="1" smtClean="0"/>
              <a:t>arasındaki</a:t>
            </a:r>
            <a:r>
              <a:rPr lang="en-US" baseline="0" dirty="0" smtClean="0"/>
              <a:t> </a:t>
            </a:r>
            <a:r>
              <a:rPr lang="en-US" baseline="0" dirty="0" err="1" smtClean="0"/>
              <a:t>açının</a:t>
            </a:r>
            <a:r>
              <a:rPr lang="en-US" baseline="0" dirty="0" smtClean="0"/>
              <a:t> </a:t>
            </a:r>
            <a:r>
              <a:rPr lang="en-US" baseline="0" dirty="0" err="1" smtClean="0"/>
              <a:t>hangisi</a:t>
            </a:r>
            <a:r>
              <a:rPr lang="en-US" baseline="0" dirty="0" smtClean="0"/>
              <a:t> </a:t>
            </a:r>
            <a:r>
              <a:rPr lang="en-US" baseline="0" dirty="0" err="1" smtClean="0"/>
              <a:t>olduğunun</a:t>
            </a:r>
            <a:r>
              <a:rPr lang="en-US" baseline="0" dirty="0" smtClean="0"/>
              <a:t> </a:t>
            </a:r>
            <a:r>
              <a:rPr lang="en-US" baseline="0" dirty="0" err="1" smtClean="0"/>
              <a:t>fark</a:t>
            </a:r>
            <a:r>
              <a:rPr lang="en-US" baseline="0" dirty="0" smtClean="0"/>
              <a:t> </a:t>
            </a:r>
            <a:r>
              <a:rPr lang="en-US" baseline="0" dirty="0" err="1" smtClean="0"/>
              <a:t>etmediğini</a:t>
            </a:r>
            <a:r>
              <a:rPr lang="en-US" baseline="0" dirty="0" smtClean="0"/>
              <a:t> </a:t>
            </a:r>
            <a:r>
              <a:rPr lang="en-US" baseline="0" dirty="0" err="1" smtClean="0"/>
              <a:t>netleştirelim</a:t>
            </a:r>
            <a:r>
              <a:rPr lang="en-US" baseline="0" dirty="0" smtClean="0"/>
              <a:t>. </a:t>
            </a:r>
          </a:p>
          <a:p>
            <a:endParaRPr lang="en-US" baseline="0" dirty="0" smtClean="0"/>
          </a:p>
          <a:p>
            <a:r>
              <a:rPr lang="en-US" baseline="0" dirty="0" err="1" smtClean="0"/>
              <a:t>Kosinüs</a:t>
            </a:r>
            <a:r>
              <a:rPr lang="en-US" baseline="0" dirty="0" smtClean="0"/>
              <a:t> </a:t>
            </a:r>
            <a:r>
              <a:rPr lang="en-US" baseline="0" dirty="0" err="1" smtClean="0"/>
              <a:t>değeri</a:t>
            </a:r>
            <a:r>
              <a:rPr lang="en-US" baseline="0" dirty="0" smtClean="0"/>
              <a:t> </a:t>
            </a:r>
            <a:r>
              <a:rPr lang="en-US" baseline="0" dirty="0" err="1" smtClean="0"/>
              <a:t>sıfır</a:t>
            </a:r>
            <a:r>
              <a:rPr lang="en-US" baseline="0" dirty="0" smtClean="0"/>
              <a:t> </a:t>
            </a:r>
            <a:r>
              <a:rPr lang="en-US" baseline="0" dirty="0" err="1" smtClean="0"/>
              <a:t>olursa</a:t>
            </a:r>
            <a:r>
              <a:rPr lang="en-US" baseline="0" dirty="0" smtClean="0"/>
              <a:t> </a:t>
            </a:r>
            <a:r>
              <a:rPr lang="en-US" baseline="0" dirty="0" err="1" smtClean="0"/>
              <a:t>eşitliğin</a:t>
            </a:r>
            <a:r>
              <a:rPr lang="en-US" baseline="0" dirty="0" smtClean="0"/>
              <a:t> </a:t>
            </a:r>
            <a:r>
              <a:rPr lang="en-US" baseline="0" dirty="0" err="1" smtClean="0"/>
              <a:t>pisagor</a:t>
            </a:r>
            <a:r>
              <a:rPr lang="en-US" baseline="0" dirty="0" smtClean="0"/>
              <a:t> </a:t>
            </a:r>
            <a:r>
              <a:rPr lang="en-US" baseline="0" dirty="0" err="1" smtClean="0"/>
              <a:t>denklemine</a:t>
            </a:r>
            <a:r>
              <a:rPr lang="en-US" baseline="0" dirty="0" smtClean="0"/>
              <a:t> </a:t>
            </a:r>
            <a:r>
              <a:rPr lang="en-US" baseline="0" dirty="0" err="1" smtClean="0"/>
              <a:t>dönüştüğü</a:t>
            </a:r>
            <a:r>
              <a:rPr lang="en-US" baseline="0" dirty="0" smtClean="0"/>
              <a:t> </a:t>
            </a:r>
            <a:r>
              <a:rPr lang="en-US" baseline="0" dirty="0" err="1" smtClean="0"/>
              <a:t>vurgulanır</a:t>
            </a:r>
            <a:r>
              <a:rPr lang="en-US" baseline="0" dirty="0" smtClean="0"/>
              <a:t>.</a:t>
            </a:r>
          </a:p>
          <a:p>
            <a:endParaRPr lang="en-US" baseline="0" dirty="0" smtClean="0"/>
          </a:p>
          <a:p>
            <a:r>
              <a:rPr lang="en-US" baseline="0" dirty="0" err="1" smtClean="0"/>
              <a:t>Metnin</a:t>
            </a:r>
            <a:r>
              <a:rPr lang="en-US" baseline="0" dirty="0" smtClean="0"/>
              <a:t> </a:t>
            </a:r>
            <a:r>
              <a:rPr lang="en-US" baseline="0" dirty="0" err="1" smtClean="0"/>
              <a:t>üzerine</a:t>
            </a:r>
            <a:r>
              <a:rPr lang="en-US" baseline="0" dirty="0" smtClean="0"/>
              <a:t> </a:t>
            </a:r>
            <a:r>
              <a:rPr lang="en-US" baseline="0" dirty="0" err="1" smtClean="0"/>
              <a:t>basıp</a:t>
            </a:r>
            <a:r>
              <a:rPr lang="en-US" baseline="0" dirty="0" smtClean="0"/>
              <a:t> parallel </a:t>
            </a:r>
            <a:r>
              <a:rPr lang="en-US" baseline="0" dirty="0" err="1" smtClean="0"/>
              <a:t>kenar</a:t>
            </a:r>
            <a:r>
              <a:rPr lang="en-US" baseline="0" dirty="0" smtClean="0"/>
              <a:t> </a:t>
            </a:r>
            <a:r>
              <a:rPr lang="en-US" baseline="0" dirty="0" err="1" smtClean="0"/>
              <a:t>yönteminin</a:t>
            </a:r>
            <a:r>
              <a:rPr lang="en-US" baseline="0" dirty="0" smtClean="0"/>
              <a:t> </a:t>
            </a:r>
            <a:r>
              <a:rPr lang="en-US" baseline="0" dirty="0" err="1" smtClean="0"/>
              <a:t>eba</a:t>
            </a:r>
            <a:r>
              <a:rPr lang="en-US" baseline="0" dirty="0" smtClean="0"/>
              <a:t> </a:t>
            </a:r>
            <a:r>
              <a:rPr lang="en-US" baseline="0" dirty="0" err="1" smtClean="0"/>
              <a:t>dan</a:t>
            </a:r>
            <a:r>
              <a:rPr lang="en-US" baseline="0" dirty="0" smtClean="0"/>
              <a:t> </a:t>
            </a:r>
            <a:r>
              <a:rPr lang="en-US" baseline="0" dirty="0" err="1" smtClean="0"/>
              <a:t>videosunu</a:t>
            </a:r>
            <a:r>
              <a:rPr lang="en-US" baseline="0" dirty="0" smtClean="0"/>
              <a:t> </a:t>
            </a:r>
            <a:r>
              <a:rPr lang="en-US" baseline="0" dirty="0" err="1" smtClean="0"/>
              <a:t>izleyelim</a:t>
            </a:r>
            <a:r>
              <a:rPr lang="en-US" baseline="0" dirty="0" smtClean="0"/>
              <a:t> (3:26</a:t>
            </a:r>
            <a:r>
              <a:rPr lang="tr-TR" baseline="0" dirty="0" smtClean="0"/>
              <a:t>-8:00</a:t>
            </a:r>
            <a:r>
              <a:rPr lang="en-US" baseline="0" dirty="0" smtClean="0"/>
              <a:t>). </a:t>
            </a:r>
          </a:p>
          <a:p>
            <a:endParaRPr lang="en-US" baseline="0" dirty="0" smtClean="0"/>
          </a:p>
          <a:p>
            <a:r>
              <a:rPr lang="en-US" baseline="0" dirty="0" err="1" smtClean="0"/>
              <a:t>Kosinüs</a:t>
            </a:r>
            <a:r>
              <a:rPr lang="en-US" baseline="0" dirty="0" smtClean="0"/>
              <a:t>  </a:t>
            </a:r>
            <a:r>
              <a:rPr lang="en-US" baseline="0" dirty="0" err="1" smtClean="0"/>
              <a:t>formülünün</a:t>
            </a:r>
            <a:r>
              <a:rPr lang="en-US" baseline="0" dirty="0" smtClean="0"/>
              <a:t> </a:t>
            </a:r>
            <a:r>
              <a:rPr lang="en-US" baseline="0" dirty="0" err="1" smtClean="0"/>
              <a:t>üzerine</a:t>
            </a:r>
            <a:r>
              <a:rPr lang="en-US" baseline="0" dirty="0" smtClean="0"/>
              <a:t> </a:t>
            </a:r>
            <a:r>
              <a:rPr lang="en-US" baseline="0" dirty="0" err="1" smtClean="0"/>
              <a:t>tıklayıp</a:t>
            </a:r>
            <a:r>
              <a:rPr lang="en-US" baseline="0" dirty="0" smtClean="0"/>
              <a:t> </a:t>
            </a:r>
            <a:r>
              <a:rPr lang="en-US" baseline="0" dirty="0" err="1" smtClean="0"/>
              <a:t>çokgen</a:t>
            </a:r>
            <a:r>
              <a:rPr lang="en-US" baseline="0" dirty="0" smtClean="0"/>
              <a:t> </a:t>
            </a:r>
            <a:r>
              <a:rPr lang="en-US" baseline="0" dirty="0" err="1" smtClean="0"/>
              <a:t>ve</a:t>
            </a:r>
            <a:r>
              <a:rPr lang="en-US" baseline="0" dirty="0" smtClean="0"/>
              <a:t> </a:t>
            </a:r>
            <a:r>
              <a:rPr lang="en-US" baseline="0" dirty="0" err="1" smtClean="0"/>
              <a:t>bileşenlerine</a:t>
            </a:r>
            <a:r>
              <a:rPr lang="en-US" baseline="0" dirty="0" smtClean="0"/>
              <a:t> </a:t>
            </a:r>
            <a:r>
              <a:rPr lang="en-US" baseline="0" dirty="0" err="1" smtClean="0"/>
              <a:t>ayırma</a:t>
            </a:r>
            <a:r>
              <a:rPr lang="en-US" baseline="0" dirty="0" smtClean="0"/>
              <a:t> </a:t>
            </a:r>
            <a:r>
              <a:rPr lang="en-US" baseline="0" dirty="0" err="1" smtClean="0"/>
              <a:t>yöntemlerini</a:t>
            </a:r>
            <a:r>
              <a:rPr lang="en-US" baseline="0" dirty="0" smtClean="0"/>
              <a:t> </a:t>
            </a:r>
            <a:r>
              <a:rPr lang="en-US" baseline="0" dirty="0" err="1" smtClean="0"/>
              <a:t>izleyelim</a:t>
            </a:r>
            <a:r>
              <a:rPr lang="en-US" baseline="0" dirty="0" smtClean="0"/>
              <a:t> (0-5:22 </a:t>
            </a:r>
            <a:r>
              <a:rPr lang="en-US" baseline="0" dirty="0" err="1" smtClean="0"/>
              <a:t>ile</a:t>
            </a:r>
            <a:r>
              <a:rPr lang="en-US" baseline="0" dirty="0" smtClean="0"/>
              <a:t> 8:01-9:10). </a:t>
            </a:r>
          </a:p>
          <a:p>
            <a:endParaRPr lang="en-US" baseline="0" dirty="0" smtClean="0"/>
          </a:p>
          <a:p>
            <a:r>
              <a:rPr lang="en-US" baseline="0" dirty="0" err="1" smtClean="0"/>
              <a:t>Buradan</a:t>
            </a:r>
            <a:r>
              <a:rPr lang="en-US" baseline="0" dirty="0" smtClean="0"/>
              <a:t> sin </a:t>
            </a:r>
            <a:r>
              <a:rPr lang="en-US" baseline="0" dirty="0" err="1" smtClean="0"/>
              <a:t>ve</a:t>
            </a:r>
            <a:r>
              <a:rPr lang="en-US" baseline="0" dirty="0" smtClean="0"/>
              <a:t> cos </a:t>
            </a:r>
            <a:r>
              <a:rPr lang="en-US" baseline="0" dirty="0" err="1" smtClean="0"/>
              <a:t>değerleri</a:t>
            </a:r>
            <a:r>
              <a:rPr lang="en-US" baseline="0" dirty="0" smtClean="0"/>
              <a:t> </a:t>
            </a:r>
            <a:r>
              <a:rPr lang="en-US" baseline="0" dirty="0" err="1" smtClean="0"/>
              <a:t>için</a:t>
            </a:r>
            <a:r>
              <a:rPr lang="en-US" baseline="0" dirty="0" smtClean="0"/>
              <a:t> 18inci </a:t>
            </a:r>
            <a:r>
              <a:rPr lang="en-US" baseline="0" dirty="0" err="1" smtClean="0"/>
              <a:t>slayta</a:t>
            </a:r>
            <a:r>
              <a:rPr lang="en-US" baseline="0" dirty="0" smtClean="0"/>
              <a:t> </a:t>
            </a:r>
            <a:r>
              <a:rPr lang="en-US" baseline="0" dirty="0" err="1" smtClean="0"/>
              <a:t>gidilebilir</a:t>
            </a:r>
            <a:r>
              <a:rPr lang="en-US" baseline="0" dirty="0" smtClean="0"/>
              <a:t>.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15</a:t>
            </a:fld>
            <a:endParaRPr lang="tr-TR"/>
          </a:p>
        </p:txBody>
      </p:sp>
    </p:spTree>
    <p:extLst>
      <p:ext uri="{BB962C8B-B14F-4D97-AF65-F5344CB8AC3E}">
        <p14:creationId xmlns:p14="http://schemas.microsoft.com/office/powerpoint/2010/main" val="14256611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Kosinüs</a:t>
            </a:r>
            <a:r>
              <a:rPr lang="en-US" baseline="0" dirty="0" smtClean="0"/>
              <a:t> </a:t>
            </a:r>
            <a:r>
              <a:rPr lang="en-US" baseline="0" dirty="0" err="1" smtClean="0"/>
              <a:t>denklemini</a:t>
            </a:r>
            <a:r>
              <a:rPr lang="en-US" baseline="0" dirty="0" smtClean="0"/>
              <a:t> </a:t>
            </a:r>
            <a:r>
              <a:rPr lang="en-US" baseline="0" dirty="0" err="1" smtClean="0"/>
              <a:t>kullanarak</a:t>
            </a:r>
            <a:r>
              <a:rPr lang="en-US" baseline="0" dirty="0" smtClean="0"/>
              <a:t> her </a:t>
            </a:r>
            <a:r>
              <a:rPr lang="en-US" baseline="0" dirty="0" err="1" smtClean="0"/>
              <a:t>birini</a:t>
            </a:r>
            <a:r>
              <a:rPr lang="en-US" baseline="0" dirty="0" smtClean="0"/>
              <a:t> </a:t>
            </a:r>
            <a:r>
              <a:rPr lang="en-US" baseline="0" dirty="0" err="1" smtClean="0"/>
              <a:t>doğrulayalım</a:t>
            </a:r>
            <a:r>
              <a:rPr lang="en-US" baseline="0" dirty="0" smtClean="0"/>
              <a:t>.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16</a:t>
            </a:fld>
            <a:endParaRPr lang="tr-TR"/>
          </a:p>
        </p:txBody>
      </p:sp>
    </p:spTree>
    <p:extLst>
      <p:ext uri="{BB962C8B-B14F-4D97-AF65-F5344CB8AC3E}">
        <p14:creationId xmlns:p14="http://schemas.microsoft.com/office/powerpoint/2010/main" val="14685690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 </a:t>
            </a:r>
            <a:r>
              <a:rPr lang="en-US" dirty="0" err="1" smtClean="0"/>
              <a:t>ve</a:t>
            </a:r>
            <a:r>
              <a:rPr lang="en-US" dirty="0" smtClean="0"/>
              <a:t> cos </a:t>
            </a:r>
            <a:r>
              <a:rPr lang="en-US" dirty="0" err="1" smtClean="0"/>
              <a:t>kavramlarının</a:t>
            </a:r>
            <a:r>
              <a:rPr lang="en-US" dirty="0" smtClean="0"/>
              <a:t> </a:t>
            </a:r>
            <a:r>
              <a:rPr lang="en-US" dirty="0" err="1" smtClean="0"/>
              <a:t>anlamını</a:t>
            </a:r>
            <a:r>
              <a:rPr lang="en-US" dirty="0" smtClean="0"/>
              <a:t>  </a:t>
            </a:r>
            <a:r>
              <a:rPr lang="en-US" dirty="0" err="1" smtClean="0"/>
              <a:t>açıklayalım</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17</a:t>
            </a:fld>
            <a:endParaRPr lang="tr-TR"/>
          </a:p>
        </p:txBody>
      </p:sp>
    </p:spTree>
    <p:extLst>
      <p:ext uri="{BB962C8B-B14F-4D97-AF65-F5344CB8AC3E}">
        <p14:creationId xmlns:p14="http://schemas.microsoft.com/office/powerpoint/2010/main" val="33933311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Sin </a:t>
            </a:r>
            <a:r>
              <a:rPr lang="en-US" baseline="0" dirty="0" err="1" smtClean="0"/>
              <a:t>ve</a:t>
            </a:r>
            <a:r>
              <a:rPr lang="en-US" baseline="0" dirty="0" smtClean="0"/>
              <a:t> cos un </a:t>
            </a:r>
            <a:r>
              <a:rPr lang="en-US" baseline="0" dirty="0" err="1" smtClean="0"/>
              <a:t>pozitif</a:t>
            </a:r>
            <a:r>
              <a:rPr lang="en-US" baseline="0" dirty="0" smtClean="0"/>
              <a:t> </a:t>
            </a:r>
            <a:r>
              <a:rPr lang="en-US" baseline="0" dirty="0" err="1" smtClean="0"/>
              <a:t>ve</a:t>
            </a:r>
            <a:r>
              <a:rPr lang="en-US" baseline="0" dirty="0" smtClean="0"/>
              <a:t> negative </a:t>
            </a:r>
            <a:r>
              <a:rPr lang="en-US" baseline="0" dirty="0" err="1" smtClean="0"/>
              <a:t>olduğu</a:t>
            </a:r>
            <a:r>
              <a:rPr lang="en-US" baseline="0" dirty="0" smtClean="0"/>
              <a:t> </a:t>
            </a:r>
            <a:r>
              <a:rPr lang="en-US" baseline="0" dirty="0" err="1" smtClean="0"/>
              <a:t>açıları</a:t>
            </a:r>
            <a:r>
              <a:rPr lang="en-US" baseline="0" dirty="0" smtClean="0"/>
              <a:t> </a:t>
            </a:r>
            <a:r>
              <a:rPr lang="en-US" baseline="0" dirty="0" err="1" smtClean="0"/>
              <a:t>görelim</a:t>
            </a:r>
            <a:r>
              <a:rPr lang="en-US" baseline="0"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t>Birbirini</a:t>
            </a:r>
            <a:r>
              <a:rPr lang="en-US" baseline="0" dirty="0" smtClean="0"/>
              <a:t> </a:t>
            </a:r>
            <a:r>
              <a:rPr lang="en-US" baseline="0" dirty="0" err="1" smtClean="0"/>
              <a:t>doksana</a:t>
            </a:r>
            <a:r>
              <a:rPr lang="en-US" baseline="0" dirty="0" smtClean="0"/>
              <a:t> </a:t>
            </a:r>
            <a:r>
              <a:rPr lang="en-US" baseline="0" dirty="0" err="1" smtClean="0"/>
              <a:t>tamamlayan</a:t>
            </a:r>
            <a:r>
              <a:rPr lang="en-US" baseline="0" dirty="0" smtClean="0"/>
              <a:t> </a:t>
            </a:r>
            <a:r>
              <a:rPr lang="en-US" baseline="0" dirty="0" err="1" smtClean="0"/>
              <a:t>açıların</a:t>
            </a:r>
            <a:r>
              <a:rPr lang="en-US" baseline="0" dirty="0" smtClean="0"/>
              <a:t> </a:t>
            </a:r>
            <a:r>
              <a:rPr lang="en-US" baseline="0" dirty="0" err="1" smtClean="0"/>
              <a:t>sinüsü</a:t>
            </a:r>
            <a:r>
              <a:rPr lang="en-US" baseline="0" dirty="0" smtClean="0"/>
              <a:t> </a:t>
            </a:r>
            <a:r>
              <a:rPr lang="en-US" baseline="0" dirty="0" err="1" smtClean="0"/>
              <a:t>ile</a:t>
            </a:r>
            <a:r>
              <a:rPr lang="en-US" baseline="0" dirty="0" smtClean="0"/>
              <a:t> </a:t>
            </a:r>
            <a:r>
              <a:rPr lang="en-US" baseline="0" dirty="0" err="1" smtClean="0"/>
              <a:t>kosinüsünün</a:t>
            </a:r>
            <a:r>
              <a:rPr lang="en-US" baseline="0" dirty="0" smtClean="0"/>
              <a:t> </a:t>
            </a:r>
            <a:r>
              <a:rPr lang="en-US" baseline="0" dirty="0" err="1" smtClean="0"/>
              <a:t>değerinin</a:t>
            </a:r>
            <a:r>
              <a:rPr lang="en-US" baseline="0" dirty="0" smtClean="0"/>
              <a:t> </a:t>
            </a:r>
            <a:r>
              <a:rPr lang="en-US" baseline="0" dirty="0" err="1" smtClean="0"/>
              <a:t>aynı</a:t>
            </a:r>
            <a:r>
              <a:rPr lang="en-US" baseline="0" dirty="0" smtClean="0"/>
              <a:t> </a:t>
            </a:r>
            <a:r>
              <a:rPr lang="en-US" baseline="0" dirty="0" err="1" smtClean="0"/>
              <a:t>olduğunu</a:t>
            </a:r>
            <a:r>
              <a:rPr lang="en-US" baseline="0" dirty="0" smtClean="0"/>
              <a:t> </a:t>
            </a:r>
            <a:r>
              <a:rPr lang="en-US" baseline="0" dirty="0" err="1" smtClean="0"/>
              <a:t>gösterelim</a:t>
            </a:r>
            <a:r>
              <a:rPr lang="en-US" baseline="0"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t>İki</a:t>
            </a:r>
            <a:r>
              <a:rPr lang="en-US" baseline="0" dirty="0" smtClean="0"/>
              <a:t> </a:t>
            </a:r>
            <a:r>
              <a:rPr lang="en-US" baseline="0" dirty="0" err="1" smtClean="0"/>
              <a:t>vektör</a:t>
            </a:r>
            <a:r>
              <a:rPr lang="en-US" baseline="0" dirty="0" smtClean="0"/>
              <a:t> </a:t>
            </a:r>
            <a:r>
              <a:rPr lang="en-US" baseline="0" dirty="0" err="1" smtClean="0"/>
              <a:t>arasındaki</a:t>
            </a:r>
            <a:r>
              <a:rPr lang="en-US" baseline="0" dirty="0" smtClean="0"/>
              <a:t> </a:t>
            </a:r>
            <a:r>
              <a:rPr lang="en-US" baseline="0" dirty="0" err="1" smtClean="0"/>
              <a:t>açının</a:t>
            </a:r>
            <a:r>
              <a:rPr lang="en-US" baseline="0" dirty="0" smtClean="0"/>
              <a:t> </a:t>
            </a:r>
            <a:r>
              <a:rPr lang="en-US" baseline="0" dirty="0" err="1" smtClean="0"/>
              <a:t>hangisi</a:t>
            </a:r>
            <a:r>
              <a:rPr lang="en-US" baseline="0" dirty="0" smtClean="0"/>
              <a:t> </a:t>
            </a:r>
            <a:r>
              <a:rPr lang="en-US" baseline="0" dirty="0" err="1" smtClean="0"/>
              <a:t>olduğunun</a:t>
            </a:r>
            <a:r>
              <a:rPr lang="en-US" baseline="0" dirty="0" smtClean="0"/>
              <a:t> </a:t>
            </a:r>
            <a:r>
              <a:rPr lang="en-US" baseline="0" dirty="0" err="1" smtClean="0"/>
              <a:t>fark</a:t>
            </a:r>
            <a:r>
              <a:rPr lang="en-US" baseline="0" dirty="0" smtClean="0"/>
              <a:t> </a:t>
            </a:r>
            <a:r>
              <a:rPr lang="en-US" baseline="0" dirty="0" err="1" smtClean="0"/>
              <a:t>etmediğini</a:t>
            </a:r>
            <a:r>
              <a:rPr lang="en-US" baseline="0" dirty="0" smtClean="0"/>
              <a:t> </a:t>
            </a:r>
            <a:r>
              <a:rPr lang="en-US" baseline="0" dirty="0" err="1" smtClean="0"/>
              <a:t>netleştirelim</a:t>
            </a:r>
            <a:r>
              <a:rPr lang="en-US" baseline="0" dirty="0" smtClean="0"/>
              <a:t>. </a:t>
            </a:r>
            <a:r>
              <a:rPr lang="en-US" baseline="0" dirty="0" err="1" smtClean="0"/>
              <a:t>Birbirini</a:t>
            </a:r>
            <a:r>
              <a:rPr lang="en-US" baseline="0" dirty="0" smtClean="0"/>
              <a:t> 360 </a:t>
            </a:r>
            <a:r>
              <a:rPr lang="en-US" baseline="0" dirty="0" err="1" smtClean="0"/>
              <a:t>dereceye</a:t>
            </a:r>
            <a:r>
              <a:rPr lang="en-US" baseline="0" dirty="0" smtClean="0"/>
              <a:t> </a:t>
            </a:r>
            <a:r>
              <a:rPr lang="en-US" baseline="0" dirty="0" err="1" smtClean="0"/>
              <a:t>tamamlayan</a:t>
            </a:r>
            <a:r>
              <a:rPr lang="en-US" baseline="0" dirty="0" smtClean="0"/>
              <a:t> </a:t>
            </a:r>
            <a:r>
              <a:rPr lang="en-US" baseline="0" dirty="0" err="1" smtClean="0"/>
              <a:t>açıların</a:t>
            </a:r>
            <a:r>
              <a:rPr lang="en-US" baseline="0" dirty="0" smtClean="0"/>
              <a:t> </a:t>
            </a:r>
            <a:r>
              <a:rPr lang="en-US" baseline="0" dirty="0" err="1" smtClean="0"/>
              <a:t>kosinüsü</a:t>
            </a:r>
            <a:r>
              <a:rPr lang="en-US" baseline="0" dirty="0" smtClean="0"/>
              <a:t> </a:t>
            </a:r>
            <a:r>
              <a:rPr lang="en-US" baseline="0" dirty="0" err="1" smtClean="0"/>
              <a:t>aynı</a:t>
            </a:r>
            <a:r>
              <a:rPr lang="en-US" baseline="0" dirty="0" smtClean="0"/>
              <a:t> </a:t>
            </a:r>
            <a:r>
              <a:rPr lang="en-US" baseline="0" dirty="0" err="1" smtClean="0"/>
              <a:t>iken</a:t>
            </a:r>
            <a:r>
              <a:rPr lang="en-US" baseline="0" dirty="0" smtClean="0"/>
              <a:t> sinus </a:t>
            </a:r>
            <a:r>
              <a:rPr lang="en-US" baseline="0" dirty="0" err="1" smtClean="0"/>
              <a:t>değerlerini</a:t>
            </a:r>
            <a:r>
              <a:rPr lang="en-US" baseline="0" dirty="0" smtClean="0"/>
              <a:t> </a:t>
            </a:r>
            <a:r>
              <a:rPr lang="en-US" baseline="0" dirty="0" err="1" smtClean="0"/>
              <a:t>aynı</a:t>
            </a:r>
            <a:r>
              <a:rPr lang="en-US" baseline="0" dirty="0" smtClean="0"/>
              <a:t> </a:t>
            </a:r>
            <a:r>
              <a:rPr lang="en-US" baseline="0" dirty="0" err="1" smtClean="0"/>
              <a:t>fakat</a:t>
            </a:r>
            <a:r>
              <a:rPr lang="en-US" baseline="0" dirty="0" smtClean="0"/>
              <a:t> </a:t>
            </a:r>
            <a:r>
              <a:rPr lang="en-US" baseline="0" dirty="0" err="1" smtClean="0"/>
              <a:t>ters</a:t>
            </a:r>
            <a:r>
              <a:rPr lang="en-US" baseline="0" dirty="0" smtClean="0"/>
              <a:t> </a:t>
            </a:r>
            <a:r>
              <a:rPr lang="en-US" baseline="0" dirty="0" err="1" smtClean="0"/>
              <a:t>işaretli</a:t>
            </a:r>
            <a:r>
              <a:rPr lang="en-US" baseline="0" dirty="0" smtClean="0"/>
              <a:t> </a:t>
            </a:r>
            <a:r>
              <a:rPr lang="en-US" baseline="0" dirty="0" err="1" smtClean="0"/>
              <a:t>olduğunu</a:t>
            </a:r>
            <a:r>
              <a:rPr lang="en-US" baseline="0" dirty="0" smtClean="0"/>
              <a:t> </a:t>
            </a:r>
            <a:r>
              <a:rPr lang="en-US" baseline="0" dirty="0" err="1" smtClean="0"/>
              <a:t>görelim</a:t>
            </a:r>
            <a:r>
              <a:rPr lang="en-US" baseline="0" dirty="0" smtClean="0"/>
              <a:t>. </a:t>
            </a:r>
            <a:endParaRPr lang="tr-TR" dirty="0" smtClean="0"/>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18</a:t>
            </a:fld>
            <a:endParaRPr lang="tr-TR"/>
          </a:p>
        </p:txBody>
      </p:sp>
    </p:spTree>
    <p:extLst>
      <p:ext uri="{BB962C8B-B14F-4D97-AF65-F5344CB8AC3E}">
        <p14:creationId xmlns:p14="http://schemas.microsoft.com/office/powerpoint/2010/main" val="12093426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Çözdürelim</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19</a:t>
            </a:fld>
            <a:endParaRPr lang="tr-TR"/>
          </a:p>
        </p:txBody>
      </p:sp>
    </p:spTree>
    <p:extLst>
      <p:ext uri="{BB962C8B-B14F-4D97-AF65-F5344CB8AC3E}">
        <p14:creationId xmlns:p14="http://schemas.microsoft.com/office/powerpoint/2010/main" val="1444504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11. </a:t>
            </a:r>
            <a:r>
              <a:rPr lang="en-US" dirty="0" err="1" smtClean="0"/>
              <a:t>Sınıf</a:t>
            </a:r>
            <a:r>
              <a:rPr lang="en-US" dirty="0" smtClean="0"/>
              <a:t> </a:t>
            </a:r>
            <a:r>
              <a:rPr lang="en-US" dirty="0" err="1" smtClean="0"/>
              <a:t>fizik</a:t>
            </a:r>
            <a:r>
              <a:rPr lang="en-US" dirty="0" smtClean="0"/>
              <a:t> </a:t>
            </a:r>
            <a:r>
              <a:rPr lang="en-US" dirty="0" err="1" smtClean="0"/>
              <a:t>içeriğini</a:t>
            </a:r>
            <a:r>
              <a:rPr lang="en-US" dirty="0" smtClean="0"/>
              <a:t> </a:t>
            </a:r>
            <a:r>
              <a:rPr lang="en-US" dirty="0" err="1" smtClean="0"/>
              <a:t>tanıtalım</a:t>
            </a:r>
            <a:r>
              <a:rPr lang="en-US" dirty="0" smtClean="0"/>
              <a:t>. </a:t>
            </a:r>
            <a:r>
              <a:rPr lang="en-US" dirty="0" err="1" smtClean="0"/>
              <a:t>Büyük</a:t>
            </a:r>
            <a:r>
              <a:rPr lang="en-US" dirty="0" smtClean="0"/>
              <a:t> </a:t>
            </a:r>
            <a:r>
              <a:rPr lang="en-US" dirty="0" err="1" smtClean="0"/>
              <a:t>resmi</a:t>
            </a:r>
            <a:r>
              <a:rPr lang="en-US" dirty="0" smtClean="0"/>
              <a:t> </a:t>
            </a:r>
            <a:r>
              <a:rPr lang="en-US" dirty="0" err="1" smtClean="0"/>
              <a:t>görmelerini</a:t>
            </a:r>
            <a:r>
              <a:rPr lang="en-US" dirty="0" smtClean="0"/>
              <a:t> </a:t>
            </a:r>
            <a:r>
              <a:rPr lang="en-US" dirty="0" err="1" smtClean="0"/>
              <a:t>sağlayalım</a:t>
            </a:r>
            <a:r>
              <a:rPr lang="en-US" dirty="0" smtClean="0"/>
              <a:t>.</a:t>
            </a:r>
            <a:r>
              <a:rPr lang="en-US" baseline="0" dirty="0" smtClean="0"/>
              <a:t> </a:t>
            </a:r>
            <a:r>
              <a:rPr lang="en-US" baseline="0" dirty="0" err="1" smtClean="0"/>
              <a:t>Tüm</a:t>
            </a:r>
            <a:r>
              <a:rPr lang="en-US" baseline="0" dirty="0" smtClean="0"/>
              <a:t> </a:t>
            </a:r>
            <a:r>
              <a:rPr lang="en-US" baseline="0" dirty="0" err="1" smtClean="0"/>
              <a:t>içeriği</a:t>
            </a:r>
            <a:r>
              <a:rPr lang="en-US" baseline="0" dirty="0" smtClean="0"/>
              <a:t> </a:t>
            </a:r>
            <a:r>
              <a:rPr lang="en-US" baseline="0" dirty="0" err="1" smtClean="0"/>
              <a:t>bitireceğimizi</a:t>
            </a:r>
            <a:r>
              <a:rPr lang="en-US" baseline="0" dirty="0" smtClean="0"/>
              <a:t> </a:t>
            </a:r>
            <a:r>
              <a:rPr lang="en-US" baseline="0" dirty="0" err="1" smtClean="0"/>
              <a:t>belirtelim</a:t>
            </a:r>
            <a:r>
              <a:rPr lang="en-US" baseline="0"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a:t>
            </a:fld>
            <a:endParaRPr lang="tr-TR"/>
          </a:p>
        </p:txBody>
      </p:sp>
    </p:spTree>
    <p:extLst>
      <p:ext uri="{BB962C8B-B14F-4D97-AF65-F5344CB8AC3E}">
        <p14:creationId xmlns:p14="http://schemas.microsoft.com/office/powerpoint/2010/main" val="18173881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Herkesin</a:t>
            </a:r>
            <a:r>
              <a:rPr lang="en-US" dirty="0" smtClean="0"/>
              <a:t> </a:t>
            </a:r>
            <a:r>
              <a:rPr lang="en-US" dirty="0" err="1" smtClean="0"/>
              <a:t>çözdüğünden</a:t>
            </a:r>
            <a:r>
              <a:rPr lang="en-US" dirty="0" smtClean="0"/>
              <a:t> </a:t>
            </a:r>
            <a:r>
              <a:rPr lang="en-US" dirty="0" err="1" smtClean="0"/>
              <a:t>emin</a:t>
            </a:r>
            <a:r>
              <a:rPr lang="en-US" dirty="0" smtClean="0"/>
              <a:t> </a:t>
            </a:r>
            <a:r>
              <a:rPr lang="en-US" dirty="0" err="1" smtClean="0"/>
              <a:t>olalım</a:t>
            </a:r>
            <a:r>
              <a:rPr lang="en-US" dirty="0" smtClean="0"/>
              <a:t>.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20</a:t>
            </a:fld>
            <a:endParaRPr lang="tr-TR"/>
          </a:p>
        </p:txBody>
      </p:sp>
    </p:spTree>
    <p:extLst>
      <p:ext uri="{BB962C8B-B14F-4D97-AF65-F5344CB8AC3E}">
        <p14:creationId xmlns:p14="http://schemas.microsoft.com/office/powerpoint/2010/main" val="6706515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Herkesin</a:t>
            </a:r>
            <a:r>
              <a:rPr lang="en-US" dirty="0" smtClean="0"/>
              <a:t> </a:t>
            </a:r>
            <a:r>
              <a:rPr lang="en-US" dirty="0" err="1" smtClean="0"/>
              <a:t>çözdüğünden</a:t>
            </a:r>
            <a:r>
              <a:rPr lang="en-US" dirty="0" smtClean="0"/>
              <a:t> </a:t>
            </a:r>
            <a:r>
              <a:rPr lang="en-US" dirty="0" err="1" smtClean="0"/>
              <a:t>emin</a:t>
            </a:r>
            <a:r>
              <a:rPr lang="en-US" dirty="0" smtClean="0"/>
              <a:t> </a:t>
            </a:r>
            <a:r>
              <a:rPr lang="en-US" dirty="0" err="1" smtClean="0"/>
              <a:t>olalım</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21</a:t>
            </a:fld>
            <a:endParaRPr lang="tr-TR"/>
          </a:p>
        </p:txBody>
      </p:sp>
    </p:spTree>
    <p:extLst>
      <p:ext uri="{BB962C8B-B14F-4D97-AF65-F5344CB8AC3E}">
        <p14:creationId xmlns:p14="http://schemas.microsoft.com/office/powerpoint/2010/main" val="26708776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Birlikte</a:t>
            </a:r>
            <a:r>
              <a:rPr lang="en-US" dirty="0" smtClean="0"/>
              <a:t> </a:t>
            </a:r>
            <a:r>
              <a:rPr lang="en-US" dirty="0" err="1" smtClean="0"/>
              <a:t>yapalım</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22</a:t>
            </a:fld>
            <a:endParaRPr lang="tr-TR"/>
          </a:p>
        </p:txBody>
      </p:sp>
    </p:spTree>
    <p:extLst>
      <p:ext uri="{BB962C8B-B14F-4D97-AF65-F5344CB8AC3E}">
        <p14:creationId xmlns:p14="http://schemas.microsoft.com/office/powerpoint/2010/main" val="5208773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t>23</a:t>
            </a:fld>
            <a:endParaRPr lang="tr-TR"/>
          </a:p>
        </p:txBody>
      </p:sp>
    </p:spTree>
    <p:extLst>
      <p:ext uri="{BB962C8B-B14F-4D97-AF65-F5344CB8AC3E}">
        <p14:creationId xmlns:p14="http://schemas.microsoft.com/office/powerpoint/2010/main" val="13100537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t>24</a:t>
            </a:fld>
            <a:endParaRPr lang="tr-TR"/>
          </a:p>
        </p:txBody>
      </p:sp>
    </p:spTree>
    <p:extLst>
      <p:ext uri="{BB962C8B-B14F-4D97-AF65-F5344CB8AC3E}">
        <p14:creationId xmlns:p14="http://schemas.microsoft.com/office/powerpoint/2010/main" val="9741544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t>25</a:t>
            </a:fld>
            <a:endParaRPr lang="tr-TR"/>
          </a:p>
        </p:txBody>
      </p:sp>
    </p:spTree>
    <p:extLst>
      <p:ext uri="{BB962C8B-B14F-4D97-AF65-F5344CB8AC3E}">
        <p14:creationId xmlns:p14="http://schemas.microsoft.com/office/powerpoint/2010/main" val="21200598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t>26</a:t>
            </a:fld>
            <a:endParaRPr lang="tr-TR"/>
          </a:p>
        </p:txBody>
      </p:sp>
    </p:spTree>
    <p:extLst>
      <p:ext uri="{BB962C8B-B14F-4D97-AF65-F5344CB8AC3E}">
        <p14:creationId xmlns:p14="http://schemas.microsoft.com/office/powerpoint/2010/main" val="3255229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t>27</a:t>
            </a:fld>
            <a:endParaRPr lang="tr-TR"/>
          </a:p>
        </p:txBody>
      </p:sp>
    </p:spTree>
    <p:extLst>
      <p:ext uri="{BB962C8B-B14F-4D97-AF65-F5344CB8AC3E}">
        <p14:creationId xmlns:p14="http://schemas.microsoft.com/office/powerpoint/2010/main" val="11756284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Niye</a:t>
            </a:r>
            <a:r>
              <a:rPr lang="en-US" dirty="0" smtClean="0"/>
              <a:t> </a:t>
            </a:r>
            <a:r>
              <a:rPr lang="en-US" dirty="0" err="1" smtClean="0"/>
              <a:t>iptal</a:t>
            </a:r>
            <a:r>
              <a:rPr lang="en-US" dirty="0" smtClean="0"/>
              <a:t> </a:t>
            </a:r>
            <a:r>
              <a:rPr lang="en-US" dirty="0" err="1" smtClean="0"/>
              <a:t>edilmiş</a:t>
            </a:r>
            <a:r>
              <a:rPr lang="en-US" dirty="0" smtClean="0"/>
              <a:t> </a:t>
            </a:r>
            <a:r>
              <a:rPr lang="en-US" dirty="0" err="1" smtClean="0"/>
              <a:t>olabilir</a:t>
            </a:r>
            <a:r>
              <a:rPr lang="en-US" dirty="0" smtClean="0"/>
              <a:t>,</a:t>
            </a:r>
            <a:r>
              <a:rPr lang="en-US" baseline="0" dirty="0" smtClean="0"/>
              <a:t> </a:t>
            </a:r>
            <a:r>
              <a:rPr lang="en-US" baseline="0" dirty="0" err="1" smtClean="0"/>
              <a:t>konuşalım</a:t>
            </a:r>
            <a:r>
              <a:rPr lang="en-US" baseline="0"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28</a:t>
            </a:fld>
            <a:endParaRPr lang="tr-TR"/>
          </a:p>
        </p:txBody>
      </p:sp>
    </p:spTree>
    <p:extLst>
      <p:ext uri="{BB962C8B-B14F-4D97-AF65-F5344CB8AC3E}">
        <p14:creationId xmlns:p14="http://schemas.microsoft.com/office/powerpoint/2010/main" val="14629547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t>29</a:t>
            </a:fld>
            <a:endParaRPr lang="tr-TR"/>
          </a:p>
        </p:txBody>
      </p:sp>
    </p:spTree>
    <p:extLst>
      <p:ext uri="{BB962C8B-B14F-4D97-AF65-F5344CB8AC3E}">
        <p14:creationId xmlns:p14="http://schemas.microsoft.com/office/powerpoint/2010/main" val="40839893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İlk </a:t>
            </a:r>
            <a:r>
              <a:rPr lang="en-US" dirty="0" err="1" smtClean="0"/>
              <a:t>yarı</a:t>
            </a:r>
            <a:r>
              <a:rPr lang="en-US" dirty="0" smtClean="0"/>
              <a:t> </a:t>
            </a:r>
            <a:r>
              <a:rPr lang="en-US" dirty="0" err="1" smtClean="0"/>
              <a:t>yıl</a:t>
            </a:r>
            <a:r>
              <a:rPr lang="en-US" dirty="0" smtClean="0"/>
              <a:t> </a:t>
            </a:r>
            <a:r>
              <a:rPr lang="en-US" dirty="0" err="1" smtClean="0"/>
              <a:t>içeriği</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3</a:t>
            </a:fld>
            <a:endParaRPr lang="tr-TR"/>
          </a:p>
        </p:txBody>
      </p:sp>
    </p:spTree>
    <p:extLst>
      <p:ext uri="{BB962C8B-B14F-4D97-AF65-F5344CB8AC3E}">
        <p14:creationId xmlns:p14="http://schemas.microsoft.com/office/powerpoint/2010/main" val="6717213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t>30</a:t>
            </a:fld>
            <a:endParaRPr lang="tr-TR"/>
          </a:p>
        </p:txBody>
      </p:sp>
    </p:spTree>
    <p:extLst>
      <p:ext uri="{BB962C8B-B14F-4D97-AF65-F5344CB8AC3E}">
        <p14:creationId xmlns:p14="http://schemas.microsoft.com/office/powerpoint/2010/main" val="2711841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t>31</a:t>
            </a:fld>
            <a:endParaRPr lang="tr-TR"/>
          </a:p>
        </p:txBody>
      </p:sp>
    </p:spTree>
    <p:extLst>
      <p:ext uri="{BB962C8B-B14F-4D97-AF65-F5344CB8AC3E}">
        <p14:creationId xmlns:p14="http://schemas.microsoft.com/office/powerpoint/2010/main" val="35950408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t>32</a:t>
            </a:fld>
            <a:endParaRPr lang="tr-TR"/>
          </a:p>
        </p:txBody>
      </p:sp>
    </p:spTree>
    <p:extLst>
      <p:ext uri="{BB962C8B-B14F-4D97-AF65-F5344CB8AC3E}">
        <p14:creationId xmlns:p14="http://schemas.microsoft.com/office/powerpoint/2010/main" val="31520993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t>33</a:t>
            </a:fld>
            <a:endParaRPr lang="tr-TR"/>
          </a:p>
        </p:txBody>
      </p:sp>
    </p:spTree>
    <p:extLst>
      <p:ext uri="{BB962C8B-B14F-4D97-AF65-F5344CB8AC3E}">
        <p14:creationId xmlns:p14="http://schemas.microsoft.com/office/powerpoint/2010/main" val="7005537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t>34</a:t>
            </a:fld>
            <a:endParaRPr lang="tr-TR"/>
          </a:p>
        </p:txBody>
      </p:sp>
    </p:spTree>
    <p:extLst>
      <p:ext uri="{BB962C8B-B14F-4D97-AF65-F5344CB8AC3E}">
        <p14:creationId xmlns:p14="http://schemas.microsoft.com/office/powerpoint/2010/main" val="33002415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İkinci</a:t>
            </a:r>
            <a:r>
              <a:rPr lang="en-US" dirty="0" smtClean="0"/>
              <a:t> </a:t>
            </a:r>
            <a:r>
              <a:rPr lang="en-US" dirty="0" err="1" smtClean="0"/>
              <a:t>yarı</a:t>
            </a:r>
            <a:r>
              <a:rPr lang="en-US" dirty="0" smtClean="0"/>
              <a:t> </a:t>
            </a:r>
            <a:r>
              <a:rPr lang="en-US" dirty="0" err="1" smtClean="0"/>
              <a:t>yıl</a:t>
            </a:r>
            <a:r>
              <a:rPr lang="en-US" dirty="0" smtClean="0"/>
              <a:t> </a:t>
            </a:r>
            <a:r>
              <a:rPr lang="en-US" dirty="0" err="1" smtClean="0"/>
              <a:t>içeriği</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4</a:t>
            </a:fld>
            <a:endParaRPr lang="tr-TR"/>
          </a:p>
        </p:txBody>
      </p:sp>
    </p:spTree>
    <p:extLst>
      <p:ext uri="{BB962C8B-B14F-4D97-AF65-F5344CB8AC3E}">
        <p14:creationId xmlns:p14="http://schemas.microsoft.com/office/powerpoint/2010/main" val="17464231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Derse</a:t>
            </a:r>
            <a:r>
              <a:rPr lang="en-US" dirty="0" smtClean="0"/>
              <a:t> </a:t>
            </a:r>
            <a:r>
              <a:rPr lang="en-US" dirty="0" err="1" smtClean="0"/>
              <a:t>baişıyoruz</a:t>
            </a:r>
            <a:r>
              <a:rPr lang="en-US" dirty="0" smtClean="0"/>
              <a:t>. İlk </a:t>
            </a:r>
            <a:r>
              <a:rPr lang="en-US" dirty="0" err="1" smtClean="0"/>
              <a:t>Sunu</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5</a:t>
            </a:fld>
            <a:endParaRPr lang="tr-TR"/>
          </a:p>
        </p:txBody>
      </p:sp>
    </p:spTree>
    <p:extLst>
      <p:ext uri="{BB962C8B-B14F-4D97-AF65-F5344CB8AC3E}">
        <p14:creationId xmlns:p14="http://schemas.microsoft.com/office/powerpoint/2010/main" val="546648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Kazanımların</a:t>
            </a:r>
            <a:r>
              <a:rPr lang="en-US" dirty="0" smtClean="0"/>
              <a:t> </a:t>
            </a:r>
            <a:r>
              <a:rPr lang="en-US" dirty="0" err="1" smtClean="0"/>
              <a:t>önemini</a:t>
            </a:r>
            <a:r>
              <a:rPr lang="en-US" dirty="0" smtClean="0"/>
              <a:t> </a:t>
            </a:r>
            <a:r>
              <a:rPr lang="en-US" dirty="0" err="1" smtClean="0"/>
              <a:t>vurgulayalım</a:t>
            </a:r>
            <a:r>
              <a:rPr lang="en-US" dirty="0" smtClean="0"/>
              <a:t>. </a:t>
            </a:r>
            <a:r>
              <a:rPr lang="en-US" dirty="0" err="1" smtClean="0"/>
              <a:t>Niye</a:t>
            </a:r>
            <a:r>
              <a:rPr lang="en-US" dirty="0" smtClean="0"/>
              <a:t> </a:t>
            </a:r>
            <a:r>
              <a:rPr lang="en-US" dirty="0" err="1" smtClean="0"/>
              <a:t>paylaşmaya</a:t>
            </a:r>
            <a:r>
              <a:rPr lang="en-US" dirty="0" smtClean="0"/>
              <a:t> </a:t>
            </a:r>
            <a:r>
              <a:rPr lang="en-US" dirty="0" err="1" smtClean="0"/>
              <a:t>değer</a:t>
            </a:r>
            <a:r>
              <a:rPr lang="en-US" dirty="0" smtClean="0"/>
              <a:t> </a:t>
            </a:r>
            <a:r>
              <a:rPr lang="en-US" dirty="0" err="1" smtClean="0"/>
              <a:t>görüyoruz</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6</a:t>
            </a:fld>
            <a:endParaRPr lang="tr-TR"/>
          </a:p>
        </p:txBody>
      </p:sp>
    </p:spTree>
    <p:extLst>
      <p:ext uri="{BB962C8B-B14F-4D97-AF65-F5344CB8AC3E}">
        <p14:creationId xmlns:p14="http://schemas.microsoft.com/office/powerpoint/2010/main" val="36933520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7</a:t>
            </a:fld>
            <a:endParaRPr lang="tr-TR"/>
          </a:p>
        </p:txBody>
      </p:sp>
    </p:spTree>
    <p:extLst>
      <p:ext uri="{BB962C8B-B14F-4D97-AF65-F5344CB8AC3E}">
        <p14:creationId xmlns:p14="http://schemas.microsoft.com/office/powerpoint/2010/main" val="1850066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Örnek</a:t>
            </a:r>
            <a:r>
              <a:rPr lang="en-US" dirty="0" smtClean="0"/>
              <a:t> </a:t>
            </a:r>
            <a:r>
              <a:rPr lang="en-US" dirty="0" err="1" smtClean="0"/>
              <a:t>verelim</a:t>
            </a:r>
            <a:r>
              <a:rPr lang="en-US" dirty="0" smtClean="0"/>
              <a:t>. </a:t>
            </a:r>
            <a:r>
              <a:rPr lang="en-US" dirty="0" err="1" smtClean="0"/>
              <a:t>Verdirelim</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8</a:t>
            </a:fld>
            <a:endParaRPr lang="tr-TR"/>
          </a:p>
        </p:txBody>
      </p:sp>
    </p:spTree>
    <p:extLst>
      <p:ext uri="{BB962C8B-B14F-4D97-AF65-F5344CB8AC3E}">
        <p14:creationId xmlns:p14="http://schemas.microsoft.com/office/powerpoint/2010/main" val="20117525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Başka</a:t>
            </a:r>
            <a:r>
              <a:rPr lang="en-US" dirty="0" smtClean="0"/>
              <a:t> </a:t>
            </a:r>
            <a:r>
              <a:rPr lang="en-US" dirty="0" err="1" smtClean="0"/>
              <a:t>var</a:t>
            </a:r>
            <a:r>
              <a:rPr lang="en-US" dirty="0" smtClean="0"/>
              <a:t> </a:t>
            </a:r>
            <a:r>
              <a:rPr lang="en-US" dirty="0" err="1" smtClean="0"/>
              <a:t>mı</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9</a:t>
            </a:fld>
            <a:endParaRPr lang="tr-TR"/>
          </a:p>
        </p:txBody>
      </p:sp>
    </p:spTree>
    <p:extLst>
      <p:ext uri="{BB962C8B-B14F-4D97-AF65-F5344CB8AC3E}">
        <p14:creationId xmlns:p14="http://schemas.microsoft.com/office/powerpoint/2010/main" val="20386944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A160B30-60EE-45FA-8251-617A49E60C36}" type="datetimeFigureOut">
              <a:rPr lang="tr-TR" smtClean="0"/>
              <a:t>22.10.2016</a:t>
            </a:fld>
            <a:endParaRPr lang="tr-TR"/>
          </a:p>
        </p:txBody>
      </p:sp>
      <p:sp>
        <p:nvSpPr>
          <p:cNvPr id="5" name="Footer Placeholder 4"/>
          <p:cNvSpPr>
            <a:spLocks noGrp="1"/>
          </p:cNvSpPr>
          <p:nvPr>
            <p:ph type="ftr" sz="quarter" idx="11"/>
          </p:nvPr>
        </p:nvSpPr>
        <p:spPr>
          <a:xfrm>
            <a:off x="1371600" y="4323849"/>
            <a:ext cx="6400800" cy="365125"/>
          </a:xfrm>
        </p:spPr>
        <p:txBody>
          <a:bodyPr/>
          <a:lstStyle/>
          <a:p>
            <a:endParaRPr lang="tr-TR"/>
          </a:p>
        </p:txBody>
      </p:sp>
      <p:sp>
        <p:nvSpPr>
          <p:cNvPr id="6" name="Slide Number Placeholder 5"/>
          <p:cNvSpPr>
            <a:spLocks noGrp="1"/>
          </p:cNvSpPr>
          <p:nvPr>
            <p:ph type="sldNum" sz="quarter" idx="12"/>
          </p:nvPr>
        </p:nvSpPr>
        <p:spPr>
          <a:xfrm>
            <a:off x="8077200" y="1430870"/>
            <a:ext cx="2743200"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182854483"/>
      </p:ext>
    </p:extLst>
  </p:cSld>
  <p:clrMapOvr>
    <a:masterClrMapping/>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4"/>
            <a:ext cx="10822035"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43"/>
            <a:ext cx="10821840" cy="3478161"/>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516719"/>
            <a:ext cx="10820400" cy="701969"/>
          </a:xfrm>
        </p:spPr>
        <p:txBody>
          <a:bodyPr/>
          <a:lstStyle>
            <a:lvl1pPr marL="0" indent="0" algn="l">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160B30-60EE-45FA-8251-617A49E60C36}" type="datetimeFigureOut">
              <a:rPr lang="tr-TR" smtClean="0"/>
              <a:t>22.10.2016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751338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6"/>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5"/>
            <a:ext cx="10130516" cy="999067"/>
          </a:xfrm>
        </p:spPr>
        <p:txBody>
          <a:bodyPr anchor="ct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CA160B30-60EE-45FA-8251-617A49E60C36}" type="datetimeFigureOut">
              <a:rPr lang="tr-TR" smtClean="0"/>
              <a:t>22.10.2016</a:t>
            </a:fld>
            <a:endParaRPr lang="tr-TR"/>
          </a:p>
        </p:txBody>
      </p:sp>
      <p:sp>
        <p:nvSpPr>
          <p:cNvPr id="6" name="Footer Placeholder 5"/>
          <p:cNvSpPr>
            <a:spLocks noGrp="1"/>
          </p:cNvSpPr>
          <p:nvPr>
            <p:ph type="ftr" sz="quarter" idx="11"/>
          </p:nvPr>
        </p:nvSpPr>
        <p:spPr>
          <a:xfrm>
            <a:off x="685802" y="379945"/>
            <a:ext cx="6991492" cy="365125"/>
          </a:xfrm>
        </p:spPr>
        <p:txBody>
          <a:bodyPr/>
          <a:lstStyle/>
          <a:p>
            <a:endParaRPr lang="tr-TR"/>
          </a:p>
        </p:txBody>
      </p:sp>
      <p:sp>
        <p:nvSpPr>
          <p:cNvPr id="7" name="Slide Number Placeholder 6"/>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509715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8" y="753534"/>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60"/>
            <a:ext cx="9592736" cy="444443"/>
          </a:xfrm>
        </p:spPr>
        <p:txBody>
          <a:bodyPr anchor="t">
            <a:normAutofit/>
          </a:bodyPr>
          <a:lstStyle>
            <a:lvl1pPr marL="0" indent="0">
              <a:buNone/>
              <a:defRPr sz="14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8" y="3959866"/>
            <a:ext cx="10151533" cy="679871"/>
          </a:xfrm>
        </p:spPr>
        <p:txBody>
          <a:bodyPr anchor="ctr">
            <a:normAutofit/>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CA160B30-60EE-45FA-8251-617A49E60C36}" type="datetimeFigureOut">
              <a:rPr lang="tr-TR" smtClean="0"/>
              <a:t>22.10.2016</a:t>
            </a:fld>
            <a:endParaRPr lang="tr-TR"/>
          </a:p>
        </p:txBody>
      </p:sp>
      <p:sp>
        <p:nvSpPr>
          <p:cNvPr id="6" name="Footer Placeholder 5"/>
          <p:cNvSpPr>
            <a:spLocks noGrp="1"/>
          </p:cNvSpPr>
          <p:nvPr>
            <p:ph type="ftr" sz="quarter" idx="11"/>
          </p:nvPr>
        </p:nvSpPr>
        <p:spPr>
          <a:xfrm>
            <a:off x="685802" y="379945"/>
            <a:ext cx="6991492" cy="365125"/>
          </a:xfrm>
        </p:spPr>
        <p:txBody>
          <a:bodyPr/>
          <a:lstStyle/>
          <a:p>
            <a:endParaRPr lang="tr-TR"/>
          </a:p>
        </p:txBody>
      </p:sp>
      <p:sp>
        <p:nvSpPr>
          <p:cNvPr id="7" name="Slide Number Placeholder 6"/>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
        <p:nvSpPr>
          <p:cNvPr id="9" name="TextBox 8"/>
          <p:cNvSpPr txBox="1"/>
          <p:nvPr/>
        </p:nvSpPr>
        <p:spPr>
          <a:xfrm>
            <a:off x="476251"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1"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5375461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6" y="1124705"/>
            <a:ext cx="10146187"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9" y="3648319"/>
            <a:ext cx="10144655" cy="999885"/>
          </a:xfrm>
        </p:spPr>
        <p:txBody>
          <a:bodyPr anchor="t"/>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7"/>
            <a:ext cx="2910840" cy="365125"/>
          </a:xfrm>
        </p:spPr>
        <p:txBody>
          <a:bodyPr/>
          <a:lstStyle>
            <a:lvl1pPr algn="r">
              <a:defRPr/>
            </a:lvl1pPr>
          </a:lstStyle>
          <a:p>
            <a:fld id="{CA160B30-60EE-45FA-8251-617A49E60C36}" type="datetimeFigureOut">
              <a:rPr lang="tr-TR" smtClean="0"/>
              <a:t>22.10.2016</a:t>
            </a:fld>
            <a:endParaRPr lang="tr-TR"/>
          </a:p>
        </p:txBody>
      </p:sp>
      <p:sp>
        <p:nvSpPr>
          <p:cNvPr id="6" name="Footer Placeholder 5"/>
          <p:cNvSpPr>
            <a:spLocks noGrp="1"/>
          </p:cNvSpPr>
          <p:nvPr>
            <p:ph type="ftr" sz="quarter" idx="11"/>
          </p:nvPr>
        </p:nvSpPr>
        <p:spPr>
          <a:xfrm>
            <a:off x="685802" y="378887"/>
            <a:ext cx="6991492" cy="365125"/>
          </a:xfrm>
        </p:spPr>
        <p:txBody>
          <a:bodyPr/>
          <a:lstStyle/>
          <a:p>
            <a:endParaRPr lang="tr-TR"/>
          </a:p>
        </p:txBody>
      </p:sp>
      <p:sp>
        <p:nvSpPr>
          <p:cNvPr id="7" name="Slide Number Placeholder 6"/>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9199962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3" y="762003"/>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9" y="2904067"/>
            <a:ext cx="3456432" cy="3314618"/>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CA160B30-60EE-45FA-8251-617A49E60C36}" type="datetimeFigureOut">
              <a:rPr lang="tr-TR" smtClean="0"/>
              <a:t>22.10.2016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5091273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3"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9" y="4191004"/>
            <a:ext cx="3451583" cy="682765"/>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9" y="2362200"/>
            <a:ext cx="345158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8619" y="4873768"/>
            <a:ext cx="3451583" cy="1344921"/>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6" y="4191004"/>
            <a:ext cx="3448935" cy="682765"/>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374267" y="4873767"/>
            <a:ext cx="3448935" cy="1344921"/>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2" y="4191004"/>
            <a:ext cx="3456469" cy="682765"/>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7" y="2362200"/>
            <a:ext cx="3447879"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8049732" y="4873765"/>
            <a:ext cx="3452445" cy="1344921"/>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CA160B30-60EE-45FA-8251-617A49E60C36}" type="datetimeFigureOut">
              <a:rPr lang="tr-TR" smtClean="0"/>
              <a:t>22.10.2016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0095059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63"/>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160B30-60EE-45FA-8251-617A49E60C36}" type="datetimeFigureOut">
              <a:rPr lang="tr-TR" smtClean="0"/>
              <a:t>22.10.2016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185780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70"/>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9" y="745071"/>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5"/>
            <a:ext cx="2910840" cy="365125"/>
          </a:xfrm>
        </p:spPr>
        <p:txBody>
          <a:bodyPr/>
          <a:lstStyle>
            <a:lvl1pPr algn="r">
              <a:defRPr/>
            </a:lvl1pPr>
          </a:lstStyle>
          <a:p>
            <a:fld id="{CA160B30-60EE-45FA-8251-617A49E60C36}" type="datetimeFigureOut">
              <a:rPr lang="tr-TR" smtClean="0"/>
              <a:t>22.10.2016</a:t>
            </a:fld>
            <a:endParaRPr lang="tr-TR"/>
          </a:p>
        </p:txBody>
      </p:sp>
      <p:sp>
        <p:nvSpPr>
          <p:cNvPr id="5" name="Footer Placeholder 4"/>
          <p:cNvSpPr>
            <a:spLocks noGrp="1"/>
          </p:cNvSpPr>
          <p:nvPr>
            <p:ph type="ftr" sz="quarter" idx="11"/>
          </p:nvPr>
        </p:nvSpPr>
        <p:spPr>
          <a:xfrm>
            <a:off x="685802" y="381004"/>
            <a:ext cx="6991492" cy="365125"/>
          </a:xfrm>
        </p:spPr>
        <p:txBody>
          <a:bodyPr/>
          <a:lstStyle/>
          <a:p>
            <a:endParaRPr lang="tr-TR"/>
          </a:p>
        </p:txBody>
      </p:sp>
      <p:sp>
        <p:nvSpPr>
          <p:cNvPr id="6" name="Slide Number Placeholder 5"/>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2229755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160B30-60EE-45FA-8251-617A49E60C36}" type="datetimeFigureOut">
              <a:rPr lang="tr-TR" smtClean="0"/>
              <a:t>22.10.2016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072481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3" y="753537"/>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6"/>
            <a:ext cx="10490200" cy="955675"/>
          </a:xfrm>
        </p:spPr>
        <p:txBody>
          <a:bodyPr>
            <a:normAutofit/>
          </a:bodyPr>
          <a:lstStyle>
            <a:lvl1pPr marL="0" indent="0" algn="r">
              <a:buNone/>
              <a:defRPr sz="22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4"/>
            <a:ext cx="2910840" cy="365125"/>
          </a:xfrm>
        </p:spPr>
        <p:txBody>
          <a:bodyPr/>
          <a:lstStyle>
            <a:lvl1pPr algn="r">
              <a:defRPr/>
            </a:lvl1pPr>
          </a:lstStyle>
          <a:p>
            <a:fld id="{CA160B30-60EE-45FA-8251-617A49E60C36}" type="datetimeFigureOut">
              <a:rPr lang="tr-TR" smtClean="0"/>
              <a:t>22.10.2016</a:t>
            </a:fld>
            <a:endParaRPr lang="tr-TR"/>
          </a:p>
        </p:txBody>
      </p:sp>
      <p:sp>
        <p:nvSpPr>
          <p:cNvPr id="5" name="Footer Placeholder 4"/>
          <p:cNvSpPr>
            <a:spLocks noGrp="1"/>
          </p:cNvSpPr>
          <p:nvPr>
            <p:ph type="ftr" sz="quarter" idx="11"/>
          </p:nvPr>
        </p:nvSpPr>
        <p:spPr>
          <a:xfrm>
            <a:off x="685802" y="381005"/>
            <a:ext cx="6991492" cy="364065"/>
          </a:xfrm>
        </p:spPr>
        <p:txBody>
          <a:bodyPr/>
          <a:lstStyle/>
          <a:p>
            <a:endParaRPr lang="tr-TR"/>
          </a:p>
        </p:txBody>
      </p:sp>
      <p:sp>
        <p:nvSpPr>
          <p:cNvPr id="6" name="Slide Number Placeholder 5"/>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4071760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A160B30-60EE-45FA-8251-617A49E60C36}" type="datetimeFigureOut">
              <a:rPr lang="tr-TR" smtClean="0"/>
              <a:t>22.10.2016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52337953"/>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11" y="2183802"/>
            <a:ext cx="5079991" cy="823912"/>
          </a:xfrm>
        </p:spPr>
        <p:txBody>
          <a:bodyPr anchor="b">
            <a:normAutofit/>
          </a:bodyPr>
          <a:lstStyle>
            <a:lvl1pPr marL="0" indent="0">
              <a:buNone/>
              <a:defRPr sz="28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3" y="3132670"/>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70"/>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A160B30-60EE-45FA-8251-617A49E60C36}" type="datetimeFigureOut">
              <a:rPr lang="tr-TR" smtClean="0"/>
              <a:t>22.10.2016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4193133215"/>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A160B30-60EE-45FA-8251-617A49E60C36}" type="datetimeFigureOut">
              <a:rPr lang="tr-TR" smtClean="0"/>
              <a:t>22.10.2016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2729388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160B30-60EE-45FA-8251-617A49E60C36}" type="datetimeFigureOut">
              <a:rPr lang="tr-TR" smtClean="0"/>
              <a:t>22.10.2016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115118500"/>
      </p:ext>
    </p:extLst>
  </p:cSld>
  <p:clrMapOvr>
    <a:masterClrMapping/>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1" y="746763"/>
            <a:ext cx="6510619"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203"/>
            <a:ext cx="4114800" cy="309448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160B30-60EE-45FA-8251-617A49E60C36}" type="datetimeFigureOut">
              <a:rPr lang="tr-TR" smtClean="0"/>
              <a:t>22.10.2016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2614680883"/>
      </p:ext>
    </p:extLst>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7" y="751245"/>
            <a:ext cx="3644963" cy="5467443"/>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3124203"/>
            <a:ext cx="6873240" cy="309448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160B30-60EE-45FA-8251-617A49E60C36}" type="datetimeFigureOut">
              <a:rPr lang="tr-TR" smtClean="0"/>
              <a:t>22.10.2016</a:t>
            </a:fld>
            <a:endParaRPr lang="tr-T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1775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4"/>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4"/>
            <a:ext cx="2910840" cy="365125"/>
          </a:xfrm>
          <a:prstGeom prst="rect">
            <a:avLst/>
          </a:prstGeom>
        </p:spPr>
        <p:txBody>
          <a:bodyPr vert="horz" lIns="91440" tIns="45720" rIns="91440" bIns="45720" rtlCol="0" anchor="ctr"/>
          <a:lstStyle>
            <a:lvl1pPr algn="r">
              <a:defRPr sz="1051">
                <a:solidFill>
                  <a:schemeClr val="tx1">
                    <a:tint val="75000"/>
                  </a:schemeClr>
                </a:solidFill>
              </a:defRPr>
            </a:lvl1pPr>
          </a:lstStyle>
          <a:p>
            <a:fld id="{CA160B30-60EE-45FA-8251-617A49E60C36}" type="datetimeFigureOut">
              <a:rPr lang="tr-TR" smtClean="0"/>
              <a:t>22.10.2016</a:t>
            </a:fld>
            <a:endParaRPr lang="tr-TR"/>
          </a:p>
        </p:txBody>
      </p:sp>
      <p:sp>
        <p:nvSpPr>
          <p:cNvPr id="5" name="Footer Placeholder 4"/>
          <p:cNvSpPr>
            <a:spLocks noGrp="1"/>
          </p:cNvSpPr>
          <p:nvPr>
            <p:ph type="ftr" sz="quarter" idx="3"/>
          </p:nvPr>
        </p:nvSpPr>
        <p:spPr>
          <a:xfrm>
            <a:off x="685800" y="6355849"/>
            <a:ext cx="7772400" cy="365125"/>
          </a:xfrm>
          <a:prstGeom prst="rect">
            <a:avLst/>
          </a:prstGeom>
        </p:spPr>
        <p:txBody>
          <a:bodyPr vert="horz" lIns="91440" tIns="45720" rIns="91440" bIns="45720" rtlCol="0" anchor="ctr"/>
          <a:lstStyle>
            <a:lvl1pPr algn="l">
              <a:defRPr sz="1051">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4"/>
            <a:ext cx="2743200" cy="365125"/>
          </a:xfrm>
          <a:prstGeom prst="rect">
            <a:avLst/>
          </a:prstGeom>
        </p:spPr>
        <p:txBody>
          <a:bodyPr vert="horz" lIns="91440" tIns="45720" rIns="91440" bIns="45720" rtlCol="0" anchor="ctr"/>
          <a:lstStyle>
            <a:lvl1pPr algn="r">
              <a:defRPr sz="1051">
                <a:solidFill>
                  <a:schemeClr val="tx1">
                    <a:tint val="75000"/>
                  </a:schemeClr>
                </a:solidFill>
              </a:defRPr>
            </a:lvl1pPr>
          </a:lstStyle>
          <a:p>
            <a:fld id="{810F24C0-A371-4D68-8B59-0EAC4F69D0D5}" type="slidenum">
              <a:rPr lang="tr-TR" smtClean="0"/>
              <a:t>‹#›</a:t>
            </a:fld>
            <a:endParaRPr lang="tr-TR"/>
          </a:p>
        </p:txBody>
      </p:sp>
    </p:spTree>
    <p:extLst>
      <p:ext uri="{BB962C8B-B14F-4D97-AF65-F5344CB8AC3E}">
        <p14:creationId xmlns:p14="http://schemas.microsoft.com/office/powerpoint/2010/main" val="3304499609"/>
      </p:ext>
    </p:extLst>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 id="2147483975" r:id="rId12"/>
    <p:sldLayoutId id="2147483976" r:id="rId13"/>
    <p:sldLayoutId id="2147483977" r:id="rId14"/>
    <p:sldLayoutId id="2147483978" r:id="rId15"/>
    <p:sldLayoutId id="2147483979" r:id="rId16"/>
    <p:sldLayoutId id="2147483980" r:id="rId17"/>
  </p:sldLayoutIdLst>
  <p:txStyles>
    <p:titleStyle>
      <a:lvl1pPr algn="r" defTabSz="914377"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egitimsahnesi.fedu.metu.edu.tr/fizik/index.html"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hyperlink" Target="http://www.eba.gov.tr/video/izle/2081566ed968451b14a88a1fd43c0ebccb5f32d09c001"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www.eba.gov.tr/video/izle/84115eb60e20463874d018588fc3359a472802d09c001"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0.png"/></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07691" y="776748"/>
            <a:ext cx="9058060" cy="2320413"/>
          </a:xfrm>
        </p:spPr>
        <p:txBody>
          <a:bodyPr>
            <a:normAutofit/>
          </a:bodyPr>
          <a:lstStyle/>
          <a:p>
            <a:pPr algn="ctr"/>
            <a:r>
              <a:rPr lang="tr-TR" sz="3200" dirty="0" smtClean="0"/>
              <a:t>Biz kimiz?</a:t>
            </a:r>
            <a:br>
              <a:rPr lang="tr-TR" sz="3200" dirty="0" smtClean="0"/>
            </a:br>
            <a:r>
              <a:rPr lang="tr-TR" sz="3200" dirty="0" smtClean="0"/>
              <a:t/>
            </a:r>
            <a:br>
              <a:rPr lang="tr-TR" sz="3200" dirty="0" smtClean="0"/>
            </a:br>
            <a:r>
              <a:rPr lang="tr-TR" sz="3200" cap="none" dirty="0" smtClean="0"/>
              <a:t>ve</a:t>
            </a:r>
            <a:r>
              <a:rPr lang="tr-TR" sz="3200" dirty="0" smtClean="0"/>
              <a:t> </a:t>
            </a:r>
            <a:br>
              <a:rPr lang="tr-TR" sz="3200" dirty="0" smtClean="0"/>
            </a:br>
            <a:r>
              <a:rPr lang="tr-TR" sz="3200" dirty="0" smtClean="0"/>
              <a:t/>
            </a:r>
            <a:br>
              <a:rPr lang="tr-TR" sz="3200" dirty="0" smtClean="0"/>
            </a:br>
            <a:r>
              <a:rPr lang="tr-TR" sz="3200" dirty="0" smtClean="0"/>
              <a:t>Neyi Amaçlıyoruz?</a:t>
            </a:r>
            <a:endParaRPr lang="tr-TR" sz="3200" cap="none" dirty="0"/>
          </a:p>
        </p:txBody>
      </p:sp>
      <p:sp>
        <p:nvSpPr>
          <p:cNvPr id="3" name="Subtitle 2"/>
          <p:cNvSpPr>
            <a:spLocks noGrp="1"/>
          </p:cNvSpPr>
          <p:nvPr>
            <p:ph type="subTitle" idx="1"/>
          </p:nvPr>
        </p:nvSpPr>
        <p:spPr>
          <a:xfrm>
            <a:off x="7419371" y="6447097"/>
            <a:ext cx="4438241" cy="376177"/>
          </a:xfrm>
        </p:spPr>
        <p:txBody>
          <a:bodyPr/>
          <a:lstStyle/>
          <a:p>
            <a:pPr algn="ctr"/>
            <a:r>
              <a:rPr lang="tr-TR" dirty="0" smtClean="0"/>
              <a:t>Doç. </a:t>
            </a:r>
            <a:r>
              <a:rPr lang="en-US" dirty="0" smtClean="0"/>
              <a:t>Dr. Ali ERYILMAZ</a:t>
            </a:r>
            <a:endParaRPr lang="tr-TR" dirty="0"/>
          </a:p>
        </p:txBody>
      </p:sp>
      <p:sp>
        <p:nvSpPr>
          <p:cNvPr id="40" name="TextBox 39">
            <a:hlinkClick r:id="rId3"/>
          </p:cNvPr>
          <p:cNvSpPr txBox="1"/>
          <p:nvPr/>
        </p:nvSpPr>
        <p:spPr>
          <a:xfrm>
            <a:off x="875829" y="3894966"/>
            <a:ext cx="10700365" cy="584775"/>
          </a:xfrm>
          <a:prstGeom prst="rect">
            <a:avLst/>
          </a:prstGeom>
          <a:noFill/>
        </p:spPr>
        <p:txBody>
          <a:bodyPr wrap="none" rtlCol="0">
            <a:spAutoFit/>
          </a:bodyPr>
          <a:lstStyle/>
          <a:p>
            <a:r>
              <a:rPr lang="en-US" sz="3200" dirty="0" smtClean="0">
                <a:solidFill>
                  <a:schemeClr val="accent5">
                    <a:lumMod val="75000"/>
                  </a:schemeClr>
                </a:solidFill>
              </a:rPr>
              <a:t>http</a:t>
            </a:r>
            <a:r>
              <a:rPr lang="en-US" sz="3200" dirty="0">
                <a:solidFill>
                  <a:schemeClr val="accent5">
                    <a:lumMod val="75000"/>
                  </a:schemeClr>
                </a:solidFill>
              </a:rPr>
              <a:t>://egitimsahnesi.fedu.metu.edu.tr/fizik/index.html</a:t>
            </a:r>
            <a:endParaRPr lang="tr-TR" sz="3200" dirty="0">
              <a:solidFill>
                <a:schemeClr val="accent5">
                  <a:lumMod val="75000"/>
                </a:schemeClr>
              </a:solidFill>
            </a:endParaRPr>
          </a:p>
        </p:txBody>
      </p:sp>
    </p:spTree>
    <p:extLst>
      <p:ext uri="{BB962C8B-B14F-4D97-AF65-F5344CB8AC3E}">
        <p14:creationId xmlns:p14="http://schemas.microsoft.com/office/powerpoint/2010/main" val="20530542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850194" y="282380"/>
            <a:ext cx="6067151" cy="523220"/>
          </a:xfrm>
          <a:prstGeom prst="rect">
            <a:avLst/>
          </a:prstGeom>
          <a:noFill/>
        </p:spPr>
        <p:txBody>
          <a:bodyPr wrap="square" rtlCol="0">
            <a:spAutoFit/>
          </a:bodyPr>
          <a:lstStyle/>
          <a:p>
            <a:r>
              <a:rPr lang="en-US" sz="2800" b="1" dirty="0" smtClean="0"/>
              <a:t>Vektörel </a:t>
            </a:r>
            <a:r>
              <a:rPr lang="en-US" sz="2800" b="1" dirty="0" err="1" smtClean="0"/>
              <a:t>Büyüklüklerin</a:t>
            </a:r>
            <a:r>
              <a:rPr lang="en-US" sz="2800" b="1" dirty="0" smtClean="0"/>
              <a:t> </a:t>
            </a:r>
            <a:r>
              <a:rPr lang="en-US" sz="2800" b="1" dirty="0" err="1" smtClean="0"/>
              <a:t>Özellikleri</a:t>
            </a:r>
            <a:endParaRPr lang="en-US" sz="2800" b="1" dirty="0" smtClean="0"/>
          </a:p>
        </p:txBody>
      </p:sp>
      <p:sp>
        <p:nvSpPr>
          <p:cNvPr id="2" name="TextBox 1"/>
          <p:cNvSpPr txBox="1"/>
          <p:nvPr/>
        </p:nvSpPr>
        <p:spPr>
          <a:xfrm>
            <a:off x="150238" y="1808493"/>
            <a:ext cx="1963697"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3644696" y="1808493"/>
            <a:ext cx="1638300" cy="1343025"/>
          </a:xfrm>
          <a:prstGeom prst="rect">
            <a:avLst/>
          </a:prstGeom>
        </p:spPr>
      </p:pic>
      <p:pic>
        <p:nvPicPr>
          <p:cNvPr id="6" name="Picture 5"/>
          <p:cNvPicPr>
            <a:picLocks noChangeAspect="1"/>
          </p:cNvPicPr>
          <p:nvPr/>
        </p:nvPicPr>
        <p:blipFill>
          <a:blip r:embed="rId4"/>
          <a:stretch>
            <a:fillRect/>
          </a:stretch>
        </p:blipFill>
        <p:spPr>
          <a:xfrm>
            <a:off x="6052062" y="1770393"/>
            <a:ext cx="3371850" cy="1381125"/>
          </a:xfrm>
          <a:prstGeom prst="rect">
            <a:avLst/>
          </a:prstGeom>
        </p:spPr>
      </p:pic>
      <p:pic>
        <p:nvPicPr>
          <p:cNvPr id="7" name="Picture 6"/>
          <p:cNvPicPr>
            <a:picLocks noChangeAspect="1"/>
          </p:cNvPicPr>
          <p:nvPr/>
        </p:nvPicPr>
        <p:blipFill>
          <a:blip r:embed="rId5"/>
          <a:stretch>
            <a:fillRect/>
          </a:stretch>
        </p:blipFill>
        <p:spPr>
          <a:xfrm>
            <a:off x="3658757" y="3967938"/>
            <a:ext cx="1676400" cy="1371600"/>
          </a:xfrm>
          <a:prstGeom prst="rect">
            <a:avLst/>
          </a:prstGeom>
        </p:spPr>
      </p:pic>
      <p:sp>
        <p:nvSpPr>
          <p:cNvPr id="8" name="TextBox 7"/>
          <p:cNvSpPr txBox="1"/>
          <p:nvPr/>
        </p:nvSpPr>
        <p:spPr>
          <a:xfrm>
            <a:off x="6092203" y="4576923"/>
            <a:ext cx="1225015" cy="369332"/>
          </a:xfrm>
          <a:prstGeom prst="rect">
            <a:avLst/>
          </a:prstGeom>
          <a:noFill/>
        </p:spPr>
        <p:txBody>
          <a:bodyPr wrap="none" rtlCol="0">
            <a:spAutoFit/>
          </a:bodyPr>
          <a:lstStyle/>
          <a:p>
            <a:r>
              <a:rPr lang="en-US" dirty="0" smtClean="0"/>
              <a:t>F + 10 = ?</a:t>
            </a:r>
            <a:endParaRPr lang="tr-TR" dirty="0"/>
          </a:p>
        </p:txBody>
      </p:sp>
      <p:cxnSp>
        <p:nvCxnSpPr>
          <p:cNvPr id="9" name="Straight Arrow Connector 8"/>
          <p:cNvCxnSpPr/>
          <p:nvPr/>
        </p:nvCxnSpPr>
        <p:spPr>
          <a:xfrm>
            <a:off x="6092203" y="4576923"/>
            <a:ext cx="2406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Multiply 12"/>
          <p:cNvSpPr/>
          <p:nvPr/>
        </p:nvSpPr>
        <p:spPr>
          <a:xfrm>
            <a:off x="6092203" y="4137577"/>
            <a:ext cx="942975" cy="1197526"/>
          </a:xfrm>
          <a:prstGeom prst="mathMultiply">
            <a:avLst/>
          </a:prstGeom>
          <a:solidFill>
            <a:schemeClr val="accent1">
              <a:alpha val="47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TextBox 2"/>
          <p:cNvSpPr txBox="1"/>
          <p:nvPr/>
        </p:nvSpPr>
        <p:spPr>
          <a:xfrm>
            <a:off x="7886801" y="4408656"/>
            <a:ext cx="4336636" cy="923330"/>
          </a:xfrm>
          <a:prstGeom prst="rect">
            <a:avLst/>
          </a:prstGeom>
          <a:noFill/>
        </p:spPr>
        <p:txBody>
          <a:bodyPr wrap="square" rtlCol="0">
            <a:spAutoFit/>
          </a:bodyPr>
          <a:lstStyle/>
          <a:p>
            <a:r>
              <a:rPr lang="tr-TR" dirty="0" smtClean="0"/>
              <a:t>F</a:t>
            </a:r>
            <a:r>
              <a:rPr lang="tr-TR" baseline="-25000" dirty="0" smtClean="0"/>
              <a:t>1</a:t>
            </a:r>
            <a:r>
              <a:rPr lang="tr-TR" dirty="0" smtClean="0"/>
              <a:t>= 10N ve F</a:t>
            </a:r>
            <a:r>
              <a:rPr lang="tr-TR" baseline="-25000" dirty="0" smtClean="0"/>
              <a:t>2</a:t>
            </a:r>
            <a:r>
              <a:rPr lang="tr-TR" dirty="0" smtClean="0"/>
              <a:t>= 20N birbirine dik ise;</a:t>
            </a:r>
          </a:p>
          <a:p>
            <a:endParaRPr lang="tr-TR" dirty="0" smtClean="0"/>
          </a:p>
          <a:p>
            <a:r>
              <a:rPr lang="tr-TR" dirty="0" smtClean="0"/>
              <a:t>F</a:t>
            </a:r>
            <a:r>
              <a:rPr lang="tr-TR" baseline="-25000" dirty="0" smtClean="0"/>
              <a:t>1</a:t>
            </a:r>
            <a:r>
              <a:rPr lang="tr-TR" dirty="0" smtClean="0"/>
              <a:t> + F</a:t>
            </a:r>
            <a:r>
              <a:rPr lang="tr-TR" baseline="-25000" dirty="0" smtClean="0"/>
              <a:t>2</a:t>
            </a:r>
            <a:r>
              <a:rPr lang="tr-TR" dirty="0" smtClean="0"/>
              <a:t> = 30 N</a:t>
            </a:r>
            <a:endParaRPr lang="tr-TR" dirty="0"/>
          </a:p>
        </p:txBody>
      </p:sp>
      <p:cxnSp>
        <p:nvCxnSpPr>
          <p:cNvPr id="15" name="Straight Arrow Connector 14"/>
          <p:cNvCxnSpPr/>
          <p:nvPr/>
        </p:nvCxnSpPr>
        <p:spPr>
          <a:xfrm>
            <a:off x="7963228" y="4408656"/>
            <a:ext cx="2406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9214717" y="4438183"/>
            <a:ext cx="2406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7886801" y="4936947"/>
            <a:ext cx="2406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8456180" y="4936947"/>
            <a:ext cx="2406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Multiply 20"/>
          <p:cNvSpPr/>
          <p:nvPr/>
        </p:nvSpPr>
        <p:spPr>
          <a:xfrm>
            <a:off x="7792224" y="4569505"/>
            <a:ext cx="1692106" cy="1197526"/>
          </a:xfrm>
          <a:prstGeom prst="mathMultiply">
            <a:avLst/>
          </a:prstGeom>
          <a:solidFill>
            <a:schemeClr val="accent1">
              <a:alpha val="47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369660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2000"/>
                                        <p:tgtEl>
                                          <p:spTgt spid="13"/>
                                        </p:tgtEl>
                                      </p:cBhvr>
                                    </p:animEffect>
                                    <p:anim calcmode="lin" valueType="num">
                                      <p:cBhvr>
                                        <p:cTn id="16" dur="2000" fill="hold"/>
                                        <p:tgtEl>
                                          <p:spTgt spid="13"/>
                                        </p:tgtEl>
                                        <p:attrNameLst>
                                          <p:attrName>ppt_w</p:attrName>
                                        </p:attrNameLst>
                                      </p:cBhvr>
                                      <p:tavLst>
                                        <p:tav tm="0" fmla="#ppt_w*sin(2.5*pi*$)">
                                          <p:val>
                                            <p:fltVal val="0"/>
                                          </p:val>
                                        </p:tav>
                                        <p:tav tm="100000">
                                          <p:val>
                                            <p:fltVal val="1"/>
                                          </p:val>
                                        </p:tav>
                                      </p:tavLst>
                                    </p:anim>
                                    <p:anim calcmode="lin" valueType="num">
                                      <p:cBhvr>
                                        <p:cTn id="17" dur="20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par>
                                <p:cTn id="23" presetID="14" presetClass="entr" presetSubtype="1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randombar(horizontal)">
                                      <p:cBhvr>
                                        <p:cTn id="25" dur="500"/>
                                        <p:tgtEl>
                                          <p:spTgt spid="15"/>
                                        </p:tgtEl>
                                      </p:cBhvr>
                                    </p:animEffect>
                                  </p:childTnLst>
                                </p:cTn>
                              </p:par>
                              <p:par>
                                <p:cTn id="26" presetID="14" presetClass="entr" presetSubtype="10"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randombar(horizontal)">
                                      <p:cBhvr>
                                        <p:cTn id="28" dur="500"/>
                                        <p:tgtEl>
                                          <p:spTgt spid="16"/>
                                        </p:tgtEl>
                                      </p:cBhvr>
                                    </p:animEffect>
                                  </p:childTnLst>
                                </p:cTn>
                              </p:par>
                              <p:par>
                                <p:cTn id="29" presetID="14" presetClass="entr" presetSubtype="10"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randombar(horizontal)">
                                      <p:cBhvr>
                                        <p:cTn id="31" dur="500"/>
                                        <p:tgtEl>
                                          <p:spTgt spid="17"/>
                                        </p:tgtEl>
                                      </p:cBhvr>
                                    </p:animEffect>
                                  </p:childTnLst>
                                </p:cTn>
                              </p:par>
                              <p:par>
                                <p:cTn id="32" presetID="14" presetClass="entr" presetSubtype="10"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randombar(horizontal)">
                                      <p:cBhvr>
                                        <p:cTn id="34" dur="50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45"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2000"/>
                                        <p:tgtEl>
                                          <p:spTgt spid="21"/>
                                        </p:tgtEl>
                                      </p:cBhvr>
                                    </p:animEffect>
                                    <p:anim calcmode="lin" valueType="num">
                                      <p:cBhvr>
                                        <p:cTn id="40" dur="2000" fill="hold"/>
                                        <p:tgtEl>
                                          <p:spTgt spid="21"/>
                                        </p:tgtEl>
                                        <p:attrNameLst>
                                          <p:attrName>ppt_w</p:attrName>
                                        </p:attrNameLst>
                                      </p:cBhvr>
                                      <p:tavLst>
                                        <p:tav tm="0" fmla="#ppt_w*sin(2.5*pi*$)">
                                          <p:val>
                                            <p:fltVal val="0"/>
                                          </p:val>
                                        </p:tav>
                                        <p:tav tm="100000">
                                          <p:val>
                                            <p:fltVal val="1"/>
                                          </p:val>
                                        </p:tav>
                                      </p:tavLst>
                                    </p:anim>
                                    <p:anim calcmode="lin" valueType="num">
                                      <p:cBhvr>
                                        <p:cTn id="41" dur="2000" fill="hold"/>
                                        <p:tgtEl>
                                          <p:spTgt spid="2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P spid="3" grpId="0"/>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850194" y="282380"/>
            <a:ext cx="6067151" cy="523220"/>
          </a:xfrm>
          <a:prstGeom prst="rect">
            <a:avLst/>
          </a:prstGeom>
          <a:noFill/>
        </p:spPr>
        <p:txBody>
          <a:bodyPr wrap="square" rtlCol="0">
            <a:spAutoFit/>
          </a:bodyPr>
          <a:lstStyle/>
          <a:p>
            <a:r>
              <a:rPr lang="en-US" sz="2800" b="1" dirty="0" smtClean="0"/>
              <a:t>Vektörel </a:t>
            </a:r>
            <a:r>
              <a:rPr lang="en-US" sz="2800" b="1" dirty="0" err="1" smtClean="0"/>
              <a:t>Büyüklüklerin</a:t>
            </a:r>
            <a:r>
              <a:rPr lang="en-US" sz="2800" b="1" dirty="0" smtClean="0"/>
              <a:t> </a:t>
            </a:r>
            <a:r>
              <a:rPr lang="en-US" sz="2800" b="1" dirty="0" err="1" smtClean="0"/>
              <a:t>Özellikleri</a:t>
            </a:r>
            <a:endParaRPr lang="en-US" sz="2800" b="1" dirty="0" smtClean="0"/>
          </a:p>
        </p:txBody>
      </p:sp>
      <p:sp>
        <p:nvSpPr>
          <p:cNvPr id="2" name="TextBox 1"/>
          <p:cNvSpPr txBox="1"/>
          <p:nvPr/>
        </p:nvSpPr>
        <p:spPr>
          <a:xfrm>
            <a:off x="150238" y="1808493"/>
            <a:ext cx="1963697"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4047664" y="1076326"/>
            <a:ext cx="5863253" cy="5432786"/>
          </a:xfrm>
          <a:prstGeom prst="rect">
            <a:avLst/>
          </a:prstGeom>
        </p:spPr>
      </p:pic>
      <p:pic>
        <p:nvPicPr>
          <p:cNvPr id="8" name="Picture 7"/>
          <p:cNvPicPr>
            <a:picLocks noChangeAspect="1"/>
          </p:cNvPicPr>
          <p:nvPr/>
        </p:nvPicPr>
        <p:blipFill>
          <a:blip r:embed="rId4"/>
          <a:stretch>
            <a:fillRect/>
          </a:stretch>
        </p:blipFill>
        <p:spPr>
          <a:xfrm>
            <a:off x="7268497" y="1431054"/>
            <a:ext cx="152400" cy="180975"/>
          </a:xfrm>
          <a:prstGeom prst="rect">
            <a:avLst/>
          </a:prstGeom>
        </p:spPr>
      </p:pic>
      <p:sp>
        <p:nvSpPr>
          <p:cNvPr id="5" name="TextBox 4"/>
          <p:cNvSpPr txBox="1"/>
          <p:nvPr/>
        </p:nvSpPr>
        <p:spPr>
          <a:xfrm>
            <a:off x="7720444" y="2067788"/>
            <a:ext cx="327334" cy="369332"/>
          </a:xfrm>
          <a:prstGeom prst="rect">
            <a:avLst/>
          </a:prstGeom>
          <a:noFill/>
        </p:spPr>
        <p:txBody>
          <a:bodyPr wrap="none" rtlCol="0">
            <a:spAutoFit/>
          </a:bodyPr>
          <a:lstStyle/>
          <a:p>
            <a:r>
              <a:rPr lang="en-US" b="1" dirty="0" smtClean="0"/>
              <a:t>Y</a:t>
            </a:r>
            <a:endParaRPr lang="tr-TR" b="1" dirty="0"/>
          </a:p>
        </p:txBody>
      </p:sp>
      <p:sp>
        <p:nvSpPr>
          <p:cNvPr id="7" name="TextBox 6"/>
          <p:cNvSpPr txBox="1"/>
          <p:nvPr/>
        </p:nvSpPr>
        <p:spPr>
          <a:xfrm>
            <a:off x="7720444" y="2811756"/>
            <a:ext cx="327334" cy="369332"/>
          </a:xfrm>
          <a:prstGeom prst="rect">
            <a:avLst/>
          </a:prstGeom>
          <a:noFill/>
        </p:spPr>
        <p:txBody>
          <a:bodyPr wrap="none" rtlCol="0">
            <a:spAutoFit/>
          </a:bodyPr>
          <a:lstStyle/>
          <a:p>
            <a:r>
              <a:rPr lang="en-US" b="1" dirty="0" smtClean="0"/>
              <a:t>Y</a:t>
            </a:r>
            <a:endParaRPr lang="tr-TR" b="1" dirty="0"/>
          </a:p>
        </p:txBody>
      </p:sp>
      <p:sp>
        <p:nvSpPr>
          <p:cNvPr id="9" name="TextBox 8"/>
          <p:cNvSpPr txBox="1"/>
          <p:nvPr/>
        </p:nvSpPr>
        <p:spPr>
          <a:xfrm>
            <a:off x="7699662" y="3548604"/>
            <a:ext cx="327334" cy="369332"/>
          </a:xfrm>
          <a:prstGeom prst="rect">
            <a:avLst/>
          </a:prstGeom>
          <a:noFill/>
        </p:spPr>
        <p:txBody>
          <a:bodyPr wrap="none" rtlCol="0">
            <a:spAutoFit/>
          </a:bodyPr>
          <a:lstStyle/>
          <a:p>
            <a:r>
              <a:rPr lang="en-US" b="1" dirty="0" smtClean="0"/>
              <a:t>Y</a:t>
            </a:r>
            <a:endParaRPr lang="tr-TR" b="1" dirty="0"/>
          </a:p>
        </p:txBody>
      </p:sp>
      <p:sp>
        <p:nvSpPr>
          <p:cNvPr id="10" name="TextBox 9"/>
          <p:cNvSpPr txBox="1"/>
          <p:nvPr/>
        </p:nvSpPr>
        <p:spPr>
          <a:xfrm>
            <a:off x="7699662" y="2435304"/>
            <a:ext cx="346570" cy="369332"/>
          </a:xfrm>
          <a:prstGeom prst="rect">
            <a:avLst/>
          </a:prstGeom>
          <a:noFill/>
        </p:spPr>
        <p:txBody>
          <a:bodyPr wrap="none" rtlCol="0">
            <a:spAutoFit/>
          </a:bodyPr>
          <a:lstStyle/>
          <a:p>
            <a:r>
              <a:rPr lang="en-US" b="1" dirty="0" smtClean="0"/>
              <a:t>D</a:t>
            </a:r>
            <a:endParaRPr lang="tr-TR" b="1" dirty="0"/>
          </a:p>
        </p:txBody>
      </p:sp>
      <p:sp>
        <p:nvSpPr>
          <p:cNvPr id="11" name="TextBox 10"/>
          <p:cNvSpPr txBox="1"/>
          <p:nvPr/>
        </p:nvSpPr>
        <p:spPr>
          <a:xfrm>
            <a:off x="7710053" y="3188754"/>
            <a:ext cx="346570" cy="369332"/>
          </a:xfrm>
          <a:prstGeom prst="rect">
            <a:avLst/>
          </a:prstGeom>
          <a:noFill/>
        </p:spPr>
        <p:txBody>
          <a:bodyPr wrap="none" rtlCol="0">
            <a:spAutoFit/>
          </a:bodyPr>
          <a:lstStyle/>
          <a:p>
            <a:r>
              <a:rPr lang="en-US" b="1" dirty="0" smtClean="0"/>
              <a:t>D</a:t>
            </a:r>
            <a:endParaRPr lang="tr-TR" b="1" dirty="0"/>
          </a:p>
        </p:txBody>
      </p:sp>
      <p:sp>
        <p:nvSpPr>
          <p:cNvPr id="12" name="TextBox 11"/>
          <p:cNvSpPr txBox="1"/>
          <p:nvPr/>
        </p:nvSpPr>
        <p:spPr>
          <a:xfrm>
            <a:off x="7699662" y="3933631"/>
            <a:ext cx="346570" cy="369332"/>
          </a:xfrm>
          <a:prstGeom prst="rect">
            <a:avLst/>
          </a:prstGeom>
          <a:noFill/>
        </p:spPr>
        <p:txBody>
          <a:bodyPr wrap="none" rtlCol="0">
            <a:spAutoFit/>
          </a:bodyPr>
          <a:lstStyle/>
          <a:p>
            <a:r>
              <a:rPr lang="en-US" b="1" dirty="0" smtClean="0"/>
              <a:t>D</a:t>
            </a:r>
            <a:endParaRPr lang="tr-TR" b="1" dirty="0"/>
          </a:p>
        </p:txBody>
      </p:sp>
      <p:sp>
        <p:nvSpPr>
          <p:cNvPr id="13" name="TextBox 12"/>
          <p:cNvSpPr txBox="1"/>
          <p:nvPr/>
        </p:nvSpPr>
        <p:spPr>
          <a:xfrm>
            <a:off x="10287658" y="4413989"/>
            <a:ext cx="1366080" cy="369332"/>
          </a:xfrm>
          <a:prstGeom prst="rect">
            <a:avLst/>
          </a:prstGeom>
          <a:noFill/>
        </p:spPr>
        <p:txBody>
          <a:bodyPr wrap="none" rtlCol="0">
            <a:spAutoFit/>
          </a:bodyPr>
          <a:lstStyle/>
          <a:p>
            <a:r>
              <a:rPr lang="en-US" dirty="0" smtClean="0"/>
              <a:t>(…..)  E = B</a:t>
            </a:r>
            <a:endParaRPr lang="tr-TR" dirty="0"/>
          </a:p>
        </p:txBody>
      </p:sp>
      <p:sp>
        <p:nvSpPr>
          <p:cNvPr id="14" name="TextBox 13"/>
          <p:cNvSpPr txBox="1"/>
          <p:nvPr/>
        </p:nvSpPr>
        <p:spPr>
          <a:xfrm>
            <a:off x="10287658" y="4967987"/>
            <a:ext cx="1366080" cy="369332"/>
          </a:xfrm>
          <a:prstGeom prst="rect">
            <a:avLst/>
          </a:prstGeom>
          <a:noFill/>
        </p:spPr>
        <p:txBody>
          <a:bodyPr wrap="none" rtlCol="0">
            <a:spAutoFit/>
          </a:bodyPr>
          <a:lstStyle/>
          <a:p>
            <a:r>
              <a:rPr lang="en-US" dirty="0" smtClean="0"/>
              <a:t>(…..)  E = B</a:t>
            </a:r>
            <a:endParaRPr lang="tr-TR" dirty="0"/>
          </a:p>
        </p:txBody>
      </p:sp>
      <p:cxnSp>
        <p:nvCxnSpPr>
          <p:cNvPr id="15" name="Straight Arrow Connector 14"/>
          <p:cNvCxnSpPr/>
          <p:nvPr/>
        </p:nvCxnSpPr>
        <p:spPr>
          <a:xfrm>
            <a:off x="10981702" y="5037498"/>
            <a:ext cx="2406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11376557" y="5040724"/>
            <a:ext cx="2406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0496689" y="4352829"/>
            <a:ext cx="346570" cy="369332"/>
          </a:xfrm>
          <a:prstGeom prst="rect">
            <a:avLst/>
          </a:prstGeom>
          <a:noFill/>
        </p:spPr>
        <p:txBody>
          <a:bodyPr wrap="none" rtlCol="0">
            <a:spAutoFit/>
          </a:bodyPr>
          <a:lstStyle/>
          <a:p>
            <a:r>
              <a:rPr lang="en-US" b="1" dirty="0" smtClean="0"/>
              <a:t>D</a:t>
            </a:r>
            <a:endParaRPr lang="tr-TR" b="1" dirty="0"/>
          </a:p>
        </p:txBody>
      </p:sp>
      <p:sp>
        <p:nvSpPr>
          <p:cNvPr id="18" name="TextBox 17"/>
          <p:cNvSpPr txBox="1"/>
          <p:nvPr/>
        </p:nvSpPr>
        <p:spPr>
          <a:xfrm>
            <a:off x="10474681" y="4915178"/>
            <a:ext cx="327334" cy="369332"/>
          </a:xfrm>
          <a:prstGeom prst="rect">
            <a:avLst/>
          </a:prstGeom>
          <a:noFill/>
        </p:spPr>
        <p:txBody>
          <a:bodyPr wrap="none" rtlCol="0">
            <a:spAutoFit/>
          </a:bodyPr>
          <a:lstStyle/>
          <a:p>
            <a:r>
              <a:rPr lang="en-US" b="1" dirty="0" smtClean="0"/>
              <a:t>Y</a:t>
            </a:r>
            <a:endParaRPr lang="tr-TR" b="1" dirty="0"/>
          </a:p>
        </p:txBody>
      </p:sp>
    </p:spTree>
    <p:extLst>
      <p:ext uri="{BB962C8B-B14F-4D97-AF65-F5344CB8AC3E}">
        <p14:creationId xmlns:p14="http://schemas.microsoft.com/office/powerpoint/2010/main" val="3930429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1000" fill="hold"/>
                                        <p:tgtEl>
                                          <p:spTgt spid="7"/>
                                        </p:tgtEl>
                                        <p:attrNameLst>
                                          <p:attrName>ppt_w</p:attrName>
                                        </p:attrNameLst>
                                      </p:cBhvr>
                                      <p:tavLst>
                                        <p:tav tm="0">
                                          <p:val>
                                            <p:fltVal val="0"/>
                                          </p:val>
                                        </p:tav>
                                        <p:tav tm="100000">
                                          <p:val>
                                            <p:strVal val="#ppt_w"/>
                                          </p:val>
                                        </p:tav>
                                      </p:tavLst>
                                    </p:anim>
                                    <p:anim calcmode="lin" valueType="num">
                                      <p:cBhvr>
                                        <p:cTn id="22" dur="1000" fill="hold"/>
                                        <p:tgtEl>
                                          <p:spTgt spid="7"/>
                                        </p:tgtEl>
                                        <p:attrNameLst>
                                          <p:attrName>ppt_h</p:attrName>
                                        </p:attrNameLst>
                                      </p:cBhvr>
                                      <p:tavLst>
                                        <p:tav tm="0">
                                          <p:val>
                                            <p:fltVal val="0"/>
                                          </p:val>
                                        </p:tav>
                                        <p:tav tm="100000">
                                          <p:val>
                                            <p:strVal val="#ppt_h"/>
                                          </p:val>
                                        </p:tav>
                                      </p:tavLst>
                                    </p:anim>
                                    <p:anim calcmode="lin" valueType="num">
                                      <p:cBhvr>
                                        <p:cTn id="23" dur="1000" fill="hold"/>
                                        <p:tgtEl>
                                          <p:spTgt spid="7"/>
                                        </p:tgtEl>
                                        <p:attrNameLst>
                                          <p:attrName>style.rotation</p:attrName>
                                        </p:attrNameLst>
                                      </p:cBhvr>
                                      <p:tavLst>
                                        <p:tav tm="0">
                                          <p:val>
                                            <p:fltVal val="90"/>
                                          </p:val>
                                        </p:tav>
                                        <p:tav tm="100000">
                                          <p:val>
                                            <p:fltVal val="0"/>
                                          </p:val>
                                        </p:tav>
                                      </p:tavLst>
                                    </p:anim>
                                    <p:animEffect transition="in" filter="fade">
                                      <p:cBhvr>
                                        <p:cTn id="24" dur="10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500" fill="hold"/>
                                        <p:tgtEl>
                                          <p:spTgt spid="11"/>
                                        </p:tgtEl>
                                        <p:attrNameLst>
                                          <p:attrName>ppt_w</p:attrName>
                                        </p:attrNameLst>
                                      </p:cBhvr>
                                      <p:tavLst>
                                        <p:tav tm="0">
                                          <p:val>
                                            <p:fltVal val="0"/>
                                          </p:val>
                                        </p:tav>
                                        <p:tav tm="100000">
                                          <p:val>
                                            <p:strVal val="#ppt_w"/>
                                          </p:val>
                                        </p:tav>
                                      </p:tavLst>
                                    </p:anim>
                                    <p:anim calcmode="lin" valueType="num">
                                      <p:cBhvr>
                                        <p:cTn id="30" dur="500" fill="hold"/>
                                        <p:tgtEl>
                                          <p:spTgt spid="11"/>
                                        </p:tgtEl>
                                        <p:attrNameLst>
                                          <p:attrName>ppt_h</p:attrName>
                                        </p:attrNameLst>
                                      </p:cBhvr>
                                      <p:tavLst>
                                        <p:tav tm="0">
                                          <p:val>
                                            <p:fltVal val="0"/>
                                          </p:val>
                                        </p:tav>
                                        <p:tav tm="100000">
                                          <p:val>
                                            <p:strVal val="#ppt_h"/>
                                          </p:val>
                                        </p:tav>
                                      </p:tavLst>
                                    </p:anim>
                                    <p:animEffect transition="in" filter="fade">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45"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2000"/>
                                        <p:tgtEl>
                                          <p:spTgt spid="9"/>
                                        </p:tgtEl>
                                      </p:cBhvr>
                                    </p:animEffect>
                                    <p:anim calcmode="lin" valueType="num">
                                      <p:cBhvr>
                                        <p:cTn id="37" dur="2000" fill="hold"/>
                                        <p:tgtEl>
                                          <p:spTgt spid="9"/>
                                        </p:tgtEl>
                                        <p:attrNameLst>
                                          <p:attrName>ppt_w</p:attrName>
                                        </p:attrNameLst>
                                      </p:cBhvr>
                                      <p:tavLst>
                                        <p:tav tm="0" fmla="#ppt_w*sin(2.5*pi*$)">
                                          <p:val>
                                            <p:fltVal val="0"/>
                                          </p:val>
                                        </p:tav>
                                        <p:tav tm="100000">
                                          <p:val>
                                            <p:fltVal val="1"/>
                                          </p:val>
                                        </p:tav>
                                      </p:tavLst>
                                    </p:anim>
                                    <p:anim calcmode="lin" valueType="num">
                                      <p:cBhvr>
                                        <p:cTn id="38"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down)">
                                      <p:cBhvr>
                                        <p:cTn id="43" dur="580">
                                          <p:stCondLst>
                                            <p:cond delay="0"/>
                                          </p:stCondLst>
                                        </p:cTn>
                                        <p:tgtEl>
                                          <p:spTgt spid="12"/>
                                        </p:tgtEl>
                                      </p:cBhvr>
                                    </p:animEffect>
                                    <p:anim calcmode="lin" valueType="num">
                                      <p:cBhvr>
                                        <p:cTn id="4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9" dur="26">
                                          <p:stCondLst>
                                            <p:cond delay="650"/>
                                          </p:stCondLst>
                                        </p:cTn>
                                        <p:tgtEl>
                                          <p:spTgt spid="12"/>
                                        </p:tgtEl>
                                      </p:cBhvr>
                                      <p:to x="100000" y="60000"/>
                                    </p:animScale>
                                    <p:animScale>
                                      <p:cBhvr>
                                        <p:cTn id="50" dur="166" decel="50000">
                                          <p:stCondLst>
                                            <p:cond delay="676"/>
                                          </p:stCondLst>
                                        </p:cTn>
                                        <p:tgtEl>
                                          <p:spTgt spid="12"/>
                                        </p:tgtEl>
                                      </p:cBhvr>
                                      <p:to x="100000" y="100000"/>
                                    </p:animScale>
                                    <p:animScale>
                                      <p:cBhvr>
                                        <p:cTn id="51" dur="26">
                                          <p:stCondLst>
                                            <p:cond delay="1312"/>
                                          </p:stCondLst>
                                        </p:cTn>
                                        <p:tgtEl>
                                          <p:spTgt spid="12"/>
                                        </p:tgtEl>
                                      </p:cBhvr>
                                      <p:to x="100000" y="80000"/>
                                    </p:animScale>
                                    <p:animScale>
                                      <p:cBhvr>
                                        <p:cTn id="52" dur="166" decel="50000">
                                          <p:stCondLst>
                                            <p:cond delay="1338"/>
                                          </p:stCondLst>
                                        </p:cTn>
                                        <p:tgtEl>
                                          <p:spTgt spid="12"/>
                                        </p:tgtEl>
                                      </p:cBhvr>
                                      <p:to x="100000" y="100000"/>
                                    </p:animScale>
                                    <p:animScale>
                                      <p:cBhvr>
                                        <p:cTn id="53" dur="26">
                                          <p:stCondLst>
                                            <p:cond delay="1642"/>
                                          </p:stCondLst>
                                        </p:cTn>
                                        <p:tgtEl>
                                          <p:spTgt spid="12"/>
                                        </p:tgtEl>
                                      </p:cBhvr>
                                      <p:to x="100000" y="90000"/>
                                    </p:animScale>
                                    <p:animScale>
                                      <p:cBhvr>
                                        <p:cTn id="54" dur="166" decel="50000">
                                          <p:stCondLst>
                                            <p:cond delay="1668"/>
                                          </p:stCondLst>
                                        </p:cTn>
                                        <p:tgtEl>
                                          <p:spTgt spid="12"/>
                                        </p:tgtEl>
                                      </p:cBhvr>
                                      <p:to x="100000" y="100000"/>
                                    </p:animScale>
                                    <p:animScale>
                                      <p:cBhvr>
                                        <p:cTn id="55" dur="26">
                                          <p:stCondLst>
                                            <p:cond delay="1808"/>
                                          </p:stCondLst>
                                        </p:cTn>
                                        <p:tgtEl>
                                          <p:spTgt spid="12"/>
                                        </p:tgtEl>
                                      </p:cBhvr>
                                      <p:to x="100000" y="95000"/>
                                    </p:animScale>
                                    <p:animScale>
                                      <p:cBhvr>
                                        <p:cTn id="56" dur="166" decel="50000">
                                          <p:stCondLst>
                                            <p:cond delay="1834"/>
                                          </p:stCondLst>
                                        </p:cTn>
                                        <p:tgtEl>
                                          <p:spTgt spid="12"/>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14" presetClass="entr" presetSubtype="10"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randombar(horizontal)">
                                      <p:cBhvr>
                                        <p:cTn id="61" dur="500"/>
                                        <p:tgtEl>
                                          <p:spTgt spid="13"/>
                                        </p:tgtEl>
                                      </p:cBhvr>
                                    </p:animEffect>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grpId="0" nodeType="click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wipe(down)">
                                      <p:cBhvr>
                                        <p:cTn id="66" dur="580">
                                          <p:stCondLst>
                                            <p:cond delay="0"/>
                                          </p:stCondLst>
                                        </p:cTn>
                                        <p:tgtEl>
                                          <p:spTgt spid="17"/>
                                        </p:tgtEl>
                                      </p:cBhvr>
                                    </p:animEffect>
                                    <p:anim calcmode="lin" valueType="num">
                                      <p:cBhvr>
                                        <p:cTn id="67"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72" dur="26">
                                          <p:stCondLst>
                                            <p:cond delay="650"/>
                                          </p:stCondLst>
                                        </p:cTn>
                                        <p:tgtEl>
                                          <p:spTgt spid="17"/>
                                        </p:tgtEl>
                                      </p:cBhvr>
                                      <p:to x="100000" y="60000"/>
                                    </p:animScale>
                                    <p:animScale>
                                      <p:cBhvr>
                                        <p:cTn id="73" dur="166" decel="50000">
                                          <p:stCondLst>
                                            <p:cond delay="676"/>
                                          </p:stCondLst>
                                        </p:cTn>
                                        <p:tgtEl>
                                          <p:spTgt spid="17"/>
                                        </p:tgtEl>
                                      </p:cBhvr>
                                      <p:to x="100000" y="100000"/>
                                    </p:animScale>
                                    <p:animScale>
                                      <p:cBhvr>
                                        <p:cTn id="74" dur="26">
                                          <p:stCondLst>
                                            <p:cond delay="1312"/>
                                          </p:stCondLst>
                                        </p:cTn>
                                        <p:tgtEl>
                                          <p:spTgt spid="17"/>
                                        </p:tgtEl>
                                      </p:cBhvr>
                                      <p:to x="100000" y="80000"/>
                                    </p:animScale>
                                    <p:animScale>
                                      <p:cBhvr>
                                        <p:cTn id="75" dur="166" decel="50000">
                                          <p:stCondLst>
                                            <p:cond delay="1338"/>
                                          </p:stCondLst>
                                        </p:cTn>
                                        <p:tgtEl>
                                          <p:spTgt spid="17"/>
                                        </p:tgtEl>
                                      </p:cBhvr>
                                      <p:to x="100000" y="100000"/>
                                    </p:animScale>
                                    <p:animScale>
                                      <p:cBhvr>
                                        <p:cTn id="76" dur="26">
                                          <p:stCondLst>
                                            <p:cond delay="1642"/>
                                          </p:stCondLst>
                                        </p:cTn>
                                        <p:tgtEl>
                                          <p:spTgt spid="17"/>
                                        </p:tgtEl>
                                      </p:cBhvr>
                                      <p:to x="100000" y="90000"/>
                                    </p:animScale>
                                    <p:animScale>
                                      <p:cBhvr>
                                        <p:cTn id="77" dur="166" decel="50000">
                                          <p:stCondLst>
                                            <p:cond delay="1668"/>
                                          </p:stCondLst>
                                        </p:cTn>
                                        <p:tgtEl>
                                          <p:spTgt spid="17"/>
                                        </p:tgtEl>
                                      </p:cBhvr>
                                      <p:to x="100000" y="100000"/>
                                    </p:animScale>
                                    <p:animScale>
                                      <p:cBhvr>
                                        <p:cTn id="78" dur="26">
                                          <p:stCondLst>
                                            <p:cond delay="1808"/>
                                          </p:stCondLst>
                                        </p:cTn>
                                        <p:tgtEl>
                                          <p:spTgt spid="17"/>
                                        </p:tgtEl>
                                      </p:cBhvr>
                                      <p:to x="100000" y="95000"/>
                                    </p:animScale>
                                    <p:animScale>
                                      <p:cBhvr>
                                        <p:cTn id="79" dur="166" decel="50000">
                                          <p:stCondLst>
                                            <p:cond delay="1834"/>
                                          </p:stCondLst>
                                        </p:cTn>
                                        <p:tgtEl>
                                          <p:spTgt spid="17"/>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14" presetClass="entr" presetSubtype="10" fill="hold" grpId="0" nodeType="clickEffect">
                                  <p:stCondLst>
                                    <p:cond delay="0"/>
                                  </p:stCondLst>
                                  <p:childTnLst>
                                    <p:set>
                                      <p:cBhvr>
                                        <p:cTn id="83" dur="1" fill="hold">
                                          <p:stCondLst>
                                            <p:cond delay="0"/>
                                          </p:stCondLst>
                                        </p:cTn>
                                        <p:tgtEl>
                                          <p:spTgt spid="14"/>
                                        </p:tgtEl>
                                        <p:attrNameLst>
                                          <p:attrName>style.visibility</p:attrName>
                                        </p:attrNameLst>
                                      </p:cBhvr>
                                      <p:to>
                                        <p:strVal val="visible"/>
                                      </p:to>
                                    </p:set>
                                    <p:animEffect transition="in" filter="randombar(horizontal)">
                                      <p:cBhvr>
                                        <p:cTn id="84" dur="500"/>
                                        <p:tgtEl>
                                          <p:spTgt spid="14"/>
                                        </p:tgtEl>
                                      </p:cBhvr>
                                    </p:animEffect>
                                  </p:childTnLst>
                                </p:cTn>
                              </p:par>
                              <p:par>
                                <p:cTn id="85" presetID="14" presetClass="entr" presetSubtype="10" fill="hold" nodeType="withEffect">
                                  <p:stCondLst>
                                    <p:cond delay="0"/>
                                  </p:stCondLst>
                                  <p:childTnLst>
                                    <p:set>
                                      <p:cBhvr>
                                        <p:cTn id="86" dur="1" fill="hold">
                                          <p:stCondLst>
                                            <p:cond delay="0"/>
                                          </p:stCondLst>
                                        </p:cTn>
                                        <p:tgtEl>
                                          <p:spTgt spid="15"/>
                                        </p:tgtEl>
                                        <p:attrNameLst>
                                          <p:attrName>style.visibility</p:attrName>
                                        </p:attrNameLst>
                                      </p:cBhvr>
                                      <p:to>
                                        <p:strVal val="visible"/>
                                      </p:to>
                                    </p:set>
                                    <p:animEffect transition="in" filter="randombar(horizontal)">
                                      <p:cBhvr>
                                        <p:cTn id="87" dur="500"/>
                                        <p:tgtEl>
                                          <p:spTgt spid="15"/>
                                        </p:tgtEl>
                                      </p:cBhvr>
                                    </p:animEffect>
                                  </p:childTnLst>
                                </p:cTn>
                              </p:par>
                              <p:par>
                                <p:cTn id="88" presetID="14" presetClass="entr" presetSubtype="10" fill="hold" nodeType="withEffect">
                                  <p:stCondLst>
                                    <p:cond delay="0"/>
                                  </p:stCondLst>
                                  <p:childTnLst>
                                    <p:set>
                                      <p:cBhvr>
                                        <p:cTn id="89" dur="1" fill="hold">
                                          <p:stCondLst>
                                            <p:cond delay="0"/>
                                          </p:stCondLst>
                                        </p:cTn>
                                        <p:tgtEl>
                                          <p:spTgt spid="16"/>
                                        </p:tgtEl>
                                        <p:attrNameLst>
                                          <p:attrName>style.visibility</p:attrName>
                                        </p:attrNameLst>
                                      </p:cBhvr>
                                      <p:to>
                                        <p:strVal val="visible"/>
                                      </p:to>
                                    </p:set>
                                    <p:animEffect transition="in" filter="randombar(horizontal)">
                                      <p:cBhvr>
                                        <p:cTn id="90" dur="500"/>
                                        <p:tgtEl>
                                          <p:spTgt spid="16"/>
                                        </p:tgtEl>
                                      </p:cBhvr>
                                    </p:animEffect>
                                  </p:childTnLst>
                                </p:cTn>
                              </p:par>
                            </p:childTnLst>
                          </p:cTn>
                        </p:par>
                      </p:childTnLst>
                    </p:cTn>
                  </p:par>
                  <p:par>
                    <p:cTn id="91" fill="hold">
                      <p:stCondLst>
                        <p:cond delay="indefinite"/>
                      </p:stCondLst>
                      <p:childTnLst>
                        <p:par>
                          <p:cTn id="92" fill="hold">
                            <p:stCondLst>
                              <p:cond delay="0"/>
                            </p:stCondLst>
                            <p:childTnLst>
                              <p:par>
                                <p:cTn id="93" presetID="45" presetClass="entr" presetSubtype="0" fill="hold" grpId="0" nodeType="clickEffect">
                                  <p:stCondLst>
                                    <p:cond delay="0"/>
                                  </p:stCondLst>
                                  <p:childTnLst>
                                    <p:set>
                                      <p:cBhvr>
                                        <p:cTn id="94" dur="1" fill="hold">
                                          <p:stCondLst>
                                            <p:cond delay="0"/>
                                          </p:stCondLst>
                                        </p:cTn>
                                        <p:tgtEl>
                                          <p:spTgt spid="18"/>
                                        </p:tgtEl>
                                        <p:attrNameLst>
                                          <p:attrName>style.visibility</p:attrName>
                                        </p:attrNameLst>
                                      </p:cBhvr>
                                      <p:to>
                                        <p:strVal val="visible"/>
                                      </p:to>
                                    </p:set>
                                    <p:animEffect transition="in" filter="fade">
                                      <p:cBhvr>
                                        <p:cTn id="95" dur="2000"/>
                                        <p:tgtEl>
                                          <p:spTgt spid="18"/>
                                        </p:tgtEl>
                                      </p:cBhvr>
                                    </p:animEffect>
                                    <p:anim calcmode="lin" valueType="num">
                                      <p:cBhvr>
                                        <p:cTn id="96" dur="2000" fill="hold"/>
                                        <p:tgtEl>
                                          <p:spTgt spid="18"/>
                                        </p:tgtEl>
                                        <p:attrNameLst>
                                          <p:attrName>ppt_w</p:attrName>
                                        </p:attrNameLst>
                                      </p:cBhvr>
                                      <p:tavLst>
                                        <p:tav tm="0" fmla="#ppt_w*sin(2.5*pi*$)">
                                          <p:val>
                                            <p:fltVal val="0"/>
                                          </p:val>
                                        </p:tav>
                                        <p:tav tm="100000">
                                          <p:val>
                                            <p:fltVal val="1"/>
                                          </p:val>
                                        </p:tav>
                                      </p:tavLst>
                                    </p:anim>
                                    <p:anim calcmode="lin" valueType="num">
                                      <p:cBhvr>
                                        <p:cTn id="97" dur="20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0" grpId="0"/>
      <p:bldP spid="11" grpId="0"/>
      <p:bldP spid="12" grpId="0"/>
      <p:bldP spid="13" grpId="0"/>
      <p:bldP spid="14" grpId="0"/>
      <p:bldP spid="17"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850194" y="282380"/>
            <a:ext cx="6067151" cy="523220"/>
          </a:xfrm>
          <a:prstGeom prst="rect">
            <a:avLst/>
          </a:prstGeom>
          <a:noFill/>
        </p:spPr>
        <p:txBody>
          <a:bodyPr wrap="square" rtlCol="0">
            <a:spAutoFit/>
          </a:bodyPr>
          <a:lstStyle/>
          <a:p>
            <a:r>
              <a:rPr lang="tr-TR" sz="2800" b="1" dirty="0" smtClean="0"/>
              <a:t>Vektörel Büyüklüklerin Özellikleri</a:t>
            </a:r>
          </a:p>
        </p:txBody>
      </p:sp>
      <p:sp>
        <p:nvSpPr>
          <p:cNvPr id="2" name="TextBox 1"/>
          <p:cNvSpPr txBox="1"/>
          <p:nvPr/>
        </p:nvSpPr>
        <p:spPr>
          <a:xfrm>
            <a:off x="150238" y="1808493"/>
            <a:ext cx="1963697"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pic>
        <p:nvPicPr>
          <p:cNvPr id="6" name="Picture 2" descr="http://img-aws.ehowcdn.com/615x200/cme/cme_public_images/www_ehow_com/photos.demandstudios.com/getty/article/235/117/481696801_X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9174" y="1091404"/>
            <a:ext cx="8318090" cy="5639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40945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653548" y="311876"/>
            <a:ext cx="6263797" cy="523220"/>
          </a:xfrm>
          <a:prstGeom prst="rect">
            <a:avLst/>
          </a:prstGeom>
          <a:noFill/>
        </p:spPr>
        <p:txBody>
          <a:bodyPr wrap="square" rtlCol="0">
            <a:spAutoFit/>
          </a:bodyPr>
          <a:lstStyle/>
          <a:p>
            <a:r>
              <a:rPr lang="tr-TR" sz="2800" b="1" dirty="0" smtClean="0"/>
              <a:t>Kartezyen (Dik) Koordinat Sistemi</a:t>
            </a:r>
          </a:p>
        </p:txBody>
      </p:sp>
      <p:sp>
        <p:nvSpPr>
          <p:cNvPr id="2" name="TextBox 1"/>
          <p:cNvSpPr txBox="1"/>
          <p:nvPr/>
        </p:nvSpPr>
        <p:spPr>
          <a:xfrm>
            <a:off x="150238" y="1808493"/>
            <a:ext cx="1855543"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7291755" y="1179393"/>
            <a:ext cx="2591118" cy="2608053"/>
          </a:xfrm>
          <a:prstGeom prst="rect">
            <a:avLst/>
          </a:prstGeom>
        </p:spPr>
      </p:pic>
      <p:sp>
        <p:nvSpPr>
          <p:cNvPr id="7" name="TextBox 6"/>
          <p:cNvSpPr txBox="1"/>
          <p:nvPr/>
        </p:nvSpPr>
        <p:spPr>
          <a:xfrm>
            <a:off x="8268930" y="6280257"/>
            <a:ext cx="3814916" cy="369332"/>
          </a:xfrm>
          <a:prstGeom prst="rect">
            <a:avLst/>
          </a:prstGeom>
          <a:noFill/>
        </p:spPr>
        <p:txBody>
          <a:bodyPr wrap="square" rtlCol="0">
            <a:spAutoFit/>
          </a:bodyPr>
          <a:lstStyle/>
          <a:p>
            <a:r>
              <a:rPr lang="en-US" dirty="0" err="1" smtClean="0"/>
              <a:t>Haydi</a:t>
            </a:r>
            <a:r>
              <a:rPr lang="en-US" dirty="0" smtClean="0"/>
              <a:t> </a:t>
            </a:r>
            <a:r>
              <a:rPr lang="en-US" dirty="0" err="1" smtClean="0"/>
              <a:t>İki</a:t>
            </a:r>
            <a:r>
              <a:rPr lang="en-US" dirty="0" smtClean="0"/>
              <a:t> </a:t>
            </a:r>
            <a:r>
              <a:rPr lang="en-US" dirty="0" err="1" smtClean="0"/>
              <a:t>Boyutlu</a:t>
            </a:r>
            <a:r>
              <a:rPr lang="en-US" dirty="0" smtClean="0"/>
              <a:t> </a:t>
            </a:r>
            <a:r>
              <a:rPr lang="en-US" dirty="0" err="1" smtClean="0"/>
              <a:t>Vektör</a:t>
            </a:r>
            <a:r>
              <a:rPr lang="en-US" dirty="0" smtClean="0"/>
              <a:t> </a:t>
            </a:r>
            <a:r>
              <a:rPr lang="en-US" dirty="0" err="1" smtClean="0"/>
              <a:t>Çizelim</a:t>
            </a:r>
            <a:endParaRPr lang="tr-TR" dirty="0"/>
          </a:p>
        </p:txBody>
      </p:sp>
    </p:spTree>
    <p:extLst>
      <p:ext uri="{BB962C8B-B14F-4D97-AF65-F5344CB8AC3E}">
        <p14:creationId xmlns:p14="http://schemas.microsoft.com/office/powerpoint/2010/main" val="3784497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653548" y="311876"/>
            <a:ext cx="6263797" cy="523220"/>
          </a:xfrm>
          <a:prstGeom prst="rect">
            <a:avLst/>
          </a:prstGeom>
          <a:noFill/>
        </p:spPr>
        <p:txBody>
          <a:bodyPr wrap="square" rtlCol="0">
            <a:spAutoFit/>
          </a:bodyPr>
          <a:lstStyle/>
          <a:p>
            <a:r>
              <a:rPr lang="tr-TR" sz="2800" b="1" dirty="0" smtClean="0"/>
              <a:t>Kartezyen (Dik) Koordinat Sistemi</a:t>
            </a:r>
          </a:p>
        </p:txBody>
      </p:sp>
      <p:sp>
        <p:nvSpPr>
          <p:cNvPr id="2" name="TextBox 1"/>
          <p:cNvSpPr txBox="1"/>
          <p:nvPr/>
        </p:nvSpPr>
        <p:spPr>
          <a:xfrm>
            <a:off x="150238" y="1808493"/>
            <a:ext cx="1855543"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5176768" y="1125414"/>
            <a:ext cx="4723113" cy="3552093"/>
          </a:xfrm>
          <a:prstGeom prst="rect">
            <a:avLst/>
          </a:prstGeom>
        </p:spPr>
      </p:pic>
      <p:pic>
        <p:nvPicPr>
          <p:cNvPr id="6" name="Picture 5"/>
          <p:cNvPicPr>
            <a:picLocks noChangeAspect="1"/>
          </p:cNvPicPr>
          <p:nvPr/>
        </p:nvPicPr>
        <p:blipFill>
          <a:blip r:embed="rId4"/>
          <a:stretch>
            <a:fillRect/>
          </a:stretch>
        </p:blipFill>
        <p:spPr>
          <a:xfrm>
            <a:off x="7328773" y="4208217"/>
            <a:ext cx="368825" cy="352060"/>
          </a:xfrm>
          <a:prstGeom prst="rect">
            <a:avLst/>
          </a:prstGeom>
        </p:spPr>
      </p:pic>
      <p:sp>
        <p:nvSpPr>
          <p:cNvPr id="7" name="TextBox 6"/>
          <p:cNvSpPr txBox="1"/>
          <p:nvPr/>
        </p:nvSpPr>
        <p:spPr>
          <a:xfrm>
            <a:off x="8249264" y="6309754"/>
            <a:ext cx="3775587" cy="369332"/>
          </a:xfrm>
          <a:prstGeom prst="rect">
            <a:avLst/>
          </a:prstGeom>
          <a:noFill/>
        </p:spPr>
        <p:txBody>
          <a:bodyPr wrap="square" rtlCol="0">
            <a:spAutoFit/>
          </a:bodyPr>
          <a:lstStyle/>
          <a:p>
            <a:r>
              <a:rPr lang="en-US" dirty="0" err="1" smtClean="0"/>
              <a:t>Haydi</a:t>
            </a:r>
            <a:r>
              <a:rPr lang="en-US" dirty="0" smtClean="0"/>
              <a:t> </a:t>
            </a:r>
            <a:r>
              <a:rPr lang="en-US" dirty="0" err="1" smtClean="0"/>
              <a:t>Üç</a:t>
            </a:r>
            <a:r>
              <a:rPr lang="en-US" dirty="0" smtClean="0"/>
              <a:t> </a:t>
            </a:r>
            <a:r>
              <a:rPr lang="en-US" dirty="0" err="1" smtClean="0"/>
              <a:t>Boyutlu</a:t>
            </a:r>
            <a:r>
              <a:rPr lang="en-US" dirty="0" smtClean="0"/>
              <a:t> </a:t>
            </a:r>
            <a:r>
              <a:rPr lang="en-US" dirty="0" err="1" smtClean="0"/>
              <a:t>Vektör</a:t>
            </a:r>
            <a:r>
              <a:rPr lang="en-US" dirty="0" smtClean="0"/>
              <a:t> </a:t>
            </a:r>
            <a:r>
              <a:rPr lang="en-US" dirty="0" err="1" smtClean="0"/>
              <a:t>Çizelim</a:t>
            </a:r>
            <a:endParaRPr lang="tr-TR" dirty="0"/>
          </a:p>
        </p:txBody>
      </p:sp>
    </p:spTree>
    <p:extLst>
      <p:ext uri="{BB962C8B-B14F-4D97-AF65-F5344CB8AC3E}">
        <p14:creationId xmlns:p14="http://schemas.microsoft.com/office/powerpoint/2010/main" val="556610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302477" y="184060"/>
            <a:ext cx="5614868" cy="523220"/>
          </a:xfrm>
          <a:prstGeom prst="rect">
            <a:avLst/>
          </a:prstGeom>
          <a:noFill/>
        </p:spPr>
        <p:txBody>
          <a:bodyPr wrap="square" rtlCol="0">
            <a:spAutoFit/>
          </a:bodyPr>
          <a:lstStyle/>
          <a:p>
            <a:r>
              <a:rPr lang="en-US" sz="2800" b="1" dirty="0" smtClean="0"/>
              <a:t>Vektörel </a:t>
            </a:r>
            <a:r>
              <a:rPr lang="en-US" sz="2800" b="1" dirty="0" err="1" smtClean="0"/>
              <a:t>Büyüklüklerin</a:t>
            </a:r>
            <a:r>
              <a:rPr lang="en-US" sz="2800" b="1" dirty="0" smtClean="0"/>
              <a:t> </a:t>
            </a:r>
            <a:r>
              <a:rPr lang="en-US" sz="2800" b="1" dirty="0" err="1" smtClean="0"/>
              <a:t>Toplamı</a:t>
            </a:r>
            <a:endParaRPr lang="en-US" sz="2800" b="1" dirty="0" smtClean="0"/>
          </a:p>
        </p:txBody>
      </p:sp>
      <p:sp>
        <p:nvSpPr>
          <p:cNvPr id="2" name="TextBox 1"/>
          <p:cNvSpPr txBox="1"/>
          <p:nvPr/>
        </p:nvSpPr>
        <p:spPr>
          <a:xfrm>
            <a:off x="150238" y="1808493"/>
            <a:ext cx="1944033"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sp>
        <p:nvSpPr>
          <p:cNvPr id="6" name="TextBox 5">
            <a:hlinkClick r:id="rId3"/>
          </p:cNvPr>
          <p:cNvSpPr txBox="1"/>
          <p:nvPr/>
        </p:nvSpPr>
        <p:spPr>
          <a:xfrm>
            <a:off x="2712559" y="1808493"/>
            <a:ext cx="5584723" cy="1231106"/>
          </a:xfrm>
          <a:prstGeom prst="rect">
            <a:avLst/>
          </a:prstGeom>
          <a:noFill/>
        </p:spPr>
        <p:txBody>
          <a:bodyPr wrap="square" rtlCol="0">
            <a:spAutoFit/>
          </a:bodyPr>
          <a:lstStyle/>
          <a:p>
            <a:pPr marL="342900" indent="-342900">
              <a:spcBef>
                <a:spcPts val="600"/>
              </a:spcBef>
              <a:spcAft>
                <a:spcPts val="600"/>
              </a:spcAft>
              <a:buFont typeface="+mj-lt"/>
              <a:buAutoNum type="arabicPeriod"/>
            </a:pPr>
            <a:r>
              <a:rPr lang="tr-TR" dirty="0" smtClean="0"/>
              <a:t>Paralel Kenar Yöntemi</a:t>
            </a:r>
          </a:p>
          <a:p>
            <a:pPr marL="342900" indent="-342900">
              <a:spcBef>
                <a:spcPts val="600"/>
              </a:spcBef>
              <a:spcAft>
                <a:spcPts val="600"/>
              </a:spcAft>
              <a:buFont typeface="+mj-lt"/>
              <a:buAutoNum type="arabicPeriod"/>
            </a:pPr>
            <a:r>
              <a:rPr lang="tr-TR" dirty="0" smtClean="0"/>
              <a:t>Çokgen Yöntemi (Uç Uca Ekleme Yöntemi)</a:t>
            </a:r>
          </a:p>
          <a:p>
            <a:pPr marL="342900" indent="-342900">
              <a:spcBef>
                <a:spcPts val="600"/>
              </a:spcBef>
              <a:spcAft>
                <a:spcPts val="600"/>
              </a:spcAft>
              <a:buFont typeface="+mj-lt"/>
              <a:buAutoNum type="arabicPeriod"/>
            </a:pPr>
            <a:r>
              <a:rPr lang="tr-TR" dirty="0" smtClean="0"/>
              <a:t>Bileşenlerine Ayırma Yöntemi</a:t>
            </a:r>
          </a:p>
        </p:txBody>
      </p:sp>
      <p:pic>
        <p:nvPicPr>
          <p:cNvPr id="7" name="Picture 6">
            <a:hlinkClick r:id="rId4"/>
          </p:cNvPr>
          <p:cNvPicPr>
            <a:picLocks noChangeAspect="1"/>
          </p:cNvPicPr>
          <p:nvPr/>
        </p:nvPicPr>
        <p:blipFill>
          <a:blip r:embed="rId5"/>
          <a:stretch>
            <a:fillRect/>
          </a:stretch>
        </p:blipFill>
        <p:spPr>
          <a:xfrm>
            <a:off x="2712559" y="4670514"/>
            <a:ext cx="6305828" cy="1108297"/>
          </a:xfrm>
          <a:prstGeom prst="rect">
            <a:avLst/>
          </a:prstGeom>
        </p:spPr>
      </p:pic>
      <p:sp>
        <p:nvSpPr>
          <p:cNvPr id="3" name="TextBox 2"/>
          <p:cNvSpPr txBox="1"/>
          <p:nvPr/>
        </p:nvSpPr>
        <p:spPr>
          <a:xfrm>
            <a:off x="8527312" y="1808493"/>
            <a:ext cx="3189767" cy="646331"/>
          </a:xfrm>
          <a:prstGeom prst="rect">
            <a:avLst/>
          </a:prstGeom>
          <a:noFill/>
        </p:spPr>
        <p:txBody>
          <a:bodyPr wrap="square" rtlCol="0">
            <a:spAutoFit/>
          </a:bodyPr>
          <a:lstStyle/>
          <a:p>
            <a:r>
              <a:rPr lang="tr-TR" dirty="0" smtClean="0"/>
              <a:t>Her vektörel büyüklük toplanabilir mi?</a:t>
            </a:r>
            <a:endParaRPr lang="tr-TR" dirty="0"/>
          </a:p>
        </p:txBody>
      </p:sp>
      <p:pic>
        <p:nvPicPr>
          <p:cNvPr id="8" name="Picture 7"/>
          <p:cNvPicPr>
            <a:picLocks noChangeAspect="1"/>
          </p:cNvPicPr>
          <p:nvPr/>
        </p:nvPicPr>
        <p:blipFill>
          <a:blip r:embed="rId6"/>
          <a:stretch>
            <a:fillRect/>
          </a:stretch>
        </p:blipFill>
        <p:spPr>
          <a:xfrm>
            <a:off x="5848176" y="1429593"/>
            <a:ext cx="908602" cy="908602"/>
          </a:xfrm>
          <a:prstGeom prst="rect">
            <a:avLst/>
          </a:prstGeom>
        </p:spPr>
      </p:pic>
      <p:pic>
        <p:nvPicPr>
          <p:cNvPr id="9" name="Picture 8"/>
          <p:cNvPicPr>
            <a:picLocks noChangeAspect="1"/>
          </p:cNvPicPr>
          <p:nvPr/>
        </p:nvPicPr>
        <p:blipFill>
          <a:blip r:embed="rId6"/>
          <a:stretch>
            <a:fillRect/>
          </a:stretch>
        </p:blipFill>
        <p:spPr>
          <a:xfrm>
            <a:off x="9018387" y="4770361"/>
            <a:ext cx="908602" cy="908602"/>
          </a:xfrm>
          <a:prstGeom prst="rect">
            <a:avLst/>
          </a:prstGeom>
        </p:spPr>
      </p:pic>
      <p:sp>
        <p:nvSpPr>
          <p:cNvPr id="10" name="TextBox 9"/>
          <p:cNvSpPr txBox="1"/>
          <p:nvPr/>
        </p:nvSpPr>
        <p:spPr>
          <a:xfrm>
            <a:off x="9080166" y="2980093"/>
            <a:ext cx="1130438" cy="369332"/>
          </a:xfrm>
          <a:prstGeom prst="rect">
            <a:avLst/>
          </a:prstGeom>
          <a:noFill/>
        </p:spPr>
        <p:txBody>
          <a:bodyPr wrap="none" rtlCol="0">
            <a:spAutoFit/>
          </a:bodyPr>
          <a:lstStyle/>
          <a:p>
            <a:r>
              <a:rPr lang="en-US" dirty="0" smtClean="0"/>
              <a:t>F + a = ?</a:t>
            </a:r>
            <a:endParaRPr lang="tr-TR" dirty="0"/>
          </a:p>
        </p:txBody>
      </p:sp>
      <p:cxnSp>
        <p:nvCxnSpPr>
          <p:cNvPr id="11" name="Straight Arrow Connector 10"/>
          <p:cNvCxnSpPr/>
          <p:nvPr/>
        </p:nvCxnSpPr>
        <p:spPr>
          <a:xfrm>
            <a:off x="9080166" y="2980093"/>
            <a:ext cx="2406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9517445" y="3060246"/>
            <a:ext cx="2406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Multiply 12"/>
          <p:cNvSpPr/>
          <p:nvPr/>
        </p:nvSpPr>
        <p:spPr>
          <a:xfrm>
            <a:off x="9018387" y="2565996"/>
            <a:ext cx="942975" cy="1197526"/>
          </a:xfrm>
          <a:prstGeom prst="mathMultiply">
            <a:avLst/>
          </a:prstGeom>
          <a:solidFill>
            <a:schemeClr val="accent1">
              <a:alpha val="47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777838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par>
                                <p:cTn id="13" presetID="14" presetClass="entr" presetSubtype="1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randombar(horizontal)">
                                      <p:cBhvr>
                                        <p:cTn id="15" dur="500"/>
                                        <p:tgtEl>
                                          <p:spTgt spid="11"/>
                                        </p:tgtEl>
                                      </p:cBhvr>
                                    </p:animEffect>
                                  </p:childTnLst>
                                </p:cTn>
                              </p:par>
                              <p:par>
                                <p:cTn id="16" presetID="14" presetClass="entr" presetSubtype="1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randombar(horizont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45"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2000"/>
                                        <p:tgtEl>
                                          <p:spTgt spid="13"/>
                                        </p:tgtEl>
                                      </p:cBhvr>
                                    </p:animEffect>
                                    <p:anim calcmode="lin" valueType="num">
                                      <p:cBhvr>
                                        <p:cTn id="24" dur="2000" fill="hold"/>
                                        <p:tgtEl>
                                          <p:spTgt spid="13"/>
                                        </p:tgtEl>
                                        <p:attrNameLst>
                                          <p:attrName>ppt_w</p:attrName>
                                        </p:attrNameLst>
                                      </p:cBhvr>
                                      <p:tavLst>
                                        <p:tav tm="0" fmla="#ppt_w*sin(2.5*pi*$)">
                                          <p:val>
                                            <p:fltVal val="0"/>
                                          </p:val>
                                        </p:tav>
                                        <p:tav tm="100000">
                                          <p:val>
                                            <p:fltVal val="1"/>
                                          </p:val>
                                        </p:tav>
                                      </p:tavLst>
                                    </p:anim>
                                    <p:anim calcmode="lin" valueType="num">
                                      <p:cBhvr>
                                        <p:cTn id="25" dur="20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randombar(horizontal)">
                                      <p:cBhvr>
                                        <p:cTn id="30" dur="500"/>
                                        <p:tgtEl>
                                          <p:spTgt spid="7"/>
                                        </p:tgtEl>
                                      </p:cBhvr>
                                    </p:animEffect>
                                  </p:childTnLst>
                                </p:cTn>
                              </p:par>
                              <p:par>
                                <p:cTn id="31" presetID="14" presetClass="entr" presetSubtype="1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randombar(horizontal)">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302477" y="184060"/>
            <a:ext cx="5614868" cy="523220"/>
          </a:xfrm>
          <a:prstGeom prst="rect">
            <a:avLst/>
          </a:prstGeom>
          <a:noFill/>
        </p:spPr>
        <p:txBody>
          <a:bodyPr wrap="square" rtlCol="0">
            <a:spAutoFit/>
          </a:bodyPr>
          <a:lstStyle/>
          <a:p>
            <a:r>
              <a:rPr lang="tr-TR" sz="2800" b="1" dirty="0" smtClean="0"/>
              <a:t>Vektörel Büyüklüklerin Toplamı</a:t>
            </a:r>
          </a:p>
        </p:txBody>
      </p:sp>
      <p:sp>
        <p:nvSpPr>
          <p:cNvPr id="2" name="TextBox 1"/>
          <p:cNvSpPr txBox="1"/>
          <p:nvPr/>
        </p:nvSpPr>
        <p:spPr>
          <a:xfrm>
            <a:off x="150238" y="1808493"/>
            <a:ext cx="1944033"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3844414" y="968028"/>
            <a:ext cx="4768645" cy="5879664"/>
          </a:xfrm>
          <a:prstGeom prst="rect">
            <a:avLst/>
          </a:prstGeom>
        </p:spPr>
      </p:pic>
    </p:spTree>
    <p:extLst>
      <p:ext uri="{BB962C8B-B14F-4D97-AF65-F5344CB8AC3E}">
        <p14:creationId xmlns:p14="http://schemas.microsoft.com/office/powerpoint/2010/main" val="38451365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58581" y="311882"/>
            <a:ext cx="6558764" cy="523220"/>
          </a:xfrm>
          <a:prstGeom prst="rect">
            <a:avLst/>
          </a:prstGeom>
          <a:noFill/>
        </p:spPr>
        <p:txBody>
          <a:bodyPr wrap="square" rtlCol="0">
            <a:spAutoFit/>
          </a:bodyPr>
          <a:lstStyle/>
          <a:p>
            <a:r>
              <a:rPr lang="tr-TR" sz="2800" b="1" dirty="0" smtClean="0"/>
              <a:t>Bileşen ve Bileşkelerin Hesaplanması</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sp>
        <p:nvSpPr>
          <p:cNvPr id="5" name="TextBox 4"/>
          <p:cNvSpPr txBox="1"/>
          <p:nvPr/>
        </p:nvSpPr>
        <p:spPr>
          <a:xfrm>
            <a:off x="2764049" y="4978592"/>
            <a:ext cx="3106941" cy="800219"/>
          </a:xfrm>
          <a:prstGeom prst="rect">
            <a:avLst/>
          </a:prstGeom>
          <a:noFill/>
        </p:spPr>
        <p:txBody>
          <a:bodyPr wrap="none" rtlCol="0">
            <a:spAutoFit/>
          </a:bodyPr>
          <a:lstStyle/>
          <a:p>
            <a:pPr marL="225425" indent="-225425">
              <a:spcBef>
                <a:spcPts val="600"/>
              </a:spcBef>
              <a:spcAft>
                <a:spcPts val="600"/>
              </a:spcAft>
              <a:buFont typeface="Arial" panose="020B0604020202020204" pitchFamily="34" charset="0"/>
              <a:buChar char="•"/>
            </a:pPr>
            <a:r>
              <a:rPr lang="en-US" dirty="0" err="1" smtClean="0"/>
              <a:t>F</a:t>
            </a:r>
            <a:r>
              <a:rPr lang="en-US" baseline="-25000" dirty="0" err="1" smtClean="0"/>
              <a:t>x</a:t>
            </a:r>
            <a:r>
              <a:rPr lang="en-US" dirty="0" smtClean="0"/>
              <a:t> </a:t>
            </a:r>
            <a:r>
              <a:rPr lang="en-US" dirty="0" err="1" smtClean="0"/>
              <a:t>ve</a:t>
            </a:r>
            <a:r>
              <a:rPr lang="en-US" dirty="0" smtClean="0"/>
              <a:t> </a:t>
            </a:r>
            <a:r>
              <a:rPr lang="en-US" dirty="0" err="1" smtClean="0"/>
              <a:t>F</a:t>
            </a:r>
            <a:r>
              <a:rPr lang="en-US" baseline="-25000" dirty="0" err="1" smtClean="0"/>
              <a:t>y</a:t>
            </a:r>
            <a:r>
              <a:rPr lang="en-US" dirty="0" smtClean="0"/>
              <a:t> </a:t>
            </a:r>
            <a:r>
              <a:rPr lang="en-US" dirty="0" err="1" smtClean="0"/>
              <a:t>bileşenler</a:t>
            </a:r>
            <a:endParaRPr lang="en-US" dirty="0" smtClean="0"/>
          </a:p>
          <a:p>
            <a:pPr marL="225425" indent="-225425">
              <a:spcBef>
                <a:spcPts val="600"/>
              </a:spcBef>
              <a:spcAft>
                <a:spcPts val="600"/>
              </a:spcAft>
              <a:buFont typeface="Arial" panose="020B0604020202020204" pitchFamily="34" charset="0"/>
              <a:buChar char="•"/>
            </a:pPr>
            <a:r>
              <a:rPr lang="en-US" dirty="0" smtClean="0"/>
              <a:t>F </a:t>
            </a:r>
            <a:r>
              <a:rPr lang="en-US" dirty="0" err="1" smtClean="0"/>
              <a:t>ise</a:t>
            </a:r>
            <a:r>
              <a:rPr lang="en-US" dirty="0" smtClean="0"/>
              <a:t> </a:t>
            </a:r>
            <a:r>
              <a:rPr lang="en-US" dirty="0" err="1" smtClean="0"/>
              <a:t>bileşke</a:t>
            </a:r>
            <a:r>
              <a:rPr lang="en-US" dirty="0" smtClean="0"/>
              <a:t> </a:t>
            </a:r>
            <a:r>
              <a:rPr lang="en-US" dirty="0" err="1" smtClean="0"/>
              <a:t>kuvvetlerdir</a:t>
            </a:r>
            <a:r>
              <a:rPr lang="en-US" dirty="0" smtClean="0"/>
              <a:t>.</a:t>
            </a:r>
            <a:endParaRPr lang="tr-TR" dirty="0"/>
          </a:p>
        </p:txBody>
      </p:sp>
      <p:pic>
        <p:nvPicPr>
          <p:cNvPr id="6" name="Picture 5"/>
          <p:cNvPicPr>
            <a:picLocks noChangeAspect="1"/>
          </p:cNvPicPr>
          <p:nvPr/>
        </p:nvPicPr>
        <p:blipFill>
          <a:blip r:embed="rId3"/>
          <a:stretch>
            <a:fillRect/>
          </a:stretch>
        </p:blipFill>
        <p:spPr>
          <a:xfrm>
            <a:off x="2618187" y="1269974"/>
            <a:ext cx="7833618" cy="2899848"/>
          </a:xfrm>
          <a:prstGeom prst="rect">
            <a:avLst/>
          </a:prstGeom>
        </p:spPr>
      </p:pic>
      <mc:AlternateContent xmlns:mc="http://schemas.openxmlformats.org/markup-compatibility/2006" xmlns:a14="http://schemas.microsoft.com/office/drawing/2010/main">
        <mc:Choice Requires="a14">
          <p:sp>
            <p:nvSpPr>
              <p:cNvPr id="7" name="TextBox 6"/>
              <p:cNvSpPr txBox="1"/>
              <p:nvPr/>
            </p:nvSpPr>
            <p:spPr>
              <a:xfrm>
                <a:off x="7412703" y="4604694"/>
                <a:ext cx="3600473" cy="57451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𝑠𝑖𝑛</m:t>
                      </m:r>
                      <m:r>
                        <a:rPr lang="en-US" b="0" i="1" smtClean="0">
                          <a:latin typeface="Cambria Math" panose="02040503050406030204" pitchFamily="18" charset="0"/>
                          <a:ea typeface="Cambria Math" panose="02040503050406030204" pitchFamily="18" charset="0"/>
                        </a:rPr>
                        <m:t>𝛼</m:t>
                      </m:r>
                      <m:r>
                        <a:rPr lang="tr-TR" i="1" smtClean="0">
                          <a:latin typeface="Cambria Math" panose="02040503050406030204" pitchFamily="18" charset="0"/>
                        </a:rPr>
                        <m:t>=</m:t>
                      </m:r>
                      <m:f>
                        <m:fPr>
                          <m:ctrlPr>
                            <a:rPr lang="tr-TR" i="1" smtClean="0">
                              <a:latin typeface="Cambria Math" panose="02040503050406030204" pitchFamily="18" charset="0"/>
                            </a:rPr>
                          </m:ctrlPr>
                        </m:fPr>
                        <m:num>
                          <m:r>
                            <a:rPr lang="en-US" b="0" i="1" smtClean="0">
                              <a:latin typeface="Cambria Math" panose="02040503050406030204" pitchFamily="18" charset="0"/>
                            </a:rPr>
                            <m:t>𝐾𝑎𝑟</m:t>
                          </m:r>
                          <m:r>
                            <a:rPr lang="en-US" b="0" i="1" smtClean="0">
                              <a:latin typeface="Cambria Math" panose="02040503050406030204" pitchFamily="18" charset="0"/>
                            </a:rPr>
                            <m:t>ş</m:t>
                          </m:r>
                          <m:r>
                            <a:rPr lang="en-US" b="0" i="1" smtClean="0">
                              <a:latin typeface="Cambria Math" panose="02040503050406030204" pitchFamily="18" charset="0"/>
                            </a:rPr>
                            <m:t>𝚤</m:t>
                          </m:r>
                          <m:r>
                            <a:rPr lang="en-US" b="0" i="1" smtClean="0">
                              <a:latin typeface="Cambria Math" panose="02040503050406030204" pitchFamily="18" charset="0"/>
                            </a:rPr>
                            <m:t> </m:t>
                          </m:r>
                          <m:r>
                            <a:rPr lang="en-US" b="0" i="1" smtClean="0">
                              <a:latin typeface="Cambria Math" panose="02040503050406030204" pitchFamily="18" charset="0"/>
                            </a:rPr>
                            <m:t>𝑑𝑖𝑘</m:t>
                          </m:r>
                          <m:r>
                            <a:rPr lang="en-US" b="0" i="1" smtClean="0">
                              <a:latin typeface="Cambria Math" panose="02040503050406030204" pitchFamily="18" charset="0"/>
                            </a:rPr>
                            <m:t> </m:t>
                          </m:r>
                          <m:r>
                            <a:rPr lang="en-US" b="0" i="1" smtClean="0">
                              <a:latin typeface="Cambria Math" panose="02040503050406030204" pitchFamily="18" charset="0"/>
                            </a:rPr>
                            <m:t>𝑘𝑒𝑛𝑎𝑟</m:t>
                          </m:r>
                          <m:r>
                            <a:rPr lang="en-US" b="0" i="1" smtClean="0">
                              <a:latin typeface="Cambria Math" panose="02040503050406030204" pitchFamily="18" charset="0"/>
                            </a:rPr>
                            <m:t> </m:t>
                          </m:r>
                          <m:r>
                            <a:rPr lang="en-US" b="0" i="1" smtClean="0">
                              <a:latin typeface="Cambria Math" panose="02040503050406030204" pitchFamily="18" charset="0"/>
                            </a:rPr>
                            <m:t>𝑢𝑧𝑢𝑛𝑙𝑢</m:t>
                          </m:r>
                          <m:r>
                            <a:rPr lang="en-US" b="0" i="1" smtClean="0">
                              <a:latin typeface="Cambria Math" panose="02040503050406030204" pitchFamily="18" charset="0"/>
                            </a:rPr>
                            <m:t>ğ</m:t>
                          </m:r>
                          <m:r>
                            <a:rPr lang="en-US" b="0" i="1" smtClean="0">
                              <a:latin typeface="Cambria Math" panose="02040503050406030204" pitchFamily="18" charset="0"/>
                            </a:rPr>
                            <m:t>𝑢</m:t>
                          </m:r>
                        </m:num>
                        <m:den>
                          <m:r>
                            <a:rPr lang="en-US" b="0" i="1" smtClean="0">
                              <a:latin typeface="Cambria Math" panose="02040503050406030204" pitchFamily="18" charset="0"/>
                            </a:rPr>
                            <m:t>𝐻𝑖𝑝𝑜𝑡𝑒𝑛</m:t>
                          </m:r>
                          <m:r>
                            <a:rPr lang="en-US" b="0" i="1" smtClean="0">
                              <a:latin typeface="Cambria Math" panose="02040503050406030204" pitchFamily="18" charset="0"/>
                            </a:rPr>
                            <m:t>ü</m:t>
                          </m:r>
                          <m:r>
                            <a:rPr lang="en-US" b="0" i="1" smtClean="0">
                              <a:latin typeface="Cambria Math" panose="02040503050406030204" pitchFamily="18" charset="0"/>
                            </a:rPr>
                            <m:t>𝑠</m:t>
                          </m:r>
                          <m:r>
                            <a:rPr lang="en-US" b="0" i="1" smtClean="0">
                              <a:latin typeface="Cambria Math" panose="02040503050406030204" pitchFamily="18" charset="0"/>
                            </a:rPr>
                            <m:t> </m:t>
                          </m:r>
                          <m:r>
                            <a:rPr lang="en-US" b="0" i="1" smtClean="0">
                              <a:latin typeface="Cambria Math" panose="02040503050406030204" pitchFamily="18" charset="0"/>
                            </a:rPr>
                            <m:t>𝑢𝑧𝑢𝑛𝑙𝑢</m:t>
                          </m:r>
                          <m:r>
                            <a:rPr lang="en-US" b="0" i="1" smtClean="0">
                              <a:latin typeface="Cambria Math" panose="02040503050406030204" pitchFamily="18" charset="0"/>
                            </a:rPr>
                            <m:t>ğ</m:t>
                          </m:r>
                          <m:r>
                            <a:rPr lang="en-US" b="0" i="1" smtClean="0">
                              <a:latin typeface="Cambria Math" panose="02040503050406030204" pitchFamily="18" charset="0"/>
                            </a:rPr>
                            <m:t>𝑢</m:t>
                          </m:r>
                        </m:den>
                      </m:f>
                    </m:oMath>
                  </m:oMathPara>
                </a14:m>
                <a:endParaRPr lang="tr-TR" dirty="0"/>
              </a:p>
            </p:txBody>
          </p:sp>
        </mc:Choice>
        <mc:Fallback xmlns="">
          <p:sp>
            <p:nvSpPr>
              <p:cNvPr id="7" name="TextBox 6"/>
              <p:cNvSpPr txBox="1">
                <a:spLocks noRot="1" noChangeAspect="1" noMove="1" noResize="1" noEditPoints="1" noAdjustHandles="1" noChangeArrowheads="1" noChangeShapeType="1" noTextEdit="1"/>
              </p:cNvSpPr>
              <p:nvPr/>
            </p:nvSpPr>
            <p:spPr>
              <a:xfrm>
                <a:off x="7412703" y="4604694"/>
                <a:ext cx="3600473" cy="574516"/>
              </a:xfrm>
              <a:prstGeom prst="rect">
                <a:avLst/>
              </a:prstGeom>
              <a:blipFill>
                <a:blip r:embed="rId4"/>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7412702" y="5614082"/>
                <a:ext cx="3643626" cy="57451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𝑐𝑜𝑠</m:t>
                      </m:r>
                      <m:r>
                        <a:rPr lang="en-US" b="0" i="1" smtClean="0">
                          <a:latin typeface="Cambria Math" panose="02040503050406030204" pitchFamily="18" charset="0"/>
                          <a:ea typeface="Cambria Math" panose="02040503050406030204" pitchFamily="18" charset="0"/>
                        </a:rPr>
                        <m:t>𝛼</m:t>
                      </m:r>
                      <m:r>
                        <a:rPr lang="tr-TR" i="1" smtClean="0">
                          <a:latin typeface="Cambria Math" panose="02040503050406030204" pitchFamily="18" charset="0"/>
                        </a:rPr>
                        <m:t>=</m:t>
                      </m:r>
                      <m:f>
                        <m:fPr>
                          <m:ctrlPr>
                            <a:rPr lang="tr-TR" i="1" smtClean="0">
                              <a:latin typeface="Cambria Math" panose="02040503050406030204" pitchFamily="18" charset="0"/>
                            </a:rPr>
                          </m:ctrlPr>
                        </m:fPr>
                        <m:num>
                          <m:r>
                            <a:rPr lang="en-US" b="0" i="1" smtClean="0">
                              <a:latin typeface="Cambria Math" panose="02040503050406030204" pitchFamily="18" charset="0"/>
                            </a:rPr>
                            <m:t>𝐾𝑜𝑚</m:t>
                          </m:r>
                          <m:r>
                            <a:rPr lang="en-US" b="0" i="1" smtClean="0">
                              <a:latin typeface="Cambria Math" panose="02040503050406030204" pitchFamily="18" charset="0"/>
                            </a:rPr>
                            <m:t>ş</m:t>
                          </m:r>
                          <m:r>
                            <a:rPr lang="en-US" b="0" i="1" smtClean="0">
                              <a:latin typeface="Cambria Math" panose="02040503050406030204" pitchFamily="18" charset="0"/>
                            </a:rPr>
                            <m:t>𝑢</m:t>
                          </m:r>
                          <m:r>
                            <a:rPr lang="en-US" b="0" i="1" smtClean="0">
                              <a:latin typeface="Cambria Math" panose="02040503050406030204" pitchFamily="18" charset="0"/>
                            </a:rPr>
                            <m:t> </m:t>
                          </m:r>
                          <m:r>
                            <a:rPr lang="en-US" b="0" i="1" smtClean="0">
                              <a:latin typeface="Cambria Math" panose="02040503050406030204" pitchFamily="18" charset="0"/>
                            </a:rPr>
                            <m:t>𝑑𝑖𝑘</m:t>
                          </m:r>
                          <m:r>
                            <a:rPr lang="en-US" b="0" i="1" smtClean="0">
                              <a:latin typeface="Cambria Math" panose="02040503050406030204" pitchFamily="18" charset="0"/>
                            </a:rPr>
                            <m:t> </m:t>
                          </m:r>
                          <m:r>
                            <a:rPr lang="en-US" b="0" i="1" smtClean="0">
                              <a:latin typeface="Cambria Math" panose="02040503050406030204" pitchFamily="18" charset="0"/>
                            </a:rPr>
                            <m:t>𝑘𝑒𝑛𝑎𝑟</m:t>
                          </m:r>
                          <m:r>
                            <a:rPr lang="en-US" b="0" i="1" smtClean="0">
                              <a:latin typeface="Cambria Math" panose="02040503050406030204" pitchFamily="18" charset="0"/>
                            </a:rPr>
                            <m:t> </m:t>
                          </m:r>
                          <m:r>
                            <a:rPr lang="en-US" b="0" i="1" smtClean="0">
                              <a:latin typeface="Cambria Math" panose="02040503050406030204" pitchFamily="18" charset="0"/>
                            </a:rPr>
                            <m:t>𝑢𝑧𝑢𝑛𝑙𝑢</m:t>
                          </m:r>
                          <m:r>
                            <a:rPr lang="en-US" b="0" i="1" smtClean="0">
                              <a:latin typeface="Cambria Math" panose="02040503050406030204" pitchFamily="18" charset="0"/>
                            </a:rPr>
                            <m:t>ğ</m:t>
                          </m:r>
                          <m:r>
                            <a:rPr lang="en-US" b="0" i="1" smtClean="0">
                              <a:latin typeface="Cambria Math" panose="02040503050406030204" pitchFamily="18" charset="0"/>
                            </a:rPr>
                            <m:t>𝑢</m:t>
                          </m:r>
                        </m:num>
                        <m:den>
                          <m:r>
                            <a:rPr lang="en-US" b="0" i="1" smtClean="0">
                              <a:latin typeface="Cambria Math" panose="02040503050406030204" pitchFamily="18" charset="0"/>
                            </a:rPr>
                            <m:t>𝐻𝑖𝑝𝑜𝑡𝑒𝑛</m:t>
                          </m:r>
                          <m:r>
                            <a:rPr lang="en-US" b="0" i="1" smtClean="0">
                              <a:latin typeface="Cambria Math" panose="02040503050406030204" pitchFamily="18" charset="0"/>
                            </a:rPr>
                            <m:t>ü</m:t>
                          </m:r>
                          <m:r>
                            <a:rPr lang="en-US" b="0" i="1" smtClean="0">
                              <a:latin typeface="Cambria Math" panose="02040503050406030204" pitchFamily="18" charset="0"/>
                            </a:rPr>
                            <m:t>𝑠</m:t>
                          </m:r>
                          <m:r>
                            <a:rPr lang="en-US" b="0" i="1" smtClean="0">
                              <a:latin typeface="Cambria Math" panose="02040503050406030204" pitchFamily="18" charset="0"/>
                            </a:rPr>
                            <m:t> </m:t>
                          </m:r>
                          <m:r>
                            <a:rPr lang="en-US" b="0" i="1" smtClean="0">
                              <a:latin typeface="Cambria Math" panose="02040503050406030204" pitchFamily="18" charset="0"/>
                            </a:rPr>
                            <m:t>𝑢𝑧𝑢𝑛𝑙𝑢</m:t>
                          </m:r>
                          <m:r>
                            <a:rPr lang="en-US" b="0" i="1" smtClean="0">
                              <a:latin typeface="Cambria Math" panose="02040503050406030204" pitchFamily="18" charset="0"/>
                            </a:rPr>
                            <m:t>ğ</m:t>
                          </m:r>
                          <m:r>
                            <a:rPr lang="en-US" b="0" i="1" smtClean="0">
                              <a:latin typeface="Cambria Math" panose="02040503050406030204" pitchFamily="18" charset="0"/>
                            </a:rPr>
                            <m:t>𝑢</m:t>
                          </m:r>
                        </m:den>
                      </m:f>
                    </m:oMath>
                  </m:oMathPara>
                </a14:m>
                <a:endParaRPr lang="tr-TR" dirty="0"/>
              </a:p>
            </p:txBody>
          </p:sp>
        </mc:Choice>
        <mc:Fallback xmlns="">
          <p:sp>
            <p:nvSpPr>
              <p:cNvPr id="9" name="TextBox 8"/>
              <p:cNvSpPr txBox="1">
                <a:spLocks noRot="1" noChangeAspect="1" noMove="1" noResize="1" noEditPoints="1" noAdjustHandles="1" noChangeArrowheads="1" noChangeShapeType="1" noTextEdit="1"/>
              </p:cNvSpPr>
              <p:nvPr/>
            </p:nvSpPr>
            <p:spPr>
              <a:xfrm>
                <a:off x="7412702" y="5614082"/>
                <a:ext cx="3643626" cy="574516"/>
              </a:xfrm>
              <a:prstGeom prst="rect">
                <a:avLst/>
              </a:prstGeom>
              <a:blipFill>
                <a:blip r:embed="rId5"/>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34746123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58581" y="311882"/>
            <a:ext cx="6558764" cy="523220"/>
          </a:xfrm>
          <a:prstGeom prst="rect">
            <a:avLst/>
          </a:prstGeom>
          <a:noFill/>
        </p:spPr>
        <p:txBody>
          <a:bodyPr wrap="square" rtlCol="0">
            <a:spAutoFit/>
          </a:bodyPr>
          <a:lstStyle/>
          <a:p>
            <a:r>
              <a:rPr lang="tr-TR" sz="2800" b="1" dirty="0" smtClean="0"/>
              <a:t>Bileşen ve Bileşkelerin Hesaplanması</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pic>
        <p:nvPicPr>
          <p:cNvPr id="20482" name="Picture 2" descr="http://www.matematiktutkusu.com/uploads/posts/2011-02/1298201020_oranlar.jpg"/>
          <p:cNvPicPr>
            <a:picLocks noChangeAspect="1" noChangeArrowheads="1"/>
          </p:cNvPicPr>
          <p:nvPr/>
        </p:nvPicPr>
        <p:blipFill rotWithShape="1">
          <a:blip r:embed="rId3">
            <a:extLst>
              <a:ext uri="{28A0092B-C50C-407E-A947-70E740481C1C}">
                <a14:useLocalDpi xmlns:a14="http://schemas.microsoft.com/office/drawing/2010/main" val="0"/>
              </a:ext>
            </a:extLst>
          </a:blip>
          <a:srcRect l="1" r="28820"/>
          <a:stretch/>
        </p:blipFill>
        <p:spPr bwMode="auto">
          <a:xfrm>
            <a:off x="6953800" y="1808493"/>
            <a:ext cx="4206240" cy="4523481"/>
          </a:xfrm>
          <a:prstGeom prst="rect">
            <a:avLst/>
          </a:prstGeom>
          <a:noFill/>
          <a:extLst>
            <a:ext uri="{909E8E84-426E-40DD-AFC4-6F175D3DCCD1}">
              <a14:hiddenFill xmlns:a14="http://schemas.microsoft.com/office/drawing/2010/main">
                <a:solidFill>
                  <a:srgbClr val="FFFFFF"/>
                </a:solidFill>
              </a14:hiddenFill>
            </a:ext>
          </a:extLst>
        </p:spPr>
      </p:pic>
      <p:pic>
        <p:nvPicPr>
          <p:cNvPr id="29698" name="Picture 2" descr="çemberde kosinüs ve sinüs değerleri ile ilgili gö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43792" y="2186283"/>
            <a:ext cx="3970318" cy="3970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24679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58581" y="311882"/>
            <a:ext cx="6558764" cy="769441"/>
          </a:xfrm>
          <a:prstGeom prst="rect">
            <a:avLst/>
          </a:prstGeom>
          <a:noFill/>
        </p:spPr>
        <p:txBody>
          <a:bodyPr wrap="square" rtlCol="0">
            <a:spAutoFit/>
          </a:bodyPr>
          <a:lstStyle/>
          <a:p>
            <a:r>
              <a:rPr lang="tr-TR" sz="2800" b="1" dirty="0" smtClean="0"/>
              <a:t>Bileşen ve Bileşkelerin Hesaplanması</a:t>
            </a:r>
          </a:p>
          <a:p>
            <a:r>
              <a:rPr lang="tr-TR" sz="1600" b="1" dirty="0" smtClean="0"/>
              <a:t>Örnek Soru Çözelim</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2714562" y="1808493"/>
            <a:ext cx="4438161" cy="2943980"/>
          </a:xfrm>
          <a:prstGeom prst="rect">
            <a:avLst/>
          </a:prstGeom>
        </p:spPr>
      </p:pic>
      <p:sp>
        <p:nvSpPr>
          <p:cNvPr id="5" name="TextBox 4"/>
          <p:cNvSpPr txBox="1"/>
          <p:nvPr/>
        </p:nvSpPr>
        <p:spPr>
          <a:xfrm>
            <a:off x="4511842" y="5429154"/>
            <a:ext cx="728084" cy="369332"/>
          </a:xfrm>
          <a:prstGeom prst="rect">
            <a:avLst/>
          </a:prstGeom>
          <a:noFill/>
        </p:spPr>
        <p:txBody>
          <a:bodyPr wrap="none" rtlCol="0">
            <a:spAutoFit/>
          </a:bodyPr>
          <a:lstStyle/>
          <a:p>
            <a:r>
              <a:rPr lang="en-US" dirty="0" smtClean="0"/>
              <a:t>R = ?</a:t>
            </a:r>
            <a:endParaRPr lang="tr-TR" dirty="0"/>
          </a:p>
        </p:txBody>
      </p:sp>
      <p:cxnSp>
        <p:nvCxnSpPr>
          <p:cNvPr id="6" name="Straight Arrow Connector 5"/>
          <p:cNvCxnSpPr/>
          <p:nvPr/>
        </p:nvCxnSpPr>
        <p:spPr>
          <a:xfrm>
            <a:off x="4511842" y="5429154"/>
            <a:ext cx="2406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16088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19632" y="648311"/>
            <a:ext cx="9878273" cy="995298"/>
          </a:xfrm>
        </p:spPr>
        <p:txBody>
          <a:bodyPr>
            <a:normAutofit/>
          </a:bodyPr>
          <a:lstStyle/>
          <a:p>
            <a:pPr algn="ctr"/>
            <a:r>
              <a:rPr lang="en-US" dirty="0" smtClean="0"/>
              <a:t>11. </a:t>
            </a:r>
            <a:r>
              <a:rPr lang="tr-TR" dirty="0" smtClean="0"/>
              <a:t>Sınıf</a:t>
            </a:r>
            <a:r>
              <a:rPr lang="en-US" dirty="0" smtClean="0"/>
              <a:t> </a:t>
            </a:r>
            <a:r>
              <a:rPr lang="tr-TR" dirty="0" smtClean="0"/>
              <a:t>fizik</a:t>
            </a:r>
            <a:r>
              <a:rPr lang="en-US" dirty="0" smtClean="0"/>
              <a:t> </a:t>
            </a:r>
            <a:r>
              <a:rPr lang="tr-TR" dirty="0" smtClean="0"/>
              <a:t>Dersi</a:t>
            </a:r>
            <a:endParaRPr lang="tr-TR" cap="none" dirty="0"/>
          </a:p>
        </p:txBody>
      </p:sp>
      <p:sp>
        <p:nvSpPr>
          <p:cNvPr id="3" name="Subtitle 2"/>
          <p:cNvSpPr>
            <a:spLocks noGrp="1"/>
          </p:cNvSpPr>
          <p:nvPr>
            <p:ph type="subTitle" idx="1"/>
          </p:nvPr>
        </p:nvSpPr>
        <p:spPr>
          <a:xfrm>
            <a:off x="7419371" y="6447097"/>
            <a:ext cx="4438241" cy="376177"/>
          </a:xfrm>
        </p:spPr>
        <p:txBody>
          <a:bodyPr/>
          <a:lstStyle/>
          <a:p>
            <a:pPr algn="ctr"/>
            <a:r>
              <a:rPr lang="tr-TR" dirty="0" smtClean="0"/>
              <a:t>Doç. </a:t>
            </a:r>
            <a:r>
              <a:rPr lang="en-US" dirty="0" smtClean="0"/>
              <a:t>Dr. Ali ERYILMAZ</a:t>
            </a:r>
            <a:endParaRPr lang="tr-TR" dirty="0"/>
          </a:p>
        </p:txBody>
      </p:sp>
      <p:pic>
        <p:nvPicPr>
          <p:cNvPr id="38" name="Picture 37"/>
          <p:cNvPicPr>
            <a:picLocks noChangeAspect="1"/>
          </p:cNvPicPr>
          <p:nvPr/>
        </p:nvPicPr>
        <p:blipFill>
          <a:blip r:embed="rId3"/>
          <a:stretch>
            <a:fillRect/>
          </a:stretch>
        </p:blipFill>
        <p:spPr>
          <a:xfrm>
            <a:off x="1289259" y="1643609"/>
            <a:ext cx="10568354" cy="2743200"/>
          </a:xfrm>
          <a:prstGeom prst="rect">
            <a:avLst/>
          </a:prstGeom>
        </p:spPr>
      </p:pic>
      <p:sp>
        <p:nvSpPr>
          <p:cNvPr id="39" name="TextBox 38"/>
          <p:cNvSpPr txBox="1"/>
          <p:nvPr/>
        </p:nvSpPr>
        <p:spPr>
          <a:xfrm>
            <a:off x="2931507" y="4444463"/>
            <a:ext cx="3695242" cy="1200329"/>
          </a:xfrm>
          <a:prstGeom prst="rect">
            <a:avLst/>
          </a:prstGeom>
          <a:noFill/>
        </p:spPr>
        <p:txBody>
          <a:bodyPr wrap="none" rtlCol="0">
            <a:spAutoFit/>
          </a:bodyPr>
          <a:lstStyle/>
          <a:p>
            <a:pPr marL="285750" indent="-285750">
              <a:buFont typeface="Arial" panose="020B0604020202020204" pitchFamily="34" charset="0"/>
              <a:buChar char="•"/>
            </a:pPr>
            <a:r>
              <a:rPr lang="tr-TR" dirty="0" smtClean="0"/>
              <a:t>Haftada 4 saat</a:t>
            </a:r>
          </a:p>
          <a:p>
            <a:pPr marL="285750" indent="-285750">
              <a:buFont typeface="Arial" panose="020B0604020202020204" pitchFamily="34" charset="0"/>
              <a:buChar char="•"/>
            </a:pPr>
            <a:r>
              <a:rPr lang="tr-TR" dirty="0" smtClean="0"/>
              <a:t>Toplam 144 saat</a:t>
            </a:r>
          </a:p>
          <a:p>
            <a:pPr marL="285750" indent="-285750">
              <a:buFont typeface="Arial" panose="020B0604020202020204" pitchFamily="34" charset="0"/>
              <a:buChar char="•"/>
            </a:pPr>
            <a:r>
              <a:rPr lang="en-US" dirty="0" smtClean="0"/>
              <a:t>36</a:t>
            </a:r>
            <a:r>
              <a:rPr lang="tr-TR" dirty="0" smtClean="0"/>
              <a:t> hafta</a:t>
            </a:r>
          </a:p>
          <a:p>
            <a:pPr marL="285750" indent="-285750">
              <a:buFont typeface="Arial" panose="020B0604020202020204" pitchFamily="34" charset="0"/>
              <a:buChar char="•"/>
            </a:pPr>
            <a:r>
              <a:rPr lang="tr-TR" dirty="0" smtClean="0"/>
              <a:t>Haftada ortalama 2 kazanım</a:t>
            </a:r>
            <a:endParaRPr lang="tr-TR" dirty="0"/>
          </a:p>
        </p:txBody>
      </p:sp>
    </p:spTree>
    <p:extLst>
      <p:ext uri="{BB962C8B-B14F-4D97-AF65-F5344CB8AC3E}">
        <p14:creationId xmlns:p14="http://schemas.microsoft.com/office/powerpoint/2010/main" val="39603935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58581" y="311882"/>
            <a:ext cx="6558764" cy="769441"/>
          </a:xfrm>
          <a:prstGeom prst="rect">
            <a:avLst/>
          </a:prstGeom>
          <a:noFill/>
        </p:spPr>
        <p:txBody>
          <a:bodyPr wrap="square" rtlCol="0">
            <a:spAutoFit/>
          </a:bodyPr>
          <a:lstStyle/>
          <a:p>
            <a:r>
              <a:rPr lang="tr-TR" sz="2800" b="1" dirty="0" smtClean="0"/>
              <a:t>Bileşen ve Bileşkelerin Hesaplanması</a:t>
            </a:r>
          </a:p>
          <a:p>
            <a:r>
              <a:rPr lang="tr-TR" sz="1600" b="1" dirty="0" smtClean="0"/>
              <a:t>Örnek Soru Çözelim</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2819040" y="1808493"/>
            <a:ext cx="4240380" cy="3292896"/>
          </a:xfrm>
          <a:prstGeom prst="rect">
            <a:avLst/>
          </a:prstGeom>
        </p:spPr>
      </p:pic>
      <p:sp>
        <p:nvSpPr>
          <p:cNvPr id="6" name="TextBox 5"/>
          <p:cNvSpPr txBox="1"/>
          <p:nvPr/>
        </p:nvSpPr>
        <p:spPr>
          <a:xfrm>
            <a:off x="4408972" y="5523038"/>
            <a:ext cx="728084" cy="369332"/>
          </a:xfrm>
          <a:prstGeom prst="rect">
            <a:avLst/>
          </a:prstGeom>
          <a:noFill/>
        </p:spPr>
        <p:txBody>
          <a:bodyPr wrap="none" rtlCol="0">
            <a:spAutoFit/>
          </a:bodyPr>
          <a:lstStyle/>
          <a:p>
            <a:r>
              <a:rPr lang="en-US" dirty="0" smtClean="0"/>
              <a:t>R = ?</a:t>
            </a:r>
            <a:endParaRPr lang="tr-TR" dirty="0"/>
          </a:p>
        </p:txBody>
      </p:sp>
      <p:cxnSp>
        <p:nvCxnSpPr>
          <p:cNvPr id="7" name="Straight Arrow Connector 6"/>
          <p:cNvCxnSpPr/>
          <p:nvPr/>
        </p:nvCxnSpPr>
        <p:spPr>
          <a:xfrm>
            <a:off x="4408972" y="5523038"/>
            <a:ext cx="2406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53292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58581" y="311882"/>
            <a:ext cx="6558764" cy="769441"/>
          </a:xfrm>
          <a:prstGeom prst="rect">
            <a:avLst/>
          </a:prstGeom>
          <a:noFill/>
        </p:spPr>
        <p:txBody>
          <a:bodyPr wrap="square" rtlCol="0">
            <a:spAutoFit/>
          </a:bodyPr>
          <a:lstStyle/>
          <a:p>
            <a:r>
              <a:rPr lang="tr-TR" sz="2800" b="1" dirty="0" smtClean="0"/>
              <a:t>Bileşen ve Bileşkelerin Hesaplanması</a:t>
            </a:r>
          </a:p>
          <a:p>
            <a:r>
              <a:rPr lang="tr-TR" sz="1600" b="1" dirty="0" smtClean="0"/>
              <a:t>Örnek Soru Çözelim</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2572501" y="1808493"/>
            <a:ext cx="2786080" cy="3126365"/>
          </a:xfrm>
          <a:prstGeom prst="rect">
            <a:avLst/>
          </a:prstGeom>
        </p:spPr>
      </p:pic>
      <p:sp>
        <p:nvSpPr>
          <p:cNvPr id="6" name="TextBox 5"/>
          <p:cNvSpPr txBox="1"/>
          <p:nvPr/>
        </p:nvSpPr>
        <p:spPr>
          <a:xfrm>
            <a:off x="3140242" y="5438274"/>
            <a:ext cx="728084" cy="369332"/>
          </a:xfrm>
          <a:prstGeom prst="rect">
            <a:avLst/>
          </a:prstGeom>
          <a:noFill/>
        </p:spPr>
        <p:txBody>
          <a:bodyPr wrap="none" rtlCol="0">
            <a:spAutoFit/>
          </a:bodyPr>
          <a:lstStyle/>
          <a:p>
            <a:r>
              <a:rPr lang="en-US" dirty="0" smtClean="0"/>
              <a:t>R = ?</a:t>
            </a:r>
            <a:endParaRPr lang="tr-TR" dirty="0"/>
          </a:p>
        </p:txBody>
      </p:sp>
      <p:cxnSp>
        <p:nvCxnSpPr>
          <p:cNvPr id="8" name="Straight Arrow Connector 7"/>
          <p:cNvCxnSpPr/>
          <p:nvPr/>
        </p:nvCxnSpPr>
        <p:spPr>
          <a:xfrm>
            <a:off x="3140242" y="5438274"/>
            <a:ext cx="2406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32202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077718" y="227660"/>
            <a:ext cx="2895082" cy="523220"/>
          </a:xfrm>
          <a:prstGeom prst="rect">
            <a:avLst/>
          </a:prstGeom>
          <a:noFill/>
        </p:spPr>
        <p:txBody>
          <a:bodyPr wrap="square" rtlCol="0">
            <a:spAutoFit/>
          </a:bodyPr>
          <a:lstStyle/>
          <a:p>
            <a:r>
              <a:rPr lang="tr-TR" sz="2800" b="1" dirty="0" smtClean="0"/>
              <a:t>Günün Özeti</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sp>
        <p:nvSpPr>
          <p:cNvPr id="5" name="TextBox 4"/>
          <p:cNvSpPr txBox="1"/>
          <p:nvPr/>
        </p:nvSpPr>
        <p:spPr>
          <a:xfrm>
            <a:off x="4966213" y="1979943"/>
            <a:ext cx="4559046" cy="2862322"/>
          </a:xfrm>
          <a:prstGeom prst="rect">
            <a:avLst/>
          </a:prstGeom>
          <a:noFill/>
        </p:spPr>
        <p:txBody>
          <a:bodyPr wrap="square" rtlCol="0">
            <a:spAutoFit/>
          </a:bodyPr>
          <a:lstStyle/>
          <a:p>
            <a:pPr marL="285744" indent="-285744">
              <a:lnSpc>
                <a:spcPct val="150000"/>
              </a:lnSpc>
              <a:buFont typeface="Arial" panose="020B0604020202020204" pitchFamily="34" charset="0"/>
              <a:buChar char="•"/>
            </a:pPr>
            <a:r>
              <a:rPr lang="tr-TR" sz="2000" dirty="0" smtClean="0"/>
              <a:t>Skaler ve Vektörel Büyüklükler</a:t>
            </a:r>
          </a:p>
          <a:p>
            <a:pPr marL="285744" indent="-285744">
              <a:lnSpc>
                <a:spcPct val="150000"/>
              </a:lnSpc>
              <a:buFont typeface="Arial" panose="020B0604020202020204" pitchFamily="34" charset="0"/>
              <a:buChar char="•"/>
            </a:pPr>
            <a:r>
              <a:rPr lang="tr-TR" sz="2000" dirty="0" smtClean="0"/>
              <a:t>Vektörel Büyüklüklerin Özellikleri</a:t>
            </a:r>
          </a:p>
          <a:p>
            <a:pPr marL="285744" indent="-285744">
              <a:lnSpc>
                <a:spcPct val="150000"/>
              </a:lnSpc>
              <a:buFont typeface="Arial" panose="020B0604020202020204" pitchFamily="34" charset="0"/>
              <a:buChar char="•"/>
            </a:pPr>
            <a:r>
              <a:rPr lang="tr-TR" sz="2000" dirty="0" smtClean="0"/>
              <a:t>Kartezyen Koordinat Sistemi</a:t>
            </a:r>
          </a:p>
          <a:p>
            <a:pPr marL="285744" indent="-285744">
              <a:lnSpc>
                <a:spcPct val="150000"/>
              </a:lnSpc>
              <a:buFont typeface="Arial" panose="020B0604020202020204" pitchFamily="34" charset="0"/>
              <a:buChar char="•"/>
            </a:pPr>
            <a:r>
              <a:rPr lang="tr-TR" sz="2000" dirty="0" smtClean="0"/>
              <a:t>Vektörel Büyüklüklerin Toplamı</a:t>
            </a:r>
          </a:p>
          <a:p>
            <a:pPr marL="285744" indent="-285744">
              <a:lnSpc>
                <a:spcPct val="150000"/>
              </a:lnSpc>
              <a:buFont typeface="Arial" panose="020B0604020202020204" pitchFamily="34" charset="0"/>
              <a:buChar char="•"/>
            </a:pPr>
            <a:r>
              <a:rPr lang="tr-TR" sz="2000" dirty="0" smtClean="0"/>
              <a:t>Bileşen ve Bileşkelerin Hesaplanması</a:t>
            </a:r>
          </a:p>
        </p:txBody>
      </p:sp>
    </p:spTree>
    <p:extLst>
      <p:ext uri="{BB962C8B-B14F-4D97-AF65-F5344CB8AC3E}">
        <p14:creationId xmlns:p14="http://schemas.microsoft.com/office/powerpoint/2010/main" val="1216204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randombar(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randombar(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randombar(horizont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8257" y="2656428"/>
            <a:ext cx="10530349" cy="400110"/>
          </a:xfrm>
          <a:prstGeom prst="rect">
            <a:avLst/>
          </a:prstGeom>
        </p:spPr>
        <p:txBody>
          <a:bodyPr wrap="square">
            <a:spAutoFit/>
          </a:bodyPr>
          <a:lstStyle/>
          <a:p>
            <a:endParaRPr lang="tr-TR" sz="2000" dirty="0"/>
          </a:p>
        </p:txBody>
      </p:sp>
      <p:sp>
        <p:nvSpPr>
          <p:cNvPr id="3" name="Rectangle 2"/>
          <p:cNvSpPr/>
          <p:nvPr/>
        </p:nvSpPr>
        <p:spPr>
          <a:xfrm>
            <a:off x="688257" y="2095989"/>
            <a:ext cx="11179278" cy="4247317"/>
          </a:xfrm>
          <a:prstGeom prst="rect">
            <a:avLst/>
          </a:prstGeom>
        </p:spPr>
        <p:txBody>
          <a:bodyPr wrap="square">
            <a:spAutoFit/>
          </a:bodyPr>
          <a:lstStyle/>
          <a:p>
            <a:pPr>
              <a:lnSpc>
                <a:spcPct val="150000"/>
              </a:lnSpc>
            </a:pPr>
            <a:r>
              <a:rPr lang="tr-TR" dirty="0"/>
              <a:t>11.1.1.1. Vektörlerin özelliklerini açıklar.</a:t>
            </a:r>
          </a:p>
          <a:p>
            <a:pPr>
              <a:lnSpc>
                <a:spcPct val="150000"/>
              </a:lnSpc>
            </a:pPr>
            <a:r>
              <a:rPr lang="tr-TR" dirty="0"/>
              <a:t>11.1.1.2. Vektörel büyüklükleri kartezyen koordinat sisteminde iki ve üç boyutlu olarak </a:t>
            </a:r>
            <a:r>
              <a:rPr lang="tr-TR" dirty="0" smtClean="0"/>
              <a:t>çizer.</a:t>
            </a:r>
            <a:endParaRPr lang="en-US" dirty="0" smtClean="0"/>
          </a:p>
          <a:p>
            <a:pPr marL="973138">
              <a:lnSpc>
                <a:spcPct val="150000"/>
              </a:lnSpc>
            </a:pPr>
            <a:r>
              <a:rPr lang="tr-TR" dirty="0" smtClean="0"/>
              <a:t>a</a:t>
            </a:r>
            <a:r>
              <a:rPr lang="tr-TR" dirty="0"/>
              <a:t>. Birim vektör sitemi (</a:t>
            </a:r>
            <a:r>
              <a:rPr lang="tr-TR" dirty="0" err="1"/>
              <a:t>i,j,k</a:t>
            </a:r>
            <a:r>
              <a:rPr lang="tr-TR" dirty="0"/>
              <a:t>) ile işlem yaptırılmaz.</a:t>
            </a:r>
          </a:p>
          <a:p>
            <a:pPr>
              <a:lnSpc>
                <a:spcPct val="150000"/>
              </a:lnSpc>
            </a:pPr>
            <a:r>
              <a:rPr lang="tr-TR" dirty="0"/>
              <a:t>11.1.1.3. Vektörlerin bileşkelerini farklı yöntemleri kullanarak hesaplar. </a:t>
            </a:r>
          </a:p>
          <a:p>
            <a:pPr marL="1258888" indent="-285750">
              <a:lnSpc>
                <a:spcPct val="150000"/>
              </a:lnSpc>
            </a:pPr>
            <a:r>
              <a:rPr lang="tr-TR" dirty="0"/>
              <a:t>a. Öğrencilerin iki yada daha fazla vektörün bileşkesinin büyüklüğünü hesaplamaları sağlanır.</a:t>
            </a:r>
          </a:p>
          <a:p>
            <a:pPr marL="973138" indent="-973138">
              <a:lnSpc>
                <a:spcPct val="150000"/>
              </a:lnSpc>
            </a:pPr>
            <a:r>
              <a:rPr lang="tr-TR" dirty="0"/>
              <a:t>11.1.1.4. Bir vektörün kartezyen koordinat sistemindeki bileşenlerini çizer ve bileşenlerin büyüklüklerini hesaplar.</a:t>
            </a:r>
          </a:p>
          <a:p>
            <a:pPr marL="1258888" indent="-285750">
              <a:lnSpc>
                <a:spcPct val="150000"/>
              </a:lnSpc>
            </a:pPr>
            <a:r>
              <a:rPr lang="tr-TR" dirty="0"/>
              <a:t>a. Öğrencilerin vektörlerin kartezyen koordinat sistemindeki bileşenlerini çizmeleri ve bileşenlerinin büyüklüklerini hesaplamaları sağlanır.</a:t>
            </a:r>
          </a:p>
        </p:txBody>
      </p:sp>
      <p:sp>
        <p:nvSpPr>
          <p:cNvPr id="5" name="TextBox 4"/>
          <p:cNvSpPr txBox="1"/>
          <p:nvPr/>
        </p:nvSpPr>
        <p:spPr>
          <a:xfrm>
            <a:off x="696909" y="1458469"/>
            <a:ext cx="10513044" cy="523220"/>
          </a:xfrm>
          <a:prstGeom prst="rect">
            <a:avLst/>
          </a:prstGeom>
          <a:noFill/>
        </p:spPr>
        <p:txBody>
          <a:bodyPr wrap="square" rtlCol="0">
            <a:spAutoFit/>
          </a:bodyPr>
          <a:lstStyle/>
          <a:p>
            <a:r>
              <a:rPr lang="tr-TR" sz="2800" b="1" dirty="0" smtClean="0"/>
              <a:t>B</a:t>
            </a:r>
            <a:r>
              <a:rPr lang="en-US" sz="2800" b="1" dirty="0" smtClean="0"/>
              <a:t>UG</a:t>
            </a:r>
            <a:r>
              <a:rPr lang="tr-TR" sz="2800" b="1" dirty="0" smtClean="0"/>
              <a:t>ÜN</a:t>
            </a:r>
            <a:r>
              <a:rPr lang="en-US" sz="2800" b="1" dirty="0" smtClean="0"/>
              <a:t> NE ÖĞRENDİK?</a:t>
            </a:r>
            <a:endParaRPr lang="tr-TR" sz="2800" b="1" dirty="0"/>
          </a:p>
        </p:txBody>
      </p:sp>
    </p:spTree>
    <p:extLst>
      <p:ext uri="{BB962C8B-B14F-4D97-AF65-F5344CB8AC3E}">
        <p14:creationId xmlns:p14="http://schemas.microsoft.com/office/powerpoint/2010/main" val="37968777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426245" y="311882"/>
            <a:ext cx="3491100" cy="523220"/>
          </a:xfrm>
          <a:prstGeom prst="rect">
            <a:avLst/>
          </a:prstGeom>
          <a:noFill/>
        </p:spPr>
        <p:txBody>
          <a:bodyPr wrap="square" rtlCol="0">
            <a:spAutoFit/>
          </a:bodyPr>
          <a:lstStyle/>
          <a:p>
            <a:r>
              <a:rPr lang="tr-TR" sz="2800" b="1" dirty="0" smtClean="0"/>
              <a:t>Soru Çözümü</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Soru Çözümü</a:t>
            </a:r>
            <a:endParaRPr lang="tr-TR" sz="1400" b="1" dirty="0">
              <a:latin typeface="Arial Narrow" panose="020B060602020203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3579895" y="1192129"/>
            <a:ext cx="4733925" cy="5651352"/>
          </a:xfrm>
          <a:prstGeom prst="rect">
            <a:avLst/>
          </a:prstGeom>
        </p:spPr>
      </p:pic>
      <p:sp>
        <p:nvSpPr>
          <p:cNvPr id="6" name="Oval 5"/>
          <p:cNvSpPr/>
          <p:nvPr/>
        </p:nvSpPr>
        <p:spPr>
          <a:xfrm>
            <a:off x="5742573" y="5481532"/>
            <a:ext cx="1656848" cy="333375"/>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754977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426245" y="311882"/>
            <a:ext cx="3491100" cy="523220"/>
          </a:xfrm>
          <a:prstGeom prst="rect">
            <a:avLst/>
          </a:prstGeom>
          <a:noFill/>
        </p:spPr>
        <p:txBody>
          <a:bodyPr wrap="square" rtlCol="0">
            <a:spAutoFit/>
          </a:bodyPr>
          <a:lstStyle/>
          <a:p>
            <a:r>
              <a:rPr lang="tr-TR" sz="2800" b="1" dirty="0" smtClean="0"/>
              <a:t>Soru Çözümü</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Soru Çözümü</a:t>
            </a:r>
            <a:endParaRPr lang="tr-TR" sz="1400" b="1" dirty="0">
              <a:latin typeface="Arial Narrow" panose="020B060602020203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3214765" y="1808493"/>
            <a:ext cx="6434561" cy="4792784"/>
          </a:xfrm>
          <a:prstGeom prst="rect">
            <a:avLst/>
          </a:prstGeom>
        </p:spPr>
      </p:pic>
      <p:sp>
        <p:nvSpPr>
          <p:cNvPr id="6" name="Oval 5"/>
          <p:cNvSpPr/>
          <p:nvPr/>
        </p:nvSpPr>
        <p:spPr>
          <a:xfrm>
            <a:off x="4427621" y="5899127"/>
            <a:ext cx="1106905" cy="333375"/>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95867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827547" y="1352800"/>
            <a:ext cx="4598698" cy="5377218"/>
          </a:xfrm>
          <a:prstGeom prst="rect">
            <a:avLst/>
          </a:prstGeom>
        </p:spPr>
      </p:pic>
      <p:sp>
        <p:nvSpPr>
          <p:cNvPr id="4" name="TextBox 3"/>
          <p:cNvSpPr txBox="1"/>
          <p:nvPr/>
        </p:nvSpPr>
        <p:spPr>
          <a:xfrm>
            <a:off x="8426245" y="311882"/>
            <a:ext cx="3491100" cy="523220"/>
          </a:xfrm>
          <a:prstGeom prst="rect">
            <a:avLst/>
          </a:prstGeom>
          <a:noFill/>
        </p:spPr>
        <p:txBody>
          <a:bodyPr wrap="square" rtlCol="0">
            <a:spAutoFit/>
          </a:bodyPr>
          <a:lstStyle/>
          <a:p>
            <a:r>
              <a:rPr lang="tr-TR" sz="2800" b="1" dirty="0" smtClean="0"/>
              <a:t>Soru Çözümü</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Soru Çözümü</a:t>
            </a:r>
            <a:endParaRPr lang="tr-TR" sz="1400" b="1" dirty="0">
              <a:latin typeface="Arial Narrow" panose="020B0606020202030204" pitchFamily="34" charset="0"/>
              <a:cs typeface="Arial" panose="020B0604020202020204" pitchFamily="34" charset="0"/>
            </a:endParaRPr>
          </a:p>
        </p:txBody>
      </p:sp>
      <p:sp>
        <p:nvSpPr>
          <p:cNvPr id="6" name="Oval 5"/>
          <p:cNvSpPr/>
          <p:nvPr/>
        </p:nvSpPr>
        <p:spPr>
          <a:xfrm>
            <a:off x="6316578" y="5345674"/>
            <a:ext cx="1744580" cy="333375"/>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041849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633787" y="1260001"/>
            <a:ext cx="5516267" cy="5297209"/>
          </a:xfrm>
          <a:prstGeom prst="rect">
            <a:avLst/>
          </a:prstGeom>
        </p:spPr>
      </p:pic>
      <p:sp>
        <p:nvSpPr>
          <p:cNvPr id="4" name="TextBox 3"/>
          <p:cNvSpPr txBox="1"/>
          <p:nvPr/>
        </p:nvSpPr>
        <p:spPr>
          <a:xfrm>
            <a:off x="8426245" y="311882"/>
            <a:ext cx="3491100" cy="523220"/>
          </a:xfrm>
          <a:prstGeom prst="rect">
            <a:avLst/>
          </a:prstGeom>
          <a:noFill/>
        </p:spPr>
        <p:txBody>
          <a:bodyPr wrap="square" rtlCol="0">
            <a:spAutoFit/>
          </a:bodyPr>
          <a:lstStyle/>
          <a:p>
            <a:r>
              <a:rPr lang="tr-TR" sz="2800" b="1" dirty="0" smtClean="0"/>
              <a:t>Soru Çözümü</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Soru Çözümü</a:t>
            </a:r>
            <a:endParaRPr lang="tr-TR" sz="1400" b="1" dirty="0">
              <a:latin typeface="Arial Narrow" panose="020B0606020202030204" pitchFamily="34" charset="0"/>
              <a:cs typeface="Arial" panose="020B0604020202020204" pitchFamily="34" charset="0"/>
            </a:endParaRPr>
          </a:p>
        </p:txBody>
      </p:sp>
      <p:sp>
        <p:nvSpPr>
          <p:cNvPr id="6" name="Oval 5"/>
          <p:cNvSpPr/>
          <p:nvPr/>
        </p:nvSpPr>
        <p:spPr>
          <a:xfrm>
            <a:off x="6080759" y="5778811"/>
            <a:ext cx="884321" cy="333375"/>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66928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983705" y="1352049"/>
            <a:ext cx="6356143" cy="4747962"/>
          </a:xfrm>
          <a:prstGeom prst="rect">
            <a:avLst/>
          </a:prstGeom>
        </p:spPr>
      </p:pic>
      <p:sp>
        <p:nvSpPr>
          <p:cNvPr id="4" name="TextBox 3"/>
          <p:cNvSpPr txBox="1"/>
          <p:nvPr/>
        </p:nvSpPr>
        <p:spPr>
          <a:xfrm>
            <a:off x="8426245" y="311882"/>
            <a:ext cx="3491100" cy="523220"/>
          </a:xfrm>
          <a:prstGeom prst="rect">
            <a:avLst/>
          </a:prstGeom>
          <a:noFill/>
        </p:spPr>
        <p:txBody>
          <a:bodyPr wrap="square" rtlCol="0">
            <a:spAutoFit/>
          </a:bodyPr>
          <a:lstStyle/>
          <a:p>
            <a:r>
              <a:rPr lang="tr-TR" sz="2800" b="1" dirty="0" smtClean="0"/>
              <a:t>Soru Çözümü</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Soru Çözümü</a:t>
            </a:r>
            <a:endParaRPr lang="tr-TR" sz="1400" b="1" dirty="0">
              <a:latin typeface="Arial Narrow" panose="020B0606020202030204" pitchFamily="34" charset="0"/>
              <a:cs typeface="Arial" panose="020B0604020202020204" pitchFamily="34" charset="0"/>
            </a:endParaRPr>
          </a:p>
        </p:txBody>
      </p:sp>
      <p:sp>
        <p:nvSpPr>
          <p:cNvPr id="6" name="Oval 5"/>
          <p:cNvSpPr/>
          <p:nvPr/>
        </p:nvSpPr>
        <p:spPr>
          <a:xfrm>
            <a:off x="6503669" y="5070052"/>
            <a:ext cx="1005841" cy="333375"/>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95951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4252411" y="835101"/>
            <a:ext cx="5228473" cy="5730853"/>
          </a:xfrm>
          <a:prstGeom prst="rect">
            <a:avLst/>
          </a:prstGeom>
        </p:spPr>
      </p:pic>
      <p:sp>
        <p:nvSpPr>
          <p:cNvPr id="4" name="TextBox 3"/>
          <p:cNvSpPr txBox="1"/>
          <p:nvPr/>
        </p:nvSpPr>
        <p:spPr>
          <a:xfrm>
            <a:off x="8426245" y="311882"/>
            <a:ext cx="3491100" cy="523220"/>
          </a:xfrm>
          <a:prstGeom prst="rect">
            <a:avLst/>
          </a:prstGeom>
          <a:noFill/>
        </p:spPr>
        <p:txBody>
          <a:bodyPr wrap="square" rtlCol="0">
            <a:spAutoFit/>
          </a:bodyPr>
          <a:lstStyle/>
          <a:p>
            <a:r>
              <a:rPr lang="tr-TR" sz="2800" b="1" dirty="0" smtClean="0"/>
              <a:t>Soru Çözümü</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Soru Çözümü</a:t>
            </a:r>
            <a:endParaRPr lang="tr-TR" sz="1400" b="1" dirty="0">
              <a:latin typeface="Arial Narrow" panose="020B0606020202030204" pitchFamily="34" charset="0"/>
              <a:cs typeface="Arial" panose="020B0604020202020204" pitchFamily="34" charset="0"/>
            </a:endParaRPr>
          </a:p>
        </p:txBody>
      </p:sp>
      <p:sp>
        <p:nvSpPr>
          <p:cNvPr id="6" name="Oval 5"/>
          <p:cNvSpPr/>
          <p:nvPr/>
        </p:nvSpPr>
        <p:spPr>
          <a:xfrm>
            <a:off x="5513973" y="5824531"/>
            <a:ext cx="1656848" cy="333375"/>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375488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46013" y="983972"/>
            <a:ext cx="9448800" cy="914276"/>
          </a:xfrm>
        </p:spPr>
        <p:txBody>
          <a:bodyPr>
            <a:normAutofit fontScale="90000"/>
          </a:bodyPr>
          <a:lstStyle/>
          <a:p>
            <a:pPr algn="ctr"/>
            <a:r>
              <a:rPr lang="en-US" dirty="0" smtClean="0"/>
              <a:t/>
            </a:r>
            <a:br>
              <a:rPr lang="en-US" dirty="0" smtClean="0"/>
            </a:br>
            <a:r>
              <a:rPr lang="en-US" dirty="0" smtClean="0"/>
              <a:t>KUVVET </a:t>
            </a:r>
            <a:r>
              <a:rPr lang="tr-TR" cap="none" dirty="0" smtClean="0"/>
              <a:t>ve</a:t>
            </a:r>
            <a:r>
              <a:rPr lang="en-US" dirty="0" smtClean="0"/>
              <a:t> HAREKET </a:t>
            </a:r>
            <a:r>
              <a:rPr lang="tr-TR" dirty="0" smtClean="0"/>
              <a:t>ünitesi</a:t>
            </a:r>
            <a:endParaRPr lang="tr-TR" cap="none" dirty="0"/>
          </a:p>
        </p:txBody>
      </p:sp>
      <p:sp>
        <p:nvSpPr>
          <p:cNvPr id="3" name="Subtitle 2"/>
          <p:cNvSpPr>
            <a:spLocks noGrp="1"/>
          </p:cNvSpPr>
          <p:nvPr>
            <p:ph type="subTitle" idx="1"/>
          </p:nvPr>
        </p:nvSpPr>
        <p:spPr>
          <a:xfrm>
            <a:off x="4470504" y="6420271"/>
            <a:ext cx="9448800" cy="685800"/>
          </a:xfrm>
        </p:spPr>
        <p:txBody>
          <a:bodyPr/>
          <a:lstStyle/>
          <a:p>
            <a:pPr algn="ctr"/>
            <a:r>
              <a:rPr lang="tr-TR" dirty="0" smtClean="0"/>
              <a:t>Doç. </a:t>
            </a:r>
            <a:r>
              <a:rPr lang="en-US" dirty="0" smtClean="0"/>
              <a:t>Dr. Ali ERYILMAZ</a:t>
            </a:r>
            <a:endParaRPr lang="tr-TR" dirty="0"/>
          </a:p>
        </p:txBody>
      </p:sp>
      <p:sp>
        <p:nvSpPr>
          <p:cNvPr id="4" name="TextBox 3"/>
          <p:cNvSpPr txBox="1"/>
          <p:nvPr/>
        </p:nvSpPr>
        <p:spPr>
          <a:xfrm>
            <a:off x="3680751" y="2071866"/>
            <a:ext cx="6713316" cy="3779176"/>
          </a:xfrm>
          <a:prstGeom prst="rect">
            <a:avLst/>
          </a:prstGeom>
          <a:noFill/>
        </p:spPr>
        <p:txBody>
          <a:bodyPr wrap="square" rtlCol="0">
            <a:spAutoFit/>
          </a:bodyPr>
          <a:lstStyle/>
          <a:p>
            <a:pPr>
              <a:lnSpc>
                <a:spcPct val="150000"/>
              </a:lnSpc>
            </a:pPr>
            <a:r>
              <a:rPr lang="tr-TR" dirty="0" smtClean="0"/>
              <a:t>1.1. Vektörler</a:t>
            </a:r>
          </a:p>
          <a:p>
            <a:pPr>
              <a:lnSpc>
                <a:spcPct val="150000"/>
              </a:lnSpc>
            </a:pPr>
            <a:r>
              <a:rPr lang="tr-TR" dirty="0" smtClean="0"/>
              <a:t>1.2. Bağıl Hareket</a:t>
            </a:r>
          </a:p>
          <a:p>
            <a:pPr>
              <a:lnSpc>
                <a:spcPct val="150000"/>
              </a:lnSpc>
            </a:pPr>
            <a:r>
              <a:rPr lang="tr-TR" dirty="0" smtClean="0"/>
              <a:t>1.3. Newton’un</a:t>
            </a:r>
            <a:r>
              <a:rPr lang="en-US" dirty="0" smtClean="0"/>
              <a:t> </a:t>
            </a:r>
            <a:r>
              <a:rPr lang="tr-TR" dirty="0" smtClean="0"/>
              <a:t>Hareket Yasaları</a:t>
            </a:r>
          </a:p>
          <a:p>
            <a:pPr>
              <a:lnSpc>
                <a:spcPct val="150000"/>
              </a:lnSpc>
            </a:pPr>
            <a:r>
              <a:rPr lang="tr-TR" dirty="0" smtClean="0"/>
              <a:t>1.4. Bir Boyutta Sabit İvmeli Hareket </a:t>
            </a:r>
          </a:p>
          <a:p>
            <a:pPr>
              <a:lnSpc>
                <a:spcPct val="150000"/>
              </a:lnSpc>
            </a:pPr>
            <a:r>
              <a:rPr lang="tr-TR" dirty="0" smtClean="0"/>
              <a:t>1.5. İki Boyutta Hareket</a:t>
            </a:r>
          </a:p>
          <a:p>
            <a:pPr>
              <a:lnSpc>
                <a:spcPct val="150000"/>
              </a:lnSpc>
            </a:pPr>
            <a:r>
              <a:rPr lang="tr-TR" dirty="0" smtClean="0"/>
              <a:t>1.6. Enerji ve Hayat</a:t>
            </a:r>
          </a:p>
          <a:p>
            <a:pPr>
              <a:lnSpc>
                <a:spcPct val="150000"/>
              </a:lnSpc>
            </a:pPr>
            <a:r>
              <a:rPr lang="tr-TR" dirty="0" smtClean="0"/>
              <a:t>1.7. İtme ve Çizgisel Momentum</a:t>
            </a:r>
          </a:p>
          <a:p>
            <a:pPr>
              <a:lnSpc>
                <a:spcPct val="150000"/>
              </a:lnSpc>
            </a:pPr>
            <a:r>
              <a:rPr lang="tr-TR" dirty="0" smtClean="0"/>
              <a:t>1.8. Tork</a:t>
            </a:r>
          </a:p>
          <a:p>
            <a:pPr>
              <a:lnSpc>
                <a:spcPct val="150000"/>
              </a:lnSpc>
            </a:pPr>
            <a:r>
              <a:rPr lang="tr-TR" dirty="0" smtClean="0"/>
              <a:t>1.9. Denge</a:t>
            </a:r>
            <a:endParaRPr lang="tr-TR" dirty="0"/>
          </a:p>
        </p:txBody>
      </p:sp>
    </p:spTree>
    <p:extLst>
      <p:ext uri="{BB962C8B-B14F-4D97-AF65-F5344CB8AC3E}">
        <p14:creationId xmlns:p14="http://schemas.microsoft.com/office/powerpoint/2010/main" val="8437501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4230604" y="835102"/>
            <a:ext cx="4901364" cy="5941582"/>
          </a:xfrm>
          <a:prstGeom prst="rect">
            <a:avLst/>
          </a:prstGeom>
        </p:spPr>
      </p:pic>
      <p:sp>
        <p:nvSpPr>
          <p:cNvPr id="4" name="TextBox 3"/>
          <p:cNvSpPr txBox="1"/>
          <p:nvPr/>
        </p:nvSpPr>
        <p:spPr>
          <a:xfrm>
            <a:off x="8426245" y="311882"/>
            <a:ext cx="3491100" cy="523220"/>
          </a:xfrm>
          <a:prstGeom prst="rect">
            <a:avLst/>
          </a:prstGeom>
          <a:noFill/>
        </p:spPr>
        <p:txBody>
          <a:bodyPr wrap="square" rtlCol="0">
            <a:spAutoFit/>
          </a:bodyPr>
          <a:lstStyle/>
          <a:p>
            <a:r>
              <a:rPr lang="tr-TR" sz="2800" b="1" dirty="0" smtClean="0"/>
              <a:t>Soru Çözümü</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Skaler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Soru Çözümü</a:t>
            </a:r>
            <a:endParaRPr lang="tr-TR" sz="1400" b="1" dirty="0">
              <a:latin typeface="Arial Narrow" panose="020B0606020202030204" pitchFamily="34" charset="0"/>
              <a:cs typeface="Arial" panose="020B0604020202020204" pitchFamily="34" charset="0"/>
            </a:endParaRPr>
          </a:p>
        </p:txBody>
      </p:sp>
      <p:sp>
        <p:nvSpPr>
          <p:cNvPr id="6" name="Oval 5"/>
          <p:cNvSpPr/>
          <p:nvPr/>
        </p:nvSpPr>
        <p:spPr>
          <a:xfrm>
            <a:off x="6480809" y="6053032"/>
            <a:ext cx="884321" cy="333375"/>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4"/>
          <a:stretch>
            <a:fillRect/>
          </a:stretch>
        </p:blipFill>
        <p:spPr>
          <a:xfrm>
            <a:off x="4230604" y="835102"/>
            <a:ext cx="390525" cy="390525"/>
          </a:xfrm>
          <a:prstGeom prst="rect">
            <a:avLst/>
          </a:prstGeom>
        </p:spPr>
      </p:pic>
    </p:spTree>
    <p:extLst>
      <p:ext uri="{BB962C8B-B14F-4D97-AF65-F5344CB8AC3E}">
        <p14:creationId xmlns:p14="http://schemas.microsoft.com/office/powerpoint/2010/main" val="1135779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4220075" y="835102"/>
            <a:ext cx="4093745" cy="5967421"/>
          </a:xfrm>
          <a:prstGeom prst="rect">
            <a:avLst/>
          </a:prstGeom>
        </p:spPr>
      </p:pic>
      <p:sp>
        <p:nvSpPr>
          <p:cNvPr id="4" name="TextBox 3"/>
          <p:cNvSpPr txBox="1"/>
          <p:nvPr/>
        </p:nvSpPr>
        <p:spPr>
          <a:xfrm>
            <a:off x="8426245" y="311882"/>
            <a:ext cx="3491100" cy="523220"/>
          </a:xfrm>
          <a:prstGeom prst="rect">
            <a:avLst/>
          </a:prstGeom>
          <a:noFill/>
        </p:spPr>
        <p:txBody>
          <a:bodyPr wrap="square" rtlCol="0">
            <a:spAutoFit/>
          </a:bodyPr>
          <a:lstStyle/>
          <a:p>
            <a:r>
              <a:rPr lang="tr-TR" sz="2800" b="1" dirty="0" smtClean="0"/>
              <a:t>Soru Çözümü</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Skaler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Soru Çözümü</a:t>
            </a:r>
            <a:endParaRPr lang="tr-TR" sz="1400" b="1" dirty="0">
              <a:latin typeface="Arial Narrow" panose="020B0606020202030204" pitchFamily="34" charset="0"/>
              <a:cs typeface="Arial" panose="020B0604020202020204" pitchFamily="34" charset="0"/>
            </a:endParaRPr>
          </a:p>
        </p:txBody>
      </p:sp>
      <p:sp>
        <p:nvSpPr>
          <p:cNvPr id="6" name="Oval 5"/>
          <p:cNvSpPr/>
          <p:nvPr/>
        </p:nvSpPr>
        <p:spPr>
          <a:xfrm>
            <a:off x="6266947" y="6133042"/>
            <a:ext cx="1656848" cy="333375"/>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2527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4222332" y="640877"/>
            <a:ext cx="4681036" cy="6028883"/>
          </a:xfrm>
          <a:prstGeom prst="rect">
            <a:avLst/>
          </a:prstGeom>
        </p:spPr>
      </p:pic>
      <p:sp>
        <p:nvSpPr>
          <p:cNvPr id="4" name="TextBox 3"/>
          <p:cNvSpPr txBox="1"/>
          <p:nvPr/>
        </p:nvSpPr>
        <p:spPr>
          <a:xfrm>
            <a:off x="8426245" y="311882"/>
            <a:ext cx="3491100" cy="523220"/>
          </a:xfrm>
          <a:prstGeom prst="rect">
            <a:avLst/>
          </a:prstGeom>
          <a:noFill/>
        </p:spPr>
        <p:txBody>
          <a:bodyPr wrap="square" rtlCol="0">
            <a:spAutoFit/>
          </a:bodyPr>
          <a:lstStyle/>
          <a:p>
            <a:r>
              <a:rPr lang="tr-TR" sz="2800" b="1" dirty="0" smtClean="0"/>
              <a:t>Soru Çözümü</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Skaler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Soru Çözümü</a:t>
            </a:r>
            <a:endParaRPr lang="tr-TR" sz="1400" b="1" dirty="0">
              <a:latin typeface="Arial Narrow" panose="020B0606020202030204" pitchFamily="34" charset="0"/>
              <a:cs typeface="Arial" panose="020B0604020202020204" pitchFamily="34" charset="0"/>
            </a:endParaRPr>
          </a:p>
        </p:txBody>
      </p:sp>
      <p:sp>
        <p:nvSpPr>
          <p:cNvPr id="6" name="Oval 5"/>
          <p:cNvSpPr/>
          <p:nvPr/>
        </p:nvSpPr>
        <p:spPr>
          <a:xfrm>
            <a:off x="4251959" y="5646413"/>
            <a:ext cx="1078631" cy="333375"/>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409755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18517" y="1779251"/>
            <a:ext cx="11270127" cy="523220"/>
          </a:xfrm>
          <a:prstGeom prst="rect">
            <a:avLst/>
          </a:prstGeom>
          <a:noFill/>
        </p:spPr>
        <p:txBody>
          <a:bodyPr wrap="square" rtlCol="0">
            <a:spAutoFit/>
          </a:bodyPr>
          <a:lstStyle/>
          <a:p>
            <a:pPr algn="ctr"/>
            <a:r>
              <a:rPr lang="tr-TR" sz="2800" b="1" dirty="0" smtClean="0"/>
              <a:t>ÖNÜMÜZDEKİ HAFTA</a:t>
            </a:r>
            <a:r>
              <a:rPr lang="en-US" sz="2800" b="1" dirty="0" smtClean="0"/>
              <a:t> NE ÖĞRENECEĞİZ?</a:t>
            </a:r>
            <a:endParaRPr lang="tr-TR" sz="2800" b="1" dirty="0"/>
          </a:p>
        </p:txBody>
      </p:sp>
      <p:sp>
        <p:nvSpPr>
          <p:cNvPr id="2" name="Rectangle 1"/>
          <p:cNvSpPr/>
          <p:nvPr/>
        </p:nvSpPr>
        <p:spPr>
          <a:xfrm>
            <a:off x="688257" y="2656428"/>
            <a:ext cx="10530349" cy="369332"/>
          </a:xfrm>
          <a:prstGeom prst="rect">
            <a:avLst/>
          </a:prstGeom>
        </p:spPr>
        <p:txBody>
          <a:bodyPr wrap="square">
            <a:spAutoFit/>
          </a:bodyPr>
          <a:lstStyle/>
          <a:p>
            <a:pPr indent="-236538"/>
            <a:r>
              <a:rPr lang="tr-TR" b="1" dirty="0">
                <a:solidFill>
                  <a:srgbClr val="4F4B4C"/>
                </a:solidFill>
                <a:latin typeface="Arial" panose="020B0604020202020204" pitchFamily="34" charset="0"/>
              </a:rPr>
              <a:t>1.2. Bağıl Hareket</a:t>
            </a:r>
          </a:p>
        </p:txBody>
      </p:sp>
      <p:sp>
        <p:nvSpPr>
          <p:cNvPr id="3" name="Rectangle 2"/>
          <p:cNvSpPr/>
          <p:nvPr/>
        </p:nvSpPr>
        <p:spPr>
          <a:xfrm>
            <a:off x="934063" y="3236531"/>
            <a:ext cx="11179278" cy="2862322"/>
          </a:xfrm>
          <a:prstGeom prst="rect">
            <a:avLst/>
          </a:prstGeom>
        </p:spPr>
        <p:txBody>
          <a:bodyPr wrap="square">
            <a:spAutoFit/>
          </a:bodyPr>
          <a:lstStyle/>
          <a:p>
            <a:pPr indent="-236538">
              <a:lnSpc>
                <a:spcPct val="200000"/>
              </a:lnSpc>
            </a:pPr>
            <a:r>
              <a:rPr lang="tr-TR" dirty="0">
                <a:solidFill>
                  <a:srgbClr val="4F4B4C"/>
                </a:solidFill>
                <a:latin typeface="Arial" panose="020B0604020202020204" pitchFamily="34" charset="0"/>
              </a:rPr>
              <a:t>11.1.2.1. Sabit hızlı iki cismin hareketini birbirine göre yorumlar.</a:t>
            </a:r>
          </a:p>
          <a:p>
            <a:pPr indent="-236538">
              <a:lnSpc>
                <a:spcPct val="200000"/>
              </a:lnSpc>
            </a:pPr>
            <a:r>
              <a:rPr lang="tr-TR" dirty="0">
                <a:solidFill>
                  <a:srgbClr val="4F4B4C"/>
                </a:solidFill>
                <a:latin typeface="Arial" panose="020B0604020202020204" pitchFamily="34" charset="0"/>
              </a:rPr>
              <a:t>11.1.2.2. Hareketli bir ortamdaki sabit hızlı cisimlerin hareketini farklı gözlem çerçevelerine göre yorumlar.</a:t>
            </a:r>
          </a:p>
          <a:p>
            <a:pPr marL="973138">
              <a:lnSpc>
                <a:spcPct val="200000"/>
              </a:lnSpc>
            </a:pPr>
            <a:r>
              <a:rPr lang="tr-TR" dirty="0">
                <a:solidFill>
                  <a:srgbClr val="4F4B4C"/>
                </a:solidFill>
                <a:latin typeface="Arial" panose="020B0604020202020204" pitchFamily="34" charset="0"/>
              </a:rPr>
              <a:t>a. Öğrencilerin vektörlerin özelliklerini kullanarak günlük hayatla ilgili problemler çözmeleri sağlanır. </a:t>
            </a:r>
          </a:p>
          <a:p>
            <a:pPr marL="984250" indent="-1220788">
              <a:lnSpc>
                <a:spcPct val="200000"/>
              </a:lnSpc>
            </a:pPr>
            <a:r>
              <a:rPr lang="tr-TR" dirty="0">
                <a:solidFill>
                  <a:srgbClr val="4F4B4C"/>
                </a:solidFill>
                <a:latin typeface="Arial" panose="020B0604020202020204" pitchFamily="34" charset="0"/>
              </a:rPr>
              <a:t>11.1.3.1. Serbest cisim diyagramları üzerinde cisme etki eden kuvvetleri gösterir ve net kuvvetin büyüklüğünü hesaplar.</a:t>
            </a:r>
          </a:p>
        </p:txBody>
      </p:sp>
    </p:spTree>
    <p:extLst>
      <p:ext uri="{BB962C8B-B14F-4D97-AF65-F5344CB8AC3E}">
        <p14:creationId xmlns:p14="http://schemas.microsoft.com/office/powerpoint/2010/main" val="84952773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0704" y="2609093"/>
            <a:ext cx="9717024" cy="2072639"/>
          </a:xfrm>
        </p:spPr>
        <p:txBody>
          <a:bodyPr>
            <a:normAutofit/>
          </a:bodyPr>
          <a:lstStyle/>
          <a:p>
            <a:pPr marL="0" indent="0">
              <a:buNone/>
            </a:pPr>
            <a:endParaRPr lang="tr-TR" dirty="0" smtClean="0"/>
          </a:p>
          <a:p>
            <a:pPr marL="0" indent="0" algn="ctr">
              <a:buNone/>
            </a:pPr>
            <a:r>
              <a:rPr lang="tr-TR" sz="4800" dirty="0" smtClean="0"/>
              <a:t>Önümüzdeki Hafta Görüşürüz </a:t>
            </a:r>
            <a:r>
              <a:rPr lang="tr-TR" sz="4800" dirty="0" smtClean="0">
                <a:solidFill>
                  <a:schemeClr val="accent6">
                    <a:lumMod val="60000"/>
                    <a:lumOff val="40000"/>
                  </a:schemeClr>
                </a:solidFill>
                <a:sym typeface="Wingdings" panose="05000000000000000000" pitchFamily="2" charset="2"/>
              </a:rPr>
              <a:t></a:t>
            </a:r>
            <a:endParaRPr lang="tr-TR" sz="4800" dirty="0">
              <a:solidFill>
                <a:schemeClr val="accent6">
                  <a:lumMod val="60000"/>
                  <a:lumOff val="40000"/>
                </a:schemeClr>
              </a:solidFill>
            </a:endParaRPr>
          </a:p>
        </p:txBody>
      </p:sp>
    </p:spTree>
    <p:extLst>
      <p:ext uri="{BB962C8B-B14F-4D97-AF65-F5344CB8AC3E}">
        <p14:creationId xmlns:p14="http://schemas.microsoft.com/office/powerpoint/2010/main" val="14978121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32150" y="1502637"/>
            <a:ext cx="9448800" cy="914276"/>
          </a:xfrm>
        </p:spPr>
        <p:txBody>
          <a:bodyPr>
            <a:normAutofit fontScale="90000"/>
          </a:bodyPr>
          <a:lstStyle/>
          <a:p>
            <a:pPr algn="ctr"/>
            <a:r>
              <a:rPr lang="tr-TR" dirty="0" smtClean="0"/>
              <a:t/>
            </a:r>
            <a:br>
              <a:rPr lang="tr-TR" dirty="0" smtClean="0"/>
            </a:br>
            <a:r>
              <a:rPr lang="tr-TR" dirty="0" smtClean="0"/>
              <a:t>elektrik </a:t>
            </a:r>
            <a:r>
              <a:rPr lang="tr-TR" cap="none" dirty="0" smtClean="0"/>
              <a:t>ve</a:t>
            </a:r>
            <a:r>
              <a:rPr lang="tr-TR" dirty="0" smtClean="0"/>
              <a:t> manyetizma ünitesi</a:t>
            </a:r>
            <a:endParaRPr lang="tr-TR" cap="none" dirty="0"/>
          </a:p>
        </p:txBody>
      </p:sp>
      <p:sp>
        <p:nvSpPr>
          <p:cNvPr id="3" name="Subtitle 2"/>
          <p:cNvSpPr>
            <a:spLocks noGrp="1"/>
          </p:cNvSpPr>
          <p:nvPr>
            <p:ph type="subTitle" idx="1"/>
          </p:nvPr>
        </p:nvSpPr>
        <p:spPr>
          <a:xfrm>
            <a:off x="4470504" y="6420271"/>
            <a:ext cx="9448800" cy="685800"/>
          </a:xfrm>
        </p:spPr>
        <p:txBody>
          <a:bodyPr/>
          <a:lstStyle/>
          <a:p>
            <a:pPr algn="ctr"/>
            <a:r>
              <a:rPr lang="tr-TR" dirty="0" smtClean="0"/>
              <a:t>Doç. </a:t>
            </a:r>
            <a:r>
              <a:rPr lang="en-US" dirty="0" smtClean="0"/>
              <a:t>Dr. Ali ERYILMAZ</a:t>
            </a:r>
            <a:endParaRPr lang="tr-TR" dirty="0"/>
          </a:p>
        </p:txBody>
      </p:sp>
      <p:sp>
        <p:nvSpPr>
          <p:cNvPr id="4" name="TextBox 3"/>
          <p:cNvSpPr txBox="1"/>
          <p:nvPr/>
        </p:nvSpPr>
        <p:spPr>
          <a:xfrm>
            <a:off x="4470504" y="2740394"/>
            <a:ext cx="6713316" cy="2585323"/>
          </a:xfrm>
          <a:prstGeom prst="rect">
            <a:avLst/>
          </a:prstGeom>
          <a:noFill/>
        </p:spPr>
        <p:txBody>
          <a:bodyPr wrap="square" rtlCol="0">
            <a:spAutoFit/>
          </a:bodyPr>
          <a:lstStyle/>
          <a:p>
            <a:pPr>
              <a:lnSpc>
                <a:spcPct val="150000"/>
              </a:lnSpc>
            </a:pPr>
            <a:r>
              <a:rPr lang="tr-TR" dirty="0" smtClean="0"/>
              <a:t>2.1. Elektriksel Kuvvet ve Elektrik Alanı</a:t>
            </a:r>
          </a:p>
          <a:p>
            <a:pPr>
              <a:lnSpc>
                <a:spcPct val="150000"/>
              </a:lnSpc>
            </a:pPr>
            <a:r>
              <a:rPr lang="tr-TR" dirty="0" smtClean="0"/>
              <a:t>2.2. Elektriksel Potansiyel</a:t>
            </a:r>
          </a:p>
          <a:p>
            <a:pPr>
              <a:lnSpc>
                <a:spcPct val="150000"/>
              </a:lnSpc>
            </a:pPr>
            <a:r>
              <a:rPr lang="tr-TR" dirty="0" smtClean="0"/>
              <a:t>2.3. Düzgün Elektrik Alan ve Sığa</a:t>
            </a:r>
          </a:p>
          <a:p>
            <a:pPr>
              <a:lnSpc>
                <a:spcPct val="150000"/>
              </a:lnSpc>
            </a:pPr>
            <a:r>
              <a:rPr lang="tr-TR" dirty="0" smtClean="0"/>
              <a:t>2.4. Manyetizma ve Elektromanyetik İndükleme</a:t>
            </a:r>
          </a:p>
          <a:p>
            <a:pPr>
              <a:lnSpc>
                <a:spcPct val="150000"/>
              </a:lnSpc>
            </a:pPr>
            <a:r>
              <a:rPr lang="tr-TR" dirty="0" smtClean="0"/>
              <a:t>2.5. Alternatif (Değişen) Akım</a:t>
            </a:r>
          </a:p>
          <a:p>
            <a:pPr>
              <a:lnSpc>
                <a:spcPct val="150000"/>
              </a:lnSpc>
            </a:pPr>
            <a:r>
              <a:rPr lang="tr-TR" dirty="0" smtClean="0"/>
              <a:t>2.6. Transformatörler</a:t>
            </a:r>
          </a:p>
        </p:txBody>
      </p:sp>
    </p:spTree>
    <p:extLst>
      <p:ext uri="{BB962C8B-B14F-4D97-AF65-F5344CB8AC3E}">
        <p14:creationId xmlns:p14="http://schemas.microsoft.com/office/powerpoint/2010/main" val="5433058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86256" y="2202427"/>
            <a:ext cx="9448800" cy="2032922"/>
          </a:xfrm>
        </p:spPr>
        <p:txBody>
          <a:bodyPr>
            <a:normAutofit fontScale="90000"/>
          </a:bodyPr>
          <a:lstStyle/>
          <a:p>
            <a:pPr algn="ctr"/>
            <a:r>
              <a:rPr lang="en-US" dirty="0" smtClean="0"/>
              <a:t>11. </a:t>
            </a:r>
            <a:r>
              <a:rPr lang="tr-TR" dirty="0" smtClean="0"/>
              <a:t>Sınıf</a:t>
            </a:r>
            <a:r>
              <a:rPr lang="en-US" dirty="0" smtClean="0"/>
              <a:t>:</a:t>
            </a:r>
            <a:br>
              <a:rPr lang="en-US" dirty="0" smtClean="0"/>
            </a:br>
            <a:r>
              <a:rPr lang="en-US" dirty="0" smtClean="0"/>
              <a:t>KUVVET </a:t>
            </a:r>
            <a:r>
              <a:rPr lang="tr-TR" cap="none" dirty="0" smtClean="0"/>
              <a:t>ve</a:t>
            </a:r>
            <a:r>
              <a:rPr lang="en-US" dirty="0" smtClean="0"/>
              <a:t> HAREKET </a:t>
            </a:r>
            <a:r>
              <a:rPr lang="tr-TR" dirty="0" smtClean="0"/>
              <a:t>ünitesi</a:t>
            </a:r>
            <a:r>
              <a:rPr lang="en-US" dirty="0" smtClean="0"/>
              <a:t/>
            </a:r>
            <a:br>
              <a:rPr lang="en-US" dirty="0" smtClean="0"/>
            </a:br>
            <a:r>
              <a:rPr lang="en-US" dirty="0"/>
              <a:t/>
            </a:r>
            <a:br>
              <a:rPr lang="en-US" dirty="0"/>
            </a:br>
            <a:r>
              <a:rPr lang="en-US" dirty="0" smtClean="0"/>
              <a:t> </a:t>
            </a:r>
            <a:r>
              <a:rPr lang="tr-TR" cap="none" dirty="0" smtClean="0"/>
              <a:t>Vektörler</a:t>
            </a:r>
            <a:endParaRPr lang="tr-TR" cap="none" dirty="0"/>
          </a:p>
        </p:txBody>
      </p:sp>
      <p:sp>
        <p:nvSpPr>
          <p:cNvPr id="3" name="Subtitle 2"/>
          <p:cNvSpPr>
            <a:spLocks noGrp="1"/>
          </p:cNvSpPr>
          <p:nvPr>
            <p:ph type="subTitle" idx="1"/>
          </p:nvPr>
        </p:nvSpPr>
        <p:spPr>
          <a:xfrm>
            <a:off x="1715729" y="4938711"/>
            <a:ext cx="9448800" cy="685800"/>
          </a:xfrm>
        </p:spPr>
        <p:txBody>
          <a:bodyPr/>
          <a:lstStyle/>
          <a:p>
            <a:pPr algn="ctr"/>
            <a:r>
              <a:rPr lang="tr-TR" dirty="0" smtClean="0"/>
              <a:t>Doç. </a:t>
            </a:r>
            <a:r>
              <a:rPr lang="en-US" dirty="0" smtClean="0"/>
              <a:t>Dr. Ali ERYILMAZ</a:t>
            </a:r>
            <a:endParaRPr lang="tr-TR" dirty="0"/>
          </a:p>
        </p:txBody>
      </p:sp>
    </p:spTree>
    <p:extLst>
      <p:ext uri="{BB962C8B-B14F-4D97-AF65-F5344CB8AC3E}">
        <p14:creationId xmlns:p14="http://schemas.microsoft.com/office/powerpoint/2010/main" val="14728797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8257" y="1292550"/>
            <a:ext cx="6790944" cy="523220"/>
          </a:xfrm>
          <a:prstGeom prst="rect">
            <a:avLst/>
          </a:prstGeom>
          <a:noFill/>
        </p:spPr>
        <p:txBody>
          <a:bodyPr wrap="square" rtlCol="0">
            <a:spAutoFit/>
          </a:bodyPr>
          <a:lstStyle/>
          <a:p>
            <a:r>
              <a:rPr lang="tr-TR" sz="2800" b="1" dirty="0" smtClean="0"/>
              <a:t>Ne Öğreneceğiz: KAZANIMLAR</a:t>
            </a:r>
            <a:endParaRPr lang="tr-TR" sz="2800" b="1" dirty="0"/>
          </a:p>
        </p:txBody>
      </p:sp>
      <p:sp>
        <p:nvSpPr>
          <p:cNvPr id="2" name="Rectangle 1"/>
          <p:cNvSpPr/>
          <p:nvPr/>
        </p:nvSpPr>
        <p:spPr>
          <a:xfrm>
            <a:off x="688257" y="2656428"/>
            <a:ext cx="10530349" cy="400110"/>
          </a:xfrm>
          <a:prstGeom prst="rect">
            <a:avLst/>
          </a:prstGeom>
        </p:spPr>
        <p:txBody>
          <a:bodyPr wrap="square">
            <a:spAutoFit/>
          </a:bodyPr>
          <a:lstStyle/>
          <a:p>
            <a:endParaRPr lang="tr-TR" sz="2000" dirty="0"/>
          </a:p>
        </p:txBody>
      </p:sp>
      <p:sp>
        <p:nvSpPr>
          <p:cNvPr id="3" name="Rectangle 2"/>
          <p:cNvSpPr/>
          <p:nvPr/>
        </p:nvSpPr>
        <p:spPr>
          <a:xfrm>
            <a:off x="688257" y="2095989"/>
            <a:ext cx="11179278" cy="4662815"/>
          </a:xfrm>
          <a:prstGeom prst="rect">
            <a:avLst/>
          </a:prstGeom>
        </p:spPr>
        <p:txBody>
          <a:bodyPr wrap="square">
            <a:spAutoFit/>
          </a:bodyPr>
          <a:lstStyle/>
          <a:p>
            <a:pPr>
              <a:lnSpc>
                <a:spcPct val="150000"/>
              </a:lnSpc>
            </a:pPr>
            <a:r>
              <a:rPr lang="tr-TR" b="1" dirty="0" smtClean="0"/>
              <a:t>1.1. Vektörler</a:t>
            </a:r>
          </a:p>
          <a:p>
            <a:pPr>
              <a:lnSpc>
                <a:spcPct val="150000"/>
              </a:lnSpc>
            </a:pPr>
            <a:r>
              <a:rPr lang="tr-TR" dirty="0" smtClean="0"/>
              <a:t>11.1.1.1. Vektörlerin özelliklerini açıklar.</a:t>
            </a:r>
          </a:p>
          <a:p>
            <a:pPr>
              <a:lnSpc>
                <a:spcPct val="150000"/>
              </a:lnSpc>
            </a:pPr>
            <a:r>
              <a:rPr lang="tr-TR" dirty="0" smtClean="0"/>
              <a:t>11.1.1.2. Vektörel büyüklükleri kartezyen koordinat sisteminde iki ve üç boyutlu olarak çizer.</a:t>
            </a:r>
          </a:p>
          <a:p>
            <a:pPr marL="973138">
              <a:lnSpc>
                <a:spcPct val="150000"/>
              </a:lnSpc>
            </a:pPr>
            <a:r>
              <a:rPr lang="tr-TR" dirty="0" smtClean="0"/>
              <a:t>a. Birim vektör sitemi (</a:t>
            </a:r>
            <a:r>
              <a:rPr lang="tr-TR" dirty="0" err="1" smtClean="0"/>
              <a:t>i,j,k</a:t>
            </a:r>
            <a:r>
              <a:rPr lang="tr-TR" dirty="0" smtClean="0"/>
              <a:t>) ile işlem yaptırılmaz.</a:t>
            </a:r>
          </a:p>
          <a:p>
            <a:pPr>
              <a:lnSpc>
                <a:spcPct val="150000"/>
              </a:lnSpc>
            </a:pPr>
            <a:r>
              <a:rPr lang="tr-TR" dirty="0" smtClean="0"/>
              <a:t>11.1.1.3. Vektörlerin bileşkelerini farklı yöntemleri kullanarak hesaplar. </a:t>
            </a:r>
          </a:p>
          <a:p>
            <a:pPr marL="1258888" indent="-285750">
              <a:lnSpc>
                <a:spcPct val="150000"/>
              </a:lnSpc>
            </a:pPr>
            <a:r>
              <a:rPr lang="tr-TR" dirty="0" smtClean="0"/>
              <a:t>a. Öğrencilerin iki yada daha fazla vektörün bileşkesinin büyüklüğünü hesaplamaları sağlanır.</a:t>
            </a:r>
          </a:p>
          <a:p>
            <a:pPr marL="973138" indent="-973138">
              <a:lnSpc>
                <a:spcPct val="150000"/>
              </a:lnSpc>
            </a:pPr>
            <a:r>
              <a:rPr lang="tr-TR" dirty="0" smtClean="0"/>
              <a:t>11.1.1.4. Bir vektörün kartezyen koordinat sistemindeki bileşenlerini çizer ve bileşenlerin büyüklüklerini hesaplar.</a:t>
            </a:r>
          </a:p>
          <a:p>
            <a:pPr marL="1258888" indent="-285750">
              <a:lnSpc>
                <a:spcPct val="150000"/>
              </a:lnSpc>
            </a:pPr>
            <a:r>
              <a:rPr lang="tr-TR" dirty="0" smtClean="0"/>
              <a:t>a. Öğrencilerin vektörlerin kartezyen koordinat sistemindeki bileşenlerini çizmeleri ve bileşenlerinin büyüklüklerini hesaplamaları sağlanır.</a:t>
            </a:r>
            <a:endParaRPr lang="tr-TR" dirty="0"/>
          </a:p>
        </p:txBody>
      </p:sp>
    </p:spTree>
    <p:extLst>
      <p:ext uri="{BB962C8B-B14F-4D97-AF65-F5344CB8AC3E}">
        <p14:creationId xmlns:p14="http://schemas.microsoft.com/office/powerpoint/2010/main" val="27492055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3024" y="1560576"/>
            <a:ext cx="6790944" cy="523220"/>
          </a:xfrm>
          <a:prstGeom prst="rect">
            <a:avLst/>
          </a:prstGeom>
          <a:noFill/>
        </p:spPr>
        <p:txBody>
          <a:bodyPr wrap="square" rtlCol="0">
            <a:spAutoFit/>
          </a:bodyPr>
          <a:lstStyle/>
          <a:p>
            <a:r>
              <a:rPr lang="tr-TR" sz="2800" b="1" dirty="0"/>
              <a:t>NELER YAPACAĞIZ?</a:t>
            </a:r>
          </a:p>
        </p:txBody>
      </p:sp>
      <p:sp>
        <p:nvSpPr>
          <p:cNvPr id="2" name="TextBox 1"/>
          <p:cNvSpPr txBox="1"/>
          <p:nvPr/>
        </p:nvSpPr>
        <p:spPr>
          <a:xfrm>
            <a:off x="573024" y="2083796"/>
            <a:ext cx="7595616" cy="3000821"/>
          </a:xfrm>
          <a:prstGeom prst="rect">
            <a:avLst/>
          </a:prstGeom>
          <a:noFill/>
        </p:spPr>
        <p:txBody>
          <a:bodyPr wrap="square" rtlCol="0">
            <a:spAutoFit/>
          </a:bodyPr>
          <a:lstStyle/>
          <a:p>
            <a:pPr marL="285744" indent="-285744">
              <a:lnSpc>
                <a:spcPct val="150000"/>
              </a:lnSpc>
              <a:buFont typeface="Arial" panose="020B0604020202020204" pitchFamily="34" charset="0"/>
              <a:buChar char="•"/>
            </a:pPr>
            <a:r>
              <a:rPr lang="tr-TR" dirty="0" smtClean="0"/>
              <a:t>Skaler ve Vektörel Büyüklükler</a:t>
            </a:r>
          </a:p>
          <a:p>
            <a:pPr marL="285744" indent="-285744">
              <a:lnSpc>
                <a:spcPct val="150000"/>
              </a:lnSpc>
              <a:buFont typeface="Arial" panose="020B0604020202020204" pitchFamily="34" charset="0"/>
              <a:buChar char="•"/>
            </a:pPr>
            <a:r>
              <a:rPr lang="tr-TR" dirty="0" smtClean="0"/>
              <a:t>Vektörel Büyüklüklerin Özellikleri</a:t>
            </a:r>
          </a:p>
          <a:p>
            <a:pPr marL="285744" indent="-285744">
              <a:lnSpc>
                <a:spcPct val="150000"/>
              </a:lnSpc>
              <a:buFont typeface="Arial" panose="020B0604020202020204" pitchFamily="34" charset="0"/>
              <a:buChar char="•"/>
            </a:pPr>
            <a:r>
              <a:rPr lang="tr-TR" dirty="0" smtClean="0"/>
              <a:t>Kartezyen Koordinat Sistemi</a:t>
            </a:r>
          </a:p>
          <a:p>
            <a:pPr marL="285744" indent="-285744">
              <a:lnSpc>
                <a:spcPct val="150000"/>
              </a:lnSpc>
              <a:buFont typeface="Arial" panose="020B0604020202020204" pitchFamily="34" charset="0"/>
              <a:buChar char="•"/>
            </a:pPr>
            <a:r>
              <a:rPr lang="tr-TR" dirty="0" smtClean="0"/>
              <a:t>Vektörel Büyüklüklerin Toplamı</a:t>
            </a:r>
          </a:p>
          <a:p>
            <a:pPr marL="285744" indent="-285744">
              <a:lnSpc>
                <a:spcPct val="150000"/>
              </a:lnSpc>
              <a:buFont typeface="Arial" panose="020B0604020202020204" pitchFamily="34" charset="0"/>
              <a:buChar char="•"/>
            </a:pPr>
            <a:r>
              <a:rPr lang="tr-TR" dirty="0" smtClean="0"/>
              <a:t>Bileşen ve Bileşkelerin Hesaplanması</a:t>
            </a:r>
          </a:p>
          <a:p>
            <a:pPr marL="285744" indent="-285744">
              <a:lnSpc>
                <a:spcPct val="150000"/>
              </a:lnSpc>
              <a:buFont typeface="Arial" panose="020B0604020202020204" pitchFamily="34" charset="0"/>
              <a:buChar char="•"/>
            </a:pPr>
            <a:r>
              <a:rPr lang="tr-TR" dirty="0" smtClean="0"/>
              <a:t>Günün Özeti</a:t>
            </a:r>
          </a:p>
          <a:p>
            <a:pPr marL="285744" indent="-285744">
              <a:lnSpc>
                <a:spcPct val="150000"/>
              </a:lnSpc>
              <a:buFont typeface="Arial" panose="020B0604020202020204" pitchFamily="34" charset="0"/>
              <a:buChar char="•"/>
            </a:pPr>
            <a:r>
              <a:rPr lang="tr-TR" dirty="0" smtClean="0"/>
              <a:t>Soru Çözümü</a:t>
            </a:r>
            <a:endParaRPr lang="tr-TR" dirty="0"/>
          </a:p>
        </p:txBody>
      </p:sp>
    </p:spTree>
    <p:extLst>
      <p:ext uri="{BB962C8B-B14F-4D97-AF65-F5344CB8AC3E}">
        <p14:creationId xmlns:p14="http://schemas.microsoft.com/office/powerpoint/2010/main" val="33914355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302477" y="184060"/>
            <a:ext cx="5614868" cy="523220"/>
          </a:xfrm>
          <a:prstGeom prst="rect">
            <a:avLst/>
          </a:prstGeom>
          <a:noFill/>
        </p:spPr>
        <p:txBody>
          <a:bodyPr wrap="square" rtlCol="0">
            <a:spAutoFit/>
          </a:bodyPr>
          <a:lstStyle/>
          <a:p>
            <a:r>
              <a:rPr lang="tr-TR" sz="2800" b="1" dirty="0" smtClean="0"/>
              <a:t>Skaler ve Vektörel Büyüklükler</a:t>
            </a:r>
          </a:p>
        </p:txBody>
      </p:sp>
      <p:sp>
        <p:nvSpPr>
          <p:cNvPr id="2" name="TextBox 1"/>
          <p:cNvSpPr txBox="1"/>
          <p:nvPr/>
        </p:nvSpPr>
        <p:spPr>
          <a:xfrm>
            <a:off x="150238" y="1808493"/>
            <a:ext cx="1855543"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S</a:t>
            </a:r>
            <a:r>
              <a:rPr lang="en-US" sz="1400" b="1" dirty="0" smtClean="0">
                <a:latin typeface="Arial Narrow" panose="020B0606020202030204" pitchFamily="34" charset="0"/>
                <a:cs typeface="Arial" panose="020B0604020202020204" pitchFamily="34" charset="0"/>
              </a:rPr>
              <a:t>k</a:t>
            </a:r>
            <a:r>
              <a:rPr lang="tr-TR" sz="1400" b="1" dirty="0" err="1" smtClean="0">
                <a:latin typeface="Arial Narrow" panose="020B0606020202030204" pitchFamily="34" charset="0"/>
                <a:cs typeface="Arial" panose="020B0604020202020204" pitchFamily="34" charset="0"/>
              </a:rPr>
              <a:t>aler</a:t>
            </a:r>
            <a:r>
              <a:rPr lang="tr-TR" sz="1400" b="1"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sp>
        <p:nvSpPr>
          <p:cNvPr id="3" name="Rectangle 11"/>
          <p:cNvSpPr>
            <a:spLocks noChangeArrowheads="1"/>
          </p:cNvSpPr>
          <p:nvPr/>
        </p:nvSpPr>
        <p:spPr bwMode="auto">
          <a:xfrm>
            <a:off x="2954594" y="90948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pSp>
        <p:nvGrpSpPr>
          <p:cNvPr id="5" name="Group 1"/>
          <p:cNvGrpSpPr>
            <a:grpSpLocks noChangeAspect="1"/>
          </p:cNvGrpSpPr>
          <p:nvPr/>
        </p:nvGrpSpPr>
        <p:grpSpPr bwMode="auto">
          <a:xfrm>
            <a:off x="2222078" y="960281"/>
            <a:ext cx="9458632" cy="5284788"/>
            <a:chOff x="1483" y="5617"/>
            <a:chExt cx="9072" cy="8323"/>
          </a:xfrm>
        </p:grpSpPr>
        <p:sp>
          <p:nvSpPr>
            <p:cNvPr id="6" name="AutoShape 10"/>
            <p:cNvSpPr>
              <a:spLocks noChangeAspect="1" noChangeArrowheads="1" noTextEdit="1"/>
            </p:cNvSpPr>
            <p:nvPr/>
          </p:nvSpPr>
          <p:spPr bwMode="auto">
            <a:xfrm>
              <a:off x="1483" y="5617"/>
              <a:ext cx="9072" cy="832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dirty="0"/>
            </a:p>
          </p:txBody>
        </p:sp>
        <p:sp>
          <p:nvSpPr>
            <p:cNvPr id="7" name="AutoShape 9"/>
            <p:cNvSpPr>
              <a:spLocks noChangeArrowheads="1"/>
            </p:cNvSpPr>
            <p:nvPr/>
          </p:nvSpPr>
          <p:spPr bwMode="auto">
            <a:xfrm>
              <a:off x="1658" y="8940"/>
              <a:ext cx="1786" cy="585"/>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Fiziksel Büyüklükler</a:t>
              </a:r>
              <a:endParaRPr kumimoji="0" lang="tr-TR" altLang="tr-TR" sz="1400" b="0" i="0" u="none" strike="noStrike" cap="none" normalizeH="0" baseline="0" dirty="0" smtClean="0">
                <a:ln>
                  <a:noFill/>
                </a:ln>
                <a:solidFill>
                  <a:schemeClr val="tx1"/>
                </a:solidFill>
                <a:effectLst/>
                <a:latin typeface="Arial" panose="020B0604020202020204" pitchFamily="34" charset="0"/>
              </a:endParaRPr>
            </a:p>
          </p:txBody>
        </p:sp>
        <p:sp>
          <p:nvSpPr>
            <p:cNvPr id="8" name="AutoShape 8"/>
            <p:cNvSpPr>
              <a:spLocks noChangeArrowheads="1"/>
            </p:cNvSpPr>
            <p:nvPr/>
          </p:nvSpPr>
          <p:spPr bwMode="auto">
            <a:xfrm>
              <a:off x="4931" y="6254"/>
              <a:ext cx="1785" cy="159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Skaler Büyüklükler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dirty="0" smtClean="0">
                <a:ln>
                  <a:noFill/>
                </a:ln>
                <a:solidFill>
                  <a:schemeClr val="tx1"/>
                </a:solidFill>
                <a:effectLst/>
              </a:endParaRPr>
            </a:p>
            <a:p>
              <a:pPr marL="117475" marR="0" lvl="0" indent="-117475"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Yalnızca büyüklük</a:t>
              </a:r>
              <a:r>
                <a:rPr kumimoji="0" lang="tr-TR" altLang="tr-TR" sz="1400" b="0" i="0" u="none" strike="noStrike" cap="none" normalizeH="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ile ifade edilebilen</a:t>
              </a:r>
              <a:endParaRPr kumimoji="0" lang="tr-TR" altLang="tr-TR" sz="1400" b="0" i="0" u="none" strike="noStrike" cap="none" normalizeH="0" baseline="0" dirty="0" smtClean="0">
                <a:ln>
                  <a:noFill/>
                </a:ln>
                <a:solidFill>
                  <a:schemeClr val="tx1"/>
                </a:solidFill>
                <a:effectLst/>
                <a:latin typeface="Arial" panose="020B0604020202020204" pitchFamily="34" charset="0"/>
              </a:endParaRPr>
            </a:p>
          </p:txBody>
        </p:sp>
        <p:sp>
          <p:nvSpPr>
            <p:cNvPr id="9" name="AutoShape 7"/>
            <p:cNvSpPr>
              <a:spLocks noChangeArrowheads="1"/>
            </p:cNvSpPr>
            <p:nvPr/>
          </p:nvSpPr>
          <p:spPr bwMode="auto">
            <a:xfrm>
              <a:off x="4934" y="10536"/>
              <a:ext cx="1782" cy="2603"/>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Vektörel Büyüklükler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dirty="0" smtClean="0">
                <a:ln>
                  <a:noFill/>
                </a:ln>
                <a:solidFill>
                  <a:schemeClr val="tx1"/>
                </a:solidFill>
                <a:effectLst/>
              </a:endParaRPr>
            </a:p>
            <a:p>
              <a:pPr marL="117475" marR="0" lvl="0" indent="-117475"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Yalnızca büyüklük ile değil yön ile de belirtilmesi gereken</a:t>
              </a:r>
              <a:endParaRPr kumimoji="0" lang="tr-TR" altLang="tr-TR"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dirty="0" smtClean="0">
                <a:ln>
                  <a:noFill/>
                </a:ln>
                <a:solidFill>
                  <a:schemeClr val="tx1"/>
                </a:solidFill>
                <a:effectLst/>
                <a:latin typeface="Arial" panose="020B0604020202020204" pitchFamily="34" charset="0"/>
              </a:endParaRPr>
            </a:p>
          </p:txBody>
        </p:sp>
        <p:sp>
          <p:nvSpPr>
            <p:cNvPr id="10" name="AutoShape 6"/>
            <p:cNvSpPr>
              <a:spLocks noChangeArrowheads="1"/>
            </p:cNvSpPr>
            <p:nvPr/>
          </p:nvSpPr>
          <p:spPr bwMode="auto">
            <a:xfrm>
              <a:off x="7508" y="9945"/>
              <a:ext cx="1866" cy="3995"/>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Yerdeğiştirme</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Hız</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İvme</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Kuvvet</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Ağırlık</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Elektrik Alanı</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Manyet</a:t>
              </a:r>
              <a:r>
                <a:rPr lang="tr-TR" altLang="tr-TR" sz="1400" dirty="0" smtClean="0">
                  <a:latin typeface="Times New Roman" panose="02020603050405020304" pitchFamily="18" charset="0"/>
                  <a:ea typeface="Calibri" panose="020F0502020204030204" pitchFamily="34" charset="0"/>
                  <a:cs typeface="Times New Roman" panose="02020603050405020304" pitchFamily="18" charset="0"/>
                </a:rPr>
                <a:t>ik Alan</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Kütle </a:t>
              </a:r>
              <a:r>
                <a:rPr lang="tr-TR" altLang="tr-TR" sz="1400" dirty="0" smtClean="0">
                  <a:latin typeface="Times New Roman" panose="02020603050405020304" pitchFamily="18" charset="0"/>
                  <a:ea typeface="Calibri" panose="020F0502020204030204" pitchFamily="34" charset="0"/>
                  <a:cs typeface="Times New Roman" panose="02020603050405020304" pitchFamily="18" charset="0"/>
                </a:rPr>
                <a:t>Ç</a:t>
              </a: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ekimi Alanı</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Tork</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Momentum </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Açısal Hız</a:t>
              </a:r>
              <a:endParaRPr kumimoji="0" lang="tr-TR" altLang="tr-TR"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dirty="0" smtClean="0">
                <a:ln>
                  <a:noFill/>
                </a:ln>
                <a:solidFill>
                  <a:schemeClr val="tx1"/>
                </a:solidFill>
                <a:effectLst/>
                <a:latin typeface="Arial" panose="020B0604020202020204" pitchFamily="34" charset="0"/>
              </a:endParaRPr>
            </a:p>
          </p:txBody>
        </p:sp>
        <p:sp>
          <p:nvSpPr>
            <p:cNvPr id="13" name="AutoShape 3"/>
            <p:cNvSpPr>
              <a:spLocks noChangeShapeType="1"/>
            </p:cNvSpPr>
            <p:nvPr/>
          </p:nvSpPr>
          <p:spPr bwMode="auto">
            <a:xfrm>
              <a:off x="6716" y="7049"/>
              <a:ext cx="790" cy="436"/>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dirty="0"/>
            </a:p>
          </p:txBody>
        </p:sp>
        <p:sp>
          <p:nvSpPr>
            <p:cNvPr id="14" name="AutoShape 2"/>
            <p:cNvSpPr>
              <a:spLocks noChangeShapeType="1"/>
            </p:cNvSpPr>
            <p:nvPr/>
          </p:nvSpPr>
          <p:spPr bwMode="auto">
            <a:xfrm>
              <a:off x="6716" y="11707"/>
              <a:ext cx="791" cy="143"/>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dirty="0"/>
            </a:p>
          </p:txBody>
        </p:sp>
        <p:sp>
          <p:nvSpPr>
            <p:cNvPr id="15" name="AutoShape 6"/>
            <p:cNvSpPr>
              <a:spLocks noChangeArrowheads="1"/>
            </p:cNvSpPr>
            <p:nvPr/>
          </p:nvSpPr>
          <p:spPr bwMode="auto">
            <a:xfrm>
              <a:off x="7507" y="5715"/>
              <a:ext cx="1867" cy="381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Uzunluk</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Sür</a:t>
              </a:r>
              <a:r>
                <a:rPr kumimoji="0" lang="en-US"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a:t>
              </a: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Kütle</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Zaman</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Özkütle</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Elektrik Potansiyeli</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Enerji</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Hacim</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Elektrik Yükü</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İş </a:t>
              </a:r>
              <a:endParaRPr kumimoji="0" lang="tr-TR" altLang="tr-TR"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dirty="0" smtClean="0">
                <a:ln>
                  <a:noFill/>
                </a:ln>
                <a:solidFill>
                  <a:schemeClr val="tx1"/>
                </a:solidFill>
                <a:effectLst/>
                <a:latin typeface="Arial" panose="020B0604020202020204" pitchFamily="34" charset="0"/>
              </a:endParaRPr>
            </a:p>
          </p:txBody>
        </p:sp>
      </p:grpSp>
      <p:sp>
        <p:nvSpPr>
          <p:cNvPr id="18" name="Left Brace 17"/>
          <p:cNvSpPr/>
          <p:nvPr/>
        </p:nvSpPr>
        <p:spPr>
          <a:xfrm>
            <a:off x="4267200" y="1869443"/>
            <a:ext cx="1552611" cy="2958073"/>
          </a:xfrm>
          <a:prstGeom prst="leftBrace">
            <a:avLst>
              <a:gd name="adj1" fmla="val 8333"/>
              <a:gd name="adj2" fmla="val 45679"/>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1" name="TextBox 10"/>
          <p:cNvSpPr txBox="1"/>
          <p:nvPr/>
        </p:nvSpPr>
        <p:spPr>
          <a:xfrm>
            <a:off x="10490017" y="4578482"/>
            <a:ext cx="1652208" cy="923330"/>
          </a:xfrm>
          <a:prstGeom prst="rect">
            <a:avLst/>
          </a:prstGeom>
          <a:noFill/>
        </p:spPr>
        <p:txBody>
          <a:bodyPr wrap="square" rtlCol="0">
            <a:spAutoFit/>
          </a:bodyPr>
          <a:lstStyle/>
          <a:p>
            <a:pPr algn="ctr"/>
            <a:r>
              <a:rPr lang="tr-TR" dirty="0" smtClean="0"/>
              <a:t>Bu konuyu niye öğreniyoruz?</a:t>
            </a:r>
            <a:endParaRPr lang="tr-TR" dirty="0"/>
          </a:p>
        </p:txBody>
      </p:sp>
    </p:spTree>
    <p:extLst>
      <p:ext uri="{BB962C8B-B14F-4D97-AF65-F5344CB8AC3E}">
        <p14:creationId xmlns:p14="http://schemas.microsoft.com/office/powerpoint/2010/main" val="823926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randombar(horizontal)">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1000" fill="hold"/>
                                        <p:tgtEl>
                                          <p:spTgt spid="11"/>
                                        </p:tgtEl>
                                        <p:attrNameLst>
                                          <p:attrName>ppt_w</p:attrName>
                                        </p:attrNameLst>
                                      </p:cBhvr>
                                      <p:tavLst>
                                        <p:tav tm="0">
                                          <p:val>
                                            <p:fltVal val="0"/>
                                          </p:val>
                                        </p:tav>
                                        <p:tav tm="100000">
                                          <p:val>
                                            <p:strVal val="#ppt_w"/>
                                          </p:val>
                                        </p:tav>
                                      </p:tavLst>
                                    </p:anim>
                                    <p:anim calcmode="lin" valueType="num">
                                      <p:cBhvr>
                                        <p:cTn id="19" dur="1000" fill="hold"/>
                                        <p:tgtEl>
                                          <p:spTgt spid="11"/>
                                        </p:tgtEl>
                                        <p:attrNameLst>
                                          <p:attrName>ppt_h</p:attrName>
                                        </p:attrNameLst>
                                      </p:cBhvr>
                                      <p:tavLst>
                                        <p:tav tm="0">
                                          <p:val>
                                            <p:fltVal val="0"/>
                                          </p:val>
                                        </p:tav>
                                        <p:tav tm="100000">
                                          <p:val>
                                            <p:strVal val="#ppt_h"/>
                                          </p:val>
                                        </p:tav>
                                      </p:tavLst>
                                    </p:anim>
                                    <p:anim calcmode="lin" valueType="num">
                                      <p:cBhvr>
                                        <p:cTn id="20" dur="1000" fill="hold"/>
                                        <p:tgtEl>
                                          <p:spTgt spid="11"/>
                                        </p:tgtEl>
                                        <p:attrNameLst>
                                          <p:attrName>style.rotation</p:attrName>
                                        </p:attrNameLst>
                                      </p:cBhvr>
                                      <p:tavLst>
                                        <p:tav tm="0">
                                          <p:val>
                                            <p:fltVal val="90"/>
                                          </p:val>
                                        </p:tav>
                                        <p:tav tm="100000">
                                          <p:val>
                                            <p:fltVal val="0"/>
                                          </p:val>
                                        </p:tav>
                                      </p:tavLst>
                                    </p:anim>
                                    <p:animEffect transition="in" filter="fade">
                                      <p:cBhvr>
                                        <p:cTn id="21"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850194" y="282380"/>
            <a:ext cx="6067151" cy="523220"/>
          </a:xfrm>
          <a:prstGeom prst="rect">
            <a:avLst/>
          </a:prstGeom>
          <a:noFill/>
        </p:spPr>
        <p:txBody>
          <a:bodyPr wrap="square" rtlCol="0">
            <a:spAutoFit/>
          </a:bodyPr>
          <a:lstStyle/>
          <a:p>
            <a:r>
              <a:rPr lang="tr-TR" sz="2800" b="1" dirty="0" smtClean="0"/>
              <a:t>Vektörel Büyüklüklerin Özellikleri</a:t>
            </a:r>
          </a:p>
        </p:txBody>
      </p:sp>
      <p:sp>
        <p:nvSpPr>
          <p:cNvPr id="2" name="TextBox 1"/>
          <p:cNvSpPr txBox="1"/>
          <p:nvPr/>
        </p:nvSpPr>
        <p:spPr>
          <a:xfrm>
            <a:off x="150238" y="1808493"/>
            <a:ext cx="1963697"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sp>
        <p:nvSpPr>
          <p:cNvPr id="3" name="TextBox 2"/>
          <p:cNvSpPr txBox="1"/>
          <p:nvPr/>
        </p:nvSpPr>
        <p:spPr>
          <a:xfrm>
            <a:off x="2900516" y="1808493"/>
            <a:ext cx="8504904" cy="4493538"/>
          </a:xfrm>
          <a:prstGeom prst="rect">
            <a:avLst/>
          </a:prstGeom>
          <a:noFill/>
        </p:spPr>
        <p:txBody>
          <a:bodyPr wrap="square" rtlCol="0">
            <a:spAutoFit/>
          </a:bodyPr>
          <a:lstStyle/>
          <a:p>
            <a:pPr>
              <a:spcBef>
                <a:spcPts val="600"/>
              </a:spcBef>
              <a:spcAft>
                <a:spcPts val="600"/>
              </a:spcAft>
            </a:pPr>
            <a:r>
              <a:rPr lang="tr-TR" altLang="tr-TR" b="1" dirty="0" smtClean="0">
                <a:latin typeface="Arial Narrow" panose="020B0606020202030204" pitchFamily="34" charset="0"/>
                <a:ea typeface="Calibri" panose="020F0502020204030204" pitchFamily="34" charset="0"/>
                <a:cs typeface="Times New Roman" panose="02020603050405020304" pitchFamily="18" charset="0"/>
              </a:rPr>
              <a:t>Vektörel Büyüklükler</a:t>
            </a:r>
            <a:r>
              <a:rPr lang="tr-TR" altLang="tr-TR" dirty="0" smtClean="0">
                <a:latin typeface="Arial Narrow" panose="020B0606020202030204" pitchFamily="34" charset="0"/>
                <a:ea typeface="Calibri" panose="020F0502020204030204" pitchFamily="34" charset="0"/>
                <a:cs typeface="Times New Roman" panose="02020603050405020304" pitchFamily="18" charset="0"/>
              </a:rPr>
              <a:t>: Yalnızca büyüklük </a:t>
            </a:r>
            <a:r>
              <a:rPr lang="tr-TR" dirty="0" smtClean="0">
                <a:latin typeface="Arial Narrow" panose="020B0606020202030204" pitchFamily="34" charset="0"/>
              </a:rPr>
              <a:t>(şiddet değil) </a:t>
            </a:r>
            <a:r>
              <a:rPr lang="tr-TR" altLang="tr-TR" dirty="0" smtClean="0">
                <a:latin typeface="Arial Narrow" panose="020B0606020202030204" pitchFamily="34" charset="0"/>
                <a:ea typeface="Calibri" panose="020F0502020204030204" pitchFamily="34" charset="0"/>
                <a:cs typeface="Times New Roman" panose="02020603050405020304" pitchFamily="18" charset="0"/>
              </a:rPr>
              <a:t>ile değil yön ile de belirtilmesi gerekir.</a:t>
            </a:r>
          </a:p>
          <a:p>
            <a:pPr marL="225425" indent="-225425">
              <a:spcBef>
                <a:spcPts val="600"/>
              </a:spcBef>
              <a:spcAft>
                <a:spcPts val="600"/>
              </a:spcAft>
              <a:buFont typeface="+mj-lt"/>
              <a:buAutoNum type="arabicPeriod"/>
            </a:pPr>
            <a:r>
              <a:rPr lang="tr-TR" dirty="0" smtClean="0">
                <a:latin typeface="Arial Narrow" panose="020B0606020202030204" pitchFamily="34" charset="0"/>
              </a:rPr>
              <a:t>Sembollerin üzerine ok işareti konarak yazılır.</a:t>
            </a:r>
          </a:p>
          <a:p>
            <a:pPr marL="225425" indent="-225425">
              <a:spcBef>
                <a:spcPts val="600"/>
              </a:spcBef>
              <a:spcAft>
                <a:spcPts val="600"/>
              </a:spcAft>
              <a:buFont typeface="+mj-lt"/>
              <a:buAutoNum type="arabicPeriod"/>
            </a:pPr>
            <a:r>
              <a:rPr lang="tr-TR" dirty="0" smtClean="0">
                <a:latin typeface="Arial Narrow" panose="020B0606020202030204" pitchFamily="34" charset="0"/>
              </a:rPr>
              <a:t>Vektörün büyüklüğü gösterilirken sembol mutlak değer işareti içerisine alınır veya üzerinde ok olmadan yazılır.</a:t>
            </a:r>
          </a:p>
          <a:p>
            <a:pPr marL="225425" indent="-225425">
              <a:spcBef>
                <a:spcPts val="600"/>
              </a:spcBef>
              <a:spcAft>
                <a:spcPts val="600"/>
              </a:spcAft>
              <a:buFont typeface="+mj-lt"/>
              <a:buAutoNum type="arabicPeriod"/>
            </a:pPr>
            <a:r>
              <a:rPr lang="tr-TR" dirty="0" smtClean="0">
                <a:latin typeface="Arial Narrow" panose="020B0606020202030204" pitchFamily="34" charset="0"/>
              </a:rPr>
              <a:t>Yönü ve büyüklüğü aynı olan vektörel büyüklüklere eşit vektörel büyüklükler denir.</a:t>
            </a:r>
          </a:p>
          <a:p>
            <a:pPr marL="225425" indent="-225425">
              <a:spcBef>
                <a:spcPts val="600"/>
              </a:spcBef>
              <a:spcAft>
                <a:spcPts val="600"/>
              </a:spcAft>
              <a:buFont typeface="+mj-lt"/>
              <a:buAutoNum type="arabicPeriod"/>
            </a:pPr>
            <a:r>
              <a:rPr lang="tr-TR" dirty="0" smtClean="0">
                <a:latin typeface="Arial Narrow" panose="020B0606020202030204" pitchFamily="34" charset="0"/>
              </a:rPr>
              <a:t>Büyüklüğü eşit yönü ters olan vektörel büyüklüklere zıt vektörel büyüklükler denir. Eksi bir ile çarpılarak bulunur.</a:t>
            </a:r>
          </a:p>
          <a:p>
            <a:pPr marL="225425" indent="-225425">
              <a:spcBef>
                <a:spcPts val="600"/>
              </a:spcBef>
              <a:spcAft>
                <a:spcPts val="600"/>
              </a:spcAft>
              <a:buFont typeface="+mj-lt"/>
              <a:buAutoNum type="arabicPeriod"/>
            </a:pPr>
            <a:r>
              <a:rPr lang="tr-TR" dirty="0" smtClean="0">
                <a:latin typeface="Arial Narrow" panose="020B0606020202030204" pitchFamily="34" charset="0"/>
              </a:rPr>
              <a:t>Vektörel büyüklükler ile sayılar toplanamaz. Bir vektörün bir sayı ile çarpımı ya da bölümü yine bir vektördür. Pozitif bir sayı ile çarpılırsa yalnızca büyüklüğü değişebilir iken negatif bir sayı ile çarpılırsa hem büyüklüğü hem de yönü değişebilir.</a:t>
            </a:r>
          </a:p>
          <a:p>
            <a:pPr marL="225425" indent="-225425">
              <a:spcBef>
                <a:spcPts val="600"/>
              </a:spcBef>
              <a:spcAft>
                <a:spcPts val="600"/>
              </a:spcAft>
              <a:buFont typeface="+mj-lt"/>
              <a:buAutoNum type="arabicPeriod"/>
            </a:pPr>
            <a:r>
              <a:rPr lang="tr-TR" dirty="0" smtClean="0">
                <a:latin typeface="Arial Narrow" panose="020B0606020202030204" pitchFamily="34" charset="0"/>
              </a:rPr>
              <a:t>Bir vektörün büyüklüğü ve yönü değişmeden taşınırsa hala vektör aynı vektördür. </a:t>
            </a:r>
          </a:p>
          <a:p>
            <a:pPr marL="225425" indent="-225425">
              <a:spcBef>
                <a:spcPts val="600"/>
              </a:spcBef>
              <a:spcAft>
                <a:spcPts val="600"/>
              </a:spcAft>
              <a:buFont typeface="+mj-lt"/>
              <a:buAutoNum type="arabicPeriod"/>
            </a:pPr>
            <a:r>
              <a:rPr lang="tr-TR" dirty="0" smtClean="0">
                <a:latin typeface="Arial Narrow" panose="020B0606020202030204" pitchFamily="34" charset="0"/>
              </a:rPr>
              <a:t>İki vektörün toplamı sayıların toplanması gibi yapılamaz.</a:t>
            </a:r>
            <a:endParaRPr lang="tr-TR" dirty="0">
              <a:latin typeface="Arial Narrow" panose="020B0606020202030204" pitchFamily="34" charset="0"/>
            </a:endParaRPr>
          </a:p>
        </p:txBody>
      </p:sp>
    </p:spTree>
    <p:extLst>
      <p:ext uri="{BB962C8B-B14F-4D97-AF65-F5344CB8AC3E}">
        <p14:creationId xmlns:p14="http://schemas.microsoft.com/office/powerpoint/2010/main" val="2986879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randombar(horizontal)">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Vapor Trail</Template>
  <TotalTime>4865</TotalTime>
  <Words>1677</Words>
  <Application>Microsoft Office PowerPoint</Application>
  <PresentationFormat>Widescreen</PresentationFormat>
  <Paragraphs>399</Paragraphs>
  <Slides>34</Slides>
  <Notes>34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Arial</vt:lpstr>
      <vt:lpstr>Arial Narrow</vt:lpstr>
      <vt:lpstr>Calibri</vt:lpstr>
      <vt:lpstr>Cambria Math</vt:lpstr>
      <vt:lpstr>Century Gothic</vt:lpstr>
      <vt:lpstr>Times New Roman</vt:lpstr>
      <vt:lpstr>Wingdings</vt:lpstr>
      <vt:lpstr>Vapor Trail</vt:lpstr>
      <vt:lpstr>Biz kimiz?  ve   Neyi Amaçlıyoruz?</vt:lpstr>
      <vt:lpstr>11. Sınıf fizik Dersi</vt:lpstr>
      <vt:lpstr> KUVVET ve HAREKET ünitesi</vt:lpstr>
      <vt:lpstr> elektrik ve manyetizma ünitesi</vt:lpstr>
      <vt:lpstr>11. Sınıf: KUVVET ve HAREKET ünitesi   Vektörler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Author</dc:creator>
  <cp:lastModifiedBy>rev1</cp:lastModifiedBy>
  <cp:revision>279</cp:revision>
  <cp:lastPrinted>2016-10-21T21:36:21Z</cp:lastPrinted>
  <dcterms:created xsi:type="dcterms:W3CDTF">2016-04-01T12:40:28Z</dcterms:created>
  <dcterms:modified xsi:type="dcterms:W3CDTF">2016-10-22T06:42:04Z</dcterms:modified>
</cp:coreProperties>
</file>