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5"/>
  </p:notesMasterIdLst>
  <p:handoutMasterIdLst>
    <p:handoutMasterId r:id="rId36"/>
  </p:handoutMasterIdLst>
  <p:sldIdLst>
    <p:sldId id="365" r:id="rId2"/>
    <p:sldId id="366" r:id="rId3"/>
    <p:sldId id="367" r:id="rId4"/>
    <p:sldId id="552" r:id="rId5"/>
    <p:sldId id="629" r:id="rId6"/>
    <p:sldId id="628" r:id="rId7"/>
    <p:sldId id="627" r:id="rId8"/>
    <p:sldId id="626" r:id="rId9"/>
    <p:sldId id="673" r:id="rId10"/>
    <p:sldId id="643" r:id="rId11"/>
    <p:sldId id="625" r:id="rId12"/>
    <p:sldId id="642" r:id="rId13"/>
    <p:sldId id="672" r:id="rId14"/>
    <p:sldId id="666" r:id="rId15"/>
    <p:sldId id="667" r:id="rId16"/>
    <p:sldId id="668" r:id="rId17"/>
    <p:sldId id="622" r:id="rId18"/>
    <p:sldId id="644" r:id="rId19"/>
    <p:sldId id="645" r:id="rId20"/>
    <p:sldId id="646" r:id="rId21"/>
    <p:sldId id="647" r:id="rId22"/>
    <p:sldId id="648" r:id="rId23"/>
    <p:sldId id="649" r:id="rId24"/>
    <p:sldId id="651" r:id="rId25"/>
    <p:sldId id="652" r:id="rId26"/>
    <p:sldId id="653" r:id="rId27"/>
    <p:sldId id="655" r:id="rId28"/>
    <p:sldId id="656" r:id="rId29"/>
    <p:sldId id="658" r:id="rId30"/>
    <p:sldId id="659" r:id="rId31"/>
    <p:sldId id="569" r:id="rId32"/>
    <p:sldId id="559" r:id="rId33"/>
    <p:sldId id="558" r:id="rId34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  <p:cmAuthor id="2" name="Omer Faruk Ozdemi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5" autoAdjust="0"/>
    <p:restoredTop sz="95060" autoAdjust="0"/>
  </p:normalViewPr>
  <p:slideViewPr>
    <p:cSldViewPr snapToObjects="1">
      <p:cViewPr varScale="1">
        <p:scale>
          <a:sx n="99" d="100"/>
          <a:sy n="99" d="100"/>
        </p:scale>
        <p:origin x="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27.12.2019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.psu.edu/drussell/Demos/reflect/reflect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2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en-US" dirty="0" smtClean="0"/>
          </a:p>
          <a:p>
            <a:r>
              <a:rPr lang="en-US" dirty="0" err="1" smtClean="0"/>
              <a:t>Venturi</a:t>
            </a:r>
            <a:r>
              <a:rPr lang="en-US" dirty="0" smtClean="0"/>
              <a:t> </a:t>
            </a:r>
            <a:r>
              <a:rPr lang="en-US" dirty="0" err="1" smtClean="0"/>
              <a:t>borusu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Farkı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11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Şekillerin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basarak</a:t>
            </a:r>
            <a:r>
              <a:rPr lang="en-US" dirty="0" smtClean="0"/>
              <a:t> </a:t>
            </a:r>
            <a:r>
              <a:rPr lang="en-US" dirty="0" err="1" smtClean="0"/>
              <a:t>simülasyona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gidilir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Sabit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serbest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yapalım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anlayalım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Aşağıdaki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şekildeki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düzenekte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elimi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aşağı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yukarı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sallamak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sağa</a:t>
            </a:r>
            <a:r>
              <a:rPr lang="en-US" baseline="0" dirty="0" smtClean="0"/>
              <a:t> sola </a:t>
            </a:r>
            <a:r>
              <a:rPr lang="en-US" baseline="0" dirty="0" err="1" smtClean="0"/>
              <a:t>sallarsam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serbest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gibi</a:t>
            </a:r>
            <a:r>
              <a:rPr lang="en-US" baseline="0" dirty="0" smtClean="0"/>
              <a:t> mi </a:t>
            </a:r>
            <a:r>
              <a:rPr lang="en-US" baseline="0" dirty="0" err="1" smtClean="0"/>
              <a:t>davranır</a:t>
            </a:r>
            <a:r>
              <a:rPr lang="en-US" baseline="0" smtClean="0"/>
              <a:t>? 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04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hlinkClick r:id="rId3"/>
              </a:rPr>
              <a:t>https://www.acs.psu.edu/drussell/Demos/reflect/reflect.html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77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http://ophysics.com/w2.html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78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Resimin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basarak</a:t>
            </a:r>
            <a:r>
              <a:rPr lang="en-US" dirty="0" smtClean="0"/>
              <a:t> </a:t>
            </a:r>
            <a:r>
              <a:rPr lang="en-US" dirty="0" err="1" smtClean="0"/>
              <a:t>simülasyona</a:t>
            </a:r>
            <a:r>
              <a:rPr lang="en-US" dirty="0" smtClean="0"/>
              <a:t> </a:t>
            </a:r>
            <a:r>
              <a:rPr lang="en-US" dirty="0" err="1" smtClean="0"/>
              <a:t>gidiniz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382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69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27.12.2019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physics.com/w2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physics.com/waves3b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ophysics.com/waves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hysics.com/waves3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.psu.edu/drussell/Demos/reflect/reflec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10.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3. ÜNİTE: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YAY DALGASI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6120" y="4509120"/>
            <a:ext cx="5254304" cy="84983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Dr. Ali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Eryılmaz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/>
              <a:t>Yansıyan ve İletilen Atmalar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523" y="1268760"/>
            <a:ext cx="7839075" cy="3743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2104" y="5024095"/>
            <a:ext cx="18389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&gt; V 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y</a:t>
            </a:r>
            <a:endParaRPr lang="en-US" sz="2400" baseline="-25000" dirty="0" smtClean="0"/>
          </a:p>
          <a:p>
            <a:endParaRPr lang="en-US" sz="2400" dirty="0"/>
          </a:p>
          <a:p>
            <a:r>
              <a:rPr lang="en-US" sz="2400" dirty="0" err="1" smtClean="0"/>
              <a:t>a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&gt; </a:t>
            </a:r>
            <a:r>
              <a:rPr lang="en-US" sz="2400" dirty="0" smtClean="0"/>
              <a:t>a </a:t>
            </a:r>
            <a:r>
              <a:rPr lang="en-US" sz="2400" dirty="0"/>
              <a:t>= 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y</a:t>
            </a:r>
          </a:p>
          <a:p>
            <a:endParaRPr lang="tr-TR" sz="2400" baseline="-25000" dirty="0"/>
          </a:p>
          <a:p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&gt; y </a:t>
            </a:r>
            <a:r>
              <a:rPr lang="en-US" sz="2400" dirty="0"/>
              <a:t>&gt;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y</a:t>
            </a:r>
            <a:endParaRPr lang="tr-T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691" y="999941"/>
            <a:ext cx="287179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Atma </a:t>
            </a:r>
            <a:r>
              <a:rPr lang="tr-TR" sz="1400" dirty="0" smtClean="0">
                <a:solidFill>
                  <a:srgbClr val="FF0000"/>
                </a:solidFill>
              </a:rPr>
              <a:t>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4927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/>
              <a:t>İki Atmanın Karşılaşması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1268760"/>
            <a:ext cx="6120680" cy="5446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91" y="999941"/>
            <a:ext cx="287179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Atma </a:t>
            </a:r>
            <a:r>
              <a:rPr lang="tr-TR" sz="1400" dirty="0" smtClean="0">
                <a:solidFill>
                  <a:srgbClr val="FF0000"/>
                </a:solidFill>
              </a:rPr>
              <a:t>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6440" y="6345723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Deneyelim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63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/>
              <a:t>İki Atmanın Karşılaşması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1240377"/>
            <a:ext cx="5328592" cy="5555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91" y="999941"/>
            <a:ext cx="287179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Atma </a:t>
            </a:r>
            <a:r>
              <a:rPr lang="tr-TR" sz="1400" dirty="0" smtClean="0">
                <a:solidFill>
                  <a:srgbClr val="FF0000"/>
                </a:solidFill>
              </a:rPr>
              <a:t>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9779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44624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541" y="293950"/>
            <a:ext cx="3079797" cy="1145561"/>
          </a:xfrm>
          <a:prstGeom prst="rect">
            <a:avLst/>
          </a:prstGeom>
        </p:spPr>
      </p:pic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468" y="1335082"/>
            <a:ext cx="2952228" cy="1177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91744" y="2996952"/>
                <a:ext cx="103079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2996952"/>
                <a:ext cx="1030795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59896" y="3212976"/>
                <a:ext cx="884345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3212976"/>
                <a:ext cx="884345" cy="566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280" y="1604668"/>
            <a:ext cx="2674320" cy="1585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5760" y="4688423"/>
            <a:ext cx="3515622" cy="16787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0805" y="3356992"/>
            <a:ext cx="3612025" cy="32140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691" y="999941"/>
            <a:ext cx="287179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Atma </a:t>
            </a:r>
            <a:r>
              <a:rPr lang="tr-TR" sz="1400" dirty="0" smtClean="0">
                <a:solidFill>
                  <a:srgbClr val="FF0000"/>
                </a:solidFill>
              </a:rPr>
              <a:t>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2044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790" y="8795"/>
            <a:ext cx="3497971" cy="6660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2504" y="6300028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LYS</a:t>
            </a:r>
            <a:endParaRPr lang="tr-TR" dirty="0"/>
          </a:p>
        </p:txBody>
      </p:sp>
      <p:sp>
        <p:nvSpPr>
          <p:cNvPr id="6" name="10 Oval"/>
          <p:cNvSpPr/>
          <p:nvPr/>
        </p:nvSpPr>
        <p:spPr>
          <a:xfrm>
            <a:off x="7824192" y="2636912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6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556792"/>
            <a:ext cx="6387867" cy="5112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7717" y="6337449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LYS</a:t>
            </a:r>
            <a:endParaRPr lang="tr-TR" dirty="0"/>
          </a:p>
        </p:txBody>
      </p:sp>
      <p:sp>
        <p:nvSpPr>
          <p:cNvPr id="6" name="10 Oval"/>
          <p:cNvSpPr/>
          <p:nvPr/>
        </p:nvSpPr>
        <p:spPr>
          <a:xfrm>
            <a:off x="6539407" y="6246440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2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56" y="260647"/>
            <a:ext cx="4119411" cy="6437193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680176" y="6298790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10857717" y="6337449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 LYS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6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671" y="0"/>
            <a:ext cx="2415761" cy="6829744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680176" y="544522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7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643" y="99757"/>
            <a:ext cx="3357498" cy="6739371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624392" y="609329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217626"/>
            <a:ext cx="5481137" cy="5429289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10140617" y="577853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6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88640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88257" y="1268760"/>
            <a:ext cx="11017224" cy="5289451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r-TR" sz="1600" b="1" dirty="0"/>
              <a:t>10.3.2. YAY DALGASI </a:t>
            </a:r>
            <a:endParaRPr lang="tr-TR" sz="1600" dirty="0"/>
          </a:p>
          <a:p>
            <a:pPr marL="109728" indent="0">
              <a:buNone/>
            </a:pPr>
            <a:r>
              <a:rPr lang="tr-TR" sz="1600" b="1" dirty="0"/>
              <a:t>10.3.2.1. Atma ve periyodik dalga oluşturarak aralarındaki farkı açıklar. </a:t>
            </a:r>
            <a:endParaRPr lang="tr-TR" sz="1600" dirty="0"/>
          </a:p>
          <a:p>
            <a:pPr marL="1030288" indent="-284163">
              <a:buNone/>
            </a:pPr>
            <a:r>
              <a:rPr lang="tr-TR" sz="1600" i="1" dirty="0"/>
              <a:t>a) Atmanın dalgaların özelliklerini incelemek için oluşturulduğu vurgulanır. </a:t>
            </a:r>
            <a:endParaRPr lang="tr-TR" sz="1600" dirty="0"/>
          </a:p>
          <a:p>
            <a:pPr marL="1030288" indent="-284163">
              <a:buNone/>
            </a:pPr>
            <a:r>
              <a:rPr lang="tr-TR" sz="1600" i="1" dirty="0"/>
              <a:t>b) Öğrencilerin deney yaparak veya simülasyonlar kullanarak atma ve periyodik dalgayı incelemeleri sağlanır. </a:t>
            </a:r>
            <a:endParaRPr lang="en-US" sz="1600" i="1" dirty="0"/>
          </a:p>
          <a:p>
            <a:pPr marL="746125" indent="0">
              <a:buNone/>
            </a:pPr>
            <a:endParaRPr lang="tr-TR" sz="1600" dirty="0"/>
          </a:p>
          <a:p>
            <a:pPr marL="109728" indent="0">
              <a:buNone/>
            </a:pPr>
            <a:r>
              <a:rPr lang="tr-TR" sz="1600" b="1" dirty="0"/>
              <a:t>10.3.2.2. Yaylarda atmanın yansımasını ve iletilmesini analiz eder. </a:t>
            </a:r>
            <a:endParaRPr lang="tr-TR" sz="1600" dirty="0"/>
          </a:p>
          <a:p>
            <a:pPr marL="971550" indent="-225425">
              <a:buNone/>
            </a:pPr>
            <a:r>
              <a:rPr lang="tr-TR" sz="1600" i="1" dirty="0"/>
              <a:t>a) Öğrencilerin gergin bir yayda oluşturulan atmanın ilerleme hızının bağlı olduğu değişkenleri açıklaması sağlanır. Atmanın ilerleme hızı ile ilgili matematiksel hesaplamalara girilmez. </a:t>
            </a:r>
            <a:endParaRPr lang="tr-TR" sz="1600" dirty="0"/>
          </a:p>
          <a:p>
            <a:pPr marL="971550" indent="-225425">
              <a:buNone/>
            </a:pPr>
            <a:r>
              <a:rPr lang="tr-TR" sz="1600" i="1" dirty="0"/>
              <a:t>b) Öğrencilerin deney yaparak veya simülasyonlar kullanarak atmaların sabit ve serbest uçtan yansıma durumlarını incelemeleri sağlanır. </a:t>
            </a:r>
            <a:endParaRPr lang="tr-TR" sz="1600" dirty="0"/>
          </a:p>
          <a:p>
            <a:pPr marL="971550" indent="-225425">
              <a:buNone/>
            </a:pPr>
            <a:r>
              <a:rPr lang="tr-TR" sz="1600" i="1" dirty="0"/>
              <a:t>c) Bir ortamdan başka bir ortama geçerken yansıyan ve iletilen atmaların özellikleri üzerinde durulur. </a:t>
            </a:r>
            <a:endParaRPr lang="tr-TR" sz="1600" dirty="0"/>
          </a:p>
          <a:p>
            <a:pPr marL="971550" indent="-225425">
              <a:buNone/>
            </a:pPr>
            <a:r>
              <a:rPr lang="tr-TR" sz="1600" i="1" dirty="0"/>
              <a:t>ç) Öğrencilerin deney ya da simülasyonlarla iki atmanın karşılaşması durumunda meydana gelebilecek olayları gözlemlemesi sağlanır.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88640"/>
            <a:ext cx="3557410" cy="6480720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8832304" y="6021288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9517659" y="6065632"/>
            <a:ext cx="23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9803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116632"/>
            <a:ext cx="4790654" cy="6480720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8616280" y="580526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9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222434"/>
            <a:ext cx="3888432" cy="6635566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10438470" y="573325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9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260647"/>
            <a:ext cx="4392488" cy="6464937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10272464" y="5517232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6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260198"/>
            <a:ext cx="4752528" cy="6565893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176120" y="5157192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1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681" y="1"/>
            <a:ext cx="4168710" cy="6858000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088217" y="5589240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88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81759"/>
            <a:ext cx="3523374" cy="6731617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464152" y="2708920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89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034" y="116632"/>
            <a:ext cx="3807722" cy="6741368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824192" y="339903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9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116632"/>
            <a:ext cx="4114198" cy="6624736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377235" y="3229475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1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188639"/>
            <a:ext cx="3838843" cy="6598689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671605" y="4044543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8143" y="79598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84774" y="2056956"/>
            <a:ext cx="4857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Atma </a:t>
            </a:r>
            <a:r>
              <a:rPr lang="tr-TR" dirty="0" smtClean="0"/>
              <a:t>ve Periyodik Dalga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Sabit ve Serbest Uçtan Yansıma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Dalganın Yayda İlerleme Hızı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Yansıyan ve İletilen Atmalar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İki Atmanın Karşılaşması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dirty="0" smtClean="0"/>
              <a:t>Bugün </a:t>
            </a:r>
            <a:r>
              <a:rPr lang="tr-TR" dirty="0" smtClean="0"/>
              <a:t>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dirty="0" smtClean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5" y="101431"/>
            <a:ext cx="4237657" cy="6639937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336360" y="429309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0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188640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791744" y="1196752"/>
            <a:ext cx="8352928" cy="5289451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r-TR" sz="1400" b="1" dirty="0"/>
              <a:t>10.3.2. YAY DALGASI </a:t>
            </a:r>
            <a:endParaRPr lang="tr-TR" sz="1400" dirty="0"/>
          </a:p>
          <a:p>
            <a:pPr marL="109728" indent="0">
              <a:buNone/>
            </a:pPr>
            <a:r>
              <a:rPr lang="tr-TR" sz="1400" b="1" dirty="0"/>
              <a:t>10.3.2.1. Atma ve periyodik dalga oluşturarak aralarındaki farkı açıklar. </a:t>
            </a:r>
            <a:endParaRPr lang="tr-TR" sz="1400" dirty="0"/>
          </a:p>
          <a:p>
            <a:pPr marL="1030288" indent="-284163">
              <a:buNone/>
            </a:pPr>
            <a:r>
              <a:rPr lang="tr-TR" sz="1400" i="1" dirty="0"/>
              <a:t>a) Atmanın dalgaların özelliklerini incelemek için oluşturulduğu vurgulanır. </a:t>
            </a:r>
            <a:endParaRPr lang="tr-TR" sz="1400" dirty="0"/>
          </a:p>
          <a:p>
            <a:pPr marL="1030288" indent="-284163">
              <a:buNone/>
            </a:pPr>
            <a:r>
              <a:rPr lang="tr-TR" sz="1400" i="1" dirty="0"/>
              <a:t>b) Öğrencilerin deney yaparak veya simülasyonlar kullanarak atma ve periyodik dalgayı incelemeleri sağlanır. </a:t>
            </a:r>
            <a:endParaRPr lang="en-US" sz="1400" i="1" dirty="0"/>
          </a:p>
          <a:p>
            <a:pPr marL="746125" indent="0">
              <a:buNone/>
            </a:pPr>
            <a:endParaRPr lang="tr-TR" sz="1400" dirty="0"/>
          </a:p>
          <a:p>
            <a:pPr marL="109728" indent="0">
              <a:buNone/>
            </a:pPr>
            <a:r>
              <a:rPr lang="tr-TR" sz="1400" b="1" dirty="0"/>
              <a:t>10.3.2.2. Yaylarda atmanın yansımasını ve iletilmesini analiz eder. </a:t>
            </a:r>
            <a:endParaRPr lang="tr-TR" sz="1400" dirty="0"/>
          </a:p>
          <a:p>
            <a:pPr marL="971550" indent="-225425">
              <a:buNone/>
            </a:pPr>
            <a:r>
              <a:rPr lang="tr-TR" sz="1400" i="1" dirty="0"/>
              <a:t>a) Öğrencilerin gergin bir yayda oluşturulan atmanın ilerleme hızının bağlı olduğu değişkenleri açıklaması sağlanır. Atmanın ilerleme hızı ile ilgili matematiksel hesaplamalara girilmez. </a:t>
            </a:r>
            <a:endParaRPr lang="tr-TR" sz="1400" dirty="0"/>
          </a:p>
          <a:p>
            <a:pPr marL="971550" indent="-225425">
              <a:buNone/>
            </a:pPr>
            <a:r>
              <a:rPr lang="tr-TR" sz="1400" i="1" dirty="0"/>
              <a:t>b) Öğrencilerin deney yaparak veya simülasyonlar kullanarak atmaların sabit ve serbest uçtan yansıma durumlarını incelemeleri sağlanır. </a:t>
            </a:r>
            <a:endParaRPr lang="tr-TR" sz="1400" dirty="0"/>
          </a:p>
          <a:p>
            <a:pPr marL="971550" indent="-225425">
              <a:buNone/>
            </a:pPr>
            <a:r>
              <a:rPr lang="tr-TR" sz="1400" i="1" dirty="0"/>
              <a:t>c) Bir ortamdan başka bir ortama geçerken yansıyan ve iletilen atmaların özellikleri üzerinde durulur. </a:t>
            </a:r>
            <a:endParaRPr lang="tr-TR" sz="1400" dirty="0"/>
          </a:p>
          <a:p>
            <a:pPr marL="971550" indent="-225425">
              <a:buNone/>
            </a:pPr>
            <a:r>
              <a:rPr lang="tr-TR" sz="1400" i="1" dirty="0"/>
              <a:t>ç) Öğrencilerin deney ya da simülasyonlarla iki atmanın karşılaşması durumunda meydana gelebilecek olayları gözlemlemesi sağlanır. </a:t>
            </a:r>
            <a:endParaRPr lang="tr-T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7691" y="999941"/>
            <a:ext cx="2871793" cy="4912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ve İlgili Kavramlar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 Enerji Taşır Mı?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Enine ve Boyuna Dalgalar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Atma 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8028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484" y="836712"/>
            <a:ext cx="967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23484" y="2132856"/>
            <a:ext cx="106571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b="1" dirty="0"/>
              <a:t>10.3.3. SU DALGASI </a:t>
            </a:r>
            <a:endParaRPr lang="tr-TR" dirty="0"/>
          </a:p>
          <a:p>
            <a:r>
              <a:rPr lang="tr-TR" b="1" dirty="0"/>
              <a:t>10.3.3.1. Dalgaların ilerleme yönü, dalga tepesi ve dalga çukuru kavramlarını açıklar. </a:t>
            </a:r>
            <a:endParaRPr lang="tr-TR" dirty="0"/>
          </a:p>
          <a:p>
            <a:pPr marL="625475"/>
            <a:r>
              <a:rPr lang="tr-TR" i="1" dirty="0"/>
              <a:t>Kavramlar doğrusal ve dairesel su dalgaları bağlamında ele alınır. </a:t>
            </a:r>
            <a:endParaRPr lang="en-US" i="1" dirty="0" smtClean="0"/>
          </a:p>
          <a:p>
            <a:pPr marL="625475"/>
            <a:endParaRPr lang="tr-TR" dirty="0"/>
          </a:p>
          <a:p>
            <a:r>
              <a:rPr lang="tr-TR" b="1" dirty="0"/>
              <a:t>10.3.3.2. Doğrusal ve dairesel su dalgalarının yansıma hareketlerini analiz eder. </a:t>
            </a:r>
            <a:endParaRPr lang="tr-TR" dirty="0"/>
          </a:p>
          <a:p>
            <a:pPr marL="914400" indent="-288925"/>
            <a:r>
              <a:rPr lang="tr-TR" i="1" dirty="0"/>
              <a:t>a) Öğrencilerin deney yaparak veya simülasyonlar kullanarak su dalgalarının yansıma hareketlerini çizmeleri sağlanır. </a:t>
            </a:r>
            <a:endParaRPr lang="tr-TR" dirty="0"/>
          </a:p>
          <a:p>
            <a:pPr marL="914400" indent="-288925"/>
            <a:r>
              <a:rPr lang="tr-TR" i="1" dirty="0"/>
              <a:t>b) Doğrusal su dalgalarının doğrusal ve parabolik engellerden yansıması dikkate alınır. </a:t>
            </a:r>
            <a:endParaRPr lang="tr-TR" dirty="0"/>
          </a:p>
          <a:p>
            <a:pPr marL="914400" indent="-288925"/>
            <a:r>
              <a:rPr lang="tr-TR" i="1" dirty="0"/>
              <a:t>c) Dairesel su dalgalarının doğrusal engelden yansıması dikkate alınır, parabolik engelden yansımasında </a:t>
            </a:r>
            <a:r>
              <a:rPr lang="tr-TR" i="1" dirty="0" smtClean="0"/>
              <a:t>ise </a:t>
            </a:r>
            <a:r>
              <a:rPr lang="tr-TR" i="1" dirty="0"/>
              <a:t>sadece odak noktası ve merkezden gönderilen dalgalar dikkate alınır. </a:t>
            </a:r>
            <a:endParaRPr lang="tr-TR" dirty="0"/>
          </a:p>
          <a:p>
            <a:pPr marL="914400" indent="-288925"/>
            <a:r>
              <a:rPr lang="tr-TR" i="1" dirty="0"/>
              <a:t>ç) Matematiksel hesaplamalara girilmez. </a:t>
            </a:r>
            <a:endParaRPr lang="tr-TR" sz="2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87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Görüşelim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760296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5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41913" y="300414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691" y="999941"/>
            <a:ext cx="287179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Atma </a:t>
            </a:r>
            <a:r>
              <a:rPr lang="tr-TR" sz="1400" dirty="0" smtClean="0">
                <a:solidFill>
                  <a:srgbClr val="FFC000"/>
                </a:solidFill>
              </a:rPr>
              <a:t>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044" y="1700808"/>
            <a:ext cx="3120617" cy="13681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472264" y="2138953"/>
                <a:ext cx="2213235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𝐹𝑟𝑒𝑘𝑎𝑛𝑠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𝑃𝑒𝑟𝑖𝑦𝑜𝑡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2138953"/>
                <a:ext cx="2213235" cy="660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8472264" y="1224095"/>
                <a:ext cx="2984022" cy="536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𝑟𝑎𝑡𝑖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𝐴𝑙𝚤𝑛𝑎𝑛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𝑦𝑜𝑙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𝑍𝑎𝑚𝑎𝑛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λ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.f</a:t>
                </a:r>
                <a:endParaRPr lang="tr-TR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1224095"/>
                <a:ext cx="2984022" cy="536494"/>
              </a:xfrm>
              <a:prstGeom prst="rect">
                <a:avLst/>
              </a:prstGeom>
              <a:blipFill>
                <a:blip r:embed="rId4"/>
                <a:stretch>
                  <a:fillRect r="-1227" b="-102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248" y="3501008"/>
            <a:ext cx="4309385" cy="29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431704" y="3332818"/>
            <a:ext cx="4205544" cy="3072684"/>
            <a:chOff x="3684637" y="3868230"/>
            <a:chExt cx="7671657" cy="283036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4637" y="3877648"/>
              <a:ext cx="1619275" cy="6314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3671" y="3868230"/>
              <a:ext cx="1232864" cy="856914"/>
            </a:xfrm>
            <a:prstGeom prst="rect">
              <a:avLst/>
            </a:prstGeom>
          </p:spPr>
        </p:pic>
        <p:pic>
          <p:nvPicPr>
            <p:cNvPr id="28" name="Picture 2" descr="Image result for yay dalgaları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394" y="3900643"/>
              <a:ext cx="16819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Image result for water wav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984" y="5625044"/>
              <a:ext cx="1598652" cy="107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64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/>
              <a:t>Atma ve Periyodik Dalga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144" y="1772816"/>
            <a:ext cx="3076661" cy="1512168"/>
          </a:xfrm>
          <a:prstGeom prst="rect">
            <a:avLst/>
          </a:prstGeom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87" y="3861048"/>
            <a:ext cx="288462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00256" y="362085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Farkları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67691" y="999941"/>
            <a:ext cx="287179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Atma </a:t>
            </a:r>
            <a:r>
              <a:rPr lang="tr-TR" sz="1400" dirty="0" smtClean="0">
                <a:solidFill>
                  <a:srgbClr val="00B050"/>
                </a:solidFill>
              </a:rPr>
              <a:t>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9515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Sabit ve Serbest Uçtan Yansıma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4672914"/>
            <a:ext cx="4281711" cy="1592625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5" y="2152042"/>
            <a:ext cx="4104357" cy="1636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91" y="999941"/>
            <a:ext cx="287179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Atma </a:t>
            </a:r>
            <a:r>
              <a:rPr lang="tr-TR" sz="1400" dirty="0" smtClean="0">
                <a:solidFill>
                  <a:srgbClr val="FF0000"/>
                </a:solidFill>
              </a:rPr>
              <a:t>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8175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/>
              <a:t>Dalganın Yayda İlerleme Hızı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1437033"/>
            <a:ext cx="6534150" cy="2676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66773" y="4797152"/>
                <a:ext cx="103079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773" y="4797152"/>
                <a:ext cx="1030795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60296" y="4921833"/>
                <a:ext cx="884345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6" y="4921833"/>
                <a:ext cx="884345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85761" y="6030849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Birim Kontrolü Yapalım!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67691" y="999941"/>
            <a:ext cx="287179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Atma </a:t>
            </a:r>
            <a:r>
              <a:rPr lang="tr-TR" sz="1400" dirty="0" smtClean="0">
                <a:solidFill>
                  <a:srgbClr val="FF0000"/>
                </a:solidFill>
              </a:rPr>
              <a:t>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2039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/>
              <a:t>Yansıyan ve İletilen Atmalar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1453924"/>
            <a:ext cx="6248400" cy="3705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91" y="999941"/>
            <a:ext cx="287179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Atma </a:t>
            </a:r>
            <a:r>
              <a:rPr lang="tr-TR" sz="1400" dirty="0" smtClean="0">
                <a:solidFill>
                  <a:srgbClr val="FF0000"/>
                </a:solidFill>
              </a:rPr>
              <a:t>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6502" y="5301208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Deneyelim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25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/>
              <a:t>Yansıyan ve İletilen Atmalar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064" y="1268760"/>
            <a:ext cx="6248400" cy="3705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5920" y="5024095"/>
            <a:ext cx="37064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&lt; V 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y</a:t>
            </a:r>
            <a:endParaRPr lang="en-US" sz="2400" baseline="-25000" dirty="0" smtClean="0"/>
          </a:p>
          <a:p>
            <a:endParaRPr lang="en-US" sz="2400" dirty="0"/>
          </a:p>
          <a:p>
            <a:r>
              <a:rPr lang="en-US" sz="2400" dirty="0" err="1" smtClean="0"/>
              <a:t>a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&lt; a </a:t>
            </a:r>
            <a:r>
              <a:rPr lang="en-US" sz="2400" dirty="0"/>
              <a:t>= 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y</a:t>
            </a:r>
          </a:p>
          <a:p>
            <a:endParaRPr lang="tr-TR" sz="2400" baseline="-25000" dirty="0"/>
          </a:p>
          <a:p>
            <a:r>
              <a:rPr lang="en-US" sz="2400" dirty="0" smtClean="0"/>
              <a:t>y </a:t>
            </a:r>
            <a:r>
              <a:rPr lang="en-US" sz="2400" dirty="0"/>
              <a:t>&gt;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y &gt;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?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endParaRPr lang="tr-T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691" y="999941"/>
            <a:ext cx="287179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Atma </a:t>
            </a:r>
            <a:r>
              <a:rPr lang="tr-TR" sz="1400" dirty="0" smtClean="0">
                <a:solidFill>
                  <a:srgbClr val="FF0000"/>
                </a:solidFill>
              </a:rPr>
              <a:t>ve Periyodik Dalga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Sabit ve Serbest Uçtan Yansıma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Dalganın Yayda İlerleme Hızı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00B050"/>
                </a:solidFill>
              </a:rPr>
              <a:t>Yansıyan ve İletilen Atmalar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İki Atmanın Karşılaşması</a:t>
            </a:r>
          </a:p>
          <a:p>
            <a:pPr marL="109538" indent="-109538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Dalgalar: Hangisi?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Bugün Neler Öğrendik?</a:t>
            </a:r>
          </a:p>
          <a:p>
            <a:pPr marL="109538" lvl="0" indent="-1095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125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27254</TotalTime>
  <Words>1080</Words>
  <Application>Microsoft Office PowerPoint</Application>
  <PresentationFormat>Widescreen</PresentationFormat>
  <Paragraphs>224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Bookman Old Style</vt:lpstr>
      <vt:lpstr>Calibri</vt:lpstr>
      <vt:lpstr>Cambria Math</vt:lpstr>
      <vt:lpstr>Lucida Sans Unicode</vt:lpstr>
      <vt:lpstr>Verdana</vt:lpstr>
      <vt:lpstr>Wingdings</vt:lpstr>
      <vt:lpstr>Wingdings 2</vt:lpstr>
      <vt:lpstr>Wingdings 3</vt:lpstr>
      <vt:lpstr>Kalabalık</vt:lpstr>
      <vt:lpstr>10. SINIF: 3. ÜNİTE:  YAY DALGASI</vt:lpstr>
      <vt:lpstr>PowerPoint Presentation</vt:lpstr>
      <vt:lpstr>PowerPoint Presentation</vt:lpstr>
      <vt:lpstr>PowerPoint Presentation</vt:lpstr>
      <vt:lpstr>Atma ve Periyodik Dalga</vt:lpstr>
      <vt:lpstr>Sabit ve Serbest Uçtan Yansıma</vt:lpstr>
      <vt:lpstr>Dalganın Yayda İlerleme Hızı</vt:lpstr>
      <vt:lpstr>Yansıyan ve İletilen Atmalar</vt:lpstr>
      <vt:lpstr>Yansıyan ve İletilen Atmalar</vt:lpstr>
      <vt:lpstr>Yansıyan ve İletilen Atmalar</vt:lpstr>
      <vt:lpstr>İki Atmanın Karşılaşması</vt:lpstr>
      <vt:lpstr>İki Atmanın Karşılaşması</vt:lpstr>
      <vt:lpstr>Günün Özeti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938</cp:revision>
  <cp:lastPrinted>2017-02-10T21:37:55Z</cp:lastPrinted>
  <dcterms:created xsi:type="dcterms:W3CDTF">2016-04-01T12:40:28Z</dcterms:created>
  <dcterms:modified xsi:type="dcterms:W3CDTF">2019-12-28T00:58:28Z</dcterms:modified>
</cp:coreProperties>
</file>