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notesMasterIdLst>
    <p:notesMasterId r:id="rId36"/>
  </p:notesMasterIdLst>
  <p:sldIdLst>
    <p:sldId id="365" r:id="rId2"/>
    <p:sldId id="366" r:id="rId3"/>
    <p:sldId id="367" r:id="rId4"/>
    <p:sldId id="372" r:id="rId5"/>
    <p:sldId id="389" r:id="rId6"/>
    <p:sldId id="390" r:id="rId7"/>
    <p:sldId id="393" r:id="rId8"/>
    <p:sldId id="394" r:id="rId9"/>
    <p:sldId id="395" r:id="rId10"/>
    <p:sldId id="404" r:id="rId11"/>
    <p:sldId id="397" r:id="rId12"/>
    <p:sldId id="408" r:id="rId13"/>
    <p:sldId id="407" r:id="rId14"/>
    <p:sldId id="396" r:id="rId15"/>
    <p:sldId id="409" r:id="rId16"/>
    <p:sldId id="410" r:id="rId17"/>
    <p:sldId id="411" r:id="rId18"/>
    <p:sldId id="406" r:id="rId19"/>
    <p:sldId id="405" r:id="rId20"/>
    <p:sldId id="399" r:id="rId21"/>
    <p:sldId id="412" r:id="rId22"/>
    <p:sldId id="413" r:id="rId23"/>
    <p:sldId id="414" r:id="rId24"/>
    <p:sldId id="415" r:id="rId25"/>
    <p:sldId id="403" r:id="rId26"/>
    <p:sldId id="358" r:id="rId27"/>
    <p:sldId id="359" r:id="rId28"/>
    <p:sldId id="360" r:id="rId29"/>
    <p:sldId id="361" r:id="rId30"/>
    <p:sldId id="416" r:id="rId31"/>
    <p:sldId id="417" r:id="rId32"/>
    <p:sldId id="369" r:id="rId33"/>
    <p:sldId id="270" r:id="rId34"/>
    <p:sldId id="370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2007" autoAdjust="0"/>
  </p:normalViewPr>
  <p:slideViewPr>
    <p:cSldViewPr snapToGrid="0">
      <p:cViewPr varScale="1">
        <p:scale>
          <a:sx n="103" d="100"/>
          <a:sy n="103" d="100"/>
        </p:scale>
        <p:origin x="24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t>16.3.2019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Derse</a:t>
            </a:r>
            <a:r>
              <a:rPr lang="en-US" dirty="0" smtClean="0"/>
              <a:t> </a:t>
            </a:r>
            <a:r>
              <a:rPr lang="en-US" dirty="0" err="1" smtClean="0"/>
              <a:t>baişıyoruz</a:t>
            </a:r>
            <a:r>
              <a:rPr lang="en-US" dirty="0" smtClean="0"/>
              <a:t>. İlk </a:t>
            </a:r>
            <a:r>
              <a:rPr lang="en-US" dirty="0" err="1" smtClean="0"/>
              <a:t>Sunu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107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2366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6895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 Faradın</a:t>
            </a:r>
            <a:r>
              <a:rPr lang="tr-TR" baseline="0" dirty="0" smtClean="0"/>
              <a:t> büyüklüğü vurgulanarak alt birimler gösterilir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657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 Faradın</a:t>
            </a:r>
            <a:r>
              <a:rPr lang="tr-TR" baseline="0" dirty="0" smtClean="0"/>
              <a:t> büyüklüğü vurgulanarak alt birimler gösterilir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657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 Faradın</a:t>
            </a:r>
            <a:r>
              <a:rPr lang="tr-TR" baseline="0" dirty="0" smtClean="0"/>
              <a:t> büyüklüğü vurgulanarak alt birimler gösterilir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657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 Faradın</a:t>
            </a:r>
            <a:r>
              <a:rPr lang="tr-TR" baseline="0" dirty="0" smtClean="0"/>
              <a:t> büyüklüğü vurgulanarak alt birimler gösterilir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657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657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Neden</a:t>
            </a:r>
            <a:r>
              <a:rPr lang="tr-TR" baseline="0" dirty="0" smtClean="0"/>
              <a:t> enerji depolamak için kondansatör kullanamayız sorusu.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5868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772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915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3568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94314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8045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287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722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46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Enerjiyi</a:t>
            </a:r>
            <a:r>
              <a:rPr lang="tr-TR" baseline="0" dirty="0" smtClean="0"/>
              <a:t> depolama şekillerini tartışalım.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1489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Elektroşok</a:t>
            </a:r>
            <a:r>
              <a:rPr lang="tr-TR" baseline="0" dirty="0" smtClean="0"/>
              <a:t> ne kadar enerjiyi aktarması gerektiğini nasıl biliyor.</a:t>
            </a:r>
          </a:p>
          <a:p>
            <a:r>
              <a:rPr lang="tr-TR" baseline="0" dirty="0" smtClean="0"/>
              <a:t>Kalp pilleri kalbe hangi oranda şok vermesi gerektiğini nasıl biliyor. 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347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Elektrik</a:t>
            </a:r>
            <a:r>
              <a:rPr lang="tr-TR" baseline="0" dirty="0" smtClean="0"/>
              <a:t> alanın oluşma sebebi vurgulanır. </a:t>
            </a:r>
          </a:p>
          <a:p>
            <a:r>
              <a:rPr lang="tr-TR" baseline="0" dirty="0" smtClean="0"/>
              <a:t>Elektrik alanı nasıl daha büyük hale getirebiliriz.</a:t>
            </a:r>
          </a:p>
          <a:p>
            <a:r>
              <a:rPr lang="tr-TR" baseline="0" dirty="0" smtClean="0"/>
              <a:t>Üreteç ve levha ilişkisi.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2690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Depolanan</a:t>
            </a:r>
            <a:r>
              <a:rPr lang="tr-TR" baseline="0" dirty="0" smtClean="0"/>
              <a:t> yükün üretecin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3623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0021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107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A160B30-60EE-45FA-8251-617A49E60C36}" type="datetimeFigureOut">
              <a:rPr lang="tr-TR" smtClean="0"/>
              <a:t>16.3.2019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9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70"/>
            <a:ext cx="2743200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8544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4"/>
            <a:ext cx="10822035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43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9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16.3.2019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33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6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5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16.3.2019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9945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715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60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959866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16.3.2019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9945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1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1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754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6" y="1124705"/>
            <a:ext cx="10146187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9" y="3648319"/>
            <a:ext cx="10144655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7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16.3.2019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8887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99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3" y="762003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9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16.3.2019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9127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3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9" y="4191004"/>
            <a:ext cx="3451583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9" y="2362200"/>
            <a:ext cx="34515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9" y="4873768"/>
            <a:ext cx="34515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6" y="4191004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7" y="4873767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2" y="4191004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7" y="2362200"/>
            <a:ext cx="34478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2" y="4873765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16.3.2019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950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63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16.3.2019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5780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70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9" y="745071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16.3.2019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2" y="381004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75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16.3.2019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48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753537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6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16.3.2019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2" y="381005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76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3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63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16.3.2019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379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1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3132670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70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16.3.2019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1332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16.3.2019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38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16.3.2019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1185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1" y="746763"/>
            <a:ext cx="6510619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3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16.3.2019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6808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7" y="751245"/>
            <a:ext cx="3644963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3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16.3.2019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7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4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4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0B30-60EE-45FA-8251-617A49E60C36}" type="datetimeFigureOut">
              <a:rPr lang="tr-TR" smtClean="0"/>
              <a:t>16.3.2019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9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49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</p:sldLayoutIdLst>
  <p:txStyles>
    <p:titleStyle>
      <a:lvl1pPr algn="r" defTabSz="914377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kondansat%C3%B6r%20lab.jnl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494" y="2175131"/>
            <a:ext cx="9448800" cy="2032922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en-US" dirty="0" smtClean="0"/>
              <a:t>11. </a:t>
            </a:r>
            <a:r>
              <a:rPr lang="tr-TR" dirty="0" err="1" smtClean="0"/>
              <a:t>SInIf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tr-TR" dirty="0" smtClean="0"/>
              <a:t>ELEKTRİK VE MANYETİZMA ÜNİTESİ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tr-TR" cap="none" dirty="0" smtClean="0"/>
              <a:t>KONDASATÖR (SIĞAÇ)</a:t>
            </a:r>
            <a:endParaRPr lang="tr-TR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0723" y="5469653"/>
            <a:ext cx="9448800" cy="685800"/>
          </a:xfrm>
        </p:spPr>
        <p:txBody>
          <a:bodyPr/>
          <a:lstStyle/>
          <a:p>
            <a:pPr algn="ctr"/>
            <a:r>
              <a:rPr lang="tr-TR" dirty="0" smtClean="0"/>
              <a:t>Ercan Akdeniz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2125" y="788670"/>
            <a:ext cx="635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Sığayı Tanımlayalım</a:t>
            </a:r>
            <a:endParaRPr lang="tr-T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4148919" y="1557012"/>
                <a:ext cx="5759357" cy="495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/>
                  <a:t>Değişkenler;</a:t>
                </a:r>
              </a:p>
              <a:p>
                <a:pPr marL="285750" indent="-285750">
                  <a:buFontTx/>
                  <a:buChar char="-"/>
                </a:pPr>
                <a:r>
                  <a:rPr lang="tr-TR" sz="2400" dirty="0" smtClean="0"/>
                  <a:t>Levhaların alanı (A)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tr-TR" sz="2400" dirty="0" smtClean="0"/>
                  <a:t>Doğru orantılı</a:t>
                </a:r>
              </a:p>
              <a:p>
                <a:pPr marL="285750" indent="-285750">
                  <a:buFontTx/>
                  <a:buChar char="-"/>
                </a:pPr>
                <a:r>
                  <a:rPr lang="tr-TR" sz="2400" dirty="0" smtClean="0"/>
                  <a:t>Levhalar arası dielektrik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/>
                      </a:rPr>
                      <m:t>ε</m:t>
                    </m:r>
                  </m:oMath>
                </a14:m>
                <a:r>
                  <a:rPr lang="tr-TR" sz="2400" dirty="0" smtClean="0"/>
                  <a:t>)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tr-TR" sz="2400" dirty="0"/>
                  <a:t>Doğru </a:t>
                </a:r>
                <a:r>
                  <a:rPr lang="tr-TR" sz="2400" dirty="0" smtClean="0"/>
                  <a:t>orantılı</a:t>
                </a:r>
              </a:p>
              <a:p>
                <a:pPr marL="285750" indent="-285750">
                  <a:buFontTx/>
                  <a:buChar char="-"/>
                </a:pPr>
                <a:r>
                  <a:rPr lang="tr-TR" sz="2400" dirty="0" smtClean="0"/>
                  <a:t>Levhalar arası uzaklık (d)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tr-TR" sz="2400" dirty="0"/>
                  <a:t>Ters orantılı</a:t>
                </a:r>
              </a:p>
              <a:p>
                <a:pPr lvl="1"/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/>
                        </a:rPr>
                        <m:t>𝑆𝚤</m:t>
                      </m:r>
                      <m:r>
                        <a:rPr lang="tr-TR" sz="2400" i="1">
                          <a:latin typeface="Cambria Math"/>
                        </a:rPr>
                        <m:t>ğ</m:t>
                      </m:r>
                      <m:r>
                        <a:rPr lang="tr-TR" sz="2400" i="1">
                          <a:latin typeface="Cambria Math"/>
                        </a:rPr>
                        <m:t>𝑎</m:t>
                      </m:r>
                      <m:r>
                        <a:rPr lang="tr-TR" sz="2400" i="1">
                          <a:latin typeface="Cambria Math"/>
                        </a:rPr>
                        <m:t>=</m:t>
                      </m:r>
                      <m:r>
                        <a:rPr lang="tr-TR" sz="2400" i="1">
                          <a:latin typeface="Cambria Math"/>
                        </a:rPr>
                        <m:t>𝑑𝑖𝑒𝑙𝑒𝑘𝑡𝑟𝑖𝑘</m:t>
                      </m:r>
                      <m:r>
                        <a:rPr lang="tr-TR" sz="240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/>
                            </a:rPr>
                            <m:t>𝐿𝑒𝑣h𝑎</m:t>
                          </m:r>
                          <m:r>
                            <a:rPr lang="tr-TR" sz="2400" i="1">
                              <a:latin typeface="Cambria Math"/>
                            </a:rPr>
                            <m:t> </m:t>
                          </m:r>
                          <m:r>
                            <a:rPr lang="tr-TR" sz="2400" i="1">
                              <a:latin typeface="Cambria Math"/>
                            </a:rPr>
                            <m:t>𝑎𝑙𝑎𝑛𝚤</m:t>
                          </m:r>
                        </m:num>
                        <m:den>
                          <m:r>
                            <a:rPr lang="tr-TR" sz="2400" i="1">
                              <a:latin typeface="Cambria Math"/>
                            </a:rPr>
                            <m:t>𝑙𝑒𝑣h𝑎𝑙𝑎𝑟</m:t>
                          </m:r>
                          <m:r>
                            <a:rPr lang="tr-TR" sz="2400" i="1">
                              <a:latin typeface="Cambria Math"/>
                            </a:rPr>
                            <m:t> </m:t>
                          </m:r>
                          <m:r>
                            <a:rPr lang="tr-TR" sz="2400" i="1">
                              <a:latin typeface="Cambria Math"/>
                            </a:rPr>
                            <m:t>𝑎𝑟𝑎𝑠𝚤</m:t>
                          </m:r>
                          <m:r>
                            <a:rPr lang="tr-TR" sz="2400" i="1">
                              <a:latin typeface="Cambria Math"/>
                            </a:rPr>
                            <m:t> </m:t>
                          </m:r>
                          <m:r>
                            <a:rPr lang="tr-TR" sz="2400" i="1">
                              <a:latin typeface="Cambria Math"/>
                            </a:rPr>
                            <m:t>𝑢𝑧𝑎𝑘𝑙𝚤𝑘</m:t>
                          </m:r>
                        </m:den>
                      </m:f>
                    </m:oMath>
                  </m:oMathPara>
                </a14:m>
                <a:endParaRPr lang="tr-TR" i="1" dirty="0" smtClean="0">
                  <a:latin typeface="Cambria Math"/>
                </a:endParaRPr>
              </a:p>
              <a:p>
                <a:endParaRPr lang="tr-TR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latin typeface="Cambria Math"/>
                        </a:rPr>
                        <m:t>𝐶</m:t>
                      </m:r>
                      <m:r>
                        <a:rPr lang="tr-TR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ε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tr-TR" sz="28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919" y="1557012"/>
                <a:ext cx="5759357" cy="4957960"/>
              </a:xfrm>
              <a:prstGeom prst="rect">
                <a:avLst/>
              </a:prstGeom>
              <a:blipFill rotWithShape="1">
                <a:blip r:embed="rId3"/>
                <a:stretch>
                  <a:fillRect l="-1695" t="-9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Sığaçların Kullanım Alanları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</a:t>
            </a:r>
            <a:r>
              <a:rPr lang="tr-TR" sz="1600" dirty="0">
                <a:solidFill>
                  <a:srgbClr val="FFC000"/>
                </a:solidFill>
              </a:rPr>
              <a:t>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  <p:pic>
        <p:nvPicPr>
          <p:cNvPr id="1026" name="Picture 2" descr="C:\Users\ERCAN\Desktop\resimler\konda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761" y="1311890"/>
            <a:ext cx="244792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75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8321" y="665840"/>
            <a:ext cx="6564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Potansiyel Fark – Yük grafiği ve Enerji</a:t>
            </a:r>
            <a:endParaRPr lang="tr-TR" sz="2800" b="1" dirty="0"/>
          </a:p>
        </p:txBody>
      </p:sp>
      <p:pic>
        <p:nvPicPr>
          <p:cNvPr id="45" name="Resim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17" y="3885677"/>
            <a:ext cx="5611777" cy="2975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70831" y="1520327"/>
                <a:ext cx="6096000" cy="203408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solidFill>
                            <a:prstClr val="black"/>
                          </a:solidFill>
                          <a:latin typeface="Cambria Math"/>
                        </a:rPr>
                        <m:t>𝑆𝚤</m:t>
                      </m:r>
                      <m:r>
                        <a:rPr lang="tr-TR" sz="2400" i="1">
                          <a:solidFill>
                            <a:prstClr val="black"/>
                          </a:solidFill>
                          <a:latin typeface="Cambria Math"/>
                        </a:rPr>
                        <m:t>ğ</m:t>
                      </m:r>
                      <m:r>
                        <a:rPr lang="tr-TR" sz="2400" i="1">
                          <a:solidFill>
                            <a:prstClr val="black"/>
                          </a:solidFill>
                          <a:latin typeface="Cambria Math"/>
                        </a:rPr>
                        <m:t>𝑎</m:t>
                      </m:r>
                      <m:r>
                        <a:rPr lang="tr-TR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tr-TR" sz="2400" i="1">
                          <a:solidFill>
                            <a:prstClr val="black"/>
                          </a:solidFill>
                          <a:latin typeface="Cambria Math"/>
                        </a:rPr>
                        <m:t>𝑑𝑖𝑒𝑙𝑒𝑘𝑡𝑟𝑖𝑘</m:t>
                      </m:r>
                      <m:r>
                        <a:rPr lang="tr-TR" sz="24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tr-T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𝐿𝑒𝑣h𝑎</m:t>
                          </m:r>
                          <m:r>
                            <a:rPr lang="tr-T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tr-T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𝑎𝑙𝑎𝑛𝚤</m:t>
                          </m:r>
                        </m:num>
                        <m:den>
                          <m:r>
                            <a:rPr lang="tr-T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𝑙𝑒𝑣h𝑎𝑙𝑎𝑟</m:t>
                          </m:r>
                          <m:r>
                            <a:rPr lang="tr-T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tr-T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𝑎𝑟𝑎𝑠𝚤</m:t>
                          </m:r>
                          <m:r>
                            <a:rPr lang="tr-T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tr-T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𝑢𝑧𝑎𝑘𝑙𝚤𝑘</m:t>
                          </m:r>
                        </m:den>
                      </m:f>
                    </m:oMath>
                  </m:oMathPara>
                </a14:m>
                <a:endParaRPr lang="tr-TR" i="1" dirty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:endParaRPr lang="tr-TR" sz="2800" i="1" dirty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>
                          <a:solidFill>
                            <a:prstClr val="black"/>
                          </a:solidFill>
                          <a:latin typeface="Cambria Math"/>
                        </a:rPr>
                        <m:t>𝐶</m:t>
                      </m:r>
                      <m:r>
                        <a:rPr lang="tr-TR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ε</m:t>
                          </m:r>
                        </m:e>
                        <m:sub>
                          <m:r>
                            <a:rPr lang="tr-TR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l-G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tr-TR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831" y="1520327"/>
                <a:ext cx="6096000" cy="20340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Sığaçların Kullanım Alanları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</a:t>
            </a:r>
            <a:r>
              <a:rPr lang="tr-TR" sz="1600" dirty="0">
                <a:solidFill>
                  <a:srgbClr val="FFC000"/>
                </a:solidFill>
              </a:rPr>
              <a:t>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6079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203" y="665840"/>
            <a:ext cx="6564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Potansiyel Fark – Yük grafiği ve Enerji</a:t>
            </a:r>
            <a:endParaRPr lang="tr-T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İçerik Yer Tutucusu 8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4273849" y="1325124"/>
                <a:ext cx="4815560" cy="497424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Yük potansiyel ilişkisi </a:t>
                </a:r>
              </a:p>
              <a:p>
                <a:r>
                  <a:rPr lang="tr-TR" dirty="0" smtClean="0"/>
                  <a:t>Eğime bakalım</a:t>
                </a:r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/>
                          </a:rPr>
                          <m:t>𝑌</m:t>
                        </m:r>
                        <m:r>
                          <a:rPr lang="tr-TR" i="1">
                            <a:latin typeface="Cambria Math"/>
                          </a:rPr>
                          <m:t>ü</m:t>
                        </m:r>
                        <m:r>
                          <a:rPr lang="tr-TR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tr-TR" i="1">
                            <a:latin typeface="Cambria Math"/>
                          </a:rPr>
                          <m:t>𝑃𝑜𝑡𝑎𝑛𝑠𝑖𝑦𝑒𝑙</m:t>
                        </m:r>
                        <m:r>
                          <a:rPr lang="tr-TR" i="1">
                            <a:latin typeface="Cambria Math"/>
                          </a:rPr>
                          <m:t> </m:t>
                        </m:r>
                        <m:r>
                          <a:rPr lang="tr-TR" i="1">
                            <a:latin typeface="Cambria Math"/>
                          </a:rPr>
                          <m:t>𝐹𝑎𝑟𝑘</m:t>
                        </m:r>
                      </m:den>
                    </m:f>
                  </m:oMath>
                </a14:m>
                <a:r>
                  <a:rPr lang="en-US" i="1" dirty="0" smtClean="0">
                    <a:latin typeface="Cambria Math"/>
                  </a:rPr>
                  <a:t> = </a:t>
                </a:r>
                <a:r>
                  <a:rPr lang="tr-TR" i="1" dirty="0" smtClean="0">
                    <a:latin typeface="Cambria Math"/>
                  </a:rPr>
                  <a:t>Sabit</a:t>
                </a:r>
                <a:endParaRPr lang="tr-TR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tr-TR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/>
                          </a:rPr>
                          <m:t>𝑌</m:t>
                        </m:r>
                        <m:r>
                          <a:rPr lang="tr-TR" i="1">
                            <a:latin typeface="Cambria Math"/>
                          </a:rPr>
                          <m:t>ü</m:t>
                        </m:r>
                        <m:r>
                          <a:rPr lang="tr-TR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tr-TR" i="1">
                            <a:latin typeface="Cambria Math"/>
                          </a:rPr>
                          <m:t>𝑃𝑜𝑡𝑎𝑛𝑠𝑖𝑦𝑒𝑙</m:t>
                        </m:r>
                        <m:r>
                          <a:rPr lang="tr-TR" i="1">
                            <a:latin typeface="Cambria Math"/>
                          </a:rPr>
                          <m:t> </m:t>
                        </m:r>
                        <m:r>
                          <a:rPr lang="tr-TR" i="1">
                            <a:latin typeface="Cambria Math"/>
                          </a:rPr>
                          <m:t>𝐹𝑎𝑟𝑘</m:t>
                        </m:r>
                      </m:den>
                    </m:f>
                  </m:oMath>
                </a14:m>
                <a:r>
                  <a:rPr lang="en-US" i="1" dirty="0">
                    <a:latin typeface="Cambria Math"/>
                  </a:rPr>
                  <a:t> = </a:t>
                </a:r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tr-TR" i="1" dirty="0">
                    <a:latin typeface="Cambria Math"/>
                  </a:rPr>
                  <a:t>Sığa</a:t>
                </a:r>
                <a:r>
                  <a:rPr lang="en-US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/>
                      </a:rPr>
                      <m:t>𝐶</m:t>
                    </m:r>
                    <m:r>
                      <a:rPr lang="tr-T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tr-TR" i="1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endParaRPr lang="tr-TR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tr-TR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/>
                      </a:rPr>
                      <m:t>1 </m:t>
                    </m:r>
                    <m:r>
                      <a:rPr lang="tr-TR" i="1">
                        <a:latin typeface="Cambria Math"/>
                      </a:rPr>
                      <m:t>𝐹𝑎𝑟𝑎𝑑</m:t>
                    </m:r>
                    <m:r>
                      <a:rPr lang="tr-T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/>
                          </a:rPr>
                          <m:t>𝐶𝑜𝑢𝑙𝑜𝑚𝑏</m:t>
                        </m:r>
                      </m:num>
                      <m:den>
                        <m:r>
                          <a:rPr lang="tr-TR" i="1">
                            <a:latin typeface="Cambria Math"/>
                          </a:rPr>
                          <m:t>1 </m:t>
                        </m:r>
                        <m:r>
                          <a:rPr lang="tr-TR" i="1">
                            <a:latin typeface="Cambria Math"/>
                          </a:rPr>
                          <m:t>𝑉𝑜𝑙𝑡</m:t>
                        </m:r>
                      </m:den>
                    </m:f>
                  </m:oMath>
                </a14:m>
                <a:endParaRPr lang="tr-TR" i="1" dirty="0">
                  <a:latin typeface="Cambria Math"/>
                </a:endParaRPr>
              </a:p>
              <a:p>
                <a:endParaRPr lang="tr-TR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tr-TR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40" name="İçerik Yer Tutucus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4273849" y="1325124"/>
                <a:ext cx="4815560" cy="4974240"/>
              </a:xfrm>
              <a:prstGeom prst="rect">
                <a:avLst/>
              </a:prstGeom>
              <a:blipFill rotWithShape="1">
                <a:blip r:embed="rId3"/>
                <a:stretch>
                  <a:fillRect l="-1392" t="-147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İçerik Yer Tutucusu 10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10" y="1379714"/>
            <a:ext cx="3253370" cy="2314897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3057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203" y="665840"/>
            <a:ext cx="6564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Potansiyel Fark – Yük grafiği ve Enerji</a:t>
            </a:r>
            <a:endParaRPr lang="tr-TR" sz="2800" b="1" dirty="0"/>
          </a:p>
        </p:txBody>
      </p:sp>
      <p:sp>
        <p:nvSpPr>
          <p:cNvPr id="40" name="İçerik Yer Tutucusu 8"/>
          <p:cNvSpPr>
            <a:spLocks noGrp="1"/>
          </p:cNvSpPr>
          <p:nvPr>
            <p:ph sz="quarter" idx="4294967295"/>
          </p:nvPr>
        </p:nvSpPr>
        <p:spPr>
          <a:xfrm>
            <a:off x="4107976" y="2034808"/>
            <a:ext cx="4597564" cy="34543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dirty="0" smtClean="0"/>
              <a:t>Depolanan Enerjiyi hesaplayalım</a:t>
            </a:r>
          </a:p>
          <a:p>
            <a:endParaRPr lang="tr-TR" dirty="0"/>
          </a:p>
          <a:p>
            <a:r>
              <a:rPr lang="tr-TR" b="0" i="1" dirty="0" smtClean="0">
                <a:latin typeface="Cambria Math"/>
              </a:rPr>
              <a:t>W=(1/2)QV</a:t>
            </a:r>
          </a:p>
          <a:p>
            <a:r>
              <a:rPr lang="tr-TR" i="1" dirty="0" smtClean="0">
                <a:latin typeface="Cambria Math"/>
              </a:rPr>
              <a:t>C=</a:t>
            </a:r>
            <a:r>
              <a:rPr lang="tr-TR" i="1" dirty="0" err="1" smtClean="0">
                <a:latin typeface="Cambria Math"/>
              </a:rPr>
              <a:t>Q</a:t>
            </a:r>
            <a:r>
              <a:rPr lang="tr-TR" i="1" dirty="0" smtClean="0">
                <a:latin typeface="Cambria Math"/>
              </a:rPr>
              <a:t>/V</a:t>
            </a:r>
            <a:endParaRPr lang="tr-TR" b="0" i="1" dirty="0" smtClean="0">
              <a:latin typeface="Cambria Math"/>
            </a:endParaRPr>
          </a:p>
          <a:p>
            <a:r>
              <a:rPr lang="tr-TR" b="0" i="1" dirty="0" smtClean="0">
                <a:latin typeface="Cambria Math"/>
              </a:rPr>
              <a:t>W=(1/2)CV</a:t>
            </a:r>
            <a:r>
              <a:rPr lang="tr-TR" b="0" i="1" baseline="30000" dirty="0" smtClean="0">
                <a:latin typeface="Cambria Math"/>
              </a:rPr>
              <a:t>2</a:t>
            </a:r>
            <a:endParaRPr lang="tr-TR" b="0" i="1" dirty="0" smtClean="0">
              <a:latin typeface="Cambria Math"/>
            </a:endParaRPr>
          </a:p>
          <a:p>
            <a:r>
              <a:rPr lang="tr-TR" b="0" i="1" dirty="0" smtClean="0">
                <a:latin typeface="Cambria Math"/>
              </a:rPr>
              <a:t>W=(1/2)Q</a:t>
            </a:r>
            <a:r>
              <a:rPr lang="tr-TR" b="0" i="1" baseline="30000" dirty="0" smtClean="0">
                <a:latin typeface="Cambria Math"/>
              </a:rPr>
              <a:t>2</a:t>
            </a:r>
            <a:r>
              <a:rPr lang="tr-TR" b="0" i="1" dirty="0" smtClean="0">
                <a:latin typeface="Cambria Math"/>
              </a:rPr>
              <a:t>/C</a:t>
            </a:r>
          </a:p>
          <a:p>
            <a:endParaRPr lang="tr-TR" b="0" i="1" dirty="0" smtClean="0">
              <a:latin typeface="Cambria Math"/>
            </a:endParaRPr>
          </a:p>
          <a:p>
            <a:endParaRPr lang="tr-TR" i="1" dirty="0">
              <a:latin typeface="Cambria Math"/>
            </a:endParaRPr>
          </a:p>
          <a:p>
            <a:endParaRPr lang="tr-TR" b="0" i="1" dirty="0" smtClean="0">
              <a:latin typeface="Cambria Math"/>
            </a:endParaRPr>
          </a:p>
          <a:p>
            <a:pPr marL="0" indent="0">
              <a:buNone/>
            </a:pPr>
            <a:endParaRPr lang="tr-TR" b="0" i="1" dirty="0" smtClean="0">
              <a:latin typeface="Cambria Math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4" name="İçerik Yer Tutucusu 10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65" y="1775914"/>
            <a:ext cx="4302935" cy="3061702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6269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5021" y="66584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1 Farad Sığaç Yapalım ve Yükleyelim</a:t>
            </a:r>
            <a:endParaRPr lang="tr-TR" sz="28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4571999" y="1558258"/>
            <a:ext cx="6100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Levhaları arası 1mm olan ve arasında hava bulunan 1 Farad sığaya sahip kondansatör yapalım?</a:t>
            </a:r>
          </a:p>
          <a:p>
            <a:endParaRPr lang="tr-TR" dirty="0" smtClean="0"/>
          </a:p>
          <a:p>
            <a:pPr marL="342900" indent="-342900">
              <a:buAutoNum type="alphaLcParenR"/>
            </a:pPr>
            <a:r>
              <a:rPr lang="tr-TR" dirty="0" smtClean="0"/>
              <a:t>Levha alanı ne olmalıdır?</a:t>
            </a:r>
          </a:p>
          <a:p>
            <a:pPr marL="342900" indent="-342900">
              <a:buAutoNum type="alphaLcParenR"/>
            </a:pPr>
            <a:r>
              <a:rPr lang="tr-TR" dirty="0" smtClean="0"/>
              <a:t>1 Volt gerilimle yüklersek ne kadar enerjisi olur?</a:t>
            </a:r>
          </a:p>
          <a:p>
            <a:pPr marL="342900" indent="-342900">
              <a:buAutoNum type="alphaLcParenR"/>
            </a:pPr>
            <a:r>
              <a:rPr lang="tr-TR" dirty="0" smtClean="0"/>
              <a:t>Dielektrik maddeyi değiştirmek yeterli enerjiyi sağlar mı ?</a:t>
            </a:r>
          </a:p>
          <a:p>
            <a:pPr marL="342900" indent="-342900">
              <a:buAutoNum type="alphaLcParenR"/>
            </a:pPr>
            <a:endParaRPr lang="tr-TR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4" b="9753"/>
          <a:stretch/>
        </p:blipFill>
        <p:spPr>
          <a:xfrm>
            <a:off x="6755145" y="3866582"/>
            <a:ext cx="5436856" cy="2991418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6529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5021" y="66584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1 Farad Sığaç Yapalım ve Yükleyelim</a:t>
            </a:r>
            <a:endParaRPr lang="tr-T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/>
              <p:cNvSpPr txBox="1"/>
              <p:nvPr/>
            </p:nvSpPr>
            <p:spPr>
              <a:xfrm>
                <a:off x="4571999" y="1558258"/>
                <a:ext cx="6100550" cy="3577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tr-TR" dirty="0" smtClean="0"/>
              </a:p>
              <a:p>
                <a:pPr marL="342900" indent="-342900">
                  <a:buAutoNum type="alphaLcParenR"/>
                </a:pPr>
                <a:r>
                  <a:rPr lang="tr-TR" dirty="0" smtClean="0"/>
                  <a:t>Levha alanı ne olmalıdır?</a:t>
                </a:r>
              </a:p>
              <a:p>
                <a:endParaRPr lang="tr-TR" dirty="0" smtClean="0"/>
              </a:p>
              <a:p>
                <a:r>
                  <a:rPr lang="tr-TR" b="0" dirty="0" smtClean="0"/>
                  <a:t>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/>
                      </a:rPr>
                      <m:t>  </m:t>
                    </m:r>
                    <m:r>
                      <a:rPr lang="tr-TR" sz="2400" i="1">
                        <a:latin typeface="Cambria Math"/>
                      </a:rPr>
                      <m:t>𝐶</m:t>
                    </m:r>
                    <m:r>
                      <a:rPr lang="tr-TR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</a:rPr>
                          <m:t>ε</m:t>
                        </m:r>
                      </m:e>
                      <m:sub>
                        <m:r>
                          <a:rPr lang="tr-TR" sz="2400" i="1">
                            <a:latin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tr-TR" sz="2400" i="1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tr-TR" sz="240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/>
                        </a:rPr>
                        <m:t>1 </m:t>
                      </m:r>
                      <m:r>
                        <a:rPr lang="tr-TR" sz="2400" b="0" i="1" smtClean="0">
                          <a:latin typeface="Cambria Math"/>
                        </a:rPr>
                        <m:t>𝐹</m:t>
                      </m:r>
                      <m:r>
                        <a:rPr lang="tr-TR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/>
                            </a:rPr>
                            <m:t>8,85.10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/>
                            </a:rPr>
                            <m:t>−12</m:t>
                          </m:r>
                        </m:sup>
                      </m:sSup>
                      <m:r>
                        <a:rPr lang="tr-TR" sz="2400" b="0" i="1" smtClean="0">
                          <a:latin typeface="Cambria Math"/>
                        </a:rPr>
                        <m:t>(</m:t>
                      </m:r>
                      <m:f>
                        <m:fPr>
                          <m:type m:val="skw"/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tr-TR" sz="2400" b="0" i="1" smtClean="0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>
                              <a:latin typeface="Cambria Math"/>
                            </a:rPr>
                            <m:t>𝑨</m:t>
                          </m:r>
                        </m:num>
                        <m:den>
                          <m:sSup>
                            <m:sSup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smtClean="0">
                                  <a:latin typeface="Cambria Math"/>
                                </a:rPr>
                                <m:t>1.10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/>
                                </a:rPr>
                                <m:t>−3</m:t>
                              </m:r>
                            </m:sup>
                          </m:sSup>
                          <m:r>
                            <a:rPr lang="tr-TR" sz="24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/>
                      </a:rPr>
                      <m:t>𝐴</m:t>
                    </m:r>
                    <m:r>
                      <a:rPr lang="tr-TR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/>
                          </a:rPr>
                          <m:t>1.</m:t>
                        </m:r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tr-TR" sz="2400" i="1">
                                <a:latin typeface="Cambria Math"/>
                              </a:rPr>
                              <m:t>−3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/>
                              </a:rPr>
                              <m:t>8,85.10</m:t>
                            </m:r>
                          </m:e>
                          <m:sup>
                            <m:r>
                              <a:rPr lang="tr-TR" sz="2400" i="1">
                                <a:latin typeface="Cambria Math"/>
                              </a:rPr>
                              <m:t>−12</m:t>
                            </m:r>
                          </m:sup>
                        </m:sSup>
                      </m:den>
                    </m:f>
                    <m:r>
                      <a:rPr lang="tr-TR" sz="2400" b="0" i="1" smtClean="0">
                        <a:latin typeface="Cambria Math"/>
                      </a:rPr>
                      <m:t>=1,13.</m:t>
                    </m:r>
                    <m:sSup>
                      <m:sSup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tr-TR" sz="2400" b="0" i="1" smtClean="0">
                            <a:latin typeface="Cambria Math"/>
                          </a:rPr>
                          <m:t>8</m:t>
                        </m:r>
                      </m:sup>
                    </m:sSup>
                    <m:sSup>
                      <m:sSup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tr-TR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2400" dirty="0" smtClean="0"/>
                  <a:t> </a:t>
                </a:r>
                <a:r>
                  <a:rPr lang="tr-TR" sz="2400" dirty="0" smtClean="0">
                    <a:sym typeface="Wingdings" panose="05000000000000000000" pitchFamily="2" charset="2"/>
                  </a:rPr>
                  <a:t></a:t>
                </a:r>
                <a:endParaRPr lang="tr-TR" sz="2400" dirty="0"/>
              </a:p>
              <a:p>
                <a:endParaRPr lang="tr-TR" dirty="0" smtClean="0"/>
              </a:p>
              <a:p>
                <a:endParaRPr lang="tr-TR" dirty="0" smtClean="0"/>
              </a:p>
              <a:p>
                <a:pPr marL="342900" indent="-342900">
                  <a:buAutoNum type="alphaLcParenR"/>
                </a:pPr>
                <a:endParaRPr lang="tr-TR" dirty="0" smtClean="0"/>
              </a:p>
            </p:txBody>
          </p:sp>
        </mc:Choice>
        <mc:Fallback xmlns=""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558258"/>
                <a:ext cx="6100550" cy="3577582"/>
              </a:xfrm>
              <a:prstGeom prst="rect">
                <a:avLst/>
              </a:prstGeom>
              <a:blipFill rotWithShape="1">
                <a:blip r:embed="rId3"/>
                <a:stretch>
                  <a:fillRect l="-6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t="4559" r="11288" b="66659"/>
          <a:stretch/>
        </p:blipFill>
        <p:spPr>
          <a:xfrm>
            <a:off x="8193207" y="1710796"/>
            <a:ext cx="3794077" cy="709685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74063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5021" y="66584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1 Farad Sığaç Yapalım ve Yükleyelim</a:t>
            </a:r>
            <a:endParaRPr lang="tr-T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/>
              <p:cNvSpPr txBox="1"/>
              <p:nvPr/>
            </p:nvSpPr>
            <p:spPr>
              <a:xfrm>
                <a:off x="4571999" y="1558258"/>
                <a:ext cx="6100550" cy="3736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tr-TR" sz="2400" dirty="0" smtClean="0"/>
              </a:p>
              <a:p>
                <a:r>
                  <a:rPr lang="tr-TR" dirty="0" smtClean="0"/>
                  <a:t>b) 1 </a:t>
                </a:r>
                <a:r>
                  <a:rPr lang="tr-TR" dirty="0"/>
                  <a:t>Volt gerilimle yüklersek ne kadar enerjisi olur</a:t>
                </a:r>
                <a:r>
                  <a:rPr lang="tr-TR" dirty="0" smtClean="0"/>
                  <a:t>?</a:t>
                </a:r>
              </a:p>
              <a:p>
                <a:pPr marL="342900" indent="-342900">
                  <a:buAutoNum type="alphaLcParenR"/>
                </a:pPr>
                <a:endParaRPr lang="tr-TR" dirty="0" smtClean="0"/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𝑊</m:t>
                    </m:r>
                    <m:r>
                      <a:rPr lang="tr-T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tr-TR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tr-TR" b="0" i="1" smtClean="0"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tr-T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 smtClean="0"/>
                  <a:t> </a:t>
                </a:r>
              </a:p>
              <a:p>
                <a:pPr marL="342900" indent="-342900">
                  <a:buAutoNum type="alphaLcParenR"/>
                </a:pPr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/>
                      </a:rPr>
                      <m:t>𝑊</m:t>
                    </m:r>
                    <m:r>
                      <a:rPr lang="tr-T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tr-TR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tr-TR" b="0" i="1" smtClean="0">
                        <a:latin typeface="Cambria Math"/>
                      </a:rPr>
                      <m:t>1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/>
                          </a:rPr>
                          <m:t>.1</m:t>
                        </m:r>
                      </m:e>
                      <m:sup>
                        <m:r>
                          <a:rPr lang="tr-T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/>
                      </a:rPr>
                      <m:t>=0.5 </m:t>
                    </m:r>
                    <m:r>
                      <a:rPr lang="tr-TR" b="0" i="1" smtClean="0">
                        <a:latin typeface="Cambria Math"/>
                      </a:rPr>
                      <m:t>𝐽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 smtClean="0">
                    <a:sym typeface="Wingdings" panose="05000000000000000000" pitchFamily="2" charset="2"/>
                  </a:rPr>
                  <a:t>  </a:t>
                </a:r>
                <a:endParaRPr lang="tr-TR" dirty="0"/>
              </a:p>
              <a:p>
                <a:pPr marL="342900" indent="-342900">
                  <a:buAutoNum type="alphaLcParenR"/>
                </a:pPr>
                <a:endParaRPr lang="tr-TR" dirty="0" smtClean="0"/>
              </a:p>
              <a:p>
                <a:pPr marL="342900" indent="-342900">
                  <a:buAutoNum type="alphaLcParenR"/>
                </a:pPr>
                <a:endParaRPr lang="tr-TR" dirty="0"/>
              </a:p>
              <a:p>
                <a:pPr marL="342900" indent="-342900">
                  <a:buAutoNum type="alphaLcParenR"/>
                </a:pPr>
                <a:endParaRPr lang="tr-TR" dirty="0"/>
              </a:p>
              <a:p>
                <a:endParaRPr lang="tr-TR" dirty="0" smtClean="0"/>
              </a:p>
              <a:p>
                <a:endParaRPr lang="tr-TR" dirty="0" smtClean="0"/>
              </a:p>
              <a:p>
                <a:pPr marL="342900" indent="-342900">
                  <a:buAutoNum type="alphaLcParenR"/>
                </a:pPr>
                <a:endParaRPr lang="tr-TR" dirty="0" smtClean="0"/>
              </a:p>
            </p:txBody>
          </p:sp>
        </mc:Choice>
        <mc:Fallback xmlns=""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558258"/>
                <a:ext cx="6100550" cy="3736920"/>
              </a:xfrm>
              <a:prstGeom prst="rect">
                <a:avLst/>
              </a:prstGeom>
              <a:blipFill rotWithShape="1">
                <a:blip r:embed="rId3"/>
                <a:stretch>
                  <a:fillRect l="-7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t="4559" r="11288" b="66659"/>
          <a:stretch/>
        </p:blipFill>
        <p:spPr>
          <a:xfrm>
            <a:off x="8179559" y="2720730"/>
            <a:ext cx="3794077" cy="709685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Sığaçların Kullanım Alanları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</a:t>
            </a:r>
            <a:r>
              <a:rPr lang="tr-TR" sz="1600" dirty="0">
                <a:solidFill>
                  <a:srgbClr val="FFC000"/>
                </a:solidFill>
              </a:rPr>
              <a:t>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1485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4" b="9753"/>
          <a:stretch/>
        </p:blipFill>
        <p:spPr>
          <a:xfrm>
            <a:off x="7051342" y="2361096"/>
            <a:ext cx="4835858" cy="2660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5021" y="66584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1 Farad Sığaç Yapalım ve Yükleyelim</a:t>
            </a:r>
            <a:endParaRPr lang="tr-T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/>
              <p:cNvSpPr txBox="1"/>
              <p:nvPr/>
            </p:nvSpPr>
            <p:spPr>
              <a:xfrm>
                <a:off x="4571999" y="1558257"/>
                <a:ext cx="6100550" cy="5995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tr-TR" sz="2400" dirty="0" smtClean="0"/>
              </a:p>
              <a:p>
                <a:r>
                  <a:rPr lang="tr-TR" dirty="0"/>
                  <a:t>c</a:t>
                </a:r>
                <a:r>
                  <a:rPr lang="tr-TR" dirty="0" smtClean="0"/>
                  <a:t>) Dielektrik maddeyi değiştirmek yeterli enerjiyi sağlar mı ?</a:t>
                </a:r>
              </a:p>
              <a:p>
                <a:endParaRPr lang="tr-TR" dirty="0" smtClean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/>
                      </a:rPr>
                      <m:t>𝐶</m:t>
                    </m:r>
                    <m:r>
                      <a:rPr lang="tr-TR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</a:rPr>
                          <m:t>ε</m:t>
                        </m:r>
                      </m:e>
                      <m:sub>
                        <m:r>
                          <a:rPr lang="tr-TR" sz="2400" i="1">
                            <a:latin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tr-TR" sz="2400" i="1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tr-TR" sz="2400" dirty="0"/>
                  <a:t> </a:t>
                </a:r>
              </a:p>
              <a:p>
                <a:endParaRPr lang="tr-TR" dirty="0" smtClean="0"/>
              </a:p>
              <a:p>
                <a:pPr marL="342900" indent="-342900">
                  <a:buAutoNum type="alphaLcParenR"/>
                </a:pPr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𝑊</m:t>
                    </m:r>
                    <m:r>
                      <a:rPr lang="tr-T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tr-TR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tr-TR" b="0" i="1" smtClean="0"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tr-T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 smtClean="0"/>
                  <a:t> </a:t>
                </a:r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/>
                          </a:rPr>
                          <m:t>ε</m:t>
                        </m:r>
                      </m:e>
                      <m:sub>
                        <m:r>
                          <a:rPr lang="tr-TR" sz="2800" b="0" i="1" smtClean="0">
                            <a:latin typeface="Cambria Math"/>
                          </a:rPr>
                          <m:t>𝑠𝑢</m:t>
                        </m:r>
                      </m:sub>
                    </m:sSub>
                    <m:r>
                      <a:rPr lang="tr-TR" sz="2800" i="1">
                        <a:latin typeface="Cambria Math"/>
                      </a:rPr>
                      <m:t>≅</m:t>
                    </m:r>
                    <m:r>
                      <a:rPr lang="tr-TR" sz="2800" b="0" i="1" smtClean="0">
                        <a:latin typeface="Cambria Math"/>
                      </a:rPr>
                      <m:t>80</m:t>
                    </m:r>
                    <m:sSub>
                      <m:sSub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/>
                          </a:rPr>
                          <m:t>ε</m:t>
                        </m:r>
                      </m:e>
                      <m:sub>
                        <m:r>
                          <a:rPr lang="tr-TR" sz="2800" b="0" i="1" smtClean="0">
                            <a:latin typeface="Cambria Math"/>
                          </a:rPr>
                          <m:t>h𝑎𝑣𝑎</m:t>
                        </m:r>
                      </m:sub>
                    </m:sSub>
                  </m:oMath>
                </a14:m>
                <a:r>
                  <a:rPr lang="tr-TR" sz="2800" dirty="0" smtClean="0"/>
                  <a:t> </a:t>
                </a:r>
              </a:p>
              <a:p>
                <a:endParaRPr lang="tr-TR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tr-TR" sz="2800" b="0" i="1" smtClean="0">
                            <a:latin typeface="Cambria Math"/>
                          </a:rPr>
                          <m:t>𝑠𝑜𝑛</m:t>
                        </m:r>
                      </m:sub>
                    </m:sSub>
                    <m:r>
                      <a:rPr lang="tr-TR" sz="2800" i="1">
                        <a:latin typeface="Cambria Math"/>
                      </a:rPr>
                      <m:t>≅</m:t>
                    </m:r>
                    <m:sSub>
                      <m:sSubPr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/>
                          </a:rPr>
                          <m:t>80</m:t>
                        </m:r>
                        <m:r>
                          <a:rPr lang="tr-TR" sz="2800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tr-TR" sz="2800" b="0" i="1" smtClean="0">
                            <a:latin typeface="Cambria Math"/>
                          </a:rPr>
                          <m:t>𝑖𝑙𝑘</m:t>
                        </m:r>
                      </m:sub>
                    </m:sSub>
                  </m:oMath>
                </a14:m>
                <a:r>
                  <a:rPr lang="tr-TR" sz="2800" dirty="0" smtClean="0"/>
                  <a:t> </a:t>
                </a:r>
                <a:endParaRPr lang="tr-TR" sz="2800" dirty="0"/>
              </a:p>
              <a:p>
                <a:endParaRPr lang="tr-TR" dirty="0" smtClean="0"/>
              </a:p>
              <a:p>
                <a:endParaRPr lang="tr-TR" dirty="0" smtClean="0"/>
              </a:p>
              <a:p>
                <a:pPr marL="342900" indent="-342900">
                  <a:buAutoNum type="alphaLcParenR"/>
                </a:pPr>
                <a:endParaRPr lang="tr-TR" dirty="0" smtClean="0"/>
              </a:p>
            </p:txBody>
          </p:sp>
        </mc:Choice>
        <mc:Fallback xmlns=""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558257"/>
                <a:ext cx="6100550" cy="5995809"/>
              </a:xfrm>
              <a:prstGeom prst="rect">
                <a:avLst/>
              </a:prstGeom>
              <a:blipFill rotWithShape="1">
                <a:blip r:embed="rId4"/>
                <a:stretch>
                  <a:fillRect l="-7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Sığaçların Kullanım Alanları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</a:t>
            </a:r>
            <a:r>
              <a:rPr lang="tr-TR" sz="1600" dirty="0">
                <a:solidFill>
                  <a:srgbClr val="FFC000"/>
                </a:solidFill>
              </a:rPr>
              <a:t>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24451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665840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Sığa birimi</a:t>
            </a:r>
            <a:endParaRPr lang="tr-T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4143583" y="1449882"/>
                <a:ext cx="768369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1 Farad sığa değerine sahip kondansatör yapmak neredeyse imkansızdır</a:t>
                </a:r>
              </a:p>
              <a:p>
                <a:r>
                  <a:rPr lang="tr-TR" dirty="0" smtClean="0"/>
                  <a:t>Bundan dolayı 1 Faradın alt birimleri kullanılır.</a:t>
                </a:r>
              </a:p>
              <a:p>
                <a:endParaRPr lang="tr-TR" dirty="0"/>
              </a:p>
              <a:p>
                <a:r>
                  <a:rPr lang="tr-TR" dirty="0" smtClean="0"/>
                  <a:t>1µF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tr-TR" b="0" i="1" smtClean="0">
                            <a:latin typeface="Cambria Math"/>
                          </a:rPr>
                          <m:t>−6</m:t>
                        </m:r>
                      </m:sup>
                    </m:sSup>
                    <m:r>
                      <a:rPr lang="tr-TR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tr-TR" dirty="0" smtClean="0"/>
                  <a:t>  (mikro farad)</a:t>
                </a:r>
              </a:p>
              <a:p>
                <a:r>
                  <a:rPr lang="tr-TR" dirty="0" smtClean="0"/>
                  <a:t>1nF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tr-TR" i="1">
                            <a:latin typeface="Cambria Math"/>
                          </a:rPr>
                          <m:t>−</m:t>
                        </m:r>
                        <m:r>
                          <a:rPr lang="tr-TR" b="0" i="1" smtClean="0">
                            <a:latin typeface="Cambria Math"/>
                          </a:rPr>
                          <m:t>9</m:t>
                        </m:r>
                      </m:sup>
                    </m:sSup>
                    <m:r>
                      <a:rPr lang="tr-TR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  (</a:t>
                </a:r>
                <a:r>
                  <a:rPr lang="tr-TR" dirty="0" err="1" smtClean="0"/>
                  <a:t>nano</a:t>
                </a:r>
                <a:r>
                  <a:rPr lang="tr-TR" dirty="0" smtClean="0"/>
                  <a:t> farad)</a:t>
                </a:r>
              </a:p>
              <a:p>
                <a:r>
                  <a:rPr lang="tr-TR" dirty="0" smtClean="0"/>
                  <a:t>1pF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tr-TR" i="1">
                            <a:latin typeface="Cambria Math"/>
                          </a:rPr>
                          <m:t>−</m:t>
                        </m:r>
                        <m:r>
                          <a:rPr lang="tr-TR" b="0" i="1" smtClean="0">
                            <a:latin typeface="Cambria Math"/>
                          </a:rPr>
                          <m:t>12</m:t>
                        </m:r>
                      </m:sup>
                    </m:sSup>
                    <m:r>
                      <a:rPr lang="tr-TR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 (piko farad)</a:t>
                </a:r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583" y="1449882"/>
                <a:ext cx="7683690" cy="28623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9" r="52450" b="25447"/>
          <a:stretch/>
        </p:blipFill>
        <p:spPr>
          <a:xfrm>
            <a:off x="4107977" y="4383425"/>
            <a:ext cx="2398593" cy="243794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646" y="4383425"/>
            <a:ext cx="4404354" cy="2477449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Sığaçların Kullanım Alanları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</a:t>
            </a:r>
            <a:r>
              <a:rPr lang="tr-TR" sz="1600" dirty="0">
                <a:solidFill>
                  <a:srgbClr val="FFC000"/>
                </a:solidFill>
              </a:rPr>
              <a:t>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181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47" y="5125685"/>
            <a:ext cx="3014553" cy="1695686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771" y="1512790"/>
            <a:ext cx="4178619" cy="32500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75" y="1413487"/>
            <a:ext cx="3079237" cy="3830472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634018" y="542546"/>
            <a:ext cx="9227024" cy="1293028"/>
          </a:xfrm>
        </p:spPr>
        <p:txBody>
          <a:bodyPr/>
          <a:lstStyle/>
          <a:p>
            <a:r>
              <a:rPr lang="tr-TR" dirty="0" smtClean="0"/>
              <a:t>NE KADAR ENERJİ DEPOLANABİLİR?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4107976" y="5360368"/>
            <a:ext cx="4970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Kondansatörler pil gibi enerji depolama görevinde </a:t>
            </a:r>
            <a:r>
              <a:rPr lang="tr-TR" dirty="0"/>
              <a:t>k</a:t>
            </a:r>
            <a:r>
              <a:rPr lang="tr-TR" dirty="0" smtClean="0"/>
              <a:t>ullanılamazlar. Sadece depo edilen enerjiyi anlık, hızlı bir şekilde aktarma görevini üstlenirler.</a:t>
            </a:r>
            <a:endParaRPr lang="tr-TR" dirty="0"/>
          </a:p>
        </p:txBody>
      </p:sp>
      <p:sp>
        <p:nvSpPr>
          <p:cNvPr id="9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Sığaçların Kullanım Alanları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</a:t>
            </a:r>
            <a:r>
              <a:rPr lang="tr-TR" sz="1600" dirty="0">
                <a:solidFill>
                  <a:srgbClr val="FFC000"/>
                </a:solidFill>
              </a:rPr>
              <a:t>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38844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2334" y="72227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688257" y="2656428"/>
            <a:ext cx="10530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/>
          </a:p>
        </p:txBody>
      </p:sp>
      <p:sp>
        <p:nvSpPr>
          <p:cNvPr id="5" name="Dikdörtgen 4"/>
          <p:cNvSpPr/>
          <p:nvPr/>
        </p:nvSpPr>
        <p:spPr>
          <a:xfrm>
            <a:off x="2519463" y="2189501"/>
            <a:ext cx="93070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6975" indent="-1196975"/>
            <a:r>
              <a:rPr lang="tr-TR" b="1" dirty="0"/>
              <a:t>11.2.3.4. Sığa (kapasite) kavramını açıklar.</a:t>
            </a:r>
          </a:p>
          <a:p>
            <a:pPr marL="1196975" indent="-1196975"/>
            <a:r>
              <a:rPr lang="tr-TR" dirty="0" smtClean="0"/>
              <a:t>	Matematiksel </a:t>
            </a:r>
            <a:r>
              <a:rPr lang="tr-TR" dirty="0"/>
              <a:t>hesaplamalara girilmez.</a:t>
            </a:r>
          </a:p>
          <a:p>
            <a:pPr marL="1196975" indent="-1196975"/>
            <a:r>
              <a:rPr lang="tr-TR" b="1" dirty="0"/>
              <a:t>11.2.3.5. Sığanın bağlı olduğu değişkenleri analiz eder.</a:t>
            </a:r>
          </a:p>
          <a:p>
            <a:pPr marL="1196975" indent="-1196975"/>
            <a:r>
              <a:rPr lang="tr-TR" dirty="0" smtClean="0"/>
              <a:t>	a</a:t>
            </a:r>
            <a:r>
              <a:rPr lang="tr-TR" dirty="0"/>
              <a:t>) Değişkenlerin deney veya simülasyonlarla belirlenmesi sağlanır.</a:t>
            </a:r>
          </a:p>
          <a:p>
            <a:pPr marL="1196975" indent="-1196975"/>
            <a:r>
              <a:rPr lang="tr-TR" dirty="0" smtClean="0"/>
              <a:t>	b</a:t>
            </a:r>
            <a:r>
              <a:rPr lang="tr-TR" dirty="0"/>
              <a:t>) Öğrencilerin matematiksel modeli elde etmeleri </a:t>
            </a:r>
            <a:r>
              <a:rPr lang="tr-TR" dirty="0" smtClean="0"/>
              <a:t>sağlanır. Matematiksel </a:t>
            </a:r>
            <a:r>
              <a:rPr lang="tr-TR" dirty="0"/>
              <a:t>hesaplamalara girilmez.</a:t>
            </a:r>
          </a:p>
          <a:p>
            <a:pPr marL="1196975" indent="-1196975"/>
            <a:r>
              <a:rPr lang="tr-TR" b="1" dirty="0"/>
              <a:t>11.2.3.6. Yüklü levhaların özelliklerinden faydalanarak </a:t>
            </a:r>
            <a:r>
              <a:rPr lang="tr-TR" b="1" dirty="0" err="1"/>
              <a:t>sığacın</a:t>
            </a:r>
            <a:r>
              <a:rPr lang="tr-TR" b="1" dirty="0"/>
              <a:t> (kondansatör) işlevini açıklar.</a:t>
            </a:r>
          </a:p>
          <a:p>
            <a:pPr marL="1196975" indent="-1196975"/>
            <a:r>
              <a:rPr lang="tr-TR" dirty="0" smtClean="0"/>
              <a:t>	a</a:t>
            </a:r>
            <a:r>
              <a:rPr lang="tr-TR" dirty="0"/>
              <a:t>) Sığaçların kullanım alanlarına yönelik araştırma yapılması sağlanır.</a:t>
            </a:r>
          </a:p>
          <a:p>
            <a:pPr marL="1196975" indent="-1196975"/>
            <a:r>
              <a:rPr lang="tr-TR" dirty="0" smtClean="0"/>
              <a:t>	b</a:t>
            </a:r>
            <a:r>
              <a:rPr lang="tr-TR" dirty="0"/>
              <a:t>) Öğrencilerin elektrik yüklerinin nasıl depolanıp kullanılabileceğini tartışmaları ve elektrik enerjisi </a:t>
            </a:r>
            <a:r>
              <a:rPr lang="tr-TR" dirty="0" smtClean="0"/>
              <a:t>ile ilişkilendirmeleri </a:t>
            </a:r>
            <a:r>
              <a:rPr lang="tr-TR" dirty="0"/>
              <a:t>sağlanır</a:t>
            </a:r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5444" y="536041"/>
            <a:ext cx="786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Sığaçların Kullanım Alanları 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56" y="3073185"/>
            <a:ext cx="3725840" cy="168265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"/>
          <a:stretch/>
        </p:blipFill>
        <p:spPr>
          <a:xfrm>
            <a:off x="8256896" y="1390531"/>
            <a:ext cx="3825922" cy="1682654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4967785" y="4945376"/>
            <a:ext cx="6851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Kalp pili ve elektroşok cihazlarının içinde bulunan kondansatörler çok fazla enerji</a:t>
            </a:r>
          </a:p>
          <a:p>
            <a:r>
              <a:rPr lang="tr-TR" dirty="0" smtClean="0"/>
              <a:t>depo etmemesine rağmen istenilen hızda enerjiyi verebilirler.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92D050"/>
                </a:solidFill>
              </a:rPr>
              <a:t>Sığaçların Kullanım Alanları</a:t>
            </a:r>
            <a:endParaRPr lang="tr-TR" sz="1600" dirty="0">
              <a:solidFill>
                <a:srgbClr val="92D050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8776" y="1619947"/>
            <a:ext cx="385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Pilleri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Elektroşok</a:t>
            </a:r>
            <a:r>
              <a:rPr lang="en-US" dirty="0"/>
              <a:t> </a:t>
            </a:r>
            <a:r>
              <a:rPr lang="en-US" dirty="0" err="1" smtClean="0"/>
              <a:t>Cihaz</a:t>
            </a:r>
            <a:r>
              <a:rPr lang="tr-TR" dirty="0" err="1" smtClean="0"/>
              <a:t>ları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6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5444" y="536041"/>
            <a:ext cx="786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Sığaçların Kullanım Alanları 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92D050"/>
                </a:solidFill>
              </a:rPr>
              <a:t>Sığaçların Kullanım Alanları</a:t>
            </a:r>
            <a:endParaRPr lang="tr-TR" sz="1600" dirty="0">
              <a:solidFill>
                <a:srgbClr val="92D050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976" y="1511973"/>
            <a:ext cx="7577985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5444" y="536041"/>
            <a:ext cx="786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Sığaçların Kullanım Alanları 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92D050"/>
                </a:solidFill>
              </a:rPr>
              <a:t>Sığaçların Kullanım Alanları</a:t>
            </a:r>
            <a:endParaRPr lang="tr-TR" sz="1600" dirty="0">
              <a:solidFill>
                <a:srgbClr val="92D050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161" y="1740483"/>
            <a:ext cx="7565792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5444" y="536041"/>
            <a:ext cx="786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Sığaçların Kullanım Alanları 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92D050"/>
                </a:solidFill>
              </a:rPr>
              <a:t>Sığaçların Kullanım Alanları</a:t>
            </a:r>
            <a:endParaRPr lang="tr-TR" sz="1600" dirty="0">
              <a:solidFill>
                <a:srgbClr val="92D050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185" y="1551119"/>
            <a:ext cx="7565792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5444" y="536041"/>
            <a:ext cx="786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Sığaçların Kullanım Alanları 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92D050"/>
                </a:solidFill>
              </a:rPr>
              <a:t>Sığaçların Kullanım Alanları</a:t>
            </a:r>
            <a:endParaRPr lang="tr-TR" sz="1600" dirty="0">
              <a:solidFill>
                <a:srgbClr val="92D050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136" y="1639890"/>
            <a:ext cx="7565792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3889" y="498692"/>
            <a:ext cx="381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Günün Özeti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056343" y="1188645"/>
            <a:ext cx="49607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Sığaçların Kullanım Alanları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Sığaçların Kullanım Alanları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92D050"/>
                </a:solidFill>
              </a:rPr>
              <a:t>Günün </a:t>
            </a:r>
            <a:r>
              <a:rPr lang="tr-TR" sz="1600" dirty="0">
                <a:solidFill>
                  <a:srgbClr val="92D050"/>
                </a:solidFill>
              </a:rPr>
              <a:t>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7368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47" y="1019624"/>
            <a:ext cx="6073253" cy="5798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4822796" y="4752558"/>
            <a:ext cx="2069323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86619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13" y="1124091"/>
            <a:ext cx="4518262" cy="55278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239276" y="5716820"/>
            <a:ext cx="629262" cy="49291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71286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43" y="1041199"/>
            <a:ext cx="4871749" cy="5638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4567158" y="5012137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12814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49" y="2547937"/>
            <a:ext cx="7021735" cy="29794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6706147" y="4107019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400093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3889" y="498692"/>
            <a:ext cx="381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Neler Yapacağız?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131558" y="1026724"/>
            <a:ext cx="68648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Geçe </a:t>
            </a:r>
            <a:r>
              <a:rPr lang="tr-TR" dirty="0" smtClean="0"/>
              <a:t>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Kalp Pilleri ve Elektroşok Cihazı Nasıl Çalışır</a:t>
            </a:r>
            <a:r>
              <a:rPr lang="tr-TR" dirty="0" smtClean="0"/>
              <a:t>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Neler </a:t>
            </a:r>
            <a:r>
              <a:rPr lang="tr-TR" dirty="0" smtClean="0"/>
              <a:t>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Sığayı </a:t>
            </a:r>
            <a:r>
              <a:rPr lang="tr-TR" dirty="0" smtClean="0"/>
              <a:t>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Potansiyel Fark – Yük grafiği ve </a:t>
            </a:r>
            <a:r>
              <a:rPr lang="tr-TR" dirty="0" smtClean="0"/>
              <a:t>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1 Farad Sığaç Yapalım ve </a:t>
            </a:r>
            <a:r>
              <a:rPr lang="tr-TR" dirty="0" smtClean="0"/>
              <a:t>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Sığa </a:t>
            </a:r>
            <a:r>
              <a:rPr lang="tr-TR" dirty="0" smtClean="0"/>
              <a:t>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Sığaçların Kullanım Alanları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Soru Çözümü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6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Soru Çözümü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191" y="1358481"/>
            <a:ext cx="4944285" cy="55966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6741556">
            <a:off x="8140904" y="2671618"/>
            <a:ext cx="377345" cy="41946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181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6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Soru Çözümü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99872" y="6329375"/>
            <a:ext cx="147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2017 LYS2</a:t>
            </a:r>
            <a:endParaRPr lang="tr-TR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504" y="1189060"/>
            <a:ext cx="3743488" cy="550964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6741556">
            <a:off x="7594723" y="6234701"/>
            <a:ext cx="377345" cy="41946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15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8257" y="2656428"/>
            <a:ext cx="10530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96909" y="1458469"/>
            <a:ext cx="10513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</a:t>
            </a:r>
            <a:r>
              <a:rPr lang="en-US" sz="2800" b="1" dirty="0" smtClean="0"/>
              <a:t>UG</a:t>
            </a:r>
            <a:r>
              <a:rPr lang="tr-TR" sz="2800" b="1" dirty="0" smtClean="0"/>
              <a:t>ÜN</a:t>
            </a:r>
            <a:r>
              <a:rPr lang="en-US" sz="2800" b="1" dirty="0" smtClean="0"/>
              <a:t> NE ÖĞRENDİK?</a:t>
            </a:r>
            <a:endParaRPr lang="tr-TR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6" y="2449285"/>
            <a:ext cx="10885714" cy="24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407" y="1430879"/>
            <a:ext cx="87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ÖNÜMÜZDEKİ HAFTA NE ÖĞRENECEĞİZ?</a:t>
            </a:r>
            <a:endParaRPr lang="tr-TR" sz="2800" b="1" dirty="0"/>
          </a:p>
        </p:txBody>
      </p:sp>
      <p:sp>
        <p:nvSpPr>
          <p:cNvPr id="3" name="Dikdörtgen 2"/>
          <p:cNvSpPr/>
          <p:nvPr/>
        </p:nvSpPr>
        <p:spPr>
          <a:xfrm>
            <a:off x="597407" y="2853786"/>
            <a:ext cx="102631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3138" indent="-973138"/>
            <a:r>
              <a:rPr lang="tr-TR" b="1" dirty="0"/>
              <a:t>11.2.4. MANYETİZMA VE ELEKTROMANYETİK İNDÜKLENME</a:t>
            </a:r>
          </a:p>
          <a:p>
            <a:pPr marL="973138" indent="-973138"/>
            <a:endParaRPr lang="tr-TR" dirty="0" smtClean="0"/>
          </a:p>
          <a:p>
            <a:pPr marL="973138" indent="-973138"/>
            <a:r>
              <a:rPr lang="tr-TR" b="1" dirty="0" smtClean="0"/>
              <a:t>11.2.4.1</a:t>
            </a:r>
            <a:r>
              <a:rPr lang="tr-TR" b="1" dirty="0"/>
              <a:t>. Üzerinden akım geçen iletken düz bir telin çevresinde, halkanın merkezinde ve akım makarasının (bobin) merkez ekseninde oluşan manyetik alanın şiddetini etkileyen değişkenleri analiz eder.</a:t>
            </a:r>
          </a:p>
          <a:p>
            <a:pPr marL="973138" indent="-973138"/>
            <a:r>
              <a:rPr lang="tr-TR" dirty="0" smtClean="0"/>
              <a:t>	a. Manyetik </a:t>
            </a:r>
            <a:r>
              <a:rPr lang="tr-TR" dirty="0"/>
              <a:t>alan yönünün sağ el kuralıyla gösterilmesi sağlanır.</a:t>
            </a:r>
          </a:p>
          <a:p>
            <a:pPr marL="973138" indent="-973138"/>
            <a:endParaRPr lang="tr-TR" dirty="0" smtClean="0"/>
          </a:p>
          <a:p>
            <a:pPr marL="973138" indent="-973138"/>
            <a:r>
              <a:rPr lang="tr-TR" b="1" dirty="0" smtClean="0"/>
              <a:t>11.2.4.2</a:t>
            </a:r>
            <a:r>
              <a:rPr lang="tr-TR" b="1" dirty="0"/>
              <a:t>. Üzerinden akım geçen iletken düz bir telin çevresinde, halkanın merkezinde ve akım makarasının merkez ekseninde oluşan manyetik alan ile ilgili hesaplamalar yapar.</a:t>
            </a:r>
          </a:p>
        </p:txBody>
      </p:sp>
    </p:spTree>
    <p:extLst>
      <p:ext uri="{BB962C8B-B14F-4D97-AF65-F5344CB8AC3E}">
        <p14:creationId xmlns:p14="http://schemas.microsoft.com/office/powerpoint/2010/main" val="41749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704" y="2609093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/>
              <a:t>Önümüzdeki Hafta Görüşürüz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4405995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137" y="493751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Geçen Hafta Neler Öğrendik?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0543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B05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Sığaçların Kullanım Alanları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</a:t>
            </a:r>
            <a:r>
              <a:rPr lang="tr-TR" sz="1600" dirty="0">
                <a:solidFill>
                  <a:srgbClr val="FFC000"/>
                </a:solidFill>
              </a:rPr>
              <a:t>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593" y="1614196"/>
            <a:ext cx="8044407" cy="479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5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5479" y="665840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Enerjiyi Nasıl Depolarız?</a:t>
            </a:r>
            <a:endParaRPr lang="tr-TR" sz="28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76" y="1189060"/>
            <a:ext cx="2954670" cy="367551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5" b="16096"/>
          <a:stretch/>
        </p:blipFill>
        <p:spPr>
          <a:xfrm>
            <a:off x="7361030" y="1205430"/>
            <a:ext cx="4436348" cy="248260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9066" r="54994" b="22832"/>
          <a:stretch/>
        </p:blipFill>
        <p:spPr>
          <a:xfrm>
            <a:off x="8483818" y="3835021"/>
            <a:ext cx="2047164" cy="2579428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Sığaçların Kullanım Alanları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</a:t>
            </a:r>
            <a:r>
              <a:rPr lang="tr-TR" sz="1600" dirty="0">
                <a:solidFill>
                  <a:srgbClr val="FFC000"/>
                </a:solidFill>
              </a:rPr>
              <a:t>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59436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9459" y="353019"/>
            <a:ext cx="5391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Kalp Pilleri ve Elektroşok Cihazı Nasıl Çalışır?</a:t>
            </a:r>
            <a:endParaRPr lang="tr-TR" sz="28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619" y="1524749"/>
            <a:ext cx="3406263" cy="223450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45" y="1491441"/>
            <a:ext cx="3919556" cy="225671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59" y="3748155"/>
            <a:ext cx="6381750" cy="2362200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Sığaçların Kullanım Alanları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</a:t>
            </a:r>
            <a:r>
              <a:rPr lang="tr-TR" sz="1600" dirty="0">
                <a:solidFill>
                  <a:srgbClr val="FFC000"/>
                </a:solidFill>
              </a:rPr>
              <a:t>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4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İçerik Yer Tutucusu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76" y="1850434"/>
            <a:ext cx="3141956" cy="3444899"/>
          </a:xfrm>
          <a:prstGeom prst="rect">
            <a:avLst/>
          </a:prstGeom>
        </p:spPr>
      </p:pic>
      <p:sp>
        <p:nvSpPr>
          <p:cNvPr id="6" name="Başlık 5"/>
          <p:cNvSpPr>
            <a:spLocks noGrp="1"/>
          </p:cNvSpPr>
          <p:nvPr>
            <p:ph type="title"/>
          </p:nvPr>
        </p:nvSpPr>
        <p:spPr>
          <a:xfrm>
            <a:off x="2815999" y="857427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/>
              <a:t>Düzgün Elektrik Alana Bakalım</a:t>
            </a:r>
            <a:br>
              <a:rPr lang="tr-TR" sz="2800" b="1" dirty="0"/>
            </a:br>
            <a:endParaRPr lang="tr-TR" sz="2800" dirty="0"/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>
          <a:xfrm>
            <a:off x="6892120" y="1637328"/>
            <a:ext cx="5542128" cy="4735773"/>
          </a:xfrm>
        </p:spPr>
        <p:txBody>
          <a:bodyPr>
            <a:normAutofit fontScale="85000" lnSpcReduction="20000"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tr-TR" dirty="0" smtClean="0"/>
              <a:t>Levhada depolanan nedir?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r-TR" dirty="0" smtClean="0"/>
              <a:t>	- Levhalarda depolanan yük 		değil enerjidir.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tr-TR" dirty="0" smtClean="0"/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tr-TR" dirty="0" smtClean="0"/>
              <a:t>Levhalardaki toplam yük nedir?</a:t>
            </a:r>
          </a:p>
          <a:p>
            <a:pPr marL="457189" lvl="1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r-TR" dirty="0"/>
              <a:t>	</a:t>
            </a:r>
            <a:r>
              <a:rPr lang="tr-TR" dirty="0" smtClean="0"/>
              <a:t>- </a:t>
            </a:r>
            <a:r>
              <a:rPr lang="tr-TR" dirty="0"/>
              <a:t>T</a:t>
            </a:r>
            <a:r>
              <a:rPr lang="tr-TR" dirty="0" smtClean="0"/>
              <a:t>ek bir levhanın yükünden 	bahsedebiliriz fakat sistemin toplam 	yükü sıfırdır. 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tr-TR" dirty="0" smtClean="0"/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tr-TR" dirty="0" smtClean="0"/>
              <a:t>Levhalara farklı miktarda yükler getirebilir miyiz?</a:t>
            </a:r>
          </a:p>
          <a:p>
            <a:pPr marL="457189" lvl="1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r-TR" dirty="0"/>
              <a:t>	</a:t>
            </a:r>
            <a:r>
              <a:rPr lang="tr-TR" dirty="0" smtClean="0"/>
              <a:t>- Levhalara farklı miktarda yükler 	</a:t>
            </a:r>
            <a:r>
              <a:rPr lang="tr-TR" u="sng" dirty="0" smtClean="0"/>
              <a:t>getirilemez</a:t>
            </a:r>
            <a:r>
              <a:rPr lang="tr-TR" dirty="0" smtClean="0"/>
              <a:t> çünkü bir yükün orada 	durabiliyor olması diğer yükün 	bulunmasına bağlıdır.</a:t>
            </a:r>
          </a:p>
          <a:p>
            <a:pPr marL="457189" lvl="1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tr-TR" dirty="0"/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tr-TR" dirty="0" smtClean="0"/>
              <a:t>Elektrik alanın yönü pilin elektrik alanıyla karşılaştırılabilir mi?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r-TR" dirty="0"/>
              <a:t>	</a:t>
            </a:r>
            <a:r>
              <a:rPr lang="tr-TR" dirty="0" smtClean="0"/>
              <a:t>- Levhanın elektrik alan yönü pilin 	elektrik alanıyla aynı yöndedir</a:t>
            </a:r>
            <a:endParaRPr lang="tr-TR" dirty="0"/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tr-TR" dirty="0"/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8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Sığaçların Kullanım Alanları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</a:t>
            </a:r>
            <a:r>
              <a:rPr lang="tr-TR" sz="1600" dirty="0">
                <a:solidFill>
                  <a:srgbClr val="FFC000"/>
                </a:solidFill>
              </a:rPr>
              <a:t>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34968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2439" y="665840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Deneyelim</a:t>
            </a:r>
            <a:endParaRPr lang="tr-TR" sz="2800" b="1" dirty="0"/>
          </a:p>
        </p:txBody>
      </p:sp>
      <p:pic>
        <p:nvPicPr>
          <p:cNvPr id="8" name="Resim 7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97" y="1734756"/>
            <a:ext cx="3848100" cy="3743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Sığaçların Kullanım Alanları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</a:t>
            </a:r>
            <a:r>
              <a:rPr lang="tr-TR" sz="1600" dirty="0">
                <a:solidFill>
                  <a:srgbClr val="FFC000"/>
                </a:solidFill>
              </a:rPr>
              <a:t>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42237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665840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Neler Keşfettik</a:t>
            </a:r>
            <a:endParaRPr lang="tr-TR" sz="2800" b="1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4107976" y="1758876"/>
            <a:ext cx="54270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Pilin  potansiyelinin depolanan yükte katkısı ne oldu?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r-TR" dirty="0" smtClean="0"/>
              <a:t>Depolanan yük ile pilin potansiyeli doğru orantılıdır.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Levhanın alanı depolanan yükü nasıl etkiledi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r-TR" dirty="0"/>
              <a:t>Levhanın alanı ile depolanan yük doğru orantılıdır.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L</a:t>
            </a:r>
            <a:r>
              <a:rPr lang="tr-TR" dirty="0" smtClean="0"/>
              <a:t>evhalar arası uzaklık ile depolana yük nasıl değişti?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r-TR" dirty="0" smtClean="0"/>
              <a:t>Levhalar arası uzaklık ile depolanan yük ters orantılıdır.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Yalıtkan değiştirilince depolanan yük nasıl değişti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r-TR" dirty="0" smtClean="0"/>
              <a:t>Yalıtkanın dielektrik sabiti ile depolanan yük doğru orantılıdır.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88" y="3447237"/>
            <a:ext cx="2504312" cy="2436126"/>
          </a:xfrm>
          <a:prstGeom prst="rect">
            <a:avLst/>
          </a:prstGeom>
        </p:spPr>
      </p:pic>
      <p:pic>
        <p:nvPicPr>
          <p:cNvPr id="6" name="İçerik Yer Tutucusu 10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66" y="1189061"/>
            <a:ext cx="2644533" cy="1881686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Sığaçların Kullanım Alanları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</a:t>
            </a:r>
            <a:r>
              <a:rPr lang="tr-TR" sz="1600" dirty="0">
                <a:solidFill>
                  <a:srgbClr val="FFC000"/>
                </a:solidFill>
              </a:rPr>
              <a:t>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93502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11080</TotalTime>
  <Words>2148</Words>
  <Application>Microsoft Office PowerPoint</Application>
  <PresentationFormat>Widescreen</PresentationFormat>
  <Paragraphs>624</Paragraphs>
  <Slides>34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Cambria Math</vt:lpstr>
      <vt:lpstr>Century Gothic</vt:lpstr>
      <vt:lpstr>Wingdings</vt:lpstr>
      <vt:lpstr>Vapor Trail</vt:lpstr>
      <vt:lpstr>  11. SInIf: ELEKTRİK VE MANYETİZMA ÜNİTESİ   KONDASATÖR (SIĞAÇ)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Düzgün Elektrik Alana Bakalım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 KADAR ENERJİ DEPOLANABİLİR?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Ömer Faruk Özdemir</cp:lastModifiedBy>
  <cp:revision>382</cp:revision>
  <dcterms:created xsi:type="dcterms:W3CDTF">2016-04-01T12:40:28Z</dcterms:created>
  <dcterms:modified xsi:type="dcterms:W3CDTF">2019-03-16T06:54:26Z</dcterms:modified>
</cp:coreProperties>
</file>