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81" r:id="rId1"/>
  </p:sldMasterIdLst>
  <p:notesMasterIdLst>
    <p:notesMasterId r:id="rId34"/>
  </p:notesMasterIdLst>
  <p:handoutMasterIdLst>
    <p:handoutMasterId r:id="rId35"/>
  </p:handoutMasterIdLst>
  <p:sldIdLst>
    <p:sldId id="365" r:id="rId2"/>
    <p:sldId id="675" r:id="rId3"/>
    <p:sldId id="367" r:id="rId4"/>
    <p:sldId id="754" r:id="rId5"/>
    <p:sldId id="706" r:id="rId6"/>
    <p:sldId id="752" r:id="rId7"/>
    <p:sldId id="710" r:id="rId8"/>
    <p:sldId id="679" r:id="rId9"/>
    <p:sldId id="677" r:id="rId10"/>
    <p:sldId id="708" r:id="rId11"/>
    <p:sldId id="751" r:id="rId12"/>
    <p:sldId id="711" r:id="rId13"/>
    <p:sldId id="709" r:id="rId14"/>
    <p:sldId id="756" r:id="rId15"/>
    <p:sldId id="755" r:id="rId16"/>
    <p:sldId id="761" r:id="rId17"/>
    <p:sldId id="725" r:id="rId18"/>
    <p:sldId id="726" r:id="rId19"/>
    <p:sldId id="713" r:id="rId20"/>
    <p:sldId id="757" r:id="rId21"/>
    <p:sldId id="715" r:id="rId22"/>
    <p:sldId id="714" r:id="rId23"/>
    <p:sldId id="716" r:id="rId24"/>
    <p:sldId id="742" r:id="rId25"/>
    <p:sldId id="743" r:id="rId26"/>
    <p:sldId id="753" r:id="rId27"/>
    <p:sldId id="702" r:id="rId28"/>
    <p:sldId id="760" r:id="rId29"/>
    <p:sldId id="758" r:id="rId30"/>
    <p:sldId id="569" r:id="rId31"/>
    <p:sldId id="559" r:id="rId32"/>
    <p:sldId id="558" r:id="rId33"/>
  </p:sldIdLst>
  <p:sldSz cx="12192000" cy="6858000"/>
  <p:notesSz cx="6669088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B" lastIdx="3" clrIdx="0">
    <p:extLst/>
  </p:cmAuthor>
  <p:cmAuthor id="2" name="Omer Faruk Ozdemir" initials="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83127" autoAdjust="0"/>
  </p:normalViewPr>
  <p:slideViewPr>
    <p:cSldViewPr snapToObjects="1">
      <p:cViewPr varScale="1">
        <p:scale>
          <a:sx n="78" d="100"/>
          <a:sy n="78" d="100"/>
        </p:scale>
        <p:origin x="120" y="2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36436-C5E2-40CD-A32F-0358155F7B57}" type="datetimeFigureOut">
              <a:rPr lang="tr-TR" smtClean="0"/>
              <a:t>3.01.2020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EE0D1-4967-4D9C-B770-84B6340C84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0509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D1A8-8F54-4CFC-A53A-4B1CACC2D8B3}" type="datetimeFigureOut">
              <a:rPr lang="tr-TR" smtClean="0"/>
              <a:pPr/>
              <a:t>3.01.2020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7CE48-F3B0-4932-B93F-8E112BAB355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735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ogmmateryal.eba.gov.tr/panel/upload/videoTest/fizik/FFIZ10S159/index.htm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ogmmateryal.eba.gov.tr/panel/upload/videoTest/fizik/FFIZ10S158u02/index.html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gmmateryal.eba.gov.tr/panel/upload/videoTest/fizik/FFIZ10S158u01/index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6578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bağlantısı</a:t>
            </a:r>
            <a:r>
              <a:rPr lang="en-US" dirty="0" smtClean="0"/>
              <a:t> (</a:t>
            </a:r>
            <a:r>
              <a:rPr lang="en-US" dirty="0" err="1" smtClean="0"/>
              <a:t>görsele</a:t>
            </a:r>
            <a:r>
              <a:rPr lang="en-US" dirty="0" smtClean="0"/>
              <a:t> </a:t>
            </a:r>
            <a:r>
              <a:rPr lang="en-US" dirty="0" err="1" smtClean="0"/>
              <a:t>köprü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olarak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eklenmiştir</a:t>
            </a:r>
            <a:r>
              <a:rPr lang="en-US" baseline="0" dirty="0" smtClean="0"/>
              <a:t>): </a:t>
            </a:r>
            <a:r>
              <a:rPr lang="en-US" dirty="0" smtClean="0">
                <a:hlinkClick r:id="rId3"/>
              </a:rPr>
              <a:t>http://ogmmateryal.eba.gov.tr/panel/upload/videoTest/fizik/FFIZ10S159/index.html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4346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2F</a:t>
            </a:r>
            <a:r>
              <a:rPr lang="en-US" baseline="0" dirty="0" smtClean="0"/>
              <a:t> = M </a:t>
            </a:r>
            <a:r>
              <a:rPr lang="en-US" baseline="0" dirty="0" err="1" smtClean="0"/>
              <a:t>olduğu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konuşulur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6414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Kazanımların</a:t>
            </a:r>
            <a:r>
              <a:rPr lang="en-US" dirty="0" smtClean="0"/>
              <a:t> </a:t>
            </a:r>
            <a:r>
              <a:rPr lang="en-US" dirty="0" err="1" smtClean="0"/>
              <a:t>önemini</a:t>
            </a:r>
            <a:r>
              <a:rPr lang="en-US" dirty="0" smtClean="0"/>
              <a:t> </a:t>
            </a:r>
            <a:r>
              <a:rPr lang="en-US" dirty="0" err="1" smtClean="0"/>
              <a:t>vurgulayalım</a:t>
            </a:r>
            <a:r>
              <a:rPr lang="en-US" dirty="0" smtClean="0"/>
              <a:t>. </a:t>
            </a:r>
            <a:r>
              <a:rPr lang="en-US" dirty="0" err="1" smtClean="0"/>
              <a:t>Niye</a:t>
            </a:r>
            <a:r>
              <a:rPr lang="en-US" dirty="0" smtClean="0"/>
              <a:t> </a:t>
            </a:r>
            <a:r>
              <a:rPr lang="en-US" dirty="0" err="1" smtClean="0"/>
              <a:t>paylaşmaya</a:t>
            </a:r>
            <a:r>
              <a:rPr lang="en-US" dirty="0" smtClean="0"/>
              <a:t> </a:t>
            </a:r>
            <a:r>
              <a:rPr lang="en-US" dirty="0" err="1" smtClean="0"/>
              <a:t>değer</a:t>
            </a:r>
            <a:r>
              <a:rPr lang="en-US" dirty="0" smtClean="0"/>
              <a:t> </a:t>
            </a:r>
            <a:r>
              <a:rPr lang="en-US" dirty="0" err="1" smtClean="0"/>
              <a:t>görüyoruz</a:t>
            </a:r>
            <a:r>
              <a:rPr lang="en-US" dirty="0" smtClean="0"/>
              <a:t>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1698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925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Kazanımların</a:t>
            </a:r>
            <a:r>
              <a:rPr lang="en-US" dirty="0" smtClean="0"/>
              <a:t> </a:t>
            </a:r>
            <a:r>
              <a:rPr lang="en-US" dirty="0" err="1" smtClean="0"/>
              <a:t>önemini</a:t>
            </a:r>
            <a:r>
              <a:rPr lang="en-US" dirty="0" smtClean="0"/>
              <a:t> </a:t>
            </a:r>
            <a:r>
              <a:rPr lang="en-US" dirty="0" err="1" smtClean="0"/>
              <a:t>vurgulayalım</a:t>
            </a:r>
            <a:r>
              <a:rPr lang="en-US" dirty="0" smtClean="0"/>
              <a:t>. </a:t>
            </a:r>
            <a:r>
              <a:rPr lang="en-US" dirty="0" err="1" smtClean="0"/>
              <a:t>Niye</a:t>
            </a:r>
            <a:r>
              <a:rPr lang="en-US" dirty="0" smtClean="0"/>
              <a:t> </a:t>
            </a:r>
            <a:r>
              <a:rPr lang="en-US" dirty="0" err="1" smtClean="0"/>
              <a:t>paylaşmaya</a:t>
            </a:r>
            <a:r>
              <a:rPr lang="en-US" dirty="0" smtClean="0"/>
              <a:t> </a:t>
            </a:r>
            <a:r>
              <a:rPr lang="en-US" dirty="0" err="1" smtClean="0"/>
              <a:t>değer</a:t>
            </a:r>
            <a:r>
              <a:rPr lang="en-US" dirty="0" smtClean="0"/>
              <a:t> </a:t>
            </a:r>
            <a:r>
              <a:rPr lang="en-US" dirty="0" err="1" smtClean="0"/>
              <a:t>görüyoruz</a:t>
            </a:r>
            <a:r>
              <a:rPr lang="en-US" dirty="0" smtClean="0"/>
              <a:t>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2577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İzlence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051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1494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3870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bağlantısı</a:t>
            </a:r>
            <a:r>
              <a:rPr lang="en-US" dirty="0" smtClean="0"/>
              <a:t> (</a:t>
            </a:r>
            <a:r>
              <a:rPr lang="en-US" dirty="0" err="1" smtClean="0"/>
              <a:t>görsele</a:t>
            </a:r>
            <a:r>
              <a:rPr lang="en-US" dirty="0" smtClean="0"/>
              <a:t> </a:t>
            </a:r>
            <a:r>
              <a:rPr lang="en-US" dirty="0" err="1" smtClean="0"/>
              <a:t>köprü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olarak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eklenmiştir</a:t>
            </a:r>
            <a:r>
              <a:rPr lang="en-US" baseline="0" dirty="0" smtClean="0"/>
              <a:t>):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http://ogmmateryal.eba.gov.tr/panel/upload/videoTest/fizik/FFIZ10S158u02/index.html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0750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Işın ile çizimi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tr-TR" dirty="0" smtClean="0"/>
              <a:t>Dalga öncülü ile çizimi</a:t>
            </a:r>
            <a:r>
              <a:rPr lang="en-US" dirty="0" smtClean="0"/>
              <a:t> </a:t>
            </a:r>
            <a:r>
              <a:rPr lang="en-US" dirty="0" err="1" smtClean="0"/>
              <a:t>vurgulayalım</a:t>
            </a:r>
            <a:r>
              <a:rPr lang="en-US" dirty="0" smtClean="0"/>
              <a:t>.</a:t>
            </a:r>
            <a:endParaRPr lang="tr-T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427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Işın ile çizimi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tr-TR" dirty="0" smtClean="0"/>
              <a:t>Dalga öncülü ile çizimi</a:t>
            </a:r>
            <a:r>
              <a:rPr lang="en-US" dirty="0" smtClean="0"/>
              <a:t> </a:t>
            </a:r>
            <a:r>
              <a:rPr lang="en-US" dirty="0" err="1" smtClean="0"/>
              <a:t>vurgulayalım</a:t>
            </a:r>
            <a:r>
              <a:rPr lang="en-US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</a:t>
            </a:r>
            <a:r>
              <a:rPr lang="en-US" dirty="0" err="1" smtClean="0"/>
              <a:t>boyutlu</a:t>
            </a:r>
            <a:r>
              <a:rPr lang="en-US" dirty="0" smtClean="0"/>
              <a:t> </a:t>
            </a:r>
            <a:r>
              <a:rPr lang="en-US" dirty="0" err="1" smtClean="0"/>
              <a:t>çizimdeki</a:t>
            </a:r>
            <a:endParaRPr lang="tr-T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5249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Video </a:t>
            </a:r>
            <a:r>
              <a:rPr lang="en-US" dirty="0" err="1" smtClean="0"/>
              <a:t>bağlantısı</a:t>
            </a:r>
            <a:r>
              <a:rPr lang="en-US" dirty="0" smtClean="0"/>
              <a:t> (</a:t>
            </a:r>
            <a:r>
              <a:rPr lang="en-US" dirty="0" err="1" smtClean="0"/>
              <a:t>görsele</a:t>
            </a:r>
            <a:r>
              <a:rPr lang="en-US" dirty="0" smtClean="0"/>
              <a:t> </a:t>
            </a:r>
            <a:r>
              <a:rPr lang="en-US" dirty="0" err="1" smtClean="0"/>
              <a:t>köprü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olarak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eklenmiştir</a:t>
            </a:r>
            <a:r>
              <a:rPr lang="en-US" baseline="0" dirty="0" smtClean="0"/>
              <a:t>): </a:t>
            </a:r>
            <a:r>
              <a:rPr lang="en-US" dirty="0" smtClean="0">
                <a:hlinkClick r:id="rId3"/>
              </a:rPr>
              <a:t>http://ogmmateryal.eba.gov.tr/panel/upload/videoTest/fizik/FFIZ10S158u01/index.html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645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 Üçgen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grpSp>
        <p:nvGrpSpPr>
          <p:cNvPr id="2" name="1 Grup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6 Serbest Form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7 Serbest Form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10 Serbest Form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Düz Bağlayıcı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A160B30-60EE-45FA-8251-617A49E60C36}" type="datetimeFigureOut">
              <a:rPr lang="tr-TR" smtClean="0"/>
              <a:pPr/>
              <a:t>3.01.2020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3.01.2020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3.01.2020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3.01.2020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3.01.2020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Köşeli Çift Ayraç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7 Köşeli Çift Ayraç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3.01.2020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3.01.2020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3.01.2020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pPr/>
              <a:t>3.01.2020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CA160B30-60EE-45FA-8251-617A49E60C36}" type="datetimeFigureOut">
              <a:rPr lang="tr-TR" smtClean="0"/>
              <a:pPr/>
              <a:t>3.01.2020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A160B30-60EE-45FA-8251-617A49E60C36}" type="datetimeFigureOut">
              <a:rPr lang="tr-TR" smtClean="0"/>
              <a:pPr/>
              <a:t>3.01.2020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Serbest Form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Dik Üçgen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10 Düz Bağlayıcı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Köşeli Çift Ayraç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12 Köşeli Çift Ayraç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Serbest Form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Serbest Form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Dik Üçgen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14 Düz Bağlayıcı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A160B30-60EE-45FA-8251-617A49E60C36}" type="datetimeFigureOut">
              <a:rPr lang="tr-TR" smtClean="0"/>
              <a:pPr/>
              <a:t>3.01.2020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10F24C0-A371-4D68-8B59-0EAC4F69D0D5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gmmateryal.eba.gov.tr/panel/upload/videoTest/fizik/FFIZ10S158u02/index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gmmateryal.eba.gov.tr/panel/upload/videoTest/fizik/FFIZ10S158u01/index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ogmmateryal.eba.gov.tr/panel/upload/videoTest/fizik/FFIZ10S159/index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44.png"/><Relationship Id="rId5" Type="http://schemas.openxmlformats.org/officeDocument/2006/relationships/image" Target="../media/image24.png"/><Relationship Id="rId10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://ophysics.com/w2.htm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hyperlink" Target="http://ophysics.com/waves3.html" TargetMode="Externa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hyperlink" Target="http://ophysics.com/waves3b.html" TargetMode="External"/><Relationship Id="rId10" Type="http://schemas.openxmlformats.org/officeDocument/2006/relationships/hyperlink" Target="https://www.acs.psu.edu/drussell/Demos/reflect/reflect.html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9456" y="1268760"/>
            <a:ext cx="9435645" cy="240654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10. </a:t>
            </a:r>
            <a:r>
              <a:rPr lang="tr-TR" dirty="0" smtClean="0">
                <a:latin typeface="Calibri" pitchFamily="34" charset="0"/>
                <a:cs typeface="Calibri" pitchFamily="34" charset="0"/>
              </a:rPr>
              <a:t>SINIF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3. ÜNİTE: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3.3. Su Dalgası</a:t>
            </a:r>
            <a:endParaRPr lang="tr-TR" cap="none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5128" y="5806628"/>
            <a:ext cx="3026048" cy="849835"/>
          </a:xfrm>
        </p:spPr>
        <p:txBody>
          <a:bodyPr>
            <a:noAutofit/>
          </a:bodyPr>
          <a:lstStyle/>
          <a:p>
            <a:pPr algn="l"/>
            <a:r>
              <a:rPr lang="tr-T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Prof. Dr. Ali Eryılmaz</a:t>
            </a:r>
            <a:endParaRPr lang="en-US" sz="24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Arş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Gör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Belkıs Garip</a:t>
            </a:r>
            <a:endParaRPr lang="tr-TR" sz="24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99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00px-Wave_motion-i18n-mod_sv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784" y="1412776"/>
            <a:ext cx="2952328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820220" y="4514075"/>
            <a:ext cx="6096000" cy="18705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= Dalga ilerleme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yönü</a:t>
            </a:r>
            <a:endParaRPr lang="tr-TR" sz="28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= Tepe</a:t>
            </a:r>
            <a:endParaRPr lang="tr-TR" sz="28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tr-T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= Çukur</a:t>
            </a:r>
            <a:endParaRPr lang="tr-TR" sz="28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= Derin suda.</a:t>
            </a:r>
            <a:endParaRPr lang="tr-TR" sz="28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01638" indent="-401638">
              <a:lnSpc>
                <a:spcPct val="107000"/>
              </a:lnSpc>
            </a:pPr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= Sığ suda. Yüzey parçacıklarının eliptik hareketi derinlik azaldıkça bas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ık</a:t>
            </a:r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hale gelir.</a:t>
            </a:r>
            <a:endParaRPr lang="tr-TR" sz="28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20220" y="404664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Su Dalgaları: </a:t>
            </a:r>
            <a:r>
              <a:rPr lang="en-US" sz="2800" b="1" dirty="0" err="1" smtClean="0"/>
              <a:t>Temel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Kavramlar</a:t>
            </a:r>
            <a:endParaRPr lang="en-US" sz="2800" b="1" dirty="0" smtClean="0"/>
          </a:p>
        </p:txBody>
      </p:sp>
      <p:pic>
        <p:nvPicPr>
          <p:cNvPr id="1026" name="Picture 2" descr="animation showing circular motion for particles associated with a water surface wav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144" y="1734319"/>
            <a:ext cx="4882496" cy="227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8189" y="1042988"/>
            <a:ext cx="51380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 err="1" smtClean="0"/>
              <a:t>Toparlayacak</a:t>
            </a:r>
            <a:r>
              <a:rPr lang="en-US" sz="2400" dirty="0" smtClean="0"/>
              <a:t> </a:t>
            </a:r>
            <a:r>
              <a:rPr lang="en-US" sz="2400" dirty="0" err="1" smtClean="0"/>
              <a:t>olursak</a:t>
            </a:r>
            <a:r>
              <a:rPr lang="en-US" sz="2400" dirty="0" smtClean="0"/>
              <a:t>: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tr-TR" sz="2400" dirty="0" smtClean="0"/>
              <a:t>Yüzey dalgasıdır.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tr-TR" sz="2400" dirty="0" smtClean="0"/>
              <a:t>Derine indikçe dalga etkisi azalır ve yok olur.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tr-TR" sz="2400" dirty="0" smtClean="0"/>
              <a:t>Hem enine hem de boyuna hareket eder.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tr-TR" sz="2400" dirty="0" smtClean="0"/>
              <a:t>Doğrusal ve dairesel olabilir.</a:t>
            </a:r>
          </a:p>
          <a:p>
            <a:endParaRPr lang="tr-TR" sz="2400" dirty="0"/>
          </a:p>
        </p:txBody>
      </p:sp>
      <p:sp>
        <p:nvSpPr>
          <p:cNvPr id="4" name="Rectangle 3"/>
          <p:cNvSpPr/>
          <p:nvPr/>
        </p:nvSpPr>
        <p:spPr>
          <a:xfrm>
            <a:off x="3820220" y="404664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Su Dalgaları: </a:t>
            </a:r>
            <a:r>
              <a:rPr lang="en-US" sz="2800" b="1" dirty="0" err="1" smtClean="0"/>
              <a:t>Temel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Kavramlar</a:t>
            </a:r>
            <a:endParaRPr lang="en-US" sz="2800" b="1" dirty="0" smtClean="0"/>
          </a:p>
        </p:txBody>
      </p:sp>
      <p:pic>
        <p:nvPicPr>
          <p:cNvPr id="7" name="Picture 2" descr="animation showing circular motion for particles associated with a water surface wav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13" y="2273495"/>
            <a:ext cx="3568344" cy="165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314" y="4233844"/>
            <a:ext cx="3568344" cy="25565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5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536" y="1340768"/>
            <a:ext cx="6442022" cy="48245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0220" y="404664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Su Dalgaları: </a:t>
            </a:r>
            <a:r>
              <a:rPr lang="en-US" sz="2800" b="1" dirty="0" err="1" smtClean="0"/>
              <a:t>Temel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Kavramlar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90987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1196752"/>
            <a:ext cx="5337096" cy="44644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20220" y="404664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Su Dalgaları: </a:t>
            </a:r>
            <a:r>
              <a:rPr lang="en-US" sz="2800" b="1" dirty="0" err="1" smtClean="0"/>
              <a:t>Temel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Kavramlar</a:t>
            </a:r>
            <a:endParaRPr lang="en-US" sz="28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1898" y="5805264"/>
            <a:ext cx="694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sonraki</a:t>
            </a:r>
            <a:r>
              <a:rPr lang="en-US" dirty="0" smtClean="0"/>
              <a:t> </a:t>
            </a:r>
            <a:r>
              <a:rPr lang="en-US" dirty="0" err="1" smtClean="0"/>
              <a:t>ünitede</a:t>
            </a:r>
            <a:r>
              <a:rPr lang="en-US" dirty="0" smtClean="0"/>
              <a:t> (</a:t>
            </a:r>
            <a:r>
              <a:rPr lang="en-US" dirty="0" err="1" smtClean="0"/>
              <a:t>optik</a:t>
            </a:r>
            <a:r>
              <a:rPr lang="en-US" dirty="0" smtClean="0"/>
              <a:t>) </a:t>
            </a:r>
            <a:r>
              <a:rPr lang="en-US" dirty="0" err="1" smtClean="0"/>
              <a:t>ışığın</a:t>
            </a:r>
            <a:r>
              <a:rPr lang="en-US" dirty="0" smtClean="0"/>
              <a:t> </a:t>
            </a:r>
            <a:r>
              <a:rPr lang="en-US" dirty="0" err="1" smtClean="0"/>
              <a:t>neden</a:t>
            </a:r>
            <a:r>
              <a:rPr lang="en-US" dirty="0" smtClean="0"/>
              <a:t> </a:t>
            </a:r>
            <a:r>
              <a:rPr lang="en-US" dirty="0" err="1" smtClean="0"/>
              <a:t>böyle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yol</a:t>
            </a:r>
            <a:r>
              <a:rPr lang="en-US" dirty="0" smtClean="0"/>
              <a:t> </a:t>
            </a:r>
            <a:r>
              <a:rPr lang="en-US" dirty="0" err="1" smtClean="0"/>
              <a:t>izlediğini</a:t>
            </a:r>
            <a:r>
              <a:rPr lang="en-US" dirty="0" smtClean="0"/>
              <a:t> </a:t>
            </a:r>
            <a:r>
              <a:rPr lang="en-US" dirty="0" err="1" smtClean="0"/>
              <a:t>açıklayacağız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0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01042" y="326854"/>
            <a:ext cx="791158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Su </a:t>
            </a:r>
            <a:r>
              <a:rPr lang="en-US" sz="2800" b="1" dirty="0" err="1"/>
              <a:t>Dalgalarının</a:t>
            </a:r>
            <a:r>
              <a:rPr lang="en-US" sz="2800" b="1" dirty="0"/>
              <a:t> </a:t>
            </a:r>
            <a:r>
              <a:rPr lang="en-US" sz="2800" b="1" dirty="0" err="1" smtClean="0"/>
              <a:t>Yansıması</a:t>
            </a:r>
            <a:endParaRPr lang="en-US" sz="2800" b="1" dirty="0" smtClean="0"/>
          </a:p>
          <a:p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Doğrusal Dalgaların D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oğrusal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 Engelde Yansıması</a:t>
            </a: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1" y="1698407"/>
            <a:ext cx="7056784" cy="438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5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01042" y="326854"/>
            <a:ext cx="791158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Su </a:t>
            </a:r>
            <a:r>
              <a:rPr lang="en-US" sz="2800" b="1" dirty="0" err="1"/>
              <a:t>Dalgalarının</a:t>
            </a:r>
            <a:r>
              <a:rPr lang="en-US" sz="2800" b="1" dirty="0"/>
              <a:t> </a:t>
            </a:r>
            <a:r>
              <a:rPr lang="en-US" sz="2800" b="1" dirty="0" err="1" smtClean="0"/>
              <a:t>Yansıması</a:t>
            </a:r>
            <a:endParaRPr lang="en-US" sz="2800" b="1" dirty="0" smtClean="0"/>
          </a:p>
          <a:p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Doğrusal </a:t>
            </a:r>
            <a:r>
              <a:rPr lang="tr-TR" sz="2400" b="1" dirty="0">
                <a:solidFill>
                  <a:schemeClr val="bg1">
                    <a:lumMod val="50000"/>
                  </a:schemeClr>
                </a:solidFill>
              </a:rPr>
              <a:t>Dalgaların 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oğrusal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tr-TR" sz="2400" b="1" dirty="0">
                <a:solidFill>
                  <a:schemeClr val="bg1">
                    <a:lumMod val="50000"/>
                  </a:schemeClr>
                </a:solidFill>
              </a:rPr>
              <a:t>Engelde 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Yansıması</a:t>
            </a: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660" y="1988840"/>
            <a:ext cx="3784315" cy="2808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467" y="1842728"/>
            <a:ext cx="414779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7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792" y="5003428"/>
            <a:ext cx="2867025" cy="1809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01042" y="326854"/>
            <a:ext cx="791158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Su </a:t>
            </a:r>
            <a:r>
              <a:rPr lang="en-US" sz="2800" b="1" dirty="0" err="1"/>
              <a:t>Dalgalarının</a:t>
            </a:r>
            <a:r>
              <a:rPr lang="en-US" sz="2800" b="1" dirty="0"/>
              <a:t> </a:t>
            </a:r>
            <a:r>
              <a:rPr lang="en-US" sz="2800" b="1" dirty="0" err="1" smtClean="0"/>
              <a:t>Yansıması</a:t>
            </a:r>
            <a:endParaRPr lang="en-US" sz="2800" b="1" dirty="0" smtClean="0"/>
          </a:p>
          <a:p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Doğrusal </a:t>
            </a:r>
            <a:r>
              <a:rPr lang="tr-TR" sz="2400" b="1" dirty="0">
                <a:solidFill>
                  <a:schemeClr val="bg1">
                    <a:lumMod val="50000"/>
                  </a:schemeClr>
                </a:solidFill>
              </a:rPr>
              <a:t>Dalgaların 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oğrusal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tr-TR" sz="2400" b="1" dirty="0">
                <a:solidFill>
                  <a:schemeClr val="bg1">
                    <a:lumMod val="50000"/>
                  </a:schemeClr>
                </a:solidFill>
              </a:rPr>
              <a:t>Engelde 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Yansıması</a:t>
            </a: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6672064" y="5320532"/>
            <a:ext cx="1713503" cy="16012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flipV="1">
            <a:off x="7220613" y="5982110"/>
            <a:ext cx="1179643" cy="18319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00256" y="5162077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Işın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çizim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00256" y="576971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Dalga</a:t>
            </a:r>
            <a:r>
              <a:rPr lang="en-US" dirty="0" smtClean="0"/>
              <a:t> </a:t>
            </a:r>
            <a:r>
              <a:rPr lang="en-US" dirty="0" err="1" smtClean="0"/>
              <a:t>öncülü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çizim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5098" t="6619" r="3038" b="3586"/>
          <a:stretch/>
        </p:blipFill>
        <p:spPr>
          <a:xfrm>
            <a:off x="3999167" y="1419836"/>
            <a:ext cx="4905145" cy="329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3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1042" y="326854"/>
            <a:ext cx="791158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Su </a:t>
            </a:r>
            <a:r>
              <a:rPr lang="en-US" sz="2800" b="1" dirty="0" err="1"/>
              <a:t>Dalgalarının</a:t>
            </a:r>
            <a:r>
              <a:rPr lang="en-US" sz="2800" b="1" dirty="0"/>
              <a:t> </a:t>
            </a:r>
            <a:r>
              <a:rPr lang="en-US" sz="2800" b="1" dirty="0" err="1" smtClean="0"/>
              <a:t>Yansıması</a:t>
            </a:r>
            <a:endParaRPr lang="en-US" sz="2800" b="1" dirty="0" smtClean="0"/>
          </a:p>
          <a:p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Doğrusal Dalgaların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Parabolik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Engelde Yansıması</a:t>
            </a: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254" y="1484784"/>
            <a:ext cx="7108290" cy="441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8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01042" y="326854"/>
            <a:ext cx="791158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Su </a:t>
            </a:r>
            <a:r>
              <a:rPr lang="en-US" sz="2800" b="1" dirty="0" err="1"/>
              <a:t>Dalgalarının</a:t>
            </a:r>
            <a:r>
              <a:rPr lang="en-US" sz="2800" b="1" dirty="0"/>
              <a:t> </a:t>
            </a:r>
            <a:r>
              <a:rPr lang="en-US" sz="2800" b="1" dirty="0" err="1" smtClean="0"/>
              <a:t>Yansıması</a:t>
            </a:r>
            <a:endParaRPr lang="en-US" sz="2800" b="1" dirty="0" smtClean="0"/>
          </a:p>
          <a:p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Doğrusal </a:t>
            </a:r>
            <a:r>
              <a:rPr lang="tr-TR" sz="2400" b="1" dirty="0">
                <a:solidFill>
                  <a:schemeClr val="bg1">
                    <a:lumMod val="50000"/>
                  </a:schemeClr>
                </a:solidFill>
              </a:rPr>
              <a:t>Dalgaların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Parabolik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Engelde Yansıması</a:t>
            </a: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511548"/>
            <a:ext cx="8498805" cy="458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3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1042" y="326854"/>
            <a:ext cx="783957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Su </a:t>
            </a:r>
            <a:r>
              <a:rPr lang="en-US" sz="2800" b="1" dirty="0" err="1"/>
              <a:t>Dalgalarının</a:t>
            </a:r>
            <a:r>
              <a:rPr lang="en-US" sz="2800" b="1" dirty="0"/>
              <a:t> </a:t>
            </a:r>
            <a:r>
              <a:rPr lang="en-US" sz="2800" b="1" dirty="0" err="1" smtClean="0"/>
              <a:t>Yansıması</a:t>
            </a:r>
            <a:endParaRPr lang="en-US" sz="2800" b="1" dirty="0" smtClean="0"/>
          </a:p>
          <a:p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Dairesel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 Dalgaların D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oğrusal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ve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Parabolik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 Engelde Yansıması</a:t>
            </a: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652" y="1772816"/>
            <a:ext cx="7132379" cy="44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1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384" y="457508"/>
            <a:ext cx="67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Ne Öğreneceğiz: KAZANIMLAR</a:t>
            </a:r>
            <a:endParaRPr lang="tr-TR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688257" y="980728"/>
            <a:ext cx="11024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3088" indent="-573088"/>
            <a:endParaRPr lang="tr-TR" dirty="0">
              <a:solidFill>
                <a:srgbClr val="33333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1384" y="1203386"/>
            <a:ext cx="113772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10.3.3.1. </a:t>
            </a:r>
            <a:r>
              <a:rPr lang="en-US" b="1" dirty="0" err="1"/>
              <a:t>Dalgaların</a:t>
            </a:r>
            <a:r>
              <a:rPr lang="en-US" b="1" dirty="0"/>
              <a:t> </a:t>
            </a:r>
            <a:r>
              <a:rPr lang="en-US" b="1" dirty="0" err="1"/>
              <a:t>ilerleme</a:t>
            </a:r>
            <a:r>
              <a:rPr lang="en-US" b="1" dirty="0"/>
              <a:t> </a:t>
            </a:r>
            <a:r>
              <a:rPr lang="en-US" b="1" dirty="0" err="1"/>
              <a:t>yönü</a:t>
            </a:r>
            <a:r>
              <a:rPr lang="en-US" b="1" dirty="0"/>
              <a:t>, </a:t>
            </a:r>
            <a:r>
              <a:rPr lang="en-US" b="1" dirty="0" err="1"/>
              <a:t>dalga</a:t>
            </a:r>
            <a:r>
              <a:rPr lang="en-US" b="1" dirty="0"/>
              <a:t> </a:t>
            </a:r>
            <a:r>
              <a:rPr lang="en-US" b="1" dirty="0" err="1"/>
              <a:t>tepesi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dalga</a:t>
            </a:r>
            <a:r>
              <a:rPr lang="en-US" b="1" dirty="0"/>
              <a:t> </a:t>
            </a:r>
            <a:r>
              <a:rPr lang="en-US" b="1" dirty="0" err="1"/>
              <a:t>çukuru</a:t>
            </a:r>
            <a:r>
              <a:rPr lang="en-US" b="1" dirty="0"/>
              <a:t> </a:t>
            </a:r>
            <a:r>
              <a:rPr lang="en-US" b="1" dirty="0" err="1"/>
              <a:t>kavramlarını</a:t>
            </a:r>
            <a:r>
              <a:rPr lang="en-US" b="1" dirty="0"/>
              <a:t> </a:t>
            </a:r>
            <a:r>
              <a:rPr lang="en-US" b="1" dirty="0" err="1"/>
              <a:t>açıklar</a:t>
            </a:r>
            <a:r>
              <a:rPr lang="en-US" b="1" dirty="0"/>
              <a:t>.</a:t>
            </a:r>
            <a:r>
              <a:rPr lang="en-US" dirty="0"/>
              <a:t> </a:t>
            </a:r>
          </a:p>
          <a:p>
            <a:pPr marL="1092200">
              <a:lnSpc>
                <a:spcPct val="150000"/>
              </a:lnSpc>
            </a:pPr>
            <a:r>
              <a:rPr lang="en-US" dirty="0" err="1"/>
              <a:t>Kavramlar</a:t>
            </a:r>
            <a:r>
              <a:rPr lang="en-US" dirty="0"/>
              <a:t> </a:t>
            </a:r>
            <a:r>
              <a:rPr lang="en-US" dirty="0" err="1"/>
              <a:t>doğrusal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dairesel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dalgaları</a:t>
            </a:r>
            <a:r>
              <a:rPr lang="en-US" dirty="0"/>
              <a:t> </a:t>
            </a:r>
            <a:r>
              <a:rPr lang="en-US" dirty="0" err="1"/>
              <a:t>bağlamında</a:t>
            </a:r>
            <a:r>
              <a:rPr lang="en-US" dirty="0"/>
              <a:t>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alınır</a:t>
            </a:r>
            <a:r>
              <a:rPr lang="en-US" dirty="0"/>
              <a:t>. </a:t>
            </a:r>
            <a:endParaRPr lang="en-US" dirty="0" smtClean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/>
              <a:t>10.3.3.2. </a:t>
            </a:r>
            <a:r>
              <a:rPr lang="en-US" b="1" dirty="0" err="1"/>
              <a:t>Doğrusal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dairesel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dalgalarının</a:t>
            </a:r>
            <a:r>
              <a:rPr lang="en-US" b="1" dirty="0"/>
              <a:t> </a:t>
            </a:r>
            <a:r>
              <a:rPr lang="en-US" b="1" dirty="0" err="1"/>
              <a:t>yansıma</a:t>
            </a:r>
            <a:r>
              <a:rPr lang="en-US" b="1" dirty="0"/>
              <a:t> </a:t>
            </a:r>
            <a:r>
              <a:rPr lang="en-US" b="1" dirty="0" err="1"/>
              <a:t>hareketlerini</a:t>
            </a:r>
            <a:r>
              <a:rPr lang="en-US" b="1" dirty="0"/>
              <a:t> </a:t>
            </a:r>
            <a:r>
              <a:rPr lang="en-US" b="1" dirty="0" err="1"/>
              <a:t>analiz</a:t>
            </a:r>
            <a:r>
              <a:rPr lang="en-US" b="1" dirty="0"/>
              <a:t> </a:t>
            </a:r>
            <a:r>
              <a:rPr lang="en-US" b="1" dirty="0" err="1"/>
              <a:t>eder</a:t>
            </a:r>
            <a:r>
              <a:rPr lang="en-US" b="1" dirty="0"/>
              <a:t>. </a:t>
            </a:r>
          </a:p>
          <a:p>
            <a:pPr marL="1092200">
              <a:lnSpc>
                <a:spcPct val="150000"/>
              </a:lnSpc>
            </a:pPr>
            <a:r>
              <a:rPr lang="en-US" dirty="0"/>
              <a:t>a) </a:t>
            </a:r>
            <a:r>
              <a:rPr lang="en-US" dirty="0" err="1"/>
              <a:t>Öğrencilerin</a:t>
            </a:r>
            <a:r>
              <a:rPr lang="en-US" dirty="0"/>
              <a:t> </a:t>
            </a:r>
            <a:r>
              <a:rPr lang="en-US" dirty="0" err="1"/>
              <a:t>deney</a:t>
            </a:r>
            <a:r>
              <a:rPr lang="en-US" dirty="0"/>
              <a:t> </a:t>
            </a:r>
            <a:r>
              <a:rPr lang="en-US" dirty="0" err="1"/>
              <a:t>yaparak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simülasyonlar</a:t>
            </a:r>
            <a:r>
              <a:rPr lang="en-US" dirty="0"/>
              <a:t> </a:t>
            </a:r>
            <a:r>
              <a:rPr lang="en-US" dirty="0" err="1"/>
              <a:t>kullanarak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dalgalarının</a:t>
            </a:r>
            <a:r>
              <a:rPr lang="en-US" dirty="0"/>
              <a:t> </a:t>
            </a:r>
            <a:r>
              <a:rPr lang="en-US" dirty="0" err="1"/>
              <a:t>yansıma</a:t>
            </a:r>
            <a:r>
              <a:rPr lang="en-US" dirty="0"/>
              <a:t> </a:t>
            </a:r>
            <a:r>
              <a:rPr lang="en-US" dirty="0" err="1"/>
              <a:t>hareketlerini</a:t>
            </a:r>
            <a:r>
              <a:rPr lang="en-US" dirty="0"/>
              <a:t> </a:t>
            </a:r>
            <a:r>
              <a:rPr lang="en-US" dirty="0" err="1"/>
              <a:t>çizmeleri</a:t>
            </a:r>
            <a:r>
              <a:rPr lang="en-US" dirty="0"/>
              <a:t> </a:t>
            </a:r>
            <a:r>
              <a:rPr lang="en-US" dirty="0" err="1"/>
              <a:t>sağlanır</a:t>
            </a:r>
            <a:r>
              <a:rPr lang="en-US" dirty="0"/>
              <a:t>. </a:t>
            </a:r>
          </a:p>
          <a:p>
            <a:pPr marL="1092200">
              <a:lnSpc>
                <a:spcPct val="150000"/>
              </a:lnSpc>
            </a:pPr>
            <a:r>
              <a:rPr lang="en-US" dirty="0"/>
              <a:t>b) </a:t>
            </a:r>
            <a:r>
              <a:rPr lang="en-US" dirty="0" err="1"/>
              <a:t>Doğrusal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dalgalarının</a:t>
            </a:r>
            <a:r>
              <a:rPr lang="en-US" dirty="0"/>
              <a:t> </a:t>
            </a:r>
            <a:r>
              <a:rPr lang="en-US" dirty="0" err="1"/>
              <a:t>doğrusal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parabolik</a:t>
            </a:r>
            <a:r>
              <a:rPr lang="en-US" dirty="0"/>
              <a:t> </a:t>
            </a:r>
            <a:r>
              <a:rPr lang="en-US" dirty="0" err="1"/>
              <a:t>engellerden</a:t>
            </a:r>
            <a:r>
              <a:rPr lang="en-US" dirty="0"/>
              <a:t> </a:t>
            </a:r>
            <a:r>
              <a:rPr lang="en-US" dirty="0" err="1"/>
              <a:t>yansıması</a:t>
            </a:r>
            <a:r>
              <a:rPr lang="en-US" dirty="0"/>
              <a:t> </a:t>
            </a:r>
            <a:r>
              <a:rPr lang="en-US" dirty="0" err="1"/>
              <a:t>dikkate</a:t>
            </a:r>
            <a:r>
              <a:rPr lang="en-US" dirty="0"/>
              <a:t> </a:t>
            </a:r>
            <a:r>
              <a:rPr lang="en-US" dirty="0" err="1"/>
              <a:t>alınır</a:t>
            </a:r>
            <a:r>
              <a:rPr lang="en-US" dirty="0"/>
              <a:t>. </a:t>
            </a:r>
          </a:p>
          <a:p>
            <a:pPr marL="1092200">
              <a:lnSpc>
                <a:spcPct val="150000"/>
              </a:lnSpc>
            </a:pPr>
            <a:r>
              <a:rPr lang="en-US" dirty="0"/>
              <a:t>c) </a:t>
            </a:r>
            <a:r>
              <a:rPr lang="en-US" dirty="0" err="1"/>
              <a:t>Dairesel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dalgalarının</a:t>
            </a:r>
            <a:r>
              <a:rPr lang="en-US" dirty="0"/>
              <a:t> </a:t>
            </a:r>
            <a:r>
              <a:rPr lang="en-US" dirty="0" err="1"/>
              <a:t>doğrusal</a:t>
            </a:r>
            <a:r>
              <a:rPr lang="en-US" dirty="0"/>
              <a:t> </a:t>
            </a:r>
            <a:r>
              <a:rPr lang="en-US" dirty="0" err="1"/>
              <a:t>engelden</a:t>
            </a:r>
            <a:r>
              <a:rPr lang="en-US" dirty="0"/>
              <a:t> </a:t>
            </a:r>
            <a:r>
              <a:rPr lang="en-US" dirty="0" err="1"/>
              <a:t>yansıması</a:t>
            </a:r>
            <a:r>
              <a:rPr lang="en-US" dirty="0"/>
              <a:t> </a:t>
            </a:r>
            <a:r>
              <a:rPr lang="en-US" dirty="0" err="1"/>
              <a:t>dikkate</a:t>
            </a:r>
            <a:r>
              <a:rPr lang="en-US" dirty="0"/>
              <a:t> </a:t>
            </a:r>
            <a:r>
              <a:rPr lang="en-US" dirty="0" err="1"/>
              <a:t>alınır</a:t>
            </a:r>
            <a:r>
              <a:rPr lang="en-US" dirty="0"/>
              <a:t>, </a:t>
            </a:r>
            <a:r>
              <a:rPr lang="en-US" dirty="0" err="1"/>
              <a:t>parabolik</a:t>
            </a:r>
            <a:r>
              <a:rPr lang="en-US" dirty="0"/>
              <a:t> </a:t>
            </a:r>
            <a:r>
              <a:rPr lang="en-US" dirty="0" err="1"/>
              <a:t>engelden</a:t>
            </a:r>
            <a:r>
              <a:rPr lang="en-US" dirty="0"/>
              <a:t> </a:t>
            </a:r>
            <a:r>
              <a:rPr lang="en-US" dirty="0" err="1"/>
              <a:t>yansımasında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</a:t>
            </a:r>
            <a:r>
              <a:rPr lang="en-US" dirty="0" err="1"/>
              <a:t>sadece</a:t>
            </a:r>
            <a:r>
              <a:rPr lang="en-US" dirty="0"/>
              <a:t> </a:t>
            </a:r>
            <a:r>
              <a:rPr lang="en-US" dirty="0" err="1"/>
              <a:t>odak</a:t>
            </a:r>
            <a:r>
              <a:rPr lang="en-US" dirty="0"/>
              <a:t> </a:t>
            </a:r>
            <a:r>
              <a:rPr lang="en-US" dirty="0" err="1"/>
              <a:t>noktası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merkezden</a:t>
            </a:r>
            <a:r>
              <a:rPr lang="en-US" dirty="0"/>
              <a:t> </a:t>
            </a:r>
            <a:r>
              <a:rPr lang="en-US" dirty="0" err="1"/>
              <a:t>gönderilen</a:t>
            </a:r>
            <a:r>
              <a:rPr lang="en-US" dirty="0"/>
              <a:t> </a:t>
            </a:r>
            <a:r>
              <a:rPr lang="en-US" dirty="0" err="1"/>
              <a:t>dalgalar</a:t>
            </a:r>
            <a:r>
              <a:rPr lang="en-US" dirty="0"/>
              <a:t> </a:t>
            </a:r>
            <a:r>
              <a:rPr lang="en-US" dirty="0" err="1"/>
              <a:t>dikkate</a:t>
            </a:r>
            <a:r>
              <a:rPr lang="en-US" dirty="0"/>
              <a:t> </a:t>
            </a:r>
            <a:r>
              <a:rPr lang="en-US" dirty="0" err="1"/>
              <a:t>alınır</a:t>
            </a:r>
            <a:r>
              <a:rPr lang="en-US" dirty="0"/>
              <a:t>. </a:t>
            </a:r>
          </a:p>
          <a:p>
            <a:pPr marL="1092200">
              <a:lnSpc>
                <a:spcPct val="150000"/>
              </a:lnSpc>
            </a:pPr>
            <a:r>
              <a:rPr lang="en-US" dirty="0"/>
              <a:t>ç) </a:t>
            </a:r>
            <a:r>
              <a:rPr lang="en-US" dirty="0" err="1"/>
              <a:t>Matematiksel</a:t>
            </a:r>
            <a:r>
              <a:rPr lang="en-US" dirty="0"/>
              <a:t> </a:t>
            </a:r>
            <a:r>
              <a:rPr lang="en-US" dirty="0" err="1"/>
              <a:t>hesaplamalara</a:t>
            </a:r>
            <a:r>
              <a:rPr lang="en-US" dirty="0"/>
              <a:t> </a:t>
            </a:r>
            <a:r>
              <a:rPr lang="en-US" dirty="0" err="1"/>
              <a:t>girilmez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71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1042" y="326854"/>
            <a:ext cx="783957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Su </a:t>
            </a:r>
            <a:r>
              <a:rPr lang="en-US" sz="2800" b="1" dirty="0" err="1"/>
              <a:t>Dalgalarının</a:t>
            </a:r>
            <a:r>
              <a:rPr lang="en-US" sz="2800" b="1" dirty="0"/>
              <a:t> </a:t>
            </a:r>
            <a:r>
              <a:rPr lang="en-US" sz="2800" b="1" dirty="0" err="1" smtClean="0"/>
              <a:t>Yansıması</a:t>
            </a:r>
            <a:endParaRPr lang="en-US" sz="2800" b="1" dirty="0" smtClean="0"/>
          </a:p>
          <a:p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Dairesel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 Dalgaların D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oğrusal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Engelde Yansıması</a:t>
            </a: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923" y="1924050"/>
            <a:ext cx="4196473" cy="3054074"/>
          </a:xfrm>
          <a:prstGeom prst="rect">
            <a:avLst/>
          </a:prstGeom>
        </p:spPr>
      </p:pic>
      <p:cxnSp>
        <p:nvCxnSpPr>
          <p:cNvPr id="7" name="Curved Connector 6"/>
          <p:cNvCxnSpPr/>
          <p:nvPr/>
        </p:nvCxnSpPr>
        <p:spPr>
          <a:xfrm rot="5400000">
            <a:off x="7686180" y="4472091"/>
            <a:ext cx="2175017" cy="72008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6200000" flipH="1">
            <a:off x="8904360" y="4149128"/>
            <a:ext cx="2324538" cy="98773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81245" y="5888468"/>
            <a:ext cx="229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gelen</a:t>
            </a:r>
            <a:r>
              <a:rPr lang="en-US" dirty="0" smtClean="0"/>
              <a:t> (</a:t>
            </a:r>
            <a:r>
              <a:rPr lang="en-US" dirty="0" err="1" smtClean="0"/>
              <a:t>oluşturulan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 </a:t>
            </a:r>
            <a:r>
              <a:rPr lang="en-US" dirty="0" err="1" smtClean="0"/>
              <a:t>dalga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865431" y="5888468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yansıyan</a:t>
            </a:r>
            <a:r>
              <a:rPr lang="en-US" dirty="0" smtClean="0"/>
              <a:t> </a:t>
            </a:r>
            <a:r>
              <a:rPr lang="en-US" dirty="0" err="1" smtClean="0"/>
              <a:t>dalga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481" y="2054778"/>
            <a:ext cx="3845925" cy="20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6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01042" y="326854"/>
            <a:ext cx="783957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Su </a:t>
            </a:r>
            <a:r>
              <a:rPr lang="en-US" sz="2800" b="1" dirty="0" err="1"/>
              <a:t>Dalgalarının</a:t>
            </a:r>
            <a:r>
              <a:rPr lang="en-US" sz="2800" b="1" dirty="0"/>
              <a:t> </a:t>
            </a:r>
            <a:r>
              <a:rPr lang="en-US" sz="2800" b="1" dirty="0" err="1" smtClean="0"/>
              <a:t>Yansıması</a:t>
            </a:r>
            <a:endParaRPr lang="en-US" sz="2800" b="1" dirty="0" smtClean="0"/>
          </a:p>
          <a:p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Dairesel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 Dalgaların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Parabolik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 Engelde Yansıması</a:t>
            </a: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1296350"/>
            <a:ext cx="4608512" cy="500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16480" y="6357540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2F = M </a:t>
            </a:r>
            <a:endParaRPr lang="tr-TR" dirty="0"/>
          </a:p>
        </p:txBody>
      </p:sp>
      <p:sp>
        <p:nvSpPr>
          <p:cNvPr id="6" name="Rectangle 5"/>
          <p:cNvSpPr/>
          <p:nvPr/>
        </p:nvSpPr>
        <p:spPr>
          <a:xfrm>
            <a:off x="3801042" y="326854"/>
            <a:ext cx="783957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Su </a:t>
            </a:r>
            <a:r>
              <a:rPr lang="en-US" sz="2800" b="1" dirty="0" err="1"/>
              <a:t>Dalgalarının</a:t>
            </a:r>
            <a:r>
              <a:rPr lang="en-US" sz="2800" b="1" dirty="0"/>
              <a:t> </a:t>
            </a:r>
            <a:r>
              <a:rPr lang="en-US" sz="2800" b="1" dirty="0" err="1" smtClean="0"/>
              <a:t>Yansıması</a:t>
            </a:r>
            <a:endParaRPr lang="en-US" sz="2800" b="1" dirty="0" smtClean="0"/>
          </a:p>
          <a:p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Dairesel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 Dalgaların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Parabolik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 Engelde Yansıması</a:t>
            </a: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125" y="1556792"/>
            <a:ext cx="6226299" cy="452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0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01042" y="326854"/>
            <a:ext cx="783957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Su </a:t>
            </a:r>
            <a:r>
              <a:rPr lang="en-US" sz="2800" b="1" dirty="0" err="1"/>
              <a:t>Dalgalarının</a:t>
            </a:r>
            <a:r>
              <a:rPr lang="en-US" sz="2800" b="1" dirty="0"/>
              <a:t> </a:t>
            </a:r>
            <a:r>
              <a:rPr lang="en-US" sz="2800" b="1" dirty="0" err="1" smtClean="0"/>
              <a:t>Yansıması</a:t>
            </a:r>
            <a:endParaRPr lang="en-US" sz="2800" b="1" dirty="0" smtClean="0"/>
          </a:p>
          <a:p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Dairesel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 Dalgaların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Parabolik</a:t>
            </a:r>
            <a:r>
              <a:rPr lang="tr-TR" sz="2400" b="1" dirty="0" smtClean="0">
                <a:solidFill>
                  <a:schemeClr val="bg1">
                    <a:lumMod val="50000"/>
                  </a:schemeClr>
                </a:solidFill>
              </a:rPr>
              <a:t> Engelde Yansıması</a:t>
            </a:r>
            <a:endParaRPr lang="en-US" sz="2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1598609"/>
            <a:ext cx="73247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lgalar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100" name="Picture 4" descr="Image result for fish under the s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08" y="1412776"/>
            <a:ext cx="5328592" cy="4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1744" y="332656"/>
            <a:ext cx="6857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Deniz Canlıları Dalgalardan Nasıl Etkileniyor?</a:t>
            </a:r>
          </a:p>
        </p:txBody>
      </p:sp>
      <p:sp>
        <p:nvSpPr>
          <p:cNvPr id="7" name="Rectangle 6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Deniz Canlıları Dalgalardan Nasıl Etkileniyor?</a:t>
            </a:r>
            <a:endParaRPr lang="en-US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7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lgalar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" name="Picture 4" descr="300px-Wave_motion-i18n-mod_sv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679969"/>
            <a:ext cx="2952328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951984" y="4665463"/>
            <a:ext cx="6096000" cy="18705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= Derin suda.</a:t>
            </a:r>
            <a:endParaRPr lang="tr-TR" sz="28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401638" indent="-401638">
              <a:lnSpc>
                <a:spcPct val="107000"/>
              </a:lnSpc>
            </a:pPr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= Sığ suda. Yüzey parçacıklarının eliptik hareketi derinlik azaldıkça bas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ık</a:t>
            </a:r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hale gelir.</a:t>
            </a:r>
            <a:endParaRPr lang="tr-TR" sz="28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= Dalga ilerlemesi</a:t>
            </a:r>
            <a:endParaRPr lang="tr-TR" sz="28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= Tepe</a:t>
            </a:r>
            <a:endParaRPr lang="tr-TR" sz="2800" dirty="0" smtClean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tr-T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= Çukur</a:t>
            </a:r>
            <a:endParaRPr lang="tr-TR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91744" y="332656"/>
            <a:ext cx="6857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Deniz Canlıları Dalgalardan Nasıl Etkileniyor?</a:t>
            </a:r>
          </a:p>
        </p:txBody>
      </p:sp>
      <p:sp>
        <p:nvSpPr>
          <p:cNvPr id="9" name="Rectangle 8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Deniz Canlıları Dalgalardan Nasıl Etkileniyor?</a:t>
            </a:r>
            <a:endParaRPr lang="en-US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223792" y="1679969"/>
            <a:ext cx="1368152" cy="32611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1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lgalar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Rectangle 4"/>
          <p:cNvSpPr/>
          <p:nvPr/>
        </p:nvSpPr>
        <p:spPr>
          <a:xfrm>
            <a:off x="3858320" y="297554"/>
            <a:ext cx="6342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Limanlardaki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Gemiler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Dalgaların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Etkisinden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Nasıl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Korunur</a:t>
            </a:r>
            <a:r>
              <a:rPr lang="en-US" sz="2800" b="1" dirty="0" smtClean="0"/>
              <a:t>?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8208" y="1446152"/>
            <a:ext cx="3566388" cy="2139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3856721"/>
            <a:ext cx="4968552" cy="2760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320" y="1446153"/>
            <a:ext cx="3804148" cy="21398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00B050"/>
                </a:solidFill>
              </a:rPr>
              <a:t>Limanlardaki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Gemiler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Dalgaların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Etkisinden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Nasıl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Korunur</a:t>
            </a:r>
            <a:r>
              <a:rPr lang="en-US" sz="1400" dirty="0" smtClean="0">
                <a:solidFill>
                  <a:srgbClr val="00B050"/>
                </a:solidFill>
              </a:rPr>
              <a:t>?</a:t>
            </a:r>
            <a:endParaRPr lang="en-US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8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00B050"/>
                </a:solidFill>
              </a:rPr>
              <a:t>Günün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 err="1">
                <a:solidFill>
                  <a:srgbClr val="00B050"/>
                </a:solidFill>
              </a:rPr>
              <a:t>Özeti</a:t>
            </a:r>
            <a:endParaRPr lang="tr-TR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1744" y="435176"/>
            <a:ext cx="2374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/>
              <a:t>Günün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Özeti</a:t>
            </a:r>
            <a:endParaRPr lang="tr-TR" sz="2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2477" y="1130687"/>
            <a:ext cx="2022123" cy="12741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873" y="1216112"/>
            <a:ext cx="1851927" cy="1529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989" y="2801392"/>
            <a:ext cx="2220576" cy="12133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842" y="2699868"/>
            <a:ext cx="1752586" cy="1625510"/>
          </a:xfrm>
          <a:prstGeom prst="rect">
            <a:avLst/>
          </a:prstGeom>
        </p:spPr>
      </p:pic>
      <p:pic>
        <p:nvPicPr>
          <p:cNvPr id="14" name="Picture 2" descr="animation showing circular motion for particles associated with a water surface wav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82" y="926399"/>
            <a:ext cx="3395962" cy="157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589" y="2678692"/>
            <a:ext cx="1823949" cy="1306779"/>
          </a:xfrm>
          <a:prstGeom prst="rect">
            <a:avLst/>
          </a:prstGeom>
        </p:spPr>
      </p:pic>
      <p:pic>
        <p:nvPicPr>
          <p:cNvPr id="22" name="Picture 4" descr="Image result for fish under the se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500" y="2678806"/>
            <a:ext cx="1467044" cy="130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8743" y="4538104"/>
            <a:ext cx="2344887" cy="17401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t="4672"/>
          <a:stretch/>
        </p:blipFill>
        <p:spPr>
          <a:xfrm>
            <a:off x="4978928" y="4636025"/>
            <a:ext cx="3239894" cy="16711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5564" y="4636025"/>
            <a:ext cx="3461348" cy="17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1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00B050"/>
                </a:solidFill>
              </a:rPr>
              <a:t>Günün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 err="1">
                <a:solidFill>
                  <a:srgbClr val="00B050"/>
                </a:solidFill>
              </a:rPr>
              <a:t>Özeti</a:t>
            </a:r>
            <a:endParaRPr lang="tr-TR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1744" y="435176"/>
            <a:ext cx="2374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/>
              <a:t>Günün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Özeti</a:t>
            </a:r>
            <a:endParaRPr lang="tr-TR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224" y="1433263"/>
            <a:ext cx="2283872" cy="19428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098" t="6619" r="3038" b="3586"/>
          <a:stretch/>
        </p:blipFill>
        <p:spPr>
          <a:xfrm>
            <a:off x="5156930" y="1578557"/>
            <a:ext cx="2448760" cy="1644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306" y="1361014"/>
            <a:ext cx="3732314" cy="2015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650" y="3842887"/>
            <a:ext cx="2619999" cy="1906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930" y="3748245"/>
            <a:ext cx="2215071" cy="24049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6193" y="3902054"/>
            <a:ext cx="2124007" cy="1545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7267" t="6885" r="6222" b="3983"/>
          <a:stretch/>
        </p:blipFill>
        <p:spPr>
          <a:xfrm>
            <a:off x="9725124" y="3842887"/>
            <a:ext cx="244827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45" y="999542"/>
            <a:ext cx="4968552" cy="5562985"/>
          </a:xfrm>
          <a:prstGeom prst="rect">
            <a:avLst/>
          </a:prstGeom>
        </p:spPr>
      </p:pic>
      <p:sp>
        <p:nvSpPr>
          <p:cNvPr id="6" name="10 Oval"/>
          <p:cNvSpPr/>
          <p:nvPr/>
        </p:nvSpPr>
        <p:spPr>
          <a:xfrm>
            <a:off x="5907404" y="5661248"/>
            <a:ext cx="713317" cy="5476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3791744" y="435176"/>
            <a:ext cx="2539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Soru</a:t>
            </a:r>
            <a:r>
              <a:rPr lang="en-US" sz="2800" b="1" dirty="0"/>
              <a:t> </a:t>
            </a:r>
            <a:r>
              <a:rPr lang="en-US" sz="2800" b="1" dirty="0" err="1"/>
              <a:t>Çözümü</a:t>
            </a:r>
            <a:endParaRPr lang="tr-TR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0000"/>
                </a:solidFill>
              </a:rPr>
              <a:t>Günün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Özeti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00B050"/>
                </a:solidFill>
              </a:rPr>
              <a:t>Soru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 err="1">
                <a:solidFill>
                  <a:srgbClr val="00B050"/>
                </a:solidFill>
              </a:rPr>
              <a:t>Çözümü</a:t>
            </a:r>
            <a:endParaRPr lang="tr-TR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8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5912" y="476672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Bugün Neler Öğreneceğiz?</a:t>
            </a:r>
            <a:endParaRPr lang="tr-TR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848308" y="1231008"/>
            <a:ext cx="82089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tr-TR" dirty="0" smtClean="0"/>
              <a:t>Geçen Hafta Neler Öğrendik?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tr-TR" dirty="0" smtClean="0"/>
              <a:t>Deniz </a:t>
            </a:r>
            <a:r>
              <a:rPr lang="tr-TR" dirty="0"/>
              <a:t>Canlıları Dalgalardan Nasıl Etkileniyor</a:t>
            </a:r>
            <a:r>
              <a:rPr lang="tr-TR" dirty="0" smtClean="0"/>
              <a:t>?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err="1" smtClean="0"/>
              <a:t>Limanlardaki</a:t>
            </a:r>
            <a:r>
              <a:rPr lang="en-US" dirty="0" smtClean="0"/>
              <a:t> </a:t>
            </a:r>
            <a:r>
              <a:rPr lang="en-US" dirty="0" err="1" smtClean="0"/>
              <a:t>Gemiler</a:t>
            </a:r>
            <a:r>
              <a:rPr lang="en-US" dirty="0" smtClean="0"/>
              <a:t> </a:t>
            </a:r>
            <a:r>
              <a:rPr lang="en-US" dirty="0" err="1" smtClean="0"/>
              <a:t>Dalgaların</a:t>
            </a:r>
            <a:r>
              <a:rPr lang="en-US" dirty="0" smtClean="0"/>
              <a:t> </a:t>
            </a:r>
            <a:r>
              <a:rPr lang="en-US" dirty="0" err="1" smtClean="0"/>
              <a:t>Etkisinden</a:t>
            </a:r>
            <a:r>
              <a:rPr lang="en-US" dirty="0" smtClean="0"/>
              <a:t> </a:t>
            </a:r>
            <a:r>
              <a:rPr lang="en-US" dirty="0" err="1" smtClean="0"/>
              <a:t>Nasıl</a:t>
            </a:r>
            <a:r>
              <a:rPr lang="en-US" dirty="0" smtClean="0"/>
              <a:t> </a:t>
            </a:r>
            <a:r>
              <a:rPr lang="en-US" dirty="0" err="1" smtClean="0"/>
              <a:t>Korunur</a:t>
            </a:r>
            <a:r>
              <a:rPr lang="en-US" dirty="0" smtClean="0"/>
              <a:t>?</a:t>
            </a:r>
            <a:endParaRPr lang="tr-TR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tr-TR" dirty="0" smtClean="0"/>
              <a:t>Su Dalgaları</a:t>
            </a:r>
            <a:r>
              <a:rPr lang="en-US" dirty="0" smtClean="0"/>
              <a:t>: </a:t>
            </a:r>
            <a:r>
              <a:rPr lang="en-US" dirty="0" err="1" smtClean="0"/>
              <a:t>Deneyelim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Su </a:t>
            </a:r>
            <a:r>
              <a:rPr lang="en-US" dirty="0" err="1" smtClean="0">
                <a:sym typeface="Wingdings" panose="05000000000000000000" pitchFamily="2" charset="2"/>
              </a:rPr>
              <a:t>Dalgaları</a:t>
            </a:r>
            <a:r>
              <a:rPr lang="en-US" dirty="0" smtClean="0">
                <a:sym typeface="Wingdings" panose="05000000000000000000" pitchFamily="2" charset="2"/>
              </a:rPr>
              <a:t>: </a:t>
            </a:r>
            <a:r>
              <a:rPr lang="en-US" dirty="0" err="1" smtClean="0">
                <a:sym typeface="Wingdings" panose="05000000000000000000" pitchFamily="2" charset="2"/>
              </a:rPr>
              <a:t>Temel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Kavramlar</a:t>
            </a:r>
            <a:endParaRPr lang="tr-TR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tr-TR" dirty="0" smtClean="0"/>
              <a:t>Su Dalgalarının Yansıması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tr-TR" dirty="0" smtClean="0"/>
              <a:t>Deniz </a:t>
            </a:r>
            <a:r>
              <a:rPr lang="tr-TR" dirty="0"/>
              <a:t>Canlıları Dalgalardan Nasıl Etkileniyor</a:t>
            </a:r>
            <a:r>
              <a:rPr lang="tr-TR" dirty="0" smtClean="0"/>
              <a:t>?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err="1" smtClean="0"/>
              <a:t>Limanlardaki</a:t>
            </a:r>
            <a:r>
              <a:rPr lang="en-US" dirty="0" smtClean="0"/>
              <a:t> </a:t>
            </a:r>
            <a:r>
              <a:rPr lang="en-US" dirty="0" err="1" smtClean="0"/>
              <a:t>Gemiler</a:t>
            </a:r>
            <a:r>
              <a:rPr lang="en-US" dirty="0" smtClean="0"/>
              <a:t> </a:t>
            </a:r>
            <a:r>
              <a:rPr lang="en-US" dirty="0" err="1" smtClean="0"/>
              <a:t>Dalgaların</a:t>
            </a:r>
            <a:r>
              <a:rPr lang="en-US" dirty="0" smtClean="0"/>
              <a:t> </a:t>
            </a:r>
            <a:r>
              <a:rPr lang="en-US" dirty="0" err="1" smtClean="0"/>
              <a:t>Etkisinden</a:t>
            </a:r>
            <a:r>
              <a:rPr lang="en-US" dirty="0" smtClean="0"/>
              <a:t> </a:t>
            </a:r>
            <a:r>
              <a:rPr lang="en-US" dirty="0" err="1" smtClean="0"/>
              <a:t>Nasıl</a:t>
            </a:r>
            <a:r>
              <a:rPr lang="en-US" dirty="0" smtClean="0"/>
              <a:t> </a:t>
            </a:r>
            <a:r>
              <a:rPr lang="en-US" dirty="0" err="1" smtClean="0"/>
              <a:t>Korunur</a:t>
            </a:r>
            <a:r>
              <a:rPr lang="en-US" dirty="0" smtClean="0"/>
              <a:t>?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err="1" smtClean="0"/>
              <a:t>Günün</a:t>
            </a:r>
            <a:r>
              <a:rPr lang="en-US" dirty="0" smtClean="0"/>
              <a:t> </a:t>
            </a:r>
            <a:r>
              <a:rPr lang="en-US" dirty="0" err="1" smtClean="0"/>
              <a:t>Özeti</a:t>
            </a:r>
            <a:endParaRPr lang="tr-TR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err="1" smtClean="0"/>
              <a:t>Soru</a:t>
            </a:r>
            <a:r>
              <a:rPr lang="en-US" dirty="0" smtClean="0"/>
              <a:t> </a:t>
            </a:r>
            <a:r>
              <a:rPr lang="en-US" dirty="0" err="1" smtClean="0"/>
              <a:t>Çözümü</a:t>
            </a:r>
            <a:endParaRPr lang="tr-TR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tr-TR" dirty="0" smtClean="0"/>
              <a:t>Bugün</a:t>
            </a:r>
            <a:r>
              <a:rPr lang="en-US" dirty="0" err="1" smtClean="0"/>
              <a:t>ün</a:t>
            </a:r>
            <a:r>
              <a:rPr lang="en-US" dirty="0" smtClean="0"/>
              <a:t> </a:t>
            </a:r>
            <a:r>
              <a:rPr lang="en-US" dirty="0" err="1" smtClean="0"/>
              <a:t>Kazanımları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tr-TR" dirty="0" smtClean="0"/>
              <a:t>Önümüzdeki </a:t>
            </a:r>
            <a:r>
              <a:rPr lang="tr-TR" dirty="0" err="1" smtClean="0"/>
              <a:t>Haft</a:t>
            </a:r>
            <a:r>
              <a:rPr lang="en-US" dirty="0" err="1" smtClean="0"/>
              <a:t>anın</a:t>
            </a:r>
            <a:r>
              <a:rPr lang="en-US" dirty="0" smtClean="0"/>
              <a:t> </a:t>
            </a:r>
            <a:r>
              <a:rPr lang="en-US" dirty="0" err="1" smtClean="0"/>
              <a:t>Kazanımları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4047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1744" y="297554"/>
            <a:ext cx="679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latin typeface="Bookman Old Style" panose="02050604050505020204" pitchFamily="18" charset="0"/>
              </a:rPr>
              <a:t>Bugün Neler Öğrendik?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91744" y="1314378"/>
            <a:ext cx="775218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2200" indent="-1092200">
              <a:spcAft>
                <a:spcPts val="600"/>
              </a:spcAft>
            </a:pPr>
            <a:r>
              <a:rPr lang="en-US" b="1" dirty="0"/>
              <a:t>10.3.3.1. </a:t>
            </a:r>
            <a:r>
              <a:rPr lang="en-US" b="1" dirty="0" err="1"/>
              <a:t>Dalgaların</a:t>
            </a:r>
            <a:r>
              <a:rPr lang="en-US" b="1" dirty="0"/>
              <a:t> </a:t>
            </a:r>
            <a:r>
              <a:rPr lang="en-US" b="1" dirty="0" err="1"/>
              <a:t>ilerleme</a:t>
            </a:r>
            <a:r>
              <a:rPr lang="en-US" b="1" dirty="0"/>
              <a:t> </a:t>
            </a:r>
            <a:r>
              <a:rPr lang="en-US" b="1" dirty="0" err="1"/>
              <a:t>yönü</a:t>
            </a:r>
            <a:r>
              <a:rPr lang="en-US" b="1" dirty="0"/>
              <a:t>, </a:t>
            </a:r>
            <a:r>
              <a:rPr lang="en-US" b="1" dirty="0" err="1"/>
              <a:t>dalga</a:t>
            </a:r>
            <a:r>
              <a:rPr lang="en-US" b="1" dirty="0"/>
              <a:t> </a:t>
            </a:r>
            <a:r>
              <a:rPr lang="en-US" b="1" dirty="0" err="1"/>
              <a:t>tepesi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dalga</a:t>
            </a:r>
            <a:r>
              <a:rPr lang="en-US" b="1" dirty="0"/>
              <a:t> </a:t>
            </a:r>
            <a:r>
              <a:rPr lang="en-US" b="1" dirty="0" err="1"/>
              <a:t>çukuru</a:t>
            </a:r>
            <a:r>
              <a:rPr lang="en-US" b="1" dirty="0"/>
              <a:t> </a:t>
            </a:r>
            <a:r>
              <a:rPr lang="en-US" b="1" dirty="0" err="1"/>
              <a:t>kavramlarını</a:t>
            </a:r>
            <a:r>
              <a:rPr lang="en-US" b="1" dirty="0"/>
              <a:t> </a:t>
            </a:r>
            <a:r>
              <a:rPr lang="en-US" b="1" dirty="0" err="1"/>
              <a:t>açıklar</a:t>
            </a:r>
            <a:r>
              <a:rPr lang="en-US" b="1" dirty="0"/>
              <a:t>.</a:t>
            </a:r>
            <a:r>
              <a:rPr lang="en-US" dirty="0"/>
              <a:t> </a:t>
            </a:r>
          </a:p>
          <a:p>
            <a:pPr marL="1092200"/>
            <a:r>
              <a:rPr lang="en-US" dirty="0" err="1"/>
              <a:t>Kavramlar</a:t>
            </a:r>
            <a:r>
              <a:rPr lang="en-US" dirty="0"/>
              <a:t> </a:t>
            </a:r>
            <a:r>
              <a:rPr lang="en-US" dirty="0" err="1"/>
              <a:t>doğrusal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dairesel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dalgaları</a:t>
            </a:r>
            <a:r>
              <a:rPr lang="en-US" dirty="0"/>
              <a:t> </a:t>
            </a:r>
            <a:r>
              <a:rPr lang="en-US" dirty="0" err="1"/>
              <a:t>bağlamında</a:t>
            </a:r>
            <a:r>
              <a:rPr lang="en-US" dirty="0"/>
              <a:t>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alınır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pPr marL="1092200" indent="-1092200">
              <a:spcAft>
                <a:spcPts val="600"/>
              </a:spcAft>
            </a:pPr>
            <a:r>
              <a:rPr lang="en-US" b="1" dirty="0"/>
              <a:t>10.3.3.2. </a:t>
            </a:r>
            <a:r>
              <a:rPr lang="en-US" b="1" dirty="0" err="1"/>
              <a:t>Doğrusal</a:t>
            </a:r>
            <a:r>
              <a:rPr lang="en-US" b="1" dirty="0"/>
              <a:t> </a:t>
            </a:r>
            <a:r>
              <a:rPr lang="en-US" b="1" dirty="0" err="1"/>
              <a:t>ve</a:t>
            </a:r>
            <a:r>
              <a:rPr lang="en-US" b="1" dirty="0"/>
              <a:t> </a:t>
            </a:r>
            <a:r>
              <a:rPr lang="en-US" b="1" dirty="0" err="1"/>
              <a:t>dairesel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dalgalarının</a:t>
            </a:r>
            <a:r>
              <a:rPr lang="en-US" b="1" dirty="0"/>
              <a:t> </a:t>
            </a:r>
            <a:r>
              <a:rPr lang="en-US" b="1" dirty="0" err="1"/>
              <a:t>yansıma</a:t>
            </a:r>
            <a:r>
              <a:rPr lang="en-US" b="1" dirty="0"/>
              <a:t> </a:t>
            </a:r>
            <a:r>
              <a:rPr lang="en-US" b="1" dirty="0" err="1"/>
              <a:t>hareketlerini</a:t>
            </a:r>
            <a:r>
              <a:rPr lang="en-US" b="1" dirty="0"/>
              <a:t> </a:t>
            </a:r>
            <a:r>
              <a:rPr lang="en-US" b="1" dirty="0" err="1"/>
              <a:t>analiz</a:t>
            </a:r>
            <a:r>
              <a:rPr lang="en-US" b="1" dirty="0"/>
              <a:t> </a:t>
            </a:r>
            <a:r>
              <a:rPr lang="en-US" b="1" dirty="0" err="1"/>
              <a:t>eder</a:t>
            </a:r>
            <a:r>
              <a:rPr lang="en-US" b="1" dirty="0"/>
              <a:t>. </a:t>
            </a:r>
          </a:p>
          <a:p>
            <a:pPr marL="1092200"/>
            <a:r>
              <a:rPr lang="en-US" dirty="0"/>
              <a:t>a) </a:t>
            </a:r>
            <a:r>
              <a:rPr lang="en-US" dirty="0" err="1"/>
              <a:t>Öğrencilerin</a:t>
            </a:r>
            <a:r>
              <a:rPr lang="en-US" dirty="0"/>
              <a:t> </a:t>
            </a:r>
            <a:r>
              <a:rPr lang="en-US" dirty="0" err="1"/>
              <a:t>deney</a:t>
            </a:r>
            <a:r>
              <a:rPr lang="en-US" dirty="0"/>
              <a:t> </a:t>
            </a:r>
            <a:r>
              <a:rPr lang="en-US" dirty="0" err="1"/>
              <a:t>yaparak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simülasyonlar</a:t>
            </a:r>
            <a:r>
              <a:rPr lang="en-US" dirty="0"/>
              <a:t> </a:t>
            </a:r>
            <a:r>
              <a:rPr lang="en-US" dirty="0" err="1"/>
              <a:t>kullanarak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dalgalarının</a:t>
            </a:r>
            <a:r>
              <a:rPr lang="en-US" dirty="0"/>
              <a:t> </a:t>
            </a:r>
            <a:r>
              <a:rPr lang="en-US" dirty="0" err="1"/>
              <a:t>yansıma</a:t>
            </a:r>
            <a:r>
              <a:rPr lang="en-US" dirty="0"/>
              <a:t> </a:t>
            </a:r>
            <a:r>
              <a:rPr lang="en-US" dirty="0" err="1"/>
              <a:t>hareketlerini</a:t>
            </a:r>
            <a:r>
              <a:rPr lang="en-US" dirty="0"/>
              <a:t> </a:t>
            </a:r>
            <a:r>
              <a:rPr lang="en-US" dirty="0" err="1"/>
              <a:t>çizmeleri</a:t>
            </a:r>
            <a:r>
              <a:rPr lang="en-US" dirty="0"/>
              <a:t> </a:t>
            </a:r>
            <a:r>
              <a:rPr lang="en-US" dirty="0" err="1"/>
              <a:t>sağlanır</a:t>
            </a:r>
            <a:r>
              <a:rPr lang="en-US" dirty="0"/>
              <a:t>. </a:t>
            </a:r>
          </a:p>
          <a:p>
            <a:pPr marL="1092200"/>
            <a:r>
              <a:rPr lang="en-US" dirty="0"/>
              <a:t>b) </a:t>
            </a:r>
            <a:r>
              <a:rPr lang="en-US" dirty="0" err="1"/>
              <a:t>Doğrusal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dalgalarının</a:t>
            </a:r>
            <a:r>
              <a:rPr lang="en-US" dirty="0"/>
              <a:t> </a:t>
            </a:r>
            <a:r>
              <a:rPr lang="en-US" dirty="0" err="1"/>
              <a:t>doğrusal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parabolik</a:t>
            </a:r>
            <a:r>
              <a:rPr lang="en-US" dirty="0"/>
              <a:t> </a:t>
            </a:r>
            <a:r>
              <a:rPr lang="en-US" dirty="0" err="1"/>
              <a:t>engellerden</a:t>
            </a:r>
            <a:r>
              <a:rPr lang="en-US" dirty="0"/>
              <a:t> </a:t>
            </a:r>
            <a:r>
              <a:rPr lang="en-US" dirty="0" err="1"/>
              <a:t>yansıması</a:t>
            </a:r>
            <a:r>
              <a:rPr lang="en-US" dirty="0"/>
              <a:t> </a:t>
            </a:r>
            <a:r>
              <a:rPr lang="en-US" dirty="0" err="1"/>
              <a:t>dikkate</a:t>
            </a:r>
            <a:r>
              <a:rPr lang="en-US" dirty="0"/>
              <a:t> </a:t>
            </a:r>
            <a:r>
              <a:rPr lang="en-US" dirty="0" err="1"/>
              <a:t>alınır</a:t>
            </a:r>
            <a:r>
              <a:rPr lang="en-US" dirty="0"/>
              <a:t>. </a:t>
            </a:r>
          </a:p>
          <a:p>
            <a:pPr marL="1092200"/>
            <a:r>
              <a:rPr lang="en-US" dirty="0"/>
              <a:t>c) </a:t>
            </a:r>
            <a:r>
              <a:rPr lang="en-US" dirty="0" err="1"/>
              <a:t>Dairesel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dalgalarının</a:t>
            </a:r>
            <a:r>
              <a:rPr lang="en-US" dirty="0"/>
              <a:t> </a:t>
            </a:r>
            <a:r>
              <a:rPr lang="en-US" dirty="0" err="1"/>
              <a:t>doğrusal</a:t>
            </a:r>
            <a:r>
              <a:rPr lang="en-US" dirty="0"/>
              <a:t> </a:t>
            </a:r>
            <a:r>
              <a:rPr lang="en-US" dirty="0" err="1"/>
              <a:t>engelden</a:t>
            </a:r>
            <a:r>
              <a:rPr lang="en-US" dirty="0"/>
              <a:t> </a:t>
            </a:r>
            <a:r>
              <a:rPr lang="en-US" dirty="0" err="1"/>
              <a:t>yansıması</a:t>
            </a:r>
            <a:r>
              <a:rPr lang="en-US" dirty="0"/>
              <a:t> </a:t>
            </a:r>
            <a:r>
              <a:rPr lang="en-US" dirty="0" err="1"/>
              <a:t>dikkate</a:t>
            </a:r>
            <a:r>
              <a:rPr lang="en-US" dirty="0"/>
              <a:t> </a:t>
            </a:r>
            <a:r>
              <a:rPr lang="en-US" dirty="0" err="1"/>
              <a:t>alınır</a:t>
            </a:r>
            <a:r>
              <a:rPr lang="en-US" dirty="0"/>
              <a:t>, </a:t>
            </a:r>
            <a:r>
              <a:rPr lang="en-US" dirty="0" err="1"/>
              <a:t>parabolik</a:t>
            </a:r>
            <a:r>
              <a:rPr lang="en-US" dirty="0"/>
              <a:t> </a:t>
            </a:r>
            <a:r>
              <a:rPr lang="en-US" dirty="0" err="1"/>
              <a:t>engelden</a:t>
            </a:r>
            <a:r>
              <a:rPr lang="en-US" dirty="0"/>
              <a:t> </a:t>
            </a:r>
            <a:r>
              <a:rPr lang="en-US" dirty="0" err="1"/>
              <a:t>yansımasında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</a:t>
            </a:r>
            <a:r>
              <a:rPr lang="en-US" dirty="0" err="1"/>
              <a:t>sadece</a:t>
            </a:r>
            <a:r>
              <a:rPr lang="en-US" dirty="0"/>
              <a:t> </a:t>
            </a:r>
            <a:r>
              <a:rPr lang="en-US" dirty="0" err="1"/>
              <a:t>odak</a:t>
            </a:r>
            <a:r>
              <a:rPr lang="en-US" dirty="0"/>
              <a:t> </a:t>
            </a:r>
            <a:r>
              <a:rPr lang="en-US" dirty="0" err="1"/>
              <a:t>noktası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merkezden</a:t>
            </a:r>
            <a:r>
              <a:rPr lang="en-US" dirty="0"/>
              <a:t> </a:t>
            </a:r>
            <a:r>
              <a:rPr lang="en-US" dirty="0" err="1"/>
              <a:t>gönderilen</a:t>
            </a:r>
            <a:r>
              <a:rPr lang="en-US" dirty="0"/>
              <a:t> </a:t>
            </a:r>
            <a:r>
              <a:rPr lang="en-US" dirty="0" err="1"/>
              <a:t>dalgalar</a:t>
            </a:r>
            <a:r>
              <a:rPr lang="en-US" dirty="0"/>
              <a:t> </a:t>
            </a:r>
            <a:r>
              <a:rPr lang="en-US" dirty="0" err="1"/>
              <a:t>dikkate</a:t>
            </a:r>
            <a:r>
              <a:rPr lang="en-US" dirty="0"/>
              <a:t> </a:t>
            </a:r>
            <a:r>
              <a:rPr lang="en-US" dirty="0" err="1"/>
              <a:t>alınır</a:t>
            </a:r>
            <a:r>
              <a:rPr lang="en-US" dirty="0"/>
              <a:t>. </a:t>
            </a:r>
          </a:p>
          <a:p>
            <a:pPr marL="1092200"/>
            <a:r>
              <a:rPr lang="en-US" dirty="0"/>
              <a:t>ç) </a:t>
            </a:r>
            <a:r>
              <a:rPr lang="en-US" dirty="0" err="1"/>
              <a:t>Matematiksel</a:t>
            </a:r>
            <a:r>
              <a:rPr lang="en-US" dirty="0"/>
              <a:t> </a:t>
            </a:r>
            <a:r>
              <a:rPr lang="en-US" dirty="0" err="1"/>
              <a:t>hesaplamalara</a:t>
            </a:r>
            <a:r>
              <a:rPr lang="en-US" dirty="0"/>
              <a:t> </a:t>
            </a:r>
            <a:r>
              <a:rPr lang="en-US" dirty="0" err="1"/>
              <a:t>girilmez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0000"/>
                </a:solidFill>
              </a:rPr>
              <a:t>Günün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Özeti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0000"/>
                </a:solidFill>
              </a:rPr>
              <a:t>Soru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Çözümü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Bugün</a:t>
            </a:r>
            <a:r>
              <a:rPr lang="en-US" sz="1400" dirty="0" err="1">
                <a:solidFill>
                  <a:srgbClr val="00B050"/>
                </a:solidFill>
              </a:rPr>
              <a:t>ün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 err="1">
                <a:solidFill>
                  <a:srgbClr val="00B050"/>
                </a:solidFill>
              </a:rPr>
              <a:t>Kazanımları</a:t>
            </a:r>
            <a:endParaRPr lang="en-US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9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5720" y="337404"/>
            <a:ext cx="662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Önümüzdeki Hafta Ne Öğreneceğiz?</a:t>
            </a:r>
            <a:endParaRPr lang="tr-TR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575720" y="1205495"/>
            <a:ext cx="81369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 b="1" dirty="0"/>
              <a:t>10.3.3.3. Ortam derinliği ile su dalgalarının yayılma hızını ilişkilendirir. </a:t>
            </a:r>
            <a:endParaRPr lang="en-US" dirty="0"/>
          </a:p>
          <a:p>
            <a:pPr marL="1092200"/>
            <a:r>
              <a:rPr lang="tr-TR" dirty="0"/>
              <a:t>a) Öğrencilerin deney yaparak veya simülasyonlarla ortam derinliğinin dalganın hızına etkisini incelemeleri ve dalga boyundaki değişimi gözlemlemeleri sağlanır. </a:t>
            </a:r>
            <a:endParaRPr lang="en-US" dirty="0"/>
          </a:p>
          <a:p>
            <a:pPr marL="1092200"/>
            <a:r>
              <a:rPr lang="tr-TR" dirty="0"/>
              <a:t>b) Ortam değiştiren su dalgalarının dalga boyu ve hız değişimi ile ilgili matematiksel hesaplamalara girilmez. </a:t>
            </a:r>
            <a:endParaRPr lang="en-US" dirty="0"/>
          </a:p>
          <a:p>
            <a:pPr marL="1092200"/>
            <a:r>
              <a:rPr lang="tr-TR" dirty="0"/>
              <a:t>c) </a:t>
            </a:r>
            <a:r>
              <a:rPr lang="tr-TR" dirty="0" err="1"/>
              <a:t>Stroboskopun</a:t>
            </a:r>
            <a:r>
              <a:rPr lang="tr-TR" dirty="0"/>
              <a:t> dalga boyu ölçümünde kullanıldığından bahsedilir, matematiksel hesaplamalara girilmez. </a:t>
            </a:r>
            <a:endParaRPr lang="en-US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tr-TR" b="1" dirty="0"/>
              <a:t>10.3.3.4. Doğrusal su dalgalarının kırılma hareketini analiz eder. </a:t>
            </a:r>
            <a:endParaRPr lang="en-US" dirty="0"/>
          </a:p>
          <a:p>
            <a:pPr marL="1092200"/>
            <a:r>
              <a:rPr lang="tr-TR" dirty="0"/>
              <a:t>a) Öğrencilerin deney yaparak veya simülasyonlar kullanarak su dalgalarının kırılma hareketlerini çizmeleri sağlanır. Su dalgalarının mercek şeklindeki su ortamından geçişi ile ilgili kırılma hareketlerine girilmez. </a:t>
            </a:r>
            <a:endParaRPr lang="en-US" dirty="0"/>
          </a:p>
          <a:p>
            <a:pPr marL="1092200"/>
            <a:r>
              <a:rPr lang="tr-TR" dirty="0"/>
              <a:t>b) Dairesel su dalgalarının kırılması konusuna girilmez. </a:t>
            </a:r>
            <a:endParaRPr lang="en-US" dirty="0"/>
          </a:p>
          <a:p>
            <a:pPr marL="1092200"/>
            <a:r>
              <a:rPr lang="tr-TR" dirty="0"/>
              <a:t>c) Su dalgalarının kırılma hareketi ile ilgili matematiksel hesaplamalara girilmez.</a:t>
            </a:r>
            <a:endParaRPr lang="tr-TR" dirty="0">
              <a:solidFill>
                <a:srgbClr val="33333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0000"/>
                </a:solidFill>
              </a:rPr>
              <a:t>Günün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Özeti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0000"/>
                </a:solidFill>
              </a:rPr>
              <a:t>Soru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Çözümü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Bugün</a:t>
            </a:r>
            <a:r>
              <a:rPr lang="en-US" sz="1400" dirty="0" err="1">
                <a:solidFill>
                  <a:srgbClr val="FF0000"/>
                </a:solidFill>
              </a:rPr>
              <a:t>ün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Kazanımları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Önümüzdeki </a:t>
            </a:r>
            <a:r>
              <a:rPr lang="tr-TR" sz="1400" dirty="0" err="1">
                <a:solidFill>
                  <a:srgbClr val="00B050"/>
                </a:solidFill>
              </a:rPr>
              <a:t>Haft</a:t>
            </a:r>
            <a:r>
              <a:rPr lang="en-US" sz="1400" dirty="0" err="1">
                <a:solidFill>
                  <a:srgbClr val="00B050"/>
                </a:solidFill>
              </a:rPr>
              <a:t>anın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 err="1">
                <a:solidFill>
                  <a:srgbClr val="00B050"/>
                </a:solidFill>
              </a:rPr>
              <a:t>Kazanımları</a:t>
            </a:r>
            <a:endParaRPr lang="tr-TR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6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654" y="1357298"/>
            <a:ext cx="9717024" cy="14206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 smtClean="0"/>
          </a:p>
          <a:p>
            <a:pPr marL="0" indent="0" algn="ctr">
              <a:buNone/>
            </a:pPr>
            <a:r>
              <a:rPr lang="en-US" sz="4800" dirty="0" err="1" smtClean="0"/>
              <a:t>Haftaya</a:t>
            </a:r>
            <a:r>
              <a:rPr lang="en-US" sz="4800" dirty="0" smtClean="0"/>
              <a:t> </a:t>
            </a:r>
            <a:r>
              <a:rPr lang="tr-TR" sz="4800" dirty="0" smtClean="0"/>
              <a:t>Görüşelim</a:t>
            </a:r>
            <a:r>
              <a:rPr lang="en-US" sz="4800" dirty="0" smtClean="0"/>
              <a:t>,</a:t>
            </a:r>
            <a:endParaRPr lang="tr-TR" sz="4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0704" y="2985348"/>
            <a:ext cx="9717024" cy="1420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tr-TR" sz="4800" dirty="0" smtClean="0"/>
              <a:t>Düzenli Çalışalım ve </a:t>
            </a:r>
            <a:r>
              <a:rPr lang="tr-TR" sz="480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tr-TR" sz="4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4 Gülen Yüz"/>
          <p:cNvSpPr/>
          <p:nvPr/>
        </p:nvSpPr>
        <p:spPr>
          <a:xfrm>
            <a:off x="8760296" y="3040560"/>
            <a:ext cx="1573092" cy="136543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252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359696" y="329933"/>
            <a:ext cx="6435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Geçen Hafta Neler Öğrendik?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3359696" y="1029186"/>
            <a:ext cx="2401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Atma</a:t>
            </a:r>
            <a:r>
              <a:rPr lang="en-US" sz="1400" dirty="0"/>
              <a:t>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Periyodik</a:t>
            </a:r>
            <a:r>
              <a:rPr lang="en-US" sz="1400" dirty="0"/>
              <a:t> </a:t>
            </a:r>
            <a:r>
              <a:rPr lang="en-US" sz="1400" dirty="0" err="1"/>
              <a:t>Dalga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5955816" y="1029185"/>
            <a:ext cx="2896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/>
              <a:t>Sabit ve Serbest Uçtan Yansıma</a:t>
            </a:r>
            <a:endParaRPr lang="en-US" sz="1400" dirty="0"/>
          </a:p>
        </p:txBody>
      </p:sp>
      <p:pic>
        <p:nvPicPr>
          <p:cNvPr id="25" name="Picture 2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148" y="2574688"/>
            <a:ext cx="3151651" cy="1172288"/>
          </a:xfrm>
          <a:prstGeom prst="rect">
            <a:avLst/>
          </a:prstGeom>
        </p:spPr>
      </p:pic>
      <p:pic>
        <p:nvPicPr>
          <p:cNvPr id="26" name="Picture 25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148" y="1336963"/>
            <a:ext cx="3021106" cy="1204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40684" y="1029186"/>
            <a:ext cx="2701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/>
              <a:t>Dalganın Yayda İlerleme Hızı</a:t>
            </a:r>
            <a:endParaRPr lang="en-US" sz="1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696" y="1486700"/>
            <a:ext cx="1800200" cy="1096881"/>
          </a:xfrm>
          <a:prstGeom prst="rect">
            <a:avLst/>
          </a:prstGeom>
        </p:spPr>
      </p:pic>
      <p:pic>
        <p:nvPicPr>
          <p:cNvPr id="28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639" y="2621584"/>
            <a:ext cx="1748257" cy="117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2787" y="1486697"/>
            <a:ext cx="2351438" cy="963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9813412" y="2621584"/>
                <a:ext cx="1030795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tr-TR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tr-TR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tr-TR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µ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tr-TR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3412" y="2621584"/>
                <a:ext cx="1030795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1109880" y="2877485"/>
                <a:ext cx="884345" cy="566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µ</m:t>
                      </m:r>
                      <m:r>
                        <a:rPr lang="tr-T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tr-T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tr-TR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9880" y="2877485"/>
                <a:ext cx="884345" cy="56669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560207" y="4001463"/>
            <a:ext cx="25843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400" dirty="0"/>
              <a:t>Yansıyan ve İletilen Atmalar</a:t>
            </a:r>
            <a:endParaRPr lang="en-US" sz="1400" dirty="0"/>
          </a:p>
        </p:txBody>
      </p:sp>
      <p:pic>
        <p:nvPicPr>
          <p:cNvPr id="32" name="Picture 31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4929" y="4545316"/>
            <a:ext cx="2484311" cy="14731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59575" y="4563727"/>
            <a:ext cx="2596033" cy="14547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67273" y="4003430"/>
            <a:ext cx="2323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İki</a:t>
            </a:r>
            <a:r>
              <a:rPr lang="en-US" sz="1400" dirty="0"/>
              <a:t> </a:t>
            </a:r>
            <a:r>
              <a:rPr lang="en-US" sz="1400" dirty="0" err="1"/>
              <a:t>Atmanın</a:t>
            </a:r>
            <a:r>
              <a:rPr lang="en-US" sz="1400" dirty="0"/>
              <a:t> </a:t>
            </a:r>
            <a:r>
              <a:rPr lang="en-US" sz="1400" dirty="0" err="1"/>
              <a:t>Karşılaşması</a:t>
            </a:r>
            <a:endParaRPr lang="en-US" sz="1400" dirty="0"/>
          </a:p>
        </p:txBody>
      </p:sp>
      <p:pic>
        <p:nvPicPr>
          <p:cNvPr id="34" name="Picture 33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26396" y="4567763"/>
            <a:ext cx="2002414" cy="1781785"/>
          </a:xfrm>
          <a:prstGeom prst="rect">
            <a:avLst/>
          </a:prstGeom>
        </p:spPr>
      </p:pic>
      <p:pic>
        <p:nvPicPr>
          <p:cNvPr id="35" name="Picture 34">
            <a:hlinkClick r:id="rId15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40889" y="4545316"/>
            <a:ext cx="1730591" cy="18042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Su Dalgaları</a:t>
            </a:r>
            <a:r>
              <a:rPr lang="en-US" sz="1400" dirty="0">
                <a:solidFill>
                  <a:srgbClr val="FFC000"/>
                </a:solidFill>
              </a:rPr>
              <a:t>: </a:t>
            </a:r>
            <a:r>
              <a:rPr lang="en-US" sz="1400" dirty="0" err="1">
                <a:solidFill>
                  <a:srgbClr val="FFC000"/>
                </a:solidFill>
              </a:rPr>
              <a:t>Deneyelim</a:t>
            </a: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C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C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C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9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30" grpId="0"/>
      <p:bldP spid="31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lgalar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Rectangle 4"/>
          <p:cNvSpPr/>
          <p:nvPr/>
        </p:nvSpPr>
        <p:spPr>
          <a:xfrm>
            <a:off x="3858320" y="297554"/>
            <a:ext cx="6342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Deniz Canlıları Dalgalardan Nasıl Etkileniyor?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644" y="3946748"/>
            <a:ext cx="5400600" cy="2686088"/>
          </a:xfrm>
          <a:prstGeom prst="rect">
            <a:avLst/>
          </a:prstGeom>
        </p:spPr>
      </p:pic>
      <p:pic>
        <p:nvPicPr>
          <p:cNvPr id="4100" name="Picture 4" descr="Image result for fish under the se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9"/>
          <a:stretch/>
        </p:blipFill>
        <p:spPr bwMode="auto">
          <a:xfrm>
            <a:off x="3858320" y="1459655"/>
            <a:ext cx="396044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Deniz Canlıları Dalgalardan Nasıl Etkileniyor?</a:t>
            </a:r>
            <a:endParaRPr lang="en-US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Su Dalgaları</a:t>
            </a:r>
            <a:r>
              <a:rPr lang="en-US" sz="1400" dirty="0">
                <a:solidFill>
                  <a:srgbClr val="FFC000"/>
                </a:solidFill>
              </a:rPr>
              <a:t>: </a:t>
            </a:r>
            <a:r>
              <a:rPr lang="en-US" sz="1400" dirty="0" err="1">
                <a:solidFill>
                  <a:srgbClr val="FFC000"/>
                </a:solidFill>
              </a:rPr>
              <a:t>Deneyelim</a:t>
            </a: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C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C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C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9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lgalar ile ilgili görsel sonucu"/>
          <p:cNvSpPr>
            <a:spLocks noChangeAspect="1" noChangeArrowheads="1"/>
          </p:cNvSpPr>
          <p:nvPr/>
        </p:nvSpPr>
        <p:spPr bwMode="auto">
          <a:xfrm>
            <a:off x="184150" y="-3741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Rectangle 4"/>
          <p:cNvSpPr/>
          <p:nvPr/>
        </p:nvSpPr>
        <p:spPr>
          <a:xfrm>
            <a:off x="3858320" y="297554"/>
            <a:ext cx="6342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Limanlardaki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Gemiler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Dalgaların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Etkisinden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Nasıl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Korunur</a:t>
            </a:r>
            <a:r>
              <a:rPr lang="en-US" sz="2800" b="1" dirty="0" smtClean="0"/>
              <a:t>?</a:t>
            </a:r>
            <a:endParaRPr lang="tr-TR" sz="28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3858320" y="1484784"/>
            <a:ext cx="7282916" cy="4408786"/>
            <a:chOff x="3881264" y="1628800"/>
            <a:chExt cx="6810105" cy="38306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1264" y="1628800"/>
              <a:ext cx="6810105" cy="383068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0013665" y="1628800"/>
              <a:ext cx="677704" cy="383068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6917517" y="-848902"/>
              <a:ext cx="1296147" cy="625155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81264" y="1628801"/>
              <a:ext cx="581496" cy="383068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00B050"/>
                </a:solidFill>
              </a:rPr>
              <a:t>Limanlardaki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Gemiler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Dalgaların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Etkisinden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Nasıl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Korunur</a:t>
            </a:r>
            <a:r>
              <a:rPr lang="en-US" sz="1400" dirty="0" smtClean="0">
                <a:solidFill>
                  <a:srgbClr val="00B050"/>
                </a:solidFill>
              </a:rPr>
              <a:t>?</a:t>
            </a:r>
            <a:endParaRPr lang="tr-TR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Su Dalgaları</a:t>
            </a:r>
            <a:r>
              <a:rPr lang="en-US" sz="1400" dirty="0">
                <a:solidFill>
                  <a:srgbClr val="FFC000"/>
                </a:solidFill>
              </a:rPr>
              <a:t>: </a:t>
            </a:r>
            <a:r>
              <a:rPr lang="en-US" sz="1400" dirty="0" err="1">
                <a:solidFill>
                  <a:srgbClr val="FFC000"/>
                </a:solidFill>
              </a:rPr>
              <a:t>Deneyelim</a:t>
            </a: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C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C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C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20220" y="404664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Su Dalgaları</a:t>
            </a:r>
            <a:r>
              <a:rPr lang="tr-TR" sz="2800" b="1" dirty="0" smtClean="0"/>
              <a:t>: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Deneyelim</a:t>
            </a:r>
            <a:r>
              <a:rPr lang="en-US" sz="2800" b="1" dirty="0" smtClean="0"/>
              <a:t> </a:t>
            </a:r>
            <a:r>
              <a:rPr lang="en-US" sz="2800" b="1" dirty="0" smtClean="0">
                <a:sym typeface="Wingdings" panose="05000000000000000000" pitchFamily="2" charset="2"/>
              </a:rPr>
              <a:t></a:t>
            </a:r>
            <a:endParaRPr lang="tr-TR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264" y="1340768"/>
            <a:ext cx="3282235" cy="41764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3672" y="1196752"/>
            <a:ext cx="51561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/>
              <a:t>Noktasal</a:t>
            </a:r>
            <a:r>
              <a:rPr lang="en-US" dirty="0" smtClean="0"/>
              <a:t> </a:t>
            </a:r>
            <a:r>
              <a:rPr lang="en-US" dirty="0" err="1" smtClean="0"/>
              <a:t>kaynağı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yüseyine</a:t>
            </a:r>
            <a:r>
              <a:rPr lang="en-US" dirty="0" smtClean="0"/>
              <a:t> </a:t>
            </a:r>
            <a:r>
              <a:rPr lang="en-US" dirty="0" err="1" smtClean="0"/>
              <a:t>düzenli</a:t>
            </a:r>
            <a:r>
              <a:rPr lang="en-US" dirty="0" smtClean="0"/>
              <a:t> </a:t>
            </a:r>
            <a:r>
              <a:rPr lang="en-US" dirty="0" err="1" smtClean="0"/>
              <a:t>aralıklarla</a:t>
            </a:r>
            <a:r>
              <a:rPr lang="en-US" dirty="0" smtClean="0"/>
              <a:t> </a:t>
            </a:r>
            <a:r>
              <a:rPr lang="en-US" dirty="0" err="1" smtClean="0"/>
              <a:t>batırıp</a:t>
            </a:r>
            <a:r>
              <a:rPr lang="en-US" dirty="0" smtClean="0"/>
              <a:t> </a:t>
            </a:r>
            <a:r>
              <a:rPr lang="en-US" dirty="0" err="1" smtClean="0"/>
              <a:t>çıkaralım</a:t>
            </a:r>
            <a:r>
              <a:rPr lang="en-US" dirty="0" smtClean="0"/>
              <a:t>. 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Su </a:t>
            </a:r>
            <a:r>
              <a:rPr lang="en-US" dirty="0" err="1" smtClean="0"/>
              <a:t>yüzeyinde</a:t>
            </a:r>
            <a:r>
              <a:rPr lang="en-US" dirty="0" smtClean="0"/>
              <a:t> ne </a:t>
            </a:r>
            <a:r>
              <a:rPr lang="en-US" dirty="0" err="1" smtClean="0"/>
              <a:t>gözlemledik</a:t>
            </a:r>
            <a:r>
              <a:rPr lang="en-US" dirty="0" smtClean="0"/>
              <a:t>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 smtClean="0"/>
              <a:t>Işıklı</a:t>
            </a:r>
            <a:r>
              <a:rPr lang="en-US" dirty="0" smtClean="0"/>
              <a:t> </a:t>
            </a:r>
            <a:r>
              <a:rPr lang="en-US" dirty="0" err="1" smtClean="0"/>
              <a:t>bölgede</a:t>
            </a:r>
            <a:r>
              <a:rPr lang="en-US" dirty="0" smtClean="0"/>
              <a:t> ne </a:t>
            </a:r>
            <a:r>
              <a:rPr lang="en-US" dirty="0" err="1" smtClean="0"/>
              <a:t>gözlemledik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Doğrusal</a:t>
            </a:r>
            <a:r>
              <a:rPr lang="en-US" dirty="0" smtClean="0"/>
              <a:t> </a:t>
            </a:r>
            <a:r>
              <a:rPr lang="en-US" dirty="0" err="1" smtClean="0"/>
              <a:t>kaynağı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yüzeyine</a:t>
            </a:r>
            <a:r>
              <a:rPr lang="en-US" dirty="0" smtClean="0"/>
              <a:t> </a:t>
            </a:r>
            <a:r>
              <a:rPr lang="en-US" dirty="0" err="1" smtClean="0"/>
              <a:t>düzenli</a:t>
            </a:r>
            <a:r>
              <a:rPr lang="en-US" dirty="0" smtClean="0"/>
              <a:t> </a:t>
            </a:r>
            <a:r>
              <a:rPr lang="en-US" dirty="0" err="1" smtClean="0"/>
              <a:t>aralıklara</a:t>
            </a:r>
            <a:r>
              <a:rPr lang="en-US" dirty="0" smtClean="0"/>
              <a:t> </a:t>
            </a:r>
            <a:r>
              <a:rPr lang="en-US" dirty="0" err="1" smtClean="0"/>
              <a:t>batırıp</a:t>
            </a:r>
            <a:r>
              <a:rPr lang="en-US" dirty="0" smtClean="0"/>
              <a:t> </a:t>
            </a:r>
            <a:r>
              <a:rPr lang="en-US" dirty="0" err="1" smtClean="0"/>
              <a:t>çıkaralım</a:t>
            </a:r>
            <a:r>
              <a:rPr lang="en-US" dirty="0" smtClean="0"/>
              <a:t>.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Su </a:t>
            </a:r>
            <a:r>
              <a:rPr lang="en-US" dirty="0" err="1"/>
              <a:t>yüzeyinde</a:t>
            </a:r>
            <a:r>
              <a:rPr lang="en-US" dirty="0"/>
              <a:t> ne </a:t>
            </a:r>
            <a:r>
              <a:rPr lang="en-US" dirty="0" err="1"/>
              <a:t>gözlemledik</a:t>
            </a:r>
            <a:r>
              <a:rPr lang="en-US" dirty="0"/>
              <a:t>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/>
              <a:t>Işıklı</a:t>
            </a:r>
            <a:r>
              <a:rPr lang="en-US" dirty="0"/>
              <a:t> </a:t>
            </a:r>
            <a:r>
              <a:rPr lang="en-US" dirty="0" err="1"/>
              <a:t>bölgede</a:t>
            </a:r>
            <a:r>
              <a:rPr lang="en-US" dirty="0"/>
              <a:t> ne </a:t>
            </a:r>
            <a:r>
              <a:rPr lang="en-US" dirty="0" err="1"/>
              <a:t>gözlemledik</a:t>
            </a:r>
            <a:r>
              <a:rPr lang="en-US" dirty="0"/>
              <a:t>?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00B050"/>
                </a:solidFill>
              </a:rPr>
              <a:t>Su Dalgaları</a:t>
            </a:r>
            <a:r>
              <a:rPr lang="en-US" sz="1400" dirty="0">
                <a:solidFill>
                  <a:srgbClr val="00B050"/>
                </a:solidFill>
              </a:rPr>
              <a:t>: </a:t>
            </a:r>
            <a:r>
              <a:rPr lang="en-US" sz="1400" dirty="0" err="1">
                <a:solidFill>
                  <a:srgbClr val="00B050"/>
                </a:solidFill>
              </a:rPr>
              <a:t>Deneyelim</a:t>
            </a: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FFC00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FFC00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FFC00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1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ater w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588" y="4535896"/>
            <a:ext cx="2664296" cy="178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ircular water w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16" y="4535896"/>
            <a:ext cx="2881396" cy="191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20220" y="404664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Su Dalgaları: </a:t>
            </a:r>
            <a:r>
              <a:rPr lang="en-US" sz="2800" b="1" dirty="0" err="1" smtClean="0"/>
              <a:t>Temel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Kavramlar</a:t>
            </a:r>
            <a:endParaRPr lang="en-US" sz="2800" b="1" dirty="0" smtClean="0"/>
          </a:p>
          <a:p>
            <a:r>
              <a:rPr lang="tr-TR" sz="2800" dirty="0" smtClean="0"/>
              <a:t>Da</a:t>
            </a:r>
            <a:r>
              <a:rPr lang="en-US" sz="2800" dirty="0" err="1" smtClean="0"/>
              <a:t>iresel</a:t>
            </a:r>
            <a:r>
              <a:rPr lang="en-US" sz="2800" dirty="0" smtClean="0"/>
              <a:t> </a:t>
            </a:r>
            <a:r>
              <a:rPr lang="en-US" sz="2800" dirty="0" err="1" smtClean="0"/>
              <a:t>Dalga</a:t>
            </a:r>
            <a:endParaRPr lang="tr-TR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1351" y="1506984"/>
            <a:ext cx="3688248" cy="23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368" y="1686518"/>
            <a:ext cx="3286125" cy="27146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0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ater, Waves and W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4510236"/>
            <a:ext cx="3909092" cy="195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2457" t="28742" r="3571" b="10393"/>
          <a:stretch/>
        </p:blipFill>
        <p:spPr>
          <a:xfrm>
            <a:off x="3791744" y="4509120"/>
            <a:ext cx="3532171" cy="19556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20220" y="404664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Su Dalgaları: </a:t>
            </a:r>
            <a:r>
              <a:rPr lang="en-US" sz="2800" b="1" dirty="0" err="1" smtClean="0"/>
              <a:t>Temel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Kavramlar</a:t>
            </a:r>
            <a:endParaRPr lang="en-US" sz="2800" b="1" dirty="0" smtClean="0"/>
          </a:p>
          <a:p>
            <a:r>
              <a:rPr lang="tr-TR" sz="2800" dirty="0" smtClean="0"/>
              <a:t>D</a:t>
            </a:r>
            <a:r>
              <a:rPr lang="en-US" sz="2800" dirty="0" err="1" smtClean="0"/>
              <a:t>oğrusal</a:t>
            </a:r>
            <a:r>
              <a:rPr lang="en-US" sz="2800" dirty="0" smtClean="0"/>
              <a:t> </a:t>
            </a:r>
            <a:r>
              <a:rPr lang="en-US" sz="2800" dirty="0" err="1" smtClean="0"/>
              <a:t>Dalga</a:t>
            </a:r>
            <a:endParaRPr lang="tr-TR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892" y="1607192"/>
            <a:ext cx="4256652" cy="2325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813" y="1416775"/>
            <a:ext cx="3272757" cy="30354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39" y="124561"/>
            <a:ext cx="2713985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Deniz Canlıları Dalgalardan Nasıl Etkileniyor?</a:t>
            </a:r>
            <a:endParaRPr lang="en-US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Limanlardaki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Gemiler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Dalgaların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Etkisinden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Nasıl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Korunur</a:t>
            </a:r>
            <a:r>
              <a:rPr lang="en-US" sz="1400" dirty="0" smtClean="0">
                <a:solidFill>
                  <a:srgbClr val="FF0000"/>
                </a:solidFill>
              </a:rPr>
              <a:t>?</a:t>
            </a:r>
            <a:endParaRPr lang="tr-TR" sz="1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0000"/>
                </a:solidFill>
              </a:rPr>
              <a:t>Su Dalgaları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en-US" sz="1400" dirty="0" err="1">
                <a:solidFill>
                  <a:srgbClr val="FF0000"/>
                </a:solidFill>
              </a:rPr>
              <a:t>Deneyelim</a:t>
            </a:r>
            <a:r>
              <a:rPr lang="en-US" sz="1400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Su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Dalgaları</a:t>
            </a: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: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Temel</a:t>
            </a:r>
            <a:r>
              <a:rPr lang="en-US" sz="14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rgbClr val="00B050"/>
                </a:solidFill>
                <a:sym typeface="Wingdings" panose="05000000000000000000" pitchFamily="2" charset="2"/>
              </a:rPr>
              <a:t>Kavramlar</a:t>
            </a:r>
            <a:endParaRPr lang="tr-TR" sz="1400" dirty="0">
              <a:solidFill>
                <a:srgbClr val="00B05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Su Dalgalarının Yansıması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Deniz Canlıları Dalgalardan Nasıl Etkileniyor?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solidFill>
                  <a:srgbClr val="FFC000"/>
                </a:solidFill>
              </a:rPr>
              <a:t>Limanlardaki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Gemiler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Dalgaların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Etkisinden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Nasıl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err="1" smtClean="0">
                <a:solidFill>
                  <a:srgbClr val="FFC000"/>
                </a:solidFill>
              </a:rPr>
              <a:t>Korunur</a:t>
            </a:r>
            <a:r>
              <a:rPr lang="en-US" sz="1400" dirty="0" smtClean="0">
                <a:solidFill>
                  <a:srgbClr val="FFC000"/>
                </a:solidFill>
              </a:rPr>
              <a:t>?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Günün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Özeti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err="1">
                <a:solidFill>
                  <a:srgbClr val="FFC000"/>
                </a:solidFill>
              </a:rPr>
              <a:t>Soru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Çözümü</a:t>
            </a:r>
            <a:endParaRPr lang="tr-TR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Bugün</a:t>
            </a:r>
            <a:r>
              <a:rPr lang="en-US" sz="1400" dirty="0" err="1">
                <a:solidFill>
                  <a:srgbClr val="FFC000"/>
                </a:solidFill>
              </a:rPr>
              <a:t>ün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en-US" sz="1400" dirty="0">
              <a:solidFill>
                <a:srgbClr val="FFC000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tr-TR" sz="1400" dirty="0">
                <a:solidFill>
                  <a:srgbClr val="FFC000"/>
                </a:solidFill>
              </a:rPr>
              <a:t>Önümüzdeki </a:t>
            </a:r>
            <a:r>
              <a:rPr lang="tr-TR" sz="1400" dirty="0" err="1">
                <a:solidFill>
                  <a:srgbClr val="FFC000"/>
                </a:solidFill>
              </a:rPr>
              <a:t>Haft</a:t>
            </a:r>
            <a:r>
              <a:rPr lang="en-US" sz="1400" dirty="0" err="1">
                <a:solidFill>
                  <a:srgbClr val="FFC000"/>
                </a:solidFill>
              </a:rPr>
              <a:t>anın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Kazanımları</a:t>
            </a:r>
            <a:endParaRPr lang="tr-T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7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labalık">
  <a:themeElements>
    <a:clrScheme name="Kalabalı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Kalabalı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Kalabalı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30672</TotalTime>
  <Words>2397</Words>
  <Application>Microsoft Office PowerPoint</Application>
  <PresentationFormat>Widescreen</PresentationFormat>
  <Paragraphs>482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SimSun</vt:lpstr>
      <vt:lpstr>Arial</vt:lpstr>
      <vt:lpstr>Bookman Old Style</vt:lpstr>
      <vt:lpstr>Calibri</vt:lpstr>
      <vt:lpstr>Cambria Math</vt:lpstr>
      <vt:lpstr>Lucida Sans Unicode</vt:lpstr>
      <vt:lpstr>Times New Roman</vt:lpstr>
      <vt:lpstr>Verdana</vt:lpstr>
      <vt:lpstr>Wingdings</vt:lpstr>
      <vt:lpstr>Wingdings 2</vt:lpstr>
      <vt:lpstr>Wingdings 3</vt:lpstr>
      <vt:lpstr>Kalabalık</vt:lpstr>
      <vt:lpstr>10. SINIF: 3. ÜNİTE:  3.3. Su Dalgası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</dc:creator>
  <cp:lastModifiedBy>Author</cp:lastModifiedBy>
  <cp:revision>1121</cp:revision>
  <cp:lastPrinted>2017-02-10T21:37:55Z</cp:lastPrinted>
  <dcterms:created xsi:type="dcterms:W3CDTF">2016-04-01T12:40:28Z</dcterms:created>
  <dcterms:modified xsi:type="dcterms:W3CDTF">2020-01-03T17:15:49Z</dcterms:modified>
</cp:coreProperties>
</file>