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84722" autoAdjust="0"/>
  </p:normalViewPr>
  <p:slideViewPr>
    <p:cSldViewPr snapToGrid="0">
      <p:cViewPr varScale="1">
        <p:scale>
          <a:sx n="73" d="100"/>
          <a:sy n="73" d="100"/>
        </p:scale>
        <p:origin x="7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81614-8D8C-46A4-8A9C-4B120F78911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1D1B4-8DDB-4D2D-9D76-DFB4D05B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13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1D1B4-8DDB-4D2D-9D76-DFB4D05B69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10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http://www.velior.ru/wp-content/uploads/2009/05/Test-Computer-Key-by-Stuart-Miles.jpg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1D1B4-8DDB-4D2D-9D76-DFB4D05B69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91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1D1B4-8DDB-4D2D-9D76-DFB4D05B69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1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http://14066-presscdn-0-66.pagely.netdna-cdn.com/wp-content/uploads/2014/12/content-marketing1.jpg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1D1B4-8DDB-4D2D-9D76-DFB4D05B693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3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ikivisually.com/wiki/KLM_(human-computer_interaction)#cite_note-klm-book-operators-table-12" TargetMode="External"/><Relationship Id="rId2" Type="http://schemas.openxmlformats.org/officeDocument/2006/relationships/hyperlink" Target="http://wikivisually.com/wiki/KLM_(human-computer_interaction)#cite_note-klm-paper-operators-table-1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visually.com/wiki/KLM_(human-computer_interaction)#cite_note-sauro-suggested-operators-14" TargetMode="External"/><Relationship Id="rId4" Type="http://schemas.openxmlformats.org/officeDocument/2006/relationships/hyperlink" Target="http://wikivisually.com/wiki/KLM_(human-computer_interaction)#cite_note-1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ogtoo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hyperlink" Target="https://www.ncbi.nlm.nih.gov/pubmed/1548207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İnsan</a:t>
            </a:r>
            <a:r>
              <a:rPr lang="en-US" sz="6000" dirty="0"/>
              <a:t> </a:t>
            </a:r>
            <a:r>
              <a:rPr lang="en-US" sz="6000" dirty="0" err="1"/>
              <a:t>Bilgisayar</a:t>
            </a:r>
            <a:r>
              <a:rPr lang="en-US" sz="6000" dirty="0"/>
              <a:t> </a:t>
            </a:r>
            <a:r>
              <a:rPr lang="en-US" sz="6000" dirty="0" err="1" smtClean="0"/>
              <a:t>Etkileşimi</a:t>
            </a:r>
            <a:r>
              <a:rPr lang="tr-TR" sz="6000" smtClean="0"/>
              <a:t/>
            </a:r>
            <a:br>
              <a:rPr lang="tr-TR" sz="6000" smtClean="0"/>
            </a:br>
            <a:r>
              <a:rPr lang="tr-TR" sz="4000" smtClean="0"/>
              <a:t>Bilişsel Modelleme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Dr. </a:t>
            </a:r>
            <a:r>
              <a:rPr lang="en-US" dirty="0" err="1"/>
              <a:t>Kürşat</a:t>
            </a:r>
            <a:r>
              <a:rPr lang="en-US" dirty="0"/>
              <a:t> </a:t>
            </a:r>
            <a:r>
              <a:rPr lang="en-US" dirty="0" err="1"/>
              <a:t>Çağıltay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ODTÜ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880" y="5350583"/>
            <a:ext cx="2163114" cy="75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KLM Parametreleri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752210"/>
              </p:ext>
            </p:extLst>
          </p:nvPr>
        </p:nvGraphicFramePr>
        <p:xfrm>
          <a:off x="826477" y="1902258"/>
          <a:ext cx="6224953" cy="4329346"/>
        </p:xfrm>
        <a:graphic>
          <a:graphicData uri="http://schemas.openxmlformats.org/drawingml/2006/table">
            <a:tbl>
              <a:tblPr firstRow="1">
                <a:tableStyleId>{35758FB7-9AC5-4552-8A53-C91805E547FA}</a:tableStyleId>
              </a:tblPr>
              <a:tblGrid>
                <a:gridCol w="1512278"/>
                <a:gridCol w="4712675"/>
              </a:tblGrid>
              <a:tr h="3077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operator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time (sec)</a:t>
                      </a:r>
                    </a:p>
                  </a:txBody>
                  <a:tcPr marL="44206" marR="44206" marT="22103" marB="22103" anchor="ctr"/>
                </a:tc>
              </a:tr>
              <a:tr h="2080598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K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total typing test time/total number of non-error keystrokes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Guidelines:</a:t>
                      </a:r>
                      <a:r>
                        <a:rPr lang="en-US" sz="1600" u="none" strike="noStrike" baseline="30000" dirty="0">
                          <a:effectLst/>
                          <a:hlinkClick r:id="rId2"/>
                        </a:rPr>
                        <a:t>[11]</a:t>
                      </a:r>
                      <a:r>
                        <a:rPr lang="en-US" sz="1600" u="none" strike="noStrike" baseline="30000" dirty="0">
                          <a:effectLst/>
                          <a:hlinkClick r:id="rId3"/>
                        </a:rPr>
                        <a:t>[12]</a:t>
                      </a:r>
                      <a:r>
                        <a:rPr lang="en-US" sz="1600" dirty="0">
                          <a:effectLst/>
                        </a:rPr>
                        <a:t/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.08 (135 wpm: best typist)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.12 (90 wpm: good typist)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.20 (55 wpm: average skilled typist)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.28 (40 wpm: average non-secretary typist)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.50 (typing random letters)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.75 (typing complex codes)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1.20 (worst typist and unfamiliar with the keyboard)</a:t>
                      </a: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P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1.1</a:t>
                      </a:r>
                      <a:r>
                        <a:rPr lang="en-US" sz="1600" u="none" strike="noStrike" baseline="30000">
                          <a:effectLst/>
                          <a:hlinkClick r:id="rId2"/>
                        </a:rPr>
                        <a:t>[11]</a:t>
                      </a:r>
                      <a:r>
                        <a:rPr lang="en-US" sz="1600" u="none" strike="noStrike" baseline="30000">
                          <a:effectLst/>
                          <a:hlinkClick r:id="rId3"/>
                        </a:rPr>
                        <a:t>[12]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H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0.4</a:t>
                      </a:r>
                      <a:r>
                        <a:rPr lang="en-US" sz="1600" u="none" strike="noStrike" baseline="30000" dirty="0">
                          <a:effectLst/>
                          <a:hlinkClick r:id="rId2"/>
                        </a:rPr>
                        <a:t>[11]</a:t>
                      </a:r>
                      <a:r>
                        <a:rPr lang="en-US" sz="1600" u="none" strike="noStrike" baseline="30000" dirty="0">
                          <a:effectLst/>
                          <a:hlinkClick r:id="rId3"/>
                        </a:rPr>
                        <a:t>[12]</a:t>
                      </a:r>
                      <a:endParaRPr lang="en-US" sz="16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D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.9n</a:t>
                      </a:r>
                      <a:r>
                        <a:rPr lang="en-US" sz="1600" baseline="-25000">
                          <a:effectLst/>
                        </a:rPr>
                        <a:t>D</a:t>
                      </a:r>
                      <a:r>
                        <a:rPr lang="en-US" sz="1600">
                          <a:effectLst/>
                        </a:rPr>
                        <a:t> +. 16 l</a:t>
                      </a:r>
                      <a:r>
                        <a:rPr lang="en-US" sz="1600" baseline="-25000">
                          <a:effectLst/>
                        </a:rPr>
                        <a:t>D</a:t>
                      </a:r>
                      <a:r>
                        <a:rPr lang="en-US" sz="1600" u="none" strike="noStrike" baseline="30000">
                          <a:effectLst/>
                          <a:hlinkClick r:id="rId2"/>
                        </a:rPr>
                        <a:t>[11]</a:t>
                      </a:r>
                      <a:r>
                        <a:rPr lang="en-US" sz="1600" u="none" strike="noStrike" baseline="30000">
                          <a:effectLst/>
                          <a:hlinkClick r:id="rId3"/>
                        </a:rPr>
                        <a:t>[12]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M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1.35</a:t>
                      </a:r>
                      <a:r>
                        <a:rPr lang="en-US" sz="1600" u="none" strike="noStrike" baseline="30000">
                          <a:effectLst/>
                          <a:hlinkClick r:id="rId2"/>
                        </a:rPr>
                        <a:t>[11]</a:t>
                      </a:r>
                      <a:r>
                        <a:rPr lang="en-US" sz="1600" u="none" strike="noStrike" baseline="30000">
                          <a:effectLst/>
                          <a:hlinkClick r:id="rId3"/>
                        </a:rPr>
                        <a:t>[12]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R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system dependent</a:t>
                      </a:r>
                      <a:r>
                        <a:rPr lang="en-US" sz="1600" u="none" strike="noStrike" baseline="30000" dirty="0">
                          <a:effectLst/>
                          <a:hlinkClick r:id="rId2"/>
                        </a:rPr>
                        <a:t>[11]</a:t>
                      </a:r>
                      <a:r>
                        <a:rPr lang="en-US" sz="1600" u="none" strike="noStrike" baseline="30000" dirty="0">
                          <a:effectLst/>
                          <a:hlinkClick r:id="rId3"/>
                        </a:rPr>
                        <a:t>[12]</a:t>
                      </a:r>
                      <a:endParaRPr lang="en-US" sz="16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916890"/>
              </p:ext>
            </p:extLst>
          </p:nvPr>
        </p:nvGraphicFramePr>
        <p:xfrm>
          <a:off x="7367956" y="1902258"/>
          <a:ext cx="4368017" cy="3077900"/>
        </p:xfrm>
        <a:graphic>
          <a:graphicData uri="http://schemas.openxmlformats.org/drawingml/2006/table">
            <a:tbl>
              <a:tblPr firstRow="1">
                <a:tableStyleId>{35758FB7-9AC5-4552-8A53-C91805E547FA}</a:tableStyleId>
              </a:tblPr>
              <a:tblGrid>
                <a:gridCol w="3112475"/>
                <a:gridCol w="1255542"/>
              </a:tblGrid>
              <a:tr h="3077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operator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time (sec)</a:t>
                      </a:r>
                    </a:p>
                  </a:txBody>
                  <a:tcPr marL="44206" marR="44206" marT="22103" marB="22103" anchor="ctr"/>
                </a:tc>
              </a:tr>
              <a:tr h="307790"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suggested operators</a:t>
                      </a:r>
                    </a:p>
                  </a:txBody>
                  <a:tcPr marL="44206" marR="44206" marT="22103" marB="2210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B (mouse button press or release)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0.1</a:t>
                      </a:r>
                      <a:r>
                        <a:rPr lang="en-US" sz="1600" u="none" strike="noStrike" baseline="30000">
                          <a:effectLst/>
                          <a:hlinkClick r:id="rId4"/>
                        </a:rPr>
                        <a:t>[13]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Click a Link/ Button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3.73</a:t>
                      </a:r>
                      <a:r>
                        <a:rPr lang="en-US" sz="1600" u="none" strike="noStrike" baseline="30000">
                          <a:effectLst/>
                          <a:hlinkClick r:id="rId5"/>
                        </a:rPr>
                        <a:t>[14]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Pull-Down List (No Page Load)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3.04</a:t>
                      </a:r>
                      <a:r>
                        <a:rPr lang="en-US" sz="1600" u="none" strike="noStrike" baseline="30000">
                          <a:effectLst/>
                          <a:hlinkClick r:id="rId5"/>
                        </a:rPr>
                        <a:t>[14]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Pull-Down List (Page Load)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3.96</a:t>
                      </a:r>
                      <a:r>
                        <a:rPr lang="en-US" sz="1600" u="none" strike="noStrike" baseline="30000">
                          <a:effectLst/>
                          <a:hlinkClick r:id="rId5"/>
                        </a:rPr>
                        <a:t>[14]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Date-Picker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6.81</a:t>
                      </a:r>
                      <a:r>
                        <a:rPr lang="en-US" sz="1600" u="none" strike="noStrike" baseline="30000">
                          <a:effectLst/>
                          <a:hlinkClick r:id="rId5"/>
                        </a:rPr>
                        <a:t>[14]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Cut &amp; Paste (Keyboard)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4.51</a:t>
                      </a:r>
                      <a:r>
                        <a:rPr lang="en-US" sz="1600" u="none" strike="noStrike" baseline="30000">
                          <a:effectLst/>
                          <a:hlinkClick r:id="rId5"/>
                        </a:rPr>
                        <a:t>[14]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Typing Text in a Text Field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2.32</a:t>
                      </a:r>
                      <a:r>
                        <a:rPr lang="en-US" sz="1600" u="none" strike="noStrike" baseline="30000">
                          <a:effectLst/>
                          <a:hlinkClick r:id="rId5"/>
                        </a:rPr>
                        <a:t>[14]</a:t>
                      </a:r>
                      <a:endParaRPr lang="en-US" sz="160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Scrolling</a:t>
                      </a:r>
                    </a:p>
                  </a:txBody>
                  <a:tcPr marL="44206" marR="44206" marT="22103" marB="22103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3.96</a:t>
                      </a:r>
                      <a:r>
                        <a:rPr lang="en-US" sz="1600" u="none" strike="noStrike" baseline="30000" dirty="0">
                          <a:effectLst/>
                          <a:hlinkClick r:id="rId5"/>
                        </a:rPr>
                        <a:t>[14]</a:t>
                      </a:r>
                      <a:endParaRPr lang="en-US" sz="16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0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122230"/>
              </p:ext>
            </p:extLst>
          </p:nvPr>
        </p:nvGraphicFramePr>
        <p:xfrm>
          <a:off x="1354015" y="1934307"/>
          <a:ext cx="9801665" cy="4055454"/>
        </p:xfrm>
        <a:graphic>
          <a:graphicData uri="http://schemas.openxmlformats.org/drawingml/2006/table">
            <a:tbl>
              <a:tblPr firstRow="1" lastRow="1">
                <a:tableStyleId>{35758FB7-9AC5-4552-8A53-C91805E547FA}</a:tableStyleId>
              </a:tblPr>
              <a:tblGrid>
                <a:gridCol w="9801665"/>
              </a:tblGrid>
              <a:tr h="3077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>
                          <a:effectLst/>
                        </a:rPr>
                        <a:t>Bir dosyayı çöp</a:t>
                      </a:r>
                      <a:r>
                        <a:rPr lang="tr-TR" sz="2400" baseline="0" dirty="0" smtClean="0">
                          <a:effectLst/>
                        </a:rPr>
                        <a:t> kutusuna atmak</a:t>
                      </a:r>
                      <a:endParaRPr lang="tr-TR" sz="2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fi-FI" sz="2400" dirty="0" smtClean="0">
                          <a:effectLst/>
                        </a:rPr>
                        <a:t>Silme işlemini başlatma kararı (M)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effectLst/>
                        </a:rPr>
                        <a:t>Dosya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ikonunun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bulunması</a:t>
                      </a:r>
                      <a:r>
                        <a:rPr lang="en-US" sz="2400" dirty="0" smtClean="0">
                          <a:effectLst/>
                        </a:rPr>
                        <a:t> (M)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effectLst/>
                        </a:rPr>
                        <a:t>Farenin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dosya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ikonuna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götürülmesi</a:t>
                      </a:r>
                      <a:r>
                        <a:rPr lang="en-US" sz="2400" dirty="0" smtClean="0">
                          <a:effectLst/>
                        </a:rPr>
                        <a:t> (P)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effectLst/>
                        </a:rPr>
                        <a:t>Fare </a:t>
                      </a:r>
                      <a:r>
                        <a:rPr lang="en-US" sz="2400" dirty="0" err="1" smtClean="0">
                          <a:effectLst/>
                        </a:rPr>
                        <a:t>butonuna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basılı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tutulması</a:t>
                      </a:r>
                      <a:r>
                        <a:rPr lang="en-US" sz="2400" dirty="0" smtClean="0">
                          <a:effectLst/>
                        </a:rPr>
                        <a:t> (B)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effectLst/>
                        </a:rPr>
                        <a:t>Dosya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ikonunun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çöp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kutusuna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sürüklenmesi</a:t>
                      </a:r>
                      <a:r>
                        <a:rPr lang="en-US" sz="2400" dirty="0" smtClean="0">
                          <a:effectLst/>
                        </a:rPr>
                        <a:t> (P)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effectLst/>
                        </a:rPr>
                        <a:t>Fare </a:t>
                      </a:r>
                      <a:r>
                        <a:rPr lang="en-US" sz="2400" dirty="0" err="1" smtClean="0">
                          <a:effectLst/>
                        </a:rPr>
                        <a:t>butonunun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bırakılması</a:t>
                      </a:r>
                      <a:r>
                        <a:rPr lang="en-US" sz="2400" dirty="0" smtClean="0">
                          <a:effectLst/>
                        </a:rPr>
                        <a:t> (B)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effectLst/>
                        </a:rPr>
                        <a:t>Orijinal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pencereye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gidilmesi</a:t>
                      </a:r>
                      <a:r>
                        <a:rPr lang="en-US" sz="2400" dirty="0" smtClean="0">
                          <a:effectLst/>
                        </a:rPr>
                        <a:t> (P)</a:t>
                      </a:r>
                      <a:endParaRPr lang="en-US" sz="2400" dirty="0">
                        <a:effectLst/>
                      </a:endParaRPr>
                    </a:p>
                  </a:txBody>
                  <a:tcPr marL="44206" marR="44206" marT="22103" marB="22103" anchor="ctr"/>
                </a:tc>
              </a:tr>
              <a:tr h="30779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effectLst/>
                        </a:rPr>
                        <a:t>Toplam Zaman: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3P + 2B + 2M = 3*1.1 s</a:t>
                      </a:r>
                      <a:r>
                        <a:rPr lang="tr-TR" sz="2400" dirty="0" smtClean="0">
                          <a:effectLst/>
                        </a:rPr>
                        <a:t>n</a:t>
                      </a:r>
                      <a:r>
                        <a:rPr lang="en-US" sz="2400" dirty="0" smtClean="0">
                          <a:effectLst/>
                        </a:rPr>
                        <a:t> + 2*.1 s</a:t>
                      </a:r>
                      <a:r>
                        <a:rPr lang="tr-TR" sz="2400" dirty="0" smtClean="0">
                          <a:effectLst/>
                        </a:rPr>
                        <a:t>n</a:t>
                      </a:r>
                      <a:r>
                        <a:rPr lang="tr-TR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+ 2*1.35 s</a:t>
                      </a:r>
                      <a:r>
                        <a:rPr lang="tr-TR" sz="2400" dirty="0" smtClean="0">
                          <a:effectLst/>
                        </a:rPr>
                        <a:t>n</a:t>
                      </a:r>
                      <a:r>
                        <a:rPr lang="en-US" sz="2400" dirty="0" smtClean="0">
                          <a:effectLst/>
                        </a:rPr>
                        <a:t> = 6.2 s</a:t>
                      </a:r>
                      <a:r>
                        <a:rPr lang="tr-TR" sz="2400" dirty="0" smtClean="0">
                          <a:effectLst/>
                        </a:rPr>
                        <a:t>n</a:t>
                      </a:r>
                      <a:endParaRPr lang="tr-TR" sz="24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22103" marB="2210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81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5901397" cy="4665425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Kelime İşlemcide dosya yazdınız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Kaydetmek istiyorsunuz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Dosyaya isim &lt;dosyam&gt; ismini vereceksiniz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Bu süreci modelleyerek hesaplayın ve daha sonra bir kullanıcı ile test edip gerçek kullanım verilerini toplayın </a:t>
            </a:r>
            <a:endParaRPr lang="en-US" sz="26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680" y="1845733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77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COGTOOL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65425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b="1" dirty="0" smtClean="0"/>
              <a:t>KLM</a:t>
            </a:r>
            <a:r>
              <a:rPr lang="tr-TR" sz="2800" dirty="0" smtClean="0"/>
              <a:t> </a:t>
            </a:r>
            <a:r>
              <a:rPr lang="tr-TR" sz="2800" dirty="0"/>
              <a:t>- </a:t>
            </a:r>
            <a:r>
              <a:rPr lang="tr-TR" sz="2800" b="1" dirty="0" err="1"/>
              <a:t>Keystroke</a:t>
            </a:r>
            <a:r>
              <a:rPr lang="tr-TR" sz="2800" b="1" dirty="0"/>
              <a:t>-Level Model</a:t>
            </a:r>
            <a:r>
              <a:rPr lang="tr-TR" sz="2800" dirty="0"/>
              <a:t> temelli modelleme aracı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31" y="3011365"/>
            <a:ext cx="7848600" cy="168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29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CogTool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7448843" cy="4590236"/>
          </a:xfrm>
        </p:spPr>
        <p:txBody>
          <a:bodyPr>
            <a:normAutofit fontScale="92500"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/>
              <a:t>CogTool</a:t>
            </a:r>
            <a:r>
              <a:rPr lang="tr-TR" sz="2800" dirty="0" smtClean="0"/>
              <a:t> </a:t>
            </a:r>
            <a:r>
              <a:rPr lang="tr-TR" sz="2800" dirty="0"/>
              <a:t>kullanıcı </a:t>
            </a:r>
            <a:r>
              <a:rPr lang="tr-TR" sz="2800" dirty="0" err="1"/>
              <a:t>arayüzü</a:t>
            </a:r>
            <a:r>
              <a:rPr lang="tr-TR" sz="2800" dirty="0"/>
              <a:t> prototip aracıdır. Üretilecek bir prototip </a:t>
            </a:r>
            <a:r>
              <a:rPr lang="tr-TR" sz="2800" dirty="0" err="1"/>
              <a:t>arayüzü</a:t>
            </a:r>
            <a:r>
              <a:rPr lang="tr-TR" sz="2800" dirty="0"/>
              <a:t> kullanıcıların nasıl davranacağını nicel verilerle tahmin etmeye çalışır.</a:t>
            </a:r>
            <a:r>
              <a:rPr lang="en-US" sz="2800" dirty="0"/>
              <a:t> </a:t>
            </a:r>
            <a:endParaRPr lang="tr-TR" sz="2800" dirty="0" smtClean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ACT-R </a:t>
            </a:r>
            <a:r>
              <a:rPr lang="tr-TR" sz="2800" dirty="0"/>
              <a:t>(</a:t>
            </a:r>
            <a:r>
              <a:rPr lang="en-US" sz="2800" dirty="0"/>
              <a:t>Atomic Components of Thoughts - Rational</a:t>
            </a:r>
            <a:r>
              <a:rPr lang="tr-TR" sz="2800" dirty="0"/>
              <a:t>) adı verilen bilişsel mimariyi kullanır. Bu teori biliş sistemi ve </a:t>
            </a:r>
            <a:r>
              <a:rPr lang="tr-TR" sz="2800" dirty="0" err="1"/>
              <a:t>arayüz</a:t>
            </a:r>
            <a:r>
              <a:rPr lang="tr-TR" sz="2800" dirty="0"/>
              <a:t> </a:t>
            </a:r>
            <a:r>
              <a:rPr lang="tr-TR" sz="2800" dirty="0" err="1"/>
              <a:t>simulasyonun</a:t>
            </a:r>
            <a:r>
              <a:rPr lang="tr-TR" sz="2800" dirty="0"/>
              <a:t> nasıl çalıştığını açıklar</a:t>
            </a:r>
            <a:r>
              <a:rPr lang="en-US" sz="2800" dirty="0"/>
              <a:t> (Anderson, Bothell, Byrne, Douglass, </a:t>
            </a:r>
            <a:r>
              <a:rPr lang="en-US" sz="2800" dirty="0" err="1"/>
              <a:t>Lebiere</a:t>
            </a:r>
            <a:r>
              <a:rPr lang="en-US" sz="2800" dirty="0"/>
              <a:t> &amp; Qin, </a:t>
            </a:r>
            <a:r>
              <a:rPr lang="en-US" sz="2800" dirty="0" smtClean="0"/>
              <a:t>2004)</a:t>
            </a:r>
            <a:endParaRPr lang="tr-TR" sz="2800" dirty="0" smtClean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/>
              <a:t>CogTool</a:t>
            </a:r>
            <a:r>
              <a:rPr lang="en-US" sz="2800" dirty="0" smtClean="0"/>
              <a:t> </a:t>
            </a:r>
            <a:r>
              <a:rPr lang="tr-TR" sz="2800" dirty="0"/>
              <a:t>kullanıcının el ve bilişsel davranışlarını deneyimli kullanıcı açısından tahmin edip ortalama görev yapma süresini hesaplar</a:t>
            </a:r>
            <a:r>
              <a:rPr lang="tr-TR" sz="2800" dirty="0" smtClean="0"/>
              <a:t>.</a:t>
            </a: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215" y="1845733"/>
            <a:ext cx="2486465" cy="203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72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CogTool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7448843" cy="4590236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Tekrar </a:t>
            </a:r>
            <a:r>
              <a:rPr lang="tr-TR" sz="2800" dirty="0"/>
              <a:t>kullanılabilen tasarım </a:t>
            </a:r>
            <a:r>
              <a:rPr lang="tr-TR" sz="2800" dirty="0" err="1"/>
              <a:t>mock-up</a:t>
            </a:r>
            <a:r>
              <a:rPr lang="tr-TR" sz="2800" dirty="0"/>
              <a:t> ı üretir. Bu yolla tasarım ya da kullanılabilirlik ekibine geri bildirim </a:t>
            </a:r>
            <a:r>
              <a:rPr lang="tr-TR" sz="2800" dirty="0" smtClean="0"/>
              <a:t>sağlar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Farklı </a:t>
            </a:r>
            <a:r>
              <a:rPr lang="tr-TR" sz="2800" dirty="0"/>
              <a:t>tasarım modelleri üretip bunların performanslarının karşılaştırması </a:t>
            </a:r>
            <a:r>
              <a:rPr lang="tr-TR" sz="2800" dirty="0" smtClean="0"/>
              <a:t>yapılabilir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Rakip </a:t>
            </a:r>
            <a:r>
              <a:rPr lang="tr-TR" sz="2800" dirty="0"/>
              <a:t>ürünlerin ürünleri ile karşılaştırma </a:t>
            </a:r>
            <a:r>
              <a:rPr lang="tr-TR" sz="2800" dirty="0" smtClean="0"/>
              <a:t>yapılabilir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Ürün </a:t>
            </a:r>
            <a:r>
              <a:rPr lang="tr-TR" sz="2800" dirty="0"/>
              <a:t>geliştirme sürecinin en başında nihai ürünün kullanım süresi verileri tahmin edilebilir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215" y="1845733"/>
            <a:ext cx="2486465" cy="203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CogTool</a:t>
            </a:r>
            <a:r>
              <a:rPr lang="tr-TR" dirty="0"/>
              <a:t> ile Tez Çalışması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90236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Nihan Ocak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Comparison </a:t>
            </a:r>
            <a:r>
              <a:rPr lang="en-US" sz="2800" dirty="0"/>
              <a:t>of Cognitive Modeling and User Performance Analysis for Touch Screen Mobile Interface </a:t>
            </a:r>
            <a:r>
              <a:rPr lang="en-US" sz="2800" dirty="0" smtClean="0"/>
              <a:t>Design</a:t>
            </a:r>
            <a:endParaRPr lang="tr-TR" sz="2800" dirty="0" smtClean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Bilişsel </a:t>
            </a:r>
            <a:r>
              <a:rPr lang="tr-TR" sz="2800" dirty="0"/>
              <a:t>Modelleme Ve Kullanıcı Performans Testi Yöntemlerinin Dokunmatik Mobil </a:t>
            </a:r>
            <a:r>
              <a:rPr lang="tr-TR" sz="2800" dirty="0" err="1"/>
              <a:t>Arayüz</a:t>
            </a:r>
            <a:r>
              <a:rPr lang="tr-TR" sz="2800" dirty="0"/>
              <a:t> Tasarımında Karşılaştırılması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53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7870874" cy="4590236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Montserrat"/>
                <a:ea typeface="Montserrat"/>
                <a:cs typeface="Montserrat"/>
                <a:sym typeface="Montserrat"/>
              </a:rPr>
              <a:t>Dokunmatik </a:t>
            </a:r>
            <a:r>
              <a:rPr lang="tr-TR" sz="2800" dirty="0">
                <a:latin typeface="Montserrat"/>
                <a:ea typeface="Montserrat"/>
                <a:cs typeface="Montserrat"/>
                <a:sym typeface="Montserrat"/>
              </a:rPr>
              <a:t>ekran </a:t>
            </a:r>
            <a:r>
              <a:rPr lang="tr-TR" sz="2800" dirty="0" err="1">
                <a:latin typeface="Montserrat"/>
                <a:ea typeface="Montserrat"/>
                <a:cs typeface="Montserrat"/>
                <a:sym typeface="Montserrat"/>
              </a:rPr>
              <a:t>arayüzlerinin</a:t>
            </a:r>
            <a:r>
              <a:rPr lang="tr-TR" sz="2800" dirty="0">
                <a:latin typeface="Montserrat"/>
                <a:ea typeface="Montserrat"/>
                <a:cs typeface="Montserrat"/>
                <a:sym typeface="Montserrat"/>
              </a:rPr>
              <a:t> kullanılabilirliğinin bilişsel modelleme ve son kullanıcı testleri ile analizi ve karşılaştırması</a:t>
            </a:r>
          </a:p>
          <a:p>
            <a:pPr lvl="1">
              <a:spcAft>
                <a:spcPts val="1000"/>
              </a:spcAft>
              <a:buClr>
                <a:schemeClr val="bg1"/>
              </a:buClr>
            </a:pPr>
            <a:r>
              <a:rPr lang="en-US" sz="2600" dirty="0" err="1"/>
              <a:t>Turkcell</a:t>
            </a:r>
            <a:r>
              <a:rPr lang="en-US" sz="2600" dirty="0"/>
              <a:t> </a:t>
            </a:r>
            <a:r>
              <a:rPr lang="en-US" sz="2600" dirty="0" err="1"/>
              <a:t>Cüzdan</a:t>
            </a:r>
            <a:r>
              <a:rPr lang="en-US" sz="2600" dirty="0"/>
              <a:t> </a:t>
            </a:r>
            <a:r>
              <a:rPr lang="en-US" sz="2600" dirty="0" err="1"/>
              <a:t>mobil</a:t>
            </a:r>
            <a:r>
              <a:rPr lang="tr-TR" sz="2600" dirty="0"/>
              <a:t> uygulaması</a:t>
            </a:r>
            <a:endParaRPr lang="en-US" sz="2600" dirty="0"/>
          </a:p>
          <a:p>
            <a:pPr lvl="1">
              <a:spcAft>
                <a:spcPts val="1000"/>
              </a:spcAft>
              <a:buClr>
                <a:schemeClr val="bg1"/>
              </a:buClr>
            </a:pPr>
            <a:r>
              <a:rPr lang="en-US" sz="2600" dirty="0"/>
              <a:t>8 </a:t>
            </a:r>
            <a:r>
              <a:rPr lang="tr-TR" sz="2600" dirty="0"/>
              <a:t>görev</a:t>
            </a:r>
            <a:endParaRPr lang="en-US" sz="2600" dirty="0"/>
          </a:p>
          <a:p>
            <a:pPr lvl="1">
              <a:spcAft>
                <a:spcPts val="1000"/>
              </a:spcAft>
              <a:buClr>
                <a:schemeClr val="bg1"/>
              </a:buClr>
            </a:pPr>
            <a:r>
              <a:rPr lang="en-US" sz="2600" dirty="0" err="1"/>
              <a:t>CogTool</a:t>
            </a:r>
            <a:r>
              <a:rPr lang="en-US" sz="2600" dirty="0"/>
              <a:t> </a:t>
            </a:r>
            <a:r>
              <a:rPr lang="tr-TR" sz="2600" dirty="0"/>
              <a:t>bilişsel modelleme aracı</a:t>
            </a:r>
            <a:endParaRPr lang="en-US" sz="2600" dirty="0"/>
          </a:p>
          <a:p>
            <a:pPr lvl="1">
              <a:spcAft>
                <a:spcPts val="1000"/>
              </a:spcAft>
              <a:buClr>
                <a:schemeClr val="bg1"/>
              </a:buClr>
            </a:pPr>
            <a:r>
              <a:rPr lang="en-US" sz="2600" dirty="0"/>
              <a:t>10 </a:t>
            </a:r>
            <a:r>
              <a:rPr lang="tr-TR" sz="2600" dirty="0"/>
              <a:t>katılımcı</a:t>
            </a:r>
            <a:endParaRPr lang="en-US" sz="2600" dirty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203104" y="1845733"/>
            <a:ext cx="2226896" cy="4372814"/>
            <a:chOff x="9203104" y="1845733"/>
            <a:chExt cx="2226896" cy="437281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03104" y="1845733"/>
              <a:ext cx="2226896" cy="4372814"/>
            </a:xfrm>
            <a:prstGeom prst="rect">
              <a:avLst/>
            </a:prstGeom>
          </p:spPr>
        </p:pic>
        <p:pic>
          <p:nvPicPr>
            <p:cNvPr id="5" name="Picture 4" descr="C:\Users\Nihan\Dropbox\TEZ\arayuz ekran\Arayuz_1105\IMG_9633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2601" y="2363246"/>
              <a:ext cx="1883228" cy="335175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7992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Çalışma Sonuçları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90236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CogTool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ile yapılan analizler kullanıcıların performansını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+/- 5 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aniye hata ile tahmin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etti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CogTool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tahmin hatası %20 den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Eğer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görevlerde çok özel durumlar varsa, örneğin kullanıcı çok aşinaysa ya da karar verme süreci yer alıyorsa,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“Think Operation”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buna bağlı olarak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değiştirilmelidir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kullanıcı testi için harcanan toplam efor 38 saat iken bilişsel modelleme ile yapılan çalışma eforu 13.5 saat</a:t>
            </a: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04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10" y="1845733"/>
            <a:ext cx="6834692" cy="4590236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800" dirty="0" smtClean="0"/>
              <a:t>COGTOOL </a:t>
            </a:r>
            <a:r>
              <a:rPr lang="tr-TR" sz="2800" dirty="0"/>
              <a:t>- </a:t>
            </a:r>
            <a:r>
              <a:rPr lang="tr-TR" sz="2800" dirty="0">
                <a:hlinkClick r:id="rId3"/>
              </a:rPr>
              <a:t>https://</a:t>
            </a:r>
            <a:r>
              <a:rPr lang="tr-TR" sz="2800" dirty="0" smtClean="0">
                <a:hlinkClick r:id="rId3"/>
              </a:rPr>
              <a:t>github.com/cogtool/</a:t>
            </a:r>
            <a:endParaRPr lang="tr-TR" sz="2800" dirty="0" smtClean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Anderson</a:t>
            </a:r>
            <a:r>
              <a:rPr lang="en-US" sz="2800" dirty="0"/>
              <a:t>, Bothell, Byrne, Douglass, </a:t>
            </a:r>
            <a:r>
              <a:rPr lang="en-US" sz="2800" dirty="0" err="1"/>
              <a:t>Lebiere</a:t>
            </a:r>
            <a:r>
              <a:rPr lang="en-US" sz="2800" dirty="0"/>
              <a:t> &amp; Qin, 2004</a:t>
            </a:r>
            <a:r>
              <a:rPr lang="tr-TR" sz="2800" dirty="0"/>
              <a:t>. </a:t>
            </a:r>
            <a:r>
              <a:rPr lang="en-US" sz="2800" dirty="0"/>
              <a:t>An integrated theory of the mind</a:t>
            </a:r>
            <a:r>
              <a:rPr lang="tr-TR" sz="2800" dirty="0"/>
              <a:t> </a:t>
            </a:r>
            <a:r>
              <a:rPr lang="tr-TR" sz="2800" dirty="0">
                <a:hlinkClick r:id="rId4"/>
              </a:rPr>
              <a:t>https://</a:t>
            </a:r>
            <a:r>
              <a:rPr lang="tr-TR" sz="2800" dirty="0" smtClean="0">
                <a:hlinkClick r:id="rId4"/>
              </a:rPr>
              <a:t>www.ncbi.nlm.nih.gov/pubmed/15482072</a:t>
            </a:r>
            <a:endParaRPr lang="tr-TR" sz="2800" dirty="0" smtClean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A </a:t>
            </a:r>
            <a:r>
              <a:rPr lang="en-US" sz="2800" dirty="0"/>
              <a:t>Survey of Human-Performance</a:t>
            </a:r>
            <a:r>
              <a:rPr lang="tr-TR" sz="2800" dirty="0"/>
              <a:t> </a:t>
            </a:r>
            <a:r>
              <a:rPr lang="en-US" sz="2800" dirty="0"/>
              <a:t>Modeling Techniques for Usability</a:t>
            </a:r>
            <a:r>
              <a:rPr lang="tr-TR" sz="2800" dirty="0"/>
              <a:t> - http://www.cs.cmu.edu/~</a:t>
            </a:r>
            <a:r>
              <a:rPr lang="tr-TR" sz="2800" dirty="0" smtClean="0"/>
              <a:t>udekel/coursework/GOMS/MethodsGOMS.pdf</a:t>
            </a:r>
            <a:endParaRPr lang="tr-TR" sz="2800" dirty="0"/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611" y="1845733"/>
            <a:ext cx="3640711" cy="2833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14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57" y="1845734"/>
            <a:ext cx="3672987" cy="40669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 Dersin Hedefleri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644" y="1845734"/>
            <a:ext cx="6832036" cy="4023360"/>
          </a:xfrm>
        </p:spPr>
        <p:txBody>
          <a:bodyPr vert="horz" lIns="0" tIns="45720" rIns="0" bIns="45720" rtlCol="0"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Bilişsel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modelleme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temelli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kullanılabilirlik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testleri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nedir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Neden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Nerede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kullanılır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Testi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gerçekleştirmek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gerekli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adımlar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Avantaj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Dezavantajları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3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Etkinlikler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067037" cy="4023360"/>
          </a:xfrm>
        </p:spPr>
        <p:txBody>
          <a:bodyPr vert="horz" lIns="0" tIns="45720" rIns="0" bIns="45720" rtlCol="0"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Tasarım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günlüğü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alışveriş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sitesinden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alışveriş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yapma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sürecini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modelleyip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sonra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gerçek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kullanımla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karşılaştırın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207" y="1845734"/>
            <a:ext cx="4326473" cy="361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193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5"/>
            <a:ext cx="10058400" cy="3940210"/>
          </a:xfrm>
        </p:spPr>
        <p:txBody>
          <a:bodyPr vert="horz" lIns="0" tIns="45720" rIns="0" bIns="45720" rtlCol="0"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altLang="ja-JP" sz="2600" dirty="0">
                <a:latin typeface="Arial" panose="020B0604020202020204" pitchFamily="34" charset="0"/>
                <a:cs typeface="Arial" panose="020B0604020202020204" pitchFamily="34" charset="0"/>
              </a:rPr>
              <a:t>Bilişsel Modelleme (</a:t>
            </a:r>
            <a:r>
              <a:rPr lang="en-US" altLang="ja-JP" sz="2600" dirty="0">
                <a:latin typeface="Arial" panose="020B0604020202020204" pitchFamily="34" charset="0"/>
                <a:cs typeface="Arial" panose="020B0604020202020204" pitchFamily="34" charset="0"/>
              </a:rPr>
              <a:t>Cognitive Modeling</a:t>
            </a:r>
            <a:r>
              <a:rPr lang="tr-TR" altLang="ja-JP" sz="2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altLang="ja-JP" sz="2600" dirty="0">
                <a:latin typeface="Arial" panose="020B0604020202020204" pitchFamily="34" charset="0"/>
                <a:cs typeface="Arial" panose="020B0604020202020204" pitchFamily="34" charset="0"/>
              </a:rPr>
              <a:t>Avantaj ve Dezavantajlar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altLang="ja-JP" sz="2600" dirty="0">
                <a:latin typeface="Arial" panose="020B0604020202020204" pitchFamily="34" charset="0"/>
                <a:cs typeface="Arial" panose="020B0604020202020204" pitchFamily="34" charset="0"/>
              </a:rPr>
              <a:t>KLM </a:t>
            </a:r>
            <a:r>
              <a:rPr lang="tr-TR" altLang="ja-JP" sz="2600" dirty="0" err="1">
                <a:latin typeface="Arial" panose="020B0604020202020204" pitchFamily="34" charset="0"/>
                <a:cs typeface="Arial" panose="020B0604020202020204" pitchFamily="34" charset="0"/>
              </a:rPr>
              <a:t>Keystroke</a:t>
            </a:r>
            <a:r>
              <a:rPr lang="tr-TR" altLang="ja-JP" sz="2600" dirty="0">
                <a:latin typeface="Arial" panose="020B0604020202020204" pitchFamily="34" charset="0"/>
                <a:cs typeface="Arial" panose="020B0604020202020204" pitchFamily="34" charset="0"/>
              </a:rPr>
              <a:t> - Level Model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CogTool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Bir proje yapalım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2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Modelleme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65425"/>
          </a:xfrm>
        </p:spPr>
        <p:txBody>
          <a:bodyPr>
            <a:normAutofit/>
          </a:bodyPr>
          <a:lstStyle/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Kullanıcıların görevleri nasıl yaptıklarını psikoloji deneyleri ve prensipleri ile geliştirilen hesaplamalı modelle analiz eder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Kullanılabilirlik yaklaşımlarını bilişsel bilimler ile zenginleştirir  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Kullanıcının bir görevi ne kadar zamanda yapacağını tahmin eder 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Kullanıcının görevleri hangi adımlarla gerçekleştirdiğini gösterir </a:t>
            </a: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Uygulamaların nasıl daha iyileştirilebileceğini gösterir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Tasarım kararlarının alınmasına destek olur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Tasarımın karmaşık/sorunlu noktalarını ortaya çıkarır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9639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Avantaj ve Dezavantajlar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97279" y="1954268"/>
            <a:ext cx="4294527" cy="28194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441325" indent="-441325" defTabSz="9144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404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6692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4980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93268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11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tr-TR" dirty="0"/>
              <a:t>Avantajlar</a:t>
            </a:r>
          </a:p>
          <a:p>
            <a:pPr lvl="1"/>
            <a:r>
              <a:rPr lang="tr-TR" dirty="0"/>
              <a:t>Tasarımın en erken aşamasından itibaren kullanılabilir</a:t>
            </a:r>
          </a:p>
          <a:p>
            <a:pPr lvl="1"/>
            <a:r>
              <a:rPr lang="tr-TR" dirty="0"/>
              <a:t>Kısa sürede ve düşük bir eforla yapılabilir</a:t>
            </a:r>
            <a:r>
              <a:rPr lang="en-US" dirty="0"/>
              <a:t> </a:t>
            </a:r>
            <a:endParaRPr lang="tr-TR" dirty="0"/>
          </a:p>
          <a:p>
            <a:pPr lvl="1"/>
            <a:r>
              <a:rPr lang="tr-TR" dirty="0"/>
              <a:t>Düşük maliyet</a:t>
            </a:r>
          </a:p>
          <a:p>
            <a:pPr lvl="1"/>
            <a:r>
              <a:rPr lang="tr-TR" dirty="0"/>
              <a:t>Farklı tasarımları karşılaştırmayı sağlar</a:t>
            </a:r>
          </a:p>
          <a:p>
            <a:endParaRPr lang="tr-TR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031421" y="3424729"/>
            <a:ext cx="4124259" cy="22235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441325" indent="-441325" defTabSz="9144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404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6692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4980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93268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11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tr-TR" dirty="0"/>
              <a:t>Dezavantajlar</a:t>
            </a:r>
          </a:p>
          <a:p>
            <a:pPr lvl="1"/>
            <a:r>
              <a:rPr lang="tr-TR" dirty="0"/>
              <a:t>Deneyimli kullanıcı davranışını modeller</a:t>
            </a:r>
          </a:p>
          <a:p>
            <a:pPr lvl="1"/>
            <a:r>
              <a:rPr lang="tr-TR" dirty="0"/>
              <a:t>Bireysel farklılıklar</a:t>
            </a:r>
          </a:p>
          <a:p>
            <a:pPr lvl="1"/>
            <a:r>
              <a:rPr lang="tr-TR" dirty="0"/>
              <a:t>Kullanım hatalarını dikkate almaz, ideal süreci modeller</a:t>
            </a:r>
          </a:p>
          <a:p>
            <a:endParaRPr lang="tr-T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897" y="1954268"/>
            <a:ext cx="1497406" cy="12306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927" y="4158327"/>
            <a:ext cx="1497406" cy="1230681"/>
          </a:xfrm>
          <a:prstGeom prst="rect">
            <a:avLst/>
          </a:prstGeom>
          <a:scene3d>
            <a:camera prst="orthographicFront">
              <a:rot lat="1080000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123826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Modelleme Yaklaşımları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65425"/>
          </a:xfrm>
        </p:spPr>
        <p:txBody>
          <a:bodyPr>
            <a:normAutofit/>
          </a:bodyPr>
          <a:lstStyle/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İBE </a:t>
            </a:r>
            <a:r>
              <a:rPr lang="en-US" sz="2600" dirty="0" err="1"/>
              <a:t>alanındaki</a:t>
            </a:r>
            <a:r>
              <a:rPr lang="en-US" sz="2600" dirty="0"/>
              <a:t> </a:t>
            </a:r>
            <a:r>
              <a:rPr lang="en-US" sz="2600" dirty="0" err="1"/>
              <a:t>temel</a:t>
            </a:r>
            <a:r>
              <a:rPr lang="en-US" sz="2600" dirty="0"/>
              <a:t> </a:t>
            </a:r>
            <a:r>
              <a:rPr lang="en-US" sz="2600" dirty="0" err="1"/>
              <a:t>bilişsel</a:t>
            </a:r>
            <a:r>
              <a:rPr lang="en-US" sz="2600" dirty="0"/>
              <a:t> </a:t>
            </a:r>
            <a:r>
              <a:rPr lang="en-US" sz="2600" dirty="0" err="1"/>
              <a:t>modelleme</a:t>
            </a:r>
            <a:r>
              <a:rPr lang="en-US" sz="2600" dirty="0"/>
              <a:t> </a:t>
            </a:r>
            <a:r>
              <a:rPr lang="en-US" sz="2600" dirty="0" err="1"/>
              <a:t>yaklaşımları</a:t>
            </a:r>
            <a:r>
              <a:rPr lang="en-US" sz="2600" dirty="0"/>
              <a:t>: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MHP - Model Human Processor – </a:t>
            </a:r>
            <a:r>
              <a:rPr lang="en-US" sz="2600" dirty="0" err="1"/>
              <a:t>algısal</a:t>
            </a:r>
            <a:r>
              <a:rPr lang="en-US" sz="2600" dirty="0"/>
              <a:t>, motor, </a:t>
            </a:r>
            <a:r>
              <a:rPr lang="en-US" sz="2600" dirty="0" err="1"/>
              <a:t>bilişsel</a:t>
            </a:r>
            <a:r>
              <a:rPr lang="en-US" sz="2600" dirty="0"/>
              <a:t> </a:t>
            </a:r>
            <a:r>
              <a:rPr lang="en-US" sz="2600" dirty="0" err="1"/>
              <a:t>etkileşim</a:t>
            </a:r>
            <a:r>
              <a:rPr lang="en-US" sz="2600" dirty="0"/>
              <a:t> - Card, Moran </a:t>
            </a:r>
            <a:r>
              <a:rPr lang="en-US" sz="2600" dirty="0" err="1"/>
              <a:t>ve</a:t>
            </a:r>
            <a:r>
              <a:rPr lang="en-US" sz="2600" dirty="0"/>
              <a:t> Newell, 1983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GOMS - Goals, Operators, Methods, and Selection Rules - Card, Moran </a:t>
            </a:r>
            <a:r>
              <a:rPr lang="en-US" sz="2600" dirty="0" err="1"/>
              <a:t>ve</a:t>
            </a:r>
            <a:r>
              <a:rPr lang="en-US" sz="2600" dirty="0"/>
              <a:t> Newell, 1983</a:t>
            </a:r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/>
              <a:t>Türleri</a:t>
            </a:r>
            <a:r>
              <a:rPr lang="en-US" sz="2000" dirty="0"/>
              <a:t>: KLM, CMN-GOMS, NGOMSL and CPM-GOMS.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KLM - Keystroke-Level Model-  İlk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temel</a:t>
            </a:r>
            <a:r>
              <a:rPr lang="en-US" sz="2600" dirty="0"/>
              <a:t> GOMS </a:t>
            </a:r>
            <a:r>
              <a:rPr lang="en-US" sz="2600" dirty="0" err="1"/>
              <a:t>tekniği</a:t>
            </a:r>
            <a:r>
              <a:rPr lang="en-US" sz="2600" dirty="0"/>
              <a:t> 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03184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NYNEX: 2 Milyon Dolar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45733"/>
            <a:ext cx="7668348" cy="4665425"/>
          </a:xfrm>
        </p:spPr>
        <p:txBody>
          <a:bodyPr>
            <a:normAutofit fontScale="92500" lnSpcReduction="10000"/>
          </a:bodyPr>
          <a:lstStyle/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/>
              <a:t>Çağrı</a:t>
            </a:r>
            <a:r>
              <a:rPr lang="en-US" sz="2600" dirty="0"/>
              <a:t> </a:t>
            </a:r>
            <a:r>
              <a:rPr lang="en-US" sz="2600" dirty="0" err="1"/>
              <a:t>merkezinin</a:t>
            </a:r>
            <a:r>
              <a:rPr lang="en-US" sz="2600" dirty="0"/>
              <a:t>  GOMS </a:t>
            </a:r>
            <a:r>
              <a:rPr lang="en-US" sz="2600" dirty="0" err="1"/>
              <a:t>ile</a:t>
            </a:r>
            <a:r>
              <a:rPr lang="en-US" sz="2600" dirty="0"/>
              <a:t> </a:t>
            </a:r>
            <a:r>
              <a:rPr lang="en-US" sz="2600" dirty="0" err="1"/>
              <a:t>analizi</a:t>
            </a:r>
            <a:endParaRPr lang="en-US" sz="26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/>
              <a:t>Çalışma</a:t>
            </a:r>
            <a:r>
              <a:rPr lang="en-US" sz="2600" dirty="0"/>
              <a:t> </a:t>
            </a:r>
            <a:r>
              <a:rPr lang="en-US" sz="2600" dirty="0" err="1"/>
              <a:t>Öncesi</a:t>
            </a:r>
            <a:r>
              <a:rPr lang="en-US" sz="2600" dirty="0"/>
              <a:t> </a:t>
            </a:r>
            <a:r>
              <a:rPr lang="en-US" sz="2600" dirty="0" err="1"/>
              <a:t>Eğilim</a:t>
            </a:r>
            <a:r>
              <a:rPr lang="en-US" sz="2600" dirty="0"/>
              <a:t>: </a:t>
            </a:r>
            <a:r>
              <a:rPr lang="en-US" sz="2600" dirty="0" err="1"/>
              <a:t>Daha</a:t>
            </a:r>
            <a:r>
              <a:rPr lang="en-US" sz="2600" dirty="0"/>
              <a:t> </a:t>
            </a:r>
            <a:r>
              <a:rPr lang="en-US" sz="2600" dirty="0" err="1"/>
              <a:t>hızlı</a:t>
            </a:r>
            <a:r>
              <a:rPr lang="en-US" sz="2600" dirty="0"/>
              <a:t> </a:t>
            </a:r>
            <a:r>
              <a:rPr lang="en-US" sz="2600" dirty="0" err="1"/>
              <a:t>cevap</a:t>
            </a:r>
            <a:r>
              <a:rPr lang="en-US" sz="2600" dirty="0"/>
              <a:t> </a:t>
            </a:r>
            <a:r>
              <a:rPr lang="en-US" sz="2600" dirty="0" err="1"/>
              <a:t>için</a:t>
            </a:r>
            <a:r>
              <a:rPr lang="en-US" sz="2600" dirty="0"/>
              <a:t> </a:t>
            </a:r>
            <a:r>
              <a:rPr lang="en-US" sz="2600" dirty="0" err="1"/>
              <a:t>yeni</a:t>
            </a:r>
            <a:r>
              <a:rPr lang="en-US" sz="2600" dirty="0"/>
              <a:t> </a:t>
            </a:r>
            <a:r>
              <a:rPr lang="en-US" sz="2600" dirty="0" err="1"/>
              <a:t>donanım</a:t>
            </a:r>
            <a:endParaRPr lang="en-US" sz="26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/>
              <a:t>Analiz</a:t>
            </a:r>
            <a:r>
              <a:rPr lang="en-US" sz="2600" dirty="0"/>
              <a:t> </a:t>
            </a:r>
            <a:r>
              <a:rPr lang="en-US" sz="2600" dirty="0" err="1"/>
              <a:t>sonucu</a:t>
            </a:r>
            <a:r>
              <a:rPr lang="en-US" sz="2600" dirty="0"/>
              <a:t> </a:t>
            </a:r>
            <a:r>
              <a:rPr lang="en-US" sz="2600" dirty="0" err="1"/>
              <a:t>süreçlerdeki</a:t>
            </a:r>
            <a:r>
              <a:rPr lang="en-US" sz="2600" dirty="0"/>
              <a:t> </a:t>
            </a:r>
            <a:r>
              <a:rPr lang="en-US" sz="2600" dirty="0" err="1"/>
              <a:t>performans</a:t>
            </a:r>
            <a:r>
              <a:rPr lang="en-US" sz="2600" dirty="0"/>
              <a:t> </a:t>
            </a:r>
            <a:r>
              <a:rPr lang="en-US" sz="2600" dirty="0" err="1"/>
              <a:t>sorunları</a:t>
            </a:r>
            <a:endParaRPr lang="en-US" sz="26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/>
              <a:t>Donanım</a:t>
            </a:r>
            <a:r>
              <a:rPr lang="en-US" sz="2600" dirty="0"/>
              <a:t> </a:t>
            </a:r>
            <a:r>
              <a:rPr lang="en-US" sz="2600" dirty="0" err="1"/>
              <a:t>yatırımından</a:t>
            </a:r>
            <a:r>
              <a:rPr lang="en-US" sz="2600" dirty="0"/>
              <a:t> </a:t>
            </a:r>
            <a:r>
              <a:rPr lang="en-US" sz="2600" dirty="0" err="1"/>
              <a:t>vaz</a:t>
            </a:r>
            <a:r>
              <a:rPr lang="en-US" sz="2600" dirty="0"/>
              <a:t> </a:t>
            </a:r>
            <a:r>
              <a:rPr lang="en-US" sz="2600" dirty="0" err="1"/>
              <a:t>geçildi</a:t>
            </a:r>
            <a:r>
              <a:rPr lang="en-US" sz="2600" dirty="0"/>
              <a:t>, </a:t>
            </a:r>
            <a:r>
              <a:rPr lang="en-US" sz="2600" dirty="0" err="1"/>
              <a:t>yıllık</a:t>
            </a:r>
            <a:r>
              <a:rPr lang="en-US" sz="2600" dirty="0"/>
              <a:t> 2 </a:t>
            </a:r>
            <a:r>
              <a:rPr lang="en-US" sz="2600" dirty="0" err="1"/>
              <a:t>milyon</a:t>
            </a:r>
            <a:r>
              <a:rPr lang="en-US" sz="2600" dirty="0"/>
              <a:t> </a:t>
            </a:r>
            <a:r>
              <a:rPr lang="en-US" sz="2600" dirty="0" err="1"/>
              <a:t>dolar</a:t>
            </a:r>
            <a:r>
              <a:rPr lang="en-US" sz="2600" dirty="0"/>
              <a:t> </a:t>
            </a:r>
            <a:r>
              <a:rPr lang="en-US" sz="2600" dirty="0" err="1"/>
              <a:t>tasarruf</a:t>
            </a:r>
            <a:endParaRPr lang="en-US" sz="2600" dirty="0"/>
          </a:p>
          <a:p>
            <a:pPr marL="0" indent="0">
              <a:buClr>
                <a:schemeClr val="accent2"/>
              </a:buClr>
              <a:buNone/>
            </a:pPr>
            <a:endParaRPr lang="en-US" sz="26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Wayne D. Gray and Bonnie E. John and Michael E. Atwood, “Project Ernestine: Validating a GOMS analysis for predicting and explaining real-world task performance”, in Human Computer Interaction, No. 8, pp. 237-309.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http://www-ihm.lri.fr/~mbl/ENS/FONDIHM/2014/papers/Gray-HCI93.pdf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pic>
        <p:nvPicPr>
          <p:cNvPr id="4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692" y="2238050"/>
            <a:ext cx="2977251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0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KLM </a:t>
            </a:r>
            <a:r>
              <a:rPr lang="tr-TR" dirty="0" err="1"/>
              <a:t>Keystroke</a:t>
            </a:r>
            <a:r>
              <a:rPr lang="tr-TR" dirty="0"/>
              <a:t> Level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7738" y="1845733"/>
            <a:ext cx="9027942" cy="4665425"/>
          </a:xfrm>
        </p:spPr>
        <p:txBody>
          <a:bodyPr>
            <a:norm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2600" dirty="0" err="1"/>
              <a:t>Altı</a:t>
            </a:r>
            <a:r>
              <a:rPr lang="en-US" sz="2600" dirty="0"/>
              <a:t> </a:t>
            </a:r>
            <a:r>
              <a:rPr lang="en-US" sz="2600" dirty="0" err="1"/>
              <a:t>adet</a:t>
            </a:r>
            <a:r>
              <a:rPr lang="en-US" sz="2600" dirty="0"/>
              <a:t> </a:t>
            </a:r>
            <a:r>
              <a:rPr lang="en-US" sz="2600" dirty="0" err="1"/>
              <a:t>operatör</a:t>
            </a:r>
            <a:r>
              <a:rPr lang="en-US" sz="2600" dirty="0"/>
              <a:t> </a:t>
            </a:r>
            <a:r>
              <a:rPr lang="en-US" sz="2600" dirty="0" err="1"/>
              <a:t>vardır</a:t>
            </a:r>
            <a:r>
              <a:rPr lang="en-US" sz="2600" dirty="0"/>
              <a:t>:</a:t>
            </a:r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Motor </a:t>
            </a:r>
            <a:r>
              <a:rPr lang="en-US" sz="2600" dirty="0" err="1"/>
              <a:t>operatörler</a:t>
            </a:r>
            <a:endParaRPr lang="en-US" sz="2600" dirty="0"/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K (keystroke)  </a:t>
            </a:r>
            <a:r>
              <a:rPr lang="en-US" sz="2400" dirty="0" err="1"/>
              <a:t>Tuşa</a:t>
            </a:r>
            <a:r>
              <a:rPr lang="en-US" sz="2400" dirty="0"/>
              <a:t> </a:t>
            </a:r>
            <a:r>
              <a:rPr lang="en-US" sz="2400" dirty="0" err="1"/>
              <a:t>basma</a:t>
            </a:r>
            <a:endParaRPr lang="en-US" sz="2400" dirty="0"/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P (pointing) </a:t>
            </a:r>
            <a:r>
              <a:rPr lang="en-US" sz="2400" dirty="0" err="1"/>
              <a:t>Fareyi</a:t>
            </a:r>
            <a:r>
              <a:rPr lang="en-US" sz="2400" dirty="0"/>
              <a:t> </a:t>
            </a:r>
            <a:r>
              <a:rPr lang="en-US" sz="2400" dirty="0" err="1"/>
              <a:t>ekrandaki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nesneye</a:t>
            </a:r>
            <a:r>
              <a:rPr lang="en-US" sz="2400" dirty="0"/>
              <a:t> </a:t>
            </a:r>
            <a:r>
              <a:rPr lang="en-US" sz="2400" dirty="0" err="1"/>
              <a:t>götürmek</a:t>
            </a:r>
            <a:endParaRPr lang="en-US" sz="2400" dirty="0"/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H (homing) </a:t>
            </a:r>
            <a:r>
              <a:rPr lang="en-US" sz="2400" dirty="0" err="1"/>
              <a:t>Klavye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başka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cihaza</a:t>
            </a:r>
            <a:r>
              <a:rPr lang="en-US" sz="2400" dirty="0"/>
              <a:t> el(</a:t>
            </a:r>
            <a:r>
              <a:rPr lang="en-US" sz="2400" dirty="0" err="1"/>
              <a:t>ler</a:t>
            </a:r>
            <a:r>
              <a:rPr lang="en-US" sz="2400" dirty="0"/>
              <a:t>)</a:t>
            </a:r>
            <a:r>
              <a:rPr lang="en-US" sz="2400" dirty="0" err="1"/>
              <a:t>imizi</a:t>
            </a:r>
            <a:r>
              <a:rPr lang="en-US" sz="2400" dirty="0"/>
              <a:t> </a:t>
            </a:r>
            <a:r>
              <a:rPr lang="en-US" sz="2400" dirty="0" err="1" smtClean="0"/>
              <a:t>götürmek</a:t>
            </a:r>
            <a:endParaRPr lang="en-US" sz="2400" dirty="0"/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D (drawing) </a:t>
            </a:r>
            <a:r>
              <a:rPr lang="en-US" sz="2400" dirty="0" err="1"/>
              <a:t>Bir</a:t>
            </a:r>
            <a:r>
              <a:rPr lang="en-US" sz="2400" dirty="0"/>
              <a:t> grid </a:t>
            </a:r>
            <a:r>
              <a:rPr lang="en-US" sz="2400" dirty="0" err="1"/>
              <a:t>üzerinde</a:t>
            </a:r>
            <a:r>
              <a:rPr lang="en-US" sz="2400" dirty="0"/>
              <a:t> </a:t>
            </a:r>
            <a:r>
              <a:rPr lang="en-US" sz="2400" dirty="0" err="1"/>
              <a:t>çizgiler</a:t>
            </a:r>
            <a:r>
              <a:rPr lang="en-US" sz="2400" dirty="0"/>
              <a:t> </a:t>
            </a:r>
            <a:r>
              <a:rPr lang="en-US" sz="2400" dirty="0" err="1"/>
              <a:t>çizmek</a:t>
            </a:r>
            <a:endParaRPr lang="en-US" sz="24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/>
              <a:t>Bilişsel</a:t>
            </a:r>
            <a:r>
              <a:rPr lang="en-US" sz="2600" dirty="0"/>
              <a:t> (Mental) </a:t>
            </a:r>
            <a:r>
              <a:rPr lang="en-US" sz="2600" dirty="0" err="1"/>
              <a:t>operatör</a:t>
            </a:r>
            <a:endParaRPr lang="en-US" sz="2600" dirty="0"/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M (mental)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fiziksel</a:t>
            </a:r>
            <a:r>
              <a:rPr lang="en-US" sz="2400" dirty="0"/>
              <a:t> </a:t>
            </a:r>
            <a:r>
              <a:rPr lang="en-US" sz="2400" dirty="0" err="1"/>
              <a:t>hareketi</a:t>
            </a:r>
            <a:r>
              <a:rPr lang="en-US" sz="2400" dirty="0"/>
              <a:t> </a:t>
            </a:r>
            <a:r>
              <a:rPr lang="en-US" sz="2400" dirty="0" err="1"/>
              <a:t>yaparken</a:t>
            </a:r>
            <a:r>
              <a:rPr lang="en-US" sz="2400" dirty="0"/>
              <a:t> </a:t>
            </a:r>
            <a:r>
              <a:rPr lang="en-US" sz="2400" dirty="0" err="1"/>
              <a:t>bilişsel</a:t>
            </a:r>
            <a:r>
              <a:rPr lang="en-US" sz="2400" dirty="0"/>
              <a:t> </a:t>
            </a:r>
            <a:r>
              <a:rPr lang="en-US" sz="2400" dirty="0" err="1"/>
              <a:t>hazırlık</a:t>
            </a:r>
            <a:endParaRPr lang="en-US" sz="24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tepki</a:t>
            </a:r>
            <a:r>
              <a:rPr lang="en-US" sz="2600" dirty="0"/>
              <a:t> </a:t>
            </a:r>
            <a:r>
              <a:rPr lang="en-US" sz="2600" dirty="0" err="1"/>
              <a:t>operatörü</a:t>
            </a:r>
            <a:endParaRPr lang="en-US" sz="2600" dirty="0"/>
          </a:p>
          <a:p>
            <a:pPr marL="733933" lvl="1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R (response time) </a:t>
            </a:r>
            <a:r>
              <a:rPr lang="en-US" sz="2400" dirty="0" err="1"/>
              <a:t>Sistemin</a:t>
            </a:r>
            <a:r>
              <a:rPr lang="en-US" sz="2400" dirty="0"/>
              <a:t> </a:t>
            </a:r>
            <a:r>
              <a:rPr lang="en-US" sz="2400" dirty="0" err="1"/>
              <a:t>tepki</a:t>
            </a:r>
            <a:r>
              <a:rPr lang="en-US" sz="2400" dirty="0"/>
              <a:t> </a:t>
            </a:r>
            <a:r>
              <a:rPr lang="en-US" sz="2400" dirty="0" err="1"/>
              <a:t>süresi</a:t>
            </a:r>
            <a:endParaRPr lang="en-US" sz="2400" dirty="0"/>
          </a:p>
          <a:p>
            <a:pPr marL="441325" indent="-441325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grpSp>
        <p:nvGrpSpPr>
          <p:cNvPr id="4" name="Shape 493"/>
          <p:cNvGrpSpPr/>
          <p:nvPr/>
        </p:nvGrpSpPr>
        <p:grpSpPr>
          <a:xfrm>
            <a:off x="1256581" y="2331427"/>
            <a:ext cx="145343" cy="422729"/>
            <a:chOff x="4071800" y="2269925"/>
            <a:chExt cx="172925" cy="502950"/>
          </a:xfrm>
        </p:grpSpPr>
        <p:sp>
          <p:nvSpPr>
            <p:cNvPr id="5" name="Shape 494"/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0" t="0" r="0" b="0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" name="Shape 495"/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0" t="0" r="0" b="0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" name="Shape 515"/>
          <p:cNvGrpSpPr/>
          <p:nvPr/>
        </p:nvGrpSpPr>
        <p:grpSpPr>
          <a:xfrm>
            <a:off x="1185019" y="4962913"/>
            <a:ext cx="435021" cy="323445"/>
            <a:chOff x="5247525" y="3007275"/>
            <a:chExt cx="517575" cy="384825"/>
          </a:xfrm>
        </p:grpSpPr>
        <p:sp>
          <p:nvSpPr>
            <p:cNvPr id="8" name="Shape 516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517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0" name="Shape 763"/>
          <p:cNvGrpSpPr/>
          <p:nvPr/>
        </p:nvGrpSpPr>
        <p:grpSpPr>
          <a:xfrm>
            <a:off x="1167620" y="4069926"/>
            <a:ext cx="452420" cy="433992"/>
            <a:chOff x="5233525" y="4954450"/>
            <a:chExt cx="538275" cy="516350"/>
          </a:xfrm>
        </p:grpSpPr>
        <p:sp>
          <p:nvSpPr>
            <p:cNvPr id="11" name="Shape 764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765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0" t="0" r="0" b="0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766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767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0" t="0" r="0" b="0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768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0" t="0" r="0" b="0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769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0" t="0" r="0" b="0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770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0" t="0" r="0" b="0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771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0" t="0" r="0" b="0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772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0" t="0" r="0" b="0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773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0" t="0" r="0" b="0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" name="Shape 774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0" t="0" r="0" b="0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8467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123</TotalTime>
  <Words>834</Words>
  <Application>Microsoft Office PowerPoint</Application>
  <PresentationFormat>Widescreen</PresentationFormat>
  <Paragraphs>153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Montserrat</vt:lpstr>
      <vt:lpstr>Times New Roman</vt:lpstr>
      <vt:lpstr>Retrospect</vt:lpstr>
      <vt:lpstr>İnsan Bilgisayar Etkileşimi Bilişsel Modelleme</vt:lpstr>
      <vt:lpstr>Bu Dersin Hedefleri</vt:lpstr>
      <vt:lpstr>Etkinlikler</vt:lpstr>
      <vt:lpstr>İçerik</vt:lpstr>
      <vt:lpstr>Bilişsel Modelleme</vt:lpstr>
      <vt:lpstr>Avantaj ve Dezavantajlar</vt:lpstr>
      <vt:lpstr>Bilişsel Modelleme Yaklaşımları</vt:lpstr>
      <vt:lpstr>NYNEX: 2 Milyon Dolar</vt:lpstr>
      <vt:lpstr>KLM Keystroke Level Model</vt:lpstr>
      <vt:lpstr>KLM Parametreleri</vt:lpstr>
      <vt:lpstr>Örnek</vt:lpstr>
      <vt:lpstr>Bir test</vt:lpstr>
      <vt:lpstr>COGTOOL</vt:lpstr>
      <vt:lpstr>CogTool</vt:lpstr>
      <vt:lpstr>CogTool</vt:lpstr>
      <vt:lpstr>CogTool ile Tez Çalışması</vt:lpstr>
      <vt:lpstr>Araştırma</vt:lpstr>
      <vt:lpstr>Çalışma Sonuçları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Özgür Esen</cp:lastModifiedBy>
  <cp:revision>25</cp:revision>
  <dcterms:created xsi:type="dcterms:W3CDTF">2014-09-12T02:11:56Z</dcterms:created>
  <dcterms:modified xsi:type="dcterms:W3CDTF">2017-10-23T08:35:49Z</dcterms:modified>
</cp:coreProperties>
</file>