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30"/>
  </p:notesMasterIdLst>
  <p:sldIdLst>
    <p:sldId id="365" r:id="rId2"/>
    <p:sldId id="366" r:id="rId3"/>
    <p:sldId id="367" r:id="rId4"/>
    <p:sldId id="372" r:id="rId5"/>
    <p:sldId id="389" r:id="rId6"/>
    <p:sldId id="390" r:id="rId7"/>
    <p:sldId id="393" r:id="rId8"/>
    <p:sldId id="394" r:id="rId9"/>
    <p:sldId id="395" r:id="rId10"/>
    <p:sldId id="404" r:id="rId11"/>
    <p:sldId id="397" r:id="rId12"/>
    <p:sldId id="408" r:id="rId13"/>
    <p:sldId id="407" r:id="rId14"/>
    <p:sldId id="396" r:id="rId15"/>
    <p:sldId id="409" r:id="rId16"/>
    <p:sldId id="410" r:id="rId17"/>
    <p:sldId id="411" r:id="rId18"/>
    <p:sldId id="406" r:id="rId19"/>
    <p:sldId id="405" r:id="rId20"/>
    <p:sldId id="399" r:id="rId21"/>
    <p:sldId id="403" r:id="rId22"/>
    <p:sldId id="358" r:id="rId23"/>
    <p:sldId id="359" r:id="rId24"/>
    <p:sldId id="360" r:id="rId25"/>
    <p:sldId id="361" r:id="rId26"/>
    <p:sldId id="369" r:id="rId27"/>
    <p:sldId id="270" r:id="rId28"/>
    <p:sldId id="370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2007" autoAdjust="0"/>
  </p:normalViewPr>
  <p:slideViewPr>
    <p:cSldViewPr snapToGrid="0">
      <p:cViewPr>
        <p:scale>
          <a:sx n="70" d="100"/>
          <a:sy n="70" d="100"/>
        </p:scale>
        <p:origin x="-7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baişıyoruz</a:t>
            </a:r>
            <a:r>
              <a:rPr lang="en-US" dirty="0" smtClean="0"/>
              <a:t>. İlk </a:t>
            </a:r>
            <a:r>
              <a:rPr lang="en-US" dirty="0" err="1" smtClean="0"/>
              <a:t>Sunu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07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36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895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 Faradın</a:t>
            </a:r>
            <a:r>
              <a:rPr lang="tr-TR" baseline="0" dirty="0" smtClean="0"/>
              <a:t> büyüklüğü vurgulanarak alt birimler gösterilir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65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 Faradın</a:t>
            </a:r>
            <a:r>
              <a:rPr lang="tr-TR" baseline="0" dirty="0" smtClean="0"/>
              <a:t> büyüklüğü vurgulanarak alt birimler gösterilir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657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 Faradın</a:t>
            </a:r>
            <a:r>
              <a:rPr lang="tr-TR" baseline="0" dirty="0" smtClean="0"/>
              <a:t> büyüklüğü vurgulanarak alt birimler gösterilir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657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 Faradın</a:t>
            </a:r>
            <a:r>
              <a:rPr lang="tr-TR" baseline="0" dirty="0" smtClean="0"/>
              <a:t> büyüklüğü vurgulanarak alt birimler gösterilir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657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657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Neden</a:t>
            </a:r>
            <a:r>
              <a:rPr lang="tr-TR" baseline="0" dirty="0" smtClean="0"/>
              <a:t> enerji depolamak için kondansatör kullanamayız sorusu.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868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72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28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22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Enerjiyi</a:t>
            </a:r>
            <a:r>
              <a:rPr lang="tr-TR" baseline="0" dirty="0" smtClean="0"/>
              <a:t> depolama şekillerini tartışalım.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48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Elektroşok</a:t>
            </a:r>
            <a:r>
              <a:rPr lang="tr-TR" baseline="0" dirty="0" smtClean="0"/>
              <a:t> ne kadar enerjiyi aktarması gerektiğini nasıl biliyor.</a:t>
            </a:r>
          </a:p>
          <a:p>
            <a:r>
              <a:rPr lang="tr-TR" baseline="0" dirty="0" smtClean="0"/>
              <a:t>Kalp pilleri kalbe hangi oranda şok vermesi gerektiğini nasıl biliyor. 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47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Elektrik</a:t>
            </a:r>
            <a:r>
              <a:rPr lang="tr-TR" baseline="0" dirty="0" smtClean="0"/>
              <a:t> alanın oluşma sebebi vurgulanır. </a:t>
            </a:r>
          </a:p>
          <a:p>
            <a:r>
              <a:rPr lang="tr-TR" baseline="0" dirty="0" smtClean="0"/>
              <a:t>Elektrik alanı nasıl daha büyük hale getirebiliriz.</a:t>
            </a:r>
          </a:p>
          <a:p>
            <a:r>
              <a:rPr lang="tr-TR" baseline="0" dirty="0" smtClean="0"/>
              <a:t>Üreteç ve levha ilişkisi.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69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Depolanan</a:t>
            </a:r>
            <a:r>
              <a:rPr lang="tr-TR" baseline="0" dirty="0" smtClean="0"/>
              <a:t> yükün üretecin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62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021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0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9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0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8544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4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3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9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3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6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7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6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54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6" y="1124705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9" y="3648319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8887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99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3" y="762003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9" y="4191004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9" y="4873768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6" y="4191004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7" y="4873767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4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5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50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3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78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0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9" y="745071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4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4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53537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5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379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3132670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0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332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185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3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808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5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4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4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9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9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kondansat&#246;r%20lab.jnl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494" y="2175131"/>
            <a:ext cx="9448800" cy="203292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en-US" dirty="0" smtClean="0"/>
              <a:t>11. </a:t>
            </a:r>
            <a:r>
              <a:rPr lang="tr-TR" dirty="0" err="1" smtClean="0"/>
              <a:t>SInIf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tr-TR" dirty="0" smtClean="0"/>
              <a:t>ELEKTRİK VE MANYETİZMA ÜNİTESİ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tr-TR" cap="none" dirty="0" smtClean="0"/>
              <a:t>KONDASATÖR (SIĞAÇ)</a:t>
            </a:r>
            <a:endParaRPr lang="tr-TR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0723" y="5469653"/>
            <a:ext cx="9448800" cy="685800"/>
          </a:xfrm>
        </p:spPr>
        <p:txBody>
          <a:bodyPr/>
          <a:lstStyle/>
          <a:p>
            <a:pPr algn="ctr"/>
            <a:r>
              <a:rPr lang="tr-TR" dirty="0" smtClean="0"/>
              <a:t>Ercan Akdeniz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2125" y="788670"/>
            <a:ext cx="635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Sığayı Tanımlayalım</a:t>
            </a:r>
            <a:endParaRPr lang="tr-TR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4148919" y="1557012"/>
                <a:ext cx="5759357" cy="495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Değişkenler;</a:t>
                </a:r>
              </a:p>
              <a:p>
                <a:pPr marL="285750" indent="-285750">
                  <a:buFontTx/>
                  <a:buChar char="-"/>
                </a:pPr>
                <a:r>
                  <a:rPr lang="tr-TR" sz="2400" dirty="0" smtClean="0"/>
                  <a:t>Levhaların </a:t>
                </a:r>
                <a:r>
                  <a:rPr lang="tr-TR" sz="2400" dirty="0" smtClean="0"/>
                  <a:t>alanı (A)</a:t>
                </a:r>
                <a:endParaRPr lang="tr-TR" sz="2400" dirty="0" smtClean="0"/>
              </a:p>
              <a:p>
                <a:pPr marL="742950" lvl="1" indent="-285750">
                  <a:buFontTx/>
                  <a:buChar char="-"/>
                </a:pPr>
                <a:r>
                  <a:rPr lang="tr-TR" sz="2400" dirty="0" smtClean="0"/>
                  <a:t>Doğru orantılı</a:t>
                </a:r>
              </a:p>
              <a:p>
                <a:pPr marL="285750" indent="-285750">
                  <a:buFontTx/>
                  <a:buChar char="-"/>
                </a:pPr>
                <a:r>
                  <a:rPr lang="tr-TR" sz="2400" dirty="0" smtClean="0"/>
                  <a:t>Levhalar arası </a:t>
                </a:r>
                <a:r>
                  <a:rPr lang="tr-TR" sz="2400" dirty="0" smtClean="0"/>
                  <a:t>dielektrik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</a:rPr>
                      <m:t>ε</m:t>
                    </m:r>
                  </m:oMath>
                </a14:m>
                <a:r>
                  <a:rPr lang="tr-TR" sz="2400" dirty="0" smtClean="0"/>
                  <a:t>)</a:t>
                </a:r>
                <a:endParaRPr lang="tr-TR" sz="2400" dirty="0" smtClean="0"/>
              </a:p>
              <a:p>
                <a:pPr marL="742950" lvl="1" indent="-285750">
                  <a:buFontTx/>
                  <a:buChar char="-"/>
                </a:pPr>
                <a:r>
                  <a:rPr lang="tr-TR" sz="2400" dirty="0"/>
                  <a:t>Doğru </a:t>
                </a:r>
                <a:r>
                  <a:rPr lang="tr-TR" sz="2400" dirty="0" smtClean="0"/>
                  <a:t>orantılı</a:t>
                </a:r>
              </a:p>
              <a:p>
                <a:pPr marL="285750" indent="-285750">
                  <a:buFontTx/>
                  <a:buChar char="-"/>
                </a:pPr>
                <a:r>
                  <a:rPr lang="tr-TR" sz="2400" dirty="0" smtClean="0"/>
                  <a:t>Levhalar arası </a:t>
                </a:r>
                <a:r>
                  <a:rPr lang="tr-TR" sz="2400" dirty="0" smtClean="0"/>
                  <a:t>uzaklık (d)</a:t>
                </a:r>
                <a:endParaRPr lang="tr-TR" sz="2400" dirty="0" smtClean="0"/>
              </a:p>
              <a:p>
                <a:pPr marL="742950" lvl="1" indent="-285750">
                  <a:buFontTx/>
                  <a:buChar char="-"/>
                </a:pPr>
                <a:r>
                  <a:rPr lang="tr-TR" sz="2400" dirty="0"/>
                  <a:t>Ters orantılı</a:t>
                </a:r>
              </a:p>
              <a:p>
                <a:pPr lvl="1"/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/>
                        </a:rPr>
                        <m:t>𝑆𝚤</m:t>
                      </m:r>
                      <m:r>
                        <a:rPr lang="tr-TR" sz="2400" i="1">
                          <a:latin typeface="Cambria Math"/>
                        </a:rPr>
                        <m:t>ğ</m:t>
                      </m:r>
                      <m:r>
                        <a:rPr lang="tr-TR" sz="2400" i="1">
                          <a:latin typeface="Cambria Math"/>
                        </a:rPr>
                        <m:t>𝑎</m:t>
                      </m:r>
                      <m:r>
                        <a:rPr lang="tr-TR" sz="2400" i="1">
                          <a:latin typeface="Cambria Math"/>
                        </a:rPr>
                        <m:t>=</m:t>
                      </m:r>
                      <m:r>
                        <a:rPr lang="tr-TR" sz="2400" i="1">
                          <a:latin typeface="Cambria Math"/>
                        </a:rPr>
                        <m:t>𝑑𝑖𝑒𝑙𝑒𝑘𝑡𝑟𝑖𝑘</m:t>
                      </m:r>
                      <m:r>
                        <a:rPr lang="tr-TR" sz="24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tr-T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/>
                            </a:rPr>
                            <m:t>𝐿𝑒𝑣h𝑎</m:t>
                          </m:r>
                          <m:r>
                            <a:rPr lang="tr-TR" sz="2400" i="1">
                              <a:latin typeface="Cambria Math"/>
                            </a:rPr>
                            <m:t> </m:t>
                          </m:r>
                          <m:r>
                            <a:rPr lang="tr-TR" sz="2400" i="1">
                              <a:latin typeface="Cambria Math"/>
                            </a:rPr>
                            <m:t>𝑎𝑙𝑎𝑛𝚤</m:t>
                          </m:r>
                        </m:num>
                        <m:den>
                          <m:r>
                            <a:rPr lang="tr-TR" sz="2400" i="1">
                              <a:latin typeface="Cambria Math"/>
                            </a:rPr>
                            <m:t>𝑙𝑒𝑣h𝑎𝑙𝑎𝑟</m:t>
                          </m:r>
                          <m:r>
                            <a:rPr lang="tr-TR" sz="2400" i="1">
                              <a:latin typeface="Cambria Math"/>
                            </a:rPr>
                            <m:t> </m:t>
                          </m:r>
                          <m:r>
                            <a:rPr lang="tr-TR" sz="2400" i="1">
                              <a:latin typeface="Cambria Math"/>
                            </a:rPr>
                            <m:t>𝑎𝑟𝑎𝑠𝚤</m:t>
                          </m:r>
                          <m:r>
                            <a:rPr lang="tr-TR" sz="2400" i="1">
                              <a:latin typeface="Cambria Math"/>
                            </a:rPr>
                            <m:t> </m:t>
                          </m:r>
                          <m:r>
                            <a:rPr lang="tr-TR" sz="2400" i="1">
                              <a:latin typeface="Cambria Math"/>
                            </a:rPr>
                            <m:t>𝑢𝑧𝑎𝑘𝑙𝚤𝑘</m:t>
                          </m:r>
                        </m:den>
                      </m:f>
                    </m:oMath>
                  </m:oMathPara>
                </a14:m>
                <a:endParaRPr lang="tr-TR" i="1" dirty="0" smtClean="0">
                  <a:latin typeface="Cambria Math"/>
                </a:endParaRPr>
              </a:p>
              <a:p>
                <a:endParaRPr lang="tr-TR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/>
                        </a:rPr>
                        <m:t>𝐶</m:t>
                      </m:r>
                      <m:r>
                        <a:rPr lang="tr-TR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919" y="1557012"/>
                <a:ext cx="5759357" cy="4957960"/>
              </a:xfrm>
              <a:prstGeom prst="rect">
                <a:avLst/>
              </a:prstGeom>
              <a:blipFill rotWithShape="1">
                <a:blip r:embed="rId3"/>
                <a:stretch>
                  <a:fillRect l="-1695" t="-9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  <p:pic>
        <p:nvPicPr>
          <p:cNvPr id="1026" name="Picture 2" descr="C:\Users\ERCAN\Desktop\resimler\kond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761" y="1311890"/>
            <a:ext cx="24479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8321" y="665840"/>
            <a:ext cx="656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Potansiyel Fark – Yük grafiği ve Enerji</a:t>
            </a:r>
            <a:endParaRPr lang="tr-TR" sz="2800" b="1" dirty="0"/>
          </a:p>
        </p:txBody>
      </p:sp>
      <p:pic>
        <p:nvPicPr>
          <p:cNvPr id="45" name="Resim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17" y="3885677"/>
            <a:ext cx="5611777" cy="2975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70831" y="1520327"/>
                <a:ext cx="6096000" cy="20340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prstClr val="black"/>
                          </a:solidFill>
                          <a:latin typeface="Cambria Math"/>
                        </a:rPr>
                        <m:t>𝑆𝚤</m:t>
                      </m:r>
                      <m:r>
                        <a:rPr lang="tr-TR" sz="2400" i="1">
                          <a:solidFill>
                            <a:prstClr val="black"/>
                          </a:solidFill>
                          <a:latin typeface="Cambria Math"/>
                        </a:rPr>
                        <m:t>ğ</m:t>
                      </m:r>
                      <m:r>
                        <a:rPr lang="tr-TR" sz="2400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tr-TR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i="1">
                          <a:solidFill>
                            <a:prstClr val="black"/>
                          </a:solidFill>
                          <a:latin typeface="Cambria Math"/>
                        </a:rPr>
                        <m:t>𝑑𝑖𝑒𝑙𝑒𝑘𝑡𝑟𝑖𝑘</m:t>
                      </m:r>
                      <m:r>
                        <a:rPr lang="tr-TR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𝐿𝑒𝑣h𝑎</m:t>
                          </m:r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𝑎𝑙𝑎𝑛𝚤</m:t>
                          </m:r>
                        </m:num>
                        <m:den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𝑙𝑒𝑣h𝑎𝑙𝑎𝑟</m:t>
                          </m:r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𝑎𝑟𝑎𝑠𝚤</m:t>
                          </m:r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tr-T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𝑢𝑧𝑎𝑘𝑙𝚤𝑘</m:t>
                          </m:r>
                        </m:den>
                      </m:f>
                    </m:oMath>
                  </m:oMathPara>
                </a14:m>
                <a:endParaRPr lang="tr-TR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:endParaRPr lang="tr-TR" sz="28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solidFill>
                            <a:prstClr val="black"/>
                          </a:solidFill>
                          <a:latin typeface="Cambria Math"/>
                        </a:rPr>
                        <m:t>𝐶</m:t>
                      </m:r>
                      <m:r>
                        <a:rPr lang="tr-TR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ε</m:t>
                          </m:r>
                        </m:e>
                        <m:sub>
                          <m:r>
                            <a:rPr lang="tr-T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l-G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tr-TR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831" y="1520327"/>
                <a:ext cx="6096000" cy="20340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6079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203" y="665840"/>
            <a:ext cx="656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Potansiyel Fark – Yük grafiği ve Enerji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İçerik Yer Tutucusu 8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4273849" y="1325124"/>
                <a:ext cx="4815560" cy="497424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Yük potansiyel ilişkisi </a:t>
                </a:r>
              </a:p>
              <a:p>
                <a:r>
                  <a:rPr lang="tr-TR" dirty="0" smtClean="0"/>
                  <a:t>Eğime bakalım</a:t>
                </a:r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𝑌</m:t>
                        </m:r>
                        <m:r>
                          <a:rPr lang="tr-TR" i="1">
                            <a:latin typeface="Cambria Math"/>
                          </a:rPr>
                          <m:t>ü</m:t>
                        </m:r>
                        <m:r>
                          <a:rPr lang="tr-TR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𝑃𝑜𝑡𝑎𝑛𝑠𝑖𝑦𝑒𝑙</m:t>
                        </m:r>
                        <m:r>
                          <a:rPr lang="tr-TR" i="1">
                            <a:latin typeface="Cambria Math"/>
                          </a:rPr>
                          <m:t> </m:t>
                        </m:r>
                        <m:r>
                          <a:rPr lang="tr-TR" i="1">
                            <a:latin typeface="Cambria Math"/>
                          </a:rPr>
                          <m:t>𝐹𝑎𝑟𝑘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/>
                  </a:rPr>
                  <a:t> = </a:t>
                </a:r>
                <a:r>
                  <a:rPr lang="tr-TR" i="1" dirty="0" smtClean="0">
                    <a:latin typeface="Cambria Math"/>
                  </a:rPr>
                  <a:t>Sabit</a:t>
                </a:r>
                <a:endParaRPr lang="tr-TR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𝑌</m:t>
                        </m:r>
                        <m:r>
                          <a:rPr lang="tr-TR" i="1">
                            <a:latin typeface="Cambria Math"/>
                          </a:rPr>
                          <m:t>ü</m:t>
                        </m:r>
                        <m:r>
                          <a:rPr lang="tr-TR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𝑃𝑜𝑡𝑎𝑛𝑠𝑖𝑦𝑒𝑙</m:t>
                        </m:r>
                        <m:r>
                          <a:rPr lang="tr-TR" i="1">
                            <a:latin typeface="Cambria Math"/>
                          </a:rPr>
                          <m:t> </m:t>
                        </m:r>
                        <m:r>
                          <a:rPr lang="tr-TR" i="1">
                            <a:latin typeface="Cambria Math"/>
                          </a:rPr>
                          <m:t>𝐹𝑎𝑟𝑘</m:t>
                        </m:r>
                      </m:den>
                    </m:f>
                  </m:oMath>
                </a14:m>
                <a:r>
                  <a:rPr lang="en-US" i="1" dirty="0">
                    <a:latin typeface="Cambria Math"/>
                  </a:rPr>
                  <a:t> = </a:t>
                </a:r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tr-TR" i="1" dirty="0">
                    <a:latin typeface="Cambria Math"/>
                  </a:rPr>
                  <a:t>Sığa</a:t>
                </a:r>
                <a:r>
                  <a:rPr lang="en-US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/>
                      </a:rPr>
                      <m:t>𝐶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tr-TR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tr-TR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1 </m:t>
                    </m:r>
                    <m:r>
                      <a:rPr lang="tr-TR" i="1">
                        <a:latin typeface="Cambria Math"/>
                      </a:rPr>
                      <m:t>𝐹𝑎𝑟𝑎𝑑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/>
                          </a:rPr>
                          <m:t>𝐶𝑜𝑢𝑙𝑜𝑚𝑏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1 </m:t>
                        </m:r>
                        <m:r>
                          <a:rPr lang="tr-TR" i="1">
                            <a:latin typeface="Cambria Math"/>
                          </a:rPr>
                          <m:t>𝑉𝑜𝑙𝑡</m:t>
                        </m:r>
                      </m:den>
                    </m:f>
                  </m:oMath>
                </a14:m>
                <a:endParaRPr lang="tr-TR" i="1" dirty="0">
                  <a:latin typeface="Cambria Math"/>
                </a:endParaRPr>
              </a:p>
              <a:p>
                <a:endParaRPr lang="tr-T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tr-T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0" name="İçerik Yer Tutucus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4273849" y="1325124"/>
                <a:ext cx="4815560" cy="4974240"/>
              </a:xfrm>
              <a:prstGeom prst="rect">
                <a:avLst/>
              </a:prstGeom>
              <a:blipFill rotWithShape="1">
                <a:blip r:embed="rId3"/>
                <a:stretch>
                  <a:fillRect l="-1392" t="-14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İçerik Yer Tutucusu 10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10" y="1379714"/>
            <a:ext cx="3253370" cy="2314897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3057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4203" y="665840"/>
            <a:ext cx="656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Potansiyel Fark – Yük grafiği ve Enerji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İçerik Yer Tutucusu 8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4107976" y="2034808"/>
                <a:ext cx="4597564" cy="3454359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Depolanan Enerjiyi hesaplayalım</a:t>
                </a:r>
              </a:p>
              <a:p>
                <a:endParaRPr lang="tr-T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i="1">
                        <a:latin typeface="Cambria Math"/>
                      </a:rPr>
                      <m:t>W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tr-TR" b="0" i="1" smtClean="0">
                        <a:latin typeface="Cambria Math"/>
                      </a:rPr>
                      <m:t>𝑞𝑉</m:t>
                    </m:r>
                    <m:r>
                      <a:rPr lang="tr-TR" b="0" i="1" smtClean="0">
                        <a:latin typeface="Cambria Math"/>
                      </a:rPr>
                      <m:t>     </m:t>
                    </m:r>
                  </m:oMath>
                </a14:m>
                <a:endParaRPr lang="tr-TR" b="0" i="1" dirty="0" smtClean="0">
                  <a:latin typeface="Cambria Math"/>
                </a:endParaRPr>
              </a:p>
              <a:p>
                <a:endParaRPr lang="tr-TR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  </m:t>
                    </m:r>
                    <m:r>
                      <a:rPr lang="tr-TR" b="0" i="1" smtClean="0">
                        <a:latin typeface="Cambria Math"/>
                      </a:rPr>
                      <m:t>𝑞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r>
                      <a:rPr lang="tr-TR" b="0" i="1" smtClean="0">
                        <a:latin typeface="Cambria Math"/>
                      </a:rPr>
                      <m:t>𝐶𝑉</m:t>
                    </m:r>
                    <m:r>
                      <a:rPr lang="tr-TR" b="0" i="1" smtClean="0">
                        <a:latin typeface="Cambria Math"/>
                      </a:rPr>
                      <m:t> </m:t>
                    </m:r>
                    <m:r>
                      <a:rPr lang="tr-TR" b="0" i="1" smtClean="0">
                        <a:latin typeface="Cambria Math"/>
                      </a:rPr>
                      <m:t>𝑖𝑠𝑒</m:t>
                    </m:r>
                  </m:oMath>
                </a14:m>
                <a:endParaRPr lang="tr-TR" b="0" i="1" dirty="0" smtClean="0">
                  <a:latin typeface="Cambria Math"/>
                </a:endParaRPr>
              </a:p>
              <a:p>
                <a:endParaRPr lang="tr-TR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i="1">
                        <a:latin typeface="Cambria Math"/>
                      </a:rPr>
                      <m:t>W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tr-TR" b="0" i="1" smtClean="0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tr-T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/>
                      </a:rPr>
                      <m:t>     </m:t>
                    </m:r>
                  </m:oMath>
                </a14:m>
                <a:endParaRPr lang="tr-TR" i="1" dirty="0">
                  <a:latin typeface="Cambria Math"/>
                </a:endParaRPr>
              </a:p>
              <a:p>
                <a:endParaRPr lang="tr-T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tr-T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0" name="İçerik Yer Tutucus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4107976" y="2034808"/>
                <a:ext cx="4597564" cy="3454359"/>
              </a:xfrm>
              <a:prstGeom prst="rect">
                <a:avLst/>
              </a:prstGeom>
              <a:blipFill rotWithShape="1">
                <a:blip r:embed="rId3"/>
                <a:stretch>
                  <a:fillRect l="-1592" t="-30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İçerik Yer Tutucusu 10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65" y="1775914"/>
            <a:ext cx="4302935" cy="3061702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6269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021" y="66584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1 Farad Sığaç Yapalım ve Yükleyelim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571999" y="1558258"/>
            <a:ext cx="6100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Levhaları arası 1mm olan ve arasında hava bulunan 1 Farad sığaya sahip kondansatör yapalım?</a:t>
            </a:r>
          </a:p>
          <a:p>
            <a:endParaRPr lang="tr-TR" dirty="0" smtClean="0"/>
          </a:p>
          <a:p>
            <a:pPr marL="342900" indent="-342900">
              <a:buAutoNum type="alphaLcParenR"/>
            </a:pPr>
            <a:r>
              <a:rPr lang="tr-TR" dirty="0" smtClean="0"/>
              <a:t>Levha alanı ne olmalıdır?</a:t>
            </a:r>
          </a:p>
          <a:p>
            <a:pPr marL="342900" indent="-342900">
              <a:buAutoNum type="alphaLcParenR"/>
            </a:pPr>
            <a:r>
              <a:rPr lang="tr-TR" dirty="0" smtClean="0"/>
              <a:t>1 Volt gerilimle yüklersek ne kadar enerjisi olur?</a:t>
            </a:r>
          </a:p>
          <a:p>
            <a:pPr marL="342900" indent="-342900">
              <a:buAutoNum type="alphaLcParenR"/>
            </a:pPr>
            <a:r>
              <a:rPr lang="tr-TR" dirty="0" smtClean="0"/>
              <a:t>Dielektrik maddeyi değiştirmek yeterli enerjiyi sağlar mı ?</a:t>
            </a:r>
          </a:p>
          <a:p>
            <a:pPr marL="342900" indent="-342900">
              <a:buAutoNum type="alphaLcParenR"/>
            </a:pPr>
            <a:endParaRPr lang="tr-TR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4" b="9753"/>
          <a:stretch/>
        </p:blipFill>
        <p:spPr>
          <a:xfrm>
            <a:off x="6755145" y="3866582"/>
            <a:ext cx="5436856" cy="299141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6529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021" y="66584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1 Farad Sığaç Yapalım ve Yükleyelim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4571999" y="1558258"/>
                <a:ext cx="6100550" cy="3577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dirty="0" smtClean="0"/>
              </a:p>
              <a:p>
                <a:pPr marL="342900" indent="-342900">
                  <a:buAutoNum type="alphaLcParenR"/>
                </a:pPr>
                <a:r>
                  <a:rPr lang="tr-TR" dirty="0" smtClean="0"/>
                  <a:t>Levha alanı ne olmalıdır?</a:t>
                </a:r>
              </a:p>
              <a:p>
                <a:endParaRPr lang="tr-TR" dirty="0" smtClean="0"/>
              </a:p>
              <a:p>
                <a:r>
                  <a:rPr lang="tr-TR" b="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/>
                      </a:rPr>
                      <m:t>  </m:t>
                    </m:r>
                    <m:r>
                      <a:rPr lang="tr-TR" sz="2400" i="1">
                        <a:latin typeface="Cambria Math"/>
                      </a:rPr>
                      <m:t>𝐶</m:t>
                    </m:r>
                    <m:r>
                      <a:rPr lang="tr-TR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a:rPr lang="tr-TR" sz="2400" i="1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tr-TR" sz="24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tr-TR" sz="24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/>
                        </a:rPr>
                        <m:t>1 </m:t>
                      </m:r>
                      <m:r>
                        <a:rPr lang="tr-TR" sz="2400" b="0" i="1" smtClean="0">
                          <a:latin typeface="Cambria Math"/>
                        </a:rPr>
                        <m:t>𝐹</m:t>
                      </m:r>
                      <m:r>
                        <a:rPr lang="tr-TR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/>
                            </a:rPr>
                            <m:t>8,85.10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lang="tr-TR" sz="2400" b="0" i="1" smtClean="0">
                          <a:latin typeface="Cambria Math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tr-T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tr-TR" sz="2400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l-G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/>
                            </a:rPr>
                            <m:t>𝑨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/>
                                </a:rPr>
                                <m:t>1.10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/>
                                </a:rPr>
                                <m:t>−3</m:t>
                              </m:r>
                            </m:sup>
                          </m:sSup>
                          <m:r>
                            <a:rPr lang="tr-TR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/>
                      </a:rPr>
                      <m:t>𝐴</m:t>
                    </m:r>
                    <m:r>
                      <a:rPr lang="tr-T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/>
                          </a:rPr>
                          <m:t>1.</m:t>
                        </m:r>
                        <m:sSup>
                          <m:sSup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tr-TR" sz="2400" i="1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/>
                              </a:rPr>
                              <m:t>8,85.10</m:t>
                            </m:r>
                          </m:e>
                          <m:sup>
                            <m:r>
                              <a:rPr lang="tr-TR" sz="2400" i="1">
                                <a:latin typeface="Cambria Math"/>
                              </a:rPr>
                              <m:t>−12</m:t>
                            </m:r>
                          </m:sup>
                        </m:sSup>
                      </m:den>
                    </m:f>
                    <m:r>
                      <a:rPr lang="tr-TR" sz="2400" b="0" i="1" smtClean="0">
                        <a:latin typeface="Cambria Math"/>
                      </a:rPr>
                      <m:t>=1,13.</m:t>
                    </m:r>
                    <m:sSup>
                      <m:sSupPr>
                        <m:ctrlPr>
                          <a:rPr lang="tr-T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tr-TR" sz="2400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tr-T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tr-TR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400" dirty="0" smtClean="0"/>
                  <a:t> </a:t>
                </a:r>
                <a:r>
                  <a:rPr lang="tr-TR" sz="2400" dirty="0" smtClean="0">
                    <a:sym typeface="Wingdings" panose="05000000000000000000" pitchFamily="2" charset="2"/>
                  </a:rPr>
                  <a:t></a:t>
                </a:r>
                <a:endParaRPr lang="tr-TR" sz="2400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 marL="342900" indent="-342900">
                  <a:buAutoNum type="alphaLcParenR"/>
                </a:pPr>
                <a:endParaRPr lang="tr-TR" dirty="0" smtClean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58258"/>
                <a:ext cx="6100550" cy="3577582"/>
              </a:xfrm>
              <a:prstGeom prst="rect">
                <a:avLst/>
              </a:prstGeom>
              <a:blipFill rotWithShape="1">
                <a:blip r:embed="rId3"/>
                <a:stretch>
                  <a:fillRect l="-6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4559" r="11288" b="66659"/>
          <a:stretch/>
        </p:blipFill>
        <p:spPr>
          <a:xfrm>
            <a:off x="8193207" y="1710796"/>
            <a:ext cx="3794077" cy="709685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7406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021" y="66584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1 Farad Sığaç Yapalım ve Yükleyelim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4571999" y="1558258"/>
                <a:ext cx="6100550" cy="373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sz="2400" dirty="0" smtClean="0"/>
              </a:p>
              <a:p>
                <a:r>
                  <a:rPr lang="tr-TR" dirty="0" smtClean="0"/>
                  <a:t>b) 1 </a:t>
                </a:r>
                <a:r>
                  <a:rPr lang="tr-TR" dirty="0"/>
                  <a:t>Volt gerilimle yüklersek ne kadar enerjisi olur</a:t>
                </a:r>
                <a:r>
                  <a:rPr lang="tr-TR" dirty="0" smtClean="0"/>
                  <a:t>?</a:t>
                </a:r>
              </a:p>
              <a:p>
                <a:pPr marL="342900" indent="-342900">
                  <a:buAutoNum type="alphaLcParenR"/>
                </a:pPr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𝑊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tr-TR" b="0" i="1" smtClean="0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tr-T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</a:p>
              <a:p>
                <a:pPr marL="342900" indent="-342900">
                  <a:buAutoNum type="alphaLcParenR"/>
                </a:pP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𝑊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tr-TR" b="0" i="1" smtClean="0"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tr-TR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/>
                          </a:rPr>
                          <m:t>.1</m:t>
                        </m:r>
                      </m:e>
                      <m:sup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/>
                      </a:rPr>
                      <m:t>=0.5 </m:t>
                    </m:r>
                    <m:r>
                      <a:rPr lang="tr-TR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smtClean="0">
                    <a:sym typeface="Wingdings" panose="05000000000000000000" pitchFamily="2" charset="2"/>
                  </a:rPr>
                  <a:t>  </a:t>
                </a:r>
                <a:endParaRPr lang="tr-TR" dirty="0"/>
              </a:p>
              <a:p>
                <a:pPr marL="342900" indent="-342900">
                  <a:buAutoNum type="alphaLcParenR"/>
                </a:pPr>
                <a:endParaRPr lang="tr-TR" dirty="0" smtClean="0"/>
              </a:p>
              <a:p>
                <a:pPr marL="342900" indent="-342900">
                  <a:buAutoNum type="alphaLcParenR"/>
                </a:pPr>
                <a:endParaRPr lang="tr-TR" dirty="0"/>
              </a:p>
              <a:p>
                <a:pPr marL="342900" indent="-342900">
                  <a:buAutoNum type="alphaLcParenR"/>
                </a:pPr>
                <a:endParaRPr lang="tr-TR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 marL="342900" indent="-342900">
                  <a:buAutoNum type="alphaLcParenR"/>
                </a:pPr>
                <a:endParaRPr lang="tr-TR" dirty="0" smtClean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58258"/>
                <a:ext cx="6100550" cy="3736920"/>
              </a:xfrm>
              <a:prstGeom prst="rect">
                <a:avLst/>
              </a:prstGeom>
              <a:blipFill rotWithShape="1">
                <a:blip r:embed="rId3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4559" r="11288" b="66659"/>
          <a:stretch/>
        </p:blipFill>
        <p:spPr>
          <a:xfrm>
            <a:off x="8179559" y="2720730"/>
            <a:ext cx="3794077" cy="709685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1485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4" b="9753"/>
          <a:stretch/>
        </p:blipFill>
        <p:spPr>
          <a:xfrm>
            <a:off x="7051342" y="2361096"/>
            <a:ext cx="4835858" cy="2660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5021" y="66584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1 Farad Sığaç Yapalım ve Yükleyelim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4571999" y="1558257"/>
                <a:ext cx="6100550" cy="599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r-TR" sz="2400" dirty="0" smtClean="0"/>
              </a:p>
              <a:p>
                <a:r>
                  <a:rPr lang="tr-TR" dirty="0"/>
                  <a:t>c</a:t>
                </a:r>
                <a:r>
                  <a:rPr lang="tr-TR" dirty="0" smtClean="0"/>
                  <a:t>) Dielektrik maddeyi değiştirmek yeterli enerjiyi sağlar mı ?</a:t>
                </a:r>
              </a:p>
              <a:p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/>
                      </a:rPr>
                      <m:t>𝐶</m:t>
                    </m:r>
                    <m:r>
                      <a:rPr lang="tr-TR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a:rPr lang="tr-TR" sz="2400" i="1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l-G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tr-TR" sz="2400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tr-TR" sz="2400" dirty="0"/>
                  <a:t> </a:t>
                </a:r>
              </a:p>
              <a:p>
                <a:endParaRPr lang="tr-TR" dirty="0" smtClean="0"/>
              </a:p>
              <a:p>
                <a:pPr marL="342900" indent="-342900">
                  <a:buAutoNum type="alphaLcParenR"/>
                </a:pP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𝑊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tr-TR" b="0" i="1" smtClean="0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tr-T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a:rPr lang="tr-TR" sz="2800" b="0" i="1" smtClean="0">
                            <a:latin typeface="Cambria Math"/>
                          </a:rPr>
                          <m:t>𝑠𝑢</m:t>
                        </m:r>
                      </m:sub>
                    </m:sSub>
                    <m:r>
                      <a:rPr lang="tr-TR" sz="2800" i="1">
                        <a:latin typeface="Cambria Math"/>
                      </a:rPr>
                      <m:t>≅</m:t>
                    </m:r>
                    <m:r>
                      <a:rPr lang="tr-TR" sz="2800" b="0" i="1" smtClean="0">
                        <a:latin typeface="Cambria Math"/>
                      </a:rPr>
                      <m:t>80</m:t>
                    </m:r>
                    <m:sSub>
                      <m:sSubPr>
                        <m:ctrlPr>
                          <a:rPr lang="tr-TR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a:rPr lang="tr-TR" sz="2800" b="0" i="1" smtClean="0">
                            <a:latin typeface="Cambria Math"/>
                          </a:rPr>
                          <m:t>h𝑎𝑣𝑎</m:t>
                        </m:r>
                      </m:sub>
                    </m:sSub>
                  </m:oMath>
                </a14:m>
                <a:r>
                  <a:rPr lang="tr-TR" sz="2800" dirty="0" smtClean="0"/>
                  <a:t> </a:t>
                </a:r>
              </a:p>
              <a:p>
                <a:endParaRPr lang="tr-TR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tr-TR" sz="2800" b="0" i="1" smtClean="0">
                            <a:latin typeface="Cambria Math"/>
                          </a:rPr>
                          <m:t>𝑠𝑜𝑛</m:t>
                        </m:r>
                      </m:sub>
                    </m:sSub>
                    <m:r>
                      <a:rPr lang="tr-TR" sz="2800" i="1">
                        <a:latin typeface="Cambria Math"/>
                      </a:rPr>
                      <m:t>≅</m:t>
                    </m:r>
                    <m:sSub>
                      <m:sSubPr>
                        <m:ctrlPr>
                          <a:rPr lang="tr-T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/>
                          </a:rPr>
                          <m:t>80</m:t>
                        </m:r>
                        <m:r>
                          <a:rPr lang="tr-TR" sz="28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tr-TR" sz="2800" b="0" i="1" smtClean="0">
                            <a:latin typeface="Cambria Math"/>
                          </a:rPr>
                          <m:t>𝑖𝑙𝑘</m:t>
                        </m:r>
                      </m:sub>
                    </m:sSub>
                  </m:oMath>
                </a14:m>
                <a:r>
                  <a:rPr lang="tr-TR" sz="2800" dirty="0" smtClean="0"/>
                  <a:t> </a:t>
                </a:r>
                <a:endParaRPr lang="tr-TR" sz="2800" dirty="0"/>
              </a:p>
              <a:p>
                <a:endParaRPr lang="tr-TR" dirty="0" smtClean="0"/>
              </a:p>
              <a:p>
                <a:endParaRPr lang="tr-TR" dirty="0" smtClean="0"/>
              </a:p>
              <a:p>
                <a:pPr marL="342900" indent="-342900">
                  <a:buAutoNum type="alphaLcParenR"/>
                </a:pPr>
                <a:endParaRPr lang="tr-TR" dirty="0" smtClean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58257"/>
                <a:ext cx="6100550" cy="5995809"/>
              </a:xfrm>
              <a:prstGeom prst="rect">
                <a:avLst/>
              </a:prstGeom>
              <a:blipFill rotWithShape="1">
                <a:blip r:embed="rId4"/>
                <a:stretch>
                  <a:fillRect l="-7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2445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Sığa birimi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4107977" y="1521103"/>
                <a:ext cx="768369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1 Farad sığa değerine sahip kondansatör yapmak neredeyse imkansızdır</a:t>
                </a:r>
              </a:p>
              <a:p>
                <a:r>
                  <a:rPr lang="tr-TR" dirty="0" smtClean="0"/>
                  <a:t>Bundan dolayı 1 Faradın alt birimleri kullanılır.</a:t>
                </a:r>
              </a:p>
              <a:p>
                <a:endParaRPr lang="tr-TR" dirty="0"/>
              </a:p>
              <a:p>
                <a:r>
                  <a:rPr lang="tr-TR" dirty="0" smtClean="0"/>
                  <a:t>1µF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a:rPr lang="tr-T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tr-TR" dirty="0" smtClean="0"/>
                  <a:t>  (mikro farad)</a:t>
                </a:r>
              </a:p>
              <a:p>
                <a:r>
                  <a:rPr lang="tr-TR" dirty="0" smtClean="0"/>
                  <a:t>1nF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/>
                          </a:rPr>
                          <m:t>−</m:t>
                        </m:r>
                        <m:r>
                          <a:rPr lang="tr-TR" b="0" i="1" smtClean="0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tr-T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 (</a:t>
                </a:r>
                <a:r>
                  <a:rPr lang="tr-TR" dirty="0" err="1" smtClean="0"/>
                  <a:t>nano</a:t>
                </a:r>
                <a:r>
                  <a:rPr lang="tr-TR" dirty="0" smtClean="0"/>
                  <a:t> farad)</a:t>
                </a:r>
              </a:p>
              <a:p>
                <a:r>
                  <a:rPr lang="tr-TR" dirty="0" smtClean="0"/>
                  <a:t>1pF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/>
                          </a:rPr>
                          <m:t>−</m:t>
                        </m:r>
                        <m:r>
                          <a:rPr lang="tr-TR" b="0" i="1" smtClean="0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tr-T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(piko farad)</a:t>
                </a:r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77" y="1521103"/>
                <a:ext cx="7683690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714" t="-10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" r="52450" b="25447"/>
          <a:stretch/>
        </p:blipFill>
        <p:spPr>
          <a:xfrm>
            <a:off x="4107977" y="4383425"/>
            <a:ext cx="2398593" cy="24379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46" y="4383425"/>
            <a:ext cx="4404354" cy="2477449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181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47" y="5125685"/>
            <a:ext cx="3014553" cy="1695686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71" y="1512790"/>
            <a:ext cx="4178619" cy="32500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5" y="1413487"/>
            <a:ext cx="3079237" cy="3830472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634018" y="542546"/>
            <a:ext cx="9227024" cy="1293028"/>
          </a:xfrm>
        </p:spPr>
        <p:txBody>
          <a:bodyPr/>
          <a:lstStyle/>
          <a:p>
            <a:r>
              <a:rPr lang="tr-TR" dirty="0" smtClean="0"/>
              <a:t>NE KADAR ENERJİ DEPOLANABİLİR?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107976" y="5360368"/>
            <a:ext cx="4970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Kondansatörler pil gibi enerji depolama görevinde </a:t>
            </a:r>
          </a:p>
          <a:p>
            <a:r>
              <a:rPr lang="tr-TR" dirty="0" smtClean="0"/>
              <a:t>Kullanılamazlar. Sadece depo edilen enerjiyi bir anlık hızlı bir </a:t>
            </a:r>
          </a:p>
          <a:p>
            <a:r>
              <a:rPr lang="tr-TR" dirty="0" smtClean="0"/>
              <a:t>Şekilde aktarma görevini üstlenirler.</a:t>
            </a:r>
            <a:endParaRPr lang="tr-TR" dirty="0"/>
          </a:p>
        </p:txBody>
      </p:sp>
      <p:sp>
        <p:nvSpPr>
          <p:cNvPr id="9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3884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2334" y="72227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5" name="Dikdörtgen 4"/>
          <p:cNvSpPr/>
          <p:nvPr/>
        </p:nvSpPr>
        <p:spPr>
          <a:xfrm>
            <a:off x="2519463" y="2189501"/>
            <a:ext cx="93070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6975" indent="-1196975"/>
            <a:r>
              <a:rPr lang="tr-TR" dirty="0"/>
              <a:t>11.2.3.3. Sığa (kapasite) kavramını açıklar</a:t>
            </a:r>
            <a:r>
              <a:rPr lang="tr-TR" dirty="0" smtClean="0"/>
              <a:t>.</a:t>
            </a:r>
            <a:endParaRPr lang="en-US" dirty="0" smtClean="0"/>
          </a:p>
          <a:p>
            <a:pPr marL="1254125" indent="-280988"/>
            <a:r>
              <a:rPr lang="tr-TR" dirty="0" smtClean="0"/>
              <a:t>a</a:t>
            </a:r>
            <a:r>
              <a:rPr lang="tr-TR" dirty="0"/>
              <a:t>. Öğrencilerin elektrik yüklerinin nasıl depolanıp kullanılabileceğini </a:t>
            </a:r>
            <a:r>
              <a:rPr lang="tr-TR" dirty="0" smtClean="0"/>
              <a:t>tartışmaları </a:t>
            </a:r>
            <a:r>
              <a:rPr lang="tr-TR" dirty="0"/>
              <a:t>ve elektrik enerjisi ile ilişkilendirmeleri sağlanır.</a:t>
            </a:r>
            <a:br>
              <a:rPr lang="tr-TR" dirty="0"/>
            </a:br>
            <a:endParaRPr lang="tr-TR" dirty="0" smtClean="0"/>
          </a:p>
          <a:p>
            <a:pPr marL="973138" indent="-973138"/>
            <a:r>
              <a:rPr lang="tr-TR" dirty="0" smtClean="0"/>
              <a:t>11.2.3.4</a:t>
            </a:r>
            <a:r>
              <a:rPr lang="tr-TR" dirty="0"/>
              <a:t>. Yüklü levhaların özelliklerinden faydalanarak sığacın (kondansatör) işlevini açıklar ve bir sığacın sığasının bağlı olduğu değişkenleri açıklar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11.2.3.5. Yüklenmiş bir sığaçta yük ile gerilim arasındaki ilişkiyi analiz eder.</a:t>
            </a:r>
            <a:br>
              <a:rPr lang="tr-TR" dirty="0"/>
            </a:br>
            <a:endParaRPr lang="tr-TR" dirty="0" smtClean="0"/>
          </a:p>
          <a:p>
            <a:r>
              <a:rPr lang="tr-TR" dirty="0"/>
              <a:t>11.2.3.6. Farklı şekillerdeki sığaçlara örnekler verir.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9240" y="665840"/>
            <a:ext cx="786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Kalp Pilleri ve Elektroşok Cihazı Nasıl Çalışır?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6" y="3073185"/>
            <a:ext cx="3725840" cy="168265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/>
        </p:blipFill>
        <p:spPr>
          <a:xfrm>
            <a:off x="8256896" y="1390531"/>
            <a:ext cx="3825922" cy="168265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967785" y="4945376"/>
            <a:ext cx="6851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Kalp pili ve elektroşok cihazlarının içinde bulunan kondansatörler çok fazla enerji</a:t>
            </a:r>
          </a:p>
          <a:p>
            <a:r>
              <a:rPr lang="tr-TR" dirty="0" smtClean="0"/>
              <a:t>depo etmemesine rağmen istenilen hızda enerjiyi verebilirler.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6119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3889" y="498692"/>
            <a:ext cx="381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056343" y="1188645"/>
            <a:ext cx="49607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Kalp Pilleri ve Elektroşok Cihazı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7368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7" y="1019624"/>
            <a:ext cx="6073253" cy="5798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822796" y="4752558"/>
            <a:ext cx="2069323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8661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13" y="1124091"/>
            <a:ext cx="4518262" cy="5527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5239276" y="5716820"/>
            <a:ext cx="629262" cy="49291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7128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43" y="1041199"/>
            <a:ext cx="4871749" cy="5638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4567158" y="5012137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1281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49" y="2547937"/>
            <a:ext cx="7021735" cy="2979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605" y="5568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5" name="Oval 4"/>
          <p:cNvSpPr/>
          <p:nvPr/>
        </p:nvSpPr>
        <p:spPr>
          <a:xfrm>
            <a:off x="6706147" y="4107019"/>
            <a:ext cx="477469" cy="4414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0009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257" y="2656428"/>
            <a:ext cx="10530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96909" y="1458469"/>
            <a:ext cx="1051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</a:t>
            </a:r>
            <a:r>
              <a:rPr lang="en-US" sz="2800" b="1" dirty="0" smtClean="0"/>
              <a:t>UG</a:t>
            </a:r>
            <a:r>
              <a:rPr lang="tr-TR" sz="2800" b="1" dirty="0" smtClean="0"/>
              <a:t>ÜN</a:t>
            </a:r>
            <a:r>
              <a:rPr lang="en-US" sz="2800" b="1" dirty="0" smtClean="0"/>
              <a:t> NE ÖĞRENDİK?</a:t>
            </a:r>
            <a:endParaRPr lang="tr-TR" sz="2800" b="1" dirty="0"/>
          </a:p>
        </p:txBody>
      </p:sp>
      <p:sp>
        <p:nvSpPr>
          <p:cNvPr id="6" name="Dikdörtgen 4"/>
          <p:cNvSpPr/>
          <p:nvPr/>
        </p:nvSpPr>
        <p:spPr>
          <a:xfrm>
            <a:off x="696909" y="2656428"/>
            <a:ext cx="93070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6975" indent="-1196975"/>
            <a:r>
              <a:rPr lang="tr-TR" dirty="0"/>
              <a:t>11.2.3.3. Sığa (kapasite) kavramını açıklar</a:t>
            </a:r>
            <a:r>
              <a:rPr lang="tr-TR" dirty="0" smtClean="0"/>
              <a:t>.</a:t>
            </a:r>
            <a:endParaRPr lang="en-US" dirty="0" smtClean="0"/>
          </a:p>
          <a:p>
            <a:pPr marL="1254125" indent="-280988"/>
            <a:r>
              <a:rPr lang="tr-TR" dirty="0" smtClean="0"/>
              <a:t>a</a:t>
            </a:r>
            <a:r>
              <a:rPr lang="tr-TR" dirty="0"/>
              <a:t>. Öğrencilerin elektrik yüklerinin nasıl depolanıp kullanılabileceğini </a:t>
            </a:r>
            <a:r>
              <a:rPr lang="tr-TR" dirty="0" smtClean="0"/>
              <a:t>tartışmaları </a:t>
            </a:r>
            <a:r>
              <a:rPr lang="tr-TR" dirty="0"/>
              <a:t>ve elektrik enerjisi ile ilişkilendirmeleri sağlanır.</a:t>
            </a:r>
            <a:br>
              <a:rPr lang="tr-TR" dirty="0"/>
            </a:br>
            <a:endParaRPr lang="tr-TR" dirty="0" smtClean="0"/>
          </a:p>
          <a:p>
            <a:pPr marL="973138" indent="-973138"/>
            <a:r>
              <a:rPr lang="tr-TR" dirty="0" smtClean="0"/>
              <a:t>11.2.3.4</a:t>
            </a:r>
            <a:r>
              <a:rPr lang="tr-TR" dirty="0"/>
              <a:t>. Yüklü levhaların özelliklerinden faydalanarak sığacın (kondansatör) işlevini açıklar ve bir sığacın sığasının bağlı olduğu değişkenleri açıklar</a:t>
            </a:r>
            <a:r>
              <a:rPr lang="tr-TR" dirty="0" smtClean="0"/>
              <a:t>.</a:t>
            </a:r>
          </a:p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11.2.3.5. Yüklenmiş bir sığaçta yük ile gerilim arasındaki ilişkiyi analiz eder.</a:t>
            </a:r>
            <a:br>
              <a:rPr lang="tr-TR" dirty="0"/>
            </a:br>
            <a:endParaRPr lang="tr-TR" dirty="0" smtClean="0"/>
          </a:p>
          <a:p>
            <a:r>
              <a:rPr lang="tr-TR" dirty="0"/>
              <a:t>11.2.3.6. Farklı şekillerdeki sığaçlara örnekler verir.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80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  <p:sp>
        <p:nvSpPr>
          <p:cNvPr id="3" name="Dikdörtgen 2"/>
          <p:cNvSpPr/>
          <p:nvPr/>
        </p:nvSpPr>
        <p:spPr>
          <a:xfrm>
            <a:off x="597407" y="2853786"/>
            <a:ext cx="10263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3138" indent="-973138"/>
            <a:r>
              <a:rPr lang="tr-TR" dirty="0"/>
              <a:t>11.2.3.7. Seri ve paralel devrelerde eşdeğer sığa, yük ve potansiyel fark kavramları ile </a:t>
            </a:r>
            <a:r>
              <a:rPr lang="tr-TR" dirty="0" smtClean="0"/>
              <a:t>ilgili</a:t>
            </a:r>
            <a:r>
              <a:rPr lang="en-US" dirty="0" smtClean="0"/>
              <a:t> </a:t>
            </a:r>
            <a:r>
              <a:rPr lang="tr-TR" dirty="0" smtClean="0"/>
              <a:t>problemler </a:t>
            </a:r>
            <a:r>
              <a:rPr lang="tr-TR" dirty="0"/>
              <a:t>çözer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11.2.3.8. </a:t>
            </a:r>
            <a:r>
              <a:rPr lang="tr-TR" dirty="0" err="1"/>
              <a:t>Sığaçların</a:t>
            </a:r>
            <a:r>
              <a:rPr lang="tr-TR" dirty="0"/>
              <a:t> kullanım alanlarını araştırarak bir </a:t>
            </a:r>
            <a:r>
              <a:rPr lang="tr-TR" dirty="0" err="1"/>
              <a:t>sığaç</a:t>
            </a:r>
            <a:r>
              <a:rPr lang="tr-TR" dirty="0"/>
              <a:t> modeli tasarlar ve yapar.</a:t>
            </a:r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4405995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3889" y="498692"/>
            <a:ext cx="381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Neler Yapacağız?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31558" y="1026724"/>
            <a:ext cx="68648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Kalp Pilleri ve Elektroşok Cihazı Nasıl Çalışır</a:t>
            </a:r>
            <a:r>
              <a:rPr lang="tr-TR" dirty="0" smtClean="0"/>
              <a:t>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Neler </a:t>
            </a:r>
            <a:r>
              <a:rPr lang="tr-TR" dirty="0" smtClean="0"/>
              <a:t>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Sığayı </a:t>
            </a:r>
            <a:r>
              <a:rPr lang="tr-TR" dirty="0" smtClean="0"/>
              <a:t>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Potansiyel Fark – Yük grafiği ve </a:t>
            </a:r>
            <a:r>
              <a:rPr lang="tr-TR" dirty="0" smtClean="0"/>
              <a:t>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1 Farad Sığaç Yapalım ve </a:t>
            </a:r>
            <a:r>
              <a:rPr lang="tr-TR" dirty="0" smtClean="0"/>
              <a:t>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Sığa </a:t>
            </a:r>
            <a:r>
              <a:rPr lang="tr-TR" dirty="0" smtClean="0"/>
              <a:t>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Kalp Pilleri ve Elektroşok </a:t>
            </a:r>
            <a:r>
              <a:rPr lang="tr-TR" dirty="0" smtClean="0"/>
              <a:t>Cihazı</a:t>
            </a:r>
            <a:endParaRPr lang="tr-TR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0543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0291" y="1235456"/>
            <a:ext cx="553135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err="1"/>
              <a:t>Millikan</a:t>
            </a:r>
            <a:r>
              <a:rPr lang="tr-TR" dirty="0"/>
              <a:t> Yağ Damlası Deneyi ve CRT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Levhalar Arasındaki Elektrik Alan</a:t>
            </a:r>
          </a:p>
          <a:p>
            <a:pPr marL="55403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Hatırlayalım: Noktasal Yüklerin Oluşturduğu Elektrik Alan</a:t>
            </a:r>
          </a:p>
          <a:p>
            <a:pPr marL="55403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Aktivite: Yüklü Levha Oluşturalım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Parçacıkların Düzgün Elektrik Alandaki Davranışı</a:t>
            </a:r>
          </a:p>
          <a:p>
            <a:pPr marL="55403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Teknolojideki Kullanımı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err="1"/>
              <a:t>Millikan</a:t>
            </a:r>
            <a:r>
              <a:rPr lang="tr-TR" dirty="0"/>
              <a:t> Yağ Damlası Deneyi ve CRT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8543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547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Enerjiyi Nasıl Depolarız?</a:t>
            </a:r>
            <a:endParaRPr lang="tr-TR" sz="28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6" y="1189060"/>
            <a:ext cx="2954670" cy="36755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5" b="16096"/>
          <a:stretch/>
        </p:blipFill>
        <p:spPr>
          <a:xfrm>
            <a:off x="7361030" y="1205430"/>
            <a:ext cx="4436348" cy="24826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9066" r="54994" b="22832"/>
          <a:stretch/>
        </p:blipFill>
        <p:spPr>
          <a:xfrm>
            <a:off x="8483818" y="3835021"/>
            <a:ext cx="2047164" cy="257942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5943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9459" y="353019"/>
            <a:ext cx="539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Kalp Pilleri ve Elektroşok Cihazı Nasıl Çalışır?</a:t>
            </a:r>
            <a:endParaRPr lang="tr-TR" sz="28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19" y="1524749"/>
            <a:ext cx="3406263" cy="223450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5" y="1491441"/>
            <a:ext cx="3919556" cy="225671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59" y="3748155"/>
            <a:ext cx="6381750" cy="2362200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4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6" y="1850434"/>
            <a:ext cx="3141956" cy="3444899"/>
          </a:xfrm>
          <a:prstGeom prst="rect">
            <a:avLst/>
          </a:prstGeom>
        </p:spPr>
      </p:pic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2815999" y="85742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/>
              <a:t>Düzgün Elektrik Alana Bakalım</a:t>
            </a:r>
            <a:br>
              <a:rPr lang="tr-TR" sz="2800" b="1" dirty="0"/>
            </a:br>
            <a:endParaRPr lang="tr-TR" sz="2800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6892120" y="1637328"/>
            <a:ext cx="5542128" cy="4735773"/>
          </a:xfrm>
        </p:spPr>
        <p:txBody>
          <a:bodyPr>
            <a:normAutofit fontScale="92500" lnSpcReduction="20000"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dirty="0" smtClean="0"/>
              <a:t>Levhada depolanan nedir?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dirty="0" smtClean="0"/>
              <a:t>	- Levhalarda depolanan yük 		değil enerjidir.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dirty="0" smtClean="0"/>
              <a:t>Levhalardaki toplam yük nedir?</a:t>
            </a:r>
          </a:p>
          <a:p>
            <a:pPr marL="457189" lvl="1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- Yük denilince bir levhanın 	yüküne bakıyoruz ama sistemin 	yükü diyoruz.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tr-TR" dirty="0" smtClean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dirty="0" smtClean="0"/>
              <a:t>Levhalara farklı büyüklükte yükler getirebilir miyiz?</a:t>
            </a:r>
          </a:p>
          <a:p>
            <a:pPr marL="457189" lvl="1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- Levhalara farklı büyüklükte yükler </a:t>
            </a:r>
            <a:r>
              <a:rPr lang="tr-TR" u="sng" dirty="0" smtClean="0"/>
              <a:t>getirilemez</a:t>
            </a:r>
            <a:r>
              <a:rPr lang="tr-TR" dirty="0" smtClean="0"/>
              <a:t> çünkü bir yükün orada durabiliyor olması diğer yükün bulunmasına bağlıdır.</a:t>
            </a:r>
            <a:endParaRPr lang="tr-TR" dirty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tr-TR" dirty="0" smtClean="0"/>
              <a:t>Elektrik alanın yönü pilin elektrik alanıyla karşılaştırılabilir mi?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r-TR" dirty="0"/>
              <a:t>	</a:t>
            </a:r>
            <a:r>
              <a:rPr lang="tr-TR" dirty="0" smtClean="0"/>
              <a:t>- Levhanın elektrik alan yönü pilin elektrik alanıyla aynı yönlü olur</a:t>
            </a:r>
            <a:endParaRPr lang="tr-TR" dirty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tr-TR" dirty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8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3496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243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Deneyelim</a:t>
            </a:r>
            <a:endParaRPr lang="tr-TR" sz="2800" b="1" dirty="0"/>
          </a:p>
        </p:txBody>
      </p:sp>
      <p:pic>
        <p:nvPicPr>
          <p:cNvPr id="8" name="Resim 7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97" y="1734756"/>
            <a:ext cx="3848100" cy="3743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2237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309" y="665840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Neler Keşfettik</a:t>
            </a:r>
            <a:endParaRPr lang="tr-TR" sz="28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107976" y="1758876"/>
            <a:ext cx="54270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Pilin  potansiyelinin depolanan yükte katkısı ne oldu?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/>
              <a:t>Depolanan yük ile pilin potansiyeli doğru orantılıdır.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Levhanın alanı depolanan yükü nasıl etkiledi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/>
              <a:t>Levhanın alanı ile depolanan yük doğru orantılıdır.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L</a:t>
            </a:r>
            <a:r>
              <a:rPr lang="tr-TR" dirty="0" smtClean="0"/>
              <a:t>evhalar arası uzaklık ile depolana yük nasıl değişti</a:t>
            </a:r>
            <a:r>
              <a:rPr lang="tr-TR" dirty="0" smtClean="0"/>
              <a:t>?</a:t>
            </a:r>
            <a:endParaRPr lang="tr-T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/>
              <a:t>Levhalar arası uzaklık ile depolanan yük ters orantılıdır</a:t>
            </a:r>
            <a:r>
              <a:rPr lang="tr-TR" dirty="0" smtClean="0"/>
              <a:t>.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Yalıtkan değiştirilince depolanan yük nasıl değişti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/>
              <a:t>Yalıtkanın dielektrik sabiti ile depolanan yük doğru orantılıdır.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88" y="3447237"/>
            <a:ext cx="2504312" cy="2436126"/>
          </a:xfrm>
          <a:prstGeom prst="rect">
            <a:avLst/>
          </a:prstGeom>
        </p:spPr>
      </p:pic>
      <p:pic>
        <p:nvPicPr>
          <p:cNvPr id="6" name="İçerik Yer Tutucusu 10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66" y="1189061"/>
            <a:ext cx="2644533" cy="1881686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0" y="1189060"/>
            <a:ext cx="4107976" cy="56323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Enerjiyi Nasıl Depolarız?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Kalp Pilleri ve Elektroşok Cihazı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Düzgün Elektrik Alana Bakalım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92D050"/>
                </a:solidFill>
              </a:rPr>
              <a:t>Neler Keşfettik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Sığayı Tanımlayalım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Potansiyel Fark – Yük grafiği ve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1 Farad Sığaç Yapalım ve Yükleyelim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Sığa birimi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Ne kadar Enerji Depolanabilir?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Kalp Pilleri ve Elektroşok Cihazı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9350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10275</TotalTime>
  <Words>2182</Words>
  <Application>Microsoft Office PowerPoint</Application>
  <PresentationFormat>Özel</PresentationFormat>
  <Paragraphs>531</Paragraphs>
  <Slides>28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Vapor Trail</vt:lpstr>
      <vt:lpstr>  11. SInIf: ELEKTRİK VE MANYETİZMA ÜNİTESİ   KONDASATÖR (SIĞAÇ)</vt:lpstr>
      <vt:lpstr>PowerPoint Sunusu</vt:lpstr>
      <vt:lpstr>PowerPoint Sunusu</vt:lpstr>
      <vt:lpstr>PowerPoint Sunusu</vt:lpstr>
      <vt:lpstr>PowerPoint Sunusu</vt:lpstr>
      <vt:lpstr>PowerPoint Sunusu</vt:lpstr>
      <vt:lpstr>Düzgün Elektrik Alana Bakalım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NE KADAR ENERJİ DEPOLANABİLİR?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ERCAN</cp:lastModifiedBy>
  <cp:revision>365</cp:revision>
  <dcterms:created xsi:type="dcterms:W3CDTF">2016-04-01T12:40:28Z</dcterms:created>
  <dcterms:modified xsi:type="dcterms:W3CDTF">2017-03-10T20:56:03Z</dcterms:modified>
</cp:coreProperties>
</file>