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7"/>
  </p:notesMasterIdLst>
  <p:sldIdLst>
    <p:sldId id="256" r:id="rId2"/>
    <p:sldId id="273" r:id="rId3"/>
    <p:sldId id="257" r:id="rId4"/>
    <p:sldId id="258" r:id="rId5"/>
    <p:sldId id="268" r:id="rId6"/>
    <p:sldId id="285" r:id="rId7"/>
    <p:sldId id="269" r:id="rId8"/>
    <p:sldId id="286" r:id="rId9"/>
    <p:sldId id="284" r:id="rId10"/>
    <p:sldId id="287" r:id="rId11"/>
    <p:sldId id="282" r:id="rId12"/>
    <p:sldId id="261" r:id="rId13"/>
    <p:sldId id="262" r:id="rId14"/>
    <p:sldId id="295" r:id="rId15"/>
    <p:sldId id="294" r:id="rId16"/>
    <p:sldId id="264" r:id="rId17"/>
    <p:sldId id="288" r:id="rId18"/>
    <p:sldId id="289" r:id="rId19"/>
    <p:sldId id="290" r:id="rId20"/>
    <p:sldId id="265" r:id="rId21"/>
    <p:sldId id="274" r:id="rId22"/>
    <p:sldId id="266" r:id="rId23"/>
    <p:sldId id="283" r:id="rId24"/>
    <p:sldId id="305" r:id="rId25"/>
    <p:sldId id="30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61" autoAdjust="0"/>
  </p:normalViewPr>
  <p:slideViewPr>
    <p:cSldViewPr>
      <p:cViewPr varScale="1">
        <p:scale>
          <a:sx n="80" d="100"/>
          <a:sy n="80" d="100"/>
        </p:scale>
        <p:origin x="127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030B2-D427-4293-80D9-05E84B114FA8}" type="datetimeFigureOut">
              <a:rPr lang="tr-TR" smtClean="0"/>
              <a:pPr/>
              <a:t>18.5.2018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06193-CB5E-4B96-9EBB-CC497552E843}" type="slidenum">
              <a:rPr lang="tr-TR" smtClean="0"/>
              <a:pPr/>
              <a:t>‹#›</a:t>
            </a:fld>
            <a:endParaRPr lang="tr-TR"/>
          </a:p>
        </p:txBody>
      </p:sp>
    </p:spTree>
    <p:extLst>
      <p:ext uri="{BB962C8B-B14F-4D97-AF65-F5344CB8AC3E}">
        <p14:creationId xmlns:p14="http://schemas.microsoft.com/office/powerpoint/2010/main" val="365795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İnce</a:t>
            </a:r>
            <a:r>
              <a:rPr lang="tr-TR" baseline="0" dirty="0" smtClean="0"/>
              <a:t> kenarlı mercek için:</a:t>
            </a:r>
          </a:p>
          <a:p>
            <a:endParaRPr lang="tr-TR" dirty="0" smtClean="0"/>
          </a:p>
          <a:p>
            <a:r>
              <a:rPr lang="tr-TR" dirty="0" smtClean="0"/>
              <a:t>http://tutor-homework.com/Physics_Help/lens_ray_simulation.html</a:t>
            </a:r>
          </a:p>
          <a:p>
            <a:endParaRPr lang="tr-TR" dirty="0" smtClean="0"/>
          </a:p>
          <a:p>
            <a:r>
              <a:rPr lang="tr-TR" dirty="0" smtClean="0"/>
              <a:t>http://ophysics.com/l12.html</a:t>
            </a:r>
            <a:endParaRPr lang="tr-TR" dirty="0"/>
          </a:p>
        </p:txBody>
      </p:sp>
      <p:sp>
        <p:nvSpPr>
          <p:cNvPr id="4" name="Slayt Numarası Yer Tutucusu 3"/>
          <p:cNvSpPr>
            <a:spLocks noGrp="1"/>
          </p:cNvSpPr>
          <p:nvPr>
            <p:ph type="sldNum" sz="quarter" idx="10"/>
          </p:nvPr>
        </p:nvSpPr>
        <p:spPr/>
        <p:txBody>
          <a:bodyPr/>
          <a:lstStyle/>
          <a:p>
            <a:fld id="{FC306193-CB5E-4B96-9EBB-CC497552E843}" type="slidenum">
              <a:rPr lang="tr-TR" smtClean="0"/>
              <a:pPr/>
              <a:t>11</a:t>
            </a:fld>
            <a:endParaRPr lang="tr-TR"/>
          </a:p>
        </p:txBody>
      </p:sp>
    </p:spTree>
    <p:extLst>
      <p:ext uri="{BB962C8B-B14F-4D97-AF65-F5344CB8AC3E}">
        <p14:creationId xmlns:p14="http://schemas.microsoft.com/office/powerpoint/2010/main" val="37939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Kalın</a:t>
            </a:r>
            <a:r>
              <a:rPr lang="tr-TR" baseline="0" dirty="0" smtClean="0"/>
              <a:t> kenarlı mercek için:</a:t>
            </a:r>
          </a:p>
          <a:p>
            <a:endParaRPr lang="tr-TR" dirty="0" smtClean="0"/>
          </a:p>
          <a:p>
            <a:r>
              <a:rPr lang="tr-TR" dirty="0" smtClean="0"/>
              <a:t>http://tutor-homework.com/Physics_Help/lens_ray_simulation.html</a:t>
            </a:r>
          </a:p>
          <a:p>
            <a:endParaRPr lang="tr-TR" dirty="0" smtClean="0"/>
          </a:p>
          <a:p>
            <a:r>
              <a:rPr lang="tr-TR" dirty="0" smtClean="0"/>
              <a:t>http://ophysics.com/l12.html</a:t>
            </a:r>
            <a:endParaRPr lang="tr-TR" dirty="0"/>
          </a:p>
        </p:txBody>
      </p:sp>
      <p:sp>
        <p:nvSpPr>
          <p:cNvPr id="4" name="Slayt Numarası Yer Tutucusu 3"/>
          <p:cNvSpPr>
            <a:spLocks noGrp="1"/>
          </p:cNvSpPr>
          <p:nvPr>
            <p:ph type="sldNum" sz="quarter" idx="10"/>
          </p:nvPr>
        </p:nvSpPr>
        <p:spPr/>
        <p:txBody>
          <a:bodyPr/>
          <a:lstStyle/>
          <a:p>
            <a:fld id="{FC306193-CB5E-4B96-9EBB-CC497552E843}" type="slidenum">
              <a:rPr lang="tr-TR" smtClean="0"/>
              <a:pPr/>
              <a:t>12</a:t>
            </a:fld>
            <a:endParaRPr lang="tr-TR"/>
          </a:p>
        </p:txBody>
      </p:sp>
    </p:spTree>
    <p:extLst>
      <p:ext uri="{BB962C8B-B14F-4D97-AF65-F5344CB8AC3E}">
        <p14:creationId xmlns:p14="http://schemas.microsoft.com/office/powerpoint/2010/main" val="423220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Cisim merkezin dışında ise, görüntü odak ile merkez arasındadır</a:t>
            </a:r>
            <a:r>
              <a:rPr lang="tr-TR" baseline="0" dirty="0" smtClean="0"/>
              <a:t>, cisimden küçüktür, terstir, gerçektir.</a:t>
            </a:r>
          </a:p>
          <a:p>
            <a:r>
              <a:rPr lang="tr-TR" baseline="0" dirty="0" smtClean="0"/>
              <a:t>Cisim merkezde ise, görüntü merkezdedir, cisim ile aynı boydadır, terstir, gerçektir.</a:t>
            </a:r>
          </a:p>
          <a:p>
            <a:r>
              <a:rPr lang="tr-TR" baseline="0" dirty="0" smtClean="0"/>
              <a:t>Cisim merkez ile odak arasında ise, görüntü merkezin dışındadır, cisimden büyüktür, terstir, gerçektir.</a:t>
            </a:r>
          </a:p>
          <a:p>
            <a:r>
              <a:rPr lang="tr-TR" baseline="0" dirty="0" smtClean="0"/>
              <a:t>Cisim odak noktasında ise, görüntü sonsuzdadır.</a:t>
            </a:r>
          </a:p>
          <a:p>
            <a:r>
              <a:rPr lang="tr-TR" baseline="0" dirty="0" smtClean="0"/>
              <a:t>Cisim odak ile merkez arasında ise, görüntü mercekten daha uzaktadır, büyüktür, düzdür, gerçektir.</a:t>
            </a:r>
            <a:endParaRPr lang="tr-TR" dirty="0"/>
          </a:p>
        </p:txBody>
      </p:sp>
      <p:sp>
        <p:nvSpPr>
          <p:cNvPr id="4" name="Slide Number Placeholder 3"/>
          <p:cNvSpPr>
            <a:spLocks noGrp="1"/>
          </p:cNvSpPr>
          <p:nvPr>
            <p:ph type="sldNum" sz="quarter" idx="10"/>
          </p:nvPr>
        </p:nvSpPr>
        <p:spPr/>
        <p:txBody>
          <a:bodyPr/>
          <a:lstStyle/>
          <a:p>
            <a:fld id="{FC306193-CB5E-4B96-9EBB-CC497552E843}" type="slidenum">
              <a:rPr lang="tr-TR" smtClean="0"/>
              <a:pPr/>
              <a:t>13</a:t>
            </a:fld>
            <a:endParaRPr lang="tr-TR"/>
          </a:p>
        </p:txBody>
      </p:sp>
    </p:spTree>
    <p:extLst>
      <p:ext uri="{BB962C8B-B14F-4D97-AF65-F5344CB8AC3E}">
        <p14:creationId xmlns:p14="http://schemas.microsoft.com/office/powerpoint/2010/main" val="2384571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Görüntü</a:t>
            </a:r>
            <a:r>
              <a:rPr lang="tr-TR" baseline="0" dirty="0" smtClean="0"/>
              <a:t> her zaman sanaldır, düzdür, cisimden küçüktür. </a:t>
            </a:r>
            <a:endParaRPr lang="tr-TR" dirty="0"/>
          </a:p>
        </p:txBody>
      </p:sp>
      <p:sp>
        <p:nvSpPr>
          <p:cNvPr id="4" name="Slayt Numarası Yer Tutucusu 3"/>
          <p:cNvSpPr>
            <a:spLocks noGrp="1"/>
          </p:cNvSpPr>
          <p:nvPr>
            <p:ph type="sldNum" sz="quarter" idx="10"/>
          </p:nvPr>
        </p:nvSpPr>
        <p:spPr/>
        <p:txBody>
          <a:bodyPr/>
          <a:lstStyle/>
          <a:p>
            <a:fld id="{FC306193-CB5E-4B96-9EBB-CC497552E843}" type="slidenum">
              <a:rPr lang="tr-TR" smtClean="0"/>
              <a:pPr/>
              <a:t>14</a:t>
            </a:fld>
            <a:endParaRPr lang="tr-TR"/>
          </a:p>
        </p:txBody>
      </p:sp>
    </p:spTree>
    <p:extLst>
      <p:ext uri="{BB962C8B-B14F-4D97-AF65-F5344CB8AC3E}">
        <p14:creationId xmlns:p14="http://schemas.microsoft.com/office/powerpoint/2010/main" val="12662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Evet. Kırılma konusunda snell yasasını hatırlayalım. Az kırıcı ortamdan çok kırıcı</a:t>
            </a:r>
            <a:r>
              <a:rPr lang="tr-TR" baseline="0" dirty="0" smtClean="0"/>
              <a:t> ortama girdiğinde normale yaklaşıyordu ışın. Merceklerde ışınlar snelle göre kırılır. Örneğin ince kenarlı merceği ele alalım. Hava ortamı az kırıcı, mercek ortamı çok kırıcı; havadan gelen ışın mercege geldiğinde ışın normale yaklaşacak şekilde kırılacaktır. Paralel gelen ışınlar ince kenarlı mercekte odak noktasında toplanacaktır. Merceği hava ortamından alıp kırıcılık indisi mercekten büyük bir ortama koyarsak, merceğe paralel gelen ışınlar artık toplanmaz, uzantıları odaktan geçecek şekilde dağılır. Yani ince kenarlı mercek, kalın kenarlı gibi davranır. Aynı şekilde kalın kenarlı mercekte, ince kenarlı gibi davranır. </a:t>
            </a:r>
            <a:endParaRPr lang="tr-TR" dirty="0"/>
          </a:p>
        </p:txBody>
      </p:sp>
      <p:sp>
        <p:nvSpPr>
          <p:cNvPr id="4" name="Slide Number Placeholder 3"/>
          <p:cNvSpPr>
            <a:spLocks noGrp="1"/>
          </p:cNvSpPr>
          <p:nvPr>
            <p:ph type="sldNum" sz="quarter" idx="10"/>
          </p:nvPr>
        </p:nvSpPr>
        <p:spPr/>
        <p:txBody>
          <a:bodyPr/>
          <a:lstStyle/>
          <a:p>
            <a:fld id="{FC306193-CB5E-4B96-9EBB-CC497552E843}" type="slidenum">
              <a:rPr lang="tr-TR" smtClean="0"/>
              <a:pPr/>
              <a:t>15</a:t>
            </a:fld>
            <a:endParaRPr lang="tr-TR"/>
          </a:p>
        </p:txBody>
      </p:sp>
    </p:spTree>
    <p:extLst>
      <p:ext uri="{BB962C8B-B14F-4D97-AF65-F5344CB8AC3E}">
        <p14:creationId xmlns:p14="http://schemas.microsoft.com/office/powerpoint/2010/main" val="66145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C306193-CB5E-4B96-9EBB-CC497552E843}" type="slidenum">
              <a:rPr lang="tr-TR" smtClean="0"/>
              <a:pPr/>
              <a:t>16</a:t>
            </a:fld>
            <a:endParaRPr lang="tr-TR"/>
          </a:p>
        </p:txBody>
      </p:sp>
    </p:spTree>
    <p:extLst>
      <p:ext uri="{BB962C8B-B14F-4D97-AF65-F5344CB8AC3E}">
        <p14:creationId xmlns:p14="http://schemas.microsoft.com/office/powerpoint/2010/main" val="169973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D24D45B-1209-4503-8DA9-F561ECD9AB8E}" type="datetime1">
              <a:rPr lang="en-US" smtClean="0"/>
              <a:pPr/>
              <a:t>5/18/2018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F7745E-9F58-4FF9-B110-55FF20209637}" type="datetime1">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FAC7E2-5031-4D3B-8F9F-9376C7884160}" type="datetime1">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2492B1-D77C-4D41-9D1E-61D08F6FB355}" type="datetime1">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56D6F6-FD0D-4DAC-BAD0-4AB6AF946726}" type="datetime1">
              <a:rPr lang="en-US" smtClean="0"/>
              <a:pPr/>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E4B4E5-D260-4679-9887-02A433239F1B}" type="datetime1">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1FC42F-CF76-40EE-9E08-C380F7AF8F63}" type="datetime1">
              <a:rPr lang="en-US" smtClean="0"/>
              <a:pPr/>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AB41E0-5D58-4B21-97B2-BD607996836F}" type="datetime1">
              <a:rPr lang="en-US" smtClean="0"/>
              <a:pPr/>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329FD3-FF21-44AB-8BA1-4C4B4DCAD59A}" type="datetime1">
              <a:rPr lang="en-US" smtClean="0"/>
              <a:pPr/>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B1191C-6C6A-4B44-A887-CF4593CF4E3F}" type="datetime1">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553381-468A-4168-B5B3-B4AA675767AB}" type="datetime1">
              <a:rPr lang="en-US" smtClean="0"/>
              <a:pPr/>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EE151A-F085-4C0C-87EA-E1F10E89AD0F}" type="datetime1">
              <a:rPr lang="en-US" smtClean="0"/>
              <a:pPr/>
              <a:t>5/18/2018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1.png"/><Relationship Id="rId4" Type="http://schemas.openxmlformats.org/officeDocument/2006/relationships/hyperlink" Target="http://ophysics.com/l12.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physics.com/l14.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tr-TR" dirty="0" smtClean="0"/>
              <a:t>MERCEKLERDE GÖRÜNTÜ</a:t>
            </a:r>
            <a:endParaRPr lang="tr-TR" dirty="0"/>
          </a:p>
        </p:txBody>
      </p:sp>
      <p:sp>
        <p:nvSpPr>
          <p:cNvPr id="3" name="Subtitle 2"/>
          <p:cNvSpPr>
            <a:spLocks noGrp="1"/>
          </p:cNvSpPr>
          <p:nvPr>
            <p:ph type="subTitle" idx="1"/>
          </p:nvPr>
        </p:nvSpPr>
        <p:spPr>
          <a:xfrm>
            <a:off x="1289304" y="5105400"/>
            <a:ext cx="7854696" cy="1752600"/>
          </a:xfrm>
        </p:spPr>
        <p:txBody>
          <a:bodyPr>
            <a:normAutofit fontScale="85000" lnSpcReduction="20000"/>
          </a:bodyPr>
          <a:lstStyle/>
          <a:p>
            <a:endParaRPr lang="tr-TR" dirty="0" smtClean="0"/>
          </a:p>
          <a:p>
            <a:endParaRPr lang="tr-TR" dirty="0" smtClean="0"/>
          </a:p>
          <a:p>
            <a:endParaRPr lang="tr-TR" dirty="0" smtClean="0"/>
          </a:p>
          <a:p>
            <a:r>
              <a:rPr lang="tr-TR" dirty="0" smtClean="0"/>
              <a:t>Arş. Gör. Dilber DEMİRTAŞ</a:t>
            </a:r>
          </a:p>
          <a:p>
            <a:r>
              <a:rPr lang="tr-TR" dirty="0" smtClean="0"/>
              <a:t>Emre Can TURAN</a:t>
            </a:r>
          </a:p>
          <a:p>
            <a:endParaRPr lang="tr-T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B6F15528-21DE-4FAA-801E-634DDDAF4B2B}" type="slidenum">
              <a:rPr lang="en-US" smtClean="0"/>
              <a:pPr/>
              <a:t>10</a:t>
            </a:fld>
            <a:endParaRPr lang="en-US"/>
          </a:p>
        </p:txBody>
      </p:sp>
      <p:pic>
        <p:nvPicPr>
          <p:cNvPr id="5122" name="Picture 2" descr="http://cdn.nasilkolay.com/static/246K7/kirpik-nasil-uzar_646x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21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203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
            <a:ext cx="8229600" cy="1143000"/>
          </a:xfrm>
        </p:spPr>
        <p:txBody>
          <a:bodyPr/>
          <a:lstStyle/>
          <a:p>
            <a:pPr algn="ctr"/>
            <a:r>
              <a:rPr lang="tr-TR" dirty="0" smtClean="0"/>
              <a:t>Aktivite – İnce Kenarlı Mercek</a:t>
            </a:r>
            <a:endParaRPr lang="tr-T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11266" name="Picture 2" descr="http://www.fenokulu.net/images/ince-kenarli-merce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537" y="1328654"/>
            <a:ext cx="4572000" cy="543559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tr-TR" dirty="0"/>
          </a:p>
        </p:txBody>
      </p:sp>
      <p:sp>
        <p:nvSpPr>
          <p:cNvPr id="7"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a:solidFill>
                  <a:srgbClr val="FF0066"/>
                </a:solidFill>
              </a:rPr>
              <a:t>Aktiviteler</a:t>
            </a:r>
          </a:p>
          <a:p>
            <a:endParaRPr lang="tr-TR" sz="1400" b="1" dirty="0" smtClean="0"/>
          </a:p>
          <a:p>
            <a:r>
              <a:rPr lang="tr-TR" sz="1400" dirty="0" smtClean="0"/>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smtClean="0"/>
              <a:t>Gündelik Hayattan Örnekler </a:t>
            </a:r>
          </a:p>
          <a:p>
            <a:endParaRPr lang="tr-TR" sz="1400" dirty="0" smtClean="0"/>
          </a:p>
          <a:p>
            <a:r>
              <a:rPr lang="tr-TR" sz="1400" dirty="0" smtClean="0"/>
              <a:t>Çıkmış Soru Çözümü</a:t>
            </a:r>
          </a:p>
          <a:p>
            <a:endParaRPr lang="tr-TR" sz="1400" dirty="0" smtClean="0"/>
          </a:p>
          <a:p>
            <a:r>
              <a:rPr lang="tr-TR" sz="1400" dirty="0" smtClean="0"/>
              <a:t>Dersin Özeti</a:t>
            </a:r>
          </a:p>
          <a:p>
            <a:pPr marL="0" indent="0">
              <a:buFont typeface="Wingdings 2"/>
              <a:buNone/>
            </a:pPr>
            <a:endParaRPr lang="tr-TR" sz="1400" dirty="0" smtClean="0"/>
          </a:p>
          <a:p>
            <a:r>
              <a:rPr lang="tr-TR" sz="1400" dirty="0" smtClean="0"/>
              <a:t>Gelecek Ders</a:t>
            </a:r>
          </a:p>
          <a:p>
            <a:endParaRPr lang="tr-TR" sz="1200" dirty="0"/>
          </a:p>
        </p:txBody>
      </p:sp>
    </p:spTree>
    <p:extLst>
      <p:ext uri="{BB962C8B-B14F-4D97-AF65-F5344CB8AC3E}">
        <p14:creationId xmlns:p14="http://schemas.microsoft.com/office/powerpoint/2010/main" val="350325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2460" y="259081"/>
            <a:ext cx="8229600" cy="1143000"/>
          </a:xfrm>
        </p:spPr>
        <p:txBody>
          <a:bodyPr/>
          <a:lstStyle/>
          <a:p>
            <a:pPr algn="ctr"/>
            <a:r>
              <a:rPr lang="tr-TR" dirty="0" smtClean="0"/>
              <a:t>Aktivite – Kalın Kenarlı Mercek</a:t>
            </a:r>
            <a:endParaRPr lang="tr-TR" dirty="0"/>
          </a:p>
        </p:txBody>
      </p:sp>
      <p:sp>
        <p:nvSpPr>
          <p:cNvPr id="5" name="Content Placeholder 4"/>
          <p:cNvSpPr>
            <a:spLocks noGrp="1"/>
          </p:cNvSpPr>
          <p:nvPr>
            <p:ph idx="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12290" name="Picture 2" descr="http://3.bp.blogspot.com/-U5fVV4d9vjA/UqXtJVJejbI/AAAAAAAAAEE/iMJP77kXrHk/s1600/r3.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847087"/>
            <a:ext cx="4391016" cy="501091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a:solidFill>
                  <a:srgbClr val="FF0066"/>
                </a:solidFill>
              </a:rPr>
              <a:t>Aktiviteler</a:t>
            </a:r>
          </a:p>
          <a:p>
            <a:endParaRPr lang="tr-TR" sz="1400" b="1" dirty="0" smtClean="0"/>
          </a:p>
          <a:p>
            <a:r>
              <a:rPr lang="tr-TR" sz="1400" dirty="0" smtClean="0"/>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smtClean="0"/>
              <a:t>Gündelik Hayattan Örnekler </a:t>
            </a:r>
          </a:p>
          <a:p>
            <a:endParaRPr lang="tr-TR" sz="1400" dirty="0" smtClean="0"/>
          </a:p>
          <a:p>
            <a:r>
              <a:rPr lang="tr-TR" sz="1400" dirty="0" smtClean="0"/>
              <a:t>Çıkmış Soru Çözümü</a:t>
            </a:r>
          </a:p>
          <a:p>
            <a:endParaRPr lang="tr-TR" sz="1400" dirty="0" smtClean="0"/>
          </a:p>
          <a:p>
            <a:r>
              <a:rPr lang="tr-TR" sz="1400" dirty="0" smtClean="0"/>
              <a:t>Dersin Özeti</a:t>
            </a:r>
          </a:p>
          <a:p>
            <a:pPr marL="0" indent="0">
              <a:buFont typeface="Wingdings 2"/>
              <a:buNone/>
            </a:pPr>
            <a:endParaRPr lang="tr-TR" sz="1400" dirty="0" smtClean="0"/>
          </a:p>
          <a:p>
            <a:r>
              <a:rPr lang="tr-TR" sz="1400" dirty="0" smtClean="0"/>
              <a:t>Gelecek Ders</a:t>
            </a:r>
          </a:p>
          <a:p>
            <a:endParaRPr lang="tr-TR" sz="12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654"/>
            <a:ext cx="8229600" cy="1143000"/>
          </a:xfrm>
        </p:spPr>
        <p:txBody>
          <a:bodyPr/>
          <a:lstStyle/>
          <a:p>
            <a:pPr algn="ctr"/>
            <a:r>
              <a:rPr lang="tr-TR" dirty="0" smtClean="0"/>
              <a:t>Aktivite Sonuçları</a:t>
            </a:r>
            <a:endParaRPr lang="tr-T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94"/>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46325"/>
            <a:ext cx="3962400" cy="4511675"/>
          </a:xfrm>
          <a:prstGeom prst="rect">
            <a:avLst/>
          </a:prstGeom>
          <a:noFill/>
        </p:spPr>
      </p:pic>
      <p:sp>
        <p:nvSpPr>
          <p:cNvPr id="5" name="Content Placeholder 4"/>
          <p:cNvSpPr>
            <a:spLocks noGrp="1"/>
          </p:cNvSpPr>
          <p:nvPr>
            <p:ph idx="1"/>
          </p:nvPr>
        </p:nvSpPr>
        <p:spPr/>
        <p:txBody>
          <a:bodyPr/>
          <a:lstStyle/>
          <a:p>
            <a:endParaRPr lang="tr-TR" dirty="0"/>
          </a:p>
        </p:txBody>
      </p:sp>
      <p:sp>
        <p:nvSpPr>
          <p:cNvPr id="7"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smtClean="0"/>
              <a:t>Aktiviteler</a:t>
            </a:r>
          </a:p>
          <a:p>
            <a:endParaRPr lang="tr-TR" sz="1400" b="1" dirty="0" smtClean="0"/>
          </a:p>
          <a:p>
            <a:r>
              <a:rPr lang="tr-TR" sz="1400" dirty="0">
                <a:solidFill>
                  <a:srgbClr val="FF0066"/>
                </a:solidFill>
              </a:rPr>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smtClean="0"/>
              <a:t>Gündelik Hayattan Örnekler </a:t>
            </a:r>
          </a:p>
          <a:p>
            <a:endParaRPr lang="tr-TR" sz="1400" dirty="0" smtClean="0"/>
          </a:p>
          <a:p>
            <a:r>
              <a:rPr lang="tr-TR" sz="1400" dirty="0" smtClean="0"/>
              <a:t>Çıkmış Soru Çözümü</a:t>
            </a:r>
          </a:p>
          <a:p>
            <a:endParaRPr lang="tr-TR" sz="1400" dirty="0" smtClean="0"/>
          </a:p>
          <a:p>
            <a:r>
              <a:rPr lang="tr-TR" sz="1400" dirty="0" smtClean="0"/>
              <a:t>Dersin Özeti</a:t>
            </a:r>
          </a:p>
          <a:p>
            <a:pPr marL="0" indent="0">
              <a:buFont typeface="Wingdings 2"/>
              <a:buNone/>
            </a:pPr>
            <a:endParaRPr lang="tr-TR" sz="1400" dirty="0" smtClean="0"/>
          </a:p>
          <a:p>
            <a:r>
              <a:rPr lang="tr-TR" sz="1400" dirty="0" smtClean="0"/>
              <a:t>Gelecek Ders</a:t>
            </a:r>
          </a:p>
          <a:p>
            <a:endParaRPr lang="tr-TR"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887"/>
            <a:ext cx="8229600" cy="1143000"/>
          </a:xfrm>
        </p:spPr>
        <p:txBody>
          <a:bodyPr/>
          <a:lstStyle/>
          <a:p>
            <a:pPr algn="ctr"/>
            <a:r>
              <a:rPr lang="tr-TR" dirty="0"/>
              <a:t>Aktivite Sonuçları</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7" name="Picture 10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2362200"/>
            <a:ext cx="3948112" cy="4495800"/>
          </a:xfrm>
          <a:prstGeom prst="rect">
            <a:avLst/>
          </a:prstGeom>
          <a:noFill/>
        </p:spPr>
      </p:pic>
      <p:sp>
        <p:nvSpPr>
          <p:cNvPr id="5" name="Content Placeholder 4"/>
          <p:cNvSpPr>
            <a:spLocks noGrp="1"/>
          </p:cNvSpPr>
          <p:nvPr>
            <p:ph idx="1"/>
          </p:nvPr>
        </p:nvSpPr>
        <p:spPr/>
        <p:txBody>
          <a:bodyPr/>
          <a:lstStyle/>
          <a:p>
            <a:endParaRPr lang="tr-TR" dirty="0"/>
          </a:p>
        </p:txBody>
      </p:sp>
      <p:sp>
        <p:nvSpPr>
          <p:cNvPr id="8"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smtClean="0"/>
              <a:t>Aktiviteler</a:t>
            </a:r>
          </a:p>
          <a:p>
            <a:endParaRPr lang="tr-TR" sz="1400" b="1" dirty="0" smtClean="0"/>
          </a:p>
          <a:p>
            <a:r>
              <a:rPr lang="tr-TR" sz="1400" dirty="0">
                <a:solidFill>
                  <a:srgbClr val="FF0066"/>
                </a:solidFill>
              </a:rPr>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smtClean="0"/>
              <a:t>Gündelik Hayattan Örnekler </a:t>
            </a:r>
          </a:p>
          <a:p>
            <a:endParaRPr lang="tr-TR" sz="1400" dirty="0" smtClean="0"/>
          </a:p>
          <a:p>
            <a:r>
              <a:rPr lang="tr-TR" sz="1400" dirty="0" smtClean="0"/>
              <a:t>Çıkmış Soru Çözümü</a:t>
            </a:r>
          </a:p>
          <a:p>
            <a:endParaRPr lang="tr-TR" sz="1400" dirty="0" smtClean="0"/>
          </a:p>
          <a:p>
            <a:r>
              <a:rPr lang="tr-TR" sz="1400" dirty="0" smtClean="0"/>
              <a:t>Dersin Özeti</a:t>
            </a:r>
          </a:p>
          <a:p>
            <a:pPr marL="0" indent="0">
              <a:buFont typeface="Wingdings 2"/>
              <a:buNone/>
            </a:pPr>
            <a:endParaRPr lang="tr-TR" sz="1400" dirty="0" smtClean="0"/>
          </a:p>
          <a:p>
            <a:r>
              <a:rPr lang="tr-TR" sz="1400" dirty="0" smtClean="0"/>
              <a:t>Gelecek Ders</a:t>
            </a:r>
          </a:p>
          <a:p>
            <a:endParaRPr lang="tr-TR" sz="1200" dirty="0"/>
          </a:p>
        </p:txBody>
      </p:sp>
    </p:spTree>
    <p:extLst>
      <p:ext uri="{BB962C8B-B14F-4D97-AF65-F5344CB8AC3E}">
        <p14:creationId xmlns:p14="http://schemas.microsoft.com/office/powerpoint/2010/main" val="1199051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52800" y="1547495"/>
            <a:ext cx="6440004" cy="1143000"/>
          </a:xfrm>
        </p:spPr>
        <p:txBody>
          <a:bodyPr>
            <a:normAutofit fontScale="90000"/>
          </a:bodyPr>
          <a:lstStyle/>
          <a:p>
            <a:r>
              <a:rPr lang="tr-TR" dirty="0" smtClean="0"/>
              <a:t>Mercekler Ortamdan Ortama Değişkenlik Gösterir mi ?</a:t>
            </a:r>
            <a:endParaRPr lang="tr-TR" dirty="0"/>
          </a:p>
        </p:txBody>
      </p:sp>
      <p:pic>
        <p:nvPicPr>
          <p:cNvPr id="5" name="İçerik Yer Tutucusu 4" descr="Reader Survey 2013">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876800" y="2885122"/>
            <a:ext cx="2318163" cy="3276600"/>
          </a:xfrm>
        </p:spPr>
      </p:pic>
      <p:sp>
        <p:nvSpPr>
          <p:cNvPr id="4" name="Slayt Numarası Yer Tutucusu 3"/>
          <p:cNvSpPr>
            <a:spLocks noGrp="1"/>
          </p:cNvSpPr>
          <p:nvPr>
            <p:ph type="sldNum" sz="quarter" idx="12"/>
          </p:nvPr>
        </p:nvSpPr>
        <p:spPr/>
        <p:txBody>
          <a:bodyPr/>
          <a:lstStyle/>
          <a:p>
            <a:fld id="{B6F15528-21DE-4FAA-801E-634DDDAF4B2B}" type="slidenum">
              <a:rPr lang="en-US" smtClean="0"/>
              <a:pPr/>
              <a:t>15</a:t>
            </a:fld>
            <a:endParaRPr lang="en-US"/>
          </a:p>
        </p:txBody>
      </p:sp>
      <p:sp>
        <p:nvSpPr>
          <p:cNvPr id="6"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smtClean="0"/>
              <a:t>Aktiviteler</a:t>
            </a:r>
          </a:p>
          <a:p>
            <a:endParaRPr lang="tr-TR" sz="1400" b="1" dirty="0" smtClean="0"/>
          </a:p>
          <a:p>
            <a:r>
              <a:rPr lang="tr-TR" sz="1400" dirty="0" smtClean="0"/>
              <a:t>Aktivitelerin Yorumlanması</a:t>
            </a:r>
          </a:p>
          <a:p>
            <a:endParaRPr lang="tr-TR" sz="1400" dirty="0" smtClean="0"/>
          </a:p>
          <a:p>
            <a:r>
              <a:rPr lang="tr-TR" sz="1400" dirty="0">
                <a:solidFill>
                  <a:srgbClr val="FF0066"/>
                </a:solidFill>
              </a:rPr>
              <a:t>Mercekler Ortamdan Ortama</a:t>
            </a:r>
          </a:p>
          <a:p>
            <a:r>
              <a:rPr lang="tr-TR" sz="1400" dirty="0">
                <a:solidFill>
                  <a:srgbClr val="FF0066"/>
                </a:solidFill>
              </a:rPr>
              <a:t>Değişiklik Gösterir mi?</a:t>
            </a:r>
          </a:p>
          <a:p>
            <a:pPr marL="0" indent="0">
              <a:buFont typeface="Wingdings 2"/>
              <a:buNone/>
            </a:pPr>
            <a:endParaRPr lang="tr-TR" sz="1400" dirty="0" smtClean="0"/>
          </a:p>
          <a:p>
            <a:r>
              <a:rPr lang="tr-TR" sz="1400" dirty="0" smtClean="0"/>
              <a:t>Gündelik Hayattan Örnekler </a:t>
            </a:r>
          </a:p>
          <a:p>
            <a:endParaRPr lang="tr-TR" sz="1400" dirty="0" smtClean="0"/>
          </a:p>
          <a:p>
            <a:r>
              <a:rPr lang="tr-TR" sz="1400" dirty="0" smtClean="0"/>
              <a:t>Çıkmış Soru Çözümü</a:t>
            </a:r>
          </a:p>
          <a:p>
            <a:endParaRPr lang="tr-TR" sz="1400" dirty="0" smtClean="0"/>
          </a:p>
          <a:p>
            <a:r>
              <a:rPr lang="tr-TR" sz="1400" dirty="0" smtClean="0"/>
              <a:t>Dersin Özeti</a:t>
            </a:r>
          </a:p>
          <a:p>
            <a:pPr marL="0" indent="0">
              <a:buFont typeface="Wingdings 2"/>
              <a:buNone/>
            </a:pPr>
            <a:endParaRPr lang="tr-TR" sz="1400" dirty="0" smtClean="0"/>
          </a:p>
          <a:p>
            <a:r>
              <a:rPr lang="tr-TR" sz="1400" dirty="0" smtClean="0"/>
              <a:t>Gelecek Ders</a:t>
            </a:r>
          </a:p>
          <a:p>
            <a:endParaRPr lang="tr-TR" sz="1200" dirty="0"/>
          </a:p>
        </p:txBody>
      </p:sp>
    </p:spTree>
    <p:extLst>
      <p:ext uri="{BB962C8B-B14F-4D97-AF65-F5344CB8AC3E}">
        <p14:creationId xmlns:p14="http://schemas.microsoft.com/office/powerpoint/2010/main" val="721352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31394"/>
            <a:ext cx="5867400" cy="1143000"/>
          </a:xfrm>
        </p:spPr>
        <p:txBody>
          <a:bodyPr>
            <a:noAutofit/>
          </a:bodyPr>
          <a:lstStyle/>
          <a:p>
            <a:r>
              <a:rPr lang="tr-TR" sz="3600" dirty="0" smtClean="0"/>
              <a:t>Günlük Hayattan Örnekler</a:t>
            </a:r>
            <a:br>
              <a:rPr lang="tr-TR" sz="3600" dirty="0" smtClean="0"/>
            </a:br>
            <a:endParaRPr lang="tr-TR"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8194" name="Picture 2" descr="C:\Users\Emre Can\AppData\Local\Microsoft\Windows\INetCache\IE\T6QUVNWJ\Magnifying_glass_01.svg[1].png"/>
          <p:cNvPicPr>
            <a:picLocks noChangeAspect="1" noChangeArrowheads="1"/>
          </p:cNvPicPr>
          <p:nvPr/>
        </p:nvPicPr>
        <p:blipFill>
          <a:blip r:embed="rId3" cstate="print"/>
          <a:srcRect/>
          <a:stretch>
            <a:fillRect/>
          </a:stretch>
        </p:blipFill>
        <p:spPr bwMode="auto">
          <a:xfrm>
            <a:off x="6629400" y="1443788"/>
            <a:ext cx="2514600" cy="1985211"/>
          </a:xfrm>
          <a:prstGeom prst="rect">
            <a:avLst/>
          </a:prstGeom>
          <a:noFill/>
        </p:spPr>
      </p:pic>
      <p:pic>
        <p:nvPicPr>
          <p:cNvPr id="8196" name="Picture 4" descr="C:\Users\Emre Can\AppData\Local\Microsoft\Windows\INetCache\IE\1OC5GP8N\boy-looking-into-telescope[1].png"/>
          <p:cNvPicPr>
            <a:picLocks noChangeAspect="1" noChangeArrowheads="1"/>
          </p:cNvPicPr>
          <p:nvPr/>
        </p:nvPicPr>
        <p:blipFill>
          <a:blip r:embed="rId4" cstate="print"/>
          <a:srcRect/>
          <a:stretch>
            <a:fillRect/>
          </a:stretch>
        </p:blipFill>
        <p:spPr bwMode="auto">
          <a:xfrm>
            <a:off x="6858000" y="5142650"/>
            <a:ext cx="1709467" cy="1506859"/>
          </a:xfrm>
          <a:prstGeom prst="rect">
            <a:avLst/>
          </a:prstGeom>
          <a:noFill/>
        </p:spPr>
      </p:pic>
      <p:pic>
        <p:nvPicPr>
          <p:cNvPr id="8197" name="Picture 5" descr="C:\Users\Emre Can\AppData\Local\Microsoft\Windows\INetCache\IE\AKO30U9W\nicubunu-Digital-camera-compact[1].png"/>
          <p:cNvPicPr>
            <a:picLocks noChangeAspect="1" noChangeArrowheads="1"/>
          </p:cNvPicPr>
          <p:nvPr/>
        </p:nvPicPr>
        <p:blipFill>
          <a:blip r:embed="rId5" cstate="print"/>
          <a:srcRect/>
          <a:stretch>
            <a:fillRect/>
          </a:stretch>
        </p:blipFill>
        <p:spPr bwMode="auto">
          <a:xfrm>
            <a:off x="3489282" y="3048000"/>
            <a:ext cx="4026315" cy="1647168"/>
          </a:xfrm>
          <a:prstGeom prst="rect">
            <a:avLst/>
          </a:prstGeom>
          <a:noFill/>
        </p:spPr>
      </p:pic>
      <p:sp>
        <p:nvSpPr>
          <p:cNvPr id="9"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smtClean="0"/>
              <a:t>Aktiviteler</a:t>
            </a:r>
          </a:p>
          <a:p>
            <a:endParaRPr lang="tr-TR" sz="1400" b="1" dirty="0" smtClean="0"/>
          </a:p>
          <a:p>
            <a:r>
              <a:rPr lang="tr-TR" sz="1400" dirty="0" smtClean="0"/>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a:solidFill>
                  <a:srgbClr val="FF0066"/>
                </a:solidFill>
              </a:rPr>
              <a:t>Gündelik Hayattan Örnekler </a:t>
            </a:r>
          </a:p>
          <a:p>
            <a:endParaRPr lang="tr-TR" sz="1400" dirty="0" smtClean="0"/>
          </a:p>
          <a:p>
            <a:r>
              <a:rPr lang="tr-TR" sz="1400" dirty="0" smtClean="0"/>
              <a:t>Çıkmış Soru Çözümü</a:t>
            </a:r>
          </a:p>
          <a:p>
            <a:endParaRPr lang="tr-TR" sz="1400" dirty="0" smtClean="0"/>
          </a:p>
          <a:p>
            <a:r>
              <a:rPr lang="tr-TR" sz="1400" dirty="0" smtClean="0"/>
              <a:t>Dersin Özeti</a:t>
            </a:r>
          </a:p>
          <a:p>
            <a:pPr marL="0" indent="0">
              <a:buFont typeface="Wingdings 2"/>
              <a:buNone/>
            </a:pPr>
            <a:endParaRPr lang="tr-TR" sz="1400" dirty="0" smtClean="0"/>
          </a:p>
          <a:p>
            <a:r>
              <a:rPr lang="tr-TR" sz="1400" dirty="0" smtClean="0"/>
              <a:t>Gelecek Ders</a:t>
            </a:r>
          </a:p>
          <a:p>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7"/>
                                        </p:tgtEl>
                                        <p:attrNameLst>
                                          <p:attrName>style.visibility</p:attrName>
                                        </p:attrNameLst>
                                      </p:cBhvr>
                                      <p:to>
                                        <p:strVal val="visible"/>
                                      </p:to>
                                    </p:set>
                                    <p:animEffect transition="in" filter="fade">
                                      <p:cBhvr>
                                        <p:cTn id="14" dur="1000"/>
                                        <p:tgtEl>
                                          <p:spTgt spid="8197"/>
                                        </p:tgtEl>
                                      </p:cBhvr>
                                    </p:animEffect>
                                    <p:anim calcmode="lin" valueType="num">
                                      <p:cBhvr>
                                        <p:cTn id="15" dur="1000" fill="hold"/>
                                        <p:tgtEl>
                                          <p:spTgt spid="8197"/>
                                        </p:tgtEl>
                                        <p:attrNameLst>
                                          <p:attrName>ppt_x</p:attrName>
                                        </p:attrNameLst>
                                      </p:cBhvr>
                                      <p:tavLst>
                                        <p:tav tm="0">
                                          <p:val>
                                            <p:strVal val="#ppt_x"/>
                                          </p:val>
                                        </p:tav>
                                        <p:tav tm="100000">
                                          <p:val>
                                            <p:strVal val="#ppt_x"/>
                                          </p:val>
                                        </p:tav>
                                      </p:tavLst>
                                    </p:anim>
                                    <p:anim calcmode="lin" valueType="num">
                                      <p:cBhvr>
                                        <p:cTn id="16"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fade">
                                      <p:cBhvr>
                                        <p:cTn id="21" dur="1000"/>
                                        <p:tgtEl>
                                          <p:spTgt spid="8196"/>
                                        </p:tgtEl>
                                      </p:cBhvr>
                                    </p:animEffect>
                                    <p:anim calcmode="lin" valueType="num">
                                      <p:cBhvr>
                                        <p:cTn id="22" dur="1000" fill="hold"/>
                                        <p:tgtEl>
                                          <p:spTgt spid="8196"/>
                                        </p:tgtEl>
                                        <p:attrNameLst>
                                          <p:attrName>ppt_x</p:attrName>
                                        </p:attrNameLst>
                                      </p:cBhvr>
                                      <p:tavLst>
                                        <p:tav tm="0">
                                          <p:val>
                                            <p:strVal val="#ppt_x"/>
                                          </p:val>
                                        </p:tav>
                                        <p:tav tm="100000">
                                          <p:val>
                                            <p:strVal val="#ppt_x"/>
                                          </p:val>
                                        </p:tav>
                                      </p:tavLst>
                                    </p:anim>
                                    <p:anim calcmode="lin" valueType="num">
                                      <p:cBhvr>
                                        <p:cTn id="23"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6146" name="Picture 2" descr="http://www.letsgodigital.org/images/artikelen/36/olympus-om-d-sistem-fotograf-makine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272" y="2362200"/>
            <a:ext cx="5927768"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tr-TR" dirty="0"/>
          </a:p>
        </p:txBody>
      </p:sp>
      <p:sp>
        <p:nvSpPr>
          <p:cNvPr id="7"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smtClean="0"/>
              <a:t>Aktiviteler</a:t>
            </a:r>
          </a:p>
          <a:p>
            <a:endParaRPr lang="tr-TR" sz="1400" b="1" dirty="0" smtClean="0"/>
          </a:p>
          <a:p>
            <a:r>
              <a:rPr lang="tr-TR" sz="1400" dirty="0" smtClean="0"/>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a:solidFill>
                  <a:srgbClr val="FF0066"/>
                </a:solidFill>
              </a:rPr>
              <a:t>Gündelik Hayattan Örnekler </a:t>
            </a:r>
          </a:p>
          <a:p>
            <a:endParaRPr lang="tr-TR" sz="1400" dirty="0" smtClean="0"/>
          </a:p>
          <a:p>
            <a:r>
              <a:rPr lang="tr-TR" sz="1400" dirty="0" smtClean="0"/>
              <a:t>Çıkmış Soru Çözümü</a:t>
            </a:r>
          </a:p>
          <a:p>
            <a:endParaRPr lang="tr-TR" sz="1400" dirty="0" smtClean="0"/>
          </a:p>
          <a:p>
            <a:r>
              <a:rPr lang="tr-TR" sz="1400" dirty="0" smtClean="0"/>
              <a:t>Dersin Özeti</a:t>
            </a:r>
          </a:p>
          <a:p>
            <a:pPr marL="0" indent="0">
              <a:buFont typeface="Wingdings 2"/>
              <a:buNone/>
            </a:pPr>
            <a:endParaRPr lang="tr-TR" sz="1400" dirty="0" smtClean="0"/>
          </a:p>
          <a:p>
            <a:r>
              <a:rPr lang="tr-TR" sz="1400" dirty="0" smtClean="0"/>
              <a:t>Gelecek Ders</a:t>
            </a:r>
          </a:p>
          <a:p>
            <a:endParaRPr lang="tr-TR" sz="1200" dirty="0"/>
          </a:p>
        </p:txBody>
      </p:sp>
      <p:sp>
        <p:nvSpPr>
          <p:cNvPr id="6" name="Title 5"/>
          <p:cNvSpPr>
            <a:spLocks noGrp="1"/>
          </p:cNvSpPr>
          <p:nvPr>
            <p:ph type="title"/>
          </p:nvPr>
        </p:nvSpPr>
        <p:spPr/>
        <p:txBody>
          <a:bodyPr/>
          <a:lstStyle/>
          <a:p>
            <a:endParaRPr lang="tr-TR"/>
          </a:p>
        </p:txBody>
      </p:sp>
      <p:sp>
        <p:nvSpPr>
          <p:cNvPr id="9" name="Title 1"/>
          <p:cNvSpPr txBox="1">
            <a:spLocks/>
          </p:cNvSpPr>
          <p:nvPr/>
        </p:nvSpPr>
        <p:spPr>
          <a:xfrm>
            <a:off x="2209800" y="531394"/>
            <a:ext cx="58674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3600" smtClean="0"/>
              <a:t>Günlük Hayattan Örnekler</a:t>
            </a:r>
            <a:br>
              <a:rPr lang="tr-TR" sz="3600" smtClean="0"/>
            </a:br>
            <a:endParaRPr lang="tr-TR" sz="3600" dirty="0"/>
          </a:p>
        </p:txBody>
      </p:sp>
    </p:spTree>
    <p:extLst>
      <p:ext uri="{BB962C8B-B14F-4D97-AF65-F5344CB8AC3E}">
        <p14:creationId xmlns:p14="http://schemas.microsoft.com/office/powerpoint/2010/main" val="469644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F15528-21DE-4FAA-801E-634DDDAF4B2B}" type="slidenum">
              <a:rPr lang="en-US" smtClean="0"/>
              <a:pPr/>
              <a:t>18</a:t>
            </a:fld>
            <a:endParaRPr lang="en-US"/>
          </a:p>
        </p:txBody>
      </p:sp>
      <p:pic>
        <p:nvPicPr>
          <p:cNvPr id="7170" name="Picture 2" descr="http://2.bp.blogspot.com/-fqsolzIqGyw/UFi0kYnXAAI/AAAAAAAAAHk/-HyOeK6Nbuc/s16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591" y="2075769"/>
            <a:ext cx="5984409" cy="4495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smtClean="0"/>
              <a:t>Aktiviteler</a:t>
            </a:r>
          </a:p>
          <a:p>
            <a:endParaRPr lang="tr-TR" sz="1400" b="1" dirty="0" smtClean="0"/>
          </a:p>
          <a:p>
            <a:r>
              <a:rPr lang="tr-TR" sz="1400" dirty="0" smtClean="0"/>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a:solidFill>
                  <a:srgbClr val="FF0066"/>
                </a:solidFill>
              </a:rPr>
              <a:t>Gündelik Hayattan Örnekler </a:t>
            </a:r>
          </a:p>
          <a:p>
            <a:endParaRPr lang="tr-TR" sz="1400" dirty="0" smtClean="0"/>
          </a:p>
          <a:p>
            <a:r>
              <a:rPr lang="tr-TR" sz="1400" dirty="0" smtClean="0"/>
              <a:t>Çıkmış Soru Çözümü</a:t>
            </a:r>
          </a:p>
          <a:p>
            <a:endParaRPr lang="tr-TR" sz="1400" dirty="0" smtClean="0"/>
          </a:p>
          <a:p>
            <a:r>
              <a:rPr lang="tr-TR" sz="1400" dirty="0" smtClean="0"/>
              <a:t>Dersin Özeti</a:t>
            </a:r>
          </a:p>
          <a:p>
            <a:pPr marL="0" indent="0">
              <a:buFont typeface="Wingdings 2"/>
              <a:buNone/>
            </a:pPr>
            <a:endParaRPr lang="tr-TR" sz="1400" dirty="0" smtClean="0"/>
          </a:p>
          <a:p>
            <a:r>
              <a:rPr lang="tr-TR" sz="1400" dirty="0" smtClean="0"/>
              <a:t>Gelecek Ders</a:t>
            </a:r>
          </a:p>
          <a:p>
            <a:endParaRPr lang="tr-TR" sz="1200" dirty="0"/>
          </a:p>
        </p:txBody>
      </p:sp>
      <p:sp>
        <p:nvSpPr>
          <p:cNvPr id="7" name="Title 1"/>
          <p:cNvSpPr>
            <a:spLocks noGrp="1"/>
          </p:cNvSpPr>
          <p:nvPr>
            <p:ph type="title"/>
          </p:nvPr>
        </p:nvSpPr>
        <p:spPr>
          <a:xfrm>
            <a:off x="2209800" y="531394"/>
            <a:ext cx="5867400" cy="1143000"/>
          </a:xfrm>
        </p:spPr>
        <p:txBody>
          <a:bodyPr>
            <a:noAutofit/>
          </a:bodyPr>
          <a:lstStyle/>
          <a:p>
            <a:r>
              <a:rPr lang="tr-TR" sz="3600" dirty="0" smtClean="0"/>
              <a:t>Günlük Hayattan Örnekler</a:t>
            </a:r>
            <a:br>
              <a:rPr lang="tr-TR" sz="3600" dirty="0" smtClean="0"/>
            </a:br>
            <a:endParaRPr lang="tr-TR" sz="3600" dirty="0"/>
          </a:p>
        </p:txBody>
      </p:sp>
    </p:spTree>
    <p:extLst>
      <p:ext uri="{BB962C8B-B14F-4D97-AF65-F5344CB8AC3E}">
        <p14:creationId xmlns:p14="http://schemas.microsoft.com/office/powerpoint/2010/main" val="2309643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F15528-21DE-4FAA-801E-634DDDAF4B2B}" type="slidenum">
              <a:rPr lang="en-US" smtClean="0"/>
              <a:pPr/>
              <a:t>19</a:t>
            </a:fld>
            <a:endParaRPr lang="en-US"/>
          </a:p>
        </p:txBody>
      </p:sp>
      <p:pic>
        <p:nvPicPr>
          <p:cNvPr id="8194" name="Picture 2" descr="https://www.avmarketi.net/prd_images/ekstra/fbi/2015/F-3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7925" y="1674394"/>
            <a:ext cx="2542675" cy="190700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smtClean="0"/>
              <a:t>Aktiviteler</a:t>
            </a:r>
          </a:p>
          <a:p>
            <a:endParaRPr lang="tr-TR" sz="1400" b="1" dirty="0" smtClean="0"/>
          </a:p>
          <a:p>
            <a:r>
              <a:rPr lang="tr-TR" sz="1400" dirty="0" smtClean="0"/>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a:solidFill>
                  <a:srgbClr val="FF0066"/>
                </a:solidFill>
              </a:rPr>
              <a:t>Gündelik Hayattan Örnekler </a:t>
            </a:r>
          </a:p>
          <a:p>
            <a:endParaRPr lang="tr-TR" sz="1400" dirty="0" smtClean="0"/>
          </a:p>
          <a:p>
            <a:r>
              <a:rPr lang="tr-TR" sz="1400" dirty="0" smtClean="0"/>
              <a:t>Çıkmış Soru Çözümü</a:t>
            </a:r>
          </a:p>
          <a:p>
            <a:endParaRPr lang="tr-TR" sz="1400" dirty="0" smtClean="0"/>
          </a:p>
          <a:p>
            <a:r>
              <a:rPr lang="tr-TR" sz="1400" dirty="0" smtClean="0"/>
              <a:t>Dersin Özeti</a:t>
            </a:r>
          </a:p>
          <a:p>
            <a:pPr marL="0" indent="0">
              <a:buFont typeface="Wingdings 2"/>
              <a:buNone/>
            </a:pPr>
            <a:endParaRPr lang="tr-TR" sz="1400" dirty="0" smtClean="0"/>
          </a:p>
          <a:p>
            <a:r>
              <a:rPr lang="tr-TR" sz="1400" dirty="0" smtClean="0"/>
              <a:t>Gelecek Ders</a:t>
            </a:r>
          </a:p>
          <a:p>
            <a:endParaRPr lang="tr-TR" sz="1200" dirty="0"/>
          </a:p>
        </p:txBody>
      </p:sp>
      <p:sp>
        <p:nvSpPr>
          <p:cNvPr id="7" name="Title 1"/>
          <p:cNvSpPr>
            <a:spLocks noGrp="1"/>
          </p:cNvSpPr>
          <p:nvPr>
            <p:ph type="title"/>
          </p:nvPr>
        </p:nvSpPr>
        <p:spPr>
          <a:xfrm>
            <a:off x="2209800" y="531394"/>
            <a:ext cx="5867400" cy="1143000"/>
          </a:xfrm>
        </p:spPr>
        <p:txBody>
          <a:bodyPr>
            <a:noAutofit/>
          </a:bodyPr>
          <a:lstStyle/>
          <a:p>
            <a:r>
              <a:rPr lang="tr-TR" sz="3600" dirty="0" smtClean="0"/>
              <a:t>Günlük Hayattan Örnekler</a:t>
            </a:r>
            <a:br>
              <a:rPr lang="tr-TR" sz="3600" dirty="0" smtClean="0"/>
            </a:br>
            <a:endParaRPr lang="tr-TR" sz="3600" dirty="0"/>
          </a:p>
        </p:txBody>
      </p:sp>
      <p:pic>
        <p:nvPicPr>
          <p:cNvPr id="8" name="Picture 2" descr="http://g01.a.alicdn.com/kf/HTB1XmmuHVXXXXcRXXXXq6xXFXXXc/2015-yeni-var%C4%B1%C5%9F-japonya-Retro-yuvarlak-g%C3%B6zl%C3%BCk-%C3%A7er%C3%A7evesi-erkek-kad%C4%B1n-miyop-g%C3%B6zl%C3%BCk-re%C3%A7ete-%C3%A7er%C3%A7eveleri-d%C3%BCz-ay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862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76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76200" y="838200"/>
            <a:ext cx="8915400" cy="5029200"/>
          </a:xfrm>
        </p:spPr>
        <p:txBody>
          <a:bodyPr>
            <a:normAutofit fontScale="92500" lnSpcReduction="10000"/>
          </a:bodyPr>
          <a:lstStyle/>
          <a:p>
            <a:pPr algn="l"/>
            <a:r>
              <a:rPr lang="tr-TR" dirty="0" smtClean="0"/>
              <a:t>Kazanım: </a:t>
            </a:r>
          </a:p>
          <a:p>
            <a:pPr algn="l"/>
            <a:r>
              <a:rPr lang="tr-TR" dirty="0" smtClean="0"/>
              <a:t>10.4.9.3</a:t>
            </a:r>
            <a:r>
              <a:rPr lang="tr-TR" dirty="0"/>
              <a:t>. Merceklerin oluşturduğu görüntünün özelliklerini </a:t>
            </a:r>
            <a:r>
              <a:rPr lang="tr-TR" dirty="0" smtClean="0"/>
              <a:t>keşfeder.</a:t>
            </a:r>
          </a:p>
          <a:p>
            <a:pPr algn="l"/>
            <a:r>
              <a:rPr lang="tr-TR" dirty="0" smtClean="0"/>
              <a:t>	a</a:t>
            </a:r>
            <a:r>
              <a:rPr lang="tr-TR" dirty="0"/>
              <a:t>. Öğrencilerin simülasyonlar ve deneylerden elde </a:t>
            </a:r>
            <a:r>
              <a:rPr lang="tr-TR" dirty="0" smtClean="0"/>
              <a:t>		ettiği verileri </a:t>
            </a:r>
            <a:r>
              <a:rPr lang="tr-TR" dirty="0"/>
              <a:t>kullanarak merceklerin </a:t>
            </a:r>
            <a:r>
              <a:rPr lang="tr-TR" dirty="0" smtClean="0"/>
              <a:t>			oluşturduğu </a:t>
            </a:r>
            <a:r>
              <a:rPr lang="tr-TR" dirty="0"/>
              <a:t>görüntü </a:t>
            </a:r>
            <a:r>
              <a:rPr lang="tr-TR" dirty="0" smtClean="0"/>
              <a:t>özelliklerini </a:t>
            </a:r>
            <a:r>
              <a:rPr lang="tr-TR" dirty="0"/>
              <a:t>tartışmaları sağlanır.</a:t>
            </a:r>
            <a:br>
              <a:rPr lang="tr-TR" dirty="0"/>
            </a:br>
            <a:r>
              <a:rPr lang="tr-TR" dirty="0" smtClean="0"/>
              <a:t>	b</a:t>
            </a:r>
            <a:r>
              <a:rPr lang="tr-TR" dirty="0"/>
              <a:t>. Öğrencilerin merceğe farklı uzaklıklarda bulunan </a:t>
            </a:r>
            <a:r>
              <a:rPr lang="tr-TR" dirty="0" smtClean="0"/>
              <a:t>	cisimlerin </a:t>
            </a:r>
            <a:r>
              <a:rPr lang="tr-TR" dirty="0"/>
              <a:t>görüntülerini </a:t>
            </a:r>
            <a:r>
              <a:rPr lang="tr-TR" dirty="0" smtClean="0"/>
              <a:t>ölçekli </a:t>
            </a:r>
            <a:r>
              <a:rPr lang="tr-TR" dirty="0"/>
              <a:t>çizmeleri ve çizdiği </a:t>
            </a:r>
            <a:r>
              <a:rPr lang="tr-TR" dirty="0" smtClean="0"/>
              <a:t>	görüntülerin </a:t>
            </a:r>
            <a:r>
              <a:rPr lang="tr-TR" dirty="0"/>
              <a:t>özelliklerini karşılaştırmaları sağlanır.</a:t>
            </a:r>
            <a:br>
              <a:rPr lang="tr-TR" dirty="0"/>
            </a:br>
            <a:r>
              <a:rPr lang="tr-TR" dirty="0" smtClean="0"/>
              <a:t>	c. </a:t>
            </a:r>
            <a:r>
              <a:rPr lang="tr-TR" dirty="0"/>
              <a:t>Öğrencilerin merceklerin bulundukları ortama göre </a:t>
            </a:r>
            <a:r>
              <a:rPr lang="tr-TR" dirty="0" smtClean="0"/>
              <a:t>	özelliklerinin </a:t>
            </a:r>
            <a:r>
              <a:rPr lang="tr-TR" dirty="0"/>
              <a:t>değişeceğini deney yaparak görmeleri </a:t>
            </a:r>
            <a:r>
              <a:rPr lang="tr-TR" dirty="0" smtClean="0"/>
              <a:t>	sağlanır</a:t>
            </a:r>
            <a:r>
              <a:rPr lang="tr-TR" dirty="0"/>
              <a:t>.</a:t>
            </a:r>
            <a:br>
              <a:rPr lang="tr-TR" dirty="0"/>
            </a:br>
            <a:r>
              <a:rPr lang="tr-TR" dirty="0" smtClean="0"/>
              <a:t>	ç</a:t>
            </a:r>
            <a:r>
              <a:rPr lang="tr-TR" dirty="0"/>
              <a:t>. Merceklerin nerelerde hangi amaçlar için </a:t>
            </a:r>
            <a:r>
              <a:rPr lang="tr-TR" dirty="0" smtClean="0"/>
              <a:t>	kullanıldığını </a:t>
            </a:r>
            <a:r>
              <a:rPr lang="tr-TR" dirty="0"/>
              <a:t>araştırmaları sağlanır.</a:t>
            </a:r>
          </a:p>
        </p:txBody>
      </p:sp>
      <p:sp>
        <p:nvSpPr>
          <p:cNvPr id="4" name="Slayt Numarası Yer Tutucusu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660956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6700"/>
            <a:ext cx="8229600" cy="1143000"/>
          </a:xfrm>
        </p:spPr>
        <p:txBody>
          <a:bodyPr/>
          <a:lstStyle/>
          <a:p>
            <a:pPr algn="ctr"/>
            <a:r>
              <a:rPr lang="tr-TR" dirty="0" smtClean="0"/>
              <a:t>Çıkmış Sorular </a:t>
            </a:r>
            <a:endParaRPr lang="tr-T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7169" name="Picture 1"/>
          <p:cNvPicPr>
            <a:picLocks noChangeAspect="1" noChangeArrowheads="1"/>
          </p:cNvPicPr>
          <p:nvPr/>
        </p:nvPicPr>
        <p:blipFill>
          <a:blip r:embed="rId2" cstate="print"/>
          <a:srcRect/>
          <a:stretch>
            <a:fillRect/>
          </a:stretch>
        </p:blipFill>
        <p:spPr bwMode="auto">
          <a:xfrm>
            <a:off x="3276600" y="1508759"/>
            <a:ext cx="5029200" cy="5349240"/>
          </a:xfrm>
          <a:prstGeom prst="rect">
            <a:avLst/>
          </a:prstGeom>
          <a:noFill/>
          <a:ln w="9525">
            <a:noFill/>
            <a:miter lim="800000"/>
            <a:headEnd/>
            <a:tailEnd/>
          </a:ln>
        </p:spPr>
      </p:pic>
      <p:sp>
        <p:nvSpPr>
          <p:cNvPr id="7"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smtClean="0"/>
              <a:t>Aktiviteler</a:t>
            </a:r>
          </a:p>
          <a:p>
            <a:endParaRPr lang="tr-TR" sz="1400" b="1" dirty="0" smtClean="0"/>
          </a:p>
          <a:p>
            <a:r>
              <a:rPr lang="tr-TR" sz="1400" dirty="0" smtClean="0"/>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smtClean="0"/>
              <a:t>Gündelik Hayattan Örnekler </a:t>
            </a:r>
          </a:p>
          <a:p>
            <a:endParaRPr lang="tr-TR" sz="1400" dirty="0" smtClean="0"/>
          </a:p>
          <a:p>
            <a:r>
              <a:rPr lang="tr-TR" sz="1400" dirty="0">
                <a:solidFill>
                  <a:srgbClr val="FF0066"/>
                </a:solidFill>
              </a:rPr>
              <a:t>Çıkmış Soru Çözümü</a:t>
            </a:r>
          </a:p>
          <a:p>
            <a:endParaRPr lang="tr-TR" sz="1400" dirty="0" smtClean="0"/>
          </a:p>
          <a:p>
            <a:r>
              <a:rPr lang="tr-TR" sz="1400" dirty="0" smtClean="0"/>
              <a:t>Dersin Özeti</a:t>
            </a:r>
          </a:p>
          <a:p>
            <a:pPr marL="0" indent="0">
              <a:buFont typeface="Wingdings 2"/>
              <a:buNone/>
            </a:pPr>
            <a:endParaRPr lang="tr-TR" sz="1400" dirty="0" smtClean="0"/>
          </a:p>
          <a:p>
            <a:r>
              <a:rPr lang="tr-TR" sz="1400" dirty="0" smtClean="0"/>
              <a:t>Gelecek Ders</a:t>
            </a:r>
          </a:p>
          <a:p>
            <a:endParaRPr lang="tr-TR" sz="1200" dirty="0"/>
          </a:p>
        </p:txBody>
      </p:sp>
      <p:sp>
        <p:nvSpPr>
          <p:cNvPr id="6" name="Oval 5"/>
          <p:cNvSpPr/>
          <p:nvPr/>
        </p:nvSpPr>
        <p:spPr>
          <a:xfrm>
            <a:off x="3276600" y="5715000"/>
            <a:ext cx="457200" cy="4572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F15528-21DE-4FAA-801E-634DDDAF4B2B}" type="slidenum">
              <a:rPr lang="en-US" smtClean="0"/>
              <a:pPr/>
              <a:t>21</a:t>
            </a:fld>
            <a:endParaRPr lang="en-US"/>
          </a:p>
        </p:txBody>
      </p:sp>
      <p:pic>
        <p:nvPicPr>
          <p:cNvPr id="7" name="Resim 6"/>
          <p:cNvPicPr>
            <a:picLocks noChangeAspect="1"/>
          </p:cNvPicPr>
          <p:nvPr/>
        </p:nvPicPr>
        <p:blipFill>
          <a:blip r:embed="rId2"/>
          <a:stretch>
            <a:fillRect/>
          </a:stretch>
        </p:blipFill>
        <p:spPr>
          <a:xfrm>
            <a:off x="3193815" y="1676400"/>
            <a:ext cx="5785338" cy="3581400"/>
          </a:xfrm>
          <a:prstGeom prst="rect">
            <a:avLst/>
          </a:prstGeom>
        </p:spPr>
      </p:pic>
      <p:sp>
        <p:nvSpPr>
          <p:cNvPr id="6"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smtClean="0"/>
              <a:t>Aktiviteler</a:t>
            </a:r>
          </a:p>
          <a:p>
            <a:endParaRPr lang="tr-TR" sz="1400" b="1" dirty="0" smtClean="0"/>
          </a:p>
          <a:p>
            <a:r>
              <a:rPr lang="tr-TR" sz="1400" dirty="0" smtClean="0"/>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smtClean="0"/>
              <a:t>Gündelik Hayattan Örnekler </a:t>
            </a:r>
          </a:p>
          <a:p>
            <a:endParaRPr lang="tr-TR" sz="1400" dirty="0" smtClean="0"/>
          </a:p>
          <a:p>
            <a:r>
              <a:rPr lang="tr-TR" sz="1400" dirty="0">
                <a:solidFill>
                  <a:srgbClr val="FF0066"/>
                </a:solidFill>
              </a:rPr>
              <a:t>Çıkmış Soru Çözümü</a:t>
            </a:r>
          </a:p>
          <a:p>
            <a:endParaRPr lang="tr-TR" sz="1400" dirty="0" smtClean="0"/>
          </a:p>
          <a:p>
            <a:r>
              <a:rPr lang="tr-TR" sz="1400" dirty="0" smtClean="0"/>
              <a:t>Dersin Özeti</a:t>
            </a:r>
          </a:p>
          <a:p>
            <a:pPr marL="0" indent="0">
              <a:buFont typeface="Wingdings 2"/>
              <a:buNone/>
            </a:pPr>
            <a:endParaRPr lang="tr-TR" sz="1400" dirty="0" smtClean="0"/>
          </a:p>
          <a:p>
            <a:r>
              <a:rPr lang="tr-TR" sz="1400" dirty="0" smtClean="0"/>
              <a:t>Gelecek Ders</a:t>
            </a:r>
          </a:p>
          <a:p>
            <a:endParaRPr lang="tr-TR" sz="1200" dirty="0"/>
          </a:p>
        </p:txBody>
      </p:sp>
      <p:sp>
        <p:nvSpPr>
          <p:cNvPr id="8" name="Title 1"/>
          <p:cNvSpPr>
            <a:spLocks noGrp="1"/>
          </p:cNvSpPr>
          <p:nvPr>
            <p:ph type="title"/>
          </p:nvPr>
        </p:nvSpPr>
        <p:spPr>
          <a:xfrm>
            <a:off x="914400" y="266700"/>
            <a:ext cx="8229600" cy="1143000"/>
          </a:xfrm>
        </p:spPr>
        <p:txBody>
          <a:bodyPr/>
          <a:lstStyle/>
          <a:p>
            <a:pPr algn="ctr"/>
            <a:r>
              <a:rPr lang="tr-TR" dirty="0" smtClean="0"/>
              <a:t>Çıkmış Sorular </a:t>
            </a:r>
            <a:endParaRPr lang="tr-TR" dirty="0"/>
          </a:p>
        </p:txBody>
      </p:sp>
      <p:sp>
        <p:nvSpPr>
          <p:cNvPr id="9" name="Oval 8"/>
          <p:cNvSpPr/>
          <p:nvPr/>
        </p:nvSpPr>
        <p:spPr>
          <a:xfrm>
            <a:off x="7315200" y="4724400"/>
            <a:ext cx="457200" cy="4572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3488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681"/>
            <a:ext cx="5181600" cy="1143000"/>
          </a:xfrm>
        </p:spPr>
        <p:txBody>
          <a:bodyPr/>
          <a:lstStyle/>
          <a:p>
            <a:pPr algn="ctr"/>
            <a:r>
              <a:rPr lang="tr-TR" dirty="0" smtClean="0"/>
              <a:t>		Özet</a:t>
            </a:r>
            <a:endParaRPr lang="tr-T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2050" name="Picture 2" descr="http://www.fendersi.gen.tr/Resimler/ince_kenarli_merceklerde_goruntu_olusumu.jpg"/>
          <p:cNvPicPr>
            <a:picLocks noChangeAspect="1" noChangeArrowheads="1"/>
          </p:cNvPicPr>
          <p:nvPr/>
        </p:nvPicPr>
        <p:blipFill>
          <a:blip r:embed="rId2" cstate="print"/>
          <a:srcRect/>
          <a:stretch>
            <a:fillRect/>
          </a:stretch>
        </p:blipFill>
        <p:spPr bwMode="auto">
          <a:xfrm>
            <a:off x="3641793" y="1387990"/>
            <a:ext cx="4511607" cy="5470009"/>
          </a:xfrm>
          <a:prstGeom prst="rect">
            <a:avLst/>
          </a:prstGeom>
          <a:noFill/>
        </p:spPr>
      </p:pic>
      <p:sp>
        <p:nvSpPr>
          <p:cNvPr id="8"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smtClean="0"/>
              <a:t>Aktiviteler</a:t>
            </a:r>
          </a:p>
          <a:p>
            <a:endParaRPr lang="tr-TR" sz="1400" b="1" dirty="0" smtClean="0"/>
          </a:p>
          <a:p>
            <a:r>
              <a:rPr lang="tr-TR" sz="1400" dirty="0" smtClean="0"/>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smtClean="0"/>
              <a:t>Gündelik Hayattan Örnekler </a:t>
            </a:r>
          </a:p>
          <a:p>
            <a:endParaRPr lang="tr-TR" sz="1400" dirty="0" smtClean="0"/>
          </a:p>
          <a:p>
            <a:r>
              <a:rPr lang="tr-TR" sz="1400" dirty="0"/>
              <a:t>Çıkmış Soru Çözümü</a:t>
            </a:r>
          </a:p>
          <a:p>
            <a:endParaRPr lang="tr-TR" sz="1400" dirty="0" smtClean="0"/>
          </a:p>
          <a:p>
            <a:r>
              <a:rPr lang="tr-TR" sz="1400" dirty="0">
                <a:solidFill>
                  <a:srgbClr val="FF0066"/>
                </a:solidFill>
              </a:rPr>
              <a:t>Dersin Özeti</a:t>
            </a:r>
          </a:p>
          <a:p>
            <a:pPr marL="0" indent="0">
              <a:buFont typeface="Wingdings 2"/>
              <a:buNone/>
            </a:pPr>
            <a:endParaRPr lang="tr-TR" sz="1400" dirty="0" smtClean="0"/>
          </a:p>
          <a:p>
            <a:r>
              <a:rPr lang="tr-TR" sz="1400" dirty="0" smtClean="0"/>
              <a:t>Gelecek Ders</a:t>
            </a:r>
          </a:p>
          <a:p>
            <a:endParaRPr lang="tr-TR"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5" name="Resim 4"/>
          <p:cNvPicPr>
            <a:picLocks noChangeAspect="1"/>
          </p:cNvPicPr>
          <p:nvPr/>
        </p:nvPicPr>
        <p:blipFill>
          <a:blip r:embed="rId2"/>
          <a:stretch>
            <a:fillRect/>
          </a:stretch>
        </p:blipFill>
        <p:spPr>
          <a:xfrm>
            <a:off x="3633788" y="1328654"/>
            <a:ext cx="4595812" cy="5240212"/>
          </a:xfrm>
          <a:prstGeom prst="rect">
            <a:avLst/>
          </a:prstGeom>
        </p:spPr>
      </p:pic>
      <p:sp>
        <p:nvSpPr>
          <p:cNvPr id="8"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t>Geçen Ders</a:t>
            </a:r>
          </a:p>
          <a:p>
            <a:endParaRPr lang="tr-TR" sz="1400" dirty="0" smtClean="0"/>
          </a:p>
          <a:p>
            <a:r>
              <a:rPr lang="tr-TR" sz="1400" dirty="0" smtClean="0"/>
              <a:t>Bu Resimlerdekiler Ne Olabilir?</a:t>
            </a:r>
          </a:p>
          <a:p>
            <a:endParaRPr lang="tr-TR" sz="1400" dirty="0" smtClean="0"/>
          </a:p>
          <a:p>
            <a:r>
              <a:rPr lang="tr-TR" sz="1400" dirty="0" smtClean="0"/>
              <a:t>Aktiviteler</a:t>
            </a:r>
          </a:p>
          <a:p>
            <a:endParaRPr lang="tr-TR" sz="1400" b="1" dirty="0" smtClean="0"/>
          </a:p>
          <a:p>
            <a:r>
              <a:rPr lang="tr-TR" sz="1400" dirty="0" smtClean="0"/>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smtClean="0"/>
              <a:t>Gündelik Hayattan Örnekler </a:t>
            </a:r>
          </a:p>
          <a:p>
            <a:endParaRPr lang="tr-TR" sz="1400" dirty="0" smtClean="0"/>
          </a:p>
          <a:p>
            <a:r>
              <a:rPr lang="tr-TR" sz="1400" dirty="0"/>
              <a:t>Çıkmış Soru Çözümü</a:t>
            </a:r>
          </a:p>
          <a:p>
            <a:endParaRPr lang="tr-TR" sz="1400" dirty="0" smtClean="0"/>
          </a:p>
          <a:p>
            <a:r>
              <a:rPr lang="tr-TR" sz="1400" dirty="0">
                <a:solidFill>
                  <a:srgbClr val="FF0066"/>
                </a:solidFill>
              </a:rPr>
              <a:t>Dersin Özeti</a:t>
            </a:r>
          </a:p>
          <a:p>
            <a:pPr marL="0" indent="0">
              <a:buFont typeface="Wingdings 2"/>
              <a:buNone/>
            </a:pPr>
            <a:endParaRPr lang="tr-TR" sz="1400" dirty="0" smtClean="0"/>
          </a:p>
          <a:p>
            <a:r>
              <a:rPr lang="tr-TR" sz="1400" dirty="0" smtClean="0"/>
              <a:t>Gelecek Ders</a:t>
            </a:r>
          </a:p>
          <a:p>
            <a:endParaRPr lang="tr-TR" sz="1200" dirty="0"/>
          </a:p>
        </p:txBody>
      </p:sp>
      <p:sp>
        <p:nvSpPr>
          <p:cNvPr id="10" name="Title 1"/>
          <p:cNvSpPr txBox="1">
            <a:spLocks/>
          </p:cNvSpPr>
          <p:nvPr/>
        </p:nvSpPr>
        <p:spPr>
          <a:xfrm>
            <a:off x="457200" y="163681"/>
            <a:ext cx="5181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dirty="0" smtClean="0"/>
              <a:t>		Özet</a:t>
            </a:r>
            <a:endParaRPr lang="tr-TR" dirty="0"/>
          </a:p>
        </p:txBody>
      </p:sp>
    </p:spTree>
    <p:extLst>
      <p:ext uri="{BB962C8B-B14F-4D97-AF65-F5344CB8AC3E}">
        <p14:creationId xmlns:p14="http://schemas.microsoft.com/office/powerpoint/2010/main" val="1217443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76200" y="838200"/>
            <a:ext cx="8915400" cy="5029200"/>
          </a:xfrm>
        </p:spPr>
        <p:txBody>
          <a:bodyPr>
            <a:normAutofit fontScale="92500" lnSpcReduction="10000"/>
          </a:bodyPr>
          <a:lstStyle/>
          <a:p>
            <a:pPr algn="l"/>
            <a:r>
              <a:rPr lang="tr-TR" dirty="0" smtClean="0"/>
              <a:t>Kazanım: </a:t>
            </a:r>
          </a:p>
          <a:p>
            <a:pPr algn="l"/>
            <a:r>
              <a:rPr lang="tr-TR" dirty="0" smtClean="0"/>
              <a:t>10.4.9.3</a:t>
            </a:r>
            <a:r>
              <a:rPr lang="tr-TR" dirty="0"/>
              <a:t>. Merceklerin oluşturduğu görüntünün özelliklerini </a:t>
            </a:r>
            <a:r>
              <a:rPr lang="tr-TR" dirty="0" smtClean="0"/>
              <a:t>keşfeder.</a:t>
            </a:r>
          </a:p>
          <a:p>
            <a:pPr algn="l"/>
            <a:r>
              <a:rPr lang="tr-TR" dirty="0" smtClean="0"/>
              <a:t>	a</a:t>
            </a:r>
            <a:r>
              <a:rPr lang="tr-TR" dirty="0"/>
              <a:t>. Öğrencilerin simülasyonlar ve deneylerden elde </a:t>
            </a:r>
            <a:r>
              <a:rPr lang="tr-TR" dirty="0" smtClean="0"/>
              <a:t>		ettiği verileri </a:t>
            </a:r>
            <a:r>
              <a:rPr lang="tr-TR" dirty="0"/>
              <a:t>kullanarak merceklerin </a:t>
            </a:r>
            <a:r>
              <a:rPr lang="tr-TR" dirty="0" smtClean="0"/>
              <a:t>			oluşturduğu </a:t>
            </a:r>
            <a:r>
              <a:rPr lang="tr-TR" dirty="0"/>
              <a:t>görüntü </a:t>
            </a:r>
            <a:r>
              <a:rPr lang="tr-TR" dirty="0" smtClean="0"/>
              <a:t>özelliklerini </a:t>
            </a:r>
            <a:r>
              <a:rPr lang="tr-TR" dirty="0"/>
              <a:t>tartışmaları sağlanır.</a:t>
            </a:r>
            <a:br>
              <a:rPr lang="tr-TR" dirty="0"/>
            </a:br>
            <a:r>
              <a:rPr lang="tr-TR" dirty="0" smtClean="0"/>
              <a:t>	b</a:t>
            </a:r>
            <a:r>
              <a:rPr lang="tr-TR" dirty="0"/>
              <a:t>. Öğrencilerin merceğe farklı uzaklıklarda bulunan </a:t>
            </a:r>
            <a:r>
              <a:rPr lang="tr-TR" dirty="0" smtClean="0"/>
              <a:t>	cisimlerin </a:t>
            </a:r>
            <a:r>
              <a:rPr lang="tr-TR" dirty="0"/>
              <a:t>görüntülerini </a:t>
            </a:r>
            <a:r>
              <a:rPr lang="tr-TR" dirty="0" smtClean="0"/>
              <a:t>ölçekli </a:t>
            </a:r>
            <a:r>
              <a:rPr lang="tr-TR" dirty="0"/>
              <a:t>çizmeleri ve çizdiği </a:t>
            </a:r>
            <a:r>
              <a:rPr lang="tr-TR" dirty="0" smtClean="0"/>
              <a:t>	görüntülerin </a:t>
            </a:r>
            <a:r>
              <a:rPr lang="tr-TR" dirty="0"/>
              <a:t>özelliklerini karşılaştırmaları sağlanır.</a:t>
            </a:r>
            <a:br>
              <a:rPr lang="tr-TR" dirty="0"/>
            </a:br>
            <a:r>
              <a:rPr lang="tr-TR" dirty="0" smtClean="0"/>
              <a:t>	c. </a:t>
            </a:r>
            <a:r>
              <a:rPr lang="tr-TR" dirty="0"/>
              <a:t>Öğrencilerin merceklerin bulundukları ortama göre </a:t>
            </a:r>
            <a:r>
              <a:rPr lang="tr-TR" dirty="0" smtClean="0"/>
              <a:t>	özelliklerinin </a:t>
            </a:r>
            <a:r>
              <a:rPr lang="tr-TR" dirty="0"/>
              <a:t>değişeceğini deney yaparak görmeleri </a:t>
            </a:r>
            <a:r>
              <a:rPr lang="tr-TR" dirty="0" smtClean="0"/>
              <a:t>	sağlanır</a:t>
            </a:r>
            <a:r>
              <a:rPr lang="tr-TR" dirty="0"/>
              <a:t>.</a:t>
            </a:r>
            <a:br>
              <a:rPr lang="tr-TR" dirty="0"/>
            </a:br>
            <a:r>
              <a:rPr lang="tr-TR" dirty="0" smtClean="0"/>
              <a:t>	ç</a:t>
            </a:r>
            <a:r>
              <a:rPr lang="tr-TR" dirty="0"/>
              <a:t>. Merceklerin nerelerde hangi amaçlar için </a:t>
            </a:r>
            <a:r>
              <a:rPr lang="tr-TR" dirty="0" smtClean="0"/>
              <a:t>	kullanıldığını </a:t>
            </a:r>
            <a:r>
              <a:rPr lang="tr-TR" dirty="0"/>
              <a:t>araştırmaları sağlanır.</a:t>
            </a:r>
          </a:p>
        </p:txBody>
      </p:sp>
      <p:sp>
        <p:nvSpPr>
          <p:cNvPr id="4" name="Slayt Numarası Yer Tutucusu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140083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76200" y="838200"/>
            <a:ext cx="8915400" cy="5029200"/>
          </a:xfrm>
        </p:spPr>
        <p:txBody>
          <a:bodyPr>
            <a:normAutofit/>
          </a:bodyPr>
          <a:lstStyle/>
          <a:p>
            <a:pPr algn="l"/>
            <a:r>
              <a:rPr lang="tr-TR" dirty="0" smtClean="0"/>
              <a:t>Gelecek Der Kazanımları: </a:t>
            </a:r>
          </a:p>
          <a:p>
            <a:pPr algn="l"/>
            <a:r>
              <a:rPr lang="tr-TR" dirty="0" smtClean="0"/>
              <a:t>10.4.10.1</a:t>
            </a:r>
            <a:r>
              <a:rPr lang="tr-TR" dirty="0"/>
              <a:t>. Optik yasalarını kullanarak gözde görüntü oluşumunu açıklar.</a:t>
            </a:r>
            <a:br>
              <a:rPr lang="tr-TR" dirty="0"/>
            </a:br>
            <a:r>
              <a:rPr lang="tr-TR" dirty="0" smtClean="0"/>
              <a:t>	a</a:t>
            </a:r>
            <a:r>
              <a:rPr lang="tr-TR" dirty="0"/>
              <a:t>. Öğrencilerin farklı göz kusurlarının nedenlerini ve bu </a:t>
            </a:r>
            <a:r>
              <a:rPr lang="tr-TR" dirty="0" smtClean="0"/>
              <a:t>	kusurların </a:t>
            </a:r>
            <a:r>
              <a:rPr lang="tr-TR" dirty="0"/>
              <a:t>giderilmesinde ne tür merceğin kullanımının </a:t>
            </a:r>
            <a:r>
              <a:rPr lang="tr-TR" dirty="0" smtClean="0"/>
              <a:t>	uygun </a:t>
            </a:r>
            <a:r>
              <a:rPr lang="tr-TR" dirty="0"/>
              <a:t>olacağını sebepleriyle tartışmaları sağlanır.</a:t>
            </a:r>
            <a:br>
              <a:rPr lang="tr-TR" dirty="0"/>
            </a:br>
            <a:r>
              <a:rPr lang="tr-TR" dirty="0" smtClean="0"/>
              <a:t>	b</a:t>
            </a:r>
            <a:r>
              <a:rPr lang="tr-TR" dirty="0"/>
              <a:t>. Öğrencilerin gözlük numarasını kullanarak merceğin </a:t>
            </a:r>
            <a:r>
              <a:rPr lang="tr-TR" dirty="0" smtClean="0"/>
              <a:t>	cinsini </a:t>
            </a:r>
            <a:r>
              <a:rPr lang="tr-TR" dirty="0"/>
              <a:t>ve odak uzaklığını belirlemeleri sağlanır.</a:t>
            </a:r>
            <a:br>
              <a:rPr lang="tr-TR" dirty="0"/>
            </a:br>
            <a:r>
              <a:rPr lang="tr-TR" dirty="0" smtClean="0"/>
              <a:t>10.4.10.3</a:t>
            </a:r>
            <a:r>
              <a:rPr lang="tr-TR" dirty="0"/>
              <a:t>. Optik aletlerin yapısını inceleyerek bir optik alet tasarlar ve yapar.</a:t>
            </a:r>
          </a:p>
        </p:txBody>
      </p:sp>
      <p:sp>
        <p:nvSpPr>
          <p:cNvPr id="4" name="Slayt Numarası Yer Tutucusu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378743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Merceklerde Görüntü</a:t>
            </a:r>
            <a:endParaRPr lang="tr-TR" dirty="0"/>
          </a:p>
        </p:txBody>
      </p:sp>
      <p:sp>
        <p:nvSpPr>
          <p:cNvPr id="3" name="Content Placeholder 2"/>
          <p:cNvSpPr>
            <a:spLocks noGrp="1"/>
          </p:cNvSpPr>
          <p:nvPr>
            <p:ph idx="1"/>
          </p:nvPr>
        </p:nvSpPr>
        <p:spPr/>
        <p:txBody>
          <a:bodyPr>
            <a:noAutofit/>
          </a:bodyPr>
          <a:lstStyle/>
          <a:p>
            <a:r>
              <a:rPr lang="tr-TR" sz="2000" dirty="0"/>
              <a:t>Geçen </a:t>
            </a:r>
            <a:r>
              <a:rPr lang="tr-TR" sz="2000" dirty="0" smtClean="0"/>
              <a:t>Ders</a:t>
            </a:r>
            <a:endParaRPr lang="tr-TR" sz="2000" dirty="0"/>
          </a:p>
          <a:p>
            <a:r>
              <a:rPr lang="tr-TR" sz="2000" dirty="0"/>
              <a:t>Bu Resimlerdekiler Ne Olabilir</a:t>
            </a:r>
            <a:r>
              <a:rPr lang="tr-TR" sz="2000" dirty="0" smtClean="0"/>
              <a:t>?</a:t>
            </a:r>
            <a:endParaRPr lang="tr-TR" sz="2000" dirty="0"/>
          </a:p>
          <a:p>
            <a:r>
              <a:rPr lang="tr-TR" sz="2000" dirty="0" smtClean="0"/>
              <a:t>Aktiviteler</a:t>
            </a:r>
            <a:endParaRPr lang="tr-TR" sz="2000" dirty="0"/>
          </a:p>
          <a:p>
            <a:r>
              <a:rPr lang="tr-TR" sz="2000" dirty="0"/>
              <a:t>Aktivitelerin </a:t>
            </a:r>
            <a:r>
              <a:rPr lang="tr-TR" sz="2000" dirty="0" smtClean="0"/>
              <a:t>Yorumlanması</a:t>
            </a:r>
            <a:endParaRPr lang="tr-TR" sz="2000" dirty="0"/>
          </a:p>
          <a:p>
            <a:r>
              <a:rPr lang="tr-TR" sz="2000" dirty="0"/>
              <a:t>Mercekler Ortamdan </a:t>
            </a:r>
            <a:r>
              <a:rPr lang="tr-TR" sz="2000" dirty="0" smtClean="0"/>
              <a:t>Ortama Değişiklik </a:t>
            </a:r>
            <a:r>
              <a:rPr lang="tr-TR" sz="2000" dirty="0"/>
              <a:t>Gösterir mi</a:t>
            </a:r>
            <a:r>
              <a:rPr lang="tr-TR" sz="2000" dirty="0" smtClean="0"/>
              <a:t>?</a:t>
            </a:r>
            <a:endParaRPr lang="tr-TR" sz="2000" dirty="0"/>
          </a:p>
          <a:p>
            <a:r>
              <a:rPr lang="tr-TR" sz="2000" dirty="0"/>
              <a:t>Gündelik Hayattan Örnekler </a:t>
            </a:r>
          </a:p>
          <a:p>
            <a:r>
              <a:rPr lang="tr-TR" sz="2000" dirty="0"/>
              <a:t>Çıkmış Soru </a:t>
            </a:r>
            <a:r>
              <a:rPr lang="tr-TR" sz="2000" dirty="0" smtClean="0"/>
              <a:t>Çözümü</a:t>
            </a:r>
            <a:endParaRPr lang="tr-TR" sz="2000" dirty="0"/>
          </a:p>
          <a:p>
            <a:r>
              <a:rPr lang="tr-TR" sz="2000" dirty="0"/>
              <a:t>Dersin </a:t>
            </a:r>
            <a:r>
              <a:rPr lang="tr-TR" sz="2000" dirty="0" smtClean="0"/>
              <a:t>Özeti</a:t>
            </a:r>
            <a:endParaRPr lang="tr-TR" sz="2000" dirty="0"/>
          </a:p>
          <a:p>
            <a:r>
              <a:rPr lang="tr-TR" sz="2000" dirty="0"/>
              <a:t>Gelecek Ders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tr-TR" dirty="0" smtClean="0"/>
              <a:t>Geçen Ders</a:t>
            </a:r>
            <a:br>
              <a:rPr lang="tr-TR" dirty="0" smtClean="0"/>
            </a:br>
            <a:endParaRPr lang="tr-TR"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2"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9626" y="1431842"/>
            <a:ext cx="1660974" cy="11041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Ä°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0093" y="1461559"/>
            <a:ext cx="1801708" cy="10750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rot="10800000" flipV="1">
            <a:off x="7112252" y="1431842"/>
            <a:ext cx="1184668" cy="813093"/>
          </a:xfrm>
          <a:prstGeom prst="rect">
            <a:avLst/>
          </a:prstGeom>
        </p:spPr>
      </p:pic>
      <p:grpSp>
        <p:nvGrpSpPr>
          <p:cNvPr id="10" name="Group 9"/>
          <p:cNvGrpSpPr/>
          <p:nvPr/>
        </p:nvGrpSpPr>
        <p:grpSpPr>
          <a:xfrm>
            <a:off x="3244240" y="2816829"/>
            <a:ext cx="3215680" cy="1425485"/>
            <a:chOff x="4228646" y="3066259"/>
            <a:chExt cx="3898825" cy="2572990"/>
          </a:xfrm>
        </p:grpSpPr>
        <p:pic>
          <p:nvPicPr>
            <p:cNvPr id="11" name="Picture 10"/>
            <p:cNvPicPr>
              <a:picLocks noChangeAspect="1"/>
            </p:cNvPicPr>
            <p:nvPr/>
          </p:nvPicPr>
          <p:blipFill>
            <a:blip r:embed="rId5"/>
            <a:stretch>
              <a:fillRect/>
            </a:stretch>
          </p:blipFill>
          <p:spPr>
            <a:xfrm>
              <a:off x="4228646" y="3066259"/>
              <a:ext cx="1639798" cy="962196"/>
            </a:xfrm>
            <a:prstGeom prst="rect">
              <a:avLst/>
            </a:prstGeom>
          </p:spPr>
        </p:pic>
        <p:pic>
          <p:nvPicPr>
            <p:cNvPr id="12" name="Picture 11"/>
            <p:cNvPicPr>
              <a:picLocks noChangeAspect="1"/>
            </p:cNvPicPr>
            <p:nvPr/>
          </p:nvPicPr>
          <p:blipFill>
            <a:blip r:embed="rId6"/>
            <a:stretch>
              <a:fillRect/>
            </a:stretch>
          </p:blipFill>
          <p:spPr>
            <a:xfrm>
              <a:off x="6422399" y="3070744"/>
              <a:ext cx="1705072" cy="1033376"/>
            </a:xfrm>
            <a:prstGeom prst="rect">
              <a:avLst/>
            </a:prstGeom>
          </p:spPr>
        </p:pic>
        <p:pic>
          <p:nvPicPr>
            <p:cNvPr id="13" name="Picture 12"/>
            <p:cNvPicPr>
              <a:picLocks noChangeAspect="1"/>
            </p:cNvPicPr>
            <p:nvPr/>
          </p:nvPicPr>
          <p:blipFill>
            <a:blip r:embed="rId7"/>
            <a:stretch>
              <a:fillRect/>
            </a:stretch>
          </p:blipFill>
          <p:spPr>
            <a:xfrm>
              <a:off x="6774841" y="4355348"/>
              <a:ext cx="1141772" cy="1283901"/>
            </a:xfrm>
            <a:prstGeom prst="rect">
              <a:avLst/>
            </a:prstGeom>
          </p:spPr>
        </p:pic>
        <p:pic>
          <p:nvPicPr>
            <p:cNvPr id="14" name="Picture 13"/>
            <p:cNvPicPr>
              <a:picLocks noChangeAspect="1"/>
            </p:cNvPicPr>
            <p:nvPr/>
          </p:nvPicPr>
          <p:blipFill>
            <a:blip r:embed="rId8"/>
            <a:stretch>
              <a:fillRect/>
            </a:stretch>
          </p:blipFill>
          <p:spPr>
            <a:xfrm>
              <a:off x="4458469" y="4345999"/>
              <a:ext cx="1180151" cy="1293250"/>
            </a:xfrm>
            <a:prstGeom prst="rect">
              <a:avLst/>
            </a:prstGeom>
          </p:spPr>
        </p:pic>
      </p:grpSp>
      <p:pic>
        <p:nvPicPr>
          <p:cNvPr id="15" name="Picture 2" descr="http://www.opticampus.com/chromatic_aberration/images/slide5.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3777" y="2605673"/>
            <a:ext cx="2411003" cy="1418237"/>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7"/>
          <p:cNvPicPr/>
          <p:nvPr/>
        </p:nvPicPr>
        <p:blipFill>
          <a:blip r:embed="rId10">
            <a:extLst>
              <a:ext uri="{28A0092B-C50C-407E-A947-70E740481C1C}">
                <a14:useLocalDpi xmlns:a14="http://schemas.microsoft.com/office/drawing/2010/main" val="0"/>
              </a:ext>
            </a:extLst>
          </a:blip>
          <a:srcRect/>
          <a:stretch>
            <a:fillRect/>
          </a:stretch>
        </p:blipFill>
        <p:spPr bwMode="auto">
          <a:xfrm>
            <a:off x="3970113" y="4531687"/>
            <a:ext cx="1516287" cy="855392"/>
          </a:xfrm>
          <a:prstGeom prst="rect">
            <a:avLst/>
          </a:prstGeom>
          <a:noFill/>
          <a:ln>
            <a:noFill/>
          </a:ln>
        </p:spPr>
      </p:pic>
      <p:pic>
        <p:nvPicPr>
          <p:cNvPr id="19" name="Picture 18"/>
          <p:cNvPicPr/>
          <p:nvPr/>
        </p:nvPicPr>
        <p:blipFill>
          <a:blip r:embed="rId11">
            <a:extLst>
              <a:ext uri="{28A0092B-C50C-407E-A947-70E740481C1C}">
                <a14:useLocalDpi xmlns:a14="http://schemas.microsoft.com/office/drawing/2010/main" val="0"/>
              </a:ext>
            </a:extLst>
          </a:blip>
          <a:srcRect/>
          <a:stretch>
            <a:fillRect/>
          </a:stretch>
        </p:blipFill>
        <p:spPr bwMode="auto">
          <a:xfrm>
            <a:off x="6459920" y="4572183"/>
            <a:ext cx="1388680" cy="814896"/>
          </a:xfrm>
          <a:prstGeom prst="rect">
            <a:avLst/>
          </a:prstGeom>
          <a:noFill/>
          <a:ln>
            <a:noFill/>
          </a:ln>
        </p:spPr>
      </p:pic>
      <p:pic>
        <p:nvPicPr>
          <p:cNvPr id="20" name="Picture 19"/>
          <p:cNvPicPr/>
          <p:nvPr/>
        </p:nvPicPr>
        <p:blipFill>
          <a:blip r:embed="rId12">
            <a:extLst>
              <a:ext uri="{28A0092B-C50C-407E-A947-70E740481C1C}">
                <a14:useLocalDpi xmlns:a14="http://schemas.microsoft.com/office/drawing/2010/main" val="0"/>
              </a:ext>
            </a:extLst>
          </a:blip>
          <a:srcRect/>
          <a:stretch>
            <a:fillRect/>
          </a:stretch>
        </p:blipFill>
        <p:spPr bwMode="auto">
          <a:xfrm>
            <a:off x="4023209" y="5610166"/>
            <a:ext cx="1554782" cy="1106435"/>
          </a:xfrm>
          <a:prstGeom prst="rect">
            <a:avLst/>
          </a:prstGeom>
          <a:noFill/>
          <a:ln>
            <a:noFill/>
          </a:ln>
        </p:spPr>
      </p:pic>
      <p:pic>
        <p:nvPicPr>
          <p:cNvPr id="21" name="Picture 20"/>
          <p:cNvPicPr/>
          <p:nvPr/>
        </p:nvPicPr>
        <p:blipFill>
          <a:blip r:embed="rId13">
            <a:extLst>
              <a:ext uri="{28A0092B-C50C-407E-A947-70E740481C1C}">
                <a14:useLocalDpi xmlns:a14="http://schemas.microsoft.com/office/drawing/2010/main" val="0"/>
              </a:ext>
            </a:extLst>
          </a:blip>
          <a:srcRect/>
          <a:stretch>
            <a:fillRect/>
          </a:stretch>
        </p:blipFill>
        <p:spPr bwMode="auto">
          <a:xfrm>
            <a:off x="6398689" y="5635640"/>
            <a:ext cx="1449911" cy="931798"/>
          </a:xfrm>
          <a:prstGeom prst="rect">
            <a:avLst/>
          </a:prstGeom>
          <a:noFill/>
          <a:ln>
            <a:noFill/>
          </a:ln>
        </p:spPr>
      </p:pic>
      <p:sp>
        <p:nvSpPr>
          <p:cNvPr id="23" name="Content Placeholder 2"/>
          <p:cNvSpPr txBox="1">
            <a:spLocks/>
          </p:cNvSpPr>
          <p:nvPr/>
        </p:nvSpPr>
        <p:spPr>
          <a:xfrm>
            <a:off x="0" y="1328654"/>
            <a:ext cx="3028969" cy="5529345"/>
          </a:xfrm>
          <a:prstGeom prst="rect">
            <a:avLst/>
          </a:prstGeom>
        </p:spPr>
        <p:style>
          <a:lnRef idx="2">
            <a:schemeClr val="accent3"/>
          </a:lnRef>
          <a:fillRef idx="1">
            <a:schemeClr val="lt1"/>
          </a:fillRef>
          <a:effectRef idx="0">
            <a:schemeClr val="accent3"/>
          </a:effectRef>
          <a:fontRef idx="minor">
            <a:schemeClr val="dk1"/>
          </a:fontRef>
        </p:style>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tr-TR" sz="1400" dirty="0" smtClean="0">
                <a:solidFill>
                  <a:srgbClr val="FF0066"/>
                </a:solidFill>
              </a:rPr>
              <a:t>Geçen Ders</a:t>
            </a:r>
          </a:p>
          <a:p>
            <a:endParaRPr lang="tr-TR" sz="1400" dirty="0" smtClean="0"/>
          </a:p>
          <a:p>
            <a:r>
              <a:rPr lang="tr-TR" sz="1400" dirty="0" smtClean="0"/>
              <a:t>Bu Resimlerdekiler Ne Olabilir?</a:t>
            </a:r>
          </a:p>
          <a:p>
            <a:endParaRPr lang="tr-TR" sz="1400" dirty="0" smtClean="0"/>
          </a:p>
          <a:p>
            <a:r>
              <a:rPr lang="tr-TR" sz="1400" b="1" dirty="0" smtClean="0"/>
              <a:t>Aktiviteler</a:t>
            </a:r>
          </a:p>
          <a:p>
            <a:endParaRPr lang="tr-TR" sz="1400" b="1" dirty="0" smtClean="0"/>
          </a:p>
          <a:p>
            <a:r>
              <a:rPr lang="tr-TR" sz="1400" dirty="0" smtClean="0"/>
              <a:t>Aktivitelerin Yorumlanması</a:t>
            </a:r>
          </a:p>
          <a:p>
            <a:endParaRPr lang="tr-TR" sz="1400" dirty="0" smtClean="0"/>
          </a:p>
          <a:p>
            <a:r>
              <a:rPr lang="tr-TR" sz="1400" dirty="0" smtClean="0"/>
              <a:t>Mercekler Ortamdan Ortama</a:t>
            </a:r>
          </a:p>
          <a:p>
            <a:pPr marL="0" indent="0">
              <a:buFont typeface="Wingdings 2"/>
              <a:buNone/>
            </a:pPr>
            <a:r>
              <a:rPr lang="tr-TR" sz="1400" dirty="0" smtClean="0"/>
              <a:t>Değişiklik Gösterir mi?</a:t>
            </a:r>
          </a:p>
          <a:p>
            <a:pPr marL="0" indent="0">
              <a:buFont typeface="Wingdings 2"/>
              <a:buNone/>
            </a:pPr>
            <a:endParaRPr lang="tr-TR" sz="1400" dirty="0" smtClean="0"/>
          </a:p>
          <a:p>
            <a:r>
              <a:rPr lang="tr-TR" sz="1400" dirty="0" smtClean="0"/>
              <a:t>Gündelik Hayattan Örnekler </a:t>
            </a:r>
          </a:p>
          <a:p>
            <a:endParaRPr lang="tr-TR" sz="1400" dirty="0" smtClean="0"/>
          </a:p>
          <a:p>
            <a:r>
              <a:rPr lang="tr-TR" sz="1400" dirty="0" smtClean="0"/>
              <a:t>Çıkmış Soru Çözümü</a:t>
            </a:r>
          </a:p>
          <a:p>
            <a:endParaRPr lang="tr-TR" sz="1400" dirty="0" smtClean="0"/>
          </a:p>
          <a:p>
            <a:r>
              <a:rPr lang="tr-TR" sz="1400" dirty="0" smtClean="0"/>
              <a:t>Dersin Özeti</a:t>
            </a:r>
          </a:p>
          <a:p>
            <a:pPr marL="0" indent="0">
              <a:buFont typeface="Wingdings 2"/>
              <a:buNone/>
            </a:pPr>
            <a:endParaRPr lang="tr-TR" sz="1400" dirty="0" smtClean="0"/>
          </a:p>
          <a:p>
            <a:r>
              <a:rPr lang="tr-TR" sz="1400" dirty="0" smtClean="0"/>
              <a:t>Gelecek Ders</a:t>
            </a:r>
          </a:p>
          <a:p>
            <a:endParaRPr lang="tr-TR"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3"/>
          <p:cNvPicPr>
            <a:picLocks noChangeAspect="1" noChangeArrowheads="1"/>
          </p:cNvPicPr>
          <p:nvPr/>
        </p:nvPicPr>
        <p:blipFill>
          <a:blip r:embed="rId2" cstate="print"/>
          <a:srcRect/>
          <a:stretch>
            <a:fillRect/>
          </a:stretch>
        </p:blipFill>
        <p:spPr bwMode="auto">
          <a:xfrm>
            <a:off x="0" y="0"/>
            <a:ext cx="9144000" cy="686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B6F15528-21DE-4FAA-801E-634DDDAF4B2B}" type="slidenum">
              <a:rPr lang="en-US" smtClean="0"/>
              <a:pPr/>
              <a:t>6</a:t>
            </a:fld>
            <a:endParaRPr lang="en-US"/>
          </a:p>
        </p:txBody>
      </p:sp>
      <p:pic>
        <p:nvPicPr>
          <p:cNvPr id="2050" name="Picture 2" descr="http://www.aspirin.gen.tr/images/aspirin-iceri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9083685" cy="688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548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266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fld id="{B6F15528-21DE-4FAA-801E-634DDDAF4B2B}" type="slidenum">
              <a:rPr lang="en-US" smtClean="0"/>
              <a:pPr/>
              <a:t>8</a:t>
            </a:fld>
            <a:endParaRPr lang="en-US"/>
          </a:p>
        </p:txBody>
      </p:sp>
      <p:pic>
        <p:nvPicPr>
          <p:cNvPr id="4098" name="Picture 2" descr="http://www.bebekolay.com/wp-content/uploads/2012/05/sac_dokulmes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 y="0"/>
            <a:ext cx="91746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167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Slayt Numarası Yer Tutucusu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2" descr="http://www.gercekbilim.com/wp-content/uploads/2012/1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30480"/>
            <a:ext cx="9174480" cy="690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889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524</TotalTime>
  <Words>741</Words>
  <Application>Microsoft Office PowerPoint</Application>
  <PresentationFormat>On-screen Show (4:3)</PresentationFormat>
  <Paragraphs>338</Paragraphs>
  <Slides>25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Constantia</vt:lpstr>
      <vt:lpstr>Wingdings 2</vt:lpstr>
      <vt:lpstr>Flow</vt:lpstr>
      <vt:lpstr>MERCEKLERDE GÖRÜNTÜ</vt:lpstr>
      <vt:lpstr>PowerPoint Presentation</vt:lpstr>
      <vt:lpstr>Merceklerde Görüntü</vt:lpstr>
      <vt:lpstr>Geçen Ders </vt:lpstr>
      <vt:lpstr>PowerPoint Presentation</vt:lpstr>
      <vt:lpstr>PowerPoint Presentation</vt:lpstr>
      <vt:lpstr>PowerPoint Presentation</vt:lpstr>
      <vt:lpstr>PowerPoint Presentation</vt:lpstr>
      <vt:lpstr>PowerPoint Presentation</vt:lpstr>
      <vt:lpstr>PowerPoint Presentation</vt:lpstr>
      <vt:lpstr>Aktivite – İnce Kenarlı Mercek</vt:lpstr>
      <vt:lpstr>Aktivite – Kalın Kenarlı Mercek</vt:lpstr>
      <vt:lpstr>Aktivite Sonuçları</vt:lpstr>
      <vt:lpstr>Aktivite Sonuçları</vt:lpstr>
      <vt:lpstr>Mercekler Ortamdan Ortama Değişkenlik Gösterir mi ?</vt:lpstr>
      <vt:lpstr>Günlük Hayattan Örnekler </vt:lpstr>
      <vt:lpstr>PowerPoint Presentation</vt:lpstr>
      <vt:lpstr>Günlük Hayattan Örnekler </vt:lpstr>
      <vt:lpstr>Günlük Hayattan Örnekler </vt:lpstr>
      <vt:lpstr>Çıkmış Sorular </vt:lpstr>
      <vt:lpstr>Çıkmış Sorular </vt:lpstr>
      <vt:lpstr>  Özet</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Merceklerin Oluşturduğu Görüntünün Özellikleri</dc:title>
  <dc:creator>Emre Can TURAN</dc:creator>
  <cp:lastModifiedBy>Dilber</cp:lastModifiedBy>
  <cp:revision>55</cp:revision>
  <dcterms:created xsi:type="dcterms:W3CDTF">2006-08-16T00:00:00Z</dcterms:created>
  <dcterms:modified xsi:type="dcterms:W3CDTF">2018-05-18T15:54:38Z</dcterms:modified>
</cp:coreProperties>
</file>