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9" r:id="rId1"/>
    <p:sldMasterId id="2147483824" r:id="rId2"/>
  </p:sldMasterIdLst>
  <p:notesMasterIdLst>
    <p:notesMasterId r:id="rId70"/>
  </p:notesMasterIdLst>
  <p:sldIdLst>
    <p:sldId id="505" r:id="rId3"/>
    <p:sldId id="506" r:id="rId4"/>
    <p:sldId id="474" r:id="rId5"/>
    <p:sldId id="305" r:id="rId6"/>
    <p:sldId id="419" r:id="rId7"/>
    <p:sldId id="306" r:id="rId8"/>
    <p:sldId id="466" r:id="rId9"/>
    <p:sldId id="467" r:id="rId10"/>
    <p:sldId id="465" r:id="rId11"/>
    <p:sldId id="480" r:id="rId12"/>
    <p:sldId id="481" r:id="rId13"/>
    <p:sldId id="487" r:id="rId14"/>
    <p:sldId id="488" r:id="rId15"/>
    <p:sldId id="489" r:id="rId16"/>
    <p:sldId id="482" r:id="rId17"/>
    <p:sldId id="468" r:id="rId18"/>
    <p:sldId id="492" r:id="rId19"/>
    <p:sldId id="469" r:id="rId20"/>
    <p:sldId id="470" r:id="rId21"/>
    <p:sldId id="495" r:id="rId22"/>
    <p:sldId id="496" r:id="rId23"/>
    <p:sldId id="479" r:id="rId24"/>
    <p:sldId id="313" r:id="rId25"/>
    <p:sldId id="314" r:id="rId26"/>
    <p:sldId id="317" r:id="rId27"/>
    <p:sldId id="315" r:id="rId28"/>
    <p:sldId id="316" r:id="rId29"/>
    <p:sldId id="508" r:id="rId30"/>
    <p:sldId id="497" r:id="rId31"/>
    <p:sldId id="509" r:id="rId32"/>
    <p:sldId id="510" r:id="rId33"/>
    <p:sldId id="511" r:id="rId34"/>
    <p:sldId id="507" r:id="rId35"/>
    <p:sldId id="512" r:id="rId36"/>
    <p:sldId id="502" r:id="rId37"/>
    <p:sldId id="513" r:id="rId38"/>
    <p:sldId id="503" r:id="rId39"/>
    <p:sldId id="514" r:id="rId40"/>
    <p:sldId id="493" r:id="rId41"/>
    <p:sldId id="515" r:id="rId42"/>
    <p:sldId id="516" r:id="rId43"/>
    <p:sldId id="517" r:id="rId44"/>
    <p:sldId id="342" r:id="rId45"/>
    <p:sldId id="504" r:id="rId46"/>
    <p:sldId id="518" r:id="rId47"/>
    <p:sldId id="519" r:id="rId48"/>
    <p:sldId id="346" r:id="rId49"/>
    <p:sldId id="498" r:id="rId50"/>
    <p:sldId id="347" r:id="rId51"/>
    <p:sldId id="404" r:id="rId52"/>
    <p:sldId id="399" r:id="rId53"/>
    <p:sldId id="455" r:id="rId54"/>
    <p:sldId id="490" r:id="rId55"/>
    <p:sldId id="520" r:id="rId56"/>
    <p:sldId id="521" r:id="rId57"/>
    <p:sldId id="522" r:id="rId58"/>
    <p:sldId id="523" r:id="rId59"/>
    <p:sldId id="524" r:id="rId60"/>
    <p:sldId id="526" r:id="rId61"/>
    <p:sldId id="414" r:id="rId62"/>
    <p:sldId id="525" r:id="rId63"/>
    <p:sldId id="527" r:id="rId64"/>
    <p:sldId id="528" r:id="rId65"/>
    <p:sldId id="435" r:id="rId66"/>
    <p:sldId id="476" r:id="rId67"/>
    <p:sldId id="494" r:id="rId68"/>
    <p:sldId id="499" r:id="rId6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FF0000"/>
    <a:srgbClr val="99CC00"/>
    <a:srgbClr val="000000"/>
    <a:srgbClr val="CC33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0" autoAdjust="0"/>
    <p:restoredTop sz="86394" autoAdjust="0"/>
  </p:normalViewPr>
  <p:slideViewPr>
    <p:cSldViewPr>
      <p:cViewPr varScale="1">
        <p:scale>
          <a:sx n="89" d="100"/>
          <a:sy n="89" d="100"/>
        </p:scale>
        <p:origin x="96" y="5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4"/>
    </p:cViewPr>
  </p:sorterViewPr>
  <p:notesViewPr>
    <p:cSldViewPr>
      <p:cViewPr varScale="1">
        <p:scale>
          <a:sx n="120" d="100"/>
          <a:sy n="120" d="100"/>
        </p:scale>
        <p:origin x="51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2CF184-5FD1-4E96-8A61-2F69A178B6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160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https://pixabay.com/en/head-brain-thoughts-human-body-1965671/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CF184-5FD1-4E96-8A61-2F69A178B64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560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https://pixabay.com/en/brain-turn-on-education-read-book-770044/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CF184-5FD1-4E96-8A61-2F69A178B644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477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2039F3C-EF6C-493D-94C2-396D10824AB5}" type="slidenum">
              <a:rPr lang="en-US" altLang="tr-TR" sz="1200" smtClean="0"/>
              <a:pPr/>
              <a:t>23</a:t>
            </a:fld>
            <a:endParaRPr lang="en-US" altLang="tr-TR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92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F7D94A5-1F0E-40AD-962D-94C5186ABEEA}" type="slidenum">
              <a:rPr lang="en-US" altLang="tr-TR" sz="1200" smtClean="0"/>
              <a:pPr/>
              <a:t>24</a:t>
            </a:fld>
            <a:endParaRPr lang="en-US" altLang="tr-TR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33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BD767F2-D875-42CB-982D-DC2F5CED35DD}" type="slidenum">
              <a:rPr lang="en-US" altLang="tr-TR" sz="1200" smtClean="0"/>
              <a:pPr/>
              <a:t>25</a:t>
            </a:fld>
            <a:endParaRPr lang="en-US" altLang="tr-TR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73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E875AD5-4B0A-442D-9DE2-B3FBBB26F4B2}" type="slidenum">
              <a:rPr lang="en-US" altLang="tr-TR" sz="1200" smtClean="0"/>
              <a:pPr/>
              <a:t>26</a:t>
            </a:fld>
            <a:endParaRPr lang="en-US" altLang="tr-TR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7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C8E937E-C965-4188-A17B-02F0560C7A44}" type="slidenum">
              <a:rPr lang="en-US" altLang="tr-TR" sz="1200" smtClean="0"/>
              <a:pPr/>
              <a:t>27</a:t>
            </a:fld>
            <a:endParaRPr lang="en-US" altLang="tr-TR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36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52D3E63-C828-4825-9C3F-886889BBC454}" type="slidenum">
              <a:rPr lang="en-US" altLang="tr-TR" sz="1200" smtClean="0"/>
              <a:pPr/>
              <a:t>35</a:t>
            </a:fld>
            <a:endParaRPr lang="en-US" altLang="tr-TR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tr-TR" dirty="0" smtClean="0">
                <a:latin typeface="Times" panose="02020603050405020304" pitchFamily="18" charset="0"/>
              </a:rPr>
              <a:t>https://pixabay.com/en/macro-notebook-paper-pen-table-1854102/</a:t>
            </a:r>
          </a:p>
        </p:txBody>
      </p:sp>
    </p:spTree>
    <p:extLst>
      <p:ext uri="{BB962C8B-B14F-4D97-AF65-F5344CB8AC3E}">
        <p14:creationId xmlns:p14="http://schemas.microsoft.com/office/powerpoint/2010/main" val="185821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5486418-CD3F-4AC2-AC7A-D7295E81C0C5}" type="slidenum">
              <a:rPr lang="en-US" altLang="tr-TR" sz="1200" smtClean="0"/>
              <a:pPr/>
              <a:t>37</a:t>
            </a:fld>
            <a:endParaRPr lang="en-US" altLang="tr-TR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89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5486418-CD3F-4AC2-AC7A-D7295E81C0C5}" type="slidenum">
              <a:rPr lang="en-US" altLang="tr-TR" sz="1200" smtClean="0"/>
              <a:pPr/>
              <a:t>38</a:t>
            </a:fld>
            <a:endParaRPr lang="en-US" altLang="tr-TR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686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A49D7BA-5A36-4EC4-A641-85042040857E}" type="slidenum">
              <a:rPr lang="en-US" altLang="tr-TR" sz="1200" smtClean="0"/>
              <a:pPr/>
              <a:t>43</a:t>
            </a:fld>
            <a:endParaRPr lang="en-US" altLang="tr-TR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5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9B1E7FE-5D20-489E-8ABD-EB661EE83A29}" type="slidenum">
              <a:rPr lang="en-US" altLang="tr-TR" sz="1200" smtClean="0"/>
              <a:pPr/>
              <a:t>4</a:t>
            </a:fld>
            <a:endParaRPr lang="en-US" altLang="tr-TR" sz="120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tr-TR" dirty="0" smtClean="0">
                <a:latin typeface="Times" panose="02020603050405020304" pitchFamily="18" charset="0"/>
              </a:rPr>
              <a:t>https://pixabay.com/en/computer-user-icon-peolpe-avatar-1331579/</a:t>
            </a:r>
          </a:p>
        </p:txBody>
      </p:sp>
    </p:spTree>
    <p:extLst>
      <p:ext uri="{BB962C8B-B14F-4D97-AF65-F5344CB8AC3E}">
        <p14:creationId xmlns:p14="http://schemas.microsoft.com/office/powerpoint/2010/main" val="1692594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A49D7BA-5A36-4EC4-A641-85042040857E}" type="slidenum">
              <a:rPr lang="en-US" altLang="tr-TR" sz="1200" smtClean="0"/>
              <a:pPr/>
              <a:t>44</a:t>
            </a:fld>
            <a:endParaRPr lang="en-US" altLang="tr-TR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68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F5A9A29-EB2C-492B-884E-3B0CC6E119A5}" type="slidenum">
              <a:rPr lang="en-US" altLang="tr-TR" sz="1200" smtClean="0"/>
              <a:pPr/>
              <a:t>47</a:t>
            </a:fld>
            <a:endParaRPr lang="en-US" altLang="tr-TR" sz="12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5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24FE87C-AE1D-4DDF-9107-F6D2DFB00AD9}" type="slidenum">
              <a:rPr lang="en-US" altLang="tr-TR" sz="1200" smtClean="0"/>
              <a:pPr/>
              <a:t>49</a:t>
            </a:fld>
            <a:endParaRPr lang="en-US" altLang="tr-TR" sz="12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51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E0A7FBE-6841-482E-9DCE-B3C449D06E28}" type="slidenum">
              <a:rPr lang="en-US" altLang="tr-TR" sz="1200" smtClean="0"/>
              <a:pPr/>
              <a:t>50</a:t>
            </a:fld>
            <a:endParaRPr lang="en-US" altLang="tr-TR" sz="12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85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5A04CDF-62F5-4346-B8A5-5701F435700A}" type="slidenum">
              <a:rPr lang="en-US" altLang="tr-TR" sz="1200" smtClean="0"/>
              <a:pPr/>
              <a:t>51</a:t>
            </a:fld>
            <a:endParaRPr lang="en-US" altLang="tr-TR" sz="12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2974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6144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9CE0B97-7FD4-4FAA-A9E8-7A7ABC62BFA4}" type="slidenum">
              <a:rPr lang="en-US" altLang="tr-TR" sz="1200" smtClean="0"/>
              <a:pPr/>
              <a:t>60</a:t>
            </a:fld>
            <a:endParaRPr lang="en-US" altLang="tr-TR" sz="12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25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2A7ECDF-B22D-4002-82B6-D1ADFA783D04}" type="slidenum">
              <a:rPr lang="en-US" altLang="tr-TR" sz="1200" smtClean="0"/>
              <a:pPr/>
              <a:t>6</a:t>
            </a:fld>
            <a:endParaRPr lang="en-US" altLang="tr-TR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tr-TR" dirty="0" smtClean="0">
                <a:latin typeface="Times" panose="02020603050405020304" pitchFamily="18" charset="0"/>
              </a:rPr>
              <a:t>https://pixabay.com/en/computer-user-icon-peolpe-avatar-1331579/</a:t>
            </a:r>
          </a:p>
        </p:txBody>
      </p:sp>
    </p:spTree>
    <p:extLst>
      <p:ext uri="{BB962C8B-B14F-4D97-AF65-F5344CB8AC3E}">
        <p14:creationId xmlns:p14="http://schemas.microsoft.com/office/powerpoint/2010/main" val="1866364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820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https://pixabay.com/en/laptop-black-blue-screen-monitor-33521/</a:t>
            </a:r>
          </a:p>
          <a:p>
            <a:r>
              <a:rPr lang="tr-TR" dirty="0" smtClean="0"/>
              <a:t>Not: Buradaki</a:t>
            </a:r>
            <a:r>
              <a:rPr lang="tr-TR" baseline="0" dirty="0" smtClean="0"/>
              <a:t> kodlar laptop görseli içindir. Çizelge </a:t>
            </a:r>
            <a:r>
              <a:rPr lang="tr-TR" baseline="0" dirty="0" err="1" smtClean="0"/>
              <a:t>ppt</a:t>
            </a:r>
            <a:r>
              <a:rPr lang="tr-TR" baseline="0" dirty="0" smtClean="0"/>
              <a:t> şeysileri ile temaya </a:t>
            </a:r>
            <a:r>
              <a:rPr lang="tr-TR" baseline="0" smtClean="0"/>
              <a:t>uygun düzenlenebilir </a:t>
            </a:r>
            <a:r>
              <a:rPr lang="tr-TR" baseline="0" dirty="0" smtClean="0"/>
              <a:t>diye düşündüğümden çizim ya da görsel gibi kodlamadım.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CF184-5FD1-4E96-8A61-2F69A178B64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4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528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12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3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6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3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20" cap="all" spc="135" baseline="0">
                <a:solidFill>
                  <a:schemeClr val="tx2"/>
                </a:solidFill>
                <a:latin typeface="+mj-lt"/>
              </a:defRPr>
            </a:lvl1pPr>
            <a:lvl2pPr marL="308610" indent="0" algn="ctr">
              <a:buNone/>
              <a:defRPr sz="1620"/>
            </a:lvl2pPr>
            <a:lvl3pPr marL="617220" indent="0" algn="ctr">
              <a:buNone/>
              <a:defRPr sz="1620"/>
            </a:lvl3pPr>
            <a:lvl4pPr marL="925830" indent="0" algn="ctr">
              <a:buNone/>
              <a:defRPr sz="1350"/>
            </a:lvl4pPr>
            <a:lvl5pPr marL="1234440" indent="0" algn="ctr">
              <a:buNone/>
              <a:defRPr sz="1350"/>
            </a:lvl5pPr>
            <a:lvl6pPr marL="1543050" indent="0" algn="ctr">
              <a:buNone/>
              <a:defRPr sz="1350"/>
            </a:lvl6pPr>
            <a:lvl7pPr marL="1851660" indent="0" algn="ctr">
              <a:buNone/>
              <a:defRPr sz="1350"/>
            </a:lvl7pPr>
            <a:lvl8pPr marL="2160270" indent="0" algn="ctr">
              <a:buNone/>
              <a:defRPr sz="1350"/>
            </a:lvl8pPr>
            <a:lvl9pPr marL="2468880" indent="0" algn="ctr">
              <a:buNone/>
              <a:defRPr sz="135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4176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3065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11085"/>
            <a:ext cx="1971675" cy="43180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53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406C2D3-7B83-48FC-BFBC-50D6DDC732E8}" type="datetimeFigureOut">
              <a:rPr lang="tr-TR" altLang="tr-TR" sz="1350" smtClean="0">
                <a:solidFill>
                  <a:prstClr val="black"/>
                </a:solidFill>
                <a:latin typeface="Tw Cen M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23.10.2017</a:t>
            </a:fld>
            <a:endParaRPr lang="tr-TR" altLang="tr-TR" sz="135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altLang="tr-TR" sz="135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0CD16BF-3E10-41F5-BA32-6D1DA1765A3D}" type="slidenum">
              <a:rPr lang="tr-TR" altLang="tr-TR" sz="1350" smtClean="0">
                <a:solidFill>
                  <a:prstClr val="black"/>
                </a:solidFill>
                <a:latin typeface="Tw Cen M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 altLang="tr-TR" sz="135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70174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118" y="1600200"/>
            <a:ext cx="81534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600200"/>
            <a:ext cx="91440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620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2673718" y="25717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 algn="ctr">
              <a:buFont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600200"/>
            <a:ext cx="91440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21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789"/>
            <a:ext cx="8077200" cy="652463"/>
          </a:xfrm>
        </p:spPr>
        <p:txBody>
          <a:bodyPr anchor="ctr"/>
          <a:lstStyle>
            <a:lvl1pPr algn="l">
              <a:buNone/>
              <a:defRPr sz="39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4686301"/>
            <a:ext cx="26670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3" y="4686156"/>
            <a:ext cx="5421083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AD93096-5B34-4342-9326-69289CEAE4C2}" type="slidenum">
              <a:rPr lang="en-US" sz="1350" smtClean="0">
                <a:latin typeface="Tw Cen M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 dirty="0">
              <a:latin typeface="Tw Cen M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sm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650" y="1316736"/>
            <a:ext cx="1615307" cy="1266340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  <p:pic>
        <p:nvPicPr>
          <p:cNvPr id="8" name="Picture 7" descr="sm_glob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51" y="1316736"/>
            <a:ext cx="1615307" cy="1266340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99253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118" y="1600200"/>
            <a:ext cx="8153400" cy="7429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600200"/>
            <a:ext cx="91440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2673718" y="25717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 algn="ctr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14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789"/>
            <a:ext cx="8077200" cy="652463"/>
          </a:xfrm>
        </p:spPr>
        <p:txBody>
          <a:bodyPr anchor="ctr"/>
          <a:lstStyle>
            <a:lvl1pPr algn="l">
              <a:buNone/>
              <a:defRPr sz="33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4686301"/>
            <a:ext cx="26670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4" y="4686156"/>
            <a:ext cx="5421083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AD93096-5B34-4342-9326-69289CEAE4C2}" type="slidenum">
              <a:rPr lang="en-US" sz="1350" smtClean="0">
                <a:latin typeface="Tw Cen M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 dirty="0">
              <a:latin typeface="Tw Cen M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sm_glob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51" y="1316736"/>
            <a:ext cx="1615307" cy="1266340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98702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3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20" cap="all" spc="135" baseline="0">
                <a:solidFill>
                  <a:schemeClr val="tx2"/>
                </a:solidFill>
                <a:latin typeface="+mj-lt"/>
              </a:defRPr>
            </a:lvl1pPr>
            <a:lvl2pPr marL="308610" indent="0" algn="ctr">
              <a:buNone/>
              <a:defRPr sz="1620"/>
            </a:lvl2pPr>
            <a:lvl3pPr marL="617220" indent="0" algn="ctr">
              <a:buNone/>
              <a:defRPr sz="1620"/>
            </a:lvl3pPr>
            <a:lvl4pPr marL="925830" indent="0" algn="ctr">
              <a:buNone/>
              <a:defRPr sz="1350"/>
            </a:lvl4pPr>
            <a:lvl5pPr marL="1234440" indent="0" algn="ctr">
              <a:buNone/>
              <a:defRPr sz="1350"/>
            </a:lvl5pPr>
            <a:lvl6pPr marL="1543050" indent="0" algn="ctr">
              <a:buNone/>
              <a:defRPr sz="1350"/>
            </a:lvl6pPr>
            <a:lvl7pPr marL="1851660" indent="0" algn="ctr">
              <a:buNone/>
              <a:defRPr sz="1350"/>
            </a:lvl7pPr>
            <a:lvl8pPr marL="2160270" indent="0" algn="ctr">
              <a:buNone/>
              <a:defRPr sz="1350"/>
            </a:lvl8pPr>
            <a:lvl9pPr marL="2468880" indent="0" algn="ctr">
              <a:buNone/>
              <a:defRPr sz="135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62033-03EA-4289-95F1-B34BC40F68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305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2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62033-03EA-4289-95F1-B34BC40F68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818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54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620" cap="all" spc="135" baseline="0">
                <a:solidFill>
                  <a:schemeClr val="tx2"/>
                </a:solidFill>
                <a:latin typeface="+mj-lt"/>
              </a:defRPr>
            </a:lvl1pPr>
            <a:lvl2pPr marL="30861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62033-03EA-4289-95F1-B34BC40F68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65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2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5094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2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62033-03EA-4289-95F1-B34BC40F68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282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350" b="0" cap="all" baseline="0">
                <a:solidFill>
                  <a:schemeClr val="tx2"/>
                </a:solidFill>
              </a:defRPr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350" b="0" cap="all" baseline="0">
                <a:solidFill>
                  <a:schemeClr val="tx2"/>
                </a:solidFill>
              </a:defRPr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62033-03EA-4289-95F1-B34BC40F68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754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62033-03EA-4289-95F1-B34BC40F68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613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62033-03EA-4289-95F1-B34BC40F68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321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43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1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013">
                <a:solidFill>
                  <a:srgbClr val="FFFFFF"/>
                </a:solidFill>
              </a:defRPr>
            </a:lvl1pPr>
            <a:lvl2pPr marL="308610" indent="0">
              <a:buNone/>
              <a:defRPr sz="810"/>
            </a:lvl2pPr>
            <a:lvl3pPr marL="617220" indent="0">
              <a:buNone/>
              <a:defRPr sz="675"/>
            </a:lvl3pPr>
            <a:lvl4pPr marL="925830" indent="0">
              <a:buNone/>
              <a:defRPr sz="608"/>
            </a:lvl4pPr>
            <a:lvl5pPr marL="1234440" indent="0">
              <a:buNone/>
              <a:defRPr sz="608"/>
            </a:lvl5pPr>
            <a:lvl6pPr marL="1543050" indent="0">
              <a:buNone/>
              <a:defRPr sz="608"/>
            </a:lvl6pPr>
            <a:lvl7pPr marL="1851660" indent="0">
              <a:buNone/>
              <a:defRPr sz="608"/>
            </a:lvl7pPr>
            <a:lvl8pPr marL="2160270" indent="0">
              <a:buNone/>
              <a:defRPr sz="608"/>
            </a:lvl8pPr>
            <a:lvl9pPr marL="2468880" indent="0">
              <a:buNone/>
              <a:defRPr sz="60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4844841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41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462033-03EA-4289-95F1-B34BC40F68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847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43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1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160">
                <a:solidFill>
                  <a:schemeClr val="bg1"/>
                </a:solidFill>
              </a:defRPr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05"/>
              </a:spcAft>
              <a:buNone/>
              <a:defRPr sz="1013">
                <a:solidFill>
                  <a:srgbClr val="FFFFFF"/>
                </a:solidFill>
              </a:defRPr>
            </a:lvl1pPr>
            <a:lvl2pPr marL="308610" indent="0">
              <a:buNone/>
              <a:defRPr sz="810"/>
            </a:lvl2pPr>
            <a:lvl3pPr marL="617220" indent="0">
              <a:buNone/>
              <a:defRPr sz="675"/>
            </a:lvl3pPr>
            <a:lvl4pPr marL="925830" indent="0">
              <a:buNone/>
              <a:defRPr sz="608"/>
            </a:lvl4pPr>
            <a:lvl5pPr marL="1234440" indent="0">
              <a:buNone/>
              <a:defRPr sz="608"/>
            </a:lvl5pPr>
            <a:lvl6pPr marL="1543050" indent="0">
              <a:buNone/>
              <a:defRPr sz="608"/>
            </a:lvl6pPr>
            <a:lvl7pPr marL="1851660" indent="0">
              <a:buNone/>
              <a:defRPr sz="608"/>
            </a:lvl7pPr>
            <a:lvl8pPr marL="2160270" indent="0">
              <a:buNone/>
              <a:defRPr sz="608"/>
            </a:lvl8pPr>
            <a:lvl9pPr marL="2468880" indent="0">
              <a:buNone/>
              <a:defRPr sz="60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62033-03EA-4289-95F1-B34BC40F68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353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62033-03EA-4289-95F1-B34BC40F68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368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11085"/>
            <a:ext cx="1971675" cy="43180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62033-03EA-4289-95F1-B34BC40F68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592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118" y="1600200"/>
            <a:ext cx="81534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600200"/>
            <a:ext cx="91440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620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2673718" y="25717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 algn="ctr">
              <a:buFont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91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789"/>
            <a:ext cx="8077200" cy="652463"/>
          </a:xfrm>
        </p:spPr>
        <p:txBody>
          <a:bodyPr anchor="ctr"/>
          <a:lstStyle>
            <a:lvl1pPr algn="l">
              <a:buNone/>
              <a:defRPr sz="39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4686301"/>
            <a:ext cx="26670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3" y="4686156"/>
            <a:ext cx="5421083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3462033-03EA-4289-95F1-B34BC40F68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sm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650" y="1316736"/>
            <a:ext cx="1615307" cy="1266340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06770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54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620" cap="all" spc="135" baseline="0">
                <a:solidFill>
                  <a:schemeClr val="tx2"/>
                </a:solidFill>
                <a:latin typeface="+mj-lt"/>
              </a:defRPr>
            </a:lvl1pPr>
            <a:lvl2pPr marL="30861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384221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72131BEE-51D2-4BA0-B9A4-C903DA265C52}" type="datetimeFigureOut">
              <a:rPr lang="tr-TR" altLang="tr-TR"/>
              <a:pPr/>
              <a:t>23.10.2017</a:t>
            </a:fld>
            <a:endParaRPr lang="tr-TR" alt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AC63EAA0-2119-4B81-9609-9BC37A0D534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417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Tm="30000"/>
    </mc:Choice>
    <mc:Fallback xmlns="">
      <p:transition spd="slow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2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4890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350" b="0" cap="all" baseline="0">
                <a:solidFill>
                  <a:schemeClr val="tx2"/>
                </a:solidFill>
              </a:defRPr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350" b="0" cap="all" baseline="0">
                <a:solidFill>
                  <a:schemeClr val="tx2"/>
                </a:solidFill>
              </a:defRPr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520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04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9136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43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1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013">
                <a:solidFill>
                  <a:srgbClr val="FFFFFF"/>
                </a:solidFill>
              </a:defRPr>
            </a:lvl1pPr>
            <a:lvl2pPr marL="308610" indent="0">
              <a:buNone/>
              <a:defRPr sz="810"/>
            </a:lvl2pPr>
            <a:lvl3pPr marL="617220" indent="0">
              <a:buNone/>
              <a:defRPr sz="675"/>
            </a:lvl3pPr>
            <a:lvl4pPr marL="925830" indent="0">
              <a:buNone/>
              <a:defRPr sz="608"/>
            </a:lvl4pPr>
            <a:lvl5pPr marL="1234440" indent="0">
              <a:buNone/>
              <a:defRPr sz="608"/>
            </a:lvl5pPr>
            <a:lvl6pPr marL="1543050" indent="0">
              <a:buNone/>
              <a:defRPr sz="608"/>
            </a:lvl6pPr>
            <a:lvl7pPr marL="1851660" indent="0">
              <a:buNone/>
              <a:defRPr sz="608"/>
            </a:lvl7pPr>
            <a:lvl8pPr marL="2160270" indent="0">
              <a:buNone/>
              <a:defRPr sz="608"/>
            </a:lvl8pPr>
            <a:lvl9pPr marL="2468880" indent="0">
              <a:buNone/>
              <a:defRPr sz="60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4844841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41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7883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43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1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160">
                <a:solidFill>
                  <a:schemeClr val="bg1"/>
                </a:solidFill>
              </a:defRPr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05"/>
              </a:spcAft>
              <a:buNone/>
              <a:defRPr sz="1013">
                <a:solidFill>
                  <a:srgbClr val="FFFFFF"/>
                </a:solidFill>
              </a:defRPr>
            </a:lvl1pPr>
            <a:lvl2pPr marL="308610" indent="0">
              <a:buNone/>
              <a:defRPr sz="810"/>
            </a:lvl2pPr>
            <a:lvl3pPr marL="617220" indent="0">
              <a:buNone/>
              <a:defRPr sz="675"/>
            </a:lvl3pPr>
            <a:lvl4pPr marL="925830" indent="0">
              <a:buNone/>
              <a:defRPr sz="608"/>
            </a:lvl4pPr>
            <a:lvl5pPr marL="1234440" indent="0">
              <a:buNone/>
              <a:defRPr sz="608"/>
            </a:lvl5pPr>
            <a:lvl6pPr marL="1543050" indent="0">
              <a:buNone/>
              <a:defRPr sz="608"/>
            </a:lvl6pPr>
            <a:lvl7pPr marL="1851660" indent="0">
              <a:buNone/>
              <a:defRPr sz="608"/>
            </a:lvl7pPr>
            <a:lvl8pPr marL="2160270" indent="0">
              <a:buNone/>
              <a:defRPr sz="608"/>
            </a:lvl8pPr>
            <a:lvl9pPr marL="2468880" indent="0">
              <a:buNone/>
              <a:defRPr sz="60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584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4844841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8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4844841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8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4844841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1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3462033-03EA-4289-95F1-B34BC40F68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50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797" r:id="rId15"/>
    <p:sldLayoutId id="2147483802" r:id="rId16"/>
  </p:sldLayoutIdLst>
  <p:txStyles>
    <p:titleStyle>
      <a:lvl1pPr algn="l" defTabSz="617220" rtl="0" eaLnBrk="1" latinLnBrk="0" hangingPunct="1">
        <a:lnSpc>
          <a:spcPct val="85000"/>
        </a:lnSpc>
        <a:spcBef>
          <a:spcPct val="0"/>
        </a:spcBef>
        <a:buNone/>
        <a:defRPr sz="4320" kern="1200" spc="-3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38959" indent="-238959" algn="l" defTabSz="617220" rtl="0" eaLnBrk="1" latinLnBrk="0" hangingPunct="1">
        <a:lnSpc>
          <a:spcPct val="90000"/>
        </a:lnSpc>
        <a:spcBef>
          <a:spcPts val="810"/>
        </a:spcBef>
        <a:spcAft>
          <a:spcPts val="135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2188" indent="-227172" algn="l" defTabSz="617220" rtl="0" eaLnBrk="1" latinLnBrk="0" hangingPunct="1">
        <a:lnSpc>
          <a:spcPct val="90000"/>
        </a:lnSpc>
        <a:spcBef>
          <a:spcPts val="135"/>
        </a:spcBef>
        <a:spcAft>
          <a:spcPts val="27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86490" indent="-227172" algn="l" defTabSz="617220" rtl="0" eaLnBrk="1" latinLnBrk="0" hangingPunct="1">
        <a:lnSpc>
          <a:spcPct val="90000"/>
        </a:lnSpc>
        <a:spcBef>
          <a:spcPts val="135"/>
        </a:spcBef>
        <a:spcAft>
          <a:spcPts val="270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02218" indent="-219671" algn="l" defTabSz="617220" rtl="0" eaLnBrk="1" latinLnBrk="0" hangingPunct="1">
        <a:lnSpc>
          <a:spcPct val="90000"/>
        </a:lnSpc>
        <a:spcBef>
          <a:spcPts val="135"/>
        </a:spcBef>
        <a:spcAft>
          <a:spcPts val="270"/>
        </a:spcAft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25449" indent="-219671" algn="l" defTabSz="617220" rtl="0" eaLnBrk="1" latinLnBrk="0" hangingPunct="1">
        <a:lnSpc>
          <a:spcPct val="90000"/>
        </a:lnSpc>
        <a:spcBef>
          <a:spcPts val="135"/>
        </a:spcBef>
        <a:spcAft>
          <a:spcPts val="270"/>
        </a:spcAft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42500" indent="-154305" algn="l" defTabSz="617220" rtl="0" eaLnBrk="1" latinLnBrk="0" hangingPunct="1">
        <a:lnSpc>
          <a:spcPct val="90000"/>
        </a:lnSpc>
        <a:spcBef>
          <a:spcPts val="135"/>
        </a:spcBef>
        <a:spcAft>
          <a:spcPts val="270"/>
        </a:spcAft>
        <a:buClr>
          <a:schemeClr val="accent1"/>
        </a:buClr>
        <a:buFont typeface="Calibri" pitchFamily="34" charset="0"/>
        <a:buChar char="◦"/>
        <a:defRPr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877500" indent="-154305" algn="l" defTabSz="617220" rtl="0" eaLnBrk="1" latinLnBrk="0" hangingPunct="1">
        <a:lnSpc>
          <a:spcPct val="90000"/>
        </a:lnSpc>
        <a:spcBef>
          <a:spcPts val="135"/>
        </a:spcBef>
        <a:spcAft>
          <a:spcPts val="270"/>
        </a:spcAft>
        <a:buClr>
          <a:schemeClr val="accent1"/>
        </a:buClr>
        <a:buFont typeface="Calibri" pitchFamily="34" charset="0"/>
        <a:buChar char="◦"/>
        <a:defRPr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012500" indent="-154305" algn="l" defTabSz="617220" rtl="0" eaLnBrk="1" latinLnBrk="0" hangingPunct="1">
        <a:lnSpc>
          <a:spcPct val="90000"/>
        </a:lnSpc>
        <a:spcBef>
          <a:spcPts val="135"/>
        </a:spcBef>
        <a:spcAft>
          <a:spcPts val="270"/>
        </a:spcAft>
        <a:buClr>
          <a:schemeClr val="accent1"/>
        </a:buClr>
        <a:buFont typeface="Calibri" pitchFamily="34" charset="0"/>
        <a:buChar char="◦"/>
        <a:defRPr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147500" indent="-154305" algn="l" defTabSz="617220" rtl="0" eaLnBrk="1" latinLnBrk="0" hangingPunct="1">
        <a:lnSpc>
          <a:spcPct val="90000"/>
        </a:lnSpc>
        <a:spcBef>
          <a:spcPts val="135"/>
        </a:spcBef>
        <a:spcAft>
          <a:spcPts val="270"/>
        </a:spcAft>
        <a:buClr>
          <a:schemeClr val="accent1"/>
        </a:buClr>
        <a:buFont typeface="Calibri" pitchFamily="34" charset="0"/>
        <a:buChar char="◦"/>
        <a:defRPr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4844841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8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4844841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8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4844841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1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3462033-03EA-4289-95F1-B34BC40F68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80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7" r:id="rId12"/>
    <p:sldLayoutId id="2147483838" r:id="rId13"/>
    <p:sldLayoutId id="2147483839" r:id="rId14"/>
  </p:sldLayoutIdLst>
  <p:txStyles>
    <p:titleStyle>
      <a:lvl1pPr algn="l" defTabSz="617220" rtl="0" eaLnBrk="1" latinLnBrk="0" hangingPunct="1">
        <a:lnSpc>
          <a:spcPct val="85000"/>
        </a:lnSpc>
        <a:spcBef>
          <a:spcPct val="0"/>
        </a:spcBef>
        <a:buNone/>
        <a:defRPr sz="4320" kern="1200" spc="-3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38959" indent="-238959" algn="l" defTabSz="617220" rtl="0" eaLnBrk="1" latinLnBrk="0" hangingPunct="1">
        <a:lnSpc>
          <a:spcPct val="90000"/>
        </a:lnSpc>
        <a:spcBef>
          <a:spcPts val="810"/>
        </a:spcBef>
        <a:spcAft>
          <a:spcPts val="135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2188" indent="-227172" algn="l" defTabSz="617220" rtl="0" eaLnBrk="1" latinLnBrk="0" hangingPunct="1">
        <a:lnSpc>
          <a:spcPct val="90000"/>
        </a:lnSpc>
        <a:spcBef>
          <a:spcPts val="135"/>
        </a:spcBef>
        <a:spcAft>
          <a:spcPts val="27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86490" indent="-227172" algn="l" defTabSz="617220" rtl="0" eaLnBrk="1" latinLnBrk="0" hangingPunct="1">
        <a:lnSpc>
          <a:spcPct val="90000"/>
        </a:lnSpc>
        <a:spcBef>
          <a:spcPts val="135"/>
        </a:spcBef>
        <a:spcAft>
          <a:spcPts val="270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02218" indent="-219671" algn="l" defTabSz="617220" rtl="0" eaLnBrk="1" latinLnBrk="0" hangingPunct="1">
        <a:lnSpc>
          <a:spcPct val="90000"/>
        </a:lnSpc>
        <a:spcBef>
          <a:spcPts val="135"/>
        </a:spcBef>
        <a:spcAft>
          <a:spcPts val="270"/>
        </a:spcAft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25449" indent="-219671" algn="l" defTabSz="617220" rtl="0" eaLnBrk="1" latinLnBrk="0" hangingPunct="1">
        <a:lnSpc>
          <a:spcPct val="90000"/>
        </a:lnSpc>
        <a:spcBef>
          <a:spcPts val="135"/>
        </a:spcBef>
        <a:spcAft>
          <a:spcPts val="270"/>
        </a:spcAft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42500" indent="-154305" algn="l" defTabSz="617220" rtl="0" eaLnBrk="1" latinLnBrk="0" hangingPunct="1">
        <a:lnSpc>
          <a:spcPct val="90000"/>
        </a:lnSpc>
        <a:spcBef>
          <a:spcPts val="135"/>
        </a:spcBef>
        <a:spcAft>
          <a:spcPts val="270"/>
        </a:spcAft>
        <a:buClr>
          <a:schemeClr val="accent1"/>
        </a:buClr>
        <a:buFont typeface="Calibri" pitchFamily="34" charset="0"/>
        <a:buChar char="◦"/>
        <a:defRPr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877500" indent="-154305" algn="l" defTabSz="617220" rtl="0" eaLnBrk="1" latinLnBrk="0" hangingPunct="1">
        <a:lnSpc>
          <a:spcPct val="90000"/>
        </a:lnSpc>
        <a:spcBef>
          <a:spcPts val="135"/>
        </a:spcBef>
        <a:spcAft>
          <a:spcPts val="270"/>
        </a:spcAft>
        <a:buClr>
          <a:schemeClr val="accent1"/>
        </a:buClr>
        <a:buFont typeface="Calibri" pitchFamily="34" charset="0"/>
        <a:buChar char="◦"/>
        <a:defRPr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012500" indent="-154305" algn="l" defTabSz="617220" rtl="0" eaLnBrk="1" latinLnBrk="0" hangingPunct="1">
        <a:lnSpc>
          <a:spcPct val="90000"/>
        </a:lnSpc>
        <a:spcBef>
          <a:spcPts val="135"/>
        </a:spcBef>
        <a:spcAft>
          <a:spcPts val="270"/>
        </a:spcAft>
        <a:buClr>
          <a:schemeClr val="accent1"/>
        </a:buClr>
        <a:buFont typeface="Calibri" pitchFamily="34" charset="0"/>
        <a:buChar char="◦"/>
        <a:defRPr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147500" indent="-154305" algn="l" defTabSz="617220" rtl="0" eaLnBrk="1" latinLnBrk="0" hangingPunct="1">
        <a:lnSpc>
          <a:spcPct val="90000"/>
        </a:lnSpc>
        <a:spcBef>
          <a:spcPts val="135"/>
        </a:spcBef>
        <a:spcAft>
          <a:spcPts val="270"/>
        </a:spcAft>
        <a:buClr>
          <a:schemeClr val="accent1"/>
        </a:buClr>
        <a:buFont typeface="Calibri" pitchFamily="34" charset="0"/>
        <a:buChar char="◦"/>
        <a:defRPr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 err="1"/>
              <a:t>İnsan</a:t>
            </a:r>
            <a:r>
              <a:rPr lang="en-US" sz="4500" dirty="0"/>
              <a:t> </a:t>
            </a:r>
            <a:r>
              <a:rPr lang="en-US" sz="4500" dirty="0" err="1"/>
              <a:t>Bilgisayar</a:t>
            </a:r>
            <a:r>
              <a:rPr lang="en-US" sz="4500" dirty="0"/>
              <a:t> </a:t>
            </a:r>
            <a:r>
              <a:rPr lang="en-US" sz="4500" dirty="0" err="1"/>
              <a:t>Etkileşimi</a:t>
            </a:r>
            <a:r>
              <a:rPr lang="tr-TR" sz="4500" dirty="0"/>
              <a:t/>
            </a:r>
            <a:br>
              <a:rPr lang="tr-TR" sz="4500" dirty="0"/>
            </a:br>
            <a:r>
              <a:rPr lang="tr-TR" sz="3000" dirty="0"/>
              <a:t>Psikolojik Boyutu - 2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Prof. Dr. </a:t>
            </a:r>
            <a:r>
              <a:rPr lang="en-US" dirty="0" err="1"/>
              <a:t>Kürşat</a:t>
            </a:r>
            <a:r>
              <a:rPr lang="en-US" dirty="0"/>
              <a:t> </a:t>
            </a:r>
            <a:r>
              <a:rPr lang="en-US" dirty="0" err="1"/>
              <a:t>Çağıltay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ODTÜ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20420"/>
            <a:ext cx="2163114" cy="75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9"/>
          <p:cNvSpPr>
            <a:spLocks noChangeAspect="1" noChangeArrowheads="1" noTextEdit="1"/>
          </p:cNvSpPr>
          <p:nvPr/>
        </p:nvSpPr>
        <p:spPr bwMode="auto">
          <a:xfrm>
            <a:off x="1244414" y="928896"/>
            <a:ext cx="6601952" cy="377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90775" y="4879982"/>
            <a:ext cx="2304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</a:rPr>
              <a:t>Wickens (1992)’den uyarlanmıştır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70560" y="1485045"/>
            <a:ext cx="3944641" cy="2858355"/>
            <a:chOff x="2970079" y="1980060"/>
            <a:chExt cx="5259521" cy="3811140"/>
          </a:xfrm>
        </p:grpSpPr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3550687" y="4457774"/>
              <a:ext cx="1452468" cy="1333426"/>
              <a:chOff x="2608" y="2750"/>
              <a:chExt cx="1210" cy="1088"/>
            </a:xfrm>
          </p:grpSpPr>
          <p:sp>
            <p:nvSpPr>
              <p:cNvPr id="44" name="Freeform 44"/>
              <p:cNvSpPr>
                <a:spLocks/>
              </p:cNvSpPr>
              <p:nvPr/>
            </p:nvSpPr>
            <p:spPr bwMode="auto">
              <a:xfrm>
                <a:off x="2699" y="2795"/>
                <a:ext cx="1119" cy="985"/>
              </a:xfrm>
              <a:custGeom>
                <a:avLst/>
                <a:gdLst>
                  <a:gd name="T0" fmla="*/ 104 w 2238"/>
                  <a:gd name="T1" fmla="*/ 901 h 1971"/>
                  <a:gd name="T2" fmla="*/ 410 w 2238"/>
                  <a:gd name="T3" fmla="*/ 651 h 1971"/>
                  <a:gd name="T4" fmla="*/ 636 w 2238"/>
                  <a:gd name="T5" fmla="*/ 539 h 1971"/>
                  <a:gd name="T6" fmla="*/ 911 w 2238"/>
                  <a:gd name="T7" fmla="*/ 433 h 1971"/>
                  <a:gd name="T8" fmla="*/ 949 w 2238"/>
                  <a:gd name="T9" fmla="*/ 461 h 1971"/>
                  <a:gd name="T10" fmla="*/ 1021 w 2238"/>
                  <a:gd name="T11" fmla="*/ 594 h 1971"/>
                  <a:gd name="T12" fmla="*/ 1109 w 2238"/>
                  <a:gd name="T13" fmla="*/ 886 h 1971"/>
                  <a:gd name="T14" fmla="*/ 1114 w 2238"/>
                  <a:gd name="T15" fmla="*/ 1212 h 1971"/>
                  <a:gd name="T16" fmla="*/ 1023 w 2238"/>
                  <a:gd name="T17" fmla="*/ 1523 h 1971"/>
                  <a:gd name="T18" fmla="*/ 911 w 2238"/>
                  <a:gd name="T19" fmla="*/ 1058 h 1971"/>
                  <a:gd name="T20" fmla="*/ 713 w 2238"/>
                  <a:gd name="T21" fmla="*/ 656 h 1971"/>
                  <a:gd name="T22" fmla="*/ 795 w 2238"/>
                  <a:gd name="T23" fmla="*/ 929 h 1971"/>
                  <a:gd name="T24" fmla="*/ 788 w 2238"/>
                  <a:gd name="T25" fmla="*/ 1204 h 1971"/>
                  <a:gd name="T26" fmla="*/ 710 w 2238"/>
                  <a:gd name="T27" fmla="*/ 1465 h 1971"/>
                  <a:gd name="T28" fmla="*/ 661 w 2238"/>
                  <a:gd name="T29" fmla="*/ 1548 h 1971"/>
                  <a:gd name="T30" fmla="*/ 636 w 2238"/>
                  <a:gd name="T31" fmla="*/ 799 h 1971"/>
                  <a:gd name="T32" fmla="*/ 472 w 2238"/>
                  <a:gd name="T33" fmla="*/ 758 h 1971"/>
                  <a:gd name="T34" fmla="*/ 511 w 2238"/>
                  <a:gd name="T35" fmla="*/ 885 h 1971"/>
                  <a:gd name="T36" fmla="*/ 495 w 2238"/>
                  <a:gd name="T37" fmla="*/ 1235 h 1971"/>
                  <a:gd name="T38" fmla="*/ 410 w 2238"/>
                  <a:gd name="T39" fmla="*/ 1447 h 1971"/>
                  <a:gd name="T40" fmla="*/ 408 w 2238"/>
                  <a:gd name="T41" fmla="*/ 850 h 1971"/>
                  <a:gd name="T42" fmla="*/ 256 w 2238"/>
                  <a:gd name="T43" fmla="*/ 886 h 1971"/>
                  <a:gd name="T44" fmla="*/ 309 w 2238"/>
                  <a:gd name="T45" fmla="*/ 986 h 1971"/>
                  <a:gd name="T46" fmla="*/ 256 w 2238"/>
                  <a:gd name="T47" fmla="*/ 1085 h 1971"/>
                  <a:gd name="T48" fmla="*/ 142 w 2238"/>
                  <a:gd name="T49" fmla="*/ 1097 h 1971"/>
                  <a:gd name="T50" fmla="*/ 70 w 2238"/>
                  <a:gd name="T51" fmla="*/ 1010 h 1971"/>
                  <a:gd name="T52" fmla="*/ 2230 w 2238"/>
                  <a:gd name="T53" fmla="*/ 1920 h 1971"/>
                  <a:gd name="T54" fmla="*/ 2223 w 2238"/>
                  <a:gd name="T55" fmla="*/ 1767 h 1971"/>
                  <a:gd name="T56" fmla="*/ 2183 w 2238"/>
                  <a:gd name="T57" fmla="*/ 1813 h 1971"/>
                  <a:gd name="T58" fmla="*/ 2103 w 2238"/>
                  <a:gd name="T59" fmla="*/ 1877 h 1971"/>
                  <a:gd name="T60" fmla="*/ 1949 w 2238"/>
                  <a:gd name="T61" fmla="*/ 1858 h 1971"/>
                  <a:gd name="T62" fmla="*/ 1850 w 2238"/>
                  <a:gd name="T63" fmla="*/ 1746 h 1971"/>
                  <a:gd name="T64" fmla="*/ 1785 w 2238"/>
                  <a:gd name="T65" fmla="*/ 1602 h 1971"/>
                  <a:gd name="T66" fmla="*/ 1700 w 2238"/>
                  <a:gd name="T67" fmla="*/ 1465 h 1971"/>
                  <a:gd name="T68" fmla="*/ 1599 w 2238"/>
                  <a:gd name="T69" fmla="*/ 1349 h 1971"/>
                  <a:gd name="T70" fmla="*/ 1500 w 2238"/>
                  <a:gd name="T71" fmla="*/ 1236 h 1971"/>
                  <a:gd name="T72" fmla="*/ 1442 w 2238"/>
                  <a:gd name="T73" fmla="*/ 1139 h 1971"/>
                  <a:gd name="T74" fmla="*/ 1406 w 2238"/>
                  <a:gd name="T75" fmla="*/ 1061 h 1971"/>
                  <a:gd name="T76" fmla="*/ 1374 w 2238"/>
                  <a:gd name="T77" fmla="*/ 733 h 1971"/>
                  <a:gd name="T78" fmla="*/ 1413 w 2238"/>
                  <a:gd name="T79" fmla="*/ 444 h 1971"/>
                  <a:gd name="T80" fmla="*/ 1512 w 2238"/>
                  <a:gd name="T81" fmla="*/ 246 h 1971"/>
                  <a:gd name="T82" fmla="*/ 1671 w 2238"/>
                  <a:gd name="T83" fmla="*/ 117 h 1971"/>
                  <a:gd name="T84" fmla="*/ 1882 w 2238"/>
                  <a:gd name="T85" fmla="*/ 83 h 1971"/>
                  <a:gd name="T86" fmla="*/ 1959 w 2238"/>
                  <a:gd name="T87" fmla="*/ 109 h 1971"/>
                  <a:gd name="T88" fmla="*/ 2038 w 2238"/>
                  <a:gd name="T89" fmla="*/ 155 h 1971"/>
                  <a:gd name="T90" fmla="*/ 2107 w 2238"/>
                  <a:gd name="T91" fmla="*/ 207 h 1971"/>
                  <a:gd name="T92" fmla="*/ 2218 w 2238"/>
                  <a:gd name="T93" fmla="*/ 329 h 1971"/>
                  <a:gd name="T94" fmla="*/ 2238 w 2238"/>
                  <a:gd name="T95" fmla="*/ 171 h 1971"/>
                  <a:gd name="T96" fmla="*/ 2028 w 2238"/>
                  <a:gd name="T97" fmla="*/ 0 h 1971"/>
                  <a:gd name="T98" fmla="*/ 1678 w 2238"/>
                  <a:gd name="T99" fmla="*/ 0 h 1971"/>
                  <a:gd name="T100" fmla="*/ 1328 w 2238"/>
                  <a:gd name="T101" fmla="*/ 0 h 1971"/>
                  <a:gd name="T102" fmla="*/ 978 w 2238"/>
                  <a:gd name="T103" fmla="*/ 2 h 1971"/>
                  <a:gd name="T104" fmla="*/ 629 w 2238"/>
                  <a:gd name="T105" fmla="*/ 3 h 1971"/>
                  <a:gd name="T106" fmla="*/ 280 w 2238"/>
                  <a:gd name="T107" fmla="*/ 3 h 1971"/>
                  <a:gd name="T108" fmla="*/ 0 w 2238"/>
                  <a:gd name="T109" fmla="*/ 975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38" h="1971">
                    <a:moveTo>
                      <a:pt x="68" y="986"/>
                    </a:moveTo>
                    <a:lnTo>
                      <a:pt x="70" y="962"/>
                    </a:lnTo>
                    <a:lnTo>
                      <a:pt x="77" y="939"/>
                    </a:lnTo>
                    <a:lnTo>
                      <a:pt x="89" y="918"/>
                    </a:lnTo>
                    <a:lnTo>
                      <a:pt x="104" y="901"/>
                    </a:lnTo>
                    <a:lnTo>
                      <a:pt x="121" y="886"/>
                    </a:lnTo>
                    <a:lnTo>
                      <a:pt x="142" y="875"/>
                    </a:lnTo>
                    <a:lnTo>
                      <a:pt x="165" y="868"/>
                    </a:lnTo>
                    <a:lnTo>
                      <a:pt x="189" y="865"/>
                    </a:lnTo>
                    <a:lnTo>
                      <a:pt x="410" y="651"/>
                    </a:lnTo>
                    <a:lnTo>
                      <a:pt x="415" y="651"/>
                    </a:lnTo>
                    <a:lnTo>
                      <a:pt x="420" y="651"/>
                    </a:lnTo>
                    <a:lnTo>
                      <a:pt x="425" y="651"/>
                    </a:lnTo>
                    <a:lnTo>
                      <a:pt x="431" y="651"/>
                    </a:lnTo>
                    <a:lnTo>
                      <a:pt x="636" y="539"/>
                    </a:lnTo>
                    <a:lnTo>
                      <a:pt x="640" y="539"/>
                    </a:lnTo>
                    <a:lnTo>
                      <a:pt x="646" y="539"/>
                    </a:lnTo>
                    <a:lnTo>
                      <a:pt x="651" y="539"/>
                    </a:lnTo>
                    <a:lnTo>
                      <a:pt x="657" y="539"/>
                    </a:lnTo>
                    <a:lnTo>
                      <a:pt x="911" y="433"/>
                    </a:lnTo>
                    <a:lnTo>
                      <a:pt x="916" y="433"/>
                    </a:lnTo>
                    <a:lnTo>
                      <a:pt x="921" y="433"/>
                    </a:lnTo>
                    <a:lnTo>
                      <a:pt x="926" y="433"/>
                    </a:lnTo>
                    <a:lnTo>
                      <a:pt x="932" y="433"/>
                    </a:lnTo>
                    <a:lnTo>
                      <a:pt x="949" y="461"/>
                    </a:lnTo>
                    <a:lnTo>
                      <a:pt x="964" y="485"/>
                    </a:lnTo>
                    <a:lnTo>
                      <a:pt x="977" y="507"/>
                    </a:lnTo>
                    <a:lnTo>
                      <a:pt x="989" y="530"/>
                    </a:lnTo>
                    <a:lnTo>
                      <a:pt x="1003" y="558"/>
                    </a:lnTo>
                    <a:lnTo>
                      <a:pt x="1021" y="594"/>
                    </a:lnTo>
                    <a:lnTo>
                      <a:pt x="1041" y="640"/>
                    </a:lnTo>
                    <a:lnTo>
                      <a:pt x="1070" y="701"/>
                    </a:lnTo>
                    <a:lnTo>
                      <a:pt x="1086" y="761"/>
                    </a:lnTo>
                    <a:lnTo>
                      <a:pt x="1099" y="823"/>
                    </a:lnTo>
                    <a:lnTo>
                      <a:pt x="1109" y="886"/>
                    </a:lnTo>
                    <a:lnTo>
                      <a:pt x="1117" y="951"/>
                    </a:lnTo>
                    <a:lnTo>
                      <a:pt x="1121" y="1015"/>
                    </a:lnTo>
                    <a:lnTo>
                      <a:pt x="1122" y="1081"/>
                    </a:lnTo>
                    <a:lnTo>
                      <a:pt x="1120" y="1148"/>
                    </a:lnTo>
                    <a:lnTo>
                      <a:pt x="1114" y="1212"/>
                    </a:lnTo>
                    <a:lnTo>
                      <a:pt x="1105" y="1278"/>
                    </a:lnTo>
                    <a:lnTo>
                      <a:pt x="1091" y="1341"/>
                    </a:lnTo>
                    <a:lnTo>
                      <a:pt x="1072" y="1403"/>
                    </a:lnTo>
                    <a:lnTo>
                      <a:pt x="1049" y="1464"/>
                    </a:lnTo>
                    <a:lnTo>
                      <a:pt x="1023" y="1523"/>
                    </a:lnTo>
                    <a:lnTo>
                      <a:pt x="991" y="1578"/>
                    </a:lnTo>
                    <a:lnTo>
                      <a:pt x="954" y="1632"/>
                    </a:lnTo>
                    <a:lnTo>
                      <a:pt x="911" y="1682"/>
                    </a:lnTo>
                    <a:lnTo>
                      <a:pt x="911" y="1370"/>
                    </a:lnTo>
                    <a:lnTo>
                      <a:pt x="911" y="1058"/>
                    </a:lnTo>
                    <a:lnTo>
                      <a:pt x="911" y="746"/>
                    </a:lnTo>
                    <a:lnTo>
                      <a:pt x="911" y="433"/>
                    </a:lnTo>
                    <a:lnTo>
                      <a:pt x="657" y="539"/>
                    </a:lnTo>
                    <a:lnTo>
                      <a:pt x="686" y="598"/>
                    </a:lnTo>
                    <a:lnTo>
                      <a:pt x="713" y="656"/>
                    </a:lnTo>
                    <a:lnTo>
                      <a:pt x="737" y="711"/>
                    </a:lnTo>
                    <a:lnTo>
                      <a:pt x="757" y="766"/>
                    </a:lnTo>
                    <a:lnTo>
                      <a:pt x="773" y="820"/>
                    </a:lnTo>
                    <a:lnTo>
                      <a:pt x="786" y="875"/>
                    </a:lnTo>
                    <a:lnTo>
                      <a:pt x="795" y="929"/>
                    </a:lnTo>
                    <a:lnTo>
                      <a:pt x="801" y="982"/>
                    </a:lnTo>
                    <a:lnTo>
                      <a:pt x="803" y="1037"/>
                    </a:lnTo>
                    <a:lnTo>
                      <a:pt x="802" y="1091"/>
                    </a:lnTo>
                    <a:lnTo>
                      <a:pt x="796" y="1148"/>
                    </a:lnTo>
                    <a:lnTo>
                      <a:pt x="788" y="1204"/>
                    </a:lnTo>
                    <a:lnTo>
                      <a:pt x="775" y="1263"/>
                    </a:lnTo>
                    <a:lnTo>
                      <a:pt x="760" y="1323"/>
                    </a:lnTo>
                    <a:lnTo>
                      <a:pt x="741" y="1385"/>
                    </a:lnTo>
                    <a:lnTo>
                      <a:pt x="718" y="1449"/>
                    </a:lnTo>
                    <a:lnTo>
                      <a:pt x="710" y="1465"/>
                    </a:lnTo>
                    <a:lnTo>
                      <a:pt x="700" y="1483"/>
                    </a:lnTo>
                    <a:lnTo>
                      <a:pt x="691" y="1500"/>
                    </a:lnTo>
                    <a:lnTo>
                      <a:pt x="682" y="1516"/>
                    </a:lnTo>
                    <a:lnTo>
                      <a:pt x="672" y="1533"/>
                    </a:lnTo>
                    <a:lnTo>
                      <a:pt x="661" y="1548"/>
                    </a:lnTo>
                    <a:lnTo>
                      <a:pt x="648" y="1563"/>
                    </a:lnTo>
                    <a:lnTo>
                      <a:pt x="636" y="1576"/>
                    </a:lnTo>
                    <a:lnTo>
                      <a:pt x="636" y="1317"/>
                    </a:lnTo>
                    <a:lnTo>
                      <a:pt x="636" y="1058"/>
                    </a:lnTo>
                    <a:lnTo>
                      <a:pt x="636" y="799"/>
                    </a:lnTo>
                    <a:lnTo>
                      <a:pt x="636" y="539"/>
                    </a:lnTo>
                    <a:lnTo>
                      <a:pt x="431" y="651"/>
                    </a:lnTo>
                    <a:lnTo>
                      <a:pt x="448" y="696"/>
                    </a:lnTo>
                    <a:lnTo>
                      <a:pt x="462" y="731"/>
                    </a:lnTo>
                    <a:lnTo>
                      <a:pt x="472" y="758"/>
                    </a:lnTo>
                    <a:lnTo>
                      <a:pt x="480" y="781"/>
                    </a:lnTo>
                    <a:lnTo>
                      <a:pt x="487" y="803"/>
                    </a:lnTo>
                    <a:lnTo>
                      <a:pt x="494" y="825"/>
                    </a:lnTo>
                    <a:lnTo>
                      <a:pt x="502" y="852"/>
                    </a:lnTo>
                    <a:lnTo>
                      <a:pt x="511" y="885"/>
                    </a:lnTo>
                    <a:lnTo>
                      <a:pt x="521" y="963"/>
                    </a:lnTo>
                    <a:lnTo>
                      <a:pt x="523" y="1036"/>
                    </a:lnTo>
                    <a:lnTo>
                      <a:pt x="519" y="1104"/>
                    </a:lnTo>
                    <a:lnTo>
                      <a:pt x="510" y="1169"/>
                    </a:lnTo>
                    <a:lnTo>
                      <a:pt x="495" y="1235"/>
                    </a:lnTo>
                    <a:lnTo>
                      <a:pt x="475" y="1302"/>
                    </a:lnTo>
                    <a:lnTo>
                      <a:pt x="448" y="1371"/>
                    </a:lnTo>
                    <a:lnTo>
                      <a:pt x="417" y="1445"/>
                    </a:lnTo>
                    <a:lnTo>
                      <a:pt x="414" y="1446"/>
                    </a:lnTo>
                    <a:lnTo>
                      <a:pt x="410" y="1447"/>
                    </a:lnTo>
                    <a:lnTo>
                      <a:pt x="405" y="1448"/>
                    </a:lnTo>
                    <a:lnTo>
                      <a:pt x="402" y="1449"/>
                    </a:lnTo>
                    <a:lnTo>
                      <a:pt x="404" y="1249"/>
                    </a:lnTo>
                    <a:lnTo>
                      <a:pt x="405" y="1050"/>
                    </a:lnTo>
                    <a:lnTo>
                      <a:pt x="408" y="850"/>
                    </a:lnTo>
                    <a:lnTo>
                      <a:pt x="410" y="651"/>
                    </a:lnTo>
                    <a:lnTo>
                      <a:pt x="189" y="865"/>
                    </a:lnTo>
                    <a:lnTo>
                      <a:pt x="213" y="868"/>
                    </a:lnTo>
                    <a:lnTo>
                      <a:pt x="235" y="875"/>
                    </a:lnTo>
                    <a:lnTo>
                      <a:pt x="256" y="886"/>
                    </a:lnTo>
                    <a:lnTo>
                      <a:pt x="273" y="901"/>
                    </a:lnTo>
                    <a:lnTo>
                      <a:pt x="288" y="918"/>
                    </a:lnTo>
                    <a:lnTo>
                      <a:pt x="299" y="939"/>
                    </a:lnTo>
                    <a:lnTo>
                      <a:pt x="306" y="962"/>
                    </a:lnTo>
                    <a:lnTo>
                      <a:pt x="309" y="986"/>
                    </a:lnTo>
                    <a:lnTo>
                      <a:pt x="306" y="1010"/>
                    </a:lnTo>
                    <a:lnTo>
                      <a:pt x="299" y="1034"/>
                    </a:lnTo>
                    <a:lnTo>
                      <a:pt x="288" y="1053"/>
                    </a:lnTo>
                    <a:lnTo>
                      <a:pt x="273" y="1072"/>
                    </a:lnTo>
                    <a:lnTo>
                      <a:pt x="256" y="1085"/>
                    </a:lnTo>
                    <a:lnTo>
                      <a:pt x="235" y="1097"/>
                    </a:lnTo>
                    <a:lnTo>
                      <a:pt x="213" y="1104"/>
                    </a:lnTo>
                    <a:lnTo>
                      <a:pt x="189" y="1106"/>
                    </a:lnTo>
                    <a:lnTo>
                      <a:pt x="165" y="1104"/>
                    </a:lnTo>
                    <a:lnTo>
                      <a:pt x="142" y="1097"/>
                    </a:lnTo>
                    <a:lnTo>
                      <a:pt x="121" y="1085"/>
                    </a:lnTo>
                    <a:lnTo>
                      <a:pt x="104" y="1072"/>
                    </a:lnTo>
                    <a:lnTo>
                      <a:pt x="89" y="1053"/>
                    </a:lnTo>
                    <a:lnTo>
                      <a:pt x="77" y="1034"/>
                    </a:lnTo>
                    <a:lnTo>
                      <a:pt x="70" y="1010"/>
                    </a:lnTo>
                    <a:lnTo>
                      <a:pt x="68" y="986"/>
                    </a:lnTo>
                    <a:lnTo>
                      <a:pt x="0" y="975"/>
                    </a:lnTo>
                    <a:lnTo>
                      <a:pt x="0" y="1971"/>
                    </a:lnTo>
                    <a:lnTo>
                      <a:pt x="2230" y="1971"/>
                    </a:lnTo>
                    <a:lnTo>
                      <a:pt x="2230" y="1920"/>
                    </a:lnTo>
                    <a:lnTo>
                      <a:pt x="2230" y="1868"/>
                    </a:lnTo>
                    <a:lnTo>
                      <a:pt x="2230" y="1818"/>
                    </a:lnTo>
                    <a:lnTo>
                      <a:pt x="2230" y="1767"/>
                    </a:lnTo>
                    <a:lnTo>
                      <a:pt x="2226" y="1767"/>
                    </a:lnTo>
                    <a:lnTo>
                      <a:pt x="2223" y="1767"/>
                    </a:lnTo>
                    <a:lnTo>
                      <a:pt x="2220" y="1767"/>
                    </a:lnTo>
                    <a:lnTo>
                      <a:pt x="2216" y="1767"/>
                    </a:lnTo>
                    <a:lnTo>
                      <a:pt x="2207" y="1783"/>
                    </a:lnTo>
                    <a:lnTo>
                      <a:pt x="2195" y="1798"/>
                    </a:lnTo>
                    <a:lnTo>
                      <a:pt x="2183" y="1813"/>
                    </a:lnTo>
                    <a:lnTo>
                      <a:pt x="2168" y="1827"/>
                    </a:lnTo>
                    <a:lnTo>
                      <a:pt x="2152" y="1840"/>
                    </a:lnTo>
                    <a:lnTo>
                      <a:pt x="2135" y="1852"/>
                    </a:lnTo>
                    <a:lnTo>
                      <a:pt x="2119" y="1865"/>
                    </a:lnTo>
                    <a:lnTo>
                      <a:pt x="2103" y="1877"/>
                    </a:lnTo>
                    <a:lnTo>
                      <a:pt x="2068" y="1883"/>
                    </a:lnTo>
                    <a:lnTo>
                      <a:pt x="2034" y="1885"/>
                    </a:lnTo>
                    <a:lnTo>
                      <a:pt x="2003" y="1881"/>
                    </a:lnTo>
                    <a:lnTo>
                      <a:pt x="1975" y="1872"/>
                    </a:lnTo>
                    <a:lnTo>
                      <a:pt x="1949" y="1858"/>
                    </a:lnTo>
                    <a:lnTo>
                      <a:pt x="1926" y="1842"/>
                    </a:lnTo>
                    <a:lnTo>
                      <a:pt x="1904" y="1821"/>
                    </a:lnTo>
                    <a:lnTo>
                      <a:pt x="1884" y="1798"/>
                    </a:lnTo>
                    <a:lnTo>
                      <a:pt x="1866" y="1773"/>
                    </a:lnTo>
                    <a:lnTo>
                      <a:pt x="1850" y="1746"/>
                    </a:lnTo>
                    <a:lnTo>
                      <a:pt x="1835" y="1718"/>
                    </a:lnTo>
                    <a:lnTo>
                      <a:pt x="1821" y="1689"/>
                    </a:lnTo>
                    <a:lnTo>
                      <a:pt x="1808" y="1660"/>
                    </a:lnTo>
                    <a:lnTo>
                      <a:pt x="1797" y="1631"/>
                    </a:lnTo>
                    <a:lnTo>
                      <a:pt x="1785" y="1602"/>
                    </a:lnTo>
                    <a:lnTo>
                      <a:pt x="1775" y="1576"/>
                    </a:lnTo>
                    <a:lnTo>
                      <a:pt x="1757" y="1546"/>
                    </a:lnTo>
                    <a:lnTo>
                      <a:pt x="1738" y="1518"/>
                    </a:lnTo>
                    <a:lnTo>
                      <a:pt x="1720" y="1492"/>
                    </a:lnTo>
                    <a:lnTo>
                      <a:pt x="1700" y="1465"/>
                    </a:lnTo>
                    <a:lnTo>
                      <a:pt x="1681" y="1441"/>
                    </a:lnTo>
                    <a:lnTo>
                      <a:pt x="1660" y="1417"/>
                    </a:lnTo>
                    <a:lnTo>
                      <a:pt x="1639" y="1394"/>
                    </a:lnTo>
                    <a:lnTo>
                      <a:pt x="1619" y="1371"/>
                    </a:lnTo>
                    <a:lnTo>
                      <a:pt x="1599" y="1349"/>
                    </a:lnTo>
                    <a:lnTo>
                      <a:pt x="1578" y="1327"/>
                    </a:lnTo>
                    <a:lnTo>
                      <a:pt x="1557" y="1305"/>
                    </a:lnTo>
                    <a:lnTo>
                      <a:pt x="1538" y="1282"/>
                    </a:lnTo>
                    <a:lnTo>
                      <a:pt x="1518" y="1259"/>
                    </a:lnTo>
                    <a:lnTo>
                      <a:pt x="1500" y="1236"/>
                    </a:lnTo>
                    <a:lnTo>
                      <a:pt x="1481" y="1213"/>
                    </a:lnTo>
                    <a:lnTo>
                      <a:pt x="1463" y="1188"/>
                    </a:lnTo>
                    <a:lnTo>
                      <a:pt x="1456" y="1172"/>
                    </a:lnTo>
                    <a:lnTo>
                      <a:pt x="1449" y="1156"/>
                    </a:lnTo>
                    <a:lnTo>
                      <a:pt x="1442" y="1139"/>
                    </a:lnTo>
                    <a:lnTo>
                      <a:pt x="1435" y="1125"/>
                    </a:lnTo>
                    <a:lnTo>
                      <a:pt x="1427" y="1108"/>
                    </a:lnTo>
                    <a:lnTo>
                      <a:pt x="1420" y="1092"/>
                    </a:lnTo>
                    <a:lnTo>
                      <a:pt x="1413" y="1077"/>
                    </a:lnTo>
                    <a:lnTo>
                      <a:pt x="1406" y="1061"/>
                    </a:lnTo>
                    <a:lnTo>
                      <a:pt x="1393" y="994"/>
                    </a:lnTo>
                    <a:lnTo>
                      <a:pt x="1382" y="929"/>
                    </a:lnTo>
                    <a:lnTo>
                      <a:pt x="1376" y="863"/>
                    </a:lnTo>
                    <a:lnTo>
                      <a:pt x="1374" y="797"/>
                    </a:lnTo>
                    <a:lnTo>
                      <a:pt x="1374" y="733"/>
                    </a:lnTo>
                    <a:lnTo>
                      <a:pt x="1376" y="668"/>
                    </a:lnTo>
                    <a:lnTo>
                      <a:pt x="1381" y="604"/>
                    </a:lnTo>
                    <a:lnTo>
                      <a:pt x="1387" y="539"/>
                    </a:lnTo>
                    <a:lnTo>
                      <a:pt x="1399" y="491"/>
                    </a:lnTo>
                    <a:lnTo>
                      <a:pt x="1413" y="444"/>
                    </a:lnTo>
                    <a:lnTo>
                      <a:pt x="1429" y="400"/>
                    </a:lnTo>
                    <a:lnTo>
                      <a:pt x="1447" y="357"/>
                    </a:lnTo>
                    <a:lnTo>
                      <a:pt x="1466" y="318"/>
                    </a:lnTo>
                    <a:lnTo>
                      <a:pt x="1488" y="280"/>
                    </a:lnTo>
                    <a:lnTo>
                      <a:pt x="1512" y="246"/>
                    </a:lnTo>
                    <a:lnTo>
                      <a:pt x="1539" y="214"/>
                    </a:lnTo>
                    <a:lnTo>
                      <a:pt x="1568" y="185"/>
                    </a:lnTo>
                    <a:lnTo>
                      <a:pt x="1599" y="159"/>
                    </a:lnTo>
                    <a:lnTo>
                      <a:pt x="1633" y="136"/>
                    </a:lnTo>
                    <a:lnTo>
                      <a:pt x="1671" y="117"/>
                    </a:lnTo>
                    <a:lnTo>
                      <a:pt x="1712" y="102"/>
                    </a:lnTo>
                    <a:lnTo>
                      <a:pt x="1757" y="89"/>
                    </a:lnTo>
                    <a:lnTo>
                      <a:pt x="1804" y="81"/>
                    </a:lnTo>
                    <a:lnTo>
                      <a:pt x="1856" y="76"/>
                    </a:lnTo>
                    <a:lnTo>
                      <a:pt x="1882" y="83"/>
                    </a:lnTo>
                    <a:lnTo>
                      <a:pt x="1902" y="89"/>
                    </a:lnTo>
                    <a:lnTo>
                      <a:pt x="1918" y="94"/>
                    </a:lnTo>
                    <a:lnTo>
                      <a:pt x="1932" y="98"/>
                    </a:lnTo>
                    <a:lnTo>
                      <a:pt x="1945" y="103"/>
                    </a:lnTo>
                    <a:lnTo>
                      <a:pt x="1959" y="109"/>
                    </a:lnTo>
                    <a:lnTo>
                      <a:pt x="1977" y="116"/>
                    </a:lnTo>
                    <a:lnTo>
                      <a:pt x="1997" y="125"/>
                    </a:lnTo>
                    <a:lnTo>
                      <a:pt x="2011" y="135"/>
                    </a:lnTo>
                    <a:lnTo>
                      <a:pt x="2024" y="144"/>
                    </a:lnTo>
                    <a:lnTo>
                      <a:pt x="2038" y="155"/>
                    </a:lnTo>
                    <a:lnTo>
                      <a:pt x="2051" y="165"/>
                    </a:lnTo>
                    <a:lnTo>
                      <a:pt x="2065" y="176"/>
                    </a:lnTo>
                    <a:lnTo>
                      <a:pt x="2079" y="186"/>
                    </a:lnTo>
                    <a:lnTo>
                      <a:pt x="2093" y="196"/>
                    </a:lnTo>
                    <a:lnTo>
                      <a:pt x="2107" y="207"/>
                    </a:lnTo>
                    <a:lnTo>
                      <a:pt x="2144" y="248"/>
                    </a:lnTo>
                    <a:lnTo>
                      <a:pt x="2172" y="280"/>
                    </a:lnTo>
                    <a:lnTo>
                      <a:pt x="2193" y="303"/>
                    </a:lnTo>
                    <a:lnTo>
                      <a:pt x="2208" y="318"/>
                    </a:lnTo>
                    <a:lnTo>
                      <a:pt x="2218" y="329"/>
                    </a:lnTo>
                    <a:lnTo>
                      <a:pt x="2225" y="334"/>
                    </a:lnTo>
                    <a:lnTo>
                      <a:pt x="2232" y="338"/>
                    </a:lnTo>
                    <a:lnTo>
                      <a:pt x="2238" y="341"/>
                    </a:lnTo>
                    <a:lnTo>
                      <a:pt x="2238" y="256"/>
                    </a:lnTo>
                    <a:lnTo>
                      <a:pt x="2238" y="171"/>
                    </a:lnTo>
                    <a:lnTo>
                      <a:pt x="2238" y="87"/>
                    </a:lnTo>
                    <a:lnTo>
                      <a:pt x="2238" y="2"/>
                    </a:lnTo>
                    <a:lnTo>
                      <a:pt x="2168" y="2"/>
                    </a:lnTo>
                    <a:lnTo>
                      <a:pt x="2097" y="0"/>
                    </a:lnTo>
                    <a:lnTo>
                      <a:pt x="2028" y="0"/>
                    </a:lnTo>
                    <a:lnTo>
                      <a:pt x="1958" y="0"/>
                    </a:lnTo>
                    <a:lnTo>
                      <a:pt x="1888" y="0"/>
                    </a:lnTo>
                    <a:lnTo>
                      <a:pt x="1818" y="0"/>
                    </a:lnTo>
                    <a:lnTo>
                      <a:pt x="1747" y="0"/>
                    </a:lnTo>
                    <a:lnTo>
                      <a:pt x="1678" y="0"/>
                    </a:lnTo>
                    <a:lnTo>
                      <a:pt x="1608" y="0"/>
                    </a:lnTo>
                    <a:lnTo>
                      <a:pt x="1538" y="0"/>
                    </a:lnTo>
                    <a:lnTo>
                      <a:pt x="1467" y="0"/>
                    </a:lnTo>
                    <a:lnTo>
                      <a:pt x="1398" y="0"/>
                    </a:lnTo>
                    <a:lnTo>
                      <a:pt x="1328" y="0"/>
                    </a:lnTo>
                    <a:lnTo>
                      <a:pt x="1258" y="2"/>
                    </a:lnTo>
                    <a:lnTo>
                      <a:pt x="1188" y="2"/>
                    </a:lnTo>
                    <a:lnTo>
                      <a:pt x="1118" y="2"/>
                    </a:lnTo>
                    <a:lnTo>
                      <a:pt x="1048" y="2"/>
                    </a:lnTo>
                    <a:lnTo>
                      <a:pt x="978" y="2"/>
                    </a:lnTo>
                    <a:lnTo>
                      <a:pt x="909" y="3"/>
                    </a:lnTo>
                    <a:lnTo>
                      <a:pt x="839" y="3"/>
                    </a:lnTo>
                    <a:lnTo>
                      <a:pt x="768" y="3"/>
                    </a:lnTo>
                    <a:lnTo>
                      <a:pt x="699" y="3"/>
                    </a:lnTo>
                    <a:lnTo>
                      <a:pt x="629" y="3"/>
                    </a:lnTo>
                    <a:lnTo>
                      <a:pt x="559" y="3"/>
                    </a:lnTo>
                    <a:lnTo>
                      <a:pt x="490" y="3"/>
                    </a:lnTo>
                    <a:lnTo>
                      <a:pt x="419" y="3"/>
                    </a:lnTo>
                    <a:lnTo>
                      <a:pt x="349" y="3"/>
                    </a:lnTo>
                    <a:lnTo>
                      <a:pt x="280" y="3"/>
                    </a:lnTo>
                    <a:lnTo>
                      <a:pt x="210" y="3"/>
                    </a:lnTo>
                    <a:lnTo>
                      <a:pt x="139" y="3"/>
                    </a:lnTo>
                    <a:lnTo>
                      <a:pt x="70" y="2"/>
                    </a:lnTo>
                    <a:lnTo>
                      <a:pt x="0" y="2"/>
                    </a:lnTo>
                    <a:lnTo>
                      <a:pt x="0" y="975"/>
                    </a:lnTo>
                    <a:lnTo>
                      <a:pt x="68" y="9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5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3657" y="3285"/>
                <a:ext cx="122" cy="230"/>
              </a:xfrm>
              <a:custGeom>
                <a:avLst/>
                <a:gdLst>
                  <a:gd name="T0" fmla="*/ 36 w 246"/>
                  <a:gd name="T1" fmla="*/ 446 h 461"/>
                  <a:gd name="T2" fmla="*/ 14 w 246"/>
                  <a:gd name="T3" fmla="*/ 419 h 461"/>
                  <a:gd name="T4" fmla="*/ 6 w 246"/>
                  <a:gd name="T5" fmla="*/ 393 h 461"/>
                  <a:gd name="T6" fmla="*/ 3 w 246"/>
                  <a:gd name="T7" fmla="*/ 363 h 461"/>
                  <a:gd name="T8" fmla="*/ 5 w 246"/>
                  <a:gd name="T9" fmla="*/ 342 h 461"/>
                  <a:gd name="T10" fmla="*/ 14 w 246"/>
                  <a:gd name="T11" fmla="*/ 339 h 461"/>
                  <a:gd name="T12" fmla="*/ 21 w 246"/>
                  <a:gd name="T13" fmla="*/ 349 h 461"/>
                  <a:gd name="T14" fmla="*/ 26 w 246"/>
                  <a:gd name="T15" fmla="*/ 370 h 461"/>
                  <a:gd name="T16" fmla="*/ 36 w 246"/>
                  <a:gd name="T17" fmla="*/ 386 h 461"/>
                  <a:gd name="T18" fmla="*/ 55 w 246"/>
                  <a:gd name="T19" fmla="*/ 396 h 461"/>
                  <a:gd name="T20" fmla="*/ 87 w 246"/>
                  <a:gd name="T21" fmla="*/ 394 h 461"/>
                  <a:gd name="T22" fmla="*/ 97 w 246"/>
                  <a:gd name="T23" fmla="*/ 357 h 461"/>
                  <a:gd name="T24" fmla="*/ 85 w 246"/>
                  <a:gd name="T25" fmla="*/ 302 h 461"/>
                  <a:gd name="T26" fmla="*/ 62 w 246"/>
                  <a:gd name="T27" fmla="*/ 247 h 461"/>
                  <a:gd name="T28" fmla="*/ 51 w 246"/>
                  <a:gd name="T29" fmla="*/ 203 h 461"/>
                  <a:gd name="T30" fmla="*/ 58 w 246"/>
                  <a:gd name="T31" fmla="*/ 161 h 461"/>
                  <a:gd name="T32" fmla="*/ 73 w 246"/>
                  <a:gd name="T33" fmla="*/ 124 h 461"/>
                  <a:gd name="T34" fmla="*/ 94 w 246"/>
                  <a:gd name="T35" fmla="*/ 92 h 461"/>
                  <a:gd name="T36" fmla="*/ 120 w 246"/>
                  <a:gd name="T37" fmla="*/ 63 h 461"/>
                  <a:gd name="T38" fmla="*/ 151 w 246"/>
                  <a:gd name="T39" fmla="*/ 39 h 461"/>
                  <a:gd name="T40" fmla="*/ 186 w 246"/>
                  <a:gd name="T41" fmla="*/ 21 h 461"/>
                  <a:gd name="T42" fmla="*/ 224 w 246"/>
                  <a:gd name="T43" fmla="*/ 6 h 461"/>
                  <a:gd name="T44" fmla="*/ 245 w 246"/>
                  <a:gd name="T45" fmla="*/ 17 h 461"/>
                  <a:gd name="T46" fmla="*/ 244 w 246"/>
                  <a:gd name="T47" fmla="*/ 47 h 461"/>
                  <a:gd name="T48" fmla="*/ 197 w 246"/>
                  <a:gd name="T49" fmla="*/ 89 h 461"/>
                  <a:gd name="T50" fmla="*/ 151 w 246"/>
                  <a:gd name="T51" fmla="*/ 137 h 461"/>
                  <a:gd name="T52" fmla="*/ 149 w 246"/>
                  <a:gd name="T53" fmla="*/ 194 h 461"/>
                  <a:gd name="T54" fmla="*/ 169 w 246"/>
                  <a:gd name="T55" fmla="*/ 263 h 461"/>
                  <a:gd name="T56" fmla="*/ 181 w 246"/>
                  <a:gd name="T57" fmla="*/ 335 h 461"/>
                  <a:gd name="T58" fmla="*/ 171 w 246"/>
                  <a:gd name="T59" fmla="*/ 393 h 461"/>
                  <a:gd name="T60" fmla="*/ 140 w 246"/>
                  <a:gd name="T61" fmla="*/ 434 h 461"/>
                  <a:gd name="T62" fmla="*/ 88 w 246"/>
                  <a:gd name="T63" fmla="*/ 457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461">
                    <a:moveTo>
                      <a:pt x="53" y="461"/>
                    </a:moveTo>
                    <a:lnTo>
                      <a:pt x="36" y="446"/>
                    </a:lnTo>
                    <a:lnTo>
                      <a:pt x="24" y="432"/>
                    </a:lnTo>
                    <a:lnTo>
                      <a:pt x="14" y="419"/>
                    </a:lnTo>
                    <a:lnTo>
                      <a:pt x="10" y="407"/>
                    </a:lnTo>
                    <a:lnTo>
                      <a:pt x="6" y="393"/>
                    </a:lnTo>
                    <a:lnTo>
                      <a:pt x="4" y="379"/>
                    </a:lnTo>
                    <a:lnTo>
                      <a:pt x="3" y="363"/>
                    </a:lnTo>
                    <a:lnTo>
                      <a:pt x="0" y="344"/>
                    </a:lnTo>
                    <a:lnTo>
                      <a:pt x="5" y="342"/>
                    </a:lnTo>
                    <a:lnTo>
                      <a:pt x="10" y="341"/>
                    </a:lnTo>
                    <a:lnTo>
                      <a:pt x="14" y="339"/>
                    </a:lnTo>
                    <a:lnTo>
                      <a:pt x="19" y="338"/>
                    </a:lnTo>
                    <a:lnTo>
                      <a:pt x="21" y="349"/>
                    </a:lnTo>
                    <a:lnTo>
                      <a:pt x="24" y="359"/>
                    </a:lnTo>
                    <a:lnTo>
                      <a:pt x="26" y="370"/>
                    </a:lnTo>
                    <a:lnTo>
                      <a:pt x="30" y="378"/>
                    </a:lnTo>
                    <a:lnTo>
                      <a:pt x="36" y="386"/>
                    </a:lnTo>
                    <a:lnTo>
                      <a:pt x="44" y="392"/>
                    </a:lnTo>
                    <a:lnTo>
                      <a:pt x="55" y="396"/>
                    </a:lnTo>
                    <a:lnTo>
                      <a:pt x="70" y="400"/>
                    </a:lnTo>
                    <a:lnTo>
                      <a:pt x="87" y="394"/>
                    </a:lnTo>
                    <a:lnTo>
                      <a:pt x="96" y="379"/>
                    </a:lnTo>
                    <a:lnTo>
                      <a:pt x="97" y="357"/>
                    </a:lnTo>
                    <a:lnTo>
                      <a:pt x="93" y="331"/>
                    </a:lnTo>
                    <a:lnTo>
                      <a:pt x="85" y="302"/>
                    </a:lnTo>
                    <a:lnTo>
                      <a:pt x="73" y="273"/>
                    </a:lnTo>
                    <a:lnTo>
                      <a:pt x="62" y="247"/>
                    </a:lnTo>
                    <a:lnTo>
                      <a:pt x="50" y="225"/>
                    </a:lnTo>
                    <a:lnTo>
                      <a:pt x="51" y="203"/>
                    </a:lnTo>
                    <a:lnTo>
                      <a:pt x="53" y="182"/>
                    </a:lnTo>
                    <a:lnTo>
                      <a:pt x="58" y="161"/>
                    </a:lnTo>
                    <a:lnTo>
                      <a:pt x="65" y="143"/>
                    </a:lnTo>
                    <a:lnTo>
                      <a:pt x="73" y="124"/>
                    </a:lnTo>
                    <a:lnTo>
                      <a:pt x="82" y="108"/>
                    </a:lnTo>
                    <a:lnTo>
                      <a:pt x="94" y="92"/>
                    </a:lnTo>
                    <a:lnTo>
                      <a:pt x="106" y="77"/>
                    </a:lnTo>
                    <a:lnTo>
                      <a:pt x="120" y="63"/>
                    </a:lnTo>
                    <a:lnTo>
                      <a:pt x="135" y="51"/>
                    </a:lnTo>
                    <a:lnTo>
                      <a:pt x="151" y="39"/>
                    </a:lnTo>
                    <a:lnTo>
                      <a:pt x="169" y="30"/>
                    </a:lnTo>
                    <a:lnTo>
                      <a:pt x="186" y="21"/>
                    </a:lnTo>
                    <a:lnTo>
                      <a:pt x="204" y="13"/>
                    </a:lnTo>
                    <a:lnTo>
                      <a:pt x="224" y="6"/>
                    </a:lnTo>
                    <a:lnTo>
                      <a:pt x="245" y="0"/>
                    </a:lnTo>
                    <a:lnTo>
                      <a:pt x="245" y="17"/>
                    </a:lnTo>
                    <a:lnTo>
                      <a:pt x="245" y="32"/>
                    </a:lnTo>
                    <a:lnTo>
                      <a:pt x="244" y="47"/>
                    </a:lnTo>
                    <a:lnTo>
                      <a:pt x="246" y="66"/>
                    </a:lnTo>
                    <a:lnTo>
                      <a:pt x="197" y="89"/>
                    </a:lnTo>
                    <a:lnTo>
                      <a:pt x="168" y="112"/>
                    </a:lnTo>
                    <a:lnTo>
                      <a:pt x="151" y="137"/>
                    </a:lnTo>
                    <a:lnTo>
                      <a:pt x="147" y="164"/>
                    </a:lnTo>
                    <a:lnTo>
                      <a:pt x="149" y="194"/>
                    </a:lnTo>
                    <a:lnTo>
                      <a:pt x="158" y="226"/>
                    </a:lnTo>
                    <a:lnTo>
                      <a:pt x="169" y="263"/>
                    </a:lnTo>
                    <a:lnTo>
                      <a:pt x="178" y="303"/>
                    </a:lnTo>
                    <a:lnTo>
                      <a:pt x="181" y="335"/>
                    </a:lnTo>
                    <a:lnTo>
                      <a:pt x="179" y="365"/>
                    </a:lnTo>
                    <a:lnTo>
                      <a:pt x="171" y="393"/>
                    </a:lnTo>
                    <a:lnTo>
                      <a:pt x="158" y="416"/>
                    </a:lnTo>
                    <a:lnTo>
                      <a:pt x="140" y="434"/>
                    </a:lnTo>
                    <a:lnTo>
                      <a:pt x="117" y="449"/>
                    </a:lnTo>
                    <a:lnTo>
                      <a:pt x="88" y="457"/>
                    </a:lnTo>
                    <a:lnTo>
                      <a:pt x="53" y="4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5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3479" y="3149"/>
                <a:ext cx="81" cy="255"/>
              </a:xfrm>
              <a:custGeom>
                <a:avLst/>
                <a:gdLst>
                  <a:gd name="T0" fmla="*/ 139 w 161"/>
                  <a:gd name="T1" fmla="*/ 508 h 511"/>
                  <a:gd name="T2" fmla="*/ 85 w 161"/>
                  <a:gd name="T3" fmla="*/ 462 h 511"/>
                  <a:gd name="T4" fmla="*/ 45 w 161"/>
                  <a:gd name="T5" fmla="*/ 406 h 511"/>
                  <a:gd name="T6" fmla="*/ 18 w 161"/>
                  <a:gd name="T7" fmla="*/ 341 h 511"/>
                  <a:gd name="T8" fmla="*/ 4 w 161"/>
                  <a:gd name="T9" fmla="*/ 271 h 511"/>
                  <a:gd name="T10" fmla="*/ 0 w 161"/>
                  <a:gd name="T11" fmla="*/ 199 h 511"/>
                  <a:gd name="T12" fmla="*/ 5 w 161"/>
                  <a:gd name="T13" fmla="*/ 129 h 511"/>
                  <a:gd name="T14" fmla="*/ 20 w 161"/>
                  <a:gd name="T15" fmla="*/ 61 h 511"/>
                  <a:gd name="T16" fmla="*/ 41 w 161"/>
                  <a:gd name="T17" fmla="*/ 0 h 511"/>
                  <a:gd name="T18" fmla="*/ 46 w 161"/>
                  <a:gd name="T19" fmla="*/ 0 h 511"/>
                  <a:gd name="T20" fmla="*/ 50 w 161"/>
                  <a:gd name="T21" fmla="*/ 1 h 511"/>
                  <a:gd name="T22" fmla="*/ 55 w 161"/>
                  <a:gd name="T23" fmla="*/ 2 h 511"/>
                  <a:gd name="T24" fmla="*/ 62 w 161"/>
                  <a:gd name="T25" fmla="*/ 6 h 511"/>
                  <a:gd name="T26" fmla="*/ 71 w 161"/>
                  <a:gd name="T27" fmla="*/ 11 h 511"/>
                  <a:gd name="T28" fmla="*/ 85 w 161"/>
                  <a:gd name="T29" fmla="*/ 19 h 511"/>
                  <a:gd name="T30" fmla="*/ 102 w 161"/>
                  <a:gd name="T31" fmla="*/ 29 h 511"/>
                  <a:gd name="T32" fmla="*/ 125 w 161"/>
                  <a:gd name="T33" fmla="*/ 43 h 511"/>
                  <a:gd name="T34" fmla="*/ 126 w 161"/>
                  <a:gd name="T35" fmla="*/ 49 h 511"/>
                  <a:gd name="T36" fmla="*/ 128 w 161"/>
                  <a:gd name="T37" fmla="*/ 55 h 511"/>
                  <a:gd name="T38" fmla="*/ 128 w 161"/>
                  <a:gd name="T39" fmla="*/ 62 h 511"/>
                  <a:gd name="T40" fmla="*/ 129 w 161"/>
                  <a:gd name="T41" fmla="*/ 68 h 511"/>
                  <a:gd name="T42" fmla="*/ 109 w 161"/>
                  <a:gd name="T43" fmla="*/ 131 h 511"/>
                  <a:gd name="T44" fmla="*/ 95 w 161"/>
                  <a:gd name="T45" fmla="*/ 189 h 511"/>
                  <a:gd name="T46" fmla="*/ 87 w 161"/>
                  <a:gd name="T47" fmla="*/ 242 h 511"/>
                  <a:gd name="T48" fmla="*/ 86 w 161"/>
                  <a:gd name="T49" fmla="*/ 294 h 511"/>
                  <a:gd name="T50" fmla="*/ 92 w 161"/>
                  <a:gd name="T51" fmla="*/ 346 h 511"/>
                  <a:gd name="T52" fmla="*/ 106 w 161"/>
                  <a:gd name="T53" fmla="*/ 397 h 511"/>
                  <a:gd name="T54" fmla="*/ 129 w 161"/>
                  <a:gd name="T55" fmla="*/ 453 h 511"/>
                  <a:gd name="T56" fmla="*/ 161 w 161"/>
                  <a:gd name="T57" fmla="*/ 511 h 511"/>
                  <a:gd name="T58" fmla="*/ 155 w 161"/>
                  <a:gd name="T59" fmla="*/ 510 h 511"/>
                  <a:gd name="T60" fmla="*/ 149 w 161"/>
                  <a:gd name="T61" fmla="*/ 509 h 511"/>
                  <a:gd name="T62" fmla="*/ 145 w 161"/>
                  <a:gd name="T63" fmla="*/ 509 h 511"/>
                  <a:gd name="T64" fmla="*/ 139 w 161"/>
                  <a:gd name="T65" fmla="*/ 50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1" h="511">
                    <a:moveTo>
                      <a:pt x="139" y="508"/>
                    </a:moveTo>
                    <a:lnTo>
                      <a:pt x="85" y="462"/>
                    </a:lnTo>
                    <a:lnTo>
                      <a:pt x="45" y="406"/>
                    </a:lnTo>
                    <a:lnTo>
                      <a:pt x="18" y="341"/>
                    </a:lnTo>
                    <a:lnTo>
                      <a:pt x="4" y="271"/>
                    </a:lnTo>
                    <a:lnTo>
                      <a:pt x="0" y="199"/>
                    </a:lnTo>
                    <a:lnTo>
                      <a:pt x="5" y="129"/>
                    </a:lnTo>
                    <a:lnTo>
                      <a:pt x="20" y="61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5" y="2"/>
                    </a:lnTo>
                    <a:lnTo>
                      <a:pt x="62" y="6"/>
                    </a:lnTo>
                    <a:lnTo>
                      <a:pt x="71" y="11"/>
                    </a:lnTo>
                    <a:lnTo>
                      <a:pt x="85" y="19"/>
                    </a:lnTo>
                    <a:lnTo>
                      <a:pt x="102" y="29"/>
                    </a:lnTo>
                    <a:lnTo>
                      <a:pt x="125" y="43"/>
                    </a:lnTo>
                    <a:lnTo>
                      <a:pt x="126" y="49"/>
                    </a:lnTo>
                    <a:lnTo>
                      <a:pt x="128" y="55"/>
                    </a:lnTo>
                    <a:lnTo>
                      <a:pt x="128" y="62"/>
                    </a:lnTo>
                    <a:lnTo>
                      <a:pt x="129" y="68"/>
                    </a:lnTo>
                    <a:lnTo>
                      <a:pt x="109" y="131"/>
                    </a:lnTo>
                    <a:lnTo>
                      <a:pt x="95" y="189"/>
                    </a:lnTo>
                    <a:lnTo>
                      <a:pt x="87" y="242"/>
                    </a:lnTo>
                    <a:lnTo>
                      <a:pt x="86" y="294"/>
                    </a:lnTo>
                    <a:lnTo>
                      <a:pt x="92" y="346"/>
                    </a:lnTo>
                    <a:lnTo>
                      <a:pt x="106" y="397"/>
                    </a:lnTo>
                    <a:lnTo>
                      <a:pt x="129" y="453"/>
                    </a:lnTo>
                    <a:lnTo>
                      <a:pt x="161" y="511"/>
                    </a:lnTo>
                    <a:lnTo>
                      <a:pt x="155" y="510"/>
                    </a:lnTo>
                    <a:lnTo>
                      <a:pt x="149" y="509"/>
                    </a:lnTo>
                    <a:lnTo>
                      <a:pt x="145" y="509"/>
                    </a:lnTo>
                    <a:lnTo>
                      <a:pt x="139" y="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5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1"/>
              <p:cNvSpPr>
                <a:spLocks/>
              </p:cNvSpPr>
              <p:nvPr/>
            </p:nvSpPr>
            <p:spPr bwMode="auto">
              <a:xfrm>
                <a:off x="3579" y="3129"/>
                <a:ext cx="115" cy="265"/>
              </a:xfrm>
              <a:custGeom>
                <a:avLst/>
                <a:gdLst>
                  <a:gd name="T0" fmla="*/ 82 w 229"/>
                  <a:gd name="T1" fmla="*/ 525 h 530"/>
                  <a:gd name="T2" fmla="*/ 44 w 229"/>
                  <a:gd name="T3" fmla="*/ 458 h 530"/>
                  <a:gd name="T4" fmla="*/ 16 w 229"/>
                  <a:gd name="T5" fmla="*/ 393 h 530"/>
                  <a:gd name="T6" fmla="*/ 2 w 229"/>
                  <a:gd name="T7" fmla="*/ 329 h 530"/>
                  <a:gd name="T8" fmla="*/ 0 w 229"/>
                  <a:gd name="T9" fmla="*/ 268 h 530"/>
                  <a:gd name="T10" fmla="*/ 9 w 229"/>
                  <a:gd name="T11" fmla="*/ 207 h 530"/>
                  <a:gd name="T12" fmla="*/ 31 w 229"/>
                  <a:gd name="T13" fmla="*/ 147 h 530"/>
                  <a:gd name="T14" fmla="*/ 66 w 229"/>
                  <a:gd name="T15" fmla="*/ 88 h 530"/>
                  <a:gd name="T16" fmla="*/ 113 w 229"/>
                  <a:gd name="T17" fmla="*/ 29 h 530"/>
                  <a:gd name="T18" fmla="*/ 131 w 229"/>
                  <a:gd name="T19" fmla="*/ 15 h 530"/>
                  <a:gd name="T20" fmla="*/ 146 w 229"/>
                  <a:gd name="T21" fmla="*/ 7 h 530"/>
                  <a:gd name="T22" fmla="*/ 160 w 229"/>
                  <a:gd name="T23" fmla="*/ 1 h 530"/>
                  <a:gd name="T24" fmla="*/ 173 w 229"/>
                  <a:gd name="T25" fmla="*/ 0 h 530"/>
                  <a:gd name="T26" fmla="*/ 184 w 229"/>
                  <a:gd name="T27" fmla="*/ 0 h 530"/>
                  <a:gd name="T28" fmla="*/ 198 w 229"/>
                  <a:gd name="T29" fmla="*/ 1 h 530"/>
                  <a:gd name="T30" fmla="*/ 212 w 229"/>
                  <a:gd name="T31" fmla="*/ 1 h 530"/>
                  <a:gd name="T32" fmla="*/ 229 w 229"/>
                  <a:gd name="T33" fmla="*/ 1 h 530"/>
                  <a:gd name="T34" fmla="*/ 223 w 229"/>
                  <a:gd name="T35" fmla="*/ 28 h 530"/>
                  <a:gd name="T36" fmla="*/ 219 w 229"/>
                  <a:gd name="T37" fmla="*/ 55 h 530"/>
                  <a:gd name="T38" fmla="*/ 213 w 229"/>
                  <a:gd name="T39" fmla="*/ 83 h 530"/>
                  <a:gd name="T40" fmla="*/ 208 w 229"/>
                  <a:gd name="T41" fmla="*/ 111 h 530"/>
                  <a:gd name="T42" fmla="*/ 153 w 229"/>
                  <a:gd name="T43" fmla="*/ 128 h 530"/>
                  <a:gd name="T44" fmla="*/ 111 w 229"/>
                  <a:gd name="T45" fmla="*/ 154 h 530"/>
                  <a:gd name="T46" fmla="*/ 79 w 229"/>
                  <a:gd name="T47" fmla="*/ 190 h 530"/>
                  <a:gd name="T48" fmla="*/ 59 w 229"/>
                  <a:gd name="T49" fmla="*/ 233 h 530"/>
                  <a:gd name="T50" fmla="*/ 48 w 229"/>
                  <a:gd name="T51" fmla="*/ 281 h 530"/>
                  <a:gd name="T52" fmla="*/ 45 w 229"/>
                  <a:gd name="T53" fmla="*/ 334 h 530"/>
                  <a:gd name="T54" fmla="*/ 48 w 229"/>
                  <a:gd name="T55" fmla="*/ 389 h 530"/>
                  <a:gd name="T56" fmla="*/ 56 w 229"/>
                  <a:gd name="T57" fmla="*/ 445 h 530"/>
                  <a:gd name="T58" fmla="*/ 61 w 229"/>
                  <a:gd name="T59" fmla="*/ 455 h 530"/>
                  <a:gd name="T60" fmla="*/ 66 w 229"/>
                  <a:gd name="T61" fmla="*/ 465 h 530"/>
                  <a:gd name="T62" fmla="*/ 70 w 229"/>
                  <a:gd name="T63" fmla="*/ 476 h 530"/>
                  <a:gd name="T64" fmla="*/ 76 w 229"/>
                  <a:gd name="T65" fmla="*/ 487 h 530"/>
                  <a:gd name="T66" fmla="*/ 81 w 229"/>
                  <a:gd name="T67" fmla="*/ 498 h 530"/>
                  <a:gd name="T68" fmla="*/ 85 w 229"/>
                  <a:gd name="T69" fmla="*/ 508 h 530"/>
                  <a:gd name="T70" fmla="*/ 91 w 229"/>
                  <a:gd name="T71" fmla="*/ 519 h 530"/>
                  <a:gd name="T72" fmla="*/ 96 w 229"/>
                  <a:gd name="T73" fmla="*/ 530 h 530"/>
                  <a:gd name="T74" fmla="*/ 92 w 229"/>
                  <a:gd name="T75" fmla="*/ 529 h 530"/>
                  <a:gd name="T76" fmla="*/ 89 w 229"/>
                  <a:gd name="T77" fmla="*/ 527 h 530"/>
                  <a:gd name="T78" fmla="*/ 85 w 229"/>
                  <a:gd name="T79" fmla="*/ 526 h 530"/>
                  <a:gd name="T80" fmla="*/ 82 w 229"/>
                  <a:gd name="T81" fmla="*/ 525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9" h="530">
                    <a:moveTo>
                      <a:pt x="82" y="525"/>
                    </a:moveTo>
                    <a:lnTo>
                      <a:pt x="44" y="458"/>
                    </a:lnTo>
                    <a:lnTo>
                      <a:pt x="16" y="393"/>
                    </a:lnTo>
                    <a:lnTo>
                      <a:pt x="2" y="329"/>
                    </a:lnTo>
                    <a:lnTo>
                      <a:pt x="0" y="268"/>
                    </a:lnTo>
                    <a:lnTo>
                      <a:pt x="9" y="207"/>
                    </a:lnTo>
                    <a:lnTo>
                      <a:pt x="31" y="147"/>
                    </a:lnTo>
                    <a:lnTo>
                      <a:pt x="66" y="88"/>
                    </a:lnTo>
                    <a:lnTo>
                      <a:pt x="113" y="29"/>
                    </a:lnTo>
                    <a:lnTo>
                      <a:pt x="131" y="15"/>
                    </a:lnTo>
                    <a:lnTo>
                      <a:pt x="146" y="7"/>
                    </a:lnTo>
                    <a:lnTo>
                      <a:pt x="160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8" y="1"/>
                    </a:lnTo>
                    <a:lnTo>
                      <a:pt x="212" y="1"/>
                    </a:lnTo>
                    <a:lnTo>
                      <a:pt x="229" y="1"/>
                    </a:lnTo>
                    <a:lnTo>
                      <a:pt x="223" y="28"/>
                    </a:lnTo>
                    <a:lnTo>
                      <a:pt x="219" y="55"/>
                    </a:lnTo>
                    <a:lnTo>
                      <a:pt x="213" y="83"/>
                    </a:lnTo>
                    <a:lnTo>
                      <a:pt x="208" y="111"/>
                    </a:lnTo>
                    <a:lnTo>
                      <a:pt x="153" y="128"/>
                    </a:lnTo>
                    <a:lnTo>
                      <a:pt x="111" y="154"/>
                    </a:lnTo>
                    <a:lnTo>
                      <a:pt x="79" y="190"/>
                    </a:lnTo>
                    <a:lnTo>
                      <a:pt x="59" y="233"/>
                    </a:lnTo>
                    <a:lnTo>
                      <a:pt x="48" y="281"/>
                    </a:lnTo>
                    <a:lnTo>
                      <a:pt x="45" y="334"/>
                    </a:lnTo>
                    <a:lnTo>
                      <a:pt x="48" y="389"/>
                    </a:lnTo>
                    <a:lnTo>
                      <a:pt x="56" y="445"/>
                    </a:lnTo>
                    <a:lnTo>
                      <a:pt x="61" y="455"/>
                    </a:lnTo>
                    <a:lnTo>
                      <a:pt x="66" y="465"/>
                    </a:lnTo>
                    <a:lnTo>
                      <a:pt x="70" y="476"/>
                    </a:lnTo>
                    <a:lnTo>
                      <a:pt x="76" y="487"/>
                    </a:lnTo>
                    <a:lnTo>
                      <a:pt x="81" y="498"/>
                    </a:lnTo>
                    <a:lnTo>
                      <a:pt x="85" y="508"/>
                    </a:lnTo>
                    <a:lnTo>
                      <a:pt x="91" y="519"/>
                    </a:lnTo>
                    <a:lnTo>
                      <a:pt x="96" y="530"/>
                    </a:lnTo>
                    <a:lnTo>
                      <a:pt x="92" y="529"/>
                    </a:lnTo>
                    <a:lnTo>
                      <a:pt x="89" y="527"/>
                    </a:lnTo>
                    <a:lnTo>
                      <a:pt x="85" y="526"/>
                    </a:lnTo>
                    <a:lnTo>
                      <a:pt x="82" y="5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5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40"/>
              <p:cNvSpPr>
                <a:spLocks/>
              </p:cNvSpPr>
              <p:nvPr/>
            </p:nvSpPr>
            <p:spPr bwMode="auto">
              <a:xfrm>
                <a:off x="3475" y="2915"/>
                <a:ext cx="289" cy="317"/>
              </a:xfrm>
              <a:custGeom>
                <a:avLst/>
                <a:gdLst>
                  <a:gd name="T0" fmla="*/ 0 w 579"/>
                  <a:gd name="T1" fmla="*/ 293 h 633"/>
                  <a:gd name="T2" fmla="*/ 0 w 579"/>
                  <a:gd name="T3" fmla="*/ 265 h 633"/>
                  <a:gd name="T4" fmla="*/ 14 w 579"/>
                  <a:gd name="T5" fmla="*/ 228 h 633"/>
                  <a:gd name="T6" fmla="*/ 51 w 579"/>
                  <a:gd name="T7" fmla="*/ 178 h 633"/>
                  <a:gd name="T8" fmla="*/ 94 w 579"/>
                  <a:gd name="T9" fmla="*/ 129 h 633"/>
                  <a:gd name="T10" fmla="*/ 134 w 579"/>
                  <a:gd name="T11" fmla="*/ 86 h 633"/>
                  <a:gd name="T12" fmla="*/ 157 w 579"/>
                  <a:gd name="T13" fmla="*/ 55 h 633"/>
                  <a:gd name="T14" fmla="*/ 183 w 579"/>
                  <a:gd name="T15" fmla="*/ 34 h 633"/>
                  <a:gd name="T16" fmla="*/ 218 w 579"/>
                  <a:gd name="T17" fmla="*/ 17 h 633"/>
                  <a:gd name="T18" fmla="*/ 253 w 579"/>
                  <a:gd name="T19" fmla="*/ 4 h 633"/>
                  <a:gd name="T20" fmla="*/ 305 w 579"/>
                  <a:gd name="T21" fmla="*/ 1 h 633"/>
                  <a:gd name="T22" fmla="*/ 367 w 579"/>
                  <a:gd name="T23" fmla="*/ 14 h 633"/>
                  <a:gd name="T24" fmla="*/ 419 w 579"/>
                  <a:gd name="T25" fmla="*/ 37 h 633"/>
                  <a:gd name="T26" fmla="*/ 461 w 579"/>
                  <a:gd name="T27" fmla="*/ 71 h 633"/>
                  <a:gd name="T28" fmla="*/ 496 w 579"/>
                  <a:gd name="T29" fmla="*/ 114 h 633"/>
                  <a:gd name="T30" fmla="*/ 524 w 579"/>
                  <a:gd name="T31" fmla="*/ 164 h 633"/>
                  <a:gd name="T32" fmla="*/ 547 w 579"/>
                  <a:gd name="T33" fmla="*/ 223 h 633"/>
                  <a:gd name="T34" fmla="*/ 566 w 579"/>
                  <a:gd name="T35" fmla="*/ 288 h 633"/>
                  <a:gd name="T36" fmla="*/ 577 w 579"/>
                  <a:gd name="T37" fmla="*/ 372 h 633"/>
                  <a:gd name="T38" fmla="*/ 579 w 579"/>
                  <a:gd name="T39" fmla="*/ 470 h 633"/>
                  <a:gd name="T40" fmla="*/ 560 w 579"/>
                  <a:gd name="T41" fmla="*/ 554 h 633"/>
                  <a:gd name="T42" fmla="*/ 495 w 579"/>
                  <a:gd name="T43" fmla="*/ 615 h 633"/>
                  <a:gd name="T44" fmla="*/ 443 w 579"/>
                  <a:gd name="T45" fmla="*/ 599 h 633"/>
                  <a:gd name="T46" fmla="*/ 456 w 579"/>
                  <a:gd name="T47" fmla="*/ 524 h 633"/>
                  <a:gd name="T48" fmla="*/ 467 w 579"/>
                  <a:gd name="T49" fmla="*/ 444 h 633"/>
                  <a:gd name="T50" fmla="*/ 471 w 579"/>
                  <a:gd name="T51" fmla="*/ 365 h 633"/>
                  <a:gd name="T52" fmla="*/ 465 w 579"/>
                  <a:gd name="T53" fmla="*/ 289 h 633"/>
                  <a:gd name="T54" fmla="*/ 445 w 579"/>
                  <a:gd name="T55" fmla="*/ 220 h 633"/>
                  <a:gd name="T56" fmla="*/ 408 w 579"/>
                  <a:gd name="T57" fmla="*/ 162 h 633"/>
                  <a:gd name="T58" fmla="*/ 350 w 579"/>
                  <a:gd name="T59" fmla="*/ 119 h 633"/>
                  <a:gd name="T60" fmla="*/ 291 w 579"/>
                  <a:gd name="T61" fmla="*/ 103 h 633"/>
                  <a:gd name="T62" fmla="*/ 249 w 579"/>
                  <a:gd name="T63" fmla="*/ 105 h 633"/>
                  <a:gd name="T64" fmla="*/ 208 w 579"/>
                  <a:gd name="T65" fmla="*/ 116 h 633"/>
                  <a:gd name="T66" fmla="*/ 167 w 579"/>
                  <a:gd name="T67" fmla="*/ 134 h 633"/>
                  <a:gd name="T68" fmla="*/ 125 w 579"/>
                  <a:gd name="T69" fmla="*/ 162 h 633"/>
                  <a:gd name="T70" fmla="*/ 86 w 579"/>
                  <a:gd name="T71" fmla="*/ 195 h 633"/>
                  <a:gd name="T72" fmla="*/ 49 w 579"/>
                  <a:gd name="T73" fmla="*/ 236 h 633"/>
                  <a:gd name="T74" fmla="*/ 16 w 579"/>
                  <a:gd name="T75" fmla="*/ 282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9" h="633">
                    <a:moveTo>
                      <a:pt x="0" y="307"/>
                    </a:moveTo>
                    <a:lnTo>
                      <a:pt x="0" y="293"/>
                    </a:lnTo>
                    <a:lnTo>
                      <a:pt x="0" y="278"/>
                    </a:lnTo>
                    <a:lnTo>
                      <a:pt x="0" y="265"/>
                    </a:lnTo>
                    <a:lnTo>
                      <a:pt x="0" y="251"/>
                    </a:lnTo>
                    <a:lnTo>
                      <a:pt x="14" y="228"/>
                    </a:lnTo>
                    <a:lnTo>
                      <a:pt x="32" y="202"/>
                    </a:lnTo>
                    <a:lnTo>
                      <a:pt x="51" y="178"/>
                    </a:lnTo>
                    <a:lnTo>
                      <a:pt x="72" y="153"/>
                    </a:lnTo>
                    <a:lnTo>
                      <a:pt x="94" y="129"/>
                    </a:lnTo>
                    <a:lnTo>
                      <a:pt x="115" y="107"/>
                    </a:lnTo>
                    <a:lnTo>
                      <a:pt x="134" y="86"/>
                    </a:lnTo>
                    <a:lnTo>
                      <a:pt x="152" y="68"/>
                    </a:lnTo>
                    <a:lnTo>
                      <a:pt x="157" y="55"/>
                    </a:lnTo>
                    <a:lnTo>
                      <a:pt x="169" y="45"/>
                    </a:lnTo>
                    <a:lnTo>
                      <a:pt x="183" y="34"/>
                    </a:lnTo>
                    <a:lnTo>
                      <a:pt x="200" y="25"/>
                    </a:lnTo>
                    <a:lnTo>
                      <a:pt x="218" y="17"/>
                    </a:lnTo>
                    <a:lnTo>
                      <a:pt x="237" y="10"/>
                    </a:lnTo>
                    <a:lnTo>
                      <a:pt x="253" y="4"/>
                    </a:lnTo>
                    <a:lnTo>
                      <a:pt x="268" y="0"/>
                    </a:lnTo>
                    <a:lnTo>
                      <a:pt x="305" y="1"/>
                    </a:lnTo>
                    <a:lnTo>
                      <a:pt x="337" y="5"/>
                    </a:lnTo>
                    <a:lnTo>
                      <a:pt x="367" y="14"/>
                    </a:lnTo>
                    <a:lnTo>
                      <a:pt x="395" y="24"/>
                    </a:lnTo>
                    <a:lnTo>
                      <a:pt x="419" y="37"/>
                    </a:lnTo>
                    <a:lnTo>
                      <a:pt x="442" y="53"/>
                    </a:lnTo>
                    <a:lnTo>
                      <a:pt x="461" y="71"/>
                    </a:lnTo>
                    <a:lnTo>
                      <a:pt x="480" y="91"/>
                    </a:lnTo>
                    <a:lnTo>
                      <a:pt x="496" y="114"/>
                    </a:lnTo>
                    <a:lnTo>
                      <a:pt x="510" y="138"/>
                    </a:lnTo>
                    <a:lnTo>
                      <a:pt x="524" y="164"/>
                    </a:lnTo>
                    <a:lnTo>
                      <a:pt x="535" y="193"/>
                    </a:lnTo>
                    <a:lnTo>
                      <a:pt x="547" y="223"/>
                    </a:lnTo>
                    <a:lnTo>
                      <a:pt x="557" y="254"/>
                    </a:lnTo>
                    <a:lnTo>
                      <a:pt x="566" y="288"/>
                    </a:lnTo>
                    <a:lnTo>
                      <a:pt x="575" y="322"/>
                    </a:lnTo>
                    <a:lnTo>
                      <a:pt x="577" y="372"/>
                    </a:lnTo>
                    <a:lnTo>
                      <a:pt x="579" y="421"/>
                    </a:lnTo>
                    <a:lnTo>
                      <a:pt x="579" y="470"/>
                    </a:lnTo>
                    <a:lnTo>
                      <a:pt x="574" y="513"/>
                    </a:lnTo>
                    <a:lnTo>
                      <a:pt x="560" y="554"/>
                    </a:lnTo>
                    <a:lnTo>
                      <a:pt x="535" y="588"/>
                    </a:lnTo>
                    <a:lnTo>
                      <a:pt x="495" y="615"/>
                    </a:lnTo>
                    <a:lnTo>
                      <a:pt x="437" y="633"/>
                    </a:lnTo>
                    <a:lnTo>
                      <a:pt x="443" y="599"/>
                    </a:lnTo>
                    <a:lnTo>
                      <a:pt x="450" y="562"/>
                    </a:lnTo>
                    <a:lnTo>
                      <a:pt x="456" y="524"/>
                    </a:lnTo>
                    <a:lnTo>
                      <a:pt x="461" y="485"/>
                    </a:lnTo>
                    <a:lnTo>
                      <a:pt x="467" y="444"/>
                    </a:lnTo>
                    <a:lnTo>
                      <a:pt x="469" y="405"/>
                    </a:lnTo>
                    <a:lnTo>
                      <a:pt x="471" y="365"/>
                    </a:lnTo>
                    <a:lnTo>
                      <a:pt x="469" y="326"/>
                    </a:lnTo>
                    <a:lnTo>
                      <a:pt x="465" y="289"/>
                    </a:lnTo>
                    <a:lnTo>
                      <a:pt x="457" y="253"/>
                    </a:lnTo>
                    <a:lnTo>
                      <a:pt x="445" y="220"/>
                    </a:lnTo>
                    <a:lnTo>
                      <a:pt x="429" y="190"/>
                    </a:lnTo>
                    <a:lnTo>
                      <a:pt x="408" y="162"/>
                    </a:lnTo>
                    <a:lnTo>
                      <a:pt x="382" y="139"/>
                    </a:lnTo>
                    <a:lnTo>
                      <a:pt x="350" y="119"/>
                    </a:lnTo>
                    <a:lnTo>
                      <a:pt x="311" y="106"/>
                    </a:lnTo>
                    <a:lnTo>
                      <a:pt x="291" y="103"/>
                    </a:lnTo>
                    <a:lnTo>
                      <a:pt x="270" y="102"/>
                    </a:lnTo>
                    <a:lnTo>
                      <a:pt x="249" y="105"/>
                    </a:lnTo>
                    <a:lnTo>
                      <a:pt x="229" y="109"/>
                    </a:lnTo>
                    <a:lnTo>
                      <a:pt x="208" y="116"/>
                    </a:lnTo>
                    <a:lnTo>
                      <a:pt x="187" y="124"/>
                    </a:lnTo>
                    <a:lnTo>
                      <a:pt x="167" y="134"/>
                    </a:lnTo>
                    <a:lnTo>
                      <a:pt x="146" y="147"/>
                    </a:lnTo>
                    <a:lnTo>
                      <a:pt x="125" y="162"/>
                    </a:lnTo>
                    <a:lnTo>
                      <a:pt x="105" y="178"/>
                    </a:lnTo>
                    <a:lnTo>
                      <a:pt x="86" y="195"/>
                    </a:lnTo>
                    <a:lnTo>
                      <a:pt x="67" y="215"/>
                    </a:lnTo>
                    <a:lnTo>
                      <a:pt x="49" y="236"/>
                    </a:lnTo>
                    <a:lnTo>
                      <a:pt x="32" y="259"/>
                    </a:lnTo>
                    <a:lnTo>
                      <a:pt x="16" y="282"/>
                    </a:lnTo>
                    <a:lnTo>
                      <a:pt x="0" y="3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5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39"/>
              <p:cNvSpPr>
                <a:spLocks/>
              </p:cNvSpPr>
              <p:nvPr/>
            </p:nvSpPr>
            <p:spPr bwMode="auto">
              <a:xfrm>
                <a:off x="3641" y="3032"/>
                <a:ext cx="37" cy="55"/>
              </a:xfrm>
              <a:custGeom>
                <a:avLst/>
                <a:gdLst>
                  <a:gd name="T0" fmla="*/ 0 w 75"/>
                  <a:gd name="T1" fmla="*/ 110 h 110"/>
                  <a:gd name="T2" fmla="*/ 5 w 75"/>
                  <a:gd name="T3" fmla="*/ 96 h 110"/>
                  <a:gd name="T4" fmla="*/ 9 w 75"/>
                  <a:gd name="T5" fmla="*/ 83 h 110"/>
                  <a:gd name="T6" fmla="*/ 14 w 75"/>
                  <a:gd name="T7" fmla="*/ 70 h 110"/>
                  <a:gd name="T8" fmla="*/ 20 w 75"/>
                  <a:gd name="T9" fmla="*/ 57 h 110"/>
                  <a:gd name="T10" fmla="*/ 24 w 75"/>
                  <a:gd name="T11" fmla="*/ 44 h 110"/>
                  <a:gd name="T12" fmla="*/ 29 w 75"/>
                  <a:gd name="T13" fmla="*/ 30 h 110"/>
                  <a:gd name="T14" fmla="*/ 35 w 75"/>
                  <a:gd name="T15" fmla="*/ 18 h 110"/>
                  <a:gd name="T16" fmla="*/ 39 w 75"/>
                  <a:gd name="T17" fmla="*/ 4 h 110"/>
                  <a:gd name="T18" fmla="*/ 44 w 75"/>
                  <a:gd name="T19" fmla="*/ 3 h 110"/>
                  <a:gd name="T20" fmla="*/ 49 w 75"/>
                  <a:gd name="T21" fmla="*/ 2 h 110"/>
                  <a:gd name="T22" fmla="*/ 53 w 75"/>
                  <a:gd name="T23" fmla="*/ 2 h 110"/>
                  <a:gd name="T24" fmla="*/ 58 w 75"/>
                  <a:gd name="T25" fmla="*/ 0 h 110"/>
                  <a:gd name="T26" fmla="*/ 62 w 75"/>
                  <a:gd name="T27" fmla="*/ 26 h 110"/>
                  <a:gd name="T28" fmla="*/ 66 w 75"/>
                  <a:gd name="T29" fmla="*/ 51 h 110"/>
                  <a:gd name="T30" fmla="*/ 70 w 75"/>
                  <a:gd name="T31" fmla="*/ 78 h 110"/>
                  <a:gd name="T32" fmla="*/ 75 w 75"/>
                  <a:gd name="T33" fmla="*/ 103 h 110"/>
                  <a:gd name="T34" fmla="*/ 66 w 75"/>
                  <a:gd name="T35" fmla="*/ 104 h 110"/>
                  <a:gd name="T36" fmla="*/ 57 w 75"/>
                  <a:gd name="T37" fmla="*/ 104 h 110"/>
                  <a:gd name="T38" fmla="*/ 47 w 75"/>
                  <a:gd name="T39" fmla="*/ 105 h 110"/>
                  <a:gd name="T40" fmla="*/ 38 w 75"/>
                  <a:gd name="T41" fmla="*/ 106 h 110"/>
                  <a:gd name="T42" fmla="*/ 28 w 75"/>
                  <a:gd name="T43" fmla="*/ 108 h 110"/>
                  <a:gd name="T44" fmla="*/ 19 w 75"/>
                  <a:gd name="T45" fmla="*/ 108 h 110"/>
                  <a:gd name="T46" fmla="*/ 9 w 75"/>
                  <a:gd name="T47" fmla="*/ 109 h 110"/>
                  <a:gd name="T48" fmla="*/ 0 w 75"/>
                  <a:gd name="T4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" h="110">
                    <a:moveTo>
                      <a:pt x="0" y="110"/>
                    </a:moveTo>
                    <a:lnTo>
                      <a:pt x="5" y="96"/>
                    </a:lnTo>
                    <a:lnTo>
                      <a:pt x="9" y="83"/>
                    </a:lnTo>
                    <a:lnTo>
                      <a:pt x="14" y="70"/>
                    </a:lnTo>
                    <a:lnTo>
                      <a:pt x="20" y="57"/>
                    </a:lnTo>
                    <a:lnTo>
                      <a:pt x="24" y="44"/>
                    </a:lnTo>
                    <a:lnTo>
                      <a:pt x="29" y="30"/>
                    </a:lnTo>
                    <a:lnTo>
                      <a:pt x="35" y="18"/>
                    </a:lnTo>
                    <a:lnTo>
                      <a:pt x="39" y="4"/>
                    </a:lnTo>
                    <a:lnTo>
                      <a:pt x="44" y="3"/>
                    </a:lnTo>
                    <a:lnTo>
                      <a:pt x="49" y="2"/>
                    </a:lnTo>
                    <a:lnTo>
                      <a:pt x="53" y="2"/>
                    </a:lnTo>
                    <a:lnTo>
                      <a:pt x="58" y="0"/>
                    </a:lnTo>
                    <a:lnTo>
                      <a:pt x="62" y="26"/>
                    </a:lnTo>
                    <a:lnTo>
                      <a:pt x="66" y="51"/>
                    </a:lnTo>
                    <a:lnTo>
                      <a:pt x="70" y="78"/>
                    </a:lnTo>
                    <a:lnTo>
                      <a:pt x="75" y="103"/>
                    </a:lnTo>
                    <a:lnTo>
                      <a:pt x="66" y="104"/>
                    </a:lnTo>
                    <a:lnTo>
                      <a:pt x="57" y="104"/>
                    </a:lnTo>
                    <a:lnTo>
                      <a:pt x="47" y="105"/>
                    </a:lnTo>
                    <a:lnTo>
                      <a:pt x="38" y="106"/>
                    </a:lnTo>
                    <a:lnTo>
                      <a:pt x="28" y="108"/>
                    </a:lnTo>
                    <a:lnTo>
                      <a:pt x="19" y="108"/>
                    </a:lnTo>
                    <a:lnTo>
                      <a:pt x="9" y="109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5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 38"/>
              <p:cNvSpPr>
                <a:spLocks noChangeArrowheads="1"/>
              </p:cNvSpPr>
              <p:nvPr/>
            </p:nvSpPr>
            <p:spPr bwMode="auto">
              <a:xfrm>
                <a:off x="2608" y="2750"/>
                <a:ext cx="726" cy="10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r-TR" sz="5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6775241" y="3650653"/>
              <a:ext cx="1454359" cy="1564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40106" tIns="20053" rIns="40106" bIns="20053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tr-TR" altLang="tr-TR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defTabSz="685800"/>
              <a:r>
                <a:rPr lang="tr-TR" altLang="tr-TR" sz="15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</a:p>
            <a:p>
              <a:pPr defTabSz="685800"/>
              <a:r>
                <a:rPr lang="tr-TR" altLang="tr-TR" sz="15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</a:t>
              </a:r>
              <a:r>
                <a:rPr lang="tr-TR" altLang="tr-TR" sz="21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Algı</a:t>
              </a:r>
              <a:endParaRPr lang="tr-TR" altLang="tr-TR" sz="6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5920" name="Picture 32" descr="ey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5079" y="3415831"/>
              <a:ext cx="1454359" cy="1144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Line 30"/>
            <p:cNvSpPr>
              <a:spLocks noChangeShapeType="1"/>
            </p:cNvSpPr>
            <p:nvPr/>
          </p:nvSpPr>
          <p:spPr bwMode="auto">
            <a:xfrm>
              <a:off x="2970079" y="3454986"/>
              <a:ext cx="1165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5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2970079" y="3792149"/>
              <a:ext cx="1165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5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2970079" y="4122786"/>
              <a:ext cx="1165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5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2970079" y="4457774"/>
              <a:ext cx="1165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5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2970079" y="4794936"/>
              <a:ext cx="1165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5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2970079" y="5127748"/>
              <a:ext cx="1165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5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5441921" y="4122786"/>
              <a:ext cx="11631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5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5441921" y="4457774"/>
              <a:ext cx="11631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5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5441921" y="4794936"/>
              <a:ext cx="11631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5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031061" y="1980060"/>
              <a:ext cx="2430236" cy="1307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0106" tIns="20053" rIns="40106" bIns="20053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r>
                <a:rPr lang="tr-TR" altLang="tr-TR" sz="21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Algısal</a:t>
              </a:r>
              <a:r>
                <a:rPr lang="en-US" altLang="tr-TR" sz="21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tr-TR" altLang="tr-TR" sz="21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ön </a:t>
              </a:r>
              <a:endParaRPr lang="tr-TR" altLang="tr-T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/>
              <a:r>
                <a:rPr lang="tr-TR" altLang="tr-TR" sz="21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işlemci</a:t>
              </a:r>
              <a:endParaRPr lang="tr-TR" altLang="tr-TR" sz="6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itle 1"/>
          <p:cNvSpPr txBox="1">
            <a:spLocks/>
          </p:cNvSpPr>
          <p:nvPr/>
        </p:nvSpPr>
        <p:spPr bwMode="auto">
          <a:xfrm>
            <a:off x="2136589" y="71106"/>
            <a:ext cx="5829300" cy="66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sz="3600" kern="0" smtClean="0">
                <a:solidFill>
                  <a:srgbClr val="000000"/>
                </a:solidFill>
              </a:rPr>
              <a:t>İnsan Bilgi İşleme Modeli </a:t>
            </a:r>
            <a:endParaRPr lang="tr-TR" sz="3600" kern="0" dirty="0">
              <a:solidFill>
                <a:srgbClr val="000000"/>
              </a:solidFill>
            </a:endParaRPr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39" y="1974323"/>
            <a:ext cx="2531514" cy="236538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 rot="20520845">
            <a:off x="1226536" y="2480233"/>
            <a:ext cx="146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Virüs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7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9"/>
          <p:cNvSpPr>
            <a:spLocks noChangeAspect="1" noChangeArrowheads="1" noTextEdit="1"/>
          </p:cNvSpPr>
          <p:nvPr/>
        </p:nvSpPr>
        <p:spPr bwMode="auto">
          <a:xfrm>
            <a:off x="1244414" y="928896"/>
            <a:ext cx="6601952" cy="377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2538567" y="3139563"/>
            <a:ext cx="4047904" cy="15729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auto">
          <a:xfrm flipV="1">
            <a:off x="3245699" y="2864782"/>
            <a:ext cx="0" cy="12658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 flipV="1">
            <a:off x="5269650" y="2857579"/>
            <a:ext cx="0" cy="5547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45"/>
          <p:cNvSpPr>
            <a:spLocks noChangeShapeType="1"/>
          </p:cNvSpPr>
          <p:nvPr/>
        </p:nvSpPr>
        <p:spPr bwMode="auto">
          <a:xfrm>
            <a:off x="4966782" y="2822588"/>
            <a:ext cx="0" cy="5547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2757157" y="4088433"/>
            <a:ext cx="1702649" cy="55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Uzun Süreli Bellek</a:t>
            </a:r>
            <a:endParaRPr lang="tr-TR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4663913" y="3377295"/>
            <a:ext cx="1718450" cy="5864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algn="ctr" defTabSz="685800"/>
            <a:endParaRPr lang="tr-TR" altLang="tr-TR" sz="105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Kısa Süreli Bellek</a:t>
            </a:r>
            <a:endParaRPr lang="tr-TR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2757158" y="2124778"/>
            <a:ext cx="1012635" cy="74000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tr-TR" altLang="tr-TR" sz="1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Algı</a:t>
            </a:r>
            <a:endParaRPr lang="tr-TR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4359728" y="2111449"/>
            <a:ext cx="1132466" cy="7533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tr-TR" altLang="tr-TR" sz="13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Karar ve Tepki Seçimi</a:t>
            </a:r>
            <a:endParaRPr lang="tr-TR" altLang="tr-TR" sz="49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1828800" y="2348152"/>
            <a:ext cx="80984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1828800" y="2506640"/>
            <a:ext cx="80984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1828800" y="2666156"/>
            <a:ext cx="80984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>
            <a:off x="3752674" y="2506640"/>
            <a:ext cx="60705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5443470" y="2506640"/>
            <a:ext cx="60705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16"/>
          <p:cNvSpPr>
            <a:spLocks noChangeArrowheads="1"/>
          </p:cNvSpPr>
          <p:nvPr/>
        </p:nvSpPr>
        <p:spPr bwMode="auto">
          <a:xfrm>
            <a:off x="3245699" y="766359"/>
            <a:ext cx="3440850" cy="7914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40106" tIns="20053" rIns="40106" bIns="20053" numCol="1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altLang="tr-TR" sz="15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Dikkat</a:t>
            </a:r>
            <a:r>
              <a:rPr lang="en-US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tr-TR" sz="15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Kaynakları</a:t>
            </a:r>
            <a:endParaRPr lang="en-US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H="1">
            <a:off x="3651279" y="3613998"/>
            <a:ext cx="1011318" cy="4744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V="1">
            <a:off x="4459806" y="3963793"/>
            <a:ext cx="912556" cy="4744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 flipH="1" flipV="1">
            <a:off x="3547909" y="2876233"/>
            <a:ext cx="1114030" cy="6329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3548567" y="1399282"/>
            <a:ext cx="0" cy="71216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>
            <a:off x="4865387" y="1557769"/>
            <a:ext cx="0" cy="55367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5775309" y="1477496"/>
            <a:ext cx="0" cy="189979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440838" y="4326997"/>
            <a:ext cx="1145630" cy="31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Bellek</a:t>
            </a:r>
            <a:endParaRPr lang="tr-TR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65043" y="4282581"/>
            <a:ext cx="2304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</a:rPr>
              <a:t>Wickens (1992)’den uyarlanmıştır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24604" y="1945437"/>
            <a:ext cx="851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Virüs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2136589" y="71106"/>
            <a:ext cx="5829300" cy="666821"/>
          </a:xfrm>
        </p:spPr>
        <p:txBody>
          <a:bodyPr/>
          <a:lstStyle/>
          <a:p>
            <a:r>
              <a:rPr lang="tr-TR" sz="3600" dirty="0">
                <a:solidFill>
                  <a:srgbClr val="000000"/>
                </a:solidFill>
              </a:rPr>
              <a:t>İnsan Bilgi İşleme Modeli </a:t>
            </a:r>
          </a:p>
        </p:txBody>
      </p:sp>
    </p:spTree>
    <p:extLst>
      <p:ext uri="{BB962C8B-B14F-4D97-AF65-F5344CB8AC3E}">
        <p14:creationId xmlns:p14="http://schemas.microsoft.com/office/powerpoint/2010/main" val="3912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9"/>
          <p:cNvSpPr>
            <a:spLocks noChangeAspect="1" noChangeArrowheads="1" noTextEdit="1"/>
          </p:cNvSpPr>
          <p:nvPr/>
        </p:nvSpPr>
        <p:spPr bwMode="auto">
          <a:xfrm>
            <a:off x="1244414" y="1009383"/>
            <a:ext cx="6601952" cy="377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2538567" y="3139563"/>
            <a:ext cx="4047904" cy="15615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auto">
          <a:xfrm flipV="1">
            <a:off x="3245699" y="2864782"/>
            <a:ext cx="0" cy="12658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 flipV="1">
            <a:off x="5269650" y="2857579"/>
            <a:ext cx="0" cy="5547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45"/>
          <p:cNvSpPr>
            <a:spLocks noChangeShapeType="1"/>
          </p:cNvSpPr>
          <p:nvPr/>
        </p:nvSpPr>
        <p:spPr bwMode="auto">
          <a:xfrm>
            <a:off x="4966782" y="2822588"/>
            <a:ext cx="0" cy="5547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2757157" y="4088433"/>
            <a:ext cx="1702649" cy="55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Uzun Süreli Bellek</a:t>
            </a:r>
            <a:endParaRPr lang="tr-TR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4663913" y="3377295"/>
            <a:ext cx="1718450" cy="5864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algn="ctr" defTabSz="685800"/>
            <a:endParaRPr lang="tr-TR" altLang="tr-TR" sz="105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Kısa Süreli Bellek</a:t>
            </a:r>
            <a:endParaRPr lang="tr-TR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2757158" y="2124778"/>
            <a:ext cx="1012635" cy="74000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tr-TR" altLang="tr-TR" sz="1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Algı</a:t>
            </a:r>
            <a:endParaRPr lang="tr-TR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4359728" y="2111449"/>
            <a:ext cx="1132466" cy="7533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tr-TR" altLang="tr-TR" sz="13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Karar ve Tepki Seçimi</a:t>
            </a:r>
            <a:endParaRPr lang="tr-TR" altLang="tr-TR" sz="49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1828800" y="2348152"/>
            <a:ext cx="80984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1828800" y="2506640"/>
            <a:ext cx="80984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1828800" y="2666156"/>
            <a:ext cx="80984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>
            <a:off x="3752674" y="2506640"/>
            <a:ext cx="60705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5443470" y="2506640"/>
            <a:ext cx="60705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16"/>
          <p:cNvSpPr>
            <a:spLocks noChangeArrowheads="1"/>
          </p:cNvSpPr>
          <p:nvPr/>
        </p:nvSpPr>
        <p:spPr bwMode="auto">
          <a:xfrm>
            <a:off x="3245699" y="766359"/>
            <a:ext cx="3440850" cy="79141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40106" tIns="20053" rIns="40106" bIns="20053" numCol="1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altLang="tr-TR" sz="15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Dikkat Kaynakları</a:t>
            </a:r>
            <a:endParaRPr lang="en-US" alt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H="1">
            <a:off x="3651279" y="3613998"/>
            <a:ext cx="1011318" cy="4744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V="1">
            <a:off x="4459806" y="3963793"/>
            <a:ext cx="912556" cy="4744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 flipH="1" flipV="1">
            <a:off x="3547909" y="2876233"/>
            <a:ext cx="1114030" cy="6329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3548567" y="1399282"/>
            <a:ext cx="0" cy="71216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>
            <a:off x="4865387" y="1557769"/>
            <a:ext cx="0" cy="55367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5775309" y="1477496"/>
            <a:ext cx="0" cy="189979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440838" y="4326997"/>
            <a:ext cx="1145630" cy="31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Bellek</a:t>
            </a:r>
            <a:endParaRPr lang="tr-TR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90775" y="4879982"/>
            <a:ext cx="2304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</a:rPr>
              <a:t>Wickens (1992)’den uyarlanmıştır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136589" y="71106"/>
            <a:ext cx="5829300" cy="666821"/>
          </a:xfrm>
        </p:spPr>
        <p:txBody>
          <a:bodyPr/>
          <a:lstStyle/>
          <a:p>
            <a:r>
              <a:rPr lang="tr-TR" sz="3600" dirty="0">
                <a:solidFill>
                  <a:srgbClr val="000000"/>
                </a:solidFill>
              </a:rPr>
              <a:t>İnsan Bilgi İşleme Modeli </a:t>
            </a:r>
          </a:p>
        </p:txBody>
      </p:sp>
    </p:spTree>
    <p:extLst>
      <p:ext uri="{BB962C8B-B14F-4D97-AF65-F5344CB8AC3E}">
        <p14:creationId xmlns:p14="http://schemas.microsoft.com/office/powerpoint/2010/main" val="187640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9"/>
          <p:cNvSpPr>
            <a:spLocks noChangeAspect="1" noChangeArrowheads="1" noTextEdit="1"/>
          </p:cNvSpPr>
          <p:nvPr/>
        </p:nvSpPr>
        <p:spPr bwMode="auto">
          <a:xfrm>
            <a:off x="1244414" y="928896"/>
            <a:ext cx="6601952" cy="377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2538567" y="3139563"/>
            <a:ext cx="4047904" cy="1572951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auto">
          <a:xfrm flipV="1">
            <a:off x="3245699" y="2864782"/>
            <a:ext cx="0" cy="12658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 flipV="1">
            <a:off x="5269650" y="2857579"/>
            <a:ext cx="0" cy="5547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45"/>
          <p:cNvSpPr>
            <a:spLocks noChangeShapeType="1"/>
          </p:cNvSpPr>
          <p:nvPr/>
        </p:nvSpPr>
        <p:spPr bwMode="auto">
          <a:xfrm>
            <a:off x="4966782" y="2822588"/>
            <a:ext cx="0" cy="5547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2757157" y="4088433"/>
            <a:ext cx="1814843" cy="55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algn="ctr" defTabSz="685800"/>
            <a:endParaRPr lang="tr-TR" altLang="tr-TR" sz="15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Uzun Süreli Bellek</a:t>
            </a:r>
            <a:endParaRPr lang="tr-TR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4663913" y="3377295"/>
            <a:ext cx="1718450" cy="5864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algn="ctr" defTabSz="685800"/>
            <a:endParaRPr lang="tr-TR" altLang="tr-TR" sz="105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685800"/>
            <a:endParaRPr lang="tr-TR" altLang="tr-TR" sz="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Kısa Süreli Bellek</a:t>
            </a:r>
            <a:endParaRPr lang="tr-TR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2757158" y="2124778"/>
            <a:ext cx="1012635" cy="74000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tr-TR" altLang="tr-TR" sz="1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Algı</a:t>
            </a:r>
            <a:endParaRPr lang="tr-TR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4359728" y="2111449"/>
            <a:ext cx="1132466" cy="7533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tr-TR" altLang="tr-TR" sz="13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Karar ve Tepki Seçimi</a:t>
            </a:r>
            <a:endParaRPr lang="tr-TR" altLang="tr-TR" sz="49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1828800" y="2348152"/>
            <a:ext cx="80984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1828800" y="2506640"/>
            <a:ext cx="80984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1828800" y="2666156"/>
            <a:ext cx="80984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>
            <a:off x="3752674" y="2506640"/>
            <a:ext cx="60705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5443470" y="2506640"/>
            <a:ext cx="60705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16"/>
          <p:cNvSpPr>
            <a:spLocks noChangeArrowheads="1"/>
          </p:cNvSpPr>
          <p:nvPr/>
        </p:nvSpPr>
        <p:spPr bwMode="auto">
          <a:xfrm>
            <a:off x="3245699" y="766359"/>
            <a:ext cx="3440850" cy="79141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40106" tIns="20053" rIns="40106" bIns="20053" numCol="1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altLang="tr-TR" sz="15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Dikkat Kaynakları</a:t>
            </a:r>
            <a:endParaRPr lang="en-US" alt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H="1">
            <a:off x="3651279" y="3613998"/>
            <a:ext cx="1011318" cy="4744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V="1">
            <a:off x="4459806" y="3963793"/>
            <a:ext cx="912556" cy="4744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 flipH="1" flipV="1">
            <a:off x="3547909" y="2876233"/>
            <a:ext cx="1114030" cy="6329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3548567" y="1399282"/>
            <a:ext cx="0" cy="71216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>
            <a:off x="4865387" y="1557769"/>
            <a:ext cx="0" cy="55367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5775309" y="1477496"/>
            <a:ext cx="0" cy="189979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440838" y="4326997"/>
            <a:ext cx="1145630" cy="31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Bellek</a:t>
            </a:r>
            <a:endParaRPr lang="tr-TR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90775" y="4879982"/>
            <a:ext cx="2304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</a:rPr>
              <a:t>Wickens (1992)’den uyarlanmıştır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98036" y="4045357"/>
            <a:ext cx="68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>
                <a:solidFill>
                  <a:srgbClr val="FF0000"/>
                </a:solidFill>
              </a:rPr>
              <a:t>Virüs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12673" y="3317315"/>
            <a:ext cx="68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>
                <a:solidFill>
                  <a:srgbClr val="FF0000"/>
                </a:solidFill>
              </a:rPr>
              <a:t>Virüs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2136589" y="71106"/>
            <a:ext cx="5829300" cy="66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sz="3600" kern="0" smtClean="0">
                <a:solidFill>
                  <a:srgbClr val="000000"/>
                </a:solidFill>
              </a:rPr>
              <a:t>İnsan Bilgi İşleme Modeli </a:t>
            </a:r>
            <a:endParaRPr lang="tr-TR" sz="36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5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9"/>
          <p:cNvSpPr>
            <a:spLocks noChangeAspect="1" noChangeArrowheads="1" noTextEdit="1"/>
          </p:cNvSpPr>
          <p:nvPr/>
        </p:nvSpPr>
        <p:spPr bwMode="auto">
          <a:xfrm>
            <a:off x="1244414" y="928896"/>
            <a:ext cx="6601952" cy="377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2538567" y="3139563"/>
            <a:ext cx="4047904" cy="15615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auto">
          <a:xfrm flipV="1">
            <a:off x="3245699" y="2864782"/>
            <a:ext cx="0" cy="12658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 flipV="1">
            <a:off x="5269650" y="2857579"/>
            <a:ext cx="0" cy="5547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45"/>
          <p:cNvSpPr>
            <a:spLocks noChangeShapeType="1"/>
          </p:cNvSpPr>
          <p:nvPr/>
        </p:nvSpPr>
        <p:spPr bwMode="auto">
          <a:xfrm>
            <a:off x="4966782" y="2822588"/>
            <a:ext cx="0" cy="5547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2757157" y="4088433"/>
            <a:ext cx="1702649" cy="55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Uzun Süreli Bellek</a:t>
            </a:r>
            <a:endParaRPr lang="tr-TR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4663913" y="3377295"/>
            <a:ext cx="1718450" cy="5864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algn="ctr" defTabSz="685800"/>
            <a:endParaRPr lang="tr-TR" altLang="tr-TR" sz="105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Kısa Süreli Bellek</a:t>
            </a:r>
            <a:endParaRPr lang="tr-TR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2757158" y="2124778"/>
            <a:ext cx="1012635" cy="74000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tr-TR" altLang="tr-TR" sz="1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Algı</a:t>
            </a:r>
            <a:endParaRPr lang="tr-TR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4359728" y="2111449"/>
            <a:ext cx="1132466" cy="75333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tr-TR" altLang="tr-TR" sz="825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/>
            <a:r>
              <a:rPr lang="tr-TR" altLang="tr-TR" sz="13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Karar ve Tepki Seçimi</a:t>
            </a:r>
            <a:endParaRPr lang="tr-TR" altLang="tr-TR" sz="49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1828800" y="2348152"/>
            <a:ext cx="80984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1828800" y="2506640"/>
            <a:ext cx="80984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1828800" y="2666156"/>
            <a:ext cx="80984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>
            <a:off x="3752674" y="2506640"/>
            <a:ext cx="60705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5443470" y="2506640"/>
            <a:ext cx="60705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16"/>
          <p:cNvSpPr>
            <a:spLocks noChangeArrowheads="1"/>
          </p:cNvSpPr>
          <p:nvPr/>
        </p:nvSpPr>
        <p:spPr bwMode="auto">
          <a:xfrm>
            <a:off x="3245699" y="766359"/>
            <a:ext cx="3440850" cy="79141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40106" tIns="20053" rIns="40106" bIns="20053" numCol="1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altLang="tr-TR" sz="15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Dikkat Kaynakları</a:t>
            </a:r>
            <a:endParaRPr lang="en-US" alt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H="1">
            <a:off x="3651279" y="3613998"/>
            <a:ext cx="1011318" cy="4744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V="1">
            <a:off x="4459806" y="3963793"/>
            <a:ext cx="912556" cy="4744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 flipH="1" flipV="1">
            <a:off x="3547909" y="2876233"/>
            <a:ext cx="1114030" cy="6329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3548567" y="1399282"/>
            <a:ext cx="0" cy="71216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>
            <a:off x="4865387" y="1557769"/>
            <a:ext cx="0" cy="55367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5775309" y="1477496"/>
            <a:ext cx="0" cy="189979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440838" y="4326997"/>
            <a:ext cx="1145630" cy="31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Bellek</a:t>
            </a:r>
            <a:endParaRPr lang="tr-TR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90775" y="4879982"/>
            <a:ext cx="2304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</a:rPr>
              <a:t>Wickens (1992)’den uyarlanmıştır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136589" y="71106"/>
            <a:ext cx="5829300" cy="666821"/>
          </a:xfrm>
        </p:spPr>
        <p:txBody>
          <a:bodyPr/>
          <a:lstStyle/>
          <a:p>
            <a:r>
              <a:rPr lang="tr-TR" sz="3600" dirty="0">
                <a:solidFill>
                  <a:srgbClr val="000000"/>
                </a:solidFill>
              </a:rPr>
              <a:t>İnsan Bilgi İşleme Modeli </a:t>
            </a:r>
          </a:p>
        </p:txBody>
      </p:sp>
    </p:spTree>
    <p:extLst>
      <p:ext uri="{BB962C8B-B14F-4D97-AF65-F5344CB8AC3E}">
        <p14:creationId xmlns:p14="http://schemas.microsoft.com/office/powerpoint/2010/main" val="196691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9"/>
          <p:cNvSpPr>
            <a:spLocks noChangeAspect="1" noChangeArrowheads="1" noTextEdit="1"/>
          </p:cNvSpPr>
          <p:nvPr/>
        </p:nvSpPr>
        <p:spPr bwMode="auto">
          <a:xfrm>
            <a:off x="1244414" y="928896"/>
            <a:ext cx="6601952" cy="377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3794115" y="3024948"/>
            <a:ext cx="2794217" cy="14670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auto">
          <a:xfrm flipV="1">
            <a:off x="4282239" y="2782257"/>
            <a:ext cx="0" cy="11180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 flipV="1">
            <a:off x="5679347" y="2775895"/>
            <a:ext cx="0" cy="4899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45"/>
          <p:cNvSpPr>
            <a:spLocks noChangeShapeType="1"/>
          </p:cNvSpPr>
          <p:nvPr/>
        </p:nvSpPr>
        <p:spPr bwMode="auto">
          <a:xfrm>
            <a:off x="5470281" y="2744990"/>
            <a:ext cx="0" cy="4899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2395187" y="2465941"/>
            <a:ext cx="698100" cy="557190"/>
            <a:chOff x="2608" y="2750"/>
            <a:chExt cx="1210" cy="1088"/>
          </a:xfrm>
        </p:grpSpPr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2699" y="2795"/>
              <a:ext cx="1119" cy="985"/>
            </a:xfrm>
            <a:custGeom>
              <a:avLst/>
              <a:gdLst>
                <a:gd name="T0" fmla="*/ 104 w 2238"/>
                <a:gd name="T1" fmla="*/ 901 h 1971"/>
                <a:gd name="T2" fmla="*/ 410 w 2238"/>
                <a:gd name="T3" fmla="*/ 651 h 1971"/>
                <a:gd name="T4" fmla="*/ 636 w 2238"/>
                <a:gd name="T5" fmla="*/ 539 h 1971"/>
                <a:gd name="T6" fmla="*/ 911 w 2238"/>
                <a:gd name="T7" fmla="*/ 433 h 1971"/>
                <a:gd name="T8" fmla="*/ 949 w 2238"/>
                <a:gd name="T9" fmla="*/ 461 h 1971"/>
                <a:gd name="T10" fmla="*/ 1021 w 2238"/>
                <a:gd name="T11" fmla="*/ 594 h 1971"/>
                <a:gd name="T12" fmla="*/ 1109 w 2238"/>
                <a:gd name="T13" fmla="*/ 886 h 1971"/>
                <a:gd name="T14" fmla="*/ 1114 w 2238"/>
                <a:gd name="T15" fmla="*/ 1212 h 1971"/>
                <a:gd name="T16" fmla="*/ 1023 w 2238"/>
                <a:gd name="T17" fmla="*/ 1523 h 1971"/>
                <a:gd name="T18" fmla="*/ 911 w 2238"/>
                <a:gd name="T19" fmla="*/ 1058 h 1971"/>
                <a:gd name="T20" fmla="*/ 713 w 2238"/>
                <a:gd name="T21" fmla="*/ 656 h 1971"/>
                <a:gd name="T22" fmla="*/ 795 w 2238"/>
                <a:gd name="T23" fmla="*/ 929 h 1971"/>
                <a:gd name="T24" fmla="*/ 788 w 2238"/>
                <a:gd name="T25" fmla="*/ 1204 h 1971"/>
                <a:gd name="T26" fmla="*/ 710 w 2238"/>
                <a:gd name="T27" fmla="*/ 1465 h 1971"/>
                <a:gd name="T28" fmla="*/ 661 w 2238"/>
                <a:gd name="T29" fmla="*/ 1548 h 1971"/>
                <a:gd name="T30" fmla="*/ 636 w 2238"/>
                <a:gd name="T31" fmla="*/ 799 h 1971"/>
                <a:gd name="T32" fmla="*/ 472 w 2238"/>
                <a:gd name="T33" fmla="*/ 758 h 1971"/>
                <a:gd name="T34" fmla="*/ 511 w 2238"/>
                <a:gd name="T35" fmla="*/ 885 h 1971"/>
                <a:gd name="T36" fmla="*/ 495 w 2238"/>
                <a:gd name="T37" fmla="*/ 1235 h 1971"/>
                <a:gd name="T38" fmla="*/ 410 w 2238"/>
                <a:gd name="T39" fmla="*/ 1447 h 1971"/>
                <a:gd name="T40" fmla="*/ 408 w 2238"/>
                <a:gd name="T41" fmla="*/ 850 h 1971"/>
                <a:gd name="T42" fmla="*/ 256 w 2238"/>
                <a:gd name="T43" fmla="*/ 886 h 1971"/>
                <a:gd name="T44" fmla="*/ 309 w 2238"/>
                <a:gd name="T45" fmla="*/ 986 h 1971"/>
                <a:gd name="T46" fmla="*/ 256 w 2238"/>
                <a:gd name="T47" fmla="*/ 1085 h 1971"/>
                <a:gd name="T48" fmla="*/ 142 w 2238"/>
                <a:gd name="T49" fmla="*/ 1097 h 1971"/>
                <a:gd name="T50" fmla="*/ 70 w 2238"/>
                <a:gd name="T51" fmla="*/ 1010 h 1971"/>
                <a:gd name="T52" fmla="*/ 2230 w 2238"/>
                <a:gd name="T53" fmla="*/ 1920 h 1971"/>
                <a:gd name="T54" fmla="*/ 2223 w 2238"/>
                <a:gd name="T55" fmla="*/ 1767 h 1971"/>
                <a:gd name="T56" fmla="*/ 2183 w 2238"/>
                <a:gd name="T57" fmla="*/ 1813 h 1971"/>
                <a:gd name="T58" fmla="*/ 2103 w 2238"/>
                <a:gd name="T59" fmla="*/ 1877 h 1971"/>
                <a:gd name="T60" fmla="*/ 1949 w 2238"/>
                <a:gd name="T61" fmla="*/ 1858 h 1971"/>
                <a:gd name="T62" fmla="*/ 1850 w 2238"/>
                <a:gd name="T63" fmla="*/ 1746 h 1971"/>
                <a:gd name="T64" fmla="*/ 1785 w 2238"/>
                <a:gd name="T65" fmla="*/ 1602 h 1971"/>
                <a:gd name="T66" fmla="*/ 1700 w 2238"/>
                <a:gd name="T67" fmla="*/ 1465 h 1971"/>
                <a:gd name="T68" fmla="*/ 1599 w 2238"/>
                <a:gd name="T69" fmla="*/ 1349 h 1971"/>
                <a:gd name="T70" fmla="*/ 1500 w 2238"/>
                <a:gd name="T71" fmla="*/ 1236 h 1971"/>
                <a:gd name="T72" fmla="*/ 1442 w 2238"/>
                <a:gd name="T73" fmla="*/ 1139 h 1971"/>
                <a:gd name="T74" fmla="*/ 1406 w 2238"/>
                <a:gd name="T75" fmla="*/ 1061 h 1971"/>
                <a:gd name="T76" fmla="*/ 1374 w 2238"/>
                <a:gd name="T77" fmla="*/ 733 h 1971"/>
                <a:gd name="T78" fmla="*/ 1413 w 2238"/>
                <a:gd name="T79" fmla="*/ 444 h 1971"/>
                <a:gd name="T80" fmla="*/ 1512 w 2238"/>
                <a:gd name="T81" fmla="*/ 246 h 1971"/>
                <a:gd name="T82" fmla="*/ 1671 w 2238"/>
                <a:gd name="T83" fmla="*/ 117 h 1971"/>
                <a:gd name="T84" fmla="*/ 1882 w 2238"/>
                <a:gd name="T85" fmla="*/ 83 h 1971"/>
                <a:gd name="T86" fmla="*/ 1959 w 2238"/>
                <a:gd name="T87" fmla="*/ 109 h 1971"/>
                <a:gd name="T88" fmla="*/ 2038 w 2238"/>
                <a:gd name="T89" fmla="*/ 155 h 1971"/>
                <a:gd name="T90" fmla="*/ 2107 w 2238"/>
                <a:gd name="T91" fmla="*/ 207 h 1971"/>
                <a:gd name="T92" fmla="*/ 2218 w 2238"/>
                <a:gd name="T93" fmla="*/ 329 h 1971"/>
                <a:gd name="T94" fmla="*/ 2238 w 2238"/>
                <a:gd name="T95" fmla="*/ 171 h 1971"/>
                <a:gd name="T96" fmla="*/ 2028 w 2238"/>
                <a:gd name="T97" fmla="*/ 0 h 1971"/>
                <a:gd name="T98" fmla="*/ 1678 w 2238"/>
                <a:gd name="T99" fmla="*/ 0 h 1971"/>
                <a:gd name="T100" fmla="*/ 1328 w 2238"/>
                <a:gd name="T101" fmla="*/ 0 h 1971"/>
                <a:gd name="T102" fmla="*/ 978 w 2238"/>
                <a:gd name="T103" fmla="*/ 2 h 1971"/>
                <a:gd name="T104" fmla="*/ 629 w 2238"/>
                <a:gd name="T105" fmla="*/ 3 h 1971"/>
                <a:gd name="T106" fmla="*/ 280 w 2238"/>
                <a:gd name="T107" fmla="*/ 3 h 1971"/>
                <a:gd name="T108" fmla="*/ 0 w 2238"/>
                <a:gd name="T109" fmla="*/ 975 h 1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38" h="1971">
                  <a:moveTo>
                    <a:pt x="68" y="986"/>
                  </a:moveTo>
                  <a:lnTo>
                    <a:pt x="70" y="962"/>
                  </a:lnTo>
                  <a:lnTo>
                    <a:pt x="77" y="939"/>
                  </a:lnTo>
                  <a:lnTo>
                    <a:pt x="89" y="918"/>
                  </a:lnTo>
                  <a:lnTo>
                    <a:pt x="104" y="901"/>
                  </a:lnTo>
                  <a:lnTo>
                    <a:pt x="121" y="886"/>
                  </a:lnTo>
                  <a:lnTo>
                    <a:pt x="142" y="875"/>
                  </a:lnTo>
                  <a:lnTo>
                    <a:pt x="165" y="868"/>
                  </a:lnTo>
                  <a:lnTo>
                    <a:pt x="189" y="865"/>
                  </a:lnTo>
                  <a:lnTo>
                    <a:pt x="410" y="651"/>
                  </a:lnTo>
                  <a:lnTo>
                    <a:pt x="415" y="651"/>
                  </a:lnTo>
                  <a:lnTo>
                    <a:pt x="420" y="651"/>
                  </a:lnTo>
                  <a:lnTo>
                    <a:pt x="425" y="651"/>
                  </a:lnTo>
                  <a:lnTo>
                    <a:pt x="431" y="651"/>
                  </a:lnTo>
                  <a:lnTo>
                    <a:pt x="636" y="539"/>
                  </a:lnTo>
                  <a:lnTo>
                    <a:pt x="640" y="539"/>
                  </a:lnTo>
                  <a:lnTo>
                    <a:pt x="646" y="539"/>
                  </a:lnTo>
                  <a:lnTo>
                    <a:pt x="651" y="539"/>
                  </a:lnTo>
                  <a:lnTo>
                    <a:pt x="657" y="539"/>
                  </a:lnTo>
                  <a:lnTo>
                    <a:pt x="911" y="433"/>
                  </a:lnTo>
                  <a:lnTo>
                    <a:pt x="916" y="433"/>
                  </a:lnTo>
                  <a:lnTo>
                    <a:pt x="921" y="433"/>
                  </a:lnTo>
                  <a:lnTo>
                    <a:pt x="926" y="433"/>
                  </a:lnTo>
                  <a:lnTo>
                    <a:pt x="932" y="433"/>
                  </a:lnTo>
                  <a:lnTo>
                    <a:pt x="949" y="461"/>
                  </a:lnTo>
                  <a:lnTo>
                    <a:pt x="964" y="485"/>
                  </a:lnTo>
                  <a:lnTo>
                    <a:pt x="977" y="507"/>
                  </a:lnTo>
                  <a:lnTo>
                    <a:pt x="989" y="530"/>
                  </a:lnTo>
                  <a:lnTo>
                    <a:pt x="1003" y="558"/>
                  </a:lnTo>
                  <a:lnTo>
                    <a:pt x="1021" y="594"/>
                  </a:lnTo>
                  <a:lnTo>
                    <a:pt x="1041" y="640"/>
                  </a:lnTo>
                  <a:lnTo>
                    <a:pt x="1070" y="701"/>
                  </a:lnTo>
                  <a:lnTo>
                    <a:pt x="1086" y="761"/>
                  </a:lnTo>
                  <a:lnTo>
                    <a:pt x="1099" y="823"/>
                  </a:lnTo>
                  <a:lnTo>
                    <a:pt x="1109" y="886"/>
                  </a:lnTo>
                  <a:lnTo>
                    <a:pt x="1117" y="951"/>
                  </a:lnTo>
                  <a:lnTo>
                    <a:pt x="1121" y="1015"/>
                  </a:lnTo>
                  <a:lnTo>
                    <a:pt x="1122" y="1081"/>
                  </a:lnTo>
                  <a:lnTo>
                    <a:pt x="1120" y="1148"/>
                  </a:lnTo>
                  <a:lnTo>
                    <a:pt x="1114" y="1212"/>
                  </a:lnTo>
                  <a:lnTo>
                    <a:pt x="1105" y="1278"/>
                  </a:lnTo>
                  <a:lnTo>
                    <a:pt x="1091" y="1341"/>
                  </a:lnTo>
                  <a:lnTo>
                    <a:pt x="1072" y="1403"/>
                  </a:lnTo>
                  <a:lnTo>
                    <a:pt x="1049" y="1464"/>
                  </a:lnTo>
                  <a:lnTo>
                    <a:pt x="1023" y="1523"/>
                  </a:lnTo>
                  <a:lnTo>
                    <a:pt x="991" y="1578"/>
                  </a:lnTo>
                  <a:lnTo>
                    <a:pt x="954" y="1632"/>
                  </a:lnTo>
                  <a:lnTo>
                    <a:pt x="911" y="1682"/>
                  </a:lnTo>
                  <a:lnTo>
                    <a:pt x="911" y="1370"/>
                  </a:lnTo>
                  <a:lnTo>
                    <a:pt x="911" y="1058"/>
                  </a:lnTo>
                  <a:lnTo>
                    <a:pt x="911" y="746"/>
                  </a:lnTo>
                  <a:lnTo>
                    <a:pt x="911" y="433"/>
                  </a:lnTo>
                  <a:lnTo>
                    <a:pt x="657" y="539"/>
                  </a:lnTo>
                  <a:lnTo>
                    <a:pt x="686" y="598"/>
                  </a:lnTo>
                  <a:lnTo>
                    <a:pt x="713" y="656"/>
                  </a:lnTo>
                  <a:lnTo>
                    <a:pt x="737" y="711"/>
                  </a:lnTo>
                  <a:lnTo>
                    <a:pt x="757" y="766"/>
                  </a:lnTo>
                  <a:lnTo>
                    <a:pt x="773" y="820"/>
                  </a:lnTo>
                  <a:lnTo>
                    <a:pt x="786" y="875"/>
                  </a:lnTo>
                  <a:lnTo>
                    <a:pt x="795" y="929"/>
                  </a:lnTo>
                  <a:lnTo>
                    <a:pt x="801" y="982"/>
                  </a:lnTo>
                  <a:lnTo>
                    <a:pt x="803" y="1037"/>
                  </a:lnTo>
                  <a:lnTo>
                    <a:pt x="802" y="1091"/>
                  </a:lnTo>
                  <a:lnTo>
                    <a:pt x="796" y="1148"/>
                  </a:lnTo>
                  <a:lnTo>
                    <a:pt x="788" y="1204"/>
                  </a:lnTo>
                  <a:lnTo>
                    <a:pt x="775" y="1263"/>
                  </a:lnTo>
                  <a:lnTo>
                    <a:pt x="760" y="1323"/>
                  </a:lnTo>
                  <a:lnTo>
                    <a:pt x="741" y="1385"/>
                  </a:lnTo>
                  <a:lnTo>
                    <a:pt x="718" y="1449"/>
                  </a:lnTo>
                  <a:lnTo>
                    <a:pt x="710" y="1465"/>
                  </a:lnTo>
                  <a:lnTo>
                    <a:pt x="700" y="1483"/>
                  </a:lnTo>
                  <a:lnTo>
                    <a:pt x="691" y="1500"/>
                  </a:lnTo>
                  <a:lnTo>
                    <a:pt x="682" y="1516"/>
                  </a:lnTo>
                  <a:lnTo>
                    <a:pt x="672" y="1533"/>
                  </a:lnTo>
                  <a:lnTo>
                    <a:pt x="661" y="1548"/>
                  </a:lnTo>
                  <a:lnTo>
                    <a:pt x="648" y="1563"/>
                  </a:lnTo>
                  <a:lnTo>
                    <a:pt x="636" y="1576"/>
                  </a:lnTo>
                  <a:lnTo>
                    <a:pt x="636" y="1317"/>
                  </a:lnTo>
                  <a:lnTo>
                    <a:pt x="636" y="1058"/>
                  </a:lnTo>
                  <a:lnTo>
                    <a:pt x="636" y="799"/>
                  </a:lnTo>
                  <a:lnTo>
                    <a:pt x="636" y="539"/>
                  </a:lnTo>
                  <a:lnTo>
                    <a:pt x="431" y="651"/>
                  </a:lnTo>
                  <a:lnTo>
                    <a:pt x="448" y="696"/>
                  </a:lnTo>
                  <a:lnTo>
                    <a:pt x="462" y="731"/>
                  </a:lnTo>
                  <a:lnTo>
                    <a:pt x="472" y="758"/>
                  </a:lnTo>
                  <a:lnTo>
                    <a:pt x="480" y="781"/>
                  </a:lnTo>
                  <a:lnTo>
                    <a:pt x="487" y="803"/>
                  </a:lnTo>
                  <a:lnTo>
                    <a:pt x="494" y="825"/>
                  </a:lnTo>
                  <a:lnTo>
                    <a:pt x="502" y="852"/>
                  </a:lnTo>
                  <a:lnTo>
                    <a:pt x="511" y="885"/>
                  </a:lnTo>
                  <a:lnTo>
                    <a:pt x="521" y="963"/>
                  </a:lnTo>
                  <a:lnTo>
                    <a:pt x="523" y="1036"/>
                  </a:lnTo>
                  <a:lnTo>
                    <a:pt x="519" y="1104"/>
                  </a:lnTo>
                  <a:lnTo>
                    <a:pt x="510" y="1169"/>
                  </a:lnTo>
                  <a:lnTo>
                    <a:pt x="495" y="1235"/>
                  </a:lnTo>
                  <a:lnTo>
                    <a:pt x="475" y="1302"/>
                  </a:lnTo>
                  <a:lnTo>
                    <a:pt x="448" y="1371"/>
                  </a:lnTo>
                  <a:lnTo>
                    <a:pt x="417" y="1445"/>
                  </a:lnTo>
                  <a:lnTo>
                    <a:pt x="414" y="1446"/>
                  </a:lnTo>
                  <a:lnTo>
                    <a:pt x="410" y="1447"/>
                  </a:lnTo>
                  <a:lnTo>
                    <a:pt x="405" y="1448"/>
                  </a:lnTo>
                  <a:lnTo>
                    <a:pt x="402" y="1449"/>
                  </a:lnTo>
                  <a:lnTo>
                    <a:pt x="404" y="1249"/>
                  </a:lnTo>
                  <a:lnTo>
                    <a:pt x="405" y="1050"/>
                  </a:lnTo>
                  <a:lnTo>
                    <a:pt x="408" y="850"/>
                  </a:lnTo>
                  <a:lnTo>
                    <a:pt x="410" y="651"/>
                  </a:lnTo>
                  <a:lnTo>
                    <a:pt x="189" y="865"/>
                  </a:lnTo>
                  <a:lnTo>
                    <a:pt x="213" y="868"/>
                  </a:lnTo>
                  <a:lnTo>
                    <a:pt x="235" y="875"/>
                  </a:lnTo>
                  <a:lnTo>
                    <a:pt x="256" y="886"/>
                  </a:lnTo>
                  <a:lnTo>
                    <a:pt x="273" y="901"/>
                  </a:lnTo>
                  <a:lnTo>
                    <a:pt x="288" y="918"/>
                  </a:lnTo>
                  <a:lnTo>
                    <a:pt x="299" y="939"/>
                  </a:lnTo>
                  <a:lnTo>
                    <a:pt x="306" y="962"/>
                  </a:lnTo>
                  <a:lnTo>
                    <a:pt x="309" y="986"/>
                  </a:lnTo>
                  <a:lnTo>
                    <a:pt x="306" y="1010"/>
                  </a:lnTo>
                  <a:lnTo>
                    <a:pt x="299" y="1034"/>
                  </a:lnTo>
                  <a:lnTo>
                    <a:pt x="288" y="1053"/>
                  </a:lnTo>
                  <a:lnTo>
                    <a:pt x="273" y="1072"/>
                  </a:lnTo>
                  <a:lnTo>
                    <a:pt x="256" y="1085"/>
                  </a:lnTo>
                  <a:lnTo>
                    <a:pt x="235" y="1097"/>
                  </a:lnTo>
                  <a:lnTo>
                    <a:pt x="213" y="1104"/>
                  </a:lnTo>
                  <a:lnTo>
                    <a:pt x="189" y="1106"/>
                  </a:lnTo>
                  <a:lnTo>
                    <a:pt x="165" y="1104"/>
                  </a:lnTo>
                  <a:lnTo>
                    <a:pt x="142" y="1097"/>
                  </a:lnTo>
                  <a:lnTo>
                    <a:pt x="121" y="1085"/>
                  </a:lnTo>
                  <a:lnTo>
                    <a:pt x="104" y="1072"/>
                  </a:lnTo>
                  <a:lnTo>
                    <a:pt x="89" y="1053"/>
                  </a:lnTo>
                  <a:lnTo>
                    <a:pt x="77" y="1034"/>
                  </a:lnTo>
                  <a:lnTo>
                    <a:pt x="70" y="1010"/>
                  </a:lnTo>
                  <a:lnTo>
                    <a:pt x="68" y="986"/>
                  </a:lnTo>
                  <a:lnTo>
                    <a:pt x="0" y="975"/>
                  </a:lnTo>
                  <a:lnTo>
                    <a:pt x="0" y="1971"/>
                  </a:lnTo>
                  <a:lnTo>
                    <a:pt x="2230" y="1971"/>
                  </a:lnTo>
                  <a:lnTo>
                    <a:pt x="2230" y="1920"/>
                  </a:lnTo>
                  <a:lnTo>
                    <a:pt x="2230" y="1868"/>
                  </a:lnTo>
                  <a:lnTo>
                    <a:pt x="2230" y="1818"/>
                  </a:lnTo>
                  <a:lnTo>
                    <a:pt x="2230" y="1767"/>
                  </a:lnTo>
                  <a:lnTo>
                    <a:pt x="2226" y="1767"/>
                  </a:lnTo>
                  <a:lnTo>
                    <a:pt x="2223" y="1767"/>
                  </a:lnTo>
                  <a:lnTo>
                    <a:pt x="2220" y="1767"/>
                  </a:lnTo>
                  <a:lnTo>
                    <a:pt x="2216" y="1767"/>
                  </a:lnTo>
                  <a:lnTo>
                    <a:pt x="2207" y="1783"/>
                  </a:lnTo>
                  <a:lnTo>
                    <a:pt x="2195" y="1798"/>
                  </a:lnTo>
                  <a:lnTo>
                    <a:pt x="2183" y="1813"/>
                  </a:lnTo>
                  <a:lnTo>
                    <a:pt x="2168" y="1827"/>
                  </a:lnTo>
                  <a:lnTo>
                    <a:pt x="2152" y="1840"/>
                  </a:lnTo>
                  <a:lnTo>
                    <a:pt x="2135" y="1852"/>
                  </a:lnTo>
                  <a:lnTo>
                    <a:pt x="2119" y="1865"/>
                  </a:lnTo>
                  <a:lnTo>
                    <a:pt x="2103" y="1877"/>
                  </a:lnTo>
                  <a:lnTo>
                    <a:pt x="2068" y="1883"/>
                  </a:lnTo>
                  <a:lnTo>
                    <a:pt x="2034" y="1885"/>
                  </a:lnTo>
                  <a:lnTo>
                    <a:pt x="2003" y="1881"/>
                  </a:lnTo>
                  <a:lnTo>
                    <a:pt x="1975" y="1872"/>
                  </a:lnTo>
                  <a:lnTo>
                    <a:pt x="1949" y="1858"/>
                  </a:lnTo>
                  <a:lnTo>
                    <a:pt x="1926" y="1842"/>
                  </a:lnTo>
                  <a:lnTo>
                    <a:pt x="1904" y="1821"/>
                  </a:lnTo>
                  <a:lnTo>
                    <a:pt x="1884" y="1798"/>
                  </a:lnTo>
                  <a:lnTo>
                    <a:pt x="1866" y="1773"/>
                  </a:lnTo>
                  <a:lnTo>
                    <a:pt x="1850" y="1746"/>
                  </a:lnTo>
                  <a:lnTo>
                    <a:pt x="1835" y="1718"/>
                  </a:lnTo>
                  <a:lnTo>
                    <a:pt x="1821" y="1689"/>
                  </a:lnTo>
                  <a:lnTo>
                    <a:pt x="1808" y="1660"/>
                  </a:lnTo>
                  <a:lnTo>
                    <a:pt x="1797" y="1631"/>
                  </a:lnTo>
                  <a:lnTo>
                    <a:pt x="1785" y="1602"/>
                  </a:lnTo>
                  <a:lnTo>
                    <a:pt x="1775" y="1576"/>
                  </a:lnTo>
                  <a:lnTo>
                    <a:pt x="1757" y="1546"/>
                  </a:lnTo>
                  <a:lnTo>
                    <a:pt x="1738" y="1518"/>
                  </a:lnTo>
                  <a:lnTo>
                    <a:pt x="1720" y="1492"/>
                  </a:lnTo>
                  <a:lnTo>
                    <a:pt x="1700" y="1465"/>
                  </a:lnTo>
                  <a:lnTo>
                    <a:pt x="1681" y="1441"/>
                  </a:lnTo>
                  <a:lnTo>
                    <a:pt x="1660" y="1417"/>
                  </a:lnTo>
                  <a:lnTo>
                    <a:pt x="1639" y="1394"/>
                  </a:lnTo>
                  <a:lnTo>
                    <a:pt x="1619" y="1371"/>
                  </a:lnTo>
                  <a:lnTo>
                    <a:pt x="1599" y="1349"/>
                  </a:lnTo>
                  <a:lnTo>
                    <a:pt x="1578" y="1327"/>
                  </a:lnTo>
                  <a:lnTo>
                    <a:pt x="1557" y="1305"/>
                  </a:lnTo>
                  <a:lnTo>
                    <a:pt x="1538" y="1282"/>
                  </a:lnTo>
                  <a:lnTo>
                    <a:pt x="1518" y="1259"/>
                  </a:lnTo>
                  <a:lnTo>
                    <a:pt x="1500" y="1236"/>
                  </a:lnTo>
                  <a:lnTo>
                    <a:pt x="1481" y="1213"/>
                  </a:lnTo>
                  <a:lnTo>
                    <a:pt x="1463" y="1188"/>
                  </a:lnTo>
                  <a:lnTo>
                    <a:pt x="1456" y="1172"/>
                  </a:lnTo>
                  <a:lnTo>
                    <a:pt x="1449" y="1156"/>
                  </a:lnTo>
                  <a:lnTo>
                    <a:pt x="1442" y="1139"/>
                  </a:lnTo>
                  <a:lnTo>
                    <a:pt x="1435" y="1125"/>
                  </a:lnTo>
                  <a:lnTo>
                    <a:pt x="1427" y="1108"/>
                  </a:lnTo>
                  <a:lnTo>
                    <a:pt x="1420" y="1092"/>
                  </a:lnTo>
                  <a:lnTo>
                    <a:pt x="1413" y="1077"/>
                  </a:lnTo>
                  <a:lnTo>
                    <a:pt x="1406" y="1061"/>
                  </a:lnTo>
                  <a:lnTo>
                    <a:pt x="1393" y="994"/>
                  </a:lnTo>
                  <a:lnTo>
                    <a:pt x="1382" y="929"/>
                  </a:lnTo>
                  <a:lnTo>
                    <a:pt x="1376" y="863"/>
                  </a:lnTo>
                  <a:lnTo>
                    <a:pt x="1374" y="797"/>
                  </a:lnTo>
                  <a:lnTo>
                    <a:pt x="1374" y="733"/>
                  </a:lnTo>
                  <a:lnTo>
                    <a:pt x="1376" y="668"/>
                  </a:lnTo>
                  <a:lnTo>
                    <a:pt x="1381" y="604"/>
                  </a:lnTo>
                  <a:lnTo>
                    <a:pt x="1387" y="539"/>
                  </a:lnTo>
                  <a:lnTo>
                    <a:pt x="1399" y="491"/>
                  </a:lnTo>
                  <a:lnTo>
                    <a:pt x="1413" y="444"/>
                  </a:lnTo>
                  <a:lnTo>
                    <a:pt x="1429" y="400"/>
                  </a:lnTo>
                  <a:lnTo>
                    <a:pt x="1447" y="357"/>
                  </a:lnTo>
                  <a:lnTo>
                    <a:pt x="1466" y="318"/>
                  </a:lnTo>
                  <a:lnTo>
                    <a:pt x="1488" y="280"/>
                  </a:lnTo>
                  <a:lnTo>
                    <a:pt x="1512" y="246"/>
                  </a:lnTo>
                  <a:lnTo>
                    <a:pt x="1539" y="214"/>
                  </a:lnTo>
                  <a:lnTo>
                    <a:pt x="1568" y="185"/>
                  </a:lnTo>
                  <a:lnTo>
                    <a:pt x="1599" y="159"/>
                  </a:lnTo>
                  <a:lnTo>
                    <a:pt x="1633" y="136"/>
                  </a:lnTo>
                  <a:lnTo>
                    <a:pt x="1671" y="117"/>
                  </a:lnTo>
                  <a:lnTo>
                    <a:pt x="1712" y="102"/>
                  </a:lnTo>
                  <a:lnTo>
                    <a:pt x="1757" y="89"/>
                  </a:lnTo>
                  <a:lnTo>
                    <a:pt x="1804" y="81"/>
                  </a:lnTo>
                  <a:lnTo>
                    <a:pt x="1856" y="76"/>
                  </a:lnTo>
                  <a:lnTo>
                    <a:pt x="1882" y="83"/>
                  </a:lnTo>
                  <a:lnTo>
                    <a:pt x="1902" y="89"/>
                  </a:lnTo>
                  <a:lnTo>
                    <a:pt x="1918" y="94"/>
                  </a:lnTo>
                  <a:lnTo>
                    <a:pt x="1932" y="98"/>
                  </a:lnTo>
                  <a:lnTo>
                    <a:pt x="1945" y="103"/>
                  </a:lnTo>
                  <a:lnTo>
                    <a:pt x="1959" y="109"/>
                  </a:lnTo>
                  <a:lnTo>
                    <a:pt x="1977" y="116"/>
                  </a:lnTo>
                  <a:lnTo>
                    <a:pt x="1997" y="125"/>
                  </a:lnTo>
                  <a:lnTo>
                    <a:pt x="2011" y="135"/>
                  </a:lnTo>
                  <a:lnTo>
                    <a:pt x="2024" y="144"/>
                  </a:lnTo>
                  <a:lnTo>
                    <a:pt x="2038" y="155"/>
                  </a:lnTo>
                  <a:lnTo>
                    <a:pt x="2051" y="165"/>
                  </a:lnTo>
                  <a:lnTo>
                    <a:pt x="2065" y="176"/>
                  </a:lnTo>
                  <a:lnTo>
                    <a:pt x="2079" y="186"/>
                  </a:lnTo>
                  <a:lnTo>
                    <a:pt x="2093" y="196"/>
                  </a:lnTo>
                  <a:lnTo>
                    <a:pt x="2107" y="207"/>
                  </a:lnTo>
                  <a:lnTo>
                    <a:pt x="2144" y="248"/>
                  </a:lnTo>
                  <a:lnTo>
                    <a:pt x="2172" y="280"/>
                  </a:lnTo>
                  <a:lnTo>
                    <a:pt x="2193" y="303"/>
                  </a:lnTo>
                  <a:lnTo>
                    <a:pt x="2208" y="318"/>
                  </a:lnTo>
                  <a:lnTo>
                    <a:pt x="2218" y="329"/>
                  </a:lnTo>
                  <a:lnTo>
                    <a:pt x="2225" y="334"/>
                  </a:lnTo>
                  <a:lnTo>
                    <a:pt x="2232" y="338"/>
                  </a:lnTo>
                  <a:lnTo>
                    <a:pt x="2238" y="341"/>
                  </a:lnTo>
                  <a:lnTo>
                    <a:pt x="2238" y="256"/>
                  </a:lnTo>
                  <a:lnTo>
                    <a:pt x="2238" y="171"/>
                  </a:lnTo>
                  <a:lnTo>
                    <a:pt x="2238" y="87"/>
                  </a:lnTo>
                  <a:lnTo>
                    <a:pt x="2238" y="2"/>
                  </a:lnTo>
                  <a:lnTo>
                    <a:pt x="2168" y="2"/>
                  </a:lnTo>
                  <a:lnTo>
                    <a:pt x="2097" y="0"/>
                  </a:lnTo>
                  <a:lnTo>
                    <a:pt x="2028" y="0"/>
                  </a:lnTo>
                  <a:lnTo>
                    <a:pt x="1958" y="0"/>
                  </a:lnTo>
                  <a:lnTo>
                    <a:pt x="1888" y="0"/>
                  </a:lnTo>
                  <a:lnTo>
                    <a:pt x="1818" y="0"/>
                  </a:lnTo>
                  <a:lnTo>
                    <a:pt x="1747" y="0"/>
                  </a:lnTo>
                  <a:lnTo>
                    <a:pt x="1678" y="0"/>
                  </a:lnTo>
                  <a:lnTo>
                    <a:pt x="1608" y="0"/>
                  </a:lnTo>
                  <a:lnTo>
                    <a:pt x="1538" y="0"/>
                  </a:lnTo>
                  <a:lnTo>
                    <a:pt x="1467" y="0"/>
                  </a:lnTo>
                  <a:lnTo>
                    <a:pt x="1398" y="0"/>
                  </a:lnTo>
                  <a:lnTo>
                    <a:pt x="1328" y="0"/>
                  </a:lnTo>
                  <a:lnTo>
                    <a:pt x="1258" y="2"/>
                  </a:lnTo>
                  <a:lnTo>
                    <a:pt x="1188" y="2"/>
                  </a:lnTo>
                  <a:lnTo>
                    <a:pt x="1118" y="2"/>
                  </a:lnTo>
                  <a:lnTo>
                    <a:pt x="1048" y="2"/>
                  </a:lnTo>
                  <a:lnTo>
                    <a:pt x="978" y="2"/>
                  </a:lnTo>
                  <a:lnTo>
                    <a:pt x="909" y="3"/>
                  </a:lnTo>
                  <a:lnTo>
                    <a:pt x="839" y="3"/>
                  </a:lnTo>
                  <a:lnTo>
                    <a:pt x="768" y="3"/>
                  </a:lnTo>
                  <a:lnTo>
                    <a:pt x="699" y="3"/>
                  </a:lnTo>
                  <a:lnTo>
                    <a:pt x="629" y="3"/>
                  </a:lnTo>
                  <a:lnTo>
                    <a:pt x="559" y="3"/>
                  </a:lnTo>
                  <a:lnTo>
                    <a:pt x="490" y="3"/>
                  </a:lnTo>
                  <a:lnTo>
                    <a:pt x="419" y="3"/>
                  </a:lnTo>
                  <a:lnTo>
                    <a:pt x="349" y="3"/>
                  </a:lnTo>
                  <a:lnTo>
                    <a:pt x="280" y="3"/>
                  </a:lnTo>
                  <a:lnTo>
                    <a:pt x="210" y="3"/>
                  </a:lnTo>
                  <a:lnTo>
                    <a:pt x="139" y="3"/>
                  </a:lnTo>
                  <a:lnTo>
                    <a:pt x="70" y="2"/>
                  </a:lnTo>
                  <a:lnTo>
                    <a:pt x="0" y="2"/>
                  </a:lnTo>
                  <a:lnTo>
                    <a:pt x="0" y="975"/>
                  </a:lnTo>
                  <a:lnTo>
                    <a:pt x="68" y="9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5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3657" y="3285"/>
              <a:ext cx="122" cy="230"/>
            </a:xfrm>
            <a:custGeom>
              <a:avLst/>
              <a:gdLst>
                <a:gd name="T0" fmla="*/ 36 w 246"/>
                <a:gd name="T1" fmla="*/ 446 h 461"/>
                <a:gd name="T2" fmla="*/ 14 w 246"/>
                <a:gd name="T3" fmla="*/ 419 h 461"/>
                <a:gd name="T4" fmla="*/ 6 w 246"/>
                <a:gd name="T5" fmla="*/ 393 h 461"/>
                <a:gd name="T6" fmla="*/ 3 w 246"/>
                <a:gd name="T7" fmla="*/ 363 h 461"/>
                <a:gd name="T8" fmla="*/ 5 w 246"/>
                <a:gd name="T9" fmla="*/ 342 h 461"/>
                <a:gd name="T10" fmla="*/ 14 w 246"/>
                <a:gd name="T11" fmla="*/ 339 h 461"/>
                <a:gd name="T12" fmla="*/ 21 w 246"/>
                <a:gd name="T13" fmla="*/ 349 h 461"/>
                <a:gd name="T14" fmla="*/ 26 w 246"/>
                <a:gd name="T15" fmla="*/ 370 h 461"/>
                <a:gd name="T16" fmla="*/ 36 w 246"/>
                <a:gd name="T17" fmla="*/ 386 h 461"/>
                <a:gd name="T18" fmla="*/ 55 w 246"/>
                <a:gd name="T19" fmla="*/ 396 h 461"/>
                <a:gd name="T20" fmla="*/ 87 w 246"/>
                <a:gd name="T21" fmla="*/ 394 h 461"/>
                <a:gd name="T22" fmla="*/ 97 w 246"/>
                <a:gd name="T23" fmla="*/ 357 h 461"/>
                <a:gd name="T24" fmla="*/ 85 w 246"/>
                <a:gd name="T25" fmla="*/ 302 h 461"/>
                <a:gd name="T26" fmla="*/ 62 w 246"/>
                <a:gd name="T27" fmla="*/ 247 h 461"/>
                <a:gd name="T28" fmla="*/ 51 w 246"/>
                <a:gd name="T29" fmla="*/ 203 h 461"/>
                <a:gd name="T30" fmla="*/ 58 w 246"/>
                <a:gd name="T31" fmla="*/ 161 h 461"/>
                <a:gd name="T32" fmla="*/ 73 w 246"/>
                <a:gd name="T33" fmla="*/ 124 h 461"/>
                <a:gd name="T34" fmla="*/ 94 w 246"/>
                <a:gd name="T35" fmla="*/ 92 h 461"/>
                <a:gd name="T36" fmla="*/ 120 w 246"/>
                <a:gd name="T37" fmla="*/ 63 h 461"/>
                <a:gd name="T38" fmla="*/ 151 w 246"/>
                <a:gd name="T39" fmla="*/ 39 h 461"/>
                <a:gd name="T40" fmla="*/ 186 w 246"/>
                <a:gd name="T41" fmla="*/ 21 h 461"/>
                <a:gd name="T42" fmla="*/ 224 w 246"/>
                <a:gd name="T43" fmla="*/ 6 h 461"/>
                <a:gd name="T44" fmla="*/ 245 w 246"/>
                <a:gd name="T45" fmla="*/ 17 h 461"/>
                <a:gd name="T46" fmla="*/ 244 w 246"/>
                <a:gd name="T47" fmla="*/ 47 h 461"/>
                <a:gd name="T48" fmla="*/ 197 w 246"/>
                <a:gd name="T49" fmla="*/ 89 h 461"/>
                <a:gd name="T50" fmla="*/ 151 w 246"/>
                <a:gd name="T51" fmla="*/ 137 h 461"/>
                <a:gd name="T52" fmla="*/ 149 w 246"/>
                <a:gd name="T53" fmla="*/ 194 h 461"/>
                <a:gd name="T54" fmla="*/ 169 w 246"/>
                <a:gd name="T55" fmla="*/ 263 h 461"/>
                <a:gd name="T56" fmla="*/ 181 w 246"/>
                <a:gd name="T57" fmla="*/ 335 h 461"/>
                <a:gd name="T58" fmla="*/ 171 w 246"/>
                <a:gd name="T59" fmla="*/ 393 h 461"/>
                <a:gd name="T60" fmla="*/ 140 w 246"/>
                <a:gd name="T61" fmla="*/ 434 h 461"/>
                <a:gd name="T62" fmla="*/ 88 w 246"/>
                <a:gd name="T63" fmla="*/ 4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6" h="461">
                  <a:moveTo>
                    <a:pt x="53" y="461"/>
                  </a:moveTo>
                  <a:lnTo>
                    <a:pt x="36" y="446"/>
                  </a:lnTo>
                  <a:lnTo>
                    <a:pt x="24" y="432"/>
                  </a:lnTo>
                  <a:lnTo>
                    <a:pt x="14" y="419"/>
                  </a:lnTo>
                  <a:lnTo>
                    <a:pt x="10" y="407"/>
                  </a:lnTo>
                  <a:lnTo>
                    <a:pt x="6" y="393"/>
                  </a:lnTo>
                  <a:lnTo>
                    <a:pt x="4" y="379"/>
                  </a:lnTo>
                  <a:lnTo>
                    <a:pt x="3" y="363"/>
                  </a:lnTo>
                  <a:lnTo>
                    <a:pt x="0" y="344"/>
                  </a:lnTo>
                  <a:lnTo>
                    <a:pt x="5" y="342"/>
                  </a:lnTo>
                  <a:lnTo>
                    <a:pt x="10" y="341"/>
                  </a:lnTo>
                  <a:lnTo>
                    <a:pt x="14" y="339"/>
                  </a:lnTo>
                  <a:lnTo>
                    <a:pt x="19" y="338"/>
                  </a:lnTo>
                  <a:lnTo>
                    <a:pt x="21" y="349"/>
                  </a:lnTo>
                  <a:lnTo>
                    <a:pt x="24" y="359"/>
                  </a:lnTo>
                  <a:lnTo>
                    <a:pt x="26" y="370"/>
                  </a:lnTo>
                  <a:lnTo>
                    <a:pt x="30" y="378"/>
                  </a:lnTo>
                  <a:lnTo>
                    <a:pt x="36" y="386"/>
                  </a:lnTo>
                  <a:lnTo>
                    <a:pt x="44" y="392"/>
                  </a:lnTo>
                  <a:lnTo>
                    <a:pt x="55" y="396"/>
                  </a:lnTo>
                  <a:lnTo>
                    <a:pt x="70" y="400"/>
                  </a:lnTo>
                  <a:lnTo>
                    <a:pt x="87" y="394"/>
                  </a:lnTo>
                  <a:lnTo>
                    <a:pt x="96" y="379"/>
                  </a:lnTo>
                  <a:lnTo>
                    <a:pt x="97" y="357"/>
                  </a:lnTo>
                  <a:lnTo>
                    <a:pt x="93" y="331"/>
                  </a:lnTo>
                  <a:lnTo>
                    <a:pt x="85" y="302"/>
                  </a:lnTo>
                  <a:lnTo>
                    <a:pt x="73" y="273"/>
                  </a:lnTo>
                  <a:lnTo>
                    <a:pt x="62" y="247"/>
                  </a:lnTo>
                  <a:lnTo>
                    <a:pt x="50" y="225"/>
                  </a:lnTo>
                  <a:lnTo>
                    <a:pt x="51" y="203"/>
                  </a:lnTo>
                  <a:lnTo>
                    <a:pt x="53" y="182"/>
                  </a:lnTo>
                  <a:lnTo>
                    <a:pt x="58" y="161"/>
                  </a:lnTo>
                  <a:lnTo>
                    <a:pt x="65" y="143"/>
                  </a:lnTo>
                  <a:lnTo>
                    <a:pt x="73" y="124"/>
                  </a:lnTo>
                  <a:lnTo>
                    <a:pt x="82" y="108"/>
                  </a:lnTo>
                  <a:lnTo>
                    <a:pt x="94" y="92"/>
                  </a:lnTo>
                  <a:lnTo>
                    <a:pt x="106" y="77"/>
                  </a:lnTo>
                  <a:lnTo>
                    <a:pt x="120" y="63"/>
                  </a:lnTo>
                  <a:lnTo>
                    <a:pt x="135" y="51"/>
                  </a:lnTo>
                  <a:lnTo>
                    <a:pt x="151" y="39"/>
                  </a:lnTo>
                  <a:lnTo>
                    <a:pt x="169" y="30"/>
                  </a:lnTo>
                  <a:lnTo>
                    <a:pt x="186" y="21"/>
                  </a:lnTo>
                  <a:lnTo>
                    <a:pt x="204" y="13"/>
                  </a:lnTo>
                  <a:lnTo>
                    <a:pt x="224" y="6"/>
                  </a:lnTo>
                  <a:lnTo>
                    <a:pt x="245" y="0"/>
                  </a:lnTo>
                  <a:lnTo>
                    <a:pt x="245" y="17"/>
                  </a:lnTo>
                  <a:lnTo>
                    <a:pt x="245" y="32"/>
                  </a:lnTo>
                  <a:lnTo>
                    <a:pt x="244" y="47"/>
                  </a:lnTo>
                  <a:lnTo>
                    <a:pt x="246" y="66"/>
                  </a:lnTo>
                  <a:lnTo>
                    <a:pt x="197" y="89"/>
                  </a:lnTo>
                  <a:lnTo>
                    <a:pt x="168" y="112"/>
                  </a:lnTo>
                  <a:lnTo>
                    <a:pt x="151" y="137"/>
                  </a:lnTo>
                  <a:lnTo>
                    <a:pt x="147" y="164"/>
                  </a:lnTo>
                  <a:lnTo>
                    <a:pt x="149" y="194"/>
                  </a:lnTo>
                  <a:lnTo>
                    <a:pt x="158" y="226"/>
                  </a:lnTo>
                  <a:lnTo>
                    <a:pt x="169" y="263"/>
                  </a:lnTo>
                  <a:lnTo>
                    <a:pt x="178" y="303"/>
                  </a:lnTo>
                  <a:lnTo>
                    <a:pt x="181" y="335"/>
                  </a:lnTo>
                  <a:lnTo>
                    <a:pt x="179" y="365"/>
                  </a:lnTo>
                  <a:lnTo>
                    <a:pt x="171" y="393"/>
                  </a:lnTo>
                  <a:lnTo>
                    <a:pt x="158" y="416"/>
                  </a:lnTo>
                  <a:lnTo>
                    <a:pt x="140" y="434"/>
                  </a:lnTo>
                  <a:lnTo>
                    <a:pt x="117" y="449"/>
                  </a:lnTo>
                  <a:lnTo>
                    <a:pt x="88" y="457"/>
                  </a:lnTo>
                  <a:lnTo>
                    <a:pt x="53" y="4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5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3479" y="3149"/>
              <a:ext cx="81" cy="255"/>
            </a:xfrm>
            <a:custGeom>
              <a:avLst/>
              <a:gdLst>
                <a:gd name="T0" fmla="*/ 139 w 161"/>
                <a:gd name="T1" fmla="*/ 508 h 511"/>
                <a:gd name="T2" fmla="*/ 85 w 161"/>
                <a:gd name="T3" fmla="*/ 462 h 511"/>
                <a:gd name="T4" fmla="*/ 45 w 161"/>
                <a:gd name="T5" fmla="*/ 406 h 511"/>
                <a:gd name="T6" fmla="*/ 18 w 161"/>
                <a:gd name="T7" fmla="*/ 341 h 511"/>
                <a:gd name="T8" fmla="*/ 4 w 161"/>
                <a:gd name="T9" fmla="*/ 271 h 511"/>
                <a:gd name="T10" fmla="*/ 0 w 161"/>
                <a:gd name="T11" fmla="*/ 199 h 511"/>
                <a:gd name="T12" fmla="*/ 5 w 161"/>
                <a:gd name="T13" fmla="*/ 129 h 511"/>
                <a:gd name="T14" fmla="*/ 20 w 161"/>
                <a:gd name="T15" fmla="*/ 61 h 511"/>
                <a:gd name="T16" fmla="*/ 41 w 161"/>
                <a:gd name="T17" fmla="*/ 0 h 511"/>
                <a:gd name="T18" fmla="*/ 46 w 161"/>
                <a:gd name="T19" fmla="*/ 0 h 511"/>
                <a:gd name="T20" fmla="*/ 50 w 161"/>
                <a:gd name="T21" fmla="*/ 1 h 511"/>
                <a:gd name="T22" fmla="*/ 55 w 161"/>
                <a:gd name="T23" fmla="*/ 2 h 511"/>
                <a:gd name="T24" fmla="*/ 62 w 161"/>
                <a:gd name="T25" fmla="*/ 6 h 511"/>
                <a:gd name="T26" fmla="*/ 71 w 161"/>
                <a:gd name="T27" fmla="*/ 11 h 511"/>
                <a:gd name="T28" fmla="*/ 85 w 161"/>
                <a:gd name="T29" fmla="*/ 19 h 511"/>
                <a:gd name="T30" fmla="*/ 102 w 161"/>
                <a:gd name="T31" fmla="*/ 29 h 511"/>
                <a:gd name="T32" fmla="*/ 125 w 161"/>
                <a:gd name="T33" fmla="*/ 43 h 511"/>
                <a:gd name="T34" fmla="*/ 126 w 161"/>
                <a:gd name="T35" fmla="*/ 49 h 511"/>
                <a:gd name="T36" fmla="*/ 128 w 161"/>
                <a:gd name="T37" fmla="*/ 55 h 511"/>
                <a:gd name="T38" fmla="*/ 128 w 161"/>
                <a:gd name="T39" fmla="*/ 62 h 511"/>
                <a:gd name="T40" fmla="*/ 129 w 161"/>
                <a:gd name="T41" fmla="*/ 68 h 511"/>
                <a:gd name="T42" fmla="*/ 109 w 161"/>
                <a:gd name="T43" fmla="*/ 131 h 511"/>
                <a:gd name="T44" fmla="*/ 95 w 161"/>
                <a:gd name="T45" fmla="*/ 189 h 511"/>
                <a:gd name="T46" fmla="*/ 87 w 161"/>
                <a:gd name="T47" fmla="*/ 242 h 511"/>
                <a:gd name="T48" fmla="*/ 86 w 161"/>
                <a:gd name="T49" fmla="*/ 294 h 511"/>
                <a:gd name="T50" fmla="*/ 92 w 161"/>
                <a:gd name="T51" fmla="*/ 346 h 511"/>
                <a:gd name="T52" fmla="*/ 106 w 161"/>
                <a:gd name="T53" fmla="*/ 397 h 511"/>
                <a:gd name="T54" fmla="*/ 129 w 161"/>
                <a:gd name="T55" fmla="*/ 453 h 511"/>
                <a:gd name="T56" fmla="*/ 161 w 161"/>
                <a:gd name="T57" fmla="*/ 511 h 511"/>
                <a:gd name="T58" fmla="*/ 155 w 161"/>
                <a:gd name="T59" fmla="*/ 510 h 511"/>
                <a:gd name="T60" fmla="*/ 149 w 161"/>
                <a:gd name="T61" fmla="*/ 509 h 511"/>
                <a:gd name="T62" fmla="*/ 145 w 161"/>
                <a:gd name="T63" fmla="*/ 509 h 511"/>
                <a:gd name="T64" fmla="*/ 139 w 161"/>
                <a:gd name="T65" fmla="*/ 50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511">
                  <a:moveTo>
                    <a:pt x="139" y="508"/>
                  </a:moveTo>
                  <a:lnTo>
                    <a:pt x="85" y="462"/>
                  </a:lnTo>
                  <a:lnTo>
                    <a:pt x="45" y="406"/>
                  </a:lnTo>
                  <a:lnTo>
                    <a:pt x="18" y="341"/>
                  </a:lnTo>
                  <a:lnTo>
                    <a:pt x="4" y="271"/>
                  </a:lnTo>
                  <a:lnTo>
                    <a:pt x="0" y="199"/>
                  </a:lnTo>
                  <a:lnTo>
                    <a:pt x="5" y="129"/>
                  </a:lnTo>
                  <a:lnTo>
                    <a:pt x="20" y="6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0" y="1"/>
                  </a:lnTo>
                  <a:lnTo>
                    <a:pt x="55" y="2"/>
                  </a:lnTo>
                  <a:lnTo>
                    <a:pt x="62" y="6"/>
                  </a:lnTo>
                  <a:lnTo>
                    <a:pt x="71" y="11"/>
                  </a:lnTo>
                  <a:lnTo>
                    <a:pt x="85" y="19"/>
                  </a:lnTo>
                  <a:lnTo>
                    <a:pt x="102" y="29"/>
                  </a:lnTo>
                  <a:lnTo>
                    <a:pt x="125" y="43"/>
                  </a:lnTo>
                  <a:lnTo>
                    <a:pt x="126" y="49"/>
                  </a:lnTo>
                  <a:lnTo>
                    <a:pt x="128" y="55"/>
                  </a:lnTo>
                  <a:lnTo>
                    <a:pt x="128" y="62"/>
                  </a:lnTo>
                  <a:lnTo>
                    <a:pt x="129" y="68"/>
                  </a:lnTo>
                  <a:lnTo>
                    <a:pt x="109" y="131"/>
                  </a:lnTo>
                  <a:lnTo>
                    <a:pt x="95" y="189"/>
                  </a:lnTo>
                  <a:lnTo>
                    <a:pt x="87" y="242"/>
                  </a:lnTo>
                  <a:lnTo>
                    <a:pt x="86" y="294"/>
                  </a:lnTo>
                  <a:lnTo>
                    <a:pt x="92" y="346"/>
                  </a:lnTo>
                  <a:lnTo>
                    <a:pt x="106" y="397"/>
                  </a:lnTo>
                  <a:lnTo>
                    <a:pt x="129" y="453"/>
                  </a:lnTo>
                  <a:lnTo>
                    <a:pt x="161" y="511"/>
                  </a:lnTo>
                  <a:lnTo>
                    <a:pt x="155" y="510"/>
                  </a:lnTo>
                  <a:lnTo>
                    <a:pt x="149" y="509"/>
                  </a:lnTo>
                  <a:lnTo>
                    <a:pt x="145" y="509"/>
                  </a:lnTo>
                  <a:lnTo>
                    <a:pt x="139" y="5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5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3579" y="3129"/>
              <a:ext cx="115" cy="265"/>
            </a:xfrm>
            <a:custGeom>
              <a:avLst/>
              <a:gdLst>
                <a:gd name="T0" fmla="*/ 82 w 229"/>
                <a:gd name="T1" fmla="*/ 525 h 530"/>
                <a:gd name="T2" fmla="*/ 44 w 229"/>
                <a:gd name="T3" fmla="*/ 458 h 530"/>
                <a:gd name="T4" fmla="*/ 16 w 229"/>
                <a:gd name="T5" fmla="*/ 393 h 530"/>
                <a:gd name="T6" fmla="*/ 2 w 229"/>
                <a:gd name="T7" fmla="*/ 329 h 530"/>
                <a:gd name="T8" fmla="*/ 0 w 229"/>
                <a:gd name="T9" fmla="*/ 268 h 530"/>
                <a:gd name="T10" fmla="*/ 9 w 229"/>
                <a:gd name="T11" fmla="*/ 207 h 530"/>
                <a:gd name="T12" fmla="*/ 31 w 229"/>
                <a:gd name="T13" fmla="*/ 147 h 530"/>
                <a:gd name="T14" fmla="*/ 66 w 229"/>
                <a:gd name="T15" fmla="*/ 88 h 530"/>
                <a:gd name="T16" fmla="*/ 113 w 229"/>
                <a:gd name="T17" fmla="*/ 29 h 530"/>
                <a:gd name="T18" fmla="*/ 131 w 229"/>
                <a:gd name="T19" fmla="*/ 15 h 530"/>
                <a:gd name="T20" fmla="*/ 146 w 229"/>
                <a:gd name="T21" fmla="*/ 7 h 530"/>
                <a:gd name="T22" fmla="*/ 160 w 229"/>
                <a:gd name="T23" fmla="*/ 1 h 530"/>
                <a:gd name="T24" fmla="*/ 173 w 229"/>
                <a:gd name="T25" fmla="*/ 0 h 530"/>
                <a:gd name="T26" fmla="*/ 184 w 229"/>
                <a:gd name="T27" fmla="*/ 0 h 530"/>
                <a:gd name="T28" fmla="*/ 198 w 229"/>
                <a:gd name="T29" fmla="*/ 1 h 530"/>
                <a:gd name="T30" fmla="*/ 212 w 229"/>
                <a:gd name="T31" fmla="*/ 1 h 530"/>
                <a:gd name="T32" fmla="*/ 229 w 229"/>
                <a:gd name="T33" fmla="*/ 1 h 530"/>
                <a:gd name="T34" fmla="*/ 223 w 229"/>
                <a:gd name="T35" fmla="*/ 28 h 530"/>
                <a:gd name="T36" fmla="*/ 219 w 229"/>
                <a:gd name="T37" fmla="*/ 55 h 530"/>
                <a:gd name="T38" fmla="*/ 213 w 229"/>
                <a:gd name="T39" fmla="*/ 83 h 530"/>
                <a:gd name="T40" fmla="*/ 208 w 229"/>
                <a:gd name="T41" fmla="*/ 111 h 530"/>
                <a:gd name="T42" fmla="*/ 153 w 229"/>
                <a:gd name="T43" fmla="*/ 128 h 530"/>
                <a:gd name="T44" fmla="*/ 111 w 229"/>
                <a:gd name="T45" fmla="*/ 154 h 530"/>
                <a:gd name="T46" fmla="*/ 79 w 229"/>
                <a:gd name="T47" fmla="*/ 190 h 530"/>
                <a:gd name="T48" fmla="*/ 59 w 229"/>
                <a:gd name="T49" fmla="*/ 233 h 530"/>
                <a:gd name="T50" fmla="*/ 48 w 229"/>
                <a:gd name="T51" fmla="*/ 281 h 530"/>
                <a:gd name="T52" fmla="*/ 45 w 229"/>
                <a:gd name="T53" fmla="*/ 334 h 530"/>
                <a:gd name="T54" fmla="*/ 48 w 229"/>
                <a:gd name="T55" fmla="*/ 389 h 530"/>
                <a:gd name="T56" fmla="*/ 56 w 229"/>
                <a:gd name="T57" fmla="*/ 445 h 530"/>
                <a:gd name="T58" fmla="*/ 61 w 229"/>
                <a:gd name="T59" fmla="*/ 455 h 530"/>
                <a:gd name="T60" fmla="*/ 66 w 229"/>
                <a:gd name="T61" fmla="*/ 465 h 530"/>
                <a:gd name="T62" fmla="*/ 70 w 229"/>
                <a:gd name="T63" fmla="*/ 476 h 530"/>
                <a:gd name="T64" fmla="*/ 76 w 229"/>
                <a:gd name="T65" fmla="*/ 487 h 530"/>
                <a:gd name="T66" fmla="*/ 81 w 229"/>
                <a:gd name="T67" fmla="*/ 498 h 530"/>
                <a:gd name="T68" fmla="*/ 85 w 229"/>
                <a:gd name="T69" fmla="*/ 508 h 530"/>
                <a:gd name="T70" fmla="*/ 91 w 229"/>
                <a:gd name="T71" fmla="*/ 519 h 530"/>
                <a:gd name="T72" fmla="*/ 96 w 229"/>
                <a:gd name="T73" fmla="*/ 530 h 530"/>
                <a:gd name="T74" fmla="*/ 92 w 229"/>
                <a:gd name="T75" fmla="*/ 529 h 530"/>
                <a:gd name="T76" fmla="*/ 89 w 229"/>
                <a:gd name="T77" fmla="*/ 527 h 530"/>
                <a:gd name="T78" fmla="*/ 85 w 229"/>
                <a:gd name="T79" fmla="*/ 526 h 530"/>
                <a:gd name="T80" fmla="*/ 82 w 229"/>
                <a:gd name="T81" fmla="*/ 52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9" h="530">
                  <a:moveTo>
                    <a:pt x="82" y="525"/>
                  </a:moveTo>
                  <a:lnTo>
                    <a:pt x="44" y="458"/>
                  </a:lnTo>
                  <a:lnTo>
                    <a:pt x="16" y="393"/>
                  </a:lnTo>
                  <a:lnTo>
                    <a:pt x="2" y="329"/>
                  </a:lnTo>
                  <a:lnTo>
                    <a:pt x="0" y="268"/>
                  </a:lnTo>
                  <a:lnTo>
                    <a:pt x="9" y="207"/>
                  </a:lnTo>
                  <a:lnTo>
                    <a:pt x="31" y="147"/>
                  </a:lnTo>
                  <a:lnTo>
                    <a:pt x="66" y="88"/>
                  </a:lnTo>
                  <a:lnTo>
                    <a:pt x="113" y="29"/>
                  </a:lnTo>
                  <a:lnTo>
                    <a:pt x="131" y="15"/>
                  </a:lnTo>
                  <a:lnTo>
                    <a:pt x="146" y="7"/>
                  </a:lnTo>
                  <a:lnTo>
                    <a:pt x="160" y="1"/>
                  </a:lnTo>
                  <a:lnTo>
                    <a:pt x="173" y="0"/>
                  </a:lnTo>
                  <a:lnTo>
                    <a:pt x="184" y="0"/>
                  </a:lnTo>
                  <a:lnTo>
                    <a:pt x="198" y="1"/>
                  </a:lnTo>
                  <a:lnTo>
                    <a:pt x="212" y="1"/>
                  </a:lnTo>
                  <a:lnTo>
                    <a:pt x="229" y="1"/>
                  </a:lnTo>
                  <a:lnTo>
                    <a:pt x="223" y="28"/>
                  </a:lnTo>
                  <a:lnTo>
                    <a:pt x="219" y="55"/>
                  </a:lnTo>
                  <a:lnTo>
                    <a:pt x="213" y="83"/>
                  </a:lnTo>
                  <a:lnTo>
                    <a:pt x="208" y="111"/>
                  </a:lnTo>
                  <a:lnTo>
                    <a:pt x="153" y="128"/>
                  </a:lnTo>
                  <a:lnTo>
                    <a:pt x="111" y="154"/>
                  </a:lnTo>
                  <a:lnTo>
                    <a:pt x="79" y="190"/>
                  </a:lnTo>
                  <a:lnTo>
                    <a:pt x="59" y="233"/>
                  </a:lnTo>
                  <a:lnTo>
                    <a:pt x="48" y="281"/>
                  </a:lnTo>
                  <a:lnTo>
                    <a:pt x="45" y="334"/>
                  </a:lnTo>
                  <a:lnTo>
                    <a:pt x="48" y="389"/>
                  </a:lnTo>
                  <a:lnTo>
                    <a:pt x="56" y="445"/>
                  </a:lnTo>
                  <a:lnTo>
                    <a:pt x="61" y="455"/>
                  </a:lnTo>
                  <a:lnTo>
                    <a:pt x="66" y="465"/>
                  </a:lnTo>
                  <a:lnTo>
                    <a:pt x="70" y="476"/>
                  </a:lnTo>
                  <a:lnTo>
                    <a:pt x="76" y="487"/>
                  </a:lnTo>
                  <a:lnTo>
                    <a:pt x="81" y="498"/>
                  </a:lnTo>
                  <a:lnTo>
                    <a:pt x="85" y="508"/>
                  </a:lnTo>
                  <a:lnTo>
                    <a:pt x="91" y="519"/>
                  </a:lnTo>
                  <a:lnTo>
                    <a:pt x="96" y="530"/>
                  </a:lnTo>
                  <a:lnTo>
                    <a:pt x="92" y="529"/>
                  </a:lnTo>
                  <a:lnTo>
                    <a:pt x="89" y="527"/>
                  </a:lnTo>
                  <a:lnTo>
                    <a:pt x="85" y="526"/>
                  </a:lnTo>
                  <a:lnTo>
                    <a:pt x="82" y="5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5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3475" y="2915"/>
              <a:ext cx="289" cy="317"/>
            </a:xfrm>
            <a:custGeom>
              <a:avLst/>
              <a:gdLst>
                <a:gd name="T0" fmla="*/ 0 w 579"/>
                <a:gd name="T1" fmla="*/ 293 h 633"/>
                <a:gd name="T2" fmla="*/ 0 w 579"/>
                <a:gd name="T3" fmla="*/ 265 h 633"/>
                <a:gd name="T4" fmla="*/ 14 w 579"/>
                <a:gd name="T5" fmla="*/ 228 h 633"/>
                <a:gd name="T6" fmla="*/ 51 w 579"/>
                <a:gd name="T7" fmla="*/ 178 h 633"/>
                <a:gd name="T8" fmla="*/ 94 w 579"/>
                <a:gd name="T9" fmla="*/ 129 h 633"/>
                <a:gd name="T10" fmla="*/ 134 w 579"/>
                <a:gd name="T11" fmla="*/ 86 h 633"/>
                <a:gd name="T12" fmla="*/ 157 w 579"/>
                <a:gd name="T13" fmla="*/ 55 h 633"/>
                <a:gd name="T14" fmla="*/ 183 w 579"/>
                <a:gd name="T15" fmla="*/ 34 h 633"/>
                <a:gd name="T16" fmla="*/ 218 w 579"/>
                <a:gd name="T17" fmla="*/ 17 h 633"/>
                <a:gd name="T18" fmla="*/ 253 w 579"/>
                <a:gd name="T19" fmla="*/ 4 h 633"/>
                <a:gd name="T20" fmla="*/ 305 w 579"/>
                <a:gd name="T21" fmla="*/ 1 h 633"/>
                <a:gd name="T22" fmla="*/ 367 w 579"/>
                <a:gd name="T23" fmla="*/ 14 h 633"/>
                <a:gd name="T24" fmla="*/ 419 w 579"/>
                <a:gd name="T25" fmla="*/ 37 h 633"/>
                <a:gd name="T26" fmla="*/ 461 w 579"/>
                <a:gd name="T27" fmla="*/ 71 h 633"/>
                <a:gd name="T28" fmla="*/ 496 w 579"/>
                <a:gd name="T29" fmla="*/ 114 h 633"/>
                <a:gd name="T30" fmla="*/ 524 w 579"/>
                <a:gd name="T31" fmla="*/ 164 h 633"/>
                <a:gd name="T32" fmla="*/ 547 w 579"/>
                <a:gd name="T33" fmla="*/ 223 h 633"/>
                <a:gd name="T34" fmla="*/ 566 w 579"/>
                <a:gd name="T35" fmla="*/ 288 h 633"/>
                <a:gd name="T36" fmla="*/ 577 w 579"/>
                <a:gd name="T37" fmla="*/ 372 h 633"/>
                <a:gd name="T38" fmla="*/ 579 w 579"/>
                <a:gd name="T39" fmla="*/ 470 h 633"/>
                <a:gd name="T40" fmla="*/ 560 w 579"/>
                <a:gd name="T41" fmla="*/ 554 h 633"/>
                <a:gd name="T42" fmla="*/ 495 w 579"/>
                <a:gd name="T43" fmla="*/ 615 h 633"/>
                <a:gd name="T44" fmla="*/ 443 w 579"/>
                <a:gd name="T45" fmla="*/ 599 h 633"/>
                <a:gd name="T46" fmla="*/ 456 w 579"/>
                <a:gd name="T47" fmla="*/ 524 h 633"/>
                <a:gd name="T48" fmla="*/ 467 w 579"/>
                <a:gd name="T49" fmla="*/ 444 h 633"/>
                <a:gd name="T50" fmla="*/ 471 w 579"/>
                <a:gd name="T51" fmla="*/ 365 h 633"/>
                <a:gd name="T52" fmla="*/ 465 w 579"/>
                <a:gd name="T53" fmla="*/ 289 h 633"/>
                <a:gd name="T54" fmla="*/ 445 w 579"/>
                <a:gd name="T55" fmla="*/ 220 h 633"/>
                <a:gd name="T56" fmla="*/ 408 w 579"/>
                <a:gd name="T57" fmla="*/ 162 h 633"/>
                <a:gd name="T58" fmla="*/ 350 w 579"/>
                <a:gd name="T59" fmla="*/ 119 h 633"/>
                <a:gd name="T60" fmla="*/ 291 w 579"/>
                <a:gd name="T61" fmla="*/ 103 h 633"/>
                <a:gd name="T62" fmla="*/ 249 w 579"/>
                <a:gd name="T63" fmla="*/ 105 h 633"/>
                <a:gd name="T64" fmla="*/ 208 w 579"/>
                <a:gd name="T65" fmla="*/ 116 h 633"/>
                <a:gd name="T66" fmla="*/ 167 w 579"/>
                <a:gd name="T67" fmla="*/ 134 h 633"/>
                <a:gd name="T68" fmla="*/ 125 w 579"/>
                <a:gd name="T69" fmla="*/ 162 h 633"/>
                <a:gd name="T70" fmla="*/ 86 w 579"/>
                <a:gd name="T71" fmla="*/ 195 h 633"/>
                <a:gd name="T72" fmla="*/ 49 w 579"/>
                <a:gd name="T73" fmla="*/ 236 h 633"/>
                <a:gd name="T74" fmla="*/ 16 w 579"/>
                <a:gd name="T75" fmla="*/ 282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9" h="633">
                  <a:moveTo>
                    <a:pt x="0" y="307"/>
                  </a:moveTo>
                  <a:lnTo>
                    <a:pt x="0" y="293"/>
                  </a:lnTo>
                  <a:lnTo>
                    <a:pt x="0" y="278"/>
                  </a:lnTo>
                  <a:lnTo>
                    <a:pt x="0" y="265"/>
                  </a:lnTo>
                  <a:lnTo>
                    <a:pt x="0" y="251"/>
                  </a:lnTo>
                  <a:lnTo>
                    <a:pt x="14" y="228"/>
                  </a:lnTo>
                  <a:lnTo>
                    <a:pt x="32" y="202"/>
                  </a:lnTo>
                  <a:lnTo>
                    <a:pt x="51" y="178"/>
                  </a:lnTo>
                  <a:lnTo>
                    <a:pt x="72" y="153"/>
                  </a:lnTo>
                  <a:lnTo>
                    <a:pt x="94" y="129"/>
                  </a:lnTo>
                  <a:lnTo>
                    <a:pt x="115" y="107"/>
                  </a:lnTo>
                  <a:lnTo>
                    <a:pt x="134" y="86"/>
                  </a:lnTo>
                  <a:lnTo>
                    <a:pt x="152" y="68"/>
                  </a:lnTo>
                  <a:lnTo>
                    <a:pt x="157" y="55"/>
                  </a:lnTo>
                  <a:lnTo>
                    <a:pt x="169" y="45"/>
                  </a:lnTo>
                  <a:lnTo>
                    <a:pt x="183" y="34"/>
                  </a:lnTo>
                  <a:lnTo>
                    <a:pt x="200" y="25"/>
                  </a:lnTo>
                  <a:lnTo>
                    <a:pt x="218" y="17"/>
                  </a:lnTo>
                  <a:lnTo>
                    <a:pt x="237" y="10"/>
                  </a:lnTo>
                  <a:lnTo>
                    <a:pt x="253" y="4"/>
                  </a:lnTo>
                  <a:lnTo>
                    <a:pt x="268" y="0"/>
                  </a:lnTo>
                  <a:lnTo>
                    <a:pt x="305" y="1"/>
                  </a:lnTo>
                  <a:lnTo>
                    <a:pt x="337" y="5"/>
                  </a:lnTo>
                  <a:lnTo>
                    <a:pt x="367" y="14"/>
                  </a:lnTo>
                  <a:lnTo>
                    <a:pt x="395" y="24"/>
                  </a:lnTo>
                  <a:lnTo>
                    <a:pt x="419" y="37"/>
                  </a:lnTo>
                  <a:lnTo>
                    <a:pt x="442" y="53"/>
                  </a:lnTo>
                  <a:lnTo>
                    <a:pt x="461" y="71"/>
                  </a:lnTo>
                  <a:lnTo>
                    <a:pt x="480" y="91"/>
                  </a:lnTo>
                  <a:lnTo>
                    <a:pt x="496" y="114"/>
                  </a:lnTo>
                  <a:lnTo>
                    <a:pt x="510" y="138"/>
                  </a:lnTo>
                  <a:lnTo>
                    <a:pt x="524" y="164"/>
                  </a:lnTo>
                  <a:lnTo>
                    <a:pt x="535" y="193"/>
                  </a:lnTo>
                  <a:lnTo>
                    <a:pt x="547" y="223"/>
                  </a:lnTo>
                  <a:lnTo>
                    <a:pt x="557" y="254"/>
                  </a:lnTo>
                  <a:lnTo>
                    <a:pt x="566" y="288"/>
                  </a:lnTo>
                  <a:lnTo>
                    <a:pt x="575" y="322"/>
                  </a:lnTo>
                  <a:lnTo>
                    <a:pt x="577" y="372"/>
                  </a:lnTo>
                  <a:lnTo>
                    <a:pt x="579" y="421"/>
                  </a:lnTo>
                  <a:lnTo>
                    <a:pt x="579" y="470"/>
                  </a:lnTo>
                  <a:lnTo>
                    <a:pt x="574" y="513"/>
                  </a:lnTo>
                  <a:lnTo>
                    <a:pt x="560" y="554"/>
                  </a:lnTo>
                  <a:lnTo>
                    <a:pt x="535" y="588"/>
                  </a:lnTo>
                  <a:lnTo>
                    <a:pt x="495" y="615"/>
                  </a:lnTo>
                  <a:lnTo>
                    <a:pt x="437" y="633"/>
                  </a:lnTo>
                  <a:lnTo>
                    <a:pt x="443" y="599"/>
                  </a:lnTo>
                  <a:lnTo>
                    <a:pt x="450" y="562"/>
                  </a:lnTo>
                  <a:lnTo>
                    <a:pt x="456" y="524"/>
                  </a:lnTo>
                  <a:lnTo>
                    <a:pt x="461" y="485"/>
                  </a:lnTo>
                  <a:lnTo>
                    <a:pt x="467" y="444"/>
                  </a:lnTo>
                  <a:lnTo>
                    <a:pt x="469" y="405"/>
                  </a:lnTo>
                  <a:lnTo>
                    <a:pt x="471" y="365"/>
                  </a:lnTo>
                  <a:lnTo>
                    <a:pt x="469" y="326"/>
                  </a:lnTo>
                  <a:lnTo>
                    <a:pt x="465" y="289"/>
                  </a:lnTo>
                  <a:lnTo>
                    <a:pt x="457" y="253"/>
                  </a:lnTo>
                  <a:lnTo>
                    <a:pt x="445" y="220"/>
                  </a:lnTo>
                  <a:lnTo>
                    <a:pt x="429" y="190"/>
                  </a:lnTo>
                  <a:lnTo>
                    <a:pt x="408" y="162"/>
                  </a:lnTo>
                  <a:lnTo>
                    <a:pt x="382" y="139"/>
                  </a:lnTo>
                  <a:lnTo>
                    <a:pt x="350" y="119"/>
                  </a:lnTo>
                  <a:lnTo>
                    <a:pt x="311" y="106"/>
                  </a:lnTo>
                  <a:lnTo>
                    <a:pt x="291" y="103"/>
                  </a:lnTo>
                  <a:lnTo>
                    <a:pt x="270" y="102"/>
                  </a:lnTo>
                  <a:lnTo>
                    <a:pt x="249" y="105"/>
                  </a:lnTo>
                  <a:lnTo>
                    <a:pt x="229" y="109"/>
                  </a:lnTo>
                  <a:lnTo>
                    <a:pt x="208" y="116"/>
                  </a:lnTo>
                  <a:lnTo>
                    <a:pt x="187" y="124"/>
                  </a:lnTo>
                  <a:lnTo>
                    <a:pt x="167" y="134"/>
                  </a:lnTo>
                  <a:lnTo>
                    <a:pt x="146" y="147"/>
                  </a:lnTo>
                  <a:lnTo>
                    <a:pt x="125" y="162"/>
                  </a:lnTo>
                  <a:lnTo>
                    <a:pt x="105" y="178"/>
                  </a:lnTo>
                  <a:lnTo>
                    <a:pt x="86" y="195"/>
                  </a:lnTo>
                  <a:lnTo>
                    <a:pt x="67" y="215"/>
                  </a:lnTo>
                  <a:lnTo>
                    <a:pt x="49" y="236"/>
                  </a:lnTo>
                  <a:lnTo>
                    <a:pt x="32" y="259"/>
                  </a:lnTo>
                  <a:lnTo>
                    <a:pt x="16" y="282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5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39"/>
            <p:cNvSpPr>
              <a:spLocks/>
            </p:cNvSpPr>
            <p:nvPr/>
          </p:nvSpPr>
          <p:spPr bwMode="auto">
            <a:xfrm>
              <a:off x="3641" y="3032"/>
              <a:ext cx="37" cy="55"/>
            </a:xfrm>
            <a:custGeom>
              <a:avLst/>
              <a:gdLst>
                <a:gd name="T0" fmla="*/ 0 w 75"/>
                <a:gd name="T1" fmla="*/ 110 h 110"/>
                <a:gd name="T2" fmla="*/ 5 w 75"/>
                <a:gd name="T3" fmla="*/ 96 h 110"/>
                <a:gd name="T4" fmla="*/ 9 w 75"/>
                <a:gd name="T5" fmla="*/ 83 h 110"/>
                <a:gd name="T6" fmla="*/ 14 w 75"/>
                <a:gd name="T7" fmla="*/ 70 h 110"/>
                <a:gd name="T8" fmla="*/ 20 w 75"/>
                <a:gd name="T9" fmla="*/ 57 h 110"/>
                <a:gd name="T10" fmla="*/ 24 w 75"/>
                <a:gd name="T11" fmla="*/ 44 h 110"/>
                <a:gd name="T12" fmla="*/ 29 w 75"/>
                <a:gd name="T13" fmla="*/ 30 h 110"/>
                <a:gd name="T14" fmla="*/ 35 w 75"/>
                <a:gd name="T15" fmla="*/ 18 h 110"/>
                <a:gd name="T16" fmla="*/ 39 w 75"/>
                <a:gd name="T17" fmla="*/ 4 h 110"/>
                <a:gd name="T18" fmla="*/ 44 w 75"/>
                <a:gd name="T19" fmla="*/ 3 h 110"/>
                <a:gd name="T20" fmla="*/ 49 w 75"/>
                <a:gd name="T21" fmla="*/ 2 h 110"/>
                <a:gd name="T22" fmla="*/ 53 w 75"/>
                <a:gd name="T23" fmla="*/ 2 h 110"/>
                <a:gd name="T24" fmla="*/ 58 w 75"/>
                <a:gd name="T25" fmla="*/ 0 h 110"/>
                <a:gd name="T26" fmla="*/ 62 w 75"/>
                <a:gd name="T27" fmla="*/ 26 h 110"/>
                <a:gd name="T28" fmla="*/ 66 w 75"/>
                <a:gd name="T29" fmla="*/ 51 h 110"/>
                <a:gd name="T30" fmla="*/ 70 w 75"/>
                <a:gd name="T31" fmla="*/ 78 h 110"/>
                <a:gd name="T32" fmla="*/ 75 w 75"/>
                <a:gd name="T33" fmla="*/ 103 h 110"/>
                <a:gd name="T34" fmla="*/ 66 w 75"/>
                <a:gd name="T35" fmla="*/ 104 h 110"/>
                <a:gd name="T36" fmla="*/ 57 w 75"/>
                <a:gd name="T37" fmla="*/ 104 h 110"/>
                <a:gd name="T38" fmla="*/ 47 w 75"/>
                <a:gd name="T39" fmla="*/ 105 h 110"/>
                <a:gd name="T40" fmla="*/ 38 w 75"/>
                <a:gd name="T41" fmla="*/ 106 h 110"/>
                <a:gd name="T42" fmla="*/ 28 w 75"/>
                <a:gd name="T43" fmla="*/ 108 h 110"/>
                <a:gd name="T44" fmla="*/ 19 w 75"/>
                <a:gd name="T45" fmla="*/ 108 h 110"/>
                <a:gd name="T46" fmla="*/ 9 w 75"/>
                <a:gd name="T47" fmla="*/ 109 h 110"/>
                <a:gd name="T48" fmla="*/ 0 w 75"/>
                <a:gd name="T4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110">
                  <a:moveTo>
                    <a:pt x="0" y="110"/>
                  </a:moveTo>
                  <a:lnTo>
                    <a:pt x="5" y="96"/>
                  </a:lnTo>
                  <a:lnTo>
                    <a:pt x="9" y="83"/>
                  </a:lnTo>
                  <a:lnTo>
                    <a:pt x="14" y="70"/>
                  </a:lnTo>
                  <a:lnTo>
                    <a:pt x="20" y="57"/>
                  </a:lnTo>
                  <a:lnTo>
                    <a:pt x="24" y="44"/>
                  </a:lnTo>
                  <a:lnTo>
                    <a:pt x="29" y="30"/>
                  </a:lnTo>
                  <a:lnTo>
                    <a:pt x="35" y="18"/>
                  </a:lnTo>
                  <a:lnTo>
                    <a:pt x="39" y="4"/>
                  </a:lnTo>
                  <a:lnTo>
                    <a:pt x="44" y="3"/>
                  </a:lnTo>
                  <a:lnTo>
                    <a:pt x="49" y="2"/>
                  </a:lnTo>
                  <a:lnTo>
                    <a:pt x="53" y="2"/>
                  </a:lnTo>
                  <a:lnTo>
                    <a:pt x="58" y="0"/>
                  </a:lnTo>
                  <a:lnTo>
                    <a:pt x="62" y="26"/>
                  </a:lnTo>
                  <a:lnTo>
                    <a:pt x="66" y="51"/>
                  </a:lnTo>
                  <a:lnTo>
                    <a:pt x="70" y="78"/>
                  </a:lnTo>
                  <a:lnTo>
                    <a:pt x="75" y="103"/>
                  </a:lnTo>
                  <a:lnTo>
                    <a:pt x="66" y="104"/>
                  </a:lnTo>
                  <a:lnTo>
                    <a:pt x="57" y="104"/>
                  </a:lnTo>
                  <a:lnTo>
                    <a:pt x="47" y="105"/>
                  </a:lnTo>
                  <a:lnTo>
                    <a:pt x="38" y="106"/>
                  </a:lnTo>
                  <a:lnTo>
                    <a:pt x="28" y="108"/>
                  </a:lnTo>
                  <a:lnTo>
                    <a:pt x="19" y="108"/>
                  </a:lnTo>
                  <a:lnTo>
                    <a:pt x="9" y="109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5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38"/>
            <p:cNvSpPr>
              <a:spLocks noChangeArrowheads="1"/>
            </p:cNvSpPr>
            <p:nvPr/>
          </p:nvSpPr>
          <p:spPr bwMode="auto">
            <a:xfrm>
              <a:off x="2608" y="2750"/>
              <a:ext cx="726" cy="10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tr-TR" sz="5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3945006" y="3863006"/>
            <a:ext cx="1175317" cy="4881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Uzun Süreli Bellek</a:t>
            </a:r>
            <a:endParaRPr lang="tr-TR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5261215" y="3234918"/>
            <a:ext cx="1186224" cy="5180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Kısa Süreli Bellek</a:t>
            </a:r>
            <a:endParaRPr lang="tr-TR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3945005" y="2128674"/>
            <a:ext cx="699009" cy="653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tr-TR" altLang="tr-TR" sz="1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Algı</a:t>
            </a:r>
            <a:endParaRPr lang="tr-TR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5051239" y="2116902"/>
            <a:ext cx="781727" cy="6653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tr-TR" altLang="tr-TR" sz="13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Karar ve Tepki Seçimi</a:t>
            </a:r>
            <a:endParaRPr lang="tr-TR" altLang="tr-TR" sz="49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5920" name="Picture 32" descr="ey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064" y="2030551"/>
            <a:ext cx="699009" cy="4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30"/>
          <p:cNvSpPr>
            <a:spLocks noChangeShapeType="1"/>
          </p:cNvSpPr>
          <p:nvPr/>
        </p:nvSpPr>
        <p:spPr bwMode="auto">
          <a:xfrm>
            <a:off x="2116130" y="2046912"/>
            <a:ext cx="5599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29"/>
          <p:cNvSpPr>
            <a:spLocks noChangeShapeType="1"/>
          </p:cNvSpPr>
          <p:nvPr/>
        </p:nvSpPr>
        <p:spPr bwMode="auto">
          <a:xfrm>
            <a:off x="2116130" y="2187800"/>
            <a:ext cx="5599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2116130" y="2325962"/>
            <a:ext cx="5599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2116130" y="2465941"/>
            <a:ext cx="5599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2116130" y="2606828"/>
            <a:ext cx="5599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2116130" y="2745899"/>
            <a:ext cx="5599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3304172" y="2325962"/>
            <a:ext cx="559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3304172" y="2465941"/>
            <a:ext cx="559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3304172" y="2606828"/>
            <a:ext cx="559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2626070" y="1430595"/>
            <a:ext cx="1168045" cy="54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Algısal</a:t>
            </a:r>
            <a:r>
              <a:rPr lang="en-US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ön </a:t>
            </a:r>
            <a:endParaRPr lang="tr-TR" altLang="tr-T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işlemci</a:t>
            </a:r>
            <a:endParaRPr lang="tr-TR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>
            <a:off x="4632197" y="2465941"/>
            <a:ext cx="41904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234736" y="2116902"/>
            <a:ext cx="1330753" cy="665356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tr-TR" altLang="tr-TR" sz="375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/>
            <a:r>
              <a:rPr lang="tr-TR" altLang="tr-TR" sz="13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Tepki Gerçekleştirme</a:t>
            </a:r>
            <a:endParaRPr lang="tr-TR" altLang="tr-TR" sz="49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5799333" y="2465941"/>
            <a:ext cx="41904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>
            <a:off x="7565488" y="2465941"/>
            <a:ext cx="2808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16"/>
          <p:cNvSpPr>
            <a:spLocks noChangeArrowheads="1"/>
          </p:cNvSpPr>
          <p:nvPr/>
        </p:nvSpPr>
        <p:spPr bwMode="auto">
          <a:xfrm>
            <a:off x="4282239" y="928897"/>
            <a:ext cx="2375176" cy="6989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40106" tIns="20053" rIns="40106" bIns="20053" numCol="1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altLang="tr-TR" sz="15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Dikkat Kaynakları</a:t>
            </a:r>
            <a:endParaRPr lang="en-US" alt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H="1">
            <a:off x="4562206" y="3443977"/>
            <a:ext cx="698100" cy="4190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V="1">
            <a:off x="5120322" y="3752922"/>
            <a:ext cx="629926" cy="4190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 flipH="1" flipV="1">
            <a:off x="4491305" y="2778621"/>
            <a:ext cx="769001" cy="5590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491305" y="1487905"/>
            <a:ext cx="0" cy="6289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>
            <a:off x="5400290" y="1627883"/>
            <a:ext cx="0" cy="48901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6028397" y="1556985"/>
            <a:ext cx="0" cy="167793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>
            <a:off x="6447439" y="1487905"/>
            <a:ext cx="0" cy="6289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7846366" y="2465941"/>
            <a:ext cx="0" cy="22351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 flipH="1">
            <a:off x="2466089" y="4701063"/>
            <a:ext cx="53802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2466089" y="2465941"/>
            <a:ext cx="0" cy="22351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797516" y="4073708"/>
            <a:ext cx="790814" cy="27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Bellek</a:t>
            </a:r>
            <a:endParaRPr lang="tr-TR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663" y="4354645"/>
            <a:ext cx="2304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</a:rPr>
              <a:t>Wickens (1992)’den uyarlanmıştır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 bwMode="auto">
          <a:xfrm>
            <a:off x="2136589" y="71106"/>
            <a:ext cx="5829300" cy="66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sz="3600" kern="0" smtClean="0">
                <a:solidFill>
                  <a:srgbClr val="000000"/>
                </a:solidFill>
              </a:rPr>
              <a:t>İnsan Bilgi İşleme Modeli </a:t>
            </a:r>
            <a:endParaRPr lang="tr-TR" sz="3600" kern="0" dirty="0">
              <a:solidFill>
                <a:srgbClr val="000000"/>
              </a:solidFill>
            </a:endParaRPr>
          </a:p>
        </p:txBody>
      </p:sp>
      <p:pic>
        <p:nvPicPr>
          <p:cNvPr id="53" name="Resim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10" y="1697721"/>
            <a:ext cx="2531514" cy="23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7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dirty="0">
                <a:solidFill>
                  <a:srgbClr val="000000"/>
                </a:solidFill>
              </a:rPr>
              <a:t>Temel Özellikler</a:t>
            </a:r>
            <a:r>
              <a:rPr lang="en-US" altLang="tr-TR" sz="3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428750"/>
            <a:ext cx="6000750" cy="3086100"/>
          </a:xfrm>
        </p:spPr>
        <p:txBody>
          <a:bodyPr vert="horz" lIns="0" tIns="34290" rIns="0" bIns="34290" rtlCol="0">
            <a:normAutofit/>
          </a:bodyPr>
          <a:lstStyle/>
          <a:p>
            <a:pPr marL="330994" indent="-330994" eaLnBrk="1" hangingPunct="1">
              <a:lnSpc>
                <a:spcPct val="90000"/>
              </a:lnSpc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altLang="tr-TR" sz="2100" kern="1200" dirty="0">
                <a:latin typeface="Arial" panose="020B0604020202020204" pitchFamily="34" charset="0"/>
                <a:cs typeface="Arial" panose="020B0604020202020204" pitchFamily="34" charset="0"/>
              </a:rPr>
              <a:t>Bilişsel sistemimizin temel yapıları</a:t>
            </a:r>
            <a:endParaRPr lang="en-US" altLang="tr-TR" sz="21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048" lvl="1" indent="-182880" ea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</a:pPr>
            <a:r>
              <a:rPr lang="tr-TR" altLang="tr-TR" sz="1800" kern="1200" dirty="0">
                <a:ea typeface="+mn-ea"/>
                <a:cs typeface="+mn-cs"/>
              </a:rPr>
              <a:t>hafıza</a:t>
            </a:r>
            <a:r>
              <a:rPr lang="en-US" altLang="tr-TR" sz="1800" kern="1200" dirty="0">
                <a:ea typeface="+mn-ea"/>
                <a:cs typeface="+mn-cs"/>
              </a:rPr>
              <a:t> (</a:t>
            </a:r>
            <a:r>
              <a:rPr lang="tr-TR" altLang="tr-TR" sz="1800" kern="1200" dirty="0">
                <a:ea typeface="+mn-ea"/>
                <a:cs typeface="+mn-cs"/>
              </a:rPr>
              <a:t>kısa ve uzun süreli</a:t>
            </a:r>
            <a:r>
              <a:rPr lang="en-US" altLang="tr-TR" sz="1800" kern="1200" dirty="0">
                <a:ea typeface="+mn-ea"/>
                <a:cs typeface="+mn-cs"/>
              </a:rPr>
              <a:t>), </a:t>
            </a:r>
            <a:r>
              <a:rPr lang="tr-TR" altLang="tr-TR" sz="1800" kern="1200" dirty="0">
                <a:ea typeface="+mn-ea"/>
                <a:cs typeface="+mn-cs"/>
              </a:rPr>
              <a:t>şema</a:t>
            </a:r>
            <a:r>
              <a:rPr lang="en-US" altLang="tr-TR" sz="1800" kern="1200" dirty="0">
                <a:ea typeface="+mn-ea"/>
                <a:cs typeface="+mn-cs"/>
              </a:rPr>
              <a:t>, </a:t>
            </a:r>
            <a:r>
              <a:rPr lang="tr-TR" altLang="tr-TR" sz="1800" kern="1200" dirty="0">
                <a:ea typeface="+mn-ea"/>
                <a:cs typeface="+mn-cs"/>
              </a:rPr>
              <a:t>vs.</a:t>
            </a:r>
            <a:endParaRPr lang="en-US" altLang="tr-TR" sz="1800" kern="1200" dirty="0">
              <a:ea typeface="+mn-ea"/>
              <a:cs typeface="+mn-cs"/>
            </a:endParaRPr>
          </a:p>
          <a:p>
            <a:pPr marL="330994" indent="-330994" eaLnBrk="1" hangingPunct="1">
              <a:lnSpc>
                <a:spcPct val="90000"/>
              </a:lnSpc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altLang="tr-TR" sz="2100" kern="1200" dirty="0">
                <a:latin typeface="Arial" panose="020B0604020202020204" pitchFamily="34" charset="0"/>
                <a:cs typeface="Arial" panose="020B0604020202020204" pitchFamily="34" charset="0"/>
              </a:rPr>
              <a:t>İşlemler</a:t>
            </a:r>
            <a:endParaRPr lang="en-US" altLang="tr-TR" sz="21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048" lvl="1" indent="-182880" ea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</a:pPr>
            <a:r>
              <a:rPr lang="tr-TR" altLang="tr-TR" sz="1800" kern="1200" dirty="0">
                <a:ea typeface="+mn-ea"/>
                <a:cs typeface="+mn-cs"/>
              </a:rPr>
              <a:t>Kodlama, çağırma</a:t>
            </a:r>
            <a:r>
              <a:rPr lang="en-US" altLang="tr-TR" sz="1800" kern="1200" dirty="0">
                <a:ea typeface="+mn-ea"/>
                <a:cs typeface="+mn-cs"/>
              </a:rPr>
              <a:t>, </a:t>
            </a:r>
            <a:r>
              <a:rPr lang="tr-TR" altLang="tr-TR" sz="1800" kern="1200" dirty="0">
                <a:ea typeface="+mn-ea"/>
                <a:cs typeface="+mn-cs"/>
              </a:rPr>
              <a:t>özümseme</a:t>
            </a:r>
            <a:r>
              <a:rPr lang="en-US" altLang="tr-TR" sz="1800" kern="1200" dirty="0">
                <a:ea typeface="+mn-ea"/>
                <a:cs typeface="+mn-cs"/>
              </a:rPr>
              <a:t> </a:t>
            </a:r>
            <a:r>
              <a:rPr lang="tr-TR" altLang="tr-TR" sz="1800" kern="1200" dirty="0">
                <a:ea typeface="+mn-ea"/>
                <a:cs typeface="+mn-cs"/>
              </a:rPr>
              <a:t>vs.</a:t>
            </a:r>
            <a:endParaRPr lang="en-US" altLang="tr-TR" sz="1800" kern="1200" dirty="0">
              <a:ea typeface="+mn-ea"/>
              <a:cs typeface="+mn-cs"/>
            </a:endParaRPr>
          </a:p>
          <a:p>
            <a:pPr marL="330994" indent="-330994" eaLnBrk="1" hangingPunct="1">
              <a:lnSpc>
                <a:spcPct val="90000"/>
              </a:lnSpc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altLang="tr-TR" sz="2100" kern="1200" dirty="0">
                <a:latin typeface="Arial" panose="020B0604020202020204" pitchFamily="34" charset="0"/>
                <a:cs typeface="Arial" panose="020B0604020202020204" pitchFamily="34" charset="0"/>
              </a:rPr>
              <a:t>Biliş aktiftir</a:t>
            </a:r>
            <a:r>
              <a:rPr lang="en-US" altLang="tr-TR" sz="2100" kern="1200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</a:p>
          <a:p>
            <a:pPr marL="384048" lvl="1" indent="-182880" ea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</a:pPr>
            <a:r>
              <a:rPr lang="en-US" altLang="tr-TR" sz="1800" kern="1200" dirty="0">
                <a:ea typeface="+mn-ea"/>
                <a:cs typeface="+mn-cs"/>
              </a:rPr>
              <a:t> </a:t>
            </a:r>
            <a:r>
              <a:rPr lang="tr-TR" altLang="tr-TR" sz="1800" kern="1200" dirty="0">
                <a:ea typeface="+mn-ea"/>
                <a:cs typeface="+mn-cs"/>
              </a:rPr>
              <a:t>anlam ve düzenlilik arar.</a:t>
            </a:r>
            <a:endParaRPr lang="en-US" altLang="tr-TR" sz="1800" kern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22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>Düzen?</a:t>
            </a:r>
            <a:endParaRPr lang="en-US" sz="36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331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04950"/>
            <a:ext cx="681156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50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93176" y="438150"/>
            <a:ext cx="5314950" cy="800100"/>
          </a:xfrm>
        </p:spPr>
        <p:txBody>
          <a:bodyPr/>
          <a:lstStyle/>
          <a:p>
            <a:pPr algn="l"/>
            <a:r>
              <a:rPr lang="tr-TR" altLang="tr-TR" sz="3600" dirty="0">
                <a:solidFill>
                  <a:srgbClr val="000000"/>
                </a:solidFill>
              </a:rPr>
              <a:t>Biliş hızlı ve </a:t>
            </a:r>
            <a:r>
              <a:rPr lang="tr-TR" altLang="tr-TR" sz="3600" dirty="0" smtClean="0">
                <a:solidFill>
                  <a:srgbClr val="000000"/>
                </a:solidFill>
              </a:rPr>
              <a:t>düzenli</a:t>
            </a:r>
            <a:r>
              <a:rPr lang="en-US" altLang="tr-TR" sz="3600" dirty="0" smtClean="0">
                <a:solidFill>
                  <a:srgbClr val="000000"/>
                </a:solidFill>
              </a:rPr>
              <a:t> </a:t>
            </a:r>
            <a:endParaRPr lang="en-US" altLang="tr-TR" sz="3600" dirty="0">
              <a:solidFill>
                <a:srgbClr val="000000"/>
              </a:solidFill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793176" y="1436408"/>
            <a:ext cx="6057900" cy="3657600"/>
          </a:xfrm>
        </p:spPr>
        <p:txBody>
          <a:bodyPr vert="horz" lIns="0" tIns="34290" rIns="0" bIns="34290" rtlCol="0">
            <a:normAutofit/>
          </a:bodyPr>
          <a:lstStyle/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Algısal Ön İşlemci</a:t>
            </a:r>
            <a:endParaRPr lang="en-US" altLang="tr-TR" dirty="0"/>
          </a:p>
          <a:p>
            <a:pPr lvl="1"/>
            <a:r>
              <a:rPr lang="tr-TR" altLang="tr-TR" dirty="0"/>
              <a:t>Veriler hızla yok olur</a:t>
            </a:r>
            <a:r>
              <a:rPr lang="en-US" altLang="tr-TR" dirty="0"/>
              <a:t> (&lt;1s</a:t>
            </a:r>
            <a:r>
              <a:rPr lang="tr-TR" altLang="tr-TR" dirty="0"/>
              <a:t>n</a:t>
            </a:r>
            <a:r>
              <a:rPr lang="en-US" altLang="tr-TR" dirty="0"/>
              <a:t>).</a:t>
            </a:r>
          </a:p>
          <a:p>
            <a:pPr lvl="1"/>
            <a:r>
              <a:rPr lang="tr-TR" altLang="tr-TR" dirty="0"/>
              <a:t>Gelen sinyalin karakteristiklerine duyarlıdır.</a:t>
            </a:r>
            <a:endParaRPr lang="en-US" altLang="tr-TR" dirty="0"/>
          </a:p>
          <a:p>
            <a:pPr lvl="1"/>
            <a:r>
              <a:rPr lang="tr-TR" altLang="tr-TR" dirty="0"/>
              <a:t>Bilinçsiz süreç</a:t>
            </a:r>
            <a:endParaRPr lang="en-US" altLang="tr-TR" dirty="0"/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Algı</a:t>
            </a:r>
            <a:endParaRPr lang="en-US" altLang="tr-TR" dirty="0"/>
          </a:p>
          <a:p>
            <a:pPr lvl="1"/>
            <a:r>
              <a:rPr lang="tr-TR" altLang="tr-TR" dirty="0"/>
              <a:t>Çok sayıdaki sinyali bir kategoriye eşleştirme</a:t>
            </a:r>
            <a:endParaRPr lang="en-US" altLang="tr-TR" dirty="0"/>
          </a:p>
          <a:p>
            <a:pPr lvl="1"/>
            <a:r>
              <a:rPr lang="tr-TR" altLang="tr-TR" dirty="0"/>
              <a:t>Hissetme</a:t>
            </a:r>
            <a:r>
              <a:rPr lang="en-US" altLang="tr-TR" dirty="0"/>
              <a:t>, </a:t>
            </a:r>
            <a:r>
              <a:rPr lang="tr-TR" altLang="tr-TR" dirty="0"/>
              <a:t>tanıma</a:t>
            </a:r>
            <a:r>
              <a:rPr lang="en-US" altLang="tr-TR" dirty="0"/>
              <a:t>, </a:t>
            </a:r>
            <a:r>
              <a:rPr lang="tr-TR" altLang="tr-TR" dirty="0"/>
              <a:t>kategorize etme döngüsü</a:t>
            </a:r>
            <a:endParaRPr lang="en-US" altLang="tr-TR" dirty="0"/>
          </a:p>
          <a:p>
            <a:pPr lvl="1"/>
            <a:r>
              <a:rPr lang="tr-TR" altLang="tr-TR" dirty="0"/>
              <a:t>Bilinçli</a:t>
            </a:r>
            <a:endParaRPr lang="en-US" altLang="tr-TR" dirty="0"/>
          </a:p>
        </p:txBody>
      </p:sp>
      <p:grpSp>
        <p:nvGrpSpPr>
          <p:cNvPr id="7" name="Group 6"/>
          <p:cNvGrpSpPr/>
          <p:nvPr/>
        </p:nvGrpSpPr>
        <p:grpSpPr>
          <a:xfrm>
            <a:off x="7110936" y="2571750"/>
            <a:ext cx="1340266" cy="1024387"/>
            <a:chOff x="2970079" y="1980060"/>
            <a:chExt cx="5259521" cy="3811140"/>
          </a:xfrm>
        </p:grpSpPr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3550687" y="4457774"/>
              <a:ext cx="1452468" cy="1333426"/>
              <a:chOff x="2608" y="2750"/>
              <a:chExt cx="1210" cy="1088"/>
            </a:xfrm>
          </p:grpSpPr>
          <p:sp>
            <p:nvSpPr>
              <p:cNvPr id="23" name="Freeform 44"/>
              <p:cNvSpPr>
                <a:spLocks/>
              </p:cNvSpPr>
              <p:nvPr/>
            </p:nvSpPr>
            <p:spPr bwMode="auto">
              <a:xfrm>
                <a:off x="2699" y="2795"/>
                <a:ext cx="1119" cy="985"/>
              </a:xfrm>
              <a:custGeom>
                <a:avLst/>
                <a:gdLst>
                  <a:gd name="T0" fmla="*/ 104 w 2238"/>
                  <a:gd name="T1" fmla="*/ 901 h 1971"/>
                  <a:gd name="T2" fmla="*/ 410 w 2238"/>
                  <a:gd name="T3" fmla="*/ 651 h 1971"/>
                  <a:gd name="T4" fmla="*/ 636 w 2238"/>
                  <a:gd name="T5" fmla="*/ 539 h 1971"/>
                  <a:gd name="T6" fmla="*/ 911 w 2238"/>
                  <a:gd name="T7" fmla="*/ 433 h 1971"/>
                  <a:gd name="T8" fmla="*/ 949 w 2238"/>
                  <a:gd name="T9" fmla="*/ 461 h 1971"/>
                  <a:gd name="T10" fmla="*/ 1021 w 2238"/>
                  <a:gd name="T11" fmla="*/ 594 h 1971"/>
                  <a:gd name="T12" fmla="*/ 1109 w 2238"/>
                  <a:gd name="T13" fmla="*/ 886 h 1971"/>
                  <a:gd name="T14" fmla="*/ 1114 w 2238"/>
                  <a:gd name="T15" fmla="*/ 1212 h 1971"/>
                  <a:gd name="T16" fmla="*/ 1023 w 2238"/>
                  <a:gd name="T17" fmla="*/ 1523 h 1971"/>
                  <a:gd name="T18" fmla="*/ 911 w 2238"/>
                  <a:gd name="T19" fmla="*/ 1058 h 1971"/>
                  <a:gd name="T20" fmla="*/ 713 w 2238"/>
                  <a:gd name="T21" fmla="*/ 656 h 1971"/>
                  <a:gd name="T22" fmla="*/ 795 w 2238"/>
                  <a:gd name="T23" fmla="*/ 929 h 1971"/>
                  <a:gd name="T24" fmla="*/ 788 w 2238"/>
                  <a:gd name="T25" fmla="*/ 1204 h 1971"/>
                  <a:gd name="T26" fmla="*/ 710 w 2238"/>
                  <a:gd name="T27" fmla="*/ 1465 h 1971"/>
                  <a:gd name="T28" fmla="*/ 661 w 2238"/>
                  <a:gd name="T29" fmla="*/ 1548 h 1971"/>
                  <a:gd name="T30" fmla="*/ 636 w 2238"/>
                  <a:gd name="T31" fmla="*/ 799 h 1971"/>
                  <a:gd name="T32" fmla="*/ 472 w 2238"/>
                  <a:gd name="T33" fmla="*/ 758 h 1971"/>
                  <a:gd name="T34" fmla="*/ 511 w 2238"/>
                  <a:gd name="T35" fmla="*/ 885 h 1971"/>
                  <a:gd name="T36" fmla="*/ 495 w 2238"/>
                  <a:gd name="T37" fmla="*/ 1235 h 1971"/>
                  <a:gd name="T38" fmla="*/ 410 w 2238"/>
                  <a:gd name="T39" fmla="*/ 1447 h 1971"/>
                  <a:gd name="T40" fmla="*/ 408 w 2238"/>
                  <a:gd name="T41" fmla="*/ 850 h 1971"/>
                  <a:gd name="T42" fmla="*/ 256 w 2238"/>
                  <a:gd name="T43" fmla="*/ 886 h 1971"/>
                  <a:gd name="T44" fmla="*/ 309 w 2238"/>
                  <a:gd name="T45" fmla="*/ 986 h 1971"/>
                  <a:gd name="T46" fmla="*/ 256 w 2238"/>
                  <a:gd name="T47" fmla="*/ 1085 h 1971"/>
                  <a:gd name="T48" fmla="*/ 142 w 2238"/>
                  <a:gd name="T49" fmla="*/ 1097 h 1971"/>
                  <a:gd name="T50" fmla="*/ 70 w 2238"/>
                  <a:gd name="T51" fmla="*/ 1010 h 1971"/>
                  <a:gd name="T52" fmla="*/ 2230 w 2238"/>
                  <a:gd name="T53" fmla="*/ 1920 h 1971"/>
                  <a:gd name="T54" fmla="*/ 2223 w 2238"/>
                  <a:gd name="T55" fmla="*/ 1767 h 1971"/>
                  <a:gd name="T56" fmla="*/ 2183 w 2238"/>
                  <a:gd name="T57" fmla="*/ 1813 h 1971"/>
                  <a:gd name="T58" fmla="*/ 2103 w 2238"/>
                  <a:gd name="T59" fmla="*/ 1877 h 1971"/>
                  <a:gd name="T60" fmla="*/ 1949 w 2238"/>
                  <a:gd name="T61" fmla="*/ 1858 h 1971"/>
                  <a:gd name="T62" fmla="*/ 1850 w 2238"/>
                  <a:gd name="T63" fmla="*/ 1746 h 1971"/>
                  <a:gd name="T64" fmla="*/ 1785 w 2238"/>
                  <a:gd name="T65" fmla="*/ 1602 h 1971"/>
                  <a:gd name="T66" fmla="*/ 1700 w 2238"/>
                  <a:gd name="T67" fmla="*/ 1465 h 1971"/>
                  <a:gd name="T68" fmla="*/ 1599 w 2238"/>
                  <a:gd name="T69" fmla="*/ 1349 h 1971"/>
                  <a:gd name="T70" fmla="*/ 1500 w 2238"/>
                  <a:gd name="T71" fmla="*/ 1236 h 1971"/>
                  <a:gd name="T72" fmla="*/ 1442 w 2238"/>
                  <a:gd name="T73" fmla="*/ 1139 h 1971"/>
                  <a:gd name="T74" fmla="*/ 1406 w 2238"/>
                  <a:gd name="T75" fmla="*/ 1061 h 1971"/>
                  <a:gd name="T76" fmla="*/ 1374 w 2238"/>
                  <a:gd name="T77" fmla="*/ 733 h 1971"/>
                  <a:gd name="T78" fmla="*/ 1413 w 2238"/>
                  <a:gd name="T79" fmla="*/ 444 h 1971"/>
                  <a:gd name="T80" fmla="*/ 1512 w 2238"/>
                  <a:gd name="T81" fmla="*/ 246 h 1971"/>
                  <a:gd name="T82" fmla="*/ 1671 w 2238"/>
                  <a:gd name="T83" fmla="*/ 117 h 1971"/>
                  <a:gd name="T84" fmla="*/ 1882 w 2238"/>
                  <a:gd name="T85" fmla="*/ 83 h 1971"/>
                  <a:gd name="T86" fmla="*/ 1959 w 2238"/>
                  <a:gd name="T87" fmla="*/ 109 h 1971"/>
                  <a:gd name="T88" fmla="*/ 2038 w 2238"/>
                  <a:gd name="T89" fmla="*/ 155 h 1971"/>
                  <a:gd name="T90" fmla="*/ 2107 w 2238"/>
                  <a:gd name="T91" fmla="*/ 207 h 1971"/>
                  <a:gd name="T92" fmla="*/ 2218 w 2238"/>
                  <a:gd name="T93" fmla="*/ 329 h 1971"/>
                  <a:gd name="T94" fmla="*/ 2238 w 2238"/>
                  <a:gd name="T95" fmla="*/ 171 h 1971"/>
                  <a:gd name="T96" fmla="*/ 2028 w 2238"/>
                  <a:gd name="T97" fmla="*/ 0 h 1971"/>
                  <a:gd name="T98" fmla="*/ 1678 w 2238"/>
                  <a:gd name="T99" fmla="*/ 0 h 1971"/>
                  <a:gd name="T100" fmla="*/ 1328 w 2238"/>
                  <a:gd name="T101" fmla="*/ 0 h 1971"/>
                  <a:gd name="T102" fmla="*/ 978 w 2238"/>
                  <a:gd name="T103" fmla="*/ 2 h 1971"/>
                  <a:gd name="T104" fmla="*/ 629 w 2238"/>
                  <a:gd name="T105" fmla="*/ 3 h 1971"/>
                  <a:gd name="T106" fmla="*/ 280 w 2238"/>
                  <a:gd name="T107" fmla="*/ 3 h 1971"/>
                  <a:gd name="T108" fmla="*/ 0 w 2238"/>
                  <a:gd name="T109" fmla="*/ 975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38" h="1971">
                    <a:moveTo>
                      <a:pt x="68" y="986"/>
                    </a:moveTo>
                    <a:lnTo>
                      <a:pt x="70" y="962"/>
                    </a:lnTo>
                    <a:lnTo>
                      <a:pt x="77" y="939"/>
                    </a:lnTo>
                    <a:lnTo>
                      <a:pt x="89" y="918"/>
                    </a:lnTo>
                    <a:lnTo>
                      <a:pt x="104" y="901"/>
                    </a:lnTo>
                    <a:lnTo>
                      <a:pt x="121" y="886"/>
                    </a:lnTo>
                    <a:lnTo>
                      <a:pt x="142" y="875"/>
                    </a:lnTo>
                    <a:lnTo>
                      <a:pt x="165" y="868"/>
                    </a:lnTo>
                    <a:lnTo>
                      <a:pt x="189" y="865"/>
                    </a:lnTo>
                    <a:lnTo>
                      <a:pt x="410" y="651"/>
                    </a:lnTo>
                    <a:lnTo>
                      <a:pt x="415" y="651"/>
                    </a:lnTo>
                    <a:lnTo>
                      <a:pt x="420" y="651"/>
                    </a:lnTo>
                    <a:lnTo>
                      <a:pt x="425" y="651"/>
                    </a:lnTo>
                    <a:lnTo>
                      <a:pt x="431" y="651"/>
                    </a:lnTo>
                    <a:lnTo>
                      <a:pt x="636" y="539"/>
                    </a:lnTo>
                    <a:lnTo>
                      <a:pt x="640" y="539"/>
                    </a:lnTo>
                    <a:lnTo>
                      <a:pt x="646" y="539"/>
                    </a:lnTo>
                    <a:lnTo>
                      <a:pt x="651" y="539"/>
                    </a:lnTo>
                    <a:lnTo>
                      <a:pt x="657" y="539"/>
                    </a:lnTo>
                    <a:lnTo>
                      <a:pt x="911" y="433"/>
                    </a:lnTo>
                    <a:lnTo>
                      <a:pt x="916" y="433"/>
                    </a:lnTo>
                    <a:lnTo>
                      <a:pt x="921" y="433"/>
                    </a:lnTo>
                    <a:lnTo>
                      <a:pt x="926" y="433"/>
                    </a:lnTo>
                    <a:lnTo>
                      <a:pt x="932" y="433"/>
                    </a:lnTo>
                    <a:lnTo>
                      <a:pt x="949" y="461"/>
                    </a:lnTo>
                    <a:lnTo>
                      <a:pt x="964" y="485"/>
                    </a:lnTo>
                    <a:lnTo>
                      <a:pt x="977" y="507"/>
                    </a:lnTo>
                    <a:lnTo>
                      <a:pt x="989" y="530"/>
                    </a:lnTo>
                    <a:lnTo>
                      <a:pt x="1003" y="558"/>
                    </a:lnTo>
                    <a:lnTo>
                      <a:pt x="1021" y="594"/>
                    </a:lnTo>
                    <a:lnTo>
                      <a:pt x="1041" y="640"/>
                    </a:lnTo>
                    <a:lnTo>
                      <a:pt x="1070" y="701"/>
                    </a:lnTo>
                    <a:lnTo>
                      <a:pt x="1086" y="761"/>
                    </a:lnTo>
                    <a:lnTo>
                      <a:pt x="1099" y="823"/>
                    </a:lnTo>
                    <a:lnTo>
                      <a:pt x="1109" y="886"/>
                    </a:lnTo>
                    <a:lnTo>
                      <a:pt x="1117" y="951"/>
                    </a:lnTo>
                    <a:lnTo>
                      <a:pt x="1121" y="1015"/>
                    </a:lnTo>
                    <a:lnTo>
                      <a:pt x="1122" y="1081"/>
                    </a:lnTo>
                    <a:lnTo>
                      <a:pt x="1120" y="1148"/>
                    </a:lnTo>
                    <a:lnTo>
                      <a:pt x="1114" y="1212"/>
                    </a:lnTo>
                    <a:lnTo>
                      <a:pt x="1105" y="1278"/>
                    </a:lnTo>
                    <a:lnTo>
                      <a:pt x="1091" y="1341"/>
                    </a:lnTo>
                    <a:lnTo>
                      <a:pt x="1072" y="1403"/>
                    </a:lnTo>
                    <a:lnTo>
                      <a:pt x="1049" y="1464"/>
                    </a:lnTo>
                    <a:lnTo>
                      <a:pt x="1023" y="1523"/>
                    </a:lnTo>
                    <a:lnTo>
                      <a:pt x="991" y="1578"/>
                    </a:lnTo>
                    <a:lnTo>
                      <a:pt x="954" y="1632"/>
                    </a:lnTo>
                    <a:lnTo>
                      <a:pt x="911" y="1682"/>
                    </a:lnTo>
                    <a:lnTo>
                      <a:pt x="911" y="1370"/>
                    </a:lnTo>
                    <a:lnTo>
                      <a:pt x="911" y="1058"/>
                    </a:lnTo>
                    <a:lnTo>
                      <a:pt x="911" y="746"/>
                    </a:lnTo>
                    <a:lnTo>
                      <a:pt x="911" y="433"/>
                    </a:lnTo>
                    <a:lnTo>
                      <a:pt x="657" y="539"/>
                    </a:lnTo>
                    <a:lnTo>
                      <a:pt x="686" y="598"/>
                    </a:lnTo>
                    <a:lnTo>
                      <a:pt x="713" y="656"/>
                    </a:lnTo>
                    <a:lnTo>
                      <a:pt x="737" y="711"/>
                    </a:lnTo>
                    <a:lnTo>
                      <a:pt x="757" y="766"/>
                    </a:lnTo>
                    <a:lnTo>
                      <a:pt x="773" y="820"/>
                    </a:lnTo>
                    <a:lnTo>
                      <a:pt x="786" y="875"/>
                    </a:lnTo>
                    <a:lnTo>
                      <a:pt x="795" y="929"/>
                    </a:lnTo>
                    <a:lnTo>
                      <a:pt x="801" y="982"/>
                    </a:lnTo>
                    <a:lnTo>
                      <a:pt x="803" y="1037"/>
                    </a:lnTo>
                    <a:lnTo>
                      <a:pt x="802" y="1091"/>
                    </a:lnTo>
                    <a:lnTo>
                      <a:pt x="796" y="1148"/>
                    </a:lnTo>
                    <a:lnTo>
                      <a:pt x="788" y="1204"/>
                    </a:lnTo>
                    <a:lnTo>
                      <a:pt x="775" y="1263"/>
                    </a:lnTo>
                    <a:lnTo>
                      <a:pt x="760" y="1323"/>
                    </a:lnTo>
                    <a:lnTo>
                      <a:pt x="741" y="1385"/>
                    </a:lnTo>
                    <a:lnTo>
                      <a:pt x="718" y="1449"/>
                    </a:lnTo>
                    <a:lnTo>
                      <a:pt x="710" y="1465"/>
                    </a:lnTo>
                    <a:lnTo>
                      <a:pt x="700" y="1483"/>
                    </a:lnTo>
                    <a:lnTo>
                      <a:pt x="691" y="1500"/>
                    </a:lnTo>
                    <a:lnTo>
                      <a:pt x="682" y="1516"/>
                    </a:lnTo>
                    <a:lnTo>
                      <a:pt x="672" y="1533"/>
                    </a:lnTo>
                    <a:lnTo>
                      <a:pt x="661" y="1548"/>
                    </a:lnTo>
                    <a:lnTo>
                      <a:pt x="648" y="1563"/>
                    </a:lnTo>
                    <a:lnTo>
                      <a:pt x="636" y="1576"/>
                    </a:lnTo>
                    <a:lnTo>
                      <a:pt x="636" y="1317"/>
                    </a:lnTo>
                    <a:lnTo>
                      <a:pt x="636" y="1058"/>
                    </a:lnTo>
                    <a:lnTo>
                      <a:pt x="636" y="799"/>
                    </a:lnTo>
                    <a:lnTo>
                      <a:pt x="636" y="539"/>
                    </a:lnTo>
                    <a:lnTo>
                      <a:pt x="431" y="651"/>
                    </a:lnTo>
                    <a:lnTo>
                      <a:pt x="448" y="696"/>
                    </a:lnTo>
                    <a:lnTo>
                      <a:pt x="462" y="731"/>
                    </a:lnTo>
                    <a:lnTo>
                      <a:pt x="472" y="758"/>
                    </a:lnTo>
                    <a:lnTo>
                      <a:pt x="480" y="781"/>
                    </a:lnTo>
                    <a:lnTo>
                      <a:pt x="487" y="803"/>
                    </a:lnTo>
                    <a:lnTo>
                      <a:pt x="494" y="825"/>
                    </a:lnTo>
                    <a:lnTo>
                      <a:pt x="502" y="852"/>
                    </a:lnTo>
                    <a:lnTo>
                      <a:pt x="511" y="885"/>
                    </a:lnTo>
                    <a:lnTo>
                      <a:pt x="521" y="963"/>
                    </a:lnTo>
                    <a:lnTo>
                      <a:pt x="523" y="1036"/>
                    </a:lnTo>
                    <a:lnTo>
                      <a:pt x="519" y="1104"/>
                    </a:lnTo>
                    <a:lnTo>
                      <a:pt x="510" y="1169"/>
                    </a:lnTo>
                    <a:lnTo>
                      <a:pt x="495" y="1235"/>
                    </a:lnTo>
                    <a:lnTo>
                      <a:pt x="475" y="1302"/>
                    </a:lnTo>
                    <a:lnTo>
                      <a:pt x="448" y="1371"/>
                    </a:lnTo>
                    <a:lnTo>
                      <a:pt x="417" y="1445"/>
                    </a:lnTo>
                    <a:lnTo>
                      <a:pt x="414" y="1446"/>
                    </a:lnTo>
                    <a:lnTo>
                      <a:pt x="410" y="1447"/>
                    </a:lnTo>
                    <a:lnTo>
                      <a:pt x="405" y="1448"/>
                    </a:lnTo>
                    <a:lnTo>
                      <a:pt x="402" y="1449"/>
                    </a:lnTo>
                    <a:lnTo>
                      <a:pt x="404" y="1249"/>
                    </a:lnTo>
                    <a:lnTo>
                      <a:pt x="405" y="1050"/>
                    </a:lnTo>
                    <a:lnTo>
                      <a:pt x="408" y="850"/>
                    </a:lnTo>
                    <a:lnTo>
                      <a:pt x="410" y="651"/>
                    </a:lnTo>
                    <a:lnTo>
                      <a:pt x="189" y="865"/>
                    </a:lnTo>
                    <a:lnTo>
                      <a:pt x="213" y="868"/>
                    </a:lnTo>
                    <a:lnTo>
                      <a:pt x="235" y="875"/>
                    </a:lnTo>
                    <a:lnTo>
                      <a:pt x="256" y="886"/>
                    </a:lnTo>
                    <a:lnTo>
                      <a:pt x="273" y="901"/>
                    </a:lnTo>
                    <a:lnTo>
                      <a:pt x="288" y="918"/>
                    </a:lnTo>
                    <a:lnTo>
                      <a:pt x="299" y="939"/>
                    </a:lnTo>
                    <a:lnTo>
                      <a:pt x="306" y="962"/>
                    </a:lnTo>
                    <a:lnTo>
                      <a:pt x="309" y="986"/>
                    </a:lnTo>
                    <a:lnTo>
                      <a:pt x="306" y="1010"/>
                    </a:lnTo>
                    <a:lnTo>
                      <a:pt x="299" y="1034"/>
                    </a:lnTo>
                    <a:lnTo>
                      <a:pt x="288" y="1053"/>
                    </a:lnTo>
                    <a:lnTo>
                      <a:pt x="273" y="1072"/>
                    </a:lnTo>
                    <a:lnTo>
                      <a:pt x="256" y="1085"/>
                    </a:lnTo>
                    <a:lnTo>
                      <a:pt x="235" y="1097"/>
                    </a:lnTo>
                    <a:lnTo>
                      <a:pt x="213" y="1104"/>
                    </a:lnTo>
                    <a:lnTo>
                      <a:pt x="189" y="1106"/>
                    </a:lnTo>
                    <a:lnTo>
                      <a:pt x="165" y="1104"/>
                    </a:lnTo>
                    <a:lnTo>
                      <a:pt x="142" y="1097"/>
                    </a:lnTo>
                    <a:lnTo>
                      <a:pt x="121" y="1085"/>
                    </a:lnTo>
                    <a:lnTo>
                      <a:pt x="104" y="1072"/>
                    </a:lnTo>
                    <a:lnTo>
                      <a:pt x="89" y="1053"/>
                    </a:lnTo>
                    <a:lnTo>
                      <a:pt x="77" y="1034"/>
                    </a:lnTo>
                    <a:lnTo>
                      <a:pt x="70" y="1010"/>
                    </a:lnTo>
                    <a:lnTo>
                      <a:pt x="68" y="986"/>
                    </a:lnTo>
                    <a:lnTo>
                      <a:pt x="0" y="975"/>
                    </a:lnTo>
                    <a:lnTo>
                      <a:pt x="0" y="1971"/>
                    </a:lnTo>
                    <a:lnTo>
                      <a:pt x="2230" y="1971"/>
                    </a:lnTo>
                    <a:lnTo>
                      <a:pt x="2230" y="1920"/>
                    </a:lnTo>
                    <a:lnTo>
                      <a:pt x="2230" y="1868"/>
                    </a:lnTo>
                    <a:lnTo>
                      <a:pt x="2230" y="1818"/>
                    </a:lnTo>
                    <a:lnTo>
                      <a:pt x="2230" y="1767"/>
                    </a:lnTo>
                    <a:lnTo>
                      <a:pt x="2226" y="1767"/>
                    </a:lnTo>
                    <a:lnTo>
                      <a:pt x="2223" y="1767"/>
                    </a:lnTo>
                    <a:lnTo>
                      <a:pt x="2220" y="1767"/>
                    </a:lnTo>
                    <a:lnTo>
                      <a:pt x="2216" y="1767"/>
                    </a:lnTo>
                    <a:lnTo>
                      <a:pt x="2207" y="1783"/>
                    </a:lnTo>
                    <a:lnTo>
                      <a:pt x="2195" y="1798"/>
                    </a:lnTo>
                    <a:lnTo>
                      <a:pt x="2183" y="1813"/>
                    </a:lnTo>
                    <a:lnTo>
                      <a:pt x="2168" y="1827"/>
                    </a:lnTo>
                    <a:lnTo>
                      <a:pt x="2152" y="1840"/>
                    </a:lnTo>
                    <a:lnTo>
                      <a:pt x="2135" y="1852"/>
                    </a:lnTo>
                    <a:lnTo>
                      <a:pt x="2119" y="1865"/>
                    </a:lnTo>
                    <a:lnTo>
                      <a:pt x="2103" y="1877"/>
                    </a:lnTo>
                    <a:lnTo>
                      <a:pt x="2068" y="1883"/>
                    </a:lnTo>
                    <a:lnTo>
                      <a:pt x="2034" y="1885"/>
                    </a:lnTo>
                    <a:lnTo>
                      <a:pt x="2003" y="1881"/>
                    </a:lnTo>
                    <a:lnTo>
                      <a:pt x="1975" y="1872"/>
                    </a:lnTo>
                    <a:lnTo>
                      <a:pt x="1949" y="1858"/>
                    </a:lnTo>
                    <a:lnTo>
                      <a:pt x="1926" y="1842"/>
                    </a:lnTo>
                    <a:lnTo>
                      <a:pt x="1904" y="1821"/>
                    </a:lnTo>
                    <a:lnTo>
                      <a:pt x="1884" y="1798"/>
                    </a:lnTo>
                    <a:lnTo>
                      <a:pt x="1866" y="1773"/>
                    </a:lnTo>
                    <a:lnTo>
                      <a:pt x="1850" y="1746"/>
                    </a:lnTo>
                    <a:lnTo>
                      <a:pt x="1835" y="1718"/>
                    </a:lnTo>
                    <a:lnTo>
                      <a:pt x="1821" y="1689"/>
                    </a:lnTo>
                    <a:lnTo>
                      <a:pt x="1808" y="1660"/>
                    </a:lnTo>
                    <a:lnTo>
                      <a:pt x="1797" y="1631"/>
                    </a:lnTo>
                    <a:lnTo>
                      <a:pt x="1785" y="1602"/>
                    </a:lnTo>
                    <a:lnTo>
                      <a:pt x="1775" y="1576"/>
                    </a:lnTo>
                    <a:lnTo>
                      <a:pt x="1757" y="1546"/>
                    </a:lnTo>
                    <a:lnTo>
                      <a:pt x="1738" y="1518"/>
                    </a:lnTo>
                    <a:lnTo>
                      <a:pt x="1720" y="1492"/>
                    </a:lnTo>
                    <a:lnTo>
                      <a:pt x="1700" y="1465"/>
                    </a:lnTo>
                    <a:lnTo>
                      <a:pt x="1681" y="1441"/>
                    </a:lnTo>
                    <a:lnTo>
                      <a:pt x="1660" y="1417"/>
                    </a:lnTo>
                    <a:lnTo>
                      <a:pt x="1639" y="1394"/>
                    </a:lnTo>
                    <a:lnTo>
                      <a:pt x="1619" y="1371"/>
                    </a:lnTo>
                    <a:lnTo>
                      <a:pt x="1599" y="1349"/>
                    </a:lnTo>
                    <a:lnTo>
                      <a:pt x="1578" y="1327"/>
                    </a:lnTo>
                    <a:lnTo>
                      <a:pt x="1557" y="1305"/>
                    </a:lnTo>
                    <a:lnTo>
                      <a:pt x="1538" y="1282"/>
                    </a:lnTo>
                    <a:lnTo>
                      <a:pt x="1518" y="1259"/>
                    </a:lnTo>
                    <a:lnTo>
                      <a:pt x="1500" y="1236"/>
                    </a:lnTo>
                    <a:lnTo>
                      <a:pt x="1481" y="1213"/>
                    </a:lnTo>
                    <a:lnTo>
                      <a:pt x="1463" y="1188"/>
                    </a:lnTo>
                    <a:lnTo>
                      <a:pt x="1456" y="1172"/>
                    </a:lnTo>
                    <a:lnTo>
                      <a:pt x="1449" y="1156"/>
                    </a:lnTo>
                    <a:lnTo>
                      <a:pt x="1442" y="1139"/>
                    </a:lnTo>
                    <a:lnTo>
                      <a:pt x="1435" y="1125"/>
                    </a:lnTo>
                    <a:lnTo>
                      <a:pt x="1427" y="1108"/>
                    </a:lnTo>
                    <a:lnTo>
                      <a:pt x="1420" y="1092"/>
                    </a:lnTo>
                    <a:lnTo>
                      <a:pt x="1413" y="1077"/>
                    </a:lnTo>
                    <a:lnTo>
                      <a:pt x="1406" y="1061"/>
                    </a:lnTo>
                    <a:lnTo>
                      <a:pt x="1393" y="994"/>
                    </a:lnTo>
                    <a:lnTo>
                      <a:pt x="1382" y="929"/>
                    </a:lnTo>
                    <a:lnTo>
                      <a:pt x="1376" y="863"/>
                    </a:lnTo>
                    <a:lnTo>
                      <a:pt x="1374" y="797"/>
                    </a:lnTo>
                    <a:lnTo>
                      <a:pt x="1374" y="733"/>
                    </a:lnTo>
                    <a:lnTo>
                      <a:pt x="1376" y="668"/>
                    </a:lnTo>
                    <a:lnTo>
                      <a:pt x="1381" y="604"/>
                    </a:lnTo>
                    <a:lnTo>
                      <a:pt x="1387" y="539"/>
                    </a:lnTo>
                    <a:lnTo>
                      <a:pt x="1399" y="491"/>
                    </a:lnTo>
                    <a:lnTo>
                      <a:pt x="1413" y="444"/>
                    </a:lnTo>
                    <a:lnTo>
                      <a:pt x="1429" y="400"/>
                    </a:lnTo>
                    <a:lnTo>
                      <a:pt x="1447" y="357"/>
                    </a:lnTo>
                    <a:lnTo>
                      <a:pt x="1466" y="318"/>
                    </a:lnTo>
                    <a:lnTo>
                      <a:pt x="1488" y="280"/>
                    </a:lnTo>
                    <a:lnTo>
                      <a:pt x="1512" y="246"/>
                    </a:lnTo>
                    <a:lnTo>
                      <a:pt x="1539" y="214"/>
                    </a:lnTo>
                    <a:lnTo>
                      <a:pt x="1568" y="185"/>
                    </a:lnTo>
                    <a:lnTo>
                      <a:pt x="1599" y="159"/>
                    </a:lnTo>
                    <a:lnTo>
                      <a:pt x="1633" y="136"/>
                    </a:lnTo>
                    <a:lnTo>
                      <a:pt x="1671" y="117"/>
                    </a:lnTo>
                    <a:lnTo>
                      <a:pt x="1712" y="102"/>
                    </a:lnTo>
                    <a:lnTo>
                      <a:pt x="1757" y="89"/>
                    </a:lnTo>
                    <a:lnTo>
                      <a:pt x="1804" y="81"/>
                    </a:lnTo>
                    <a:lnTo>
                      <a:pt x="1856" y="76"/>
                    </a:lnTo>
                    <a:lnTo>
                      <a:pt x="1882" y="83"/>
                    </a:lnTo>
                    <a:lnTo>
                      <a:pt x="1902" y="89"/>
                    </a:lnTo>
                    <a:lnTo>
                      <a:pt x="1918" y="94"/>
                    </a:lnTo>
                    <a:lnTo>
                      <a:pt x="1932" y="98"/>
                    </a:lnTo>
                    <a:lnTo>
                      <a:pt x="1945" y="103"/>
                    </a:lnTo>
                    <a:lnTo>
                      <a:pt x="1959" y="109"/>
                    </a:lnTo>
                    <a:lnTo>
                      <a:pt x="1977" y="116"/>
                    </a:lnTo>
                    <a:lnTo>
                      <a:pt x="1997" y="125"/>
                    </a:lnTo>
                    <a:lnTo>
                      <a:pt x="2011" y="135"/>
                    </a:lnTo>
                    <a:lnTo>
                      <a:pt x="2024" y="144"/>
                    </a:lnTo>
                    <a:lnTo>
                      <a:pt x="2038" y="155"/>
                    </a:lnTo>
                    <a:lnTo>
                      <a:pt x="2051" y="165"/>
                    </a:lnTo>
                    <a:lnTo>
                      <a:pt x="2065" y="176"/>
                    </a:lnTo>
                    <a:lnTo>
                      <a:pt x="2079" y="186"/>
                    </a:lnTo>
                    <a:lnTo>
                      <a:pt x="2093" y="196"/>
                    </a:lnTo>
                    <a:lnTo>
                      <a:pt x="2107" y="207"/>
                    </a:lnTo>
                    <a:lnTo>
                      <a:pt x="2144" y="248"/>
                    </a:lnTo>
                    <a:lnTo>
                      <a:pt x="2172" y="280"/>
                    </a:lnTo>
                    <a:lnTo>
                      <a:pt x="2193" y="303"/>
                    </a:lnTo>
                    <a:lnTo>
                      <a:pt x="2208" y="318"/>
                    </a:lnTo>
                    <a:lnTo>
                      <a:pt x="2218" y="329"/>
                    </a:lnTo>
                    <a:lnTo>
                      <a:pt x="2225" y="334"/>
                    </a:lnTo>
                    <a:lnTo>
                      <a:pt x="2232" y="338"/>
                    </a:lnTo>
                    <a:lnTo>
                      <a:pt x="2238" y="341"/>
                    </a:lnTo>
                    <a:lnTo>
                      <a:pt x="2238" y="256"/>
                    </a:lnTo>
                    <a:lnTo>
                      <a:pt x="2238" y="171"/>
                    </a:lnTo>
                    <a:lnTo>
                      <a:pt x="2238" y="87"/>
                    </a:lnTo>
                    <a:lnTo>
                      <a:pt x="2238" y="2"/>
                    </a:lnTo>
                    <a:lnTo>
                      <a:pt x="2168" y="2"/>
                    </a:lnTo>
                    <a:lnTo>
                      <a:pt x="2097" y="0"/>
                    </a:lnTo>
                    <a:lnTo>
                      <a:pt x="2028" y="0"/>
                    </a:lnTo>
                    <a:lnTo>
                      <a:pt x="1958" y="0"/>
                    </a:lnTo>
                    <a:lnTo>
                      <a:pt x="1888" y="0"/>
                    </a:lnTo>
                    <a:lnTo>
                      <a:pt x="1818" y="0"/>
                    </a:lnTo>
                    <a:lnTo>
                      <a:pt x="1747" y="0"/>
                    </a:lnTo>
                    <a:lnTo>
                      <a:pt x="1678" y="0"/>
                    </a:lnTo>
                    <a:lnTo>
                      <a:pt x="1608" y="0"/>
                    </a:lnTo>
                    <a:lnTo>
                      <a:pt x="1538" y="0"/>
                    </a:lnTo>
                    <a:lnTo>
                      <a:pt x="1467" y="0"/>
                    </a:lnTo>
                    <a:lnTo>
                      <a:pt x="1398" y="0"/>
                    </a:lnTo>
                    <a:lnTo>
                      <a:pt x="1328" y="0"/>
                    </a:lnTo>
                    <a:lnTo>
                      <a:pt x="1258" y="2"/>
                    </a:lnTo>
                    <a:lnTo>
                      <a:pt x="1188" y="2"/>
                    </a:lnTo>
                    <a:lnTo>
                      <a:pt x="1118" y="2"/>
                    </a:lnTo>
                    <a:lnTo>
                      <a:pt x="1048" y="2"/>
                    </a:lnTo>
                    <a:lnTo>
                      <a:pt x="978" y="2"/>
                    </a:lnTo>
                    <a:lnTo>
                      <a:pt x="909" y="3"/>
                    </a:lnTo>
                    <a:lnTo>
                      <a:pt x="839" y="3"/>
                    </a:lnTo>
                    <a:lnTo>
                      <a:pt x="768" y="3"/>
                    </a:lnTo>
                    <a:lnTo>
                      <a:pt x="699" y="3"/>
                    </a:lnTo>
                    <a:lnTo>
                      <a:pt x="629" y="3"/>
                    </a:lnTo>
                    <a:lnTo>
                      <a:pt x="559" y="3"/>
                    </a:lnTo>
                    <a:lnTo>
                      <a:pt x="490" y="3"/>
                    </a:lnTo>
                    <a:lnTo>
                      <a:pt x="419" y="3"/>
                    </a:lnTo>
                    <a:lnTo>
                      <a:pt x="349" y="3"/>
                    </a:lnTo>
                    <a:lnTo>
                      <a:pt x="280" y="3"/>
                    </a:lnTo>
                    <a:lnTo>
                      <a:pt x="210" y="3"/>
                    </a:lnTo>
                    <a:lnTo>
                      <a:pt x="139" y="3"/>
                    </a:lnTo>
                    <a:lnTo>
                      <a:pt x="70" y="2"/>
                    </a:lnTo>
                    <a:lnTo>
                      <a:pt x="0" y="2"/>
                    </a:lnTo>
                    <a:lnTo>
                      <a:pt x="0" y="975"/>
                    </a:lnTo>
                    <a:lnTo>
                      <a:pt x="68" y="9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3657" y="3285"/>
                <a:ext cx="122" cy="230"/>
              </a:xfrm>
              <a:custGeom>
                <a:avLst/>
                <a:gdLst>
                  <a:gd name="T0" fmla="*/ 36 w 246"/>
                  <a:gd name="T1" fmla="*/ 446 h 461"/>
                  <a:gd name="T2" fmla="*/ 14 w 246"/>
                  <a:gd name="T3" fmla="*/ 419 h 461"/>
                  <a:gd name="T4" fmla="*/ 6 w 246"/>
                  <a:gd name="T5" fmla="*/ 393 h 461"/>
                  <a:gd name="T6" fmla="*/ 3 w 246"/>
                  <a:gd name="T7" fmla="*/ 363 h 461"/>
                  <a:gd name="T8" fmla="*/ 5 w 246"/>
                  <a:gd name="T9" fmla="*/ 342 h 461"/>
                  <a:gd name="T10" fmla="*/ 14 w 246"/>
                  <a:gd name="T11" fmla="*/ 339 h 461"/>
                  <a:gd name="T12" fmla="*/ 21 w 246"/>
                  <a:gd name="T13" fmla="*/ 349 h 461"/>
                  <a:gd name="T14" fmla="*/ 26 w 246"/>
                  <a:gd name="T15" fmla="*/ 370 h 461"/>
                  <a:gd name="T16" fmla="*/ 36 w 246"/>
                  <a:gd name="T17" fmla="*/ 386 h 461"/>
                  <a:gd name="T18" fmla="*/ 55 w 246"/>
                  <a:gd name="T19" fmla="*/ 396 h 461"/>
                  <a:gd name="T20" fmla="*/ 87 w 246"/>
                  <a:gd name="T21" fmla="*/ 394 h 461"/>
                  <a:gd name="T22" fmla="*/ 97 w 246"/>
                  <a:gd name="T23" fmla="*/ 357 h 461"/>
                  <a:gd name="T24" fmla="*/ 85 w 246"/>
                  <a:gd name="T25" fmla="*/ 302 h 461"/>
                  <a:gd name="T26" fmla="*/ 62 w 246"/>
                  <a:gd name="T27" fmla="*/ 247 h 461"/>
                  <a:gd name="T28" fmla="*/ 51 w 246"/>
                  <a:gd name="T29" fmla="*/ 203 h 461"/>
                  <a:gd name="T30" fmla="*/ 58 w 246"/>
                  <a:gd name="T31" fmla="*/ 161 h 461"/>
                  <a:gd name="T32" fmla="*/ 73 w 246"/>
                  <a:gd name="T33" fmla="*/ 124 h 461"/>
                  <a:gd name="T34" fmla="*/ 94 w 246"/>
                  <a:gd name="T35" fmla="*/ 92 h 461"/>
                  <a:gd name="T36" fmla="*/ 120 w 246"/>
                  <a:gd name="T37" fmla="*/ 63 h 461"/>
                  <a:gd name="T38" fmla="*/ 151 w 246"/>
                  <a:gd name="T39" fmla="*/ 39 h 461"/>
                  <a:gd name="T40" fmla="*/ 186 w 246"/>
                  <a:gd name="T41" fmla="*/ 21 h 461"/>
                  <a:gd name="T42" fmla="*/ 224 w 246"/>
                  <a:gd name="T43" fmla="*/ 6 h 461"/>
                  <a:gd name="T44" fmla="*/ 245 w 246"/>
                  <a:gd name="T45" fmla="*/ 17 h 461"/>
                  <a:gd name="T46" fmla="*/ 244 w 246"/>
                  <a:gd name="T47" fmla="*/ 47 h 461"/>
                  <a:gd name="T48" fmla="*/ 197 w 246"/>
                  <a:gd name="T49" fmla="*/ 89 h 461"/>
                  <a:gd name="T50" fmla="*/ 151 w 246"/>
                  <a:gd name="T51" fmla="*/ 137 h 461"/>
                  <a:gd name="T52" fmla="*/ 149 w 246"/>
                  <a:gd name="T53" fmla="*/ 194 h 461"/>
                  <a:gd name="T54" fmla="*/ 169 w 246"/>
                  <a:gd name="T55" fmla="*/ 263 h 461"/>
                  <a:gd name="T56" fmla="*/ 181 w 246"/>
                  <a:gd name="T57" fmla="*/ 335 h 461"/>
                  <a:gd name="T58" fmla="*/ 171 w 246"/>
                  <a:gd name="T59" fmla="*/ 393 h 461"/>
                  <a:gd name="T60" fmla="*/ 140 w 246"/>
                  <a:gd name="T61" fmla="*/ 434 h 461"/>
                  <a:gd name="T62" fmla="*/ 88 w 246"/>
                  <a:gd name="T63" fmla="*/ 457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461">
                    <a:moveTo>
                      <a:pt x="53" y="461"/>
                    </a:moveTo>
                    <a:lnTo>
                      <a:pt x="36" y="446"/>
                    </a:lnTo>
                    <a:lnTo>
                      <a:pt x="24" y="432"/>
                    </a:lnTo>
                    <a:lnTo>
                      <a:pt x="14" y="419"/>
                    </a:lnTo>
                    <a:lnTo>
                      <a:pt x="10" y="407"/>
                    </a:lnTo>
                    <a:lnTo>
                      <a:pt x="6" y="393"/>
                    </a:lnTo>
                    <a:lnTo>
                      <a:pt x="4" y="379"/>
                    </a:lnTo>
                    <a:lnTo>
                      <a:pt x="3" y="363"/>
                    </a:lnTo>
                    <a:lnTo>
                      <a:pt x="0" y="344"/>
                    </a:lnTo>
                    <a:lnTo>
                      <a:pt x="5" y="342"/>
                    </a:lnTo>
                    <a:lnTo>
                      <a:pt x="10" y="341"/>
                    </a:lnTo>
                    <a:lnTo>
                      <a:pt x="14" y="339"/>
                    </a:lnTo>
                    <a:lnTo>
                      <a:pt x="19" y="338"/>
                    </a:lnTo>
                    <a:lnTo>
                      <a:pt x="21" y="349"/>
                    </a:lnTo>
                    <a:lnTo>
                      <a:pt x="24" y="359"/>
                    </a:lnTo>
                    <a:lnTo>
                      <a:pt x="26" y="370"/>
                    </a:lnTo>
                    <a:lnTo>
                      <a:pt x="30" y="378"/>
                    </a:lnTo>
                    <a:lnTo>
                      <a:pt x="36" y="386"/>
                    </a:lnTo>
                    <a:lnTo>
                      <a:pt x="44" y="392"/>
                    </a:lnTo>
                    <a:lnTo>
                      <a:pt x="55" y="396"/>
                    </a:lnTo>
                    <a:lnTo>
                      <a:pt x="70" y="400"/>
                    </a:lnTo>
                    <a:lnTo>
                      <a:pt x="87" y="394"/>
                    </a:lnTo>
                    <a:lnTo>
                      <a:pt x="96" y="379"/>
                    </a:lnTo>
                    <a:lnTo>
                      <a:pt x="97" y="357"/>
                    </a:lnTo>
                    <a:lnTo>
                      <a:pt x="93" y="331"/>
                    </a:lnTo>
                    <a:lnTo>
                      <a:pt x="85" y="302"/>
                    </a:lnTo>
                    <a:lnTo>
                      <a:pt x="73" y="273"/>
                    </a:lnTo>
                    <a:lnTo>
                      <a:pt x="62" y="247"/>
                    </a:lnTo>
                    <a:lnTo>
                      <a:pt x="50" y="225"/>
                    </a:lnTo>
                    <a:lnTo>
                      <a:pt x="51" y="203"/>
                    </a:lnTo>
                    <a:lnTo>
                      <a:pt x="53" y="182"/>
                    </a:lnTo>
                    <a:lnTo>
                      <a:pt x="58" y="161"/>
                    </a:lnTo>
                    <a:lnTo>
                      <a:pt x="65" y="143"/>
                    </a:lnTo>
                    <a:lnTo>
                      <a:pt x="73" y="124"/>
                    </a:lnTo>
                    <a:lnTo>
                      <a:pt x="82" y="108"/>
                    </a:lnTo>
                    <a:lnTo>
                      <a:pt x="94" y="92"/>
                    </a:lnTo>
                    <a:lnTo>
                      <a:pt x="106" y="77"/>
                    </a:lnTo>
                    <a:lnTo>
                      <a:pt x="120" y="63"/>
                    </a:lnTo>
                    <a:lnTo>
                      <a:pt x="135" y="51"/>
                    </a:lnTo>
                    <a:lnTo>
                      <a:pt x="151" y="39"/>
                    </a:lnTo>
                    <a:lnTo>
                      <a:pt x="169" y="30"/>
                    </a:lnTo>
                    <a:lnTo>
                      <a:pt x="186" y="21"/>
                    </a:lnTo>
                    <a:lnTo>
                      <a:pt x="204" y="13"/>
                    </a:lnTo>
                    <a:lnTo>
                      <a:pt x="224" y="6"/>
                    </a:lnTo>
                    <a:lnTo>
                      <a:pt x="245" y="0"/>
                    </a:lnTo>
                    <a:lnTo>
                      <a:pt x="245" y="17"/>
                    </a:lnTo>
                    <a:lnTo>
                      <a:pt x="245" y="32"/>
                    </a:lnTo>
                    <a:lnTo>
                      <a:pt x="244" y="47"/>
                    </a:lnTo>
                    <a:lnTo>
                      <a:pt x="246" y="66"/>
                    </a:lnTo>
                    <a:lnTo>
                      <a:pt x="197" y="89"/>
                    </a:lnTo>
                    <a:lnTo>
                      <a:pt x="168" y="112"/>
                    </a:lnTo>
                    <a:lnTo>
                      <a:pt x="151" y="137"/>
                    </a:lnTo>
                    <a:lnTo>
                      <a:pt x="147" y="164"/>
                    </a:lnTo>
                    <a:lnTo>
                      <a:pt x="149" y="194"/>
                    </a:lnTo>
                    <a:lnTo>
                      <a:pt x="158" y="226"/>
                    </a:lnTo>
                    <a:lnTo>
                      <a:pt x="169" y="263"/>
                    </a:lnTo>
                    <a:lnTo>
                      <a:pt x="178" y="303"/>
                    </a:lnTo>
                    <a:lnTo>
                      <a:pt x="181" y="335"/>
                    </a:lnTo>
                    <a:lnTo>
                      <a:pt x="179" y="365"/>
                    </a:lnTo>
                    <a:lnTo>
                      <a:pt x="171" y="393"/>
                    </a:lnTo>
                    <a:lnTo>
                      <a:pt x="158" y="416"/>
                    </a:lnTo>
                    <a:lnTo>
                      <a:pt x="140" y="434"/>
                    </a:lnTo>
                    <a:lnTo>
                      <a:pt x="117" y="449"/>
                    </a:lnTo>
                    <a:lnTo>
                      <a:pt x="88" y="457"/>
                    </a:lnTo>
                    <a:lnTo>
                      <a:pt x="53" y="4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42"/>
              <p:cNvSpPr>
                <a:spLocks/>
              </p:cNvSpPr>
              <p:nvPr/>
            </p:nvSpPr>
            <p:spPr bwMode="auto">
              <a:xfrm>
                <a:off x="3479" y="3149"/>
                <a:ext cx="81" cy="255"/>
              </a:xfrm>
              <a:custGeom>
                <a:avLst/>
                <a:gdLst>
                  <a:gd name="T0" fmla="*/ 139 w 161"/>
                  <a:gd name="T1" fmla="*/ 508 h 511"/>
                  <a:gd name="T2" fmla="*/ 85 w 161"/>
                  <a:gd name="T3" fmla="*/ 462 h 511"/>
                  <a:gd name="T4" fmla="*/ 45 w 161"/>
                  <a:gd name="T5" fmla="*/ 406 h 511"/>
                  <a:gd name="T6" fmla="*/ 18 w 161"/>
                  <a:gd name="T7" fmla="*/ 341 h 511"/>
                  <a:gd name="T8" fmla="*/ 4 w 161"/>
                  <a:gd name="T9" fmla="*/ 271 h 511"/>
                  <a:gd name="T10" fmla="*/ 0 w 161"/>
                  <a:gd name="T11" fmla="*/ 199 h 511"/>
                  <a:gd name="T12" fmla="*/ 5 w 161"/>
                  <a:gd name="T13" fmla="*/ 129 h 511"/>
                  <a:gd name="T14" fmla="*/ 20 w 161"/>
                  <a:gd name="T15" fmla="*/ 61 h 511"/>
                  <a:gd name="T16" fmla="*/ 41 w 161"/>
                  <a:gd name="T17" fmla="*/ 0 h 511"/>
                  <a:gd name="T18" fmla="*/ 46 w 161"/>
                  <a:gd name="T19" fmla="*/ 0 h 511"/>
                  <a:gd name="T20" fmla="*/ 50 w 161"/>
                  <a:gd name="T21" fmla="*/ 1 h 511"/>
                  <a:gd name="T22" fmla="*/ 55 w 161"/>
                  <a:gd name="T23" fmla="*/ 2 h 511"/>
                  <a:gd name="T24" fmla="*/ 62 w 161"/>
                  <a:gd name="T25" fmla="*/ 6 h 511"/>
                  <a:gd name="T26" fmla="*/ 71 w 161"/>
                  <a:gd name="T27" fmla="*/ 11 h 511"/>
                  <a:gd name="T28" fmla="*/ 85 w 161"/>
                  <a:gd name="T29" fmla="*/ 19 h 511"/>
                  <a:gd name="T30" fmla="*/ 102 w 161"/>
                  <a:gd name="T31" fmla="*/ 29 h 511"/>
                  <a:gd name="T32" fmla="*/ 125 w 161"/>
                  <a:gd name="T33" fmla="*/ 43 h 511"/>
                  <a:gd name="T34" fmla="*/ 126 w 161"/>
                  <a:gd name="T35" fmla="*/ 49 h 511"/>
                  <a:gd name="T36" fmla="*/ 128 w 161"/>
                  <a:gd name="T37" fmla="*/ 55 h 511"/>
                  <a:gd name="T38" fmla="*/ 128 w 161"/>
                  <a:gd name="T39" fmla="*/ 62 h 511"/>
                  <a:gd name="T40" fmla="*/ 129 w 161"/>
                  <a:gd name="T41" fmla="*/ 68 h 511"/>
                  <a:gd name="T42" fmla="*/ 109 w 161"/>
                  <a:gd name="T43" fmla="*/ 131 h 511"/>
                  <a:gd name="T44" fmla="*/ 95 w 161"/>
                  <a:gd name="T45" fmla="*/ 189 h 511"/>
                  <a:gd name="T46" fmla="*/ 87 w 161"/>
                  <a:gd name="T47" fmla="*/ 242 h 511"/>
                  <a:gd name="T48" fmla="*/ 86 w 161"/>
                  <a:gd name="T49" fmla="*/ 294 h 511"/>
                  <a:gd name="T50" fmla="*/ 92 w 161"/>
                  <a:gd name="T51" fmla="*/ 346 h 511"/>
                  <a:gd name="T52" fmla="*/ 106 w 161"/>
                  <a:gd name="T53" fmla="*/ 397 h 511"/>
                  <a:gd name="T54" fmla="*/ 129 w 161"/>
                  <a:gd name="T55" fmla="*/ 453 h 511"/>
                  <a:gd name="T56" fmla="*/ 161 w 161"/>
                  <a:gd name="T57" fmla="*/ 511 h 511"/>
                  <a:gd name="T58" fmla="*/ 155 w 161"/>
                  <a:gd name="T59" fmla="*/ 510 h 511"/>
                  <a:gd name="T60" fmla="*/ 149 w 161"/>
                  <a:gd name="T61" fmla="*/ 509 h 511"/>
                  <a:gd name="T62" fmla="*/ 145 w 161"/>
                  <a:gd name="T63" fmla="*/ 509 h 511"/>
                  <a:gd name="T64" fmla="*/ 139 w 161"/>
                  <a:gd name="T65" fmla="*/ 50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1" h="511">
                    <a:moveTo>
                      <a:pt x="139" y="508"/>
                    </a:moveTo>
                    <a:lnTo>
                      <a:pt x="85" y="462"/>
                    </a:lnTo>
                    <a:lnTo>
                      <a:pt x="45" y="406"/>
                    </a:lnTo>
                    <a:lnTo>
                      <a:pt x="18" y="341"/>
                    </a:lnTo>
                    <a:lnTo>
                      <a:pt x="4" y="271"/>
                    </a:lnTo>
                    <a:lnTo>
                      <a:pt x="0" y="199"/>
                    </a:lnTo>
                    <a:lnTo>
                      <a:pt x="5" y="129"/>
                    </a:lnTo>
                    <a:lnTo>
                      <a:pt x="20" y="61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5" y="2"/>
                    </a:lnTo>
                    <a:lnTo>
                      <a:pt x="62" y="6"/>
                    </a:lnTo>
                    <a:lnTo>
                      <a:pt x="71" y="11"/>
                    </a:lnTo>
                    <a:lnTo>
                      <a:pt x="85" y="19"/>
                    </a:lnTo>
                    <a:lnTo>
                      <a:pt x="102" y="29"/>
                    </a:lnTo>
                    <a:lnTo>
                      <a:pt x="125" y="43"/>
                    </a:lnTo>
                    <a:lnTo>
                      <a:pt x="126" y="49"/>
                    </a:lnTo>
                    <a:lnTo>
                      <a:pt x="128" y="55"/>
                    </a:lnTo>
                    <a:lnTo>
                      <a:pt x="128" y="62"/>
                    </a:lnTo>
                    <a:lnTo>
                      <a:pt x="129" y="68"/>
                    </a:lnTo>
                    <a:lnTo>
                      <a:pt x="109" y="131"/>
                    </a:lnTo>
                    <a:lnTo>
                      <a:pt x="95" y="189"/>
                    </a:lnTo>
                    <a:lnTo>
                      <a:pt x="87" y="242"/>
                    </a:lnTo>
                    <a:lnTo>
                      <a:pt x="86" y="294"/>
                    </a:lnTo>
                    <a:lnTo>
                      <a:pt x="92" y="346"/>
                    </a:lnTo>
                    <a:lnTo>
                      <a:pt x="106" y="397"/>
                    </a:lnTo>
                    <a:lnTo>
                      <a:pt x="129" y="453"/>
                    </a:lnTo>
                    <a:lnTo>
                      <a:pt x="161" y="511"/>
                    </a:lnTo>
                    <a:lnTo>
                      <a:pt x="155" y="510"/>
                    </a:lnTo>
                    <a:lnTo>
                      <a:pt x="149" y="509"/>
                    </a:lnTo>
                    <a:lnTo>
                      <a:pt x="145" y="509"/>
                    </a:lnTo>
                    <a:lnTo>
                      <a:pt x="139" y="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41"/>
              <p:cNvSpPr>
                <a:spLocks/>
              </p:cNvSpPr>
              <p:nvPr/>
            </p:nvSpPr>
            <p:spPr bwMode="auto">
              <a:xfrm>
                <a:off x="3579" y="3129"/>
                <a:ext cx="115" cy="265"/>
              </a:xfrm>
              <a:custGeom>
                <a:avLst/>
                <a:gdLst>
                  <a:gd name="T0" fmla="*/ 82 w 229"/>
                  <a:gd name="T1" fmla="*/ 525 h 530"/>
                  <a:gd name="T2" fmla="*/ 44 w 229"/>
                  <a:gd name="T3" fmla="*/ 458 h 530"/>
                  <a:gd name="T4" fmla="*/ 16 w 229"/>
                  <a:gd name="T5" fmla="*/ 393 h 530"/>
                  <a:gd name="T6" fmla="*/ 2 w 229"/>
                  <a:gd name="T7" fmla="*/ 329 h 530"/>
                  <a:gd name="T8" fmla="*/ 0 w 229"/>
                  <a:gd name="T9" fmla="*/ 268 h 530"/>
                  <a:gd name="T10" fmla="*/ 9 w 229"/>
                  <a:gd name="T11" fmla="*/ 207 h 530"/>
                  <a:gd name="T12" fmla="*/ 31 w 229"/>
                  <a:gd name="T13" fmla="*/ 147 h 530"/>
                  <a:gd name="T14" fmla="*/ 66 w 229"/>
                  <a:gd name="T15" fmla="*/ 88 h 530"/>
                  <a:gd name="T16" fmla="*/ 113 w 229"/>
                  <a:gd name="T17" fmla="*/ 29 h 530"/>
                  <a:gd name="T18" fmla="*/ 131 w 229"/>
                  <a:gd name="T19" fmla="*/ 15 h 530"/>
                  <a:gd name="T20" fmla="*/ 146 w 229"/>
                  <a:gd name="T21" fmla="*/ 7 h 530"/>
                  <a:gd name="T22" fmla="*/ 160 w 229"/>
                  <a:gd name="T23" fmla="*/ 1 h 530"/>
                  <a:gd name="T24" fmla="*/ 173 w 229"/>
                  <a:gd name="T25" fmla="*/ 0 h 530"/>
                  <a:gd name="T26" fmla="*/ 184 w 229"/>
                  <a:gd name="T27" fmla="*/ 0 h 530"/>
                  <a:gd name="T28" fmla="*/ 198 w 229"/>
                  <a:gd name="T29" fmla="*/ 1 h 530"/>
                  <a:gd name="T30" fmla="*/ 212 w 229"/>
                  <a:gd name="T31" fmla="*/ 1 h 530"/>
                  <a:gd name="T32" fmla="*/ 229 w 229"/>
                  <a:gd name="T33" fmla="*/ 1 h 530"/>
                  <a:gd name="T34" fmla="*/ 223 w 229"/>
                  <a:gd name="T35" fmla="*/ 28 h 530"/>
                  <a:gd name="T36" fmla="*/ 219 w 229"/>
                  <a:gd name="T37" fmla="*/ 55 h 530"/>
                  <a:gd name="T38" fmla="*/ 213 w 229"/>
                  <a:gd name="T39" fmla="*/ 83 h 530"/>
                  <a:gd name="T40" fmla="*/ 208 w 229"/>
                  <a:gd name="T41" fmla="*/ 111 h 530"/>
                  <a:gd name="T42" fmla="*/ 153 w 229"/>
                  <a:gd name="T43" fmla="*/ 128 h 530"/>
                  <a:gd name="T44" fmla="*/ 111 w 229"/>
                  <a:gd name="T45" fmla="*/ 154 h 530"/>
                  <a:gd name="T46" fmla="*/ 79 w 229"/>
                  <a:gd name="T47" fmla="*/ 190 h 530"/>
                  <a:gd name="T48" fmla="*/ 59 w 229"/>
                  <a:gd name="T49" fmla="*/ 233 h 530"/>
                  <a:gd name="T50" fmla="*/ 48 w 229"/>
                  <a:gd name="T51" fmla="*/ 281 h 530"/>
                  <a:gd name="T52" fmla="*/ 45 w 229"/>
                  <a:gd name="T53" fmla="*/ 334 h 530"/>
                  <a:gd name="T54" fmla="*/ 48 w 229"/>
                  <a:gd name="T55" fmla="*/ 389 h 530"/>
                  <a:gd name="T56" fmla="*/ 56 w 229"/>
                  <a:gd name="T57" fmla="*/ 445 h 530"/>
                  <a:gd name="T58" fmla="*/ 61 w 229"/>
                  <a:gd name="T59" fmla="*/ 455 h 530"/>
                  <a:gd name="T60" fmla="*/ 66 w 229"/>
                  <a:gd name="T61" fmla="*/ 465 h 530"/>
                  <a:gd name="T62" fmla="*/ 70 w 229"/>
                  <a:gd name="T63" fmla="*/ 476 h 530"/>
                  <a:gd name="T64" fmla="*/ 76 w 229"/>
                  <a:gd name="T65" fmla="*/ 487 h 530"/>
                  <a:gd name="T66" fmla="*/ 81 w 229"/>
                  <a:gd name="T67" fmla="*/ 498 h 530"/>
                  <a:gd name="T68" fmla="*/ 85 w 229"/>
                  <a:gd name="T69" fmla="*/ 508 h 530"/>
                  <a:gd name="T70" fmla="*/ 91 w 229"/>
                  <a:gd name="T71" fmla="*/ 519 h 530"/>
                  <a:gd name="T72" fmla="*/ 96 w 229"/>
                  <a:gd name="T73" fmla="*/ 530 h 530"/>
                  <a:gd name="T74" fmla="*/ 92 w 229"/>
                  <a:gd name="T75" fmla="*/ 529 h 530"/>
                  <a:gd name="T76" fmla="*/ 89 w 229"/>
                  <a:gd name="T77" fmla="*/ 527 h 530"/>
                  <a:gd name="T78" fmla="*/ 85 w 229"/>
                  <a:gd name="T79" fmla="*/ 526 h 530"/>
                  <a:gd name="T80" fmla="*/ 82 w 229"/>
                  <a:gd name="T81" fmla="*/ 525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9" h="530">
                    <a:moveTo>
                      <a:pt x="82" y="525"/>
                    </a:moveTo>
                    <a:lnTo>
                      <a:pt x="44" y="458"/>
                    </a:lnTo>
                    <a:lnTo>
                      <a:pt x="16" y="393"/>
                    </a:lnTo>
                    <a:lnTo>
                      <a:pt x="2" y="329"/>
                    </a:lnTo>
                    <a:lnTo>
                      <a:pt x="0" y="268"/>
                    </a:lnTo>
                    <a:lnTo>
                      <a:pt x="9" y="207"/>
                    </a:lnTo>
                    <a:lnTo>
                      <a:pt x="31" y="147"/>
                    </a:lnTo>
                    <a:lnTo>
                      <a:pt x="66" y="88"/>
                    </a:lnTo>
                    <a:lnTo>
                      <a:pt x="113" y="29"/>
                    </a:lnTo>
                    <a:lnTo>
                      <a:pt x="131" y="15"/>
                    </a:lnTo>
                    <a:lnTo>
                      <a:pt x="146" y="7"/>
                    </a:lnTo>
                    <a:lnTo>
                      <a:pt x="160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8" y="1"/>
                    </a:lnTo>
                    <a:lnTo>
                      <a:pt x="212" y="1"/>
                    </a:lnTo>
                    <a:lnTo>
                      <a:pt x="229" y="1"/>
                    </a:lnTo>
                    <a:lnTo>
                      <a:pt x="223" y="28"/>
                    </a:lnTo>
                    <a:lnTo>
                      <a:pt x="219" y="55"/>
                    </a:lnTo>
                    <a:lnTo>
                      <a:pt x="213" y="83"/>
                    </a:lnTo>
                    <a:lnTo>
                      <a:pt x="208" y="111"/>
                    </a:lnTo>
                    <a:lnTo>
                      <a:pt x="153" y="128"/>
                    </a:lnTo>
                    <a:lnTo>
                      <a:pt x="111" y="154"/>
                    </a:lnTo>
                    <a:lnTo>
                      <a:pt x="79" y="190"/>
                    </a:lnTo>
                    <a:lnTo>
                      <a:pt x="59" y="233"/>
                    </a:lnTo>
                    <a:lnTo>
                      <a:pt x="48" y="281"/>
                    </a:lnTo>
                    <a:lnTo>
                      <a:pt x="45" y="334"/>
                    </a:lnTo>
                    <a:lnTo>
                      <a:pt x="48" y="389"/>
                    </a:lnTo>
                    <a:lnTo>
                      <a:pt x="56" y="445"/>
                    </a:lnTo>
                    <a:lnTo>
                      <a:pt x="61" y="455"/>
                    </a:lnTo>
                    <a:lnTo>
                      <a:pt x="66" y="465"/>
                    </a:lnTo>
                    <a:lnTo>
                      <a:pt x="70" y="476"/>
                    </a:lnTo>
                    <a:lnTo>
                      <a:pt x="76" y="487"/>
                    </a:lnTo>
                    <a:lnTo>
                      <a:pt x="81" y="498"/>
                    </a:lnTo>
                    <a:lnTo>
                      <a:pt x="85" y="508"/>
                    </a:lnTo>
                    <a:lnTo>
                      <a:pt x="91" y="519"/>
                    </a:lnTo>
                    <a:lnTo>
                      <a:pt x="96" y="530"/>
                    </a:lnTo>
                    <a:lnTo>
                      <a:pt x="92" y="529"/>
                    </a:lnTo>
                    <a:lnTo>
                      <a:pt x="89" y="527"/>
                    </a:lnTo>
                    <a:lnTo>
                      <a:pt x="85" y="526"/>
                    </a:lnTo>
                    <a:lnTo>
                      <a:pt x="82" y="5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40"/>
              <p:cNvSpPr>
                <a:spLocks/>
              </p:cNvSpPr>
              <p:nvPr/>
            </p:nvSpPr>
            <p:spPr bwMode="auto">
              <a:xfrm>
                <a:off x="3475" y="2915"/>
                <a:ext cx="289" cy="317"/>
              </a:xfrm>
              <a:custGeom>
                <a:avLst/>
                <a:gdLst>
                  <a:gd name="T0" fmla="*/ 0 w 579"/>
                  <a:gd name="T1" fmla="*/ 293 h 633"/>
                  <a:gd name="T2" fmla="*/ 0 w 579"/>
                  <a:gd name="T3" fmla="*/ 265 h 633"/>
                  <a:gd name="T4" fmla="*/ 14 w 579"/>
                  <a:gd name="T5" fmla="*/ 228 h 633"/>
                  <a:gd name="T6" fmla="*/ 51 w 579"/>
                  <a:gd name="T7" fmla="*/ 178 h 633"/>
                  <a:gd name="T8" fmla="*/ 94 w 579"/>
                  <a:gd name="T9" fmla="*/ 129 h 633"/>
                  <a:gd name="T10" fmla="*/ 134 w 579"/>
                  <a:gd name="T11" fmla="*/ 86 h 633"/>
                  <a:gd name="T12" fmla="*/ 157 w 579"/>
                  <a:gd name="T13" fmla="*/ 55 h 633"/>
                  <a:gd name="T14" fmla="*/ 183 w 579"/>
                  <a:gd name="T15" fmla="*/ 34 h 633"/>
                  <a:gd name="T16" fmla="*/ 218 w 579"/>
                  <a:gd name="T17" fmla="*/ 17 h 633"/>
                  <a:gd name="T18" fmla="*/ 253 w 579"/>
                  <a:gd name="T19" fmla="*/ 4 h 633"/>
                  <a:gd name="T20" fmla="*/ 305 w 579"/>
                  <a:gd name="T21" fmla="*/ 1 h 633"/>
                  <a:gd name="T22" fmla="*/ 367 w 579"/>
                  <a:gd name="T23" fmla="*/ 14 h 633"/>
                  <a:gd name="T24" fmla="*/ 419 w 579"/>
                  <a:gd name="T25" fmla="*/ 37 h 633"/>
                  <a:gd name="T26" fmla="*/ 461 w 579"/>
                  <a:gd name="T27" fmla="*/ 71 h 633"/>
                  <a:gd name="T28" fmla="*/ 496 w 579"/>
                  <a:gd name="T29" fmla="*/ 114 h 633"/>
                  <a:gd name="T30" fmla="*/ 524 w 579"/>
                  <a:gd name="T31" fmla="*/ 164 h 633"/>
                  <a:gd name="T32" fmla="*/ 547 w 579"/>
                  <a:gd name="T33" fmla="*/ 223 h 633"/>
                  <a:gd name="T34" fmla="*/ 566 w 579"/>
                  <a:gd name="T35" fmla="*/ 288 h 633"/>
                  <a:gd name="T36" fmla="*/ 577 w 579"/>
                  <a:gd name="T37" fmla="*/ 372 h 633"/>
                  <a:gd name="T38" fmla="*/ 579 w 579"/>
                  <a:gd name="T39" fmla="*/ 470 h 633"/>
                  <a:gd name="T40" fmla="*/ 560 w 579"/>
                  <a:gd name="T41" fmla="*/ 554 h 633"/>
                  <a:gd name="T42" fmla="*/ 495 w 579"/>
                  <a:gd name="T43" fmla="*/ 615 h 633"/>
                  <a:gd name="T44" fmla="*/ 443 w 579"/>
                  <a:gd name="T45" fmla="*/ 599 h 633"/>
                  <a:gd name="T46" fmla="*/ 456 w 579"/>
                  <a:gd name="T47" fmla="*/ 524 h 633"/>
                  <a:gd name="T48" fmla="*/ 467 w 579"/>
                  <a:gd name="T49" fmla="*/ 444 h 633"/>
                  <a:gd name="T50" fmla="*/ 471 w 579"/>
                  <a:gd name="T51" fmla="*/ 365 h 633"/>
                  <a:gd name="T52" fmla="*/ 465 w 579"/>
                  <a:gd name="T53" fmla="*/ 289 h 633"/>
                  <a:gd name="T54" fmla="*/ 445 w 579"/>
                  <a:gd name="T55" fmla="*/ 220 h 633"/>
                  <a:gd name="T56" fmla="*/ 408 w 579"/>
                  <a:gd name="T57" fmla="*/ 162 h 633"/>
                  <a:gd name="T58" fmla="*/ 350 w 579"/>
                  <a:gd name="T59" fmla="*/ 119 h 633"/>
                  <a:gd name="T60" fmla="*/ 291 w 579"/>
                  <a:gd name="T61" fmla="*/ 103 h 633"/>
                  <a:gd name="T62" fmla="*/ 249 w 579"/>
                  <a:gd name="T63" fmla="*/ 105 h 633"/>
                  <a:gd name="T64" fmla="*/ 208 w 579"/>
                  <a:gd name="T65" fmla="*/ 116 h 633"/>
                  <a:gd name="T66" fmla="*/ 167 w 579"/>
                  <a:gd name="T67" fmla="*/ 134 h 633"/>
                  <a:gd name="T68" fmla="*/ 125 w 579"/>
                  <a:gd name="T69" fmla="*/ 162 h 633"/>
                  <a:gd name="T70" fmla="*/ 86 w 579"/>
                  <a:gd name="T71" fmla="*/ 195 h 633"/>
                  <a:gd name="T72" fmla="*/ 49 w 579"/>
                  <a:gd name="T73" fmla="*/ 236 h 633"/>
                  <a:gd name="T74" fmla="*/ 16 w 579"/>
                  <a:gd name="T75" fmla="*/ 282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9" h="633">
                    <a:moveTo>
                      <a:pt x="0" y="307"/>
                    </a:moveTo>
                    <a:lnTo>
                      <a:pt x="0" y="293"/>
                    </a:lnTo>
                    <a:lnTo>
                      <a:pt x="0" y="278"/>
                    </a:lnTo>
                    <a:lnTo>
                      <a:pt x="0" y="265"/>
                    </a:lnTo>
                    <a:lnTo>
                      <a:pt x="0" y="251"/>
                    </a:lnTo>
                    <a:lnTo>
                      <a:pt x="14" y="228"/>
                    </a:lnTo>
                    <a:lnTo>
                      <a:pt x="32" y="202"/>
                    </a:lnTo>
                    <a:lnTo>
                      <a:pt x="51" y="178"/>
                    </a:lnTo>
                    <a:lnTo>
                      <a:pt x="72" y="153"/>
                    </a:lnTo>
                    <a:lnTo>
                      <a:pt x="94" y="129"/>
                    </a:lnTo>
                    <a:lnTo>
                      <a:pt x="115" y="107"/>
                    </a:lnTo>
                    <a:lnTo>
                      <a:pt x="134" y="86"/>
                    </a:lnTo>
                    <a:lnTo>
                      <a:pt x="152" y="68"/>
                    </a:lnTo>
                    <a:lnTo>
                      <a:pt x="157" y="55"/>
                    </a:lnTo>
                    <a:lnTo>
                      <a:pt x="169" y="45"/>
                    </a:lnTo>
                    <a:lnTo>
                      <a:pt x="183" y="34"/>
                    </a:lnTo>
                    <a:lnTo>
                      <a:pt x="200" y="25"/>
                    </a:lnTo>
                    <a:lnTo>
                      <a:pt x="218" y="17"/>
                    </a:lnTo>
                    <a:lnTo>
                      <a:pt x="237" y="10"/>
                    </a:lnTo>
                    <a:lnTo>
                      <a:pt x="253" y="4"/>
                    </a:lnTo>
                    <a:lnTo>
                      <a:pt x="268" y="0"/>
                    </a:lnTo>
                    <a:lnTo>
                      <a:pt x="305" y="1"/>
                    </a:lnTo>
                    <a:lnTo>
                      <a:pt x="337" y="5"/>
                    </a:lnTo>
                    <a:lnTo>
                      <a:pt x="367" y="14"/>
                    </a:lnTo>
                    <a:lnTo>
                      <a:pt x="395" y="24"/>
                    </a:lnTo>
                    <a:lnTo>
                      <a:pt x="419" y="37"/>
                    </a:lnTo>
                    <a:lnTo>
                      <a:pt x="442" y="53"/>
                    </a:lnTo>
                    <a:lnTo>
                      <a:pt x="461" y="71"/>
                    </a:lnTo>
                    <a:lnTo>
                      <a:pt x="480" y="91"/>
                    </a:lnTo>
                    <a:lnTo>
                      <a:pt x="496" y="114"/>
                    </a:lnTo>
                    <a:lnTo>
                      <a:pt x="510" y="138"/>
                    </a:lnTo>
                    <a:lnTo>
                      <a:pt x="524" y="164"/>
                    </a:lnTo>
                    <a:lnTo>
                      <a:pt x="535" y="193"/>
                    </a:lnTo>
                    <a:lnTo>
                      <a:pt x="547" y="223"/>
                    </a:lnTo>
                    <a:lnTo>
                      <a:pt x="557" y="254"/>
                    </a:lnTo>
                    <a:lnTo>
                      <a:pt x="566" y="288"/>
                    </a:lnTo>
                    <a:lnTo>
                      <a:pt x="575" y="322"/>
                    </a:lnTo>
                    <a:lnTo>
                      <a:pt x="577" y="372"/>
                    </a:lnTo>
                    <a:lnTo>
                      <a:pt x="579" y="421"/>
                    </a:lnTo>
                    <a:lnTo>
                      <a:pt x="579" y="470"/>
                    </a:lnTo>
                    <a:lnTo>
                      <a:pt x="574" y="513"/>
                    </a:lnTo>
                    <a:lnTo>
                      <a:pt x="560" y="554"/>
                    </a:lnTo>
                    <a:lnTo>
                      <a:pt x="535" y="588"/>
                    </a:lnTo>
                    <a:lnTo>
                      <a:pt x="495" y="615"/>
                    </a:lnTo>
                    <a:lnTo>
                      <a:pt x="437" y="633"/>
                    </a:lnTo>
                    <a:lnTo>
                      <a:pt x="443" y="599"/>
                    </a:lnTo>
                    <a:lnTo>
                      <a:pt x="450" y="562"/>
                    </a:lnTo>
                    <a:lnTo>
                      <a:pt x="456" y="524"/>
                    </a:lnTo>
                    <a:lnTo>
                      <a:pt x="461" y="485"/>
                    </a:lnTo>
                    <a:lnTo>
                      <a:pt x="467" y="444"/>
                    </a:lnTo>
                    <a:lnTo>
                      <a:pt x="469" y="405"/>
                    </a:lnTo>
                    <a:lnTo>
                      <a:pt x="471" y="365"/>
                    </a:lnTo>
                    <a:lnTo>
                      <a:pt x="469" y="326"/>
                    </a:lnTo>
                    <a:lnTo>
                      <a:pt x="465" y="289"/>
                    </a:lnTo>
                    <a:lnTo>
                      <a:pt x="457" y="253"/>
                    </a:lnTo>
                    <a:lnTo>
                      <a:pt x="445" y="220"/>
                    </a:lnTo>
                    <a:lnTo>
                      <a:pt x="429" y="190"/>
                    </a:lnTo>
                    <a:lnTo>
                      <a:pt x="408" y="162"/>
                    </a:lnTo>
                    <a:lnTo>
                      <a:pt x="382" y="139"/>
                    </a:lnTo>
                    <a:lnTo>
                      <a:pt x="350" y="119"/>
                    </a:lnTo>
                    <a:lnTo>
                      <a:pt x="311" y="106"/>
                    </a:lnTo>
                    <a:lnTo>
                      <a:pt x="291" y="103"/>
                    </a:lnTo>
                    <a:lnTo>
                      <a:pt x="270" y="102"/>
                    </a:lnTo>
                    <a:lnTo>
                      <a:pt x="249" y="105"/>
                    </a:lnTo>
                    <a:lnTo>
                      <a:pt x="229" y="109"/>
                    </a:lnTo>
                    <a:lnTo>
                      <a:pt x="208" y="116"/>
                    </a:lnTo>
                    <a:lnTo>
                      <a:pt x="187" y="124"/>
                    </a:lnTo>
                    <a:lnTo>
                      <a:pt x="167" y="134"/>
                    </a:lnTo>
                    <a:lnTo>
                      <a:pt x="146" y="147"/>
                    </a:lnTo>
                    <a:lnTo>
                      <a:pt x="125" y="162"/>
                    </a:lnTo>
                    <a:lnTo>
                      <a:pt x="105" y="178"/>
                    </a:lnTo>
                    <a:lnTo>
                      <a:pt x="86" y="195"/>
                    </a:lnTo>
                    <a:lnTo>
                      <a:pt x="67" y="215"/>
                    </a:lnTo>
                    <a:lnTo>
                      <a:pt x="49" y="236"/>
                    </a:lnTo>
                    <a:lnTo>
                      <a:pt x="32" y="259"/>
                    </a:lnTo>
                    <a:lnTo>
                      <a:pt x="16" y="282"/>
                    </a:lnTo>
                    <a:lnTo>
                      <a:pt x="0" y="3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9"/>
              <p:cNvSpPr>
                <a:spLocks/>
              </p:cNvSpPr>
              <p:nvPr/>
            </p:nvSpPr>
            <p:spPr bwMode="auto">
              <a:xfrm>
                <a:off x="3641" y="3032"/>
                <a:ext cx="37" cy="55"/>
              </a:xfrm>
              <a:custGeom>
                <a:avLst/>
                <a:gdLst>
                  <a:gd name="T0" fmla="*/ 0 w 75"/>
                  <a:gd name="T1" fmla="*/ 110 h 110"/>
                  <a:gd name="T2" fmla="*/ 5 w 75"/>
                  <a:gd name="T3" fmla="*/ 96 h 110"/>
                  <a:gd name="T4" fmla="*/ 9 w 75"/>
                  <a:gd name="T5" fmla="*/ 83 h 110"/>
                  <a:gd name="T6" fmla="*/ 14 w 75"/>
                  <a:gd name="T7" fmla="*/ 70 h 110"/>
                  <a:gd name="T8" fmla="*/ 20 w 75"/>
                  <a:gd name="T9" fmla="*/ 57 h 110"/>
                  <a:gd name="T10" fmla="*/ 24 w 75"/>
                  <a:gd name="T11" fmla="*/ 44 h 110"/>
                  <a:gd name="T12" fmla="*/ 29 w 75"/>
                  <a:gd name="T13" fmla="*/ 30 h 110"/>
                  <a:gd name="T14" fmla="*/ 35 w 75"/>
                  <a:gd name="T15" fmla="*/ 18 h 110"/>
                  <a:gd name="T16" fmla="*/ 39 w 75"/>
                  <a:gd name="T17" fmla="*/ 4 h 110"/>
                  <a:gd name="T18" fmla="*/ 44 w 75"/>
                  <a:gd name="T19" fmla="*/ 3 h 110"/>
                  <a:gd name="T20" fmla="*/ 49 w 75"/>
                  <a:gd name="T21" fmla="*/ 2 h 110"/>
                  <a:gd name="T22" fmla="*/ 53 w 75"/>
                  <a:gd name="T23" fmla="*/ 2 h 110"/>
                  <a:gd name="T24" fmla="*/ 58 w 75"/>
                  <a:gd name="T25" fmla="*/ 0 h 110"/>
                  <a:gd name="T26" fmla="*/ 62 w 75"/>
                  <a:gd name="T27" fmla="*/ 26 h 110"/>
                  <a:gd name="T28" fmla="*/ 66 w 75"/>
                  <a:gd name="T29" fmla="*/ 51 h 110"/>
                  <a:gd name="T30" fmla="*/ 70 w 75"/>
                  <a:gd name="T31" fmla="*/ 78 h 110"/>
                  <a:gd name="T32" fmla="*/ 75 w 75"/>
                  <a:gd name="T33" fmla="*/ 103 h 110"/>
                  <a:gd name="T34" fmla="*/ 66 w 75"/>
                  <a:gd name="T35" fmla="*/ 104 h 110"/>
                  <a:gd name="T36" fmla="*/ 57 w 75"/>
                  <a:gd name="T37" fmla="*/ 104 h 110"/>
                  <a:gd name="T38" fmla="*/ 47 w 75"/>
                  <a:gd name="T39" fmla="*/ 105 h 110"/>
                  <a:gd name="T40" fmla="*/ 38 w 75"/>
                  <a:gd name="T41" fmla="*/ 106 h 110"/>
                  <a:gd name="T42" fmla="*/ 28 w 75"/>
                  <a:gd name="T43" fmla="*/ 108 h 110"/>
                  <a:gd name="T44" fmla="*/ 19 w 75"/>
                  <a:gd name="T45" fmla="*/ 108 h 110"/>
                  <a:gd name="T46" fmla="*/ 9 w 75"/>
                  <a:gd name="T47" fmla="*/ 109 h 110"/>
                  <a:gd name="T48" fmla="*/ 0 w 75"/>
                  <a:gd name="T4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" h="110">
                    <a:moveTo>
                      <a:pt x="0" y="110"/>
                    </a:moveTo>
                    <a:lnTo>
                      <a:pt x="5" y="96"/>
                    </a:lnTo>
                    <a:lnTo>
                      <a:pt x="9" y="83"/>
                    </a:lnTo>
                    <a:lnTo>
                      <a:pt x="14" y="70"/>
                    </a:lnTo>
                    <a:lnTo>
                      <a:pt x="20" y="57"/>
                    </a:lnTo>
                    <a:lnTo>
                      <a:pt x="24" y="44"/>
                    </a:lnTo>
                    <a:lnTo>
                      <a:pt x="29" y="30"/>
                    </a:lnTo>
                    <a:lnTo>
                      <a:pt x="35" y="18"/>
                    </a:lnTo>
                    <a:lnTo>
                      <a:pt x="39" y="4"/>
                    </a:lnTo>
                    <a:lnTo>
                      <a:pt x="44" y="3"/>
                    </a:lnTo>
                    <a:lnTo>
                      <a:pt x="49" y="2"/>
                    </a:lnTo>
                    <a:lnTo>
                      <a:pt x="53" y="2"/>
                    </a:lnTo>
                    <a:lnTo>
                      <a:pt x="58" y="0"/>
                    </a:lnTo>
                    <a:lnTo>
                      <a:pt x="62" y="26"/>
                    </a:lnTo>
                    <a:lnTo>
                      <a:pt x="66" y="51"/>
                    </a:lnTo>
                    <a:lnTo>
                      <a:pt x="70" y="78"/>
                    </a:lnTo>
                    <a:lnTo>
                      <a:pt x="75" y="103"/>
                    </a:lnTo>
                    <a:lnTo>
                      <a:pt x="66" y="104"/>
                    </a:lnTo>
                    <a:lnTo>
                      <a:pt x="57" y="104"/>
                    </a:lnTo>
                    <a:lnTo>
                      <a:pt x="47" y="105"/>
                    </a:lnTo>
                    <a:lnTo>
                      <a:pt x="38" y="106"/>
                    </a:lnTo>
                    <a:lnTo>
                      <a:pt x="28" y="108"/>
                    </a:lnTo>
                    <a:lnTo>
                      <a:pt x="19" y="108"/>
                    </a:lnTo>
                    <a:lnTo>
                      <a:pt x="9" y="109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38"/>
              <p:cNvSpPr>
                <a:spLocks noChangeArrowheads="1"/>
              </p:cNvSpPr>
              <p:nvPr/>
            </p:nvSpPr>
            <p:spPr bwMode="auto">
              <a:xfrm>
                <a:off x="2608" y="2750"/>
                <a:ext cx="726" cy="10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r-TR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Text Box 34"/>
            <p:cNvSpPr txBox="1">
              <a:spLocks noChangeArrowheads="1"/>
            </p:cNvSpPr>
            <p:nvPr/>
          </p:nvSpPr>
          <p:spPr bwMode="auto">
            <a:xfrm>
              <a:off x="6775241" y="3650653"/>
              <a:ext cx="1454359" cy="1564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40106" tIns="20053" rIns="40106" bIns="20053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tr-TR" altLang="tr-TR" sz="525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defTabSz="685800"/>
              <a:r>
                <a:rPr lang="tr-TR" altLang="tr-TR" sz="675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</a:t>
              </a:r>
              <a:r>
                <a:rPr lang="tr-TR" altLang="tr-TR" sz="788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Algı</a:t>
              </a:r>
              <a:endParaRPr lang="tr-TR" altLang="tr-TR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32" descr="ey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5079" y="3415831"/>
              <a:ext cx="1454359" cy="1144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Line 30"/>
            <p:cNvSpPr>
              <a:spLocks noChangeShapeType="1"/>
            </p:cNvSpPr>
            <p:nvPr/>
          </p:nvSpPr>
          <p:spPr bwMode="auto">
            <a:xfrm>
              <a:off x="2970079" y="3454986"/>
              <a:ext cx="1165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>
              <a:off x="2970079" y="3792149"/>
              <a:ext cx="1165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>
              <a:off x="2970079" y="4122786"/>
              <a:ext cx="1165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>
              <a:off x="2970079" y="4457774"/>
              <a:ext cx="1165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>
              <a:off x="2970079" y="4794936"/>
              <a:ext cx="1165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2970079" y="5127748"/>
              <a:ext cx="1165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5441921" y="4122786"/>
              <a:ext cx="11631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5441921" y="4457774"/>
              <a:ext cx="11631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5441921" y="4794936"/>
              <a:ext cx="11631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031061" y="1980060"/>
              <a:ext cx="2430236" cy="1307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0106" tIns="20053" rIns="40106" bIns="20053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r>
                <a:rPr lang="tr-TR" altLang="tr-TR" sz="788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Algısal</a:t>
              </a:r>
              <a:r>
                <a:rPr lang="en-US" altLang="tr-TR" sz="788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tr-TR" altLang="tr-TR" sz="788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ön </a:t>
              </a:r>
              <a:endParaRPr lang="tr-TR" altLang="tr-TR" sz="825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/>
              <a:r>
                <a:rPr lang="tr-TR" altLang="tr-TR" sz="788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işlemci</a:t>
              </a:r>
              <a:endParaRPr lang="tr-TR" altLang="tr-TR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917279" y="2850729"/>
            <a:ext cx="1178821" cy="927941"/>
            <a:chOff x="5336325" y="275252"/>
            <a:chExt cx="1178821" cy="927941"/>
          </a:xfrm>
        </p:grpSpPr>
        <p:pic>
          <p:nvPicPr>
            <p:cNvPr id="30" name="Resim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6325" y="275252"/>
              <a:ext cx="993114" cy="927941"/>
            </a:xfrm>
            <a:prstGeom prst="rect">
              <a:avLst/>
            </a:prstGeom>
          </p:spPr>
        </p:pic>
        <p:sp>
          <p:nvSpPr>
            <p:cNvPr id="31" name="Metin kutusu 30"/>
            <p:cNvSpPr txBox="1"/>
            <p:nvPr/>
          </p:nvSpPr>
          <p:spPr>
            <a:xfrm rot="20520845">
              <a:off x="5485494" y="408734"/>
              <a:ext cx="10296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 smtClean="0">
                  <a:solidFill>
                    <a:schemeClr val="bg1"/>
                  </a:solidFill>
                </a:rPr>
                <a:t>Virüs</a:t>
              </a:r>
              <a:endParaRPr lang="tr-TR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901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dirty="0">
                <a:solidFill>
                  <a:srgbClr val="000000"/>
                </a:solidFill>
              </a:rPr>
              <a:t>Ve sonra</a:t>
            </a:r>
            <a:r>
              <a:rPr lang="en-US" altLang="tr-TR" sz="3600" dirty="0">
                <a:solidFill>
                  <a:srgbClr val="000000"/>
                </a:solidFill>
              </a:rPr>
              <a:t>.... 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28750"/>
            <a:ext cx="7162800" cy="3371850"/>
          </a:xfrm>
        </p:spPr>
        <p:txBody>
          <a:bodyPr vert="horz" lIns="0" tIns="34290" rIns="0" bIns="34290" rtlCol="0">
            <a:normAutofit/>
          </a:bodyPr>
          <a:lstStyle/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Karar ve tepki seçimi</a:t>
            </a:r>
            <a:endParaRPr lang="en-US" altLang="tr-TR" dirty="0"/>
          </a:p>
          <a:p>
            <a:pPr lvl="1"/>
            <a:r>
              <a:rPr lang="tr-TR" altLang="tr-TR" dirty="0"/>
              <a:t>Bilgi bir kere kodlanırsa tepki verilir.</a:t>
            </a:r>
            <a:endParaRPr lang="en-US" altLang="tr-TR" dirty="0"/>
          </a:p>
          <a:p>
            <a:pPr lvl="1"/>
            <a:r>
              <a:rPr lang="tr-TR" altLang="tr-TR" dirty="0"/>
              <a:t>Otomatik ya da kontrollü tepki</a:t>
            </a:r>
            <a:endParaRPr lang="en-US" altLang="tr-TR" dirty="0"/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Tepkinin gerçekleşmesi</a:t>
            </a:r>
            <a:endParaRPr lang="en-US" altLang="tr-TR" dirty="0"/>
          </a:p>
          <a:p>
            <a:pPr lvl="1"/>
            <a:r>
              <a:rPr lang="tr-TR" altLang="tr-TR" dirty="0"/>
              <a:t>Bir dizi davranış süreci</a:t>
            </a:r>
            <a:endParaRPr lang="en-US" altLang="tr-TR" dirty="0"/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Geribildirim</a:t>
            </a:r>
            <a:endParaRPr lang="en-US" altLang="tr-TR" dirty="0"/>
          </a:p>
          <a:p>
            <a:pPr lvl="1"/>
            <a:r>
              <a:rPr lang="tr-TR" altLang="tr-TR" dirty="0"/>
              <a:t>Olayları ve bizim tepkimizi takip ederiz.</a:t>
            </a:r>
            <a:endParaRPr lang="en-US" altLang="tr-TR" dirty="0"/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Dikkat, algısal ön işlemci’den sonra devreye girer.</a:t>
            </a: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14872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822960" y="1388776"/>
            <a:ext cx="7543801" cy="3236528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994" indent="-330994"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İnsanın Bilişsel Yapısı ve İBE ile İlişkisi</a:t>
            </a:r>
          </a:p>
          <a:p>
            <a:pPr marL="330994" indent="-330994"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İnsan Bilgi İşleme Yapısı </a:t>
            </a:r>
          </a:p>
          <a:p>
            <a:pPr marL="330994" indent="-330994"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Kısa ve Uzun Süreli Hafıza</a:t>
            </a:r>
          </a:p>
          <a:p>
            <a:pPr marL="330994" indent="-330994"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Unutmak, </a:t>
            </a:r>
            <a:r>
              <a:rPr lang="tr-T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Gruplama</a:t>
            </a:r>
            <a:endParaRPr lang="tr-TR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Bölümün </a:t>
            </a:r>
            <a:r>
              <a:rPr lang="en-US" dirty="0" err="1" smtClean="0"/>
              <a:t>Amaçları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139" y="1792603"/>
            <a:ext cx="24288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1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90550"/>
            <a:ext cx="6400800" cy="685800"/>
          </a:xfrm>
        </p:spPr>
        <p:txBody>
          <a:bodyPr/>
          <a:lstStyle/>
          <a:p>
            <a:r>
              <a:rPr lang="tr-TR" altLang="tr-TR" sz="3600" dirty="0">
                <a:solidFill>
                  <a:srgbClr val="000000"/>
                </a:solidFill>
              </a:rPr>
              <a:t>Kısa </a:t>
            </a:r>
            <a:r>
              <a:rPr lang="tr-TR" altLang="tr-TR" sz="3600" dirty="0" smtClean="0">
                <a:solidFill>
                  <a:srgbClr val="000000"/>
                </a:solidFill>
              </a:rPr>
              <a:t>Süreli (Çalışan) Hafıza-KSH</a:t>
            </a:r>
            <a:r>
              <a:rPr lang="en-US" altLang="tr-TR" sz="3600" dirty="0" smtClean="0">
                <a:solidFill>
                  <a:srgbClr val="000000"/>
                </a:solidFill>
              </a:rPr>
              <a:t> </a:t>
            </a:r>
            <a:endParaRPr lang="en-US" altLang="tr-TR" sz="3600" dirty="0">
              <a:solidFill>
                <a:srgbClr val="000000"/>
              </a:solidFill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844062" y="1504950"/>
            <a:ext cx="8382000" cy="3886200"/>
          </a:xfrm>
        </p:spPr>
        <p:txBody>
          <a:bodyPr vert="horz" lIns="0" tIns="34290" rIns="0" bIns="34290" rtlCol="0">
            <a:normAutofit/>
          </a:bodyPr>
          <a:lstStyle/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Kısıtlı kapasite</a:t>
            </a:r>
            <a:r>
              <a:rPr lang="en-US" altLang="tr-TR" dirty="0"/>
              <a:t> (7</a:t>
            </a:r>
            <a:r>
              <a:rPr lang="tr-TR" altLang="tr-TR" dirty="0"/>
              <a:t> </a:t>
            </a:r>
            <a:r>
              <a:rPr lang="en-US" altLang="tr-TR" dirty="0"/>
              <a:t>+/-2 </a:t>
            </a:r>
            <a:r>
              <a:rPr lang="tr-TR" altLang="tr-TR" dirty="0"/>
              <a:t>grup/kutu</a:t>
            </a:r>
            <a:r>
              <a:rPr lang="en-US" altLang="tr-TR" dirty="0"/>
              <a:t>)</a:t>
            </a:r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Kısa süreli</a:t>
            </a:r>
            <a:r>
              <a:rPr lang="en-US" altLang="tr-TR" dirty="0"/>
              <a:t> (10-30 s</a:t>
            </a:r>
            <a:r>
              <a:rPr lang="tr-TR" altLang="tr-TR" dirty="0"/>
              <a:t>n</a:t>
            </a:r>
            <a:r>
              <a:rPr lang="en-US" altLang="tr-TR" dirty="0"/>
              <a:t>. </a:t>
            </a:r>
            <a:r>
              <a:rPr lang="tr-TR" altLang="tr-TR" dirty="0"/>
              <a:t>Silinme süresi</a:t>
            </a:r>
            <a:r>
              <a:rPr lang="en-US" altLang="tr-TR" dirty="0"/>
              <a:t>)</a:t>
            </a:r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Yeni bilgi eskisini değiştirir (unutmak).</a:t>
            </a:r>
            <a:endParaRPr lang="en-US" altLang="tr-TR" dirty="0"/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Tekrar etmek bilginin KSH’da kalmasını sağlar.</a:t>
            </a:r>
            <a:endParaRPr lang="en-US" altLang="tr-TR" dirty="0"/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Gruplama (</a:t>
            </a:r>
            <a:r>
              <a:rPr lang="en-US" altLang="tr-TR" dirty="0"/>
              <a:t>Chunking</a:t>
            </a:r>
            <a:r>
              <a:rPr lang="tr-TR" altLang="tr-TR" dirty="0"/>
              <a:t>)</a:t>
            </a:r>
            <a:r>
              <a:rPr lang="en-US" altLang="tr-TR" dirty="0"/>
              <a:t> </a:t>
            </a:r>
            <a:r>
              <a:rPr lang="tr-TR" altLang="tr-TR" dirty="0"/>
              <a:t>KSH kapasitesini daha etkin </a:t>
            </a:r>
            <a:r>
              <a:rPr lang="tr-TR" altLang="tr-TR" dirty="0" err="1"/>
              <a:t>kulanmamızı</a:t>
            </a:r>
            <a:r>
              <a:rPr lang="tr-TR" altLang="tr-TR" dirty="0"/>
              <a:t> sağlar.</a:t>
            </a:r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Arayüz tasarımı için en kritik unsurlardan birisidir.</a:t>
            </a: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0396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dirty="0">
                <a:solidFill>
                  <a:srgbClr val="000000"/>
                </a:solidFill>
              </a:rPr>
              <a:t>Uzun Süreli Hafıza</a:t>
            </a:r>
            <a:endParaRPr lang="en-US" altLang="tr-TR" sz="3600" dirty="0">
              <a:solidFill>
                <a:srgbClr val="000000"/>
              </a:solidFill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0" tIns="34290" rIns="0" bIns="34290" rtlCol="0">
            <a:normAutofit/>
          </a:bodyPr>
          <a:lstStyle/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Sonsuz kapasite (teorik)</a:t>
            </a:r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Yavaş işlem</a:t>
            </a:r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Anlamsal yapı</a:t>
            </a:r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endParaRPr lang="en-US" alt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51" y="1504950"/>
            <a:ext cx="3749309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0000"/>
                </a:solidFill>
              </a:rPr>
              <a:t>Örnekler</a:t>
            </a: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96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202"/>
            <a:ext cx="5943600" cy="501491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8" name="Text Box 116"/>
          <p:cNvSpPr txBox="1">
            <a:spLocks noChangeArrowheads="1"/>
          </p:cNvSpPr>
          <p:nvPr/>
        </p:nvSpPr>
        <p:spPr bwMode="auto">
          <a:xfrm>
            <a:off x="2590800" y="590550"/>
            <a:ext cx="379142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700" dirty="0">
                <a:latin typeface="+mj-lt"/>
              </a:rPr>
              <a:t>Uzun Çizgiler P</a:t>
            </a:r>
            <a:r>
              <a:rPr lang="en-US" altLang="tr-TR" sz="2700" dirty="0" err="1">
                <a:latin typeface="+mj-lt"/>
              </a:rPr>
              <a:t>aralel</a:t>
            </a:r>
            <a:r>
              <a:rPr lang="tr-TR" altLang="tr-TR" sz="2700" dirty="0">
                <a:latin typeface="+mj-lt"/>
              </a:rPr>
              <a:t> mi</a:t>
            </a:r>
            <a:r>
              <a:rPr lang="en-US" altLang="tr-TR" sz="2700" dirty="0">
                <a:latin typeface="+mj-lt"/>
              </a:rPr>
              <a:t>?</a:t>
            </a:r>
            <a:endParaRPr lang="tr-TR" altLang="tr-TR" sz="1800" dirty="0">
              <a:latin typeface="+mj-lt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71550"/>
            <a:ext cx="4556398" cy="3844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42950"/>
            <a:ext cx="5105400" cy="4307681"/>
          </a:xfrm>
          <a:prstGeom prst="rect">
            <a:avLst/>
          </a:prstGeom>
        </p:spPr>
      </p:pic>
      <p:sp>
        <p:nvSpPr>
          <p:cNvPr id="29699" name="Text Box 116"/>
          <p:cNvSpPr txBox="1">
            <a:spLocks noChangeArrowheads="1"/>
          </p:cNvSpPr>
          <p:nvPr/>
        </p:nvSpPr>
        <p:spPr bwMode="auto">
          <a:xfrm>
            <a:off x="2720342" y="456457"/>
            <a:ext cx="256031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700" dirty="0">
                <a:latin typeface="+mj-lt"/>
              </a:rPr>
              <a:t>Zollner iluzyonu</a:t>
            </a:r>
            <a:r>
              <a:rPr lang="tr-TR" altLang="tr-TR" sz="1800" dirty="0">
                <a:latin typeface="+mj-lt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6849"/>
            <a:ext cx="5715000" cy="4822030"/>
          </a:xfrm>
          <a:prstGeom prst="rect">
            <a:avLst/>
          </a:prstGeom>
        </p:spPr>
      </p:pic>
      <p:sp>
        <p:nvSpPr>
          <p:cNvPr id="31746" name="Rectangle 91"/>
          <p:cNvSpPr>
            <a:spLocks noGrp="1" noChangeArrowheads="1"/>
          </p:cNvSpPr>
          <p:nvPr>
            <p:ph type="title"/>
          </p:nvPr>
        </p:nvSpPr>
        <p:spPr>
          <a:xfrm>
            <a:off x="2057400" y="647700"/>
            <a:ext cx="6686550" cy="628650"/>
          </a:xfrm>
        </p:spPr>
        <p:txBody>
          <a:bodyPr/>
          <a:lstStyle/>
          <a:p>
            <a:pPr eaLnBrk="1" hangingPunct="1"/>
            <a:r>
              <a:rPr lang="tr-TR" altLang="tr-TR" sz="3000" dirty="0">
                <a:solidFill>
                  <a:srgbClr val="000000"/>
                </a:solidFill>
              </a:rPr>
              <a:t>Jastrow – Hangisi Büyük?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Tm="30000">
        <p:push dir="u"/>
      </p:transition>
    </mc:Choice>
    <mc:Fallback xmlns="">
      <p:transition spd="slow" advTm="3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822960" y="1352550"/>
            <a:ext cx="7315200" cy="3371850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238959" indent="-238959" algn="l" defTabSz="617220" rtl="0" eaLnBrk="1" latinLnBrk="0" hangingPunct="1">
              <a:lnSpc>
                <a:spcPct val="90000"/>
              </a:lnSpc>
              <a:spcBef>
                <a:spcPts val="810"/>
              </a:spcBef>
              <a:spcAft>
                <a:spcPts val="135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2188" indent="-227172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86490" indent="-227172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2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02218" indent="-219671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5449" indent="-219671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742500" indent="-154305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Calibri" pitchFamily="34" charset="0"/>
              <a:buChar char="◦"/>
              <a:defRPr sz="94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877500" indent="-154305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Calibri" pitchFamily="34" charset="0"/>
              <a:buChar char="◦"/>
              <a:defRPr sz="94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12500" indent="-154305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Calibri" pitchFamily="34" charset="0"/>
              <a:buChar char="◦"/>
              <a:defRPr sz="94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47500" indent="-154305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Calibri" pitchFamily="34" charset="0"/>
              <a:buChar char="◦"/>
              <a:defRPr sz="94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994" indent="-330994" fontAlgn="auto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 smtClean="0"/>
              <a:t>Algı aktif ve yorumlayıcıdır.</a:t>
            </a:r>
            <a:endParaRPr lang="en-US" altLang="tr-TR" dirty="0" smtClean="0"/>
          </a:p>
          <a:p>
            <a:pPr marL="330994" indent="-330994" fontAlgn="auto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 smtClean="0"/>
              <a:t>Yorumlama </a:t>
            </a:r>
          </a:p>
          <a:p>
            <a:pPr lvl="1" fontAlgn="auto"/>
            <a:r>
              <a:rPr lang="tr-TR" altLang="tr-TR" dirty="0" smtClean="0"/>
              <a:t>görsel/işitsel (aşağıdan yukarı) ve </a:t>
            </a:r>
          </a:p>
          <a:p>
            <a:pPr lvl="1" fontAlgn="auto"/>
            <a:r>
              <a:rPr lang="tr-TR" altLang="tr-TR" dirty="0" smtClean="0"/>
              <a:t>deneyim temelli (yukarıdan aşağı)</a:t>
            </a:r>
            <a:endParaRPr lang="en-US" altLang="tr-TR" dirty="0" smtClean="0"/>
          </a:p>
          <a:p>
            <a:pPr marL="330994" indent="-330994" fontAlgn="auto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 smtClean="0"/>
              <a:t>Bazen yorumlar eksik olabilir.</a:t>
            </a:r>
            <a:endParaRPr lang="en-US" altLang="tr-TR" dirty="0" smtClean="0"/>
          </a:p>
          <a:p>
            <a:pPr marL="330994" indent="-330994" fontAlgn="auto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 smtClean="0"/>
              <a:t>Uyaranlar düzenli ise etkileşimi otomatikleştirir.</a:t>
            </a:r>
            <a:endParaRPr lang="en-US" altLang="tr-TR" dirty="0" smtClean="0"/>
          </a:p>
          <a:p>
            <a:pPr marL="330994" indent="-330994" fontAlgn="auto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 smtClean="0"/>
              <a:t>Düzensiz uyaranlar eski deneyimlere göre yorumlanır.</a:t>
            </a: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125102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0000"/>
                </a:solidFill>
              </a:rPr>
              <a:t>Örnek 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7" name="Content Placeholder 6" descr="Original file ‎ (SVG file, nominally 490 × 490 pixels, file size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955" y="1714500"/>
            <a:ext cx="889016" cy="889016"/>
          </a:xfrm>
        </p:spPr>
      </p:pic>
      <p:sp>
        <p:nvSpPr>
          <p:cNvPr id="4" name="Rectangle 3"/>
          <p:cNvSpPr/>
          <p:nvPr/>
        </p:nvSpPr>
        <p:spPr bwMode="auto">
          <a:xfrm>
            <a:off x="2000250" y="1371600"/>
            <a:ext cx="485775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tr-TR" sz="1800">
              <a:latin typeface="Times" charset="0"/>
            </a:endParaRPr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 bwMode="auto">
          <a:xfrm>
            <a:off x="4429125" y="1371600"/>
            <a:ext cx="0" cy="160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 descr="File:&lt;strong&gt;Question mark&lt;/strong&gt; alternate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80" y="1629123"/>
            <a:ext cx="749825" cy="9743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973" y="3041844"/>
            <a:ext cx="2477774" cy="16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7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88697"/>
            <a:ext cx="3162300" cy="316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rgbClr val="000000"/>
                </a:solidFill>
              </a:rPr>
              <a:t>Etkinlik</a:t>
            </a:r>
            <a:endParaRPr lang="tr-TR" sz="36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84301"/>
            <a:ext cx="6720840" cy="3017520"/>
          </a:xfrm>
        </p:spPr>
        <p:txBody>
          <a:bodyPr vert="horz" lIns="0" tIns="34290" rIns="0" bIns="34290" rtlCol="0">
            <a:normAutofit/>
          </a:bodyPr>
          <a:lstStyle/>
          <a:p>
            <a:pPr marL="330994" indent="-330994" defTabSz="914400" fontAlgn="base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dirty="0"/>
              <a:t>Size söyleyecegim 4 rakamı hafızanızda tutun.</a:t>
            </a:r>
          </a:p>
        </p:txBody>
      </p:sp>
    </p:spTree>
    <p:extLst>
      <p:ext uri="{BB962C8B-B14F-4D97-AF65-F5344CB8AC3E}">
        <p14:creationId xmlns:p14="http://schemas.microsoft.com/office/powerpoint/2010/main" val="97564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61722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320" kern="1200" spc="-3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r-TR" altLang="tr-TR" dirty="0" smtClean="0"/>
              <a:t>Tasarıma Etkisi</a:t>
            </a:r>
            <a:r>
              <a:rPr lang="en-US" altLang="tr-TR" dirty="0" smtClean="0"/>
              <a:t>: </a:t>
            </a:r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85800" y="1428750"/>
            <a:ext cx="7010400" cy="3086100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238959" indent="-238959" algn="l" defTabSz="617220" rtl="0" eaLnBrk="1" latinLnBrk="0" hangingPunct="1">
              <a:lnSpc>
                <a:spcPct val="90000"/>
              </a:lnSpc>
              <a:spcBef>
                <a:spcPts val="810"/>
              </a:spcBef>
              <a:spcAft>
                <a:spcPts val="135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2188" indent="-227172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86490" indent="-227172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2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02218" indent="-219671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5449" indent="-219671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742500" indent="-154305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Calibri" pitchFamily="34" charset="0"/>
              <a:buChar char="◦"/>
              <a:defRPr sz="94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877500" indent="-154305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Calibri" pitchFamily="34" charset="0"/>
              <a:buChar char="◦"/>
              <a:defRPr sz="94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12500" indent="-154305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Calibri" pitchFamily="34" charset="0"/>
              <a:buChar char="◦"/>
              <a:defRPr sz="94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47500" indent="-154305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Calibri" pitchFamily="34" charset="0"/>
              <a:buChar char="◦"/>
              <a:defRPr sz="94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994" indent="-330994" fontAlgn="auto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 smtClean="0"/>
              <a:t>Tasarımcı ürünü kullanıcının gözünden göremez.</a:t>
            </a:r>
            <a:endParaRPr lang="en-US" altLang="tr-TR" dirty="0" smtClean="0"/>
          </a:p>
          <a:p>
            <a:pPr marL="330994" indent="-330994" fontAlgn="auto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 smtClean="0"/>
              <a:t>Kullanıcılar arası farklılıklar bilgiyi farklı algılamaya neden olabilir.</a:t>
            </a:r>
            <a:endParaRPr lang="en-US" altLang="tr-TR" dirty="0" smtClean="0"/>
          </a:p>
          <a:p>
            <a:pPr marL="330994" indent="-330994" fontAlgn="auto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 smtClean="0"/>
              <a:t>Deneyim ve sürekli kullanmak kullanıcılar arasındaki farklılığı azaltır.</a:t>
            </a: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225660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pPr eaLnBrk="1" hangingPunct="1"/>
            <a:r>
              <a:rPr lang="tr-TR" altLang="tr-TR" dirty="0"/>
              <a:t>KSH</a:t>
            </a:r>
            <a:r>
              <a:rPr lang="en-US" altLang="tr-TR" dirty="0"/>
              <a:t> test</a:t>
            </a:r>
            <a:r>
              <a:rPr lang="tr-TR" altLang="tr-TR" dirty="0"/>
              <a:t>i</a:t>
            </a:r>
            <a:r>
              <a:rPr lang="en-US" altLang="tr-TR" dirty="0"/>
              <a:t> – </a:t>
            </a:r>
            <a:r>
              <a:rPr lang="tr-TR" altLang="tr-TR" dirty="0"/>
              <a:t>Kalemleri bırakın </a:t>
            </a:r>
            <a:r>
              <a:rPr lang="en-US" altLang="tr-TR" dirty="0"/>
              <a:t>……</a:t>
            </a:r>
          </a:p>
        </p:txBody>
      </p:sp>
      <p:sp>
        <p:nvSpPr>
          <p:cNvPr id="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22960" y="1384301"/>
            <a:ext cx="7543800" cy="3017520"/>
          </a:xfrm>
        </p:spPr>
        <p:txBody>
          <a:bodyPr vert="horz" lIns="0" tIns="34290" rIns="0" bIns="34290" rtlCol="0">
            <a:normAutofit/>
          </a:bodyPr>
          <a:lstStyle/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en-US" altLang="tr-TR" dirty="0"/>
              <a:t>10 </a:t>
            </a:r>
            <a:r>
              <a:rPr lang="tr-TR" altLang="tr-TR" dirty="0"/>
              <a:t>tane sayı okuyacağım</a:t>
            </a:r>
            <a:r>
              <a:rPr lang="en-US" altLang="tr-TR" dirty="0"/>
              <a:t>.</a:t>
            </a:r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Okuduktan sonra sayıları sırası ile hatırlamanızı isteyeceğim.</a:t>
            </a:r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Sayıların okunması bittikten sonra okuduğum sırada kağıda not edin.</a:t>
            </a:r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Hazırsanız başlıyorum....</a:t>
            </a:r>
            <a:endParaRPr lang="en-US" altLang="tr-TR" dirty="0"/>
          </a:p>
        </p:txBody>
      </p:sp>
      <p:pic>
        <p:nvPicPr>
          <p:cNvPr id="6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647950"/>
            <a:ext cx="2174251" cy="217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6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61722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320" kern="1200" spc="-3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r-TR" altLang="tr-TR" dirty="0" smtClean="0"/>
              <a:t>Şimdi kağıda yazın</a:t>
            </a:r>
            <a:r>
              <a:rPr lang="en-US" altLang="tr-TR" dirty="0" smtClean="0"/>
              <a:t>……</a:t>
            </a:r>
          </a:p>
        </p:txBody>
      </p:sp>
      <p:pic>
        <p:nvPicPr>
          <p:cNvPr id="5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724150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36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Şimdi kontrol edin</a:t>
            </a:r>
            <a:r>
              <a:rPr lang="en-US" altLang="tr-TR" dirty="0"/>
              <a:t>……</a:t>
            </a:r>
            <a:endParaRPr lang="tr-TR" dirty="0"/>
          </a:p>
        </p:txBody>
      </p:sp>
      <p:sp>
        <p:nvSpPr>
          <p:cNvPr id="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914400" y="1397001"/>
            <a:ext cx="7772400" cy="30861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38959" indent="-238959" algn="l" defTabSz="617220" rtl="0" eaLnBrk="1" latinLnBrk="0" hangingPunct="1">
              <a:lnSpc>
                <a:spcPct val="90000"/>
              </a:lnSpc>
              <a:spcBef>
                <a:spcPts val="810"/>
              </a:spcBef>
              <a:spcAft>
                <a:spcPts val="135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2188" indent="-227172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86490" indent="-227172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2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02218" indent="-219671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5449" indent="-219671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742500" indent="-154305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Calibri" pitchFamily="34" charset="0"/>
              <a:buChar char="◦"/>
              <a:defRPr sz="94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877500" indent="-154305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Calibri" pitchFamily="34" charset="0"/>
              <a:buChar char="◦"/>
              <a:defRPr sz="94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12500" indent="-154305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Calibri" pitchFamily="34" charset="0"/>
              <a:buChar char="◦"/>
              <a:defRPr sz="94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47500" indent="-154305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Calibri" pitchFamily="34" charset="0"/>
              <a:buChar char="◦"/>
              <a:defRPr sz="94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Wingdings" panose="05000000000000000000" pitchFamily="2" charset="2"/>
              <a:buNone/>
            </a:pPr>
            <a:r>
              <a:rPr lang="en-US" altLang="tr-TR" sz="3000" dirty="0" smtClean="0"/>
              <a:t>5-15-67-4-91-23-87-9-53-66</a:t>
            </a:r>
            <a:endParaRPr lang="tr-TR" altLang="tr-TR" sz="3000" dirty="0" smtClean="0"/>
          </a:p>
          <a:p>
            <a:pPr fontAlgn="auto">
              <a:buFont typeface="Wingdings" panose="05000000000000000000" pitchFamily="2" charset="2"/>
              <a:buNone/>
            </a:pPr>
            <a:endParaRPr lang="tr-TR" altLang="tr-TR" sz="3000" dirty="0" smtClean="0"/>
          </a:p>
          <a:p>
            <a:pPr fontAlgn="auto">
              <a:buFont typeface="Wingdings" panose="05000000000000000000" pitchFamily="2" charset="2"/>
              <a:buNone/>
            </a:pPr>
            <a:r>
              <a:rPr lang="tr-TR" altLang="tr-TR" sz="3000" dirty="0" smtClean="0"/>
              <a:t>Sonuç?</a:t>
            </a:r>
            <a:r>
              <a:rPr lang="en-US" altLang="tr-TR" sz="3000" dirty="0" smtClean="0"/>
              <a:t> </a:t>
            </a:r>
            <a:endParaRPr lang="en-US" altLang="tr-TR" sz="3000" dirty="0"/>
          </a:p>
        </p:txBody>
      </p:sp>
      <p:pic>
        <p:nvPicPr>
          <p:cNvPr id="5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856719"/>
            <a:ext cx="17335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64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pPr eaLnBrk="1" hangingPunct="1"/>
            <a:r>
              <a:rPr lang="tr-TR" altLang="tr-TR" dirty="0" smtClean="0">
                <a:solidFill>
                  <a:srgbClr val="000000"/>
                </a:solidFill>
              </a:rPr>
              <a:t>Bir test daha yapalım</a:t>
            </a:r>
            <a:r>
              <a:rPr lang="en-US" altLang="tr-TR" dirty="0" smtClean="0">
                <a:solidFill>
                  <a:srgbClr val="000000"/>
                </a:solidFill>
              </a:rPr>
              <a:t>……</a:t>
            </a:r>
          </a:p>
        </p:txBody>
      </p:sp>
      <p:sp>
        <p:nvSpPr>
          <p:cNvPr id="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22960" y="1406739"/>
            <a:ext cx="7772400" cy="3086100"/>
          </a:xfrm>
        </p:spPr>
        <p:txBody>
          <a:bodyPr vert="horz" lIns="0" tIns="34290" rIns="0" bIns="34290" rtlCol="0">
            <a:normAutofit/>
          </a:bodyPr>
          <a:lstStyle/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Kalemleri bırakalım.</a:t>
            </a:r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Söyleyeceğim sayıları hatırlayın.</a:t>
            </a:r>
            <a:endParaRPr lang="en-US" alt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419350"/>
            <a:ext cx="2402851" cy="240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56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/>
              <a:t>Şimdi aynı şekilde kağıda yazın</a:t>
            </a:r>
            <a:r>
              <a:rPr lang="en-US" altLang="tr-TR" dirty="0" smtClean="0"/>
              <a:t>……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24150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8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pPr eaLnBrk="1" hangingPunct="1"/>
            <a:r>
              <a:rPr lang="tr-TR" altLang="tr-TR" dirty="0" smtClean="0"/>
              <a:t>Şimdi kontrol edin</a:t>
            </a:r>
            <a:r>
              <a:rPr lang="en-US" altLang="tr-TR" dirty="0" smtClean="0"/>
              <a:t>……</a:t>
            </a:r>
          </a:p>
        </p:txBody>
      </p:sp>
      <p:sp>
        <p:nvSpPr>
          <p:cNvPr id="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71550" y="1447800"/>
            <a:ext cx="7772400" cy="30861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tr-TR" sz="3000" dirty="0"/>
              <a:t>15-8-75-4-9-23-87-19-3-</a:t>
            </a:r>
            <a:r>
              <a:rPr lang="tr-TR" altLang="tr-TR" sz="3000" dirty="0"/>
              <a:t>1</a:t>
            </a:r>
            <a:r>
              <a:rPr lang="en-US" altLang="tr-TR" sz="3000" dirty="0"/>
              <a:t>6 </a:t>
            </a:r>
          </a:p>
        </p:txBody>
      </p:sp>
      <p:pic>
        <p:nvPicPr>
          <p:cNvPr id="6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800350"/>
            <a:ext cx="17335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39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6888" y="525683"/>
            <a:ext cx="4800600" cy="685800"/>
          </a:xfrm>
        </p:spPr>
        <p:txBody>
          <a:bodyPr/>
          <a:lstStyle/>
          <a:p>
            <a:pPr eaLnBrk="1" hangingPunct="1"/>
            <a:r>
              <a:rPr lang="tr-TR" altLang="tr-TR" dirty="0" smtClean="0"/>
              <a:t>İlk Testte Ne Oldu?</a:t>
            </a:r>
            <a:endParaRPr lang="en-US" altLang="tr-TR" dirty="0" smtClean="0"/>
          </a:p>
        </p:txBody>
      </p:sp>
      <p:sp>
        <p:nvSpPr>
          <p:cNvPr id="69636" name="Text Box 8"/>
          <p:cNvSpPr txBox="1">
            <a:spLocks noChangeArrowheads="1"/>
          </p:cNvSpPr>
          <p:nvPr/>
        </p:nvSpPr>
        <p:spPr bwMode="auto">
          <a:xfrm>
            <a:off x="660326" y="1500828"/>
            <a:ext cx="117852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500" dirty="0">
                <a:solidFill>
                  <a:srgbClr val="000000"/>
                </a:solidFill>
                <a:latin typeface="Times" panose="02020603050405020304" pitchFamily="18" charset="0"/>
              </a:rPr>
              <a:t> Doğruluk </a:t>
            </a:r>
            <a:r>
              <a:rPr lang="en-US" altLang="tr-TR" sz="1500" dirty="0">
                <a:solidFill>
                  <a:srgbClr val="000000"/>
                </a:solidFill>
                <a:latin typeface="Times" panose="02020603050405020304" pitchFamily="18" charset="0"/>
              </a:rPr>
              <a:t>%</a:t>
            </a:r>
          </a:p>
        </p:txBody>
      </p:sp>
      <p:sp>
        <p:nvSpPr>
          <p:cNvPr id="69637" name="Text Box 9"/>
          <p:cNvSpPr txBox="1">
            <a:spLocks noChangeArrowheads="1"/>
          </p:cNvSpPr>
          <p:nvPr/>
        </p:nvSpPr>
        <p:spPr bwMode="auto">
          <a:xfrm>
            <a:off x="7273478" y="4282818"/>
            <a:ext cx="8386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800" dirty="0">
                <a:solidFill>
                  <a:srgbClr val="000000"/>
                </a:solidFill>
                <a:latin typeface="Times" panose="02020603050405020304" pitchFamily="18" charset="0"/>
              </a:rPr>
              <a:t>Sayılar</a:t>
            </a:r>
            <a:endParaRPr lang="en-US" altLang="tr-TR" sz="1800" dirty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grpSp>
        <p:nvGrpSpPr>
          <p:cNvPr id="148" name="Grup 147"/>
          <p:cNvGrpSpPr/>
          <p:nvPr/>
        </p:nvGrpSpPr>
        <p:grpSpPr>
          <a:xfrm>
            <a:off x="1674086" y="1499175"/>
            <a:ext cx="5519014" cy="3095425"/>
            <a:chOff x="1802297" y="970097"/>
            <a:chExt cx="6381894" cy="3579385"/>
          </a:xfrm>
        </p:grpSpPr>
        <p:grpSp>
          <p:nvGrpSpPr>
            <p:cNvPr id="88" name="Grup 87"/>
            <p:cNvGrpSpPr/>
            <p:nvPr/>
          </p:nvGrpSpPr>
          <p:grpSpPr>
            <a:xfrm>
              <a:off x="1802297" y="970097"/>
              <a:ext cx="640768" cy="3388748"/>
              <a:chOff x="1802297" y="970097"/>
              <a:chExt cx="640768" cy="3388748"/>
            </a:xfrm>
          </p:grpSpPr>
          <p:cxnSp>
            <p:nvCxnSpPr>
              <p:cNvPr id="5" name="Düz Bağlayıcı 4"/>
              <p:cNvCxnSpPr/>
              <p:nvPr/>
            </p:nvCxnSpPr>
            <p:spPr bwMode="auto">
              <a:xfrm>
                <a:off x="2438400" y="1131268"/>
                <a:ext cx="0" cy="3033364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Düz Bağlayıcı 8"/>
              <p:cNvCxnSpPr/>
              <p:nvPr/>
            </p:nvCxnSpPr>
            <p:spPr bwMode="auto">
              <a:xfrm>
                <a:off x="2362200" y="4156837"/>
                <a:ext cx="76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" name="Düz Bağlayıcı 14"/>
              <p:cNvCxnSpPr/>
              <p:nvPr/>
            </p:nvCxnSpPr>
            <p:spPr bwMode="auto">
              <a:xfrm>
                <a:off x="2362200" y="3852037"/>
                <a:ext cx="76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6" name="Düz Bağlayıcı 15"/>
              <p:cNvCxnSpPr/>
              <p:nvPr/>
            </p:nvCxnSpPr>
            <p:spPr bwMode="auto">
              <a:xfrm>
                <a:off x="2362200" y="3547237"/>
                <a:ext cx="76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" name="Düz Bağlayıcı 16"/>
              <p:cNvCxnSpPr/>
              <p:nvPr/>
            </p:nvCxnSpPr>
            <p:spPr bwMode="auto">
              <a:xfrm>
                <a:off x="2362200" y="3242437"/>
                <a:ext cx="76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Düz Bağlayıcı 17"/>
              <p:cNvCxnSpPr/>
              <p:nvPr/>
            </p:nvCxnSpPr>
            <p:spPr bwMode="auto">
              <a:xfrm>
                <a:off x="2362200" y="2937637"/>
                <a:ext cx="76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Düz Bağlayıcı 18"/>
              <p:cNvCxnSpPr/>
              <p:nvPr/>
            </p:nvCxnSpPr>
            <p:spPr bwMode="auto">
              <a:xfrm>
                <a:off x="2362200" y="2632837"/>
                <a:ext cx="76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Düz Bağlayıcı 19"/>
              <p:cNvCxnSpPr/>
              <p:nvPr/>
            </p:nvCxnSpPr>
            <p:spPr bwMode="auto">
              <a:xfrm>
                <a:off x="2362200" y="2328037"/>
                <a:ext cx="76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Düz Bağlayıcı 20"/>
              <p:cNvCxnSpPr/>
              <p:nvPr/>
            </p:nvCxnSpPr>
            <p:spPr bwMode="auto">
              <a:xfrm>
                <a:off x="2362200" y="2023237"/>
                <a:ext cx="76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Düz Bağlayıcı 21"/>
              <p:cNvCxnSpPr/>
              <p:nvPr/>
            </p:nvCxnSpPr>
            <p:spPr bwMode="auto">
              <a:xfrm>
                <a:off x="2362200" y="1718437"/>
                <a:ext cx="76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Düz Bağlayıcı 23"/>
              <p:cNvCxnSpPr/>
              <p:nvPr/>
            </p:nvCxnSpPr>
            <p:spPr bwMode="auto">
              <a:xfrm>
                <a:off x="2362200" y="1413637"/>
                <a:ext cx="76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3" name="Metin kutusu 22"/>
              <p:cNvSpPr txBox="1"/>
              <p:nvPr/>
            </p:nvSpPr>
            <p:spPr>
              <a:xfrm>
                <a:off x="1802297" y="4002948"/>
                <a:ext cx="636103" cy="35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1400" dirty="0" smtClean="0">
                    <a:latin typeface="Calibri" panose="020F0502020204030204" pitchFamily="34" charset="0"/>
                  </a:rPr>
                  <a:t>0</a:t>
                </a:r>
                <a:endParaRPr lang="tr-TR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Metin kutusu 28"/>
              <p:cNvSpPr txBox="1"/>
              <p:nvPr/>
            </p:nvSpPr>
            <p:spPr>
              <a:xfrm>
                <a:off x="1802297" y="3709079"/>
                <a:ext cx="636103" cy="35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1400" dirty="0" smtClean="0">
                    <a:latin typeface="Calibri" panose="020F0502020204030204" pitchFamily="34" charset="0"/>
                  </a:rPr>
                  <a:t>10</a:t>
                </a:r>
                <a:endParaRPr lang="tr-TR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Metin kutusu 29"/>
              <p:cNvSpPr txBox="1"/>
              <p:nvPr/>
            </p:nvSpPr>
            <p:spPr>
              <a:xfrm>
                <a:off x="1802297" y="3406918"/>
                <a:ext cx="636103" cy="35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1400" dirty="0" smtClean="0">
                    <a:latin typeface="Calibri" panose="020F0502020204030204" pitchFamily="34" charset="0"/>
                  </a:rPr>
                  <a:t>20</a:t>
                </a:r>
                <a:endParaRPr lang="tr-TR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Metin kutusu 30"/>
              <p:cNvSpPr txBox="1"/>
              <p:nvPr/>
            </p:nvSpPr>
            <p:spPr>
              <a:xfrm>
                <a:off x="1802297" y="3105919"/>
                <a:ext cx="636103" cy="35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1400" dirty="0" smtClean="0">
                    <a:latin typeface="Calibri" panose="020F0502020204030204" pitchFamily="34" charset="0"/>
                  </a:rPr>
                  <a:t>30</a:t>
                </a:r>
                <a:endParaRPr lang="tr-TR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Metin kutusu 31"/>
              <p:cNvSpPr txBox="1"/>
              <p:nvPr/>
            </p:nvSpPr>
            <p:spPr>
              <a:xfrm>
                <a:off x="1802297" y="2778996"/>
                <a:ext cx="636103" cy="35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1400" dirty="0" smtClean="0">
                    <a:latin typeface="Calibri" panose="020F0502020204030204" pitchFamily="34" charset="0"/>
                  </a:rPr>
                  <a:t>40</a:t>
                </a:r>
                <a:endParaRPr lang="tr-TR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Metin kutusu 32"/>
              <p:cNvSpPr txBox="1"/>
              <p:nvPr/>
            </p:nvSpPr>
            <p:spPr>
              <a:xfrm>
                <a:off x="1802297" y="2494097"/>
                <a:ext cx="636103" cy="35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1400" dirty="0" smtClean="0">
                    <a:latin typeface="Calibri" panose="020F0502020204030204" pitchFamily="34" charset="0"/>
                  </a:rPr>
                  <a:t>50</a:t>
                </a:r>
                <a:endParaRPr lang="tr-TR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Metin kutusu 33"/>
              <p:cNvSpPr txBox="1"/>
              <p:nvPr/>
            </p:nvSpPr>
            <p:spPr>
              <a:xfrm>
                <a:off x="1802297" y="2175097"/>
                <a:ext cx="636104" cy="35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1400" dirty="0" smtClean="0">
                    <a:latin typeface="Calibri" panose="020F0502020204030204" pitchFamily="34" charset="0"/>
                  </a:rPr>
                  <a:t>60</a:t>
                </a:r>
                <a:endParaRPr lang="tr-TR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Metin kutusu 34"/>
              <p:cNvSpPr txBox="1"/>
              <p:nvPr/>
            </p:nvSpPr>
            <p:spPr>
              <a:xfrm>
                <a:off x="1980167" y="1871396"/>
                <a:ext cx="458233" cy="35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1400" dirty="0" smtClean="0">
                    <a:latin typeface="Calibri" panose="020F0502020204030204" pitchFamily="34" charset="0"/>
                  </a:rPr>
                  <a:t>70</a:t>
                </a:r>
                <a:endParaRPr lang="tr-TR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Metin kutusu 35"/>
              <p:cNvSpPr txBox="1"/>
              <p:nvPr/>
            </p:nvSpPr>
            <p:spPr>
              <a:xfrm>
                <a:off x="1980167" y="1573559"/>
                <a:ext cx="458233" cy="35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1400" dirty="0" smtClean="0">
                    <a:latin typeface="Calibri" panose="020F0502020204030204" pitchFamily="34" charset="0"/>
                  </a:rPr>
                  <a:t>80</a:t>
                </a:r>
                <a:endParaRPr lang="tr-TR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Metin kutusu 36"/>
              <p:cNvSpPr txBox="1"/>
              <p:nvPr/>
            </p:nvSpPr>
            <p:spPr>
              <a:xfrm>
                <a:off x="1981200" y="1242817"/>
                <a:ext cx="457200" cy="35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1400" dirty="0" smtClean="0">
                    <a:latin typeface="Calibri" panose="020F0502020204030204" pitchFamily="34" charset="0"/>
                  </a:rPr>
                  <a:t>90</a:t>
                </a:r>
                <a:endParaRPr lang="tr-TR" sz="1400" dirty="0">
                  <a:latin typeface="Calibri" panose="020F0502020204030204" pitchFamily="34" charset="0"/>
                </a:endParaRPr>
              </a:p>
            </p:txBody>
          </p:sp>
          <p:cxnSp>
            <p:nvCxnSpPr>
              <p:cNvPr id="41" name="Düz Bağlayıcı 40"/>
              <p:cNvCxnSpPr/>
              <p:nvPr/>
            </p:nvCxnSpPr>
            <p:spPr bwMode="auto">
              <a:xfrm>
                <a:off x="2366865" y="1131268"/>
                <a:ext cx="76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43" name="Metin kutusu 42"/>
              <p:cNvSpPr txBox="1"/>
              <p:nvPr/>
            </p:nvSpPr>
            <p:spPr>
              <a:xfrm>
                <a:off x="1893086" y="970097"/>
                <a:ext cx="545314" cy="35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1400" dirty="0" smtClean="0">
                    <a:latin typeface="Calibri" panose="020F0502020204030204" pitchFamily="34" charset="0"/>
                  </a:rPr>
                  <a:t>100</a:t>
                </a:r>
                <a:endParaRPr lang="tr-TR" sz="1400" dirty="0"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94" name="Düz Bağlayıcı 93"/>
            <p:cNvCxnSpPr/>
            <p:nvPr/>
          </p:nvCxnSpPr>
          <p:spPr bwMode="auto">
            <a:xfrm>
              <a:off x="2447172" y="4154242"/>
              <a:ext cx="547762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Düz Bağlayıcı 94"/>
            <p:cNvCxnSpPr/>
            <p:nvPr/>
          </p:nvCxnSpPr>
          <p:spPr bwMode="auto">
            <a:xfrm rot="16200000">
              <a:off x="5434641" y="4192342"/>
              <a:ext cx="762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7" name="Düz Bağlayıcı 96"/>
            <p:cNvCxnSpPr/>
            <p:nvPr/>
          </p:nvCxnSpPr>
          <p:spPr bwMode="auto">
            <a:xfrm rot="16200000">
              <a:off x="4825041" y="4192342"/>
              <a:ext cx="762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9" name="Düz Bağlayıcı 98"/>
            <p:cNvCxnSpPr/>
            <p:nvPr/>
          </p:nvCxnSpPr>
          <p:spPr bwMode="auto">
            <a:xfrm rot="16200000">
              <a:off x="4215441" y="4192342"/>
              <a:ext cx="762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1" name="Düz Bağlayıcı 100"/>
            <p:cNvCxnSpPr/>
            <p:nvPr/>
          </p:nvCxnSpPr>
          <p:spPr bwMode="auto">
            <a:xfrm rot="16200000">
              <a:off x="3605841" y="4192342"/>
              <a:ext cx="762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3" name="Düz Bağlayıcı 102"/>
            <p:cNvCxnSpPr/>
            <p:nvPr/>
          </p:nvCxnSpPr>
          <p:spPr bwMode="auto">
            <a:xfrm rot="16200000">
              <a:off x="2996241" y="4192342"/>
              <a:ext cx="762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5" name="Düz Bağlayıcı 114"/>
            <p:cNvCxnSpPr/>
            <p:nvPr/>
          </p:nvCxnSpPr>
          <p:spPr bwMode="auto">
            <a:xfrm rot="16200000">
              <a:off x="2409072" y="4187678"/>
              <a:ext cx="762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16" name="Metin kutusu 115"/>
            <p:cNvSpPr txBox="1"/>
            <p:nvPr/>
          </p:nvSpPr>
          <p:spPr>
            <a:xfrm>
              <a:off x="2324034" y="4238029"/>
              <a:ext cx="303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 smtClean="0">
                  <a:latin typeface="Calibri" panose="020F0502020204030204" pitchFamily="34" charset="0"/>
                </a:rPr>
                <a:t>1</a:t>
              </a:r>
              <a:endParaRPr lang="tr-TR" sz="1400" dirty="0">
                <a:latin typeface="Calibri" panose="020F0502020204030204" pitchFamily="34" charset="0"/>
              </a:endParaRPr>
            </a:p>
          </p:txBody>
        </p:sp>
        <p:sp>
          <p:nvSpPr>
            <p:cNvPr id="130" name="Metin kutusu 129"/>
            <p:cNvSpPr txBox="1"/>
            <p:nvPr/>
          </p:nvSpPr>
          <p:spPr>
            <a:xfrm>
              <a:off x="2889515" y="4238029"/>
              <a:ext cx="303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31" name="Metin kutusu 130"/>
            <p:cNvSpPr txBox="1"/>
            <p:nvPr/>
          </p:nvSpPr>
          <p:spPr>
            <a:xfrm>
              <a:off x="3493257" y="4238029"/>
              <a:ext cx="303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 smtClean="0">
                  <a:latin typeface="Calibri" panose="020F0502020204030204" pitchFamily="34" charset="0"/>
                </a:rPr>
                <a:t>3</a:t>
              </a:r>
              <a:endParaRPr lang="tr-TR" sz="1400" dirty="0">
                <a:latin typeface="Calibri" panose="020F0502020204030204" pitchFamily="34" charset="0"/>
              </a:endParaRPr>
            </a:p>
          </p:txBody>
        </p:sp>
        <p:sp>
          <p:nvSpPr>
            <p:cNvPr id="132" name="Metin kutusu 131"/>
            <p:cNvSpPr txBox="1"/>
            <p:nvPr/>
          </p:nvSpPr>
          <p:spPr>
            <a:xfrm>
              <a:off x="4102588" y="4238029"/>
              <a:ext cx="303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 smtClean="0">
                  <a:latin typeface="Calibri" panose="020F0502020204030204" pitchFamily="34" charset="0"/>
                </a:rPr>
                <a:t>4</a:t>
              </a:r>
              <a:endParaRPr lang="tr-TR" sz="1400" dirty="0">
                <a:latin typeface="Calibri" panose="020F0502020204030204" pitchFamily="34" charset="0"/>
              </a:endParaRPr>
            </a:p>
          </p:txBody>
        </p:sp>
        <p:sp>
          <p:nvSpPr>
            <p:cNvPr id="133" name="Metin kutusu 132"/>
            <p:cNvSpPr txBox="1"/>
            <p:nvPr/>
          </p:nvSpPr>
          <p:spPr>
            <a:xfrm>
              <a:off x="4714643" y="4238029"/>
              <a:ext cx="303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 smtClean="0">
                  <a:latin typeface="Calibri" panose="020F0502020204030204" pitchFamily="34" charset="0"/>
                </a:rPr>
                <a:t>5</a:t>
              </a:r>
              <a:endParaRPr lang="tr-TR" sz="1400" dirty="0">
                <a:latin typeface="Calibri" panose="020F0502020204030204" pitchFamily="34" charset="0"/>
              </a:endParaRPr>
            </a:p>
          </p:txBody>
        </p:sp>
        <p:sp>
          <p:nvSpPr>
            <p:cNvPr id="134" name="Metin kutusu 133"/>
            <p:cNvSpPr txBox="1"/>
            <p:nvPr/>
          </p:nvSpPr>
          <p:spPr>
            <a:xfrm>
              <a:off x="5321085" y="4238029"/>
              <a:ext cx="303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 smtClean="0">
                  <a:latin typeface="Calibri" panose="020F0502020204030204" pitchFamily="34" charset="0"/>
                </a:rPr>
                <a:t>6</a:t>
              </a:r>
              <a:endParaRPr lang="tr-TR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138" name="Düz Bağlayıcı 137"/>
            <p:cNvCxnSpPr/>
            <p:nvPr/>
          </p:nvCxnSpPr>
          <p:spPr bwMode="auto">
            <a:xfrm rot="16200000">
              <a:off x="6057900" y="4200721"/>
              <a:ext cx="762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1" name="Düz Bağlayıcı 140"/>
            <p:cNvCxnSpPr/>
            <p:nvPr/>
          </p:nvCxnSpPr>
          <p:spPr bwMode="auto">
            <a:xfrm flipV="1">
              <a:off x="6705600" y="4162621"/>
              <a:ext cx="0" cy="7540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2" name="Düz Bağlayıcı 141"/>
            <p:cNvCxnSpPr/>
            <p:nvPr/>
          </p:nvCxnSpPr>
          <p:spPr bwMode="auto">
            <a:xfrm rot="16200000">
              <a:off x="7877370" y="4193402"/>
              <a:ext cx="762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3" name="Metin kutusu 142"/>
            <p:cNvSpPr txBox="1"/>
            <p:nvPr/>
          </p:nvSpPr>
          <p:spPr>
            <a:xfrm>
              <a:off x="5944344" y="4238029"/>
              <a:ext cx="303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 smtClean="0">
                  <a:latin typeface="Calibri" panose="020F0502020204030204" pitchFamily="34" charset="0"/>
                </a:rPr>
                <a:t>7</a:t>
              </a:r>
              <a:endParaRPr lang="tr-TR" sz="1400" dirty="0">
                <a:latin typeface="Calibri" panose="020F0502020204030204" pitchFamily="34" charset="0"/>
              </a:endParaRPr>
            </a:p>
          </p:txBody>
        </p:sp>
        <p:sp>
          <p:nvSpPr>
            <p:cNvPr id="144" name="Metin kutusu 143"/>
            <p:cNvSpPr txBox="1"/>
            <p:nvPr/>
          </p:nvSpPr>
          <p:spPr>
            <a:xfrm>
              <a:off x="6558608" y="4238029"/>
              <a:ext cx="303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 smtClean="0">
                  <a:latin typeface="Calibri" panose="020F0502020204030204" pitchFamily="34" charset="0"/>
                </a:rPr>
                <a:t>8</a:t>
              </a:r>
              <a:endParaRPr lang="tr-TR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146" name="Düz Bağlayıcı 145"/>
            <p:cNvCxnSpPr/>
            <p:nvPr/>
          </p:nvCxnSpPr>
          <p:spPr bwMode="auto">
            <a:xfrm flipV="1">
              <a:off x="7336972" y="4162621"/>
              <a:ext cx="0" cy="7540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7" name="Metin kutusu 146"/>
            <p:cNvSpPr txBox="1"/>
            <p:nvPr/>
          </p:nvSpPr>
          <p:spPr>
            <a:xfrm>
              <a:off x="7189980" y="4238029"/>
              <a:ext cx="303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 smtClean="0">
                  <a:latin typeface="Calibri" panose="020F0502020204030204" pitchFamily="34" charset="0"/>
                </a:rPr>
                <a:t>9</a:t>
              </a:r>
              <a:endParaRPr lang="tr-TR" sz="1400" dirty="0">
                <a:latin typeface="Calibri" panose="020F0502020204030204" pitchFamily="34" charset="0"/>
              </a:endParaRPr>
            </a:p>
          </p:txBody>
        </p:sp>
        <p:sp>
          <p:nvSpPr>
            <p:cNvPr id="153" name="Metin kutusu 152"/>
            <p:cNvSpPr txBox="1"/>
            <p:nvPr/>
          </p:nvSpPr>
          <p:spPr>
            <a:xfrm>
              <a:off x="7752497" y="4241705"/>
              <a:ext cx="431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 smtClean="0">
                  <a:latin typeface="Calibri" panose="020F0502020204030204" pitchFamily="34" charset="0"/>
                </a:rPr>
                <a:t>10</a:t>
              </a:r>
              <a:endParaRPr lang="tr-TR" sz="1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69633" name="Serbest Form 69632"/>
          <p:cNvSpPr/>
          <p:nvPr/>
        </p:nvSpPr>
        <p:spPr bwMode="auto">
          <a:xfrm>
            <a:off x="2295190" y="2108636"/>
            <a:ext cx="4611458" cy="897897"/>
          </a:xfrm>
          <a:custGeom>
            <a:avLst/>
            <a:gdLst>
              <a:gd name="connsiteX0" fmla="*/ 0 w 5332445"/>
              <a:gd name="connsiteY0" fmla="*/ 60649 h 1038280"/>
              <a:gd name="connsiteX1" fmla="*/ 587829 w 5332445"/>
              <a:gd name="connsiteY1" fmla="*/ 377890 h 1038280"/>
              <a:gd name="connsiteX2" fmla="*/ 1194319 w 5332445"/>
              <a:gd name="connsiteY2" fmla="*/ 485192 h 1038280"/>
              <a:gd name="connsiteX3" fmla="*/ 1763486 w 5332445"/>
              <a:gd name="connsiteY3" fmla="*/ 592494 h 1038280"/>
              <a:gd name="connsiteX4" fmla="*/ 2365311 w 5332445"/>
              <a:gd name="connsiteY4" fmla="*/ 839755 h 1038280"/>
              <a:gd name="connsiteX5" fmla="*/ 2939143 w 5332445"/>
              <a:gd name="connsiteY5" fmla="*/ 1035698 h 1038280"/>
              <a:gd name="connsiteX6" fmla="*/ 3554964 w 5332445"/>
              <a:gd name="connsiteY6" fmla="*/ 919065 h 1038280"/>
              <a:gd name="connsiteX7" fmla="*/ 4128796 w 5332445"/>
              <a:gd name="connsiteY7" fmla="*/ 480526 h 1038280"/>
              <a:gd name="connsiteX8" fmla="*/ 4730621 w 5332445"/>
              <a:gd name="connsiteY8" fmla="*/ 219269 h 1038280"/>
              <a:gd name="connsiteX9" fmla="*/ 5332445 w 5332445"/>
              <a:gd name="connsiteY9" fmla="*/ 0 h 103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32445" h="1038280">
                <a:moveTo>
                  <a:pt x="0" y="60649"/>
                </a:moveTo>
                <a:cubicBezTo>
                  <a:pt x="194388" y="183891"/>
                  <a:pt x="388776" y="307133"/>
                  <a:pt x="587829" y="377890"/>
                </a:cubicBezTo>
                <a:cubicBezTo>
                  <a:pt x="786882" y="448647"/>
                  <a:pt x="1194319" y="485192"/>
                  <a:pt x="1194319" y="485192"/>
                </a:cubicBezTo>
                <a:cubicBezTo>
                  <a:pt x="1390262" y="520959"/>
                  <a:pt x="1568321" y="533400"/>
                  <a:pt x="1763486" y="592494"/>
                </a:cubicBezTo>
                <a:cubicBezTo>
                  <a:pt x="1958651" y="651588"/>
                  <a:pt x="2169368" y="765888"/>
                  <a:pt x="2365311" y="839755"/>
                </a:cubicBezTo>
                <a:cubicBezTo>
                  <a:pt x="2561254" y="913622"/>
                  <a:pt x="2740868" y="1022480"/>
                  <a:pt x="2939143" y="1035698"/>
                </a:cubicBezTo>
                <a:cubicBezTo>
                  <a:pt x="3137419" y="1048916"/>
                  <a:pt x="3356689" y="1011594"/>
                  <a:pt x="3554964" y="919065"/>
                </a:cubicBezTo>
                <a:cubicBezTo>
                  <a:pt x="3753240" y="826536"/>
                  <a:pt x="3932853" y="597159"/>
                  <a:pt x="4128796" y="480526"/>
                </a:cubicBezTo>
                <a:cubicBezTo>
                  <a:pt x="4324739" y="363893"/>
                  <a:pt x="4530013" y="299357"/>
                  <a:pt x="4730621" y="219269"/>
                </a:cubicBezTo>
                <a:cubicBezTo>
                  <a:pt x="4931229" y="139181"/>
                  <a:pt x="5131837" y="69590"/>
                  <a:pt x="5332445" y="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9639" name="Serbest Form 69638"/>
          <p:cNvSpPr/>
          <p:nvPr/>
        </p:nvSpPr>
        <p:spPr bwMode="auto">
          <a:xfrm>
            <a:off x="2283557" y="2275734"/>
            <a:ext cx="4613612" cy="980156"/>
          </a:xfrm>
          <a:custGeom>
            <a:avLst/>
            <a:gdLst>
              <a:gd name="connsiteX0" fmla="*/ 0 w 5334935"/>
              <a:gd name="connsiteY0" fmla="*/ 22439 h 1133400"/>
              <a:gd name="connsiteX1" fmla="*/ 583421 w 5334935"/>
              <a:gd name="connsiteY1" fmla="*/ 291710 h 1133400"/>
              <a:gd name="connsiteX2" fmla="*/ 1178062 w 5334935"/>
              <a:gd name="connsiteY2" fmla="*/ 465614 h 1133400"/>
              <a:gd name="connsiteX3" fmla="*/ 1761482 w 5334935"/>
              <a:gd name="connsiteY3" fmla="*/ 768544 h 1133400"/>
              <a:gd name="connsiteX4" fmla="*/ 2350513 w 5334935"/>
              <a:gd name="connsiteY4" fmla="*/ 1099524 h 1133400"/>
              <a:gd name="connsiteX5" fmla="*/ 3551014 w 5334935"/>
              <a:gd name="connsiteY5" fmla="*/ 1088304 h 1133400"/>
              <a:gd name="connsiteX6" fmla="*/ 4145654 w 5334935"/>
              <a:gd name="connsiteY6" fmla="*/ 796594 h 1133400"/>
              <a:gd name="connsiteX7" fmla="*/ 4740295 w 5334935"/>
              <a:gd name="connsiteY7" fmla="*/ 499273 h 1133400"/>
              <a:gd name="connsiteX8" fmla="*/ 5334935 w 5334935"/>
              <a:gd name="connsiteY8" fmla="*/ 0 h 11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935" h="1133400">
                <a:moveTo>
                  <a:pt x="0" y="22439"/>
                </a:moveTo>
                <a:cubicBezTo>
                  <a:pt x="193538" y="120143"/>
                  <a:pt x="387077" y="217848"/>
                  <a:pt x="583421" y="291710"/>
                </a:cubicBezTo>
                <a:cubicBezTo>
                  <a:pt x="779765" y="365573"/>
                  <a:pt x="981719" y="386142"/>
                  <a:pt x="1178062" y="465614"/>
                </a:cubicBezTo>
                <a:cubicBezTo>
                  <a:pt x="1374405" y="545086"/>
                  <a:pt x="1566074" y="662892"/>
                  <a:pt x="1761482" y="768544"/>
                </a:cubicBezTo>
                <a:cubicBezTo>
                  <a:pt x="1956890" y="874196"/>
                  <a:pt x="2052258" y="1046231"/>
                  <a:pt x="2350513" y="1099524"/>
                </a:cubicBezTo>
                <a:cubicBezTo>
                  <a:pt x="2648768" y="1152817"/>
                  <a:pt x="3251824" y="1138792"/>
                  <a:pt x="3551014" y="1088304"/>
                </a:cubicBezTo>
                <a:cubicBezTo>
                  <a:pt x="3850204" y="1037816"/>
                  <a:pt x="4145654" y="796594"/>
                  <a:pt x="4145654" y="796594"/>
                </a:cubicBezTo>
                <a:cubicBezTo>
                  <a:pt x="4343868" y="698422"/>
                  <a:pt x="4542082" y="632039"/>
                  <a:pt x="4740295" y="499273"/>
                </a:cubicBezTo>
                <a:cubicBezTo>
                  <a:pt x="4938508" y="366507"/>
                  <a:pt x="5136721" y="183253"/>
                  <a:pt x="5334935" y="0"/>
                </a:cubicBezTo>
              </a:path>
            </a:pathLst>
          </a:custGeom>
          <a:ln>
            <a:solidFill>
              <a:srgbClr val="0070C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9644" name="Oval 69643"/>
          <p:cNvSpPr/>
          <p:nvPr/>
        </p:nvSpPr>
        <p:spPr bwMode="auto">
          <a:xfrm>
            <a:off x="2213617" y="2098414"/>
            <a:ext cx="99904" cy="999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40" name="Oval 239"/>
          <p:cNvSpPr/>
          <p:nvPr/>
        </p:nvSpPr>
        <p:spPr bwMode="auto">
          <a:xfrm>
            <a:off x="2714569" y="2345167"/>
            <a:ext cx="99904" cy="999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41" name="Oval 240"/>
          <p:cNvSpPr/>
          <p:nvPr/>
        </p:nvSpPr>
        <p:spPr bwMode="auto">
          <a:xfrm>
            <a:off x="3269338" y="2462103"/>
            <a:ext cx="99904" cy="999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42" name="Oval 241"/>
          <p:cNvSpPr/>
          <p:nvPr/>
        </p:nvSpPr>
        <p:spPr bwMode="auto">
          <a:xfrm>
            <a:off x="3793903" y="2562436"/>
            <a:ext cx="99904" cy="999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43" name="Oval 242"/>
          <p:cNvSpPr/>
          <p:nvPr/>
        </p:nvSpPr>
        <p:spPr bwMode="auto">
          <a:xfrm>
            <a:off x="4271129" y="2770664"/>
            <a:ext cx="99904" cy="999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44" name="Oval 243"/>
          <p:cNvSpPr/>
          <p:nvPr/>
        </p:nvSpPr>
        <p:spPr bwMode="auto">
          <a:xfrm>
            <a:off x="4786794" y="2953955"/>
            <a:ext cx="99904" cy="999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45" name="Oval 244"/>
          <p:cNvSpPr/>
          <p:nvPr/>
        </p:nvSpPr>
        <p:spPr bwMode="auto">
          <a:xfrm>
            <a:off x="5301250" y="2877445"/>
            <a:ext cx="99904" cy="999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46" name="Oval 245"/>
          <p:cNvSpPr/>
          <p:nvPr/>
        </p:nvSpPr>
        <p:spPr bwMode="auto">
          <a:xfrm>
            <a:off x="5787308" y="2499436"/>
            <a:ext cx="99904" cy="999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6329982" y="2254329"/>
            <a:ext cx="99904" cy="999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6830009" y="2055083"/>
            <a:ext cx="99904" cy="999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49" name="Oval 248"/>
          <p:cNvSpPr/>
          <p:nvPr/>
        </p:nvSpPr>
        <p:spPr bwMode="auto">
          <a:xfrm>
            <a:off x="6858849" y="2237255"/>
            <a:ext cx="99904" cy="99904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50" name="Oval 249"/>
          <p:cNvSpPr/>
          <p:nvPr/>
        </p:nvSpPr>
        <p:spPr bwMode="auto">
          <a:xfrm>
            <a:off x="6379711" y="2630431"/>
            <a:ext cx="99904" cy="99904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51" name="Oval 250"/>
          <p:cNvSpPr/>
          <p:nvPr/>
        </p:nvSpPr>
        <p:spPr bwMode="auto">
          <a:xfrm>
            <a:off x="5837260" y="2892427"/>
            <a:ext cx="99904" cy="99904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52" name="Oval 251"/>
          <p:cNvSpPr/>
          <p:nvPr/>
        </p:nvSpPr>
        <p:spPr bwMode="auto">
          <a:xfrm>
            <a:off x="5337295" y="3163230"/>
            <a:ext cx="99904" cy="99904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53" name="Oval 252"/>
          <p:cNvSpPr/>
          <p:nvPr/>
        </p:nvSpPr>
        <p:spPr bwMode="auto">
          <a:xfrm>
            <a:off x="4786794" y="3192816"/>
            <a:ext cx="99904" cy="99904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54" name="Oval 253"/>
          <p:cNvSpPr/>
          <p:nvPr/>
        </p:nvSpPr>
        <p:spPr bwMode="auto">
          <a:xfrm>
            <a:off x="4198903" y="3157606"/>
            <a:ext cx="99904" cy="99904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55" name="Oval 254"/>
          <p:cNvSpPr/>
          <p:nvPr/>
        </p:nvSpPr>
        <p:spPr bwMode="auto">
          <a:xfrm>
            <a:off x="3776838" y="2899089"/>
            <a:ext cx="99904" cy="99904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56" name="Oval 255"/>
          <p:cNvSpPr/>
          <p:nvPr/>
        </p:nvSpPr>
        <p:spPr bwMode="auto">
          <a:xfrm>
            <a:off x="3267236" y="2652296"/>
            <a:ext cx="99904" cy="99904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57" name="Oval 256"/>
          <p:cNvSpPr/>
          <p:nvPr/>
        </p:nvSpPr>
        <p:spPr bwMode="auto">
          <a:xfrm>
            <a:off x="2684043" y="2462103"/>
            <a:ext cx="99904" cy="99904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58" name="Oval 257"/>
          <p:cNvSpPr/>
          <p:nvPr/>
        </p:nvSpPr>
        <p:spPr bwMode="auto">
          <a:xfrm>
            <a:off x="2222583" y="2248461"/>
            <a:ext cx="99904" cy="99904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9646" name="Metin kutusu 69645"/>
          <p:cNvSpPr txBox="1"/>
          <p:nvPr/>
        </p:nvSpPr>
        <p:spPr>
          <a:xfrm>
            <a:off x="7247101" y="190593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Denek 1</a:t>
            </a:r>
          </a:p>
          <a:p>
            <a:r>
              <a:rPr lang="tr-TR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Denek 2</a:t>
            </a:r>
            <a:endParaRPr lang="tr-TR" sz="16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7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6888" y="525683"/>
            <a:ext cx="4800600" cy="685800"/>
          </a:xfrm>
        </p:spPr>
        <p:txBody>
          <a:bodyPr/>
          <a:lstStyle/>
          <a:p>
            <a:r>
              <a:rPr lang="tr-TR" altLang="tr-TR" dirty="0"/>
              <a:t>Ek İpucu Verirsek </a:t>
            </a:r>
            <a:endParaRPr lang="en-US" altLang="tr-TR" dirty="0" smtClean="0"/>
          </a:p>
        </p:txBody>
      </p:sp>
      <p:sp>
        <p:nvSpPr>
          <p:cNvPr id="69636" name="Text Box 8"/>
          <p:cNvSpPr txBox="1">
            <a:spLocks noChangeArrowheads="1"/>
          </p:cNvSpPr>
          <p:nvPr/>
        </p:nvSpPr>
        <p:spPr bwMode="auto">
          <a:xfrm>
            <a:off x="660326" y="1500828"/>
            <a:ext cx="117852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500" dirty="0">
                <a:solidFill>
                  <a:srgbClr val="000000"/>
                </a:solidFill>
                <a:latin typeface="Times" panose="02020603050405020304" pitchFamily="18" charset="0"/>
              </a:rPr>
              <a:t> Doğruluk </a:t>
            </a:r>
            <a:r>
              <a:rPr lang="en-US" altLang="tr-TR" sz="1500" dirty="0">
                <a:solidFill>
                  <a:srgbClr val="000000"/>
                </a:solidFill>
                <a:latin typeface="Times" panose="02020603050405020304" pitchFamily="18" charset="0"/>
              </a:rPr>
              <a:t>%</a:t>
            </a:r>
          </a:p>
        </p:txBody>
      </p:sp>
      <p:sp>
        <p:nvSpPr>
          <p:cNvPr id="69637" name="Text Box 9"/>
          <p:cNvSpPr txBox="1">
            <a:spLocks noChangeArrowheads="1"/>
          </p:cNvSpPr>
          <p:nvPr/>
        </p:nvSpPr>
        <p:spPr bwMode="auto">
          <a:xfrm>
            <a:off x="7273478" y="4282818"/>
            <a:ext cx="8386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800" dirty="0">
                <a:solidFill>
                  <a:srgbClr val="000000"/>
                </a:solidFill>
                <a:latin typeface="Times" panose="02020603050405020304" pitchFamily="18" charset="0"/>
              </a:rPr>
              <a:t>Sayılar</a:t>
            </a:r>
            <a:endParaRPr lang="en-US" altLang="tr-TR" sz="1800" dirty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grpSp>
        <p:nvGrpSpPr>
          <p:cNvPr id="148" name="Grup 147"/>
          <p:cNvGrpSpPr/>
          <p:nvPr/>
        </p:nvGrpSpPr>
        <p:grpSpPr>
          <a:xfrm>
            <a:off x="1674086" y="1499175"/>
            <a:ext cx="5519014" cy="3095425"/>
            <a:chOff x="1802297" y="970097"/>
            <a:chExt cx="6381894" cy="3579385"/>
          </a:xfrm>
        </p:grpSpPr>
        <p:grpSp>
          <p:nvGrpSpPr>
            <p:cNvPr id="88" name="Grup 87"/>
            <p:cNvGrpSpPr/>
            <p:nvPr/>
          </p:nvGrpSpPr>
          <p:grpSpPr>
            <a:xfrm>
              <a:off x="1802297" y="970097"/>
              <a:ext cx="640768" cy="3388748"/>
              <a:chOff x="1802297" y="970097"/>
              <a:chExt cx="640768" cy="3388748"/>
            </a:xfrm>
          </p:grpSpPr>
          <p:cxnSp>
            <p:nvCxnSpPr>
              <p:cNvPr id="5" name="Düz Bağlayıcı 4"/>
              <p:cNvCxnSpPr/>
              <p:nvPr/>
            </p:nvCxnSpPr>
            <p:spPr bwMode="auto">
              <a:xfrm>
                <a:off x="2438400" y="1131268"/>
                <a:ext cx="0" cy="3033364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Düz Bağlayıcı 8"/>
              <p:cNvCxnSpPr/>
              <p:nvPr/>
            </p:nvCxnSpPr>
            <p:spPr bwMode="auto">
              <a:xfrm>
                <a:off x="2362200" y="4156837"/>
                <a:ext cx="76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" name="Düz Bağlayıcı 14"/>
              <p:cNvCxnSpPr/>
              <p:nvPr/>
            </p:nvCxnSpPr>
            <p:spPr bwMode="auto">
              <a:xfrm>
                <a:off x="2362200" y="3852037"/>
                <a:ext cx="76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6" name="Düz Bağlayıcı 15"/>
              <p:cNvCxnSpPr/>
              <p:nvPr/>
            </p:nvCxnSpPr>
            <p:spPr bwMode="auto">
              <a:xfrm>
                <a:off x="2362200" y="3547237"/>
                <a:ext cx="76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" name="Düz Bağlayıcı 16"/>
              <p:cNvCxnSpPr/>
              <p:nvPr/>
            </p:nvCxnSpPr>
            <p:spPr bwMode="auto">
              <a:xfrm>
                <a:off x="2362200" y="3242437"/>
                <a:ext cx="76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Düz Bağlayıcı 17"/>
              <p:cNvCxnSpPr/>
              <p:nvPr/>
            </p:nvCxnSpPr>
            <p:spPr bwMode="auto">
              <a:xfrm>
                <a:off x="2362200" y="2937637"/>
                <a:ext cx="76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Düz Bağlayıcı 18"/>
              <p:cNvCxnSpPr/>
              <p:nvPr/>
            </p:nvCxnSpPr>
            <p:spPr bwMode="auto">
              <a:xfrm>
                <a:off x="2362200" y="2632837"/>
                <a:ext cx="76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Düz Bağlayıcı 19"/>
              <p:cNvCxnSpPr/>
              <p:nvPr/>
            </p:nvCxnSpPr>
            <p:spPr bwMode="auto">
              <a:xfrm>
                <a:off x="2362200" y="2328037"/>
                <a:ext cx="76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Düz Bağlayıcı 20"/>
              <p:cNvCxnSpPr/>
              <p:nvPr/>
            </p:nvCxnSpPr>
            <p:spPr bwMode="auto">
              <a:xfrm>
                <a:off x="2362200" y="2023237"/>
                <a:ext cx="76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Düz Bağlayıcı 21"/>
              <p:cNvCxnSpPr/>
              <p:nvPr/>
            </p:nvCxnSpPr>
            <p:spPr bwMode="auto">
              <a:xfrm>
                <a:off x="2362200" y="1718437"/>
                <a:ext cx="76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Düz Bağlayıcı 23"/>
              <p:cNvCxnSpPr/>
              <p:nvPr/>
            </p:nvCxnSpPr>
            <p:spPr bwMode="auto">
              <a:xfrm>
                <a:off x="2362200" y="1413637"/>
                <a:ext cx="76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3" name="Metin kutusu 22"/>
              <p:cNvSpPr txBox="1"/>
              <p:nvPr/>
            </p:nvSpPr>
            <p:spPr>
              <a:xfrm>
                <a:off x="1802297" y="4002948"/>
                <a:ext cx="636103" cy="35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1400" dirty="0" smtClean="0">
                    <a:latin typeface="Calibri" panose="020F0502020204030204" pitchFamily="34" charset="0"/>
                  </a:rPr>
                  <a:t>0</a:t>
                </a:r>
                <a:endParaRPr lang="tr-TR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Metin kutusu 28"/>
              <p:cNvSpPr txBox="1"/>
              <p:nvPr/>
            </p:nvSpPr>
            <p:spPr>
              <a:xfrm>
                <a:off x="1802297" y="3709079"/>
                <a:ext cx="636103" cy="35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1400" dirty="0" smtClean="0">
                    <a:latin typeface="Calibri" panose="020F0502020204030204" pitchFamily="34" charset="0"/>
                  </a:rPr>
                  <a:t>10</a:t>
                </a:r>
                <a:endParaRPr lang="tr-TR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Metin kutusu 29"/>
              <p:cNvSpPr txBox="1"/>
              <p:nvPr/>
            </p:nvSpPr>
            <p:spPr>
              <a:xfrm>
                <a:off x="1802297" y="3406918"/>
                <a:ext cx="636103" cy="35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1400" dirty="0" smtClean="0">
                    <a:latin typeface="Calibri" panose="020F0502020204030204" pitchFamily="34" charset="0"/>
                  </a:rPr>
                  <a:t>20</a:t>
                </a:r>
                <a:endParaRPr lang="tr-TR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Metin kutusu 30"/>
              <p:cNvSpPr txBox="1"/>
              <p:nvPr/>
            </p:nvSpPr>
            <p:spPr>
              <a:xfrm>
                <a:off x="1802297" y="3105919"/>
                <a:ext cx="636103" cy="35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1400" dirty="0" smtClean="0">
                    <a:latin typeface="Calibri" panose="020F0502020204030204" pitchFamily="34" charset="0"/>
                  </a:rPr>
                  <a:t>30</a:t>
                </a:r>
                <a:endParaRPr lang="tr-TR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Metin kutusu 31"/>
              <p:cNvSpPr txBox="1"/>
              <p:nvPr/>
            </p:nvSpPr>
            <p:spPr>
              <a:xfrm>
                <a:off x="1802297" y="2778996"/>
                <a:ext cx="636103" cy="35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1400" dirty="0" smtClean="0">
                    <a:latin typeface="Calibri" panose="020F0502020204030204" pitchFamily="34" charset="0"/>
                  </a:rPr>
                  <a:t>40</a:t>
                </a:r>
                <a:endParaRPr lang="tr-TR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Metin kutusu 32"/>
              <p:cNvSpPr txBox="1"/>
              <p:nvPr/>
            </p:nvSpPr>
            <p:spPr>
              <a:xfrm>
                <a:off x="1802297" y="2494097"/>
                <a:ext cx="636103" cy="35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1400" dirty="0" smtClean="0">
                    <a:latin typeface="Calibri" panose="020F0502020204030204" pitchFamily="34" charset="0"/>
                  </a:rPr>
                  <a:t>50</a:t>
                </a:r>
                <a:endParaRPr lang="tr-TR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Metin kutusu 33"/>
              <p:cNvSpPr txBox="1"/>
              <p:nvPr/>
            </p:nvSpPr>
            <p:spPr>
              <a:xfrm>
                <a:off x="1802297" y="2175097"/>
                <a:ext cx="636104" cy="35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1400" dirty="0" smtClean="0">
                    <a:latin typeface="Calibri" panose="020F0502020204030204" pitchFamily="34" charset="0"/>
                  </a:rPr>
                  <a:t>60</a:t>
                </a:r>
                <a:endParaRPr lang="tr-TR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Metin kutusu 34"/>
              <p:cNvSpPr txBox="1"/>
              <p:nvPr/>
            </p:nvSpPr>
            <p:spPr>
              <a:xfrm>
                <a:off x="1980167" y="1871396"/>
                <a:ext cx="458233" cy="35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1400" dirty="0" smtClean="0">
                    <a:latin typeface="Calibri" panose="020F0502020204030204" pitchFamily="34" charset="0"/>
                  </a:rPr>
                  <a:t>70</a:t>
                </a:r>
                <a:endParaRPr lang="tr-TR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Metin kutusu 35"/>
              <p:cNvSpPr txBox="1"/>
              <p:nvPr/>
            </p:nvSpPr>
            <p:spPr>
              <a:xfrm>
                <a:off x="1980167" y="1573559"/>
                <a:ext cx="458233" cy="35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1400" dirty="0" smtClean="0">
                    <a:latin typeface="Calibri" panose="020F0502020204030204" pitchFamily="34" charset="0"/>
                  </a:rPr>
                  <a:t>80</a:t>
                </a:r>
                <a:endParaRPr lang="tr-TR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Metin kutusu 36"/>
              <p:cNvSpPr txBox="1"/>
              <p:nvPr/>
            </p:nvSpPr>
            <p:spPr>
              <a:xfrm>
                <a:off x="1981200" y="1242817"/>
                <a:ext cx="457200" cy="35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1400" dirty="0" smtClean="0">
                    <a:latin typeface="Calibri" panose="020F0502020204030204" pitchFamily="34" charset="0"/>
                  </a:rPr>
                  <a:t>90</a:t>
                </a:r>
                <a:endParaRPr lang="tr-TR" sz="1400" dirty="0">
                  <a:latin typeface="Calibri" panose="020F0502020204030204" pitchFamily="34" charset="0"/>
                </a:endParaRPr>
              </a:p>
            </p:txBody>
          </p:sp>
          <p:cxnSp>
            <p:nvCxnSpPr>
              <p:cNvPr id="41" name="Düz Bağlayıcı 40"/>
              <p:cNvCxnSpPr/>
              <p:nvPr/>
            </p:nvCxnSpPr>
            <p:spPr bwMode="auto">
              <a:xfrm>
                <a:off x="2366865" y="1131268"/>
                <a:ext cx="76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43" name="Metin kutusu 42"/>
              <p:cNvSpPr txBox="1"/>
              <p:nvPr/>
            </p:nvSpPr>
            <p:spPr>
              <a:xfrm>
                <a:off x="1893086" y="970097"/>
                <a:ext cx="545314" cy="35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1400" dirty="0" smtClean="0">
                    <a:latin typeface="Calibri" panose="020F0502020204030204" pitchFamily="34" charset="0"/>
                  </a:rPr>
                  <a:t>100</a:t>
                </a:r>
                <a:endParaRPr lang="tr-TR" sz="1400" dirty="0"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94" name="Düz Bağlayıcı 93"/>
            <p:cNvCxnSpPr/>
            <p:nvPr/>
          </p:nvCxnSpPr>
          <p:spPr bwMode="auto">
            <a:xfrm>
              <a:off x="2447172" y="4154242"/>
              <a:ext cx="547762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Düz Bağlayıcı 94"/>
            <p:cNvCxnSpPr/>
            <p:nvPr/>
          </p:nvCxnSpPr>
          <p:spPr bwMode="auto">
            <a:xfrm rot="16200000">
              <a:off x="5434641" y="4192342"/>
              <a:ext cx="762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7" name="Düz Bağlayıcı 96"/>
            <p:cNvCxnSpPr/>
            <p:nvPr/>
          </p:nvCxnSpPr>
          <p:spPr bwMode="auto">
            <a:xfrm rot="16200000">
              <a:off x="4825041" y="4192342"/>
              <a:ext cx="762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9" name="Düz Bağlayıcı 98"/>
            <p:cNvCxnSpPr/>
            <p:nvPr/>
          </p:nvCxnSpPr>
          <p:spPr bwMode="auto">
            <a:xfrm rot="16200000">
              <a:off x="4215441" y="4192342"/>
              <a:ext cx="762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1" name="Düz Bağlayıcı 100"/>
            <p:cNvCxnSpPr/>
            <p:nvPr/>
          </p:nvCxnSpPr>
          <p:spPr bwMode="auto">
            <a:xfrm rot="16200000">
              <a:off x="3605841" y="4192342"/>
              <a:ext cx="762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3" name="Düz Bağlayıcı 102"/>
            <p:cNvCxnSpPr/>
            <p:nvPr/>
          </p:nvCxnSpPr>
          <p:spPr bwMode="auto">
            <a:xfrm rot="16200000">
              <a:off x="2996241" y="4192342"/>
              <a:ext cx="762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5" name="Düz Bağlayıcı 114"/>
            <p:cNvCxnSpPr/>
            <p:nvPr/>
          </p:nvCxnSpPr>
          <p:spPr bwMode="auto">
            <a:xfrm rot="16200000">
              <a:off x="2409072" y="4187678"/>
              <a:ext cx="762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16" name="Metin kutusu 115"/>
            <p:cNvSpPr txBox="1"/>
            <p:nvPr/>
          </p:nvSpPr>
          <p:spPr>
            <a:xfrm>
              <a:off x="2324034" y="4238029"/>
              <a:ext cx="303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 smtClean="0">
                  <a:latin typeface="Calibri" panose="020F0502020204030204" pitchFamily="34" charset="0"/>
                </a:rPr>
                <a:t>1</a:t>
              </a:r>
              <a:endParaRPr lang="tr-TR" sz="1400" dirty="0">
                <a:latin typeface="Calibri" panose="020F0502020204030204" pitchFamily="34" charset="0"/>
              </a:endParaRPr>
            </a:p>
          </p:txBody>
        </p:sp>
        <p:sp>
          <p:nvSpPr>
            <p:cNvPr id="130" name="Metin kutusu 129"/>
            <p:cNvSpPr txBox="1"/>
            <p:nvPr/>
          </p:nvSpPr>
          <p:spPr>
            <a:xfrm>
              <a:off x="2889515" y="4238029"/>
              <a:ext cx="303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31" name="Metin kutusu 130"/>
            <p:cNvSpPr txBox="1"/>
            <p:nvPr/>
          </p:nvSpPr>
          <p:spPr>
            <a:xfrm>
              <a:off x="3493257" y="4238029"/>
              <a:ext cx="303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 smtClean="0">
                  <a:latin typeface="Calibri" panose="020F0502020204030204" pitchFamily="34" charset="0"/>
                </a:rPr>
                <a:t>3</a:t>
              </a:r>
              <a:endParaRPr lang="tr-TR" sz="1400" dirty="0">
                <a:latin typeface="Calibri" panose="020F0502020204030204" pitchFamily="34" charset="0"/>
              </a:endParaRPr>
            </a:p>
          </p:txBody>
        </p:sp>
        <p:sp>
          <p:nvSpPr>
            <p:cNvPr id="132" name="Metin kutusu 131"/>
            <p:cNvSpPr txBox="1"/>
            <p:nvPr/>
          </p:nvSpPr>
          <p:spPr>
            <a:xfrm>
              <a:off x="4102588" y="4238029"/>
              <a:ext cx="303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 smtClean="0">
                  <a:latin typeface="Calibri" panose="020F0502020204030204" pitchFamily="34" charset="0"/>
                </a:rPr>
                <a:t>4</a:t>
              </a:r>
              <a:endParaRPr lang="tr-TR" sz="1400" dirty="0">
                <a:latin typeface="Calibri" panose="020F0502020204030204" pitchFamily="34" charset="0"/>
              </a:endParaRPr>
            </a:p>
          </p:txBody>
        </p:sp>
        <p:sp>
          <p:nvSpPr>
            <p:cNvPr id="133" name="Metin kutusu 132"/>
            <p:cNvSpPr txBox="1"/>
            <p:nvPr/>
          </p:nvSpPr>
          <p:spPr>
            <a:xfrm>
              <a:off x="4714643" y="4238029"/>
              <a:ext cx="303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 smtClean="0">
                  <a:latin typeface="Calibri" panose="020F0502020204030204" pitchFamily="34" charset="0"/>
                </a:rPr>
                <a:t>5</a:t>
              </a:r>
              <a:endParaRPr lang="tr-TR" sz="1400" dirty="0">
                <a:latin typeface="Calibri" panose="020F0502020204030204" pitchFamily="34" charset="0"/>
              </a:endParaRPr>
            </a:p>
          </p:txBody>
        </p:sp>
        <p:sp>
          <p:nvSpPr>
            <p:cNvPr id="134" name="Metin kutusu 133"/>
            <p:cNvSpPr txBox="1"/>
            <p:nvPr/>
          </p:nvSpPr>
          <p:spPr>
            <a:xfrm>
              <a:off x="5321085" y="4238029"/>
              <a:ext cx="303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 smtClean="0">
                  <a:latin typeface="Calibri" panose="020F0502020204030204" pitchFamily="34" charset="0"/>
                </a:rPr>
                <a:t>6</a:t>
              </a:r>
              <a:endParaRPr lang="tr-TR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138" name="Düz Bağlayıcı 137"/>
            <p:cNvCxnSpPr/>
            <p:nvPr/>
          </p:nvCxnSpPr>
          <p:spPr bwMode="auto">
            <a:xfrm rot="16200000">
              <a:off x="6057900" y="4200721"/>
              <a:ext cx="762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1" name="Düz Bağlayıcı 140"/>
            <p:cNvCxnSpPr/>
            <p:nvPr/>
          </p:nvCxnSpPr>
          <p:spPr bwMode="auto">
            <a:xfrm flipV="1">
              <a:off x="6705600" y="4162621"/>
              <a:ext cx="0" cy="7540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2" name="Düz Bağlayıcı 141"/>
            <p:cNvCxnSpPr/>
            <p:nvPr/>
          </p:nvCxnSpPr>
          <p:spPr bwMode="auto">
            <a:xfrm rot="16200000">
              <a:off x="7877370" y="4193402"/>
              <a:ext cx="762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3" name="Metin kutusu 142"/>
            <p:cNvSpPr txBox="1"/>
            <p:nvPr/>
          </p:nvSpPr>
          <p:spPr>
            <a:xfrm>
              <a:off x="5944344" y="4238029"/>
              <a:ext cx="303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 smtClean="0">
                  <a:latin typeface="Calibri" panose="020F0502020204030204" pitchFamily="34" charset="0"/>
                </a:rPr>
                <a:t>7</a:t>
              </a:r>
              <a:endParaRPr lang="tr-TR" sz="1400" dirty="0">
                <a:latin typeface="Calibri" panose="020F0502020204030204" pitchFamily="34" charset="0"/>
              </a:endParaRPr>
            </a:p>
          </p:txBody>
        </p:sp>
        <p:sp>
          <p:nvSpPr>
            <p:cNvPr id="144" name="Metin kutusu 143"/>
            <p:cNvSpPr txBox="1"/>
            <p:nvPr/>
          </p:nvSpPr>
          <p:spPr>
            <a:xfrm>
              <a:off x="6558608" y="4238029"/>
              <a:ext cx="303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 smtClean="0">
                  <a:latin typeface="Calibri" panose="020F0502020204030204" pitchFamily="34" charset="0"/>
                </a:rPr>
                <a:t>8</a:t>
              </a:r>
              <a:endParaRPr lang="tr-TR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146" name="Düz Bağlayıcı 145"/>
            <p:cNvCxnSpPr/>
            <p:nvPr/>
          </p:nvCxnSpPr>
          <p:spPr bwMode="auto">
            <a:xfrm flipV="1">
              <a:off x="7336972" y="4162621"/>
              <a:ext cx="0" cy="7540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7" name="Metin kutusu 146"/>
            <p:cNvSpPr txBox="1"/>
            <p:nvPr/>
          </p:nvSpPr>
          <p:spPr>
            <a:xfrm>
              <a:off x="7189980" y="4238029"/>
              <a:ext cx="303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 smtClean="0">
                  <a:latin typeface="Calibri" panose="020F0502020204030204" pitchFamily="34" charset="0"/>
                </a:rPr>
                <a:t>9</a:t>
              </a:r>
              <a:endParaRPr lang="tr-TR" sz="1400" dirty="0">
                <a:latin typeface="Calibri" panose="020F0502020204030204" pitchFamily="34" charset="0"/>
              </a:endParaRPr>
            </a:p>
          </p:txBody>
        </p:sp>
        <p:sp>
          <p:nvSpPr>
            <p:cNvPr id="153" name="Metin kutusu 152"/>
            <p:cNvSpPr txBox="1"/>
            <p:nvPr/>
          </p:nvSpPr>
          <p:spPr>
            <a:xfrm>
              <a:off x="7752497" y="4241705"/>
              <a:ext cx="431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 smtClean="0">
                  <a:latin typeface="Calibri" panose="020F0502020204030204" pitchFamily="34" charset="0"/>
                </a:rPr>
                <a:t>10</a:t>
              </a:r>
              <a:endParaRPr lang="tr-TR" sz="1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224183" y="1800553"/>
            <a:ext cx="5049028" cy="1695306"/>
            <a:chOff x="2052775" y="1387486"/>
            <a:chExt cx="5049028" cy="1695306"/>
          </a:xfrm>
        </p:grpSpPr>
        <p:sp>
          <p:nvSpPr>
            <p:cNvPr id="76" name="Serbest Form 2"/>
            <p:cNvSpPr/>
            <p:nvPr/>
          </p:nvSpPr>
          <p:spPr bwMode="auto">
            <a:xfrm>
              <a:off x="2081242" y="1458552"/>
              <a:ext cx="4947857" cy="983719"/>
            </a:xfrm>
            <a:custGeom>
              <a:avLst/>
              <a:gdLst>
                <a:gd name="connsiteX0" fmla="*/ 0 w 4947857"/>
                <a:gd name="connsiteY0" fmla="*/ 173904 h 983719"/>
                <a:gd name="connsiteX1" fmla="*/ 594640 w 4947857"/>
                <a:gd name="connsiteY1" fmla="*/ 577811 h 983719"/>
                <a:gd name="connsiteX2" fmla="*/ 1121963 w 4947857"/>
                <a:gd name="connsiteY2" fmla="*/ 695617 h 983719"/>
                <a:gd name="connsiteX3" fmla="*/ 1654895 w 4947857"/>
                <a:gd name="connsiteY3" fmla="*/ 976108 h 983719"/>
                <a:gd name="connsiteX4" fmla="*/ 2204657 w 4947857"/>
                <a:gd name="connsiteY4" fmla="*/ 359028 h 983719"/>
                <a:gd name="connsiteX5" fmla="*/ 2804908 w 4947857"/>
                <a:gd name="connsiteY5" fmla="*/ 482444 h 983719"/>
                <a:gd name="connsiteX6" fmla="*/ 3298571 w 4947857"/>
                <a:gd name="connsiteY6" fmla="*/ 964888 h 983719"/>
                <a:gd name="connsiteX7" fmla="*/ 3853943 w 4947857"/>
                <a:gd name="connsiteY7" fmla="*/ 718057 h 983719"/>
                <a:gd name="connsiteX8" fmla="*/ 4409315 w 4947857"/>
                <a:gd name="connsiteY8" fmla="*/ 336589 h 983719"/>
                <a:gd name="connsiteX9" fmla="*/ 4947857 w 4947857"/>
                <a:gd name="connsiteY9" fmla="*/ 0 h 98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7857" h="983719">
                  <a:moveTo>
                    <a:pt x="0" y="173904"/>
                  </a:moveTo>
                  <a:cubicBezTo>
                    <a:pt x="203823" y="332381"/>
                    <a:pt x="407646" y="490859"/>
                    <a:pt x="594640" y="577811"/>
                  </a:cubicBezTo>
                  <a:cubicBezTo>
                    <a:pt x="781634" y="664763"/>
                    <a:pt x="945254" y="629234"/>
                    <a:pt x="1121963" y="695617"/>
                  </a:cubicBezTo>
                  <a:cubicBezTo>
                    <a:pt x="1298672" y="762000"/>
                    <a:pt x="1474446" y="1032206"/>
                    <a:pt x="1654895" y="976108"/>
                  </a:cubicBezTo>
                  <a:cubicBezTo>
                    <a:pt x="1835344" y="920010"/>
                    <a:pt x="2012988" y="441305"/>
                    <a:pt x="2204657" y="359028"/>
                  </a:cubicBezTo>
                  <a:cubicBezTo>
                    <a:pt x="2396326" y="276751"/>
                    <a:pt x="2622589" y="381467"/>
                    <a:pt x="2804908" y="482444"/>
                  </a:cubicBezTo>
                  <a:cubicBezTo>
                    <a:pt x="2987227" y="583421"/>
                    <a:pt x="3123732" y="925619"/>
                    <a:pt x="3298571" y="964888"/>
                  </a:cubicBezTo>
                  <a:cubicBezTo>
                    <a:pt x="3473410" y="1004157"/>
                    <a:pt x="3668819" y="822774"/>
                    <a:pt x="3853943" y="718057"/>
                  </a:cubicBezTo>
                  <a:cubicBezTo>
                    <a:pt x="4039067" y="613340"/>
                    <a:pt x="4226996" y="456265"/>
                    <a:pt x="4409315" y="336589"/>
                  </a:cubicBezTo>
                  <a:cubicBezTo>
                    <a:pt x="4591634" y="216913"/>
                    <a:pt x="4769745" y="108456"/>
                    <a:pt x="4947857" y="0"/>
                  </a:cubicBezTo>
                </a:path>
              </a:pathLst>
            </a:custGeom>
            <a:ln>
              <a:solidFill>
                <a:srgbClr val="0070C0"/>
              </a:solidFill>
              <a:headEnd type="none" w="med" len="med"/>
              <a:tailEnd type="none" w="med" len="med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7" name="Serbest Form 1"/>
            <p:cNvSpPr/>
            <p:nvPr/>
          </p:nvSpPr>
          <p:spPr bwMode="auto">
            <a:xfrm>
              <a:off x="2127380" y="1525555"/>
              <a:ext cx="4921898" cy="1509519"/>
            </a:xfrm>
            <a:custGeom>
              <a:avLst/>
              <a:gdLst>
                <a:gd name="connsiteX0" fmla="*/ 0 w 4921898"/>
                <a:gd name="connsiteY0" fmla="*/ 13996 h 1509519"/>
                <a:gd name="connsiteX1" fmla="*/ 522514 w 4921898"/>
                <a:gd name="connsiteY1" fmla="*/ 475861 h 1509519"/>
                <a:gd name="connsiteX2" fmla="*/ 1073020 w 4921898"/>
                <a:gd name="connsiteY2" fmla="*/ 583163 h 1509519"/>
                <a:gd name="connsiteX3" fmla="*/ 1618861 w 4921898"/>
                <a:gd name="connsiteY3" fmla="*/ 989045 h 1509519"/>
                <a:gd name="connsiteX4" fmla="*/ 2206689 w 4921898"/>
                <a:gd name="connsiteY4" fmla="*/ 1222310 h 1509519"/>
                <a:gd name="connsiteX5" fmla="*/ 2724538 w 4921898"/>
                <a:gd name="connsiteY5" fmla="*/ 1506894 h 1509519"/>
                <a:gd name="connsiteX6" fmla="*/ 3279710 w 4921898"/>
                <a:gd name="connsiteY6" fmla="*/ 1045029 h 1509519"/>
                <a:gd name="connsiteX7" fmla="*/ 3830216 w 4921898"/>
                <a:gd name="connsiteY7" fmla="*/ 704461 h 1509519"/>
                <a:gd name="connsiteX8" fmla="*/ 4371391 w 4921898"/>
                <a:gd name="connsiteY8" fmla="*/ 326572 h 1509519"/>
                <a:gd name="connsiteX9" fmla="*/ 4921898 w 4921898"/>
                <a:gd name="connsiteY9" fmla="*/ 0 h 15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1898" h="1509519">
                  <a:moveTo>
                    <a:pt x="0" y="13996"/>
                  </a:moveTo>
                  <a:cubicBezTo>
                    <a:pt x="171838" y="197498"/>
                    <a:pt x="343677" y="381000"/>
                    <a:pt x="522514" y="475861"/>
                  </a:cubicBezTo>
                  <a:cubicBezTo>
                    <a:pt x="701351" y="570722"/>
                    <a:pt x="890296" y="497632"/>
                    <a:pt x="1073020" y="583163"/>
                  </a:cubicBezTo>
                  <a:cubicBezTo>
                    <a:pt x="1255744" y="668694"/>
                    <a:pt x="1429916" y="882521"/>
                    <a:pt x="1618861" y="989045"/>
                  </a:cubicBezTo>
                  <a:cubicBezTo>
                    <a:pt x="1807806" y="1095570"/>
                    <a:pt x="2022410" y="1136002"/>
                    <a:pt x="2206689" y="1222310"/>
                  </a:cubicBezTo>
                  <a:cubicBezTo>
                    <a:pt x="2390969" y="1308618"/>
                    <a:pt x="2545701" y="1536441"/>
                    <a:pt x="2724538" y="1506894"/>
                  </a:cubicBezTo>
                  <a:cubicBezTo>
                    <a:pt x="2903375" y="1477347"/>
                    <a:pt x="3095430" y="1178768"/>
                    <a:pt x="3279710" y="1045029"/>
                  </a:cubicBezTo>
                  <a:cubicBezTo>
                    <a:pt x="3463990" y="911290"/>
                    <a:pt x="3648269" y="824204"/>
                    <a:pt x="3830216" y="704461"/>
                  </a:cubicBezTo>
                  <a:cubicBezTo>
                    <a:pt x="4012163" y="584718"/>
                    <a:pt x="4189444" y="443982"/>
                    <a:pt x="4371391" y="326572"/>
                  </a:cubicBezTo>
                  <a:cubicBezTo>
                    <a:pt x="4553338" y="209162"/>
                    <a:pt x="4737618" y="104581"/>
                    <a:pt x="4921898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2088112" y="1467916"/>
              <a:ext cx="115524" cy="11552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2670110" y="1994708"/>
              <a:ext cx="115524" cy="11552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3311615" y="2129927"/>
              <a:ext cx="115524" cy="11552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4261192" y="2667968"/>
              <a:ext cx="115524" cy="11552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654685" y="2477139"/>
              <a:ext cx="115524" cy="11552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4808931" y="2967268"/>
              <a:ext cx="115524" cy="11552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5337721" y="2551618"/>
              <a:ext cx="115524" cy="11552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5897596" y="2237823"/>
              <a:ext cx="115524" cy="11552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6468811" y="1828972"/>
              <a:ext cx="115524" cy="11552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6986279" y="1503643"/>
              <a:ext cx="115524" cy="11552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6916937" y="1387486"/>
              <a:ext cx="115524" cy="115524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6384523" y="1752773"/>
              <a:ext cx="115524" cy="115524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5815509" y="2163686"/>
              <a:ext cx="115524" cy="115524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5297514" y="2368588"/>
              <a:ext cx="115524" cy="115524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4791842" y="1877130"/>
              <a:ext cx="115524" cy="115524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3644601" y="2339520"/>
              <a:ext cx="115524" cy="115524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4240334" y="1772290"/>
              <a:ext cx="115524" cy="115524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3311615" y="2230859"/>
              <a:ext cx="115524" cy="115524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2579382" y="1944496"/>
              <a:ext cx="115524" cy="115524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2052775" y="1592007"/>
              <a:ext cx="115524" cy="115524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05" name="Metin kutusu 78"/>
          <p:cNvSpPr txBox="1"/>
          <p:nvPr/>
        </p:nvSpPr>
        <p:spPr>
          <a:xfrm>
            <a:off x="7580606" y="1748442"/>
            <a:ext cx="1053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Normal</a:t>
            </a:r>
          </a:p>
          <a:p>
            <a:r>
              <a:rPr lang="tr-TR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Deney</a:t>
            </a:r>
            <a:endParaRPr lang="tr-TR" sz="16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7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66750"/>
            <a:ext cx="5829300" cy="628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dirty="0" smtClean="0">
                <a:cs typeface="Arial" panose="020B0604020202020204" pitchFamily="34" charset="0"/>
              </a:rPr>
              <a:t>KSH yükü</a:t>
            </a:r>
            <a:endParaRPr lang="en-US" dirty="0" smtClean="0"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28750"/>
            <a:ext cx="5123163" cy="325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9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35461"/>
            <a:ext cx="9296400" cy="6238756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57250"/>
          </a:xfrm>
        </p:spPr>
        <p:txBody>
          <a:bodyPr/>
          <a:lstStyle/>
          <a:p>
            <a:pPr eaLnBrk="1" hangingPunct="1"/>
            <a:r>
              <a:rPr lang="tr-TR" altLang="tr-TR" sz="3600" kern="1200" dirty="0">
                <a:solidFill>
                  <a:schemeClr val="bg1"/>
                </a:solidFill>
                <a:ea typeface="Tw Cen MT" charset="0"/>
                <a:cs typeface="Tw Cen MT" charset="0"/>
              </a:rPr>
              <a:t>İBE ve Kullanıcının 4 Boyutu</a:t>
            </a:r>
            <a:r>
              <a:rPr lang="en-US" altLang="tr-TR" sz="3600" kern="1200" dirty="0">
                <a:solidFill>
                  <a:schemeClr val="bg1"/>
                </a:solidFill>
                <a:ea typeface="Tw Cen MT" charset="0"/>
                <a:cs typeface="Tw Cen MT" charset="0"/>
              </a:rPr>
              <a:t> </a:t>
            </a: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28600" y="3486150"/>
            <a:ext cx="2362200" cy="1040841"/>
          </a:xfrm>
        </p:spPr>
        <p:txBody>
          <a:bodyPr/>
          <a:lstStyle/>
          <a:p>
            <a:pPr eaLnBrk="1" hangingPunct="1">
              <a:buClr>
                <a:srgbClr val="002060"/>
              </a:buClr>
            </a:pPr>
            <a:r>
              <a:rPr kumimoji="1" lang="tr-TR" altLang="tr-TR" sz="2100" dirty="0" smtClean="0">
                <a:solidFill>
                  <a:schemeClr val="bg1"/>
                </a:solidFill>
              </a:rPr>
              <a:t>Bilişsel</a:t>
            </a:r>
            <a:endParaRPr kumimoji="1" lang="en-US" altLang="tr-TR" sz="2100" dirty="0">
              <a:solidFill>
                <a:schemeClr val="bg1"/>
              </a:solidFill>
            </a:endParaRPr>
          </a:p>
          <a:p>
            <a:pPr lvl="1" eaLnBrk="1" hangingPunct="1">
              <a:buClr>
                <a:srgbClr val="002060"/>
              </a:buClr>
              <a:buFont typeface="Wingdings" charset="2"/>
              <a:buChar char="§"/>
            </a:pPr>
            <a:r>
              <a:rPr kumimoji="1" lang="tr-TR" altLang="tr-TR" sz="1800" dirty="0">
                <a:solidFill>
                  <a:schemeClr val="bg1"/>
                </a:solidFill>
              </a:rPr>
              <a:t>Hafıza, </a:t>
            </a:r>
            <a:r>
              <a:rPr kumimoji="1" lang="tr-TR" altLang="tr-TR" sz="1800" dirty="0" smtClean="0">
                <a:solidFill>
                  <a:schemeClr val="bg1"/>
                </a:solidFill>
              </a:rPr>
              <a:t>öğrenme</a:t>
            </a:r>
            <a:endParaRPr kumimoji="1" lang="en-US" altLang="tr-TR" sz="1800" dirty="0">
              <a:solidFill>
                <a:schemeClr val="bg1"/>
              </a:solidFill>
            </a:endParaRPr>
          </a:p>
        </p:txBody>
      </p:sp>
      <p:cxnSp>
        <p:nvCxnSpPr>
          <p:cNvPr id="4" name="Düz Ok Bağlayıcısı 3"/>
          <p:cNvCxnSpPr/>
          <p:nvPr/>
        </p:nvCxnSpPr>
        <p:spPr bwMode="auto">
          <a:xfrm>
            <a:off x="4267200" y="4431798"/>
            <a:ext cx="2743200" cy="27355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6679552" y="4171950"/>
            <a:ext cx="2667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Clr>
                <a:srgbClr val="002060"/>
              </a:buClr>
            </a:pPr>
            <a:r>
              <a:rPr kumimoji="1" lang="tr-TR" altLang="tr-TR" sz="2100" dirty="0">
                <a:solidFill>
                  <a:schemeClr val="bg1"/>
                </a:solidFill>
              </a:rPr>
              <a:t>Fizyolojik </a:t>
            </a:r>
            <a:endParaRPr kumimoji="1" lang="en-US" altLang="tr-TR" sz="2100" dirty="0">
              <a:solidFill>
                <a:schemeClr val="bg1"/>
              </a:solidFill>
            </a:endParaRPr>
          </a:p>
          <a:p>
            <a:pPr lvl="1" eaLnBrk="1" hangingPunct="1">
              <a:buClr>
                <a:srgbClr val="002060"/>
              </a:buClr>
              <a:buFont typeface="Wingdings" charset="2"/>
              <a:buChar char="§"/>
            </a:pPr>
            <a:r>
              <a:rPr kumimoji="1" lang="tr-TR" altLang="tr-TR" sz="1800" dirty="0">
                <a:solidFill>
                  <a:schemeClr val="bg1"/>
                </a:solidFill>
              </a:rPr>
              <a:t>Fiziksel ergonomi</a:t>
            </a:r>
            <a:r>
              <a:rPr kumimoji="1" lang="en-US" altLang="tr-TR" sz="1800" dirty="0">
                <a:solidFill>
                  <a:schemeClr val="bg1"/>
                </a:solidFill>
              </a:rPr>
              <a:t/>
            </a:r>
            <a:br>
              <a:rPr kumimoji="1" lang="en-US" altLang="tr-TR" sz="1800" dirty="0">
                <a:solidFill>
                  <a:schemeClr val="bg1"/>
                </a:solidFill>
              </a:rPr>
            </a:br>
            <a:endParaRPr kumimoji="1" lang="en-US" altLang="tr-TR" sz="1800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cxnSp>
        <p:nvCxnSpPr>
          <p:cNvPr id="12" name="Düz Ok Bağlayıcısı 11"/>
          <p:cNvCxnSpPr/>
          <p:nvPr/>
        </p:nvCxnSpPr>
        <p:spPr bwMode="auto">
          <a:xfrm flipV="1">
            <a:off x="3371850" y="1144760"/>
            <a:ext cx="1885950" cy="349419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5257800" y="928120"/>
            <a:ext cx="2190750" cy="113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105000"/>
              <a:buFont typeface="Wingdings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100">
                <a:solidFill>
                  <a:srgbClr val="000000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charset="2"/>
              <a:buChar char="§"/>
              <a:defRPr sz="1800">
                <a:solidFill>
                  <a:srgbClr val="000000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1500">
                <a:solidFill>
                  <a:srgbClr val="000000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500">
                <a:solidFill>
                  <a:srgbClr val="000000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002060"/>
              </a:buClr>
            </a:pPr>
            <a:r>
              <a:rPr kumimoji="1" lang="tr-TR" altLang="tr-TR" sz="2100" kern="0" dirty="0" smtClean="0">
                <a:solidFill>
                  <a:schemeClr val="bg1"/>
                </a:solidFill>
              </a:rPr>
              <a:t>Algısal</a:t>
            </a:r>
            <a:endParaRPr kumimoji="1" lang="en-US" altLang="tr-TR" sz="2100" kern="0" dirty="0" smtClean="0">
              <a:solidFill>
                <a:schemeClr val="bg1"/>
              </a:solidFill>
            </a:endParaRPr>
          </a:p>
          <a:p>
            <a:pPr lvl="1" eaLnBrk="1" hangingPunct="1">
              <a:buClr>
                <a:srgbClr val="002060"/>
              </a:buClr>
              <a:buFont typeface="Wingdings" charset="2"/>
              <a:buChar char="§"/>
            </a:pPr>
            <a:r>
              <a:rPr kumimoji="1" lang="tr-TR" altLang="tr-TR" sz="1800" kern="0" dirty="0" smtClean="0">
                <a:solidFill>
                  <a:schemeClr val="bg1"/>
                </a:solidFill>
              </a:rPr>
              <a:t>Görsel, işitsel</a:t>
            </a:r>
            <a:r>
              <a:rPr kumimoji="1" lang="en-US" altLang="tr-TR" sz="1800" kern="0" dirty="0" smtClean="0">
                <a:solidFill>
                  <a:schemeClr val="bg1"/>
                </a:solidFill>
              </a:rPr>
              <a:t/>
            </a:r>
            <a:br>
              <a:rPr kumimoji="1" lang="en-US" altLang="tr-TR" sz="1800" kern="0" dirty="0" smtClean="0">
                <a:solidFill>
                  <a:schemeClr val="bg1"/>
                </a:solidFill>
              </a:rPr>
            </a:br>
            <a:endParaRPr kumimoji="1" lang="en-US" altLang="tr-TR" sz="1800" kern="0" dirty="0" smtClean="0">
              <a:solidFill>
                <a:schemeClr val="bg1"/>
              </a:solidFill>
            </a:endParaRPr>
          </a:p>
        </p:txBody>
      </p:sp>
      <p:cxnSp>
        <p:nvCxnSpPr>
          <p:cNvPr id="18" name="Düz Ok Bağlayıcısı 17"/>
          <p:cNvCxnSpPr/>
          <p:nvPr/>
        </p:nvCxnSpPr>
        <p:spPr bwMode="auto">
          <a:xfrm flipH="1">
            <a:off x="1143000" y="1011573"/>
            <a:ext cx="1600200" cy="2225991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139894" y="2455166"/>
            <a:ext cx="2781300" cy="99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105000"/>
              <a:buFont typeface="Wingdings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100">
                <a:solidFill>
                  <a:srgbClr val="000000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charset="2"/>
              <a:buChar char="§"/>
              <a:defRPr sz="1800">
                <a:solidFill>
                  <a:srgbClr val="000000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1500">
                <a:solidFill>
                  <a:srgbClr val="000000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500">
                <a:solidFill>
                  <a:srgbClr val="000000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002060"/>
              </a:buClr>
            </a:pPr>
            <a:r>
              <a:rPr kumimoji="1" lang="en-US" altLang="tr-TR" sz="2100" kern="0" dirty="0" smtClean="0">
                <a:solidFill>
                  <a:schemeClr val="bg1"/>
                </a:solidFill>
              </a:rPr>
              <a:t>So</a:t>
            </a:r>
            <a:r>
              <a:rPr kumimoji="1" lang="tr-TR" altLang="tr-TR" sz="2100" kern="0" dirty="0" err="1" smtClean="0">
                <a:solidFill>
                  <a:schemeClr val="bg1"/>
                </a:solidFill>
              </a:rPr>
              <a:t>syal</a:t>
            </a:r>
            <a:endParaRPr kumimoji="1" lang="en-US" altLang="tr-TR" sz="2100" kern="0" dirty="0" smtClean="0">
              <a:solidFill>
                <a:schemeClr val="bg1"/>
              </a:solidFill>
            </a:endParaRPr>
          </a:p>
          <a:p>
            <a:pPr lvl="1" eaLnBrk="1" hangingPunct="1">
              <a:buClr>
                <a:srgbClr val="002060"/>
              </a:buClr>
              <a:buFont typeface="Wingdings" charset="2"/>
              <a:buChar char="§"/>
            </a:pPr>
            <a:r>
              <a:rPr kumimoji="1" lang="tr-TR" altLang="tr-TR" sz="1800" kern="0" dirty="0" smtClean="0">
                <a:solidFill>
                  <a:schemeClr val="bg1"/>
                </a:solidFill>
              </a:rPr>
              <a:t>Organizasyon, grup</a:t>
            </a:r>
            <a:endParaRPr kumimoji="1" lang="en-US" altLang="tr-TR" sz="1800" kern="0" dirty="0">
              <a:solidFill>
                <a:schemeClr val="bg1"/>
              </a:solidFill>
            </a:endParaRPr>
          </a:p>
        </p:txBody>
      </p:sp>
      <p:cxnSp>
        <p:nvCxnSpPr>
          <p:cNvPr id="22" name="Düz Ok Bağlayıcısı 21"/>
          <p:cNvCxnSpPr/>
          <p:nvPr/>
        </p:nvCxnSpPr>
        <p:spPr bwMode="auto">
          <a:xfrm flipV="1">
            <a:off x="5535580" y="3260594"/>
            <a:ext cx="1885950" cy="349419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Neler İpucu</a:t>
            </a:r>
            <a:r>
              <a:rPr lang="en-US" altLang="tr-TR" dirty="0"/>
              <a:t>?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İşitsel</a:t>
            </a:r>
            <a:endParaRPr lang="en-US" altLang="tr-TR" dirty="0"/>
          </a:p>
          <a:p>
            <a:pPr lvl="1"/>
            <a:r>
              <a:rPr lang="tr-TR" altLang="tr-TR" dirty="0"/>
              <a:t>aksan</a:t>
            </a:r>
            <a:r>
              <a:rPr lang="en-US" altLang="tr-TR" dirty="0"/>
              <a:t>, </a:t>
            </a:r>
          </a:p>
          <a:p>
            <a:pPr lvl="1"/>
            <a:r>
              <a:rPr lang="tr-TR" altLang="tr-TR" dirty="0"/>
              <a:t>vurgu</a:t>
            </a:r>
            <a:r>
              <a:rPr lang="en-US" altLang="tr-TR" dirty="0"/>
              <a:t>, </a:t>
            </a:r>
          </a:p>
          <a:p>
            <a:pPr lvl="1"/>
            <a:r>
              <a:rPr lang="tr-TR" altLang="tr-TR" dirty="0"/>
              <a:t>aşinalık</a:t>
            </a:r>
            <a:endParaRPr lang="en-US" altLang="tr-TR" dirty="0"/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Görsel</a:t>
            </a:r>
            <a:r>
              <a:rPr lang="en-US" altLang="tr-TR" dirty="0"/>
              <a:t> </a:t>
            </a:r>
          </a:p>
          <a:p>
            <a:pPr lvl="1"/>
            <a:r>
              <a:rPr lang="tr-TR" altLang="tr-TR" dirty="0"/>
              <a:t>Renk</a:t>
            </a:r>
            <a:endParaRPr lang="en-US" altLang="tr-TR" dirty="0"/>
          </a:p>
          <a:p>
            <a:pPr lvl="1"/>
            <a:r>
              <a:rPr lang="tr-TR" altLang="tr-TR" dirty="0"/>
              <a:t>Etiket</a:t>
            </a:r>
            <a:endParaRPr lang="en-US" altLang="tr-TR" dirty="0"/>
          </a:p>
          <a:p>
            <a:pPr lvl="1"/>
            <a:r>
              <a:rPr lang="tr-TR" altLang="tr-TR" dirty="0"/>
              <a:t>Büyüklük</a:t>
            </a:r>
            <a:endParaRPr lang="en-US" altLang="tr-TR" dirty="0"/>
          </a:p>
          <a:p>
            <a:pPr lvl="1"/>
            <a:r>
              <a:rPr lang="tr-TR" altLang="tr-TR" dirty="0" err="1"/>
              <a:t>Ayırd</a:t>
            </a:r>
            <a:r>
              <a:rPr lang="tr-TR" altLang="tr-TR" dirty="0"/>
              <a:t> edici özellikler</a:t>
            </a:r>
            <a:endParaRPr lang="en-US" altLang="tr-TR" dirty="0"/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757445"/>
            <a:ext cx="3920927" cy="1893094"/>
          </a:xfrm>
          <a:prstGeom prst="rect">
            <a:avLst/>
          </a:prstGeom>
        </p:spPr>
      </p:pic>
      <p:pic>
        <p:nvPicPr>
          <p:cNvPr id="5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94559"/>
            <a:ext cx="2164075" cy="139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762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3" t="5614" r="1053" b="57895"/>
          <a:stretch/>
        </p:blipFill>
        <p:spPr>
          <a:xfrm>
            <a:off x="914400" y="1504950"/>
            <a:ext cx="723899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524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34"/>
          <a:stretch/>
        </p:blipFill>
        <p:spPr>
          <a:xfrm>
            <a:off x="838200" y="819150"/>
            <a:ext cx="7200900" cy="31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290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0356" y="230025"/>
            <a:ext cx="5829300" cy="857250"/>
          </a:xfrm>
        </p:spPr>
        <p:txBody>
          <a:bodyPr/>
          <a:lstStyle/>
          <a:p>
            <a:pPr eaLnBrk="1" hangingPunct="1"/>
            <a:r>
              <a:rPr lang="tr-TR" altLang="tr-TR" dirty="0" smtClean="0"/>
              <a:t>Bir Bütünlük Var mı?</a:t>
            </a:r>
            <a:endParaRPr lang="en-US" altLang="tr-TR" dirty="0" smtClean="0"/>
          </a:p>
        </p:txBody>
      </p:sp>
      <p:sp>
        <p:nvSpPr>
          <p:cNvPr id="2" name="Oval 1"/>
          <p:cNvSpPr/>
          <p:nvPr/>
        </p:nvSpPr>
        <p:spPr bwMode="auto">
          <a:xfrm>
            <a:off x="2362200" y="2495550"/>
            <a:ext cx="1066800" cy="10668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İkizkenar Üçgen 2"/>
          <p:cNvSpPr/>
          <p:nvPr/>
        </p:nvSpPr>
        <p:spPr bwMode="auto">
          <a:xfrm>
            <a:off x="3581400" y="2914650"/>
            <a:ext cx="1600200" cy="1181100"/>
          </a:xfrm>
          <a:prstGeom prst="triangl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İkizkenar Üçgen 5"/>
          <p:cNvSpPr/>
          <p:nvPr/>
        </p:nvSpPr>
        <p:spPr bwMode="auto">
          <a:xfrm rot="7046389">
            <a:off x="3447913" y="1315027"/>
            <a:ext cx="938792" cy="1181100"/>
          </a:xfrm>
          <a:prstGeom prst="triangl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724400" y="1657350"/>
            <a:ext cx="641213" cy="641213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639966" y="3341259"/>
            <a:ext cx="1295400" cy="12954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İkizkenar Üçgen 8"/>
          <p:cNvSpPr/>
          <p:nvPr/>
        </p:nvSpPr>
        <p:spPr bwMode="auto">
          <a:xfrm rot="15847152">
            <a:off x="5025192" y="2311110"/>
            <a:ext cx="619732" cy="928037"/>
          </a:xfrm>
          <a:prstGeom prst="triangle">
            <a:avLst>
              <a:gd name="adj" fmla="val 32865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94478" y="248714"/>
            <a:ext cx="5829300" cy="857250"/>
          </a:xfrm>
        </p:spPr>
        <p:txBody>
          <a:bodyPr/>
          <a:lstStyle/>
          <a:p>
            <a:pPr eaLnBrk="1" hangingPunct="1"/>
            <a:r>
              <a:rPr lang="tr-TR" altLang="tr-TR" dirty="0" smtClean="0"/>
              <a:t>Şimdi?</a:t>
            </a:r>
            <a:endParaRPr lang="en-US" altLang="tr-TR" dirty="0" smtClean="0"/>
          </a:p>
        </p:txBody>
      </p:sp>
      <p:sp>
        <p:nvSpPr>
          <p:cNvPr id="2" name="Oval 1"/>
          <p:cNvSpPr/>
          <p:nvPr/>
        </p:nvSpPr>
        <p:spPr bwMode="auto">
          <a:xfrm>
            <a:off x="2362200" y="2495550"/>
            <a:ext cx="1066800" cy="10668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İkizkenar Üçgen 2"/>
          <p:cNvSpPr/>
          <p:nvPr/>
        </p:nvSpPr>
        <p:spPr bwMode="auto">
          <a:xfrm>
            <a:off x="3581400" y="2914650"/>
            <a:ext cx="1600200" cy="1181100"/>
          </a:xfrm>
          <a:prstGeom prst="triangl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İkizkenar Üçgen 5"/>
          <p:cNvSpPr/>
          <p:nvPr/>
        </p:nvSpPr>
        <p:spPr bwMode="auto">
          <a:xfrm rot="7046389">
            <a:off x="3447913" y="1315027"/>
            <a:ext cx="938792" cy="1181100"/>
          </a:xfrm>
          <a:prstGeom prst="triangle">
            <a:avLst/>
          </a:prstGeom>
          <a:gradFill>
            <a:gsLst>
              <a:gs pos="93180">
                <a:srgbClr val="FFC000"/>
              </a:gs>
              <a:gs pos="0">
                <a:srgbClr val="FF6600"/>
              </a:gs>
              <a:gs pos="80000">
                <a:srgbClr val="FFC000"/>
              </a:gs>
              <a:gs pos="100000">
                <a:srgbClr val="FFC000"/>
              </a:gs>
            </a:gsLst>
            <a:lin ang="16200000" scaled="0"/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724400" y="1657350"/>
            <a:ext cx="641213" cy="641213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639966" y="3341259"/>
            <a:ext cx="1295400" cy="1295400"/>
          </a:xfrm>
          <a:prstGeom prst="ellipse">
            <a:avLst/>
          </a:prstGeom>
          <a:gradFill>
            <a:gsLst>
              <a:gs pos="45000">
                <a:srgbClr val="FF6600"/>
              </a:gs>
              <a:gs pos="80000">
                <a:srgbClr val="FFC000"/>
              </a:gs>
              <a:gs pos="100000">
                <a:srgbClr val="FFC000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İkizkenar Üçgen 8"/>
          <p:cNvSpPr/>
          <p:nvPr/>
        </p:nvSpPr>
        <p:spPr bwMode="auto">
          <a:xfrm rot="15847152">
            <a:off x="5025192" y="2311110"/>
            <a:ext cx="619732" cy="928037"/>
          </a:xfrm>
          <a:prstGeom prst="triangle">
            <a:avLst>
              <a:gd name="adj" fmla="val 32865"/>
            </a:avLst>
          </a:prstGeom>
          <a:gradFill>
            <a:gsLst>
              <a:gs pos="0">
                <a:srgbClr val="FF6600"/>
              </a:gs>
              <a:gs pos="61000">
                <a:srgbClr val="FF9900"/>
              </a:gs>
              <a:gs pos="80000">
                <a:srgbClr val="FFC000"/>
              </a:gs>
              <a:gs pos="100000">
                <a:srgbClr val="FFC000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57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İBE Açısından </a:t>
            </a:r>
            <a:r>
              <a:rPr lang="en-US" altLang="tr-TR" dirty="0"/>
              <a:t>: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 err="1"/>
              <a:t>Arayüz</a:t>
            </a:r>
            <a:r>
              <a:rPr lang="tr-TR" altLang="tr-TR" dirty="0"/>
              <a:t> tasarımının yapısı</a:t>
            </a:r>
            <a:endParaRPr lang="en-US" altLang="tr-TR" dirty="0"/>
          </a:p>
          <a:p>
            <a:pPr lvl="1"/>
            <a:r>
              <a:rPr lang="tr-TR" altLang="tr-TR" dirty="0"/>
              <a:t>Algısal gruplamayı desteklemeli</a:t>
            </a:r>
            <a:r>
              <a:rPr lang="en-US" altLang="tr-TR" dirty="0"/>
              <a:t>.</a:t>
            </a:r>
          </a:p>
          <a:p>
            <a:pPr lvl="1"/>
            <a:r>
              <a:rPr lang="tr-TR" altLang="tr-TR" dirty="0"/>
              <a:t>Görsel taramaya yardım etmeli.</a:t>
            </a:r>
            <a:endParaRPr lang="en-US" altLang="tr-TR" dirty="0"/>
          </a:p>
          <a:p>
            <a:pPr lvl="1"/>
            <a:r>
              <a:rPr lang="tr-TR" altLang="tr-TR" dirty="0"/>
              <a:t>Önemli öğelerin yerlerini belirgin yapmalı.</a:t>
            </a:r>
            <a:endParaRPr lang="en-US" altLang="tr-TR" dirty="0"/>
          </a:p>
          <a:p>
            <a:pPr lvl="1"/>
            <a:r>
              <a:rPr lang="tr-TR" altLang="tr-TR" dirty="0"/>
              <a:t>Estetiği etkilemeli.</a:t>
            </a:r>
            <a:r>
              <a:rPr lang="en-US" altLang="tr-TR" dirty="0"/>
              <a:t/>
            </a:r>
            <a:br>
              <a:rPr lang="en-US" altLang="tr-TR" dirty="0"/>
            </a:br>
            <a:endParaRPr lang="en-US" alt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24594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Gruplamanın Önemi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 KSH kapasitesini genişletir</a:t>
            </a:r>
            <a:endParaRPr lang="en-US" altLang="tr-TR" dirty="0"/>
          </a:p>
          <a:p>
            <a:pPr lvl="1"/>
            <a:r>
              <a:rPr lang="tr-TR" altLang="tr-TR" dirty="0"/>
              <a:t>Büyük Gruplama = Fazla hatırlama</a:t>
            </a:r>
            <a:endParaRPr lang="en-US" altLang="tr-TR" dirty="0"/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 Örnek</a:t>
            </a:r>
            <a:r>
              <a:rPr lang="en-US" altLang="tr-TR" dirty="0"/>
              <a:t>	:</a:t>
            </a:r>
          </a:p>
          <a:p>
            <a:pPr lvl="1"/>
            <a:r>
              <a:rPr lang="en-US" altLang="tr-TR" dirty="0"/>
              <a:t>S,U,N,I,B,M,M,A,C  (9 </a:t>
            </a:r>
            <a:r>
              <a:rPr lang="tr-TR" altLang="tr-TR" dirty="0"/>
              <a:t>parça</a:t>
            </a:r>
            <a:r>
              <a:rPr lang="en-US" altLang="tr-TR" dirty="0"/>
              <a:t>)</a:t>
            </a:r>
          </a:p>
          <a:p>
            <a:pPr lvl="1"/>
            <a:r>
              <a:rPr lang="en-US" altLang="tr-TR" dirty="0"/>
              <a:t>3.1.2.2.1.0.3.6.8.3 (10 </a:t>
            </a:r>
            <a:r>
              <a:rPr lang="tr-TR" altLang="tr-TR" dirty="0"/>
              <a:t>parça</a:t>
            </a:r>
            <a:r>
              <a:rPr lang="en-US" altLang="tr-TR" dirty="0"/>
              <a:t>)</a:t>
            </a:r>
          </a:p>
          <a:p>
            <a:endParaRPr lang="tr-T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286748"/>
              </p:ext>
            </p:extLst>
          </p:nvPr>
        </p:nvGraphicFramePr>
        <p:xfrm>
          <a:off x="2308860" y="3790950"/>
          <a:ext cx="4572000" cy="52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xmlns="" val="279501601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187386731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82163889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321000101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98586736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181673874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423896227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67252845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490594183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tr-TR" sz="30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tr-TR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tr-TR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tr-TR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tr-TR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tr-TR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tr-TR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tr-TR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tr-TR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tr-TR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339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1960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000" dirty="0"/>
              <a:t>Grup ve Hatırlama</a:t>
            </a:r>
            <a:endParaRPr lang="en-US" altLang="tr-TR" sz="3000" dirty="0"/>
          </a:p>
        </p:txBody>
      </p:sp>
      <p:sp>
        <p:nvSpPr>
          <p:cNvPr id="839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62000" y="1428750"/>
            <a:ext cx="5257800" cy="3086100"/>
          </a:xfrm>
        </p:spPr>
        <p:txBody>
          <a:bodyPr/>
          <a:lstStyle/>
          <a:p>
            <a:pPr eaLnBrk="1" hangingPunct="1"/>
            <a:r>
              <a:rPr lang="tr-TR" altLang="tr-TR" dirty="0" smtClean="0">
                <a:solidFill>
                  <a:srgbClr val="000000"/>
                </a:solidFill>
              </a:rPr>
              <a:t> Gruplarsak</a:t>
            </a:r>
            <a:r>
              <a:rPr lang="en-US" altLang="tr-TR" dirty="0" smtClean="0">
                <a:solidFill>
                  <a:srgbClr val="000000"/>
                </a:solidFill>
              </a:rPr>
              <a:t>:</a:t>
            </a:r>
          </a:p>
          <a:p>
            <a:pPr lvl="1" eaLnBrk="1" hangingPunct="1"/>
            <a:endParaRPr kumimoji="1" lang="tr-TR" altLang="tr-TR" dirty="0">
              <a:solidFill>
                <a:srgbClr val="000000"/>
              </a:solidFill>
            </a:endParaRPr>
          </a:p>
          <a:p>
            <a:pPr lvl="1" eaLnBrk="1" hangingPunct="1"/>
            <a:endParaRPr kumimoji="1" lang="tr-TR" altLang="tr-TR" dirty="0" smtClean="0">
              <a:solidFill>
                <a:srgbClr val="000000"/>
              </a:solidFill>
            </a:endParaRPr>
          </a:p>
          <a:p>
            <a:pPr lvl="1" eaLnBrk="1" hangingPunct="1"/>
            <a:endParaRPr kumimoji="1" lang="en-US" altLang="tr-TR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kumimoji="1" lang="en-US" altLang="tr-TR" dirty="0" smtClean="0">
                <a:solidFill>
                  <a:srgbClr val="000000"/>
                </a:solidFill>
              </a:rPr>
              <a:t>312 210 3683  (</a:t>
            </a:r>
            <a:r>
              <a:rPr kumimoji="1" lang="tr-TR" altLang="tr-TR" dirty="0" smtClean="0">
                <a:solidFill>
                  <a:srgbClr val="000000"/>
                </a:solidFill>
              </a:rPr>
              <a:t>3 ya da </a:t>
            </a:r>
            <a:r>
              <a:rPr kumimoji="1" lang="en-US" altLang="tr-TR" dirty="0" smtClean="0">
                <a:solidFill>
                  <a:srgbClr val="000000"/>
                </a:solidFill>
              </a:rPr>
              <a:t>1 </a:t>
            </a:r>
            <a:r>
              <a:rPr kumimoji="1" lang="tr-TR" altLang="tr-TR" dirty="0" smtClean="0">
                <a:solidFill>
                  <a:srgbClr val="000000"/>
                </a:solidFill>
              </a:rPr>
              <a:t>grup</a:t>
            </a:r>
            <a:r>
              <a:rPr kumimoji="1" lang="en-US" altLang="tr-TR" dirty="0" smtClean="0">
                <a:solidFill>
                  <a:srgbClr val="000000"/>
                </a:solidFill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kumimoji="1" lang="en-US" altLang="tr-TR" dirty="0" smtClean="0">
              <a:solidFill>
                <a:srgbClr val="000000"/>
              </a:solidFill>
            </a:endParaRPr>
          </a:p>
          <a:p>
            <a:pPr eaLnBrk="1" hangingPunct="1"/>
            <a:r>
              <a:rPr kumimoji="1" lang="tr-TR" altLang="tr-TR" dirty="0" smtClean="0">
                <a:solidFill>
                  <a:srgbClr val="000000"/>
                </a:solidFill>
              </a:rPr>
              <a:t> Gruplar anlamlı olmalıdır</a:t>
            </a:r>
            <a:r>
              <a:rPr kumimoji="1" lang="en-US" altLang="tr-TR" dirty="0" smtClean="0">
                <a:solidFill>
                  <a:srgbClr val="000000"/>
                </a:solidFill>
              </a:rPr>
              <a:t> </a:t>
            </a:r>
            <a:br>
              <a:rPr kumimoji="1" lang="en-US" altLang="tr-TR" dirty="0" smtClean="0">
                <a:solidFill>
                  <a:srgbClr val="000000"/>
                </a:solidFill>
              </a:rPr>
            </a:br>
            <a:r>
              <a:rPr lang="en-US" altLang="tr-TR" dirty="0" smtClean="0"/>
              <a:t/>
            </a:r>
            <a:br>
              <a:rPr lang="en-US" altLang="tr-TR" dirty="0" smtClean="0"/>
            </a:br>
            <a:endParaRPr lang="en-US" altLang="tr-TR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55646"/>
              </p:ext>
            </p:extLst>
          </p:nvPr>
        </p:nvGraphicFramePr>
        <p:xfrm>
          <a:off x="1219200" y="2038350"/>
          <a:ext cx="5657851" cy="52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563">
                  <a:extLst>
                    <a:ext uri="{9D8B030D-6E8A-4147-A177-3AD203B41FA5}">
                      <a16:colId xmlns:a16="http://schemas.microsoft.com/office/drawing/2014/main" xmlns="" val="2795016018"/>
                    </a:ext>
                  </a:extLst>
                </a:gridCol>
                <a:gridCol w="1032987">
                  <a:extLst>
                    <a:ext uri="{9D8B030D-6E8A-4147-A177-3AD203B41FA5}">
                      <a16:colId xmlns:a16="http://schemas.microsoft.com/office/drawing/2014/main" xmlns="" val="1873867316"/>
                    </a:ext>
                  </a:extLst>
                </a:gridCol>
                <a:gridCol w="1098097">
                  <a:extLst>
                    <a:ext uri="{9D8B030D-6E8A-4147-A177-3AD203B41FA5}">
                      <a16:colId xmlns:a16="http://schemas.microsoft.com/office/drawing/2014/main" xmlns="" val="2821638891"/>
                    </a:ext>
                  </a:extLst>
                </a:gridCol>
                <a:gridCol w="407534">
                  <a:extLst>
                    <a:ext uri="{9D8B030D-6E8A-4147-A177-3AD203B41FA5}">
                      <a16:colId xmlns:a16="http://schemas.microsoft.com/office/drawing/2014/main" xmlns="" val="3210001016"/>
                    </a:ext>
                  </a:extLst>
                </a:gridCol>
                <a:gridCol w="407534">
                  <a:extLst>
                    <a:ext uri="{9D8B030D-6E8A-4147-A177-3AD203B41FA5}">
                      <a16:colId xmlns:a16="http://schemas.microsoft.com/office/drawing/2014/main" xmlns="" val="1667570002"/>
                    </a:ext>
                  </a:extLst>
                </a:gridCol>
                <a:gridCol w="407534">
                  <a:extLst>
                    <a:ext uri="{9D8B030D-6E8A-4147-A177-3AD203B41FA5}">
                      <a16:colId xmlns:a16="http://schemas.microsoft.com/office/drawing/2014/main" xmlns="" val="3162574772"/>
                    </a:ext>
                  </a:extLst>
                </a:gridCol>
                <a:gridCol w="407534">
                  <a:extLst>
                    <a:ext uri="{9D8B030D-6E8A-4147-A177-3AD203B41FA5}">
                      <a16:colId xmlns:a16="http://schemas.microsoft.com/office/drawing/2014/main" xmlns="" val="376083261"/>
                    </a:ext>
                  </a:extLst>
                </a:gridCol>
                <a:gridCol w="407534">
                  <a:extLst>
                    <a:ext uri="{9D8B030D-6E8A-4147-A177-3AD203B41FA5}">
                      <a16:colId xmlns:a16="http://schemas.microsoft.com/office/drawing/2014/main" xmlns="" val="2104590817"/>
                    </a:ext>
                  </a:extLst>
                </a:gridCol>
                <a:gridCol w="407534">
                  <a:extLst>
                    <a:ext uri="{9D8B030D-6E8A-4147-A177-3AD203B41FA5}">
                      <a16:colId xmlns:a16="http://schemas.microsoft.com/office/drawing/2014/main" xmlns="" val="1868382169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tr-TR" sz="3000" dirty="0" smtClean="0">
                          <a:solidFill>
                            <a:srgbClr val="000000"/>
                          </a:solidFill>
                        </a:rPr>
                        <a:t>SUN</a:t>
                      </a:r>
                      <a:endParaRPr lang="tr-TR" sz="30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dirty="0" smtClean="0">
                          <a:solidFill>
                            <a:srgbClr val="000000"/>
                          </a:solidFill>
                        </a:rPr>
                        <a:t>IBM</a:t>
                      </a:r>
                      <a:endParaRPr lang="tr-TR" sz="30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dirty="0" smtClean="0">
                          <a:solidFill>
                            <a:srgbClr val="000000"/>
                          </a:solidFill>
                        </a:rPr>
                        <a:t>MAC</a:t>
                      </a:r>
                      <a:endParaRPr lang="tr-TR" sz="30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30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30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3394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61950"/>
            <a:ext cx="6858000" cy="410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1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/>
              <a:t>Anlamlı Gruplama Örneği</a:t>
            </a:r>
            <a:endParaRPr lang="en-US" altLang="tr-TR" dirty="0" smtClean="0"/>
          </a:p>
        </p:txBody>
      </p:sp>
      <p:sp>
        <p:nvSpPr>
          <p:cNvPr id="86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/>
              <a:t> Bir sonraki ekranda gelecek yazıyı ezberlemeye çalışın</a:t>
            </a:r>
            <a:endParaRPr lang="en-US" altLang="tr-TR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tr-TR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228" y="212675"/>
            <a:ext cx="6229350" cy="554286"/>
          </a:xfrm>
        </p:spPr>
        <p:txBody>
          <a:bodyPr/>
          <a:lstStyle/>
          <a:p>
            <a:pPr eaLnBrk="1" hangingPunct="1"/>
            <a:r>
              <a:rPr lang="en-US" altLang="tr-TR" sz="3000" dirty="0"/>
              <a:t>Nielsen (1993) – </a:t>
            </a:r>
            <a:r>
              <a:rPr lang="tr-TR" altLang="tr-TR" sz="3000" dirty="0"/>
              <a:t>Kullanıcı Tipleri</a:t>
            </a:r>
            <a:endParaRPr lang="en-US" altLang="tr-TR" sz="3000" dirty="0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4514850" y="1143000"/>
            <a:ext cx="0" cy="3371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800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514600" y="2743200"/>
            <a:ext cx="394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800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3143250" y="1371600"/>
            <a:ext cx="27432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80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348978" y="2764706"/>
            <a:ext cx="214481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500" dirty="0">
                <a:latin typeface="Times" panose="02020603050405020304" pitchFamily="18" charset="0"/>
              </a:rPr>
              <a:t>Düşük Bilgisayar Deneyimi</a:t>
            </a:r>
            <a:endParaRPr lang="en-US" altLang="tr-TR" sz="1800" dirty="0">
              <a:latin typeface="Times" panose="02020603050405020304" pitchFamily="18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257800" y="2799234"/>
            <a:ext cx="222977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500" dirty="0">
                <a:latin typeface="Times" panose="02020603050405020304" pitchFamily="18" charset="0"/>
              </a:rPr>
              <a:t>Yüksek Bilgisayar Deneyimi</a:t>
            </a:r>
            <a:endParaRPr lang="en-US" altLang="tr-TR" sz="1500" dirty="0">
              <a:latin typeface="Times" panose="02020603050405020304" pitchFamily="18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654317" y="901771"/>
            <a:ext cx="170559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500" dirty="0">
                <a:latin typeface="Times" panose="02020603050405020304" pitchFamily="18" charset="0"/>
              </a:rPr>
              <a:t>Alan Hakkında Bilgili</a:t>
            </a:r>
            <a:endParaRPr lang="en-US" altLang="tr-TR" sz="1800" dirty="0">
              <a:latin typeface="Times" panose="02020603050405020304" pitchFamily="18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886200" y="4558909"/>
            <a:ext cx="181299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500" dirty="0">
                <a:latin typeface="Times" panose="02020603050405020304" pitchFamily="18" charset="0"/>
              </a:rPr>
              <a:t>Alan Hakkında Bilgisiz</a:t>
            </a:r>
            <a:endParaRPr lang="en-US" altLang="tr-TR" sz="1800" dirty="0">
              <a:latin typeface="Times" panose="02020603050405020304" pitchFamily="18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 rot="18923611">
            <a:off x="1782218" y="3849330"/>
            <a:ext cx="252633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500" dirty="0">
                <a:latin typeface="Times" panose="02020603050405020304" pitchFamily="18" charset="0"/>
              </a:rPr>
              <a:t>S</a:t>
            </a:r>
            <a:r>
              <a:rPr lang="tr-TR" altLang="tr-TR" sz="1500" dirty="0">
                <a:latin typeface="Times" panose="02020603050405020304" pitchFamily="18" charset="0"/>
              </a:rPr>
              <a:t>i</a:t>
            </a:r>
            <a:r>
              <a:rPr lang="en-US" altLang="tr-TR" sz="1500" dirty="0">
                <a:latin typeface="Times" panose="02020603050405020304" pitchFamily="18" charset="0"/>
              </a:rPr>
              <a:t>stem</a:t>
            </a:r>
            <a:r>
              <a:rPr lang="tr-TR" altLang="tr-TR" sz="1500" dirty="0">
                <a:latin typeface="Times" panose="02020603050405020304" pitchFamily="18" charset="0"/>
              </a:rPr>
              <a:t>in Deneyimsiz Kullanıcısı</a:t>
            </a:r>
            <a:endParaRPr lang="en-US" altLang="tr-TR" sz="1800" dirty="0">
              <a:latin typeface="Times" panose="02020603050405020304" pitchFamily="18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 rot="18784242">
            <a:off x="4963685" y="1402614"/>
            <a:ext cx="21640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500" dirty="0">
                <a:latin typeface="Times" panose="02020603050405020304" pitchFamily="18" charset="0"/>
              </a:rPr>
              <a:t>S</a:t>
            </a:r>
            <a:r>
              <a:rPr lang="tr-TR" altLang="tr-TR" sz="1500" dirty="0">
                <a:latin typeface="Times" panose="02020603050405020304" pitchFamily="18" charset="0"/>
              </a:rPr>
              <a:t>i</a:t>
            </a:r>
            <a:r>
              <a:rPr lang="en-US" altLang="tr-TR" sz="1500" dirty="0">
                <a:latin typeface="Times" panose="02020603050405020304" pitchFamily="18" charset="0"/>
              </a:rPr>
              <a:t>stem</a:t>
            </a:r>
            <a:r>
              <a:rPr lang="tr-TR" altLang="tr-TR" sz="1500" dirty="0">
                <a:latin typeface="Times" panose="02020603050405020304" pitchFamily="18" charset="0"/>
              </a:rPr>
              <a:t>in Uzman Kullanıcısı</a:t>
            </a:r>
            <a:endParaRPr lang="en-US" altLang="tr-TR" sz="1800" dirty="0">
              <a:latin typeface="Times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371600" y="1428750"/>
            <a:ext cx="6515100" cy="3086100"/>
          </a:xfrm>
        </p:spPr>
        <p:txBody>
          <a:bodyPr/>
          <a:lstStyle/>
          <a:p>
            <a:pPr eaLnBrk="1" hangingPunct="1"/>
            <a:endParaRPr lang="en-US" altLang="tr-TR" sz="2700" dirty="0"/>
          </a:p>
          <a:p>
            <a:pPr eaLnBrk="1" hangingPunct="1">
              <a:buNone/>
            </a:pPr>
            <a:r>
              <a:rPr lang="tr-TR" sz="3000" dirty="0"/>
              <a:t> </a:t>
            </a:r>
            <a:r>
              <a:rPr lang="tr-TR" sz="4050" dirty="0"/>
              <a:t>TDKUSBTRTSSKDNATSK</a:t>
            </a:r>
            <a:r>
              <a:rPr lang="en-US" altLang="tr-TR" sz="4050" dirty="0"/>
              <a:t/>
            </a:r>
            <a:br>
              <a:rPr lang="en-US" altLang="tr-TR" sz="4050" dirty="0"/>
            </a:br>
            <a:endParaRPr lang="en-US" altLang="tr-TR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428750" y="1428750"/>
            <a:ext cx="6172200" cy="3086100"/>
          </a:xfrm>
        </p:spPr>
        <p:txBody>
          <a:bodyPr/>
          <a:lstStyle/>
          <a:p>
            <a:r>
              <a:rPr lang="tr-TR" sz="3000" dirty="0"/>
              <a:t>TDKUSBTRTSSKDNATSK</a:t>
            </a:r>
          </a:p>
          <a:p>
            <a:endParaRPr lang="tr-TR" sz="3000" dirty="0"/>
          </a:p>
          <a:p>
            <a:endParaRPr lang="tr-TR" sz="3000" dirty="0"/>
          </a:p>
          <a:p>
            <a:r>
              <a:rPr lang="tr-TR" sz="3000" dirty="0"/>
              <a:t>TDK, USB, TRT, SSK, DNA, TSK</a:t>
            </a:r>
          </a:p>
          <a:p>
            <a:pPr eaLnBrk="1" hangingPunct="1"/>
            <a:endParaRPr lang="tr-TR" altLang="tr-TR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Anlamlı Gruplama – Ne oldu?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34290" rIns="0" bIns="34290" rtlCol="0">
            <a:normAutofit/>
          </a:bodyPr>
          <a:lstStyle/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dirty="0"/>
              <a:t>Dizi 18 harften oluşmaktadır.</a:t>
            </a:r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dirty="0"/>
              <a:t>Dizideki harf sayısı 7+/-2 kapasitesinin çok üstündedir.</a:t>
            </a:r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dirty="0"/>
              <a:t>Ezberlemesi çok zordur.</a:t>
            </a:r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dirty="0"/>
              <a:t>Diziyi geçmiş deneyimlerimiz doğrultusunda gruplarsak ezberleme işi de çok kolaylaşır.</a:t>
            </a:r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338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9697"/>
            <a:ext cx="4286250" cy="422672"/>
          </a:xfrm>
        </p:spPr>
        <p:txBody>
          <a:bodyPr/>
          <a:lstStyle/>
          <a:p>
            <a:r>
              <a:rPr lang="tr-TR" altLang="tr-TR" sz="2400" b="1" dirty="0"/>
              <a:t>Gruplama ve Dikkat?</a:t>
            </a:r>
          </a:p>
        </p:txBody>
      </p:sp>
      <p:pic>
        <p:nvPicPr>
          <p:cNvPr id="223235" name="Picture 3" descr="BirDeneginBakisSiras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1650" y="457200"/>
            <a:ext cx="2228850" cy="45750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3236" name="Picture 4" descr="BirDeneginBakisSures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50" y="514350"/>
            <a:ext cx="2571750" cy="46650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17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Biliş Düzen Arar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 Bir kategoriye koymak ve  işlem eforunu azaltmak için biliş düzen </a:t>
            </a:r>
            <a:r>
              <a:rPr lang="tr-TR" altLang="tr-TR" dirty="0" smtClean="0"/>
              <a:t>arar</a:t>
            </a:r>
            <a:endParaRPr lang="en-US" altLang="tr-TR" dirty="0"/>
          </a:p>
        </p:txBody>
      </p:sp>
      <p:pic>
        <p:nvPicPr>
          <p:cNvPr id="4" name="Picture 4" descr="Closure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885950"/>
            <a:ext cx="4000500" cy="278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9804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rgbClr val="000000"/>
                </a:solidFill>
              </a:rPr>
              <a:t>Ya CAPTCHA?</a:t>
            </a:r>
            <a:endParaRPr lang="tr-TR" dirty="0"/>
          </a:p>
        </p:txBody>
      </p:sp>
      <p:sp>
        <p:nvSpPr>
          <p:cNvPr id="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808306" y="1581150"/>
            <a:ext cx="2857500" cy="30861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38959" indent="-238959" algn="l" defTabSz="617220" rtl="0" eaLnBrk="1" latinLnBrk="0" hangingPunct="1">
              <a:lnSpc>
                <a:spcPct val="90000"/>
              </a:lnSpc>
              <a:spcBef>
                <a:spcPts val="810"/>
              </a:spcBef>
              <a:spcAft>
                <a:spcPts val="135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2188" indent="-227172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86490" indent="-227172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2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02218" indent="-219671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5449" indent="-219671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742500" indent="-154305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Calibri" pitchFamily="34" charset="0"/>
              <a:buChar char="◦"/>
              <a:defRPr sz="94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877500" indent="-154305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Calibri" pitchFamily="34" charset="0"/>
              <a:buChar char="◦"/>
              <a:defRPr sz="94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12500" indent="-154305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Calibri" pitchFamily="34" charset="0"/>
              <a:buChar char="◦"/>
              <a:defRPr sz="94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47500" indent="-154305" algn="l" defTabSz="617220" rtl="0" eaLnBrk="1" latinLnBrk="0" hangingPunct="1">
              <a:lnSpc>
                <a:spcPct val="90000"/>
              </a:lnSpc>
              <a:spcBef>
                <a:spcPts val="135"/>
              </a:spcBef>
              <a:spcAft>
                <a:spcPts val="270"/>
              </a:spcAft>
              <a:buClr>
                <a:schemeClr val="accent1"/>
              </a:buClr>
              <a:buFont typeface="Calibri" pitchFamily="34" charset="0"/>
              <a:buChar char="◦"/>
              <a:defRPr sz="94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None/>
            </a:pPr>
            <a:r>
              <a:rPr lang="tr-TR" altLang="tr-TR" b="1" dirty="0" err="1" smtClean="0"/>
              <a:t>C</a:t>
            </a:r>
            <a:r>
              <a:rPr lang="tr-TR" altLang="tr-TR" dirty="0" err="1" smtClean="0"/>
              <a:t>ompletely</a:t>
            </a:r>
            <a:r>
              <a:rPr lang="tr-TR" altLang="tr-TR" dirty="0" smtClean="0"/>
              <a:t> </a:t>
            </a:r>
            <a:r>
              <a:rPr lang="tr-TR" altLang="tr-TR" b="1" dirty="0" err="1" smtClean="0"/>
              <a:t>A</a:t>
            </a:r>
            <a:r>
              <a:rPr lang="tr-TR" altLang="tr-TR" dirty="0" err="1" smtClean="0"/>
              <a:t>utomated</a:t>
            </a:r>
            <a:r>
              <a:rPr lang="tr-TR" altLang="tr-TR" dirty="0" smtClean="0"/>
              <a:t> </a:t>
            </a:r>
            <a:r>
              <a:rPr lang="tr-TR" altLang="tr-TR" b="1" dirty="0" err="1" smtClean="0"/>
              <a:t>P</a:t>
            </a:r>
            <a:r>
              <a:rPr lang="tr-TR" altLang="tr-TR" dirty="0" err="1" smtClean="0"/>
              <a:t>ublic</a:t>
            </a:r>
            <a:r>
              <a:rPr lang="tr-TR" altLang="tr-TR" dirty="0" smtClean="0"/>
              <a:t> </a:t>
            </a:r>
            <a:r>
              <a:rPr lang="tr-TR" altLang="tr-TR" b="1" dirty="0" smtClean="0"/>
              <a:t>T</a:t>
            </a:r>
            <a:r>
              <a:rPr lang="tr-TR" altLang="tr-TR" dirty="0" smtClean="0"/>
              <a:t>uring test </a:t>
            </a:r>
            <a:r>
              <a:rPr lang="tr-TR" altLang="tr-TR" dirty="0" err="1" smtClean="0"/>
              <a:t>to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tell</a:t>
            </a:r>
            <a:r>
              <a:rPr lang="tr-TR" altLang="tr-TR" dirty="0" smtClean="0"/>
              <a:t> </a:t>
            </a:r>
            <a:r>
              <a:rPr lang="tr-TR" altLang="tr-TR" b="1" dirty="0" err="1" smtClean="0"/>
              <a:t>C</a:t>
            </a:r>
            <a:r>
              <a:rPr lang="tr-TR" altLang="tr-TR" dirty="0" err="1" smtClean="0"/>
              <a:t>omputers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and</a:t>
            </a:r>
            <a:r>
              <a:rPr lang="tr-TR" altLang="tr-TR" dirty="0" smtClean="0"/>
              <a:t> </a:t>
            </a:r>
            <a:r>
              <a:rPr lang="tr-TR" altLang="tr-TR" b="1" dirty="0" err="1" smtClean="0"/>
              <a:t>H</a:t>
            </a:r>
            <a:r>
              <a:rPr lang="tr-TR" altLang="tr-TR" dirty="0" err="1" smtClean="0"/>
              <a:t>umans</a:t>
            </a:r>
            <a:r>
              <a:rPr lang="tr-TR" altLang="tr-TR" dirty="0" smtClean="0"/>
              <a:t> </a:t>
            </a:r>
            <a:r>
              <a:rPr lang="tr-TR" altLang="tr-TR" b="1" dirty="0" smtClean="0"/>
              <a:t>A</a:t>
            </a:r>
            <a:r>
              <a:rPr lang="tr-TR" altLang="tr-TR" dirty="0" smtClean="0"/>
              <a:t>part)</a:t>
            </a:r>
            <a:endParaRPr lang="tr-TR" altLang="tr-TR" dirty="0"/>
          </a:p>
        </p:txBody>
      </p:sp>
      <p:pic>
        <p:nvPicPr>
          <p:cNvPr id="5" name="Picture 4" descr="passport_capt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474635"/>
            <a:ext cx="3714750" cy="317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5270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Tasarım Açısından</a:t>
            </a:r>
            <a:r>
              <a:rPr lang="en-US" altLang="tr-TR" dirty="0"/>
              <a:t>...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İkonlara etiket eklenmesi hatırlamaya yardımcı olur.</a:t>
            </a:r>
            <a:endParaRPr lang="en-US" altLang="tr-TR" dirty="0"/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Gruplama hem bilişsel hem de fiziksel boyutta olmalı.</a:t>
            </a:r>
            <a:endParaRPr lang="en-US" altLang="tr-TR" dirty="0"/>
          </a:p>
          <a:p>
            <a:pPr lvl="1"/>
            <a:r>
              <a:rPr lang="en-US" altLang="tr-TR" dirty="0"/>
              <a:t>Men</a:t>
            </a:r>
            <a:r>
              <a:rPr lang="tr-TR" altLang="tr-TR" dirty="0"/>
              <a:t>ü tasarımı (Fiziksel)</a:t>
            </a:r>
            <a:endParaRPr lang="en-US" altLang="tr-TR" dirty="0"/>
          </a:p>
          <a:p>
            <a:pPr lvl="1"/>
            <a:r>
              <a:rPr lang="tr-TR" altLang="tr-TR" dirty="0"/>
              <a:t>Komutların sırası (Bilişsel)</a:t>
            </a:r>
            <a:endParaRPr lang="en-US" altLang="tr-TR" dirty="0"/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Tekrar yapmak gruplama ve hatırlamayı kolaylaştırır</a:t>
            </a:r>
            <a:r>
              <a:rPr lang="tr-TR" altLang="tr-TR" dirty="0" smtClean="0"/>
              <a:t>.</a:t>
            </a: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360945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dirty="0"/>
              <a:t>Okuma</a:t>
            </a:r>
            <a:r>
              <a:rPr lang="tr-TR" altLang="tr-TR" sz="4400" dirty="0"/>
              <a:t> = Algısal Gruplama Etkinliği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altLang="tr-TR" dirty="0"/>
              <a:t>Pek çok kelimenin sadece başındaki bir kaç harfi (4-5) okuruz</a:t>
            </a:r>
            <a:r>
              <a:rPr lang="en-US" altLang="tr-TR" dirty="0"/>
              <a:t/>
            </a:r>
            <a:br>
              <a:rPr lang="en-US" altLang="tr-TR" dirty="0"/>
            </a:br>
            <a:endParaRPr lang="en-US" altLang="tr-TR" dirty="0"/>
          </a:p>
          <a:p>
            <a:r>
              <a:rPr lang="tr-TR" altLang="tr-TR" dirty="0"/>
              <a:t>Tanımadığımız kelimelere daha uzun yoğunlaşırız</a:t>
            </a:r>
          </a:p>
          <a:p>
            <a:endParaRPr lang="en-US" altLang="tr-TR" dirty="0"/>
          </a:p>
          <a:p>
            <a:r>
              <a:rPr lang="tr-TR" altLang="tr-TR" dirty="0"/>
              <a:t>Deneyimli/Hızlı okurlar daha kısa yoğunlaşır</a:t>
            </a:r>
          </a:p>
          <a:p>
            <a:endParaRPr lang="tr-TR" altLang="tr-TR" dirty="0"/>
          </a:p>
          <a:p>
            <a:r>
              <a:rPr lang="tr-TR" altLang="tr-TR" dirty="0"/>
              <a:t>Kelimenin başına bakmak onu anlamak için yeterlidir </a:t>
            </a:r>
            <a:r>
              <a:rPr lang="en-US" altLang="tr-TR" dirty="0"/>
              <a:t>	</a:t>
            </a:r>
          </a:p>
          <a:p>
            <a:pPr>
              <a:buNone/>
            </a:pPr>
            <a:r>
              <a:rPr lang="en-US" altLang="tr-TR" dirty="0"/>
              <a:t/>
            </a:r>
            <a:br>
              <a:rPr lang="en-US" altLang="tr-TR" dirty="0"/>
            </a:br>
            <a:endParaRPr lang="en-US" alt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56940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Kelimelerin başına </a:t>
            </a:r>
            <a:r>
              <a:rPr lang="tr-TR" altLang="tr-TR" dirty="0" err="1"/>
              <a:t>yoğunlaşılır</a:t>
            </a:r>
            <a:endParaRPr lang="tr-TR" dirty="0"/>
          </a:p>
        </p:txBody>
      </p:sp>
      <p:sp>
        <p:nvSpPr>
          <p:cNvPr id="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14400" y="1504950"/>
            <a:ext cx="6286500" cy="2571750"/>
          </a:xfrm>
        </p:spPr>
        <p:txBody>
          <a:bodyPr/>
          <a:lstStyle/>
          <a:p>
            <a:pPr marL="0" indent="0" eaLnBrk="1" hangingPunct="1">
              <a:buNone/>
            </a:pPr>
            <a:endParaRPr lang="tr-TR" altLang="tr-TR" dirty="0" smtClean="0"/>
          </a:p>
          <a:p>
            <a:pPr marL="0" indent="0" eaLnBrk="1" hangingPunct="1">
              <a:buNone/>
            </a:pPr>
            <a:r>
              <a:rPr lang="en-US" altLang="tr-TR" sz="3000" dirty="0"/>
              <a:t>_</a:t>
            </a:r>
            <a:r>
              <a:rPr lang="tr-TR" altLang="tr-TR" sz="3000" dirty="0"/>
              <a:t>ir</a:t>
            </a:r>
            <a:r>
              <a:rPr lang="en-US" altLang="tr-TR" sz="3000" dirty="0"/>
              <a:t> ____</a:t>
            </a:r>
            <a:r>
              <a:rPr lang="tr-TR" altLang="tr-TR" sz="3000" dirty="0"/>
              <a:t>limenin</a:t>
            </a:r>
            <a:r>
              <a:rPr lang="en-US" altLang="tr-TR" sz="3000" dirty="0"/>
              <a:t> </a:t>
            </a:r>
            <a:r>
              <a:rPr lang="tr-TR" altLang="tr-TR" sz="3000" dirty="0"/>
              <a:t>  __dece   </a:t>
            </a:r>
            <a:r>
              <a:rPr lang="en-US" altLang="tr-TR" sz="3000" dirty="0"/>
              <a:t>____</a:t>
            </a:r>
            <a:r>
              <a:rPr lang="tr-TR" altLang="tr-TR" sz="3000" dirty="0"/>
              <a:t>şına</a:t>
            </a:r>
            <a:r>
              <a:rPr lang="en-US" altLang="tr-TR" sz="3000" dirty="0"/>
              <a:t> ___</a:t>
            </a:r>
            <a:r>
              <a:rPr lang="tr-TR" altLang="tr-TR" sz="3000" dirty="0"/>
              <a:t>mak</a:t>
            </a:r>
            <a:r>
              <a:rPr lang="en-US" altLang="tr-TR" sz="3000" dirty="0"/>
              <a:t> </a:t>
            </a:r>
            <a:r>
              <a:rPr lang="tr-TR" altLang="tr-TR" sz="3000" dirty="0"/>
              <a:t>  </a:t>
            </a:r>
            <a:r>
              <a:rPr lang="en-US" altLang="tr-TR" sz="3000" dirty="0"/>
              <a:t>_</a:t>
            </a:r>
            <a:r>
              <a:rPr lang="tr-TR" altLang="tr-TR" sz="3000" dirty="0"/>
              <a:t>__sini</a:t>
            </a:r>
            <a:r>
              <a:rPr lang="en-US" altLang="tr-TR" sz="3000" dirty="0"/>
              <a:t> </a:t>
            </a:r>
            <a:r>
              <a:rPr lang="tr-TR" altLang="tr-TR" sz="3000" dirty="0"/>
              <a:t>  </a:t>
            </a:r>
            <a:r>
              <a:rPr lang="en-US" altLang="tr-TR" sz="3000" dirty="0"/>
              <a:t>__</a:t>
            </a:r>
            <a:r>
              <a:rPr lang="tr-TR" altLang="tr-TR" sz="3000" dirty="0"/>
              <a:t>lamak  _çin ___terlidir.</a:t>
            </a:r>
            <a:r>
              <a:rPr lang="en-US" altLang="tr-TR" dirty="0" smtClean="0"/>
              <a:t/>
            </a:r>
            <a:br>
              <a:rPr lang="en-US" altLang="tr-TR" dirty="0" smtClean="0"/>
            </a:br>
            <a:r>
              <a:rPr lang="en-US" altLang="tr-TR" dirty="0" smtClean="0"/>
              <a:t/>
            </a:r>
            <a:br>
              <a:rPr lang="en-US" altLang="tr-TR" dirty="0" smtClean="0"/>
            </a:br>
            <a:endParaRPr lang="en-US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3382721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Şimdi</a:t>
            </a:r>
            <a:r>
              <a:rPr lang="tr-TR" altLang="tr-TR" dirty="0" smtClean="0"/>
              <a:t>?</a:t>
            </a:r>
            <a:endParaRPr lang="tr-TR" dirty="0"/>
          </a:p>
        </p:txBody>
      </p:sp>
      <p:sp>
        <p:nvSpPr>
          <p:cNvPr id="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14400" y="1504950"/>
            <a:ext cx="6172200" cy="3086100"/>
          </a:xfrm>
        </p:spPr>
        <p:txBody>
          <a:bodyPr/>
          <a:lstStyle/>
          <a:p>
            <a:pPr eaLnBrk="1" hangingPunct="1">
              <a:buNone/>
            </a:pPr>
            <a:r>
              <a:rPr lang="tr-TR" altLang="tr-TR" sz="3300" dirty="0" err="1" smtClean="0"/>
              <a:t>Bi</a:t>
            </a:r>
            <a:r>
              <a:rPr lang="en-US" altLang="tr-TR" sz="3300" dirty="0"/>
              <a:t>_ </a:t>
            </a:r>
            <a:r>
              <a:rPr lang="tr-TR" altLang="tr-TR" sz="3300" dirty="0"/>
              <a:t>kelim</a:t>
            </a:r>
            <a:r>
              <a:rPr lang="en-US" altLang="tr-TR" sz="3300" dirty="0"/>
              <a:t>___ </a:t>
            </a:r>
            <a:r>
              <a:rPr lang="tr-TR" altLang="tr-TR" sz="3300" dirty="0"/>
              <a:t>  sad__   başı</a:t>
            </a:r>
            <a:r>
              <a:rPr lang="en-US" altLang="tr-TR" sz="3300" dirty="0"/>
              <a:t>____ </a:t>
            </a:r>
            <a:r>
              <a:rPr lang="tr-TR" altLang="tr-TR" sz="3300" dirty="0"/>
              <a:t>bak</a:t>
            </a:r>
            <a:r>
              <a:rPr lang="en-US" altLang="tr-TR" sz="3300" dirty="0"/>
              <a:t>___ </a:t>
            </a:r>
            <a:r>
              <a:rPr lang="tr-TR" altLang="tr-TR" sz="3300" dirty="0"/>
              <a:t>  heps</a:t>
            </a:r>
            <a:r>
              <a:rPr lang="en-US" altLang="tr-TR" sz="3300" dirty="0"/>
              <a:t>_</a:t>
            </a:r>
            <a:r>
              <a:rPr lang="tr-TR" altLang="tr-TR" sz="3300" dirty="0"/>
              <a:t>_</a:t>
            </a:r>
            <a:r>
              <a:rPr lang="en-US" altLang="tr-TR" sz="3300" dirty="0"/>
              <a:t> </a:t>
            </a:r>
            <a:r>
              <a:rPr lang="tr-TR" altLang="tr-TR" sz="3300" dirty="0"/>
              <a:t>  anla</a:t>
            </a:r>
            <a:r>
              <a:rPr lang="en-US" altLang="tr-TR" sz="3300" dirty="0"/>
              <a:t>___</a:t>
            </a:r>
            <a:r>
              <a:rPr lang="tr-TR" altLang="tr-TR" sz="3300" dirty="0"/>
              <a:t>  iç__ yeter___.</a:t>
            </a:r>
            <a:endParaRPr lang="en-US" altLang="tr-TR" sz="3300" dirty="0"/>
          </a:p>
        </p:txBody>
      </p:sp>
    </p:spTree>
    <p:extLst>
      <p:ext uri="{BB962C8B-B14F-4D97-AF65-F5344CB8AC3E}">
        <p14:creationId xmlns:p14="http://schemas.microsoft.com/office/powerpoint/2010/main" val="108948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3782"/>
            <a:ext cx="7010400" cy="628650"/>
          </a:xfrm>
        </p:spPr>
        <p:txBody>
          <a:bodyPr/>
          <a:lstStyle/>
          <a:p>
            <a:pPr eaLnBrk="1" hangingPunct="1"/>
            <a:r>
              <a:rPr lang="tr-TR" altLang="tr-TR" sz="36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Kullanıcıların Temel Özellikleri</a:t>
            </a:r>
            <a:endParaRPr lang="en-US" altLang="tr-TR" sz="3600" dirty="0" smtClean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123950"/>
            <a:ext cx="5829300" cy="3657600"/>
          </a:xfrm>
        </p:spPr>
        <p:txBody>
          <a:bodyPr vert="horz" lIns="0" tIns="34290" rIns="0" bIns="34290" rtlCol="0">
            <a:normAutofit/>
          </a:bodyPr>
          <a:lstStyle/>
          <a:p>
            <a:pPr marL="330994" indent="-330994" eaLnBrk="1" hangingPunct="1">
              <a:lnSpc>
                <a:spcPct val="90000"/>
              </a:lnSpc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altLang="tr-TR" sz="21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Deneyimle değişirler.</a:t>
            </a:r>
            <a:r>
              <a:rPr lang="en-US" altLang="tr-TR" sz="21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30994" indent="-330994" eaLnBrk="1" hangingPunct="1">
              <a:lnSpc>
                <a:spcPct val="90000"/>
              </a:lnSpc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tr-TR" sz="21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altLang="tr-TR" sz="21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ktif</a:t>
            </a:r>
            <a:r>
              <a:rPr lang="tr-TR" altLang="tr-TR" sz="21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öğrenirler.</a:t>
            </a:r>
            <a:endParaRPr lang="en-US" altLang="tr-TR" sz="21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0994" indent="-330994" eaLnBrk="1" hangingPunct="1">
              <a:lnSpc>
                <a:spcPct val="90000"/>
              </a:lnSpc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altLang="tr-TR" sz="21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Dikkatleri kısıtlıdır.</a:t>
            </a:r>
            <a:r>
              <a:rPr lang="en-US" altLang="tr-TR" sz="21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marL="330994" indent="-330994" eaLnBrk="1" hangingPunct="1">
              <a:lnSpc>
                <a:spcPct val="90000"/>
              </a:lnSpc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altLang="tr-TR" sz="21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Hata yaparlar.</a:t>
            </a:r>
            <a:endParaRPr lang="en-US" altLang="tr-TR" sz="21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0994" indent="-330994" eaLnBrk="1" hangingPunct="1">
              <a:lnSpc>
                <a:spcPct val="90000"/>
              </a:lnSpc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altLang="tr-TR" sz="21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Hepsi farklıdır</a:t>
            </a:r>
            <a:r>
              <a:rPr lang="en-US" altLang="tr-TR" sz="21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			</a:t>
            </a:r>
          </a:p>
          <a:p>
            <a:pPr marL="330994" indent="-330994" eaLnBrk="1" hangingPunct="1">
              <a:lnSpc>
                <a:spcPct val="90000"/>
              </a:lnSpc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altLang="tr-TR" sz="21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Hedef merkezlidirler.</a:t>
            </a:r>
          </a:p>
          <a:p>
            <a:pPr marL="330994" indent="-330994" eaLnBrk="1" hangingPunct="1">
              <a:lnSpc>
                <a:spcPct val="90000"/>
              </a:lnSpc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altLang="tr-TR" sz="21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Sistemi kafalarında modellerler.</a:t>
            </a:r>
            <a:endParaRPr lang="en-US" altLang="tr-TR" sz="21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0994" indent="-330994" eaLnBrk="1" hangingPunct="1">
              <a:lnSpc>
                <a:spcPct val="90000"/>
              </a:lnSpc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endParaRPr lang="en-US" altLang="tr-TR" sz="21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47750"/>
            <a:ext cx="3562350" cy="35623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-6350"/>
            <a:ext cx="6438900" cy="514985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Yazıda Düzen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altLang="tr-TR" dirty="0" smtClean="0"/>
              <a:t>Cümlenin </a:t>
            </a:r>
            <a:r>
              <a:rPr lang="tr-TR" altLang="tr-TR" dirty="0"/>
              <a:t>bu kısmını okumak sondaki kısmı okumaktan daha kolaydır, ÇÜNKÜ BÜYÜK HARFLERLE YAZILAN KELİMELER AYNI ŞEKLE SAHİPTİR.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93532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tr-TR" altLang="tr-TR" dirty="0" smtClean="0"/>
              <a:t>AmA BunU oKUmaK öBÜrüNe GörE dAHa ZorDuR</a:t>
            </a:r>
            <a:r>
              <a:rPr lang="en-US" altLang="tr-TR" dirty="0" smtClean="0"/>
              <a:t/>
            </a:r>
            <a:br>
              <a:rPr lang="en-US" altLang="tr-TR" dirty="0" smtClean="0"/>
            </a:br>
            <a:r>
              <a:rPr lang="en-US" altLang="tr-TR" dirty="0" smtClean="0"/>
              <a:t/>
            </a:r>
            <a:br>
              <a:rPr lang="en-US" altLang="tr-TR" dirty="0" smtClean="0"/>
            </a:br>
            <a:r>
              <a:rPr lang="tr-TR" altLang="tr-TR" dirty="0" smtClean="0"/>
              <a:t>Algı sistemimiz her zaman bir düzen ve tutarlılık arar</a:t>
            </a:r>
          </a:p>
          <a:p>
            <a:pPr marL="0" indent="0" eaLnBrk="1" hangingPunct="1">
              <a:buNone/>
            </a:pPr>
            <a:r>
              <a:rPr lang="en-US" altLang="tr-TR" dirty="0" smtClean="0"/>
              <a:t/>
            </a:r>
            <a:br>
              <a:rPr lang="en-US" altLang="tr-TR" dirty="0" smtClean="0"/>
            </a:br>
            <a:endParaRPr lang="en-US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3545520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Algı aktiftir</a:t>
            </a:r>
            <a:endParaRPr lang="en-US" altLang="tr-TR" dirty="0"/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Bilgi işleme kapasitemizde kısıtlar vardır.</a:t>
            </a:r>
            <a:endParaRPr lang="en-US" altLang="tr-TR" dirty="0"/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Düzenli karşılaştığımız bilgiyi gruplarız.</a:t>
            </a:r>
            <a:endParaRPr lang="en-US" altLang="tr-TR" dirty="0"/>
          </a:p>
          <a:p>
            <a:pPr lvl="1"/>
            <a:r>
              <a:rPr lang="tr-TR" altLang="tr-TR" dirty="0"/>
              <a:t>Gruplama görsel, işitsel ya da fiziksel olabilir.</a:t>
            </a:r>
            <a:endParaRPr lang="en-US" altLang="tr-TR" dirty="0"/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Daima düzen ararız.</a:t>
            </a:r>
            <a:endParaRPr lang="en-US" altLang="tr-TR" dirty="0"/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Tanıdık olmayan uyaranlar bilgi işleme süremizi kısaltır.</a:t>
            </a:r>
            <a:endParaRPr lang="en-US" altLang="tr-TR" dirty="0"/>
          </a:p>
          <a:p>
            <a:pPr marL="330994" indent="-330994">
              <a:spcBef>
                <a:spcPts val="1200"/>
              </a:spcBef>
              <a:spcAft>
                <a:spcPts val="450"/>
              </a:spcAft>
              <a:buClr>
                <a:schemeClr val="accent2"/>
              </a:buClr>
            </a:pPr>
            <a:r>
              <a:rPr lang="tr-TR" altLang="tr-TR" dirty="0"/>
              <a:t>Kullanıcılar deneyimle değişir.</a:t>
            </a:r>
            <a:endParaRPr lang="en-US" alt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5494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2" descr="http://searchologist.com/wp-content/uploads/2016/06/Heat-Map-2005-20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9"/>
          <a:stretch/>
        </p:blipFill>
        <p:spPr bwMode="auto">
          <a:xfrm>
            <a:off x="1066800" y="666750"/>
            <a:ext cx="6538913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Bölüm sonu etkinlik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Size başta söylediğim 4 rakam neydi?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287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28800" y="1885950"/>
            <a:ext cx="520065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/>
              <a:t>62  10  7  23</a:t>
            </a:r>
          </a:p>
        </p:txBody>
      </p:sp>
    </p:spTree>
    <p:extLst>
      <p:ext uri="{BB962C8B-B14F-4D97-AF65-F5344CB8AC3E}">
        <p14:creationId xmlns:p14="http://schemas.microsoft.com/office/powerpoint/2010/main" val="346476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 sonraki derste devam.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4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192515" name="Picture 3" descr="05-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1031" y="11808"/>
            <a:ext cx="5317019" cy="49585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4081" y="4970376"/>
            <a:ext cx="564289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75" dirty="0"/>
              <a:t>Card, Stuart K., Moran, Thomas P. and Newell, Allen (1983): The Psychology of Human-Computer Interaction.Hillsdale, NJ, Lawrence Erlbaum Associates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7924800" y="1011865"/>
            <a:ext cx="1129004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000000"/>
                </a:solidFill>
              </a:rPr>
              <a:t>P1_04</a:t>
            </a:r>
            <a:endParaRPr lang="tr-TR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3F5CD2-27A3-497C-AAF5-852EF788AF76}" type="slidenum">
              <a:rPr lang="en-US" altLang="en-US" sz="105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50"/>
          </a:p>
        </p:txBody>
      </p:sp>
      <p:pic>
        <p:nvPicPr>
          <p:cNvPr id="83971" name="Picture 2" descr="img02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6"/>
          <a:stretch/>
        </p:blipFill>
        <p:spPr bwMode="auto">
          <a:xfrm>
            <a:off x="1143000" y="1"/>
            <a:ext cx="68580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Oval 5"/>
          <p:cNvSpPr>
            <a:spLocks noChangeArrowheads="1"/>
          </p:cNvSpPr>
          <p:nvPr/>
        </p:nvSpPr>
        <p:spPr bwMode="auto">
          <a:xfrm>
            <a:off x="3028950" y="1943100"/>
            <a:ext cx="120015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200" b="1" dirty="0"/>
              <a:t>Algı İşlemcisi</a:t>
            </a:r>
            <a:endParaRPr lang="en-US" altLang="tr-TR" sz="1200" b="1" dirty="0"/>
          </a:p>
        </p:txBody>
      </p:sp>
      <p:sp>
        <p:nvSpPr>
          <p:cNvPr id="83975" name="Oval 6"/>
          <p:cNvSpPr>
            <a:spLocks noChangeArrowheads="1"/>
          </p:cNvSpPr>
          <p:nvPr/>
        </p:nvSpPr>
        <p:spPr bwMode="auto">
          <a:xfrm>
            <a:off x="5314950" y="2222514"/>
            <a:ext cx="131445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200" b="1" dirty="0"/>
              <a:t>Motor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200" b="1" dirty="0"/>
              <a:t>İşlemci</a:t>
            </a:r>
            <a:endParaRPr lang="en-US" altLang="tr-TR" sz="1200" b="1" dirty="0"/>
          </a:p>
        </p:txBody>
      </p:sp>
      <p:sp>
        <p:nvSpPr>
          <p:cNvPr id="83976" name="Oval 7"/>
          <p:cNvSpPr>
            <a:spLocks noChangeArrowheads="1"/>
          </p:cNvSpPr>
          <p:nvPr/>
        </p:nvSpPr>
        <p:spPr bwMode="auto">
          <a:xfrm>
            <a:off x="4988642" y="1764507"/>
            <a:ext cx="120015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200" b="1" dirty="0"/>
              <a:t>Bilişsel İşlemci</a:t>
            </a:r>
            <a:endParaRPr lang="en-US" altLang="tr-TR" sz="1200" b="1" dirty="0"/>
          </a:p>
        </p:txBody>
      </p:sp>
      <p:sp>
        <p:nvSpPr>
          <p:cNvPr id="83977" name="Rectangle 8"/>
          <p:cNvSpPr>
            <a:spLocks noChangeArrowheads="1"/>
          </p:cNvSpPr>
          <p:nvPr/>
        </p:nvSpPr>
        <p:spPr bwMode="auto">
          <a:xfrm>
            <a:off x="1771650" y="1117997"/>
            <a:ext cx="1485900" cy="34290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tr-TR" altLang="tr-TR" sz="1350" dirty="0">
                <a:solidFill>
                  <a:srgbClr val="000000"/>
                </a:solidFill>
                <a:latin typeface="Arial" panose="020B0604020202020204" pitchFamily="34" charset="0"/>
              </a:rPr>
              <a:t>Görsel</a:t>
            </a:r>
            <a:r>
              <a:rPr lang="en-US" altLang="tr-TR" sz="135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altLang="tr-TR" sz="1350" dirty="0">
                <a:solidFill>
                  <a:srgbClr val="000000"/>
                </a:solidFill>
                <a:latin typeface="Arial" panose="020B0604020202020204" pitchFamily="34" charset="0"/>
              </a:rPr>
              <a:t>Birim Depo</a:t>
            </a:r>
            <a:endParaRPr lang="en-US" altLang="tr-TR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3980" name="Rectangle 11"/>
          <p:cNvSpPr>
            <a:spLocks noChangeArrowheads="1"/>
          </p:cNvSpPr>
          <p:nvPr/>
        </p:nvSpPr>
        <p:spPr bwMode="auto">
          <a:xfrm>
            <a:off x="2457450" y="364331"/>
            <a:ext cx="2857500" cy="34290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tr-TR" altLang="tr-TR" sz="1350" dirty="0">
                <a:solidFill>
                  <a:srgbClr val="000000"/>
                </a:solidFill>
                <a:latin typeface="Arial" panose="020B0604020202020204" pitchFamily="34" charset="0"/>
              </a:rPr>
              <a:t>Uzun Süreli Hafıza</a:t>
            </a:r>
            <a:endParaRPr lang="en-US" altLang="tr-TR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3981" name="Rectangle 12"/>
          <p:cNvSpPr>
            <a:spLocks noChangeArrowheads="1"/>
          </p:cNvSpPr>
          <p:nvPr/>
        </p:nvSpPr>
        <p:spPr bwMode="auto">
          <a:xfrm>
            <a:off x="3257550" y="1128164"/>
            <a:ext cx="1731092" cy="34290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tr-TR" altLang="tr-TR" sz="1350" dirty="0">
                <a:solidFill>
                  <a:srgbClr val="000000"/>
                </a:solidFill>
                <a:latin typeface="Arial" panose="020B0604020202020204" pitchFamily="34" charset="0"/>
              </a:rPr>
              <a:t>İşitsel Birim Depo</a:t>
            </a:r>
            <a:endParaRPr lang="en-US" altLang="tr-TR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3982" name="Rectangle 13"/>
          <p:cNvSpPr>
            <a:spLocks noChangeArrowheads="1"/>
          </p:cNvSpPr>
          <p:nvPr/>
        </p:nvSpPr>
        <p:spPr bwMode="auto">
          <a:xfrm>
            <a:off x="2901462" y="820983"/>
            <a:ext cx="2343150" cy="28575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350" dirty="0">
                <a:solidFill>
                  <a:srgbClr val="000000"/>
                </a:solidFill>
              </a:rPr>
              <a:t>Çalışan (Kısa süreli) Hafıza</a:t>
            </a:r>
            <a:endParaRPr lang="en-US" altLang="tr-TR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7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589" y="71106"/>
            <a:ext cx="5829300" cy="666821"/>
          </a:xfrm>
        </p:spPr>
        <p:txBody>
          <a:bodyPr/>
          <a:lstStyle/>
          <a:p>
            <a:r>
              <a:rPr lang="tr-TR" sz="3600" dirty="0">
                <a:solidFill>
                  <a:srgbClr val="000000"/>
                </a:solidFill>
              </a:rPr>
              <a:t>İnsan Bilgi İşleme Modeli </a:t>
            </a:r>
          </a:p>
        </p:txBody>
      </p:sp>
      <p:sp>
        <p:nvSpPr>
          <p:cNvPr id="8" name="AutoShape 49"/>
          <p:cNvSpPr>
            <a:spLocks noChangeAspect="1" noChangeArrowheads="1" noTextEdit="1"/>
          </p:cNvSpPr>
          <p:nvPr/>
        </p:nvSpPr>
        <p:spPr bwMode="auto">
          <a:xfrm>
            <a:off x="1228862" y="928896"/>
            <a:ext cx="6601952" cy="377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3794115" y="3024948"/>
            <a:ext cx="2794217" cy="14670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auto">
          <a:xfrm flipV="1">
            <a:off x="4282239" y="2782257"/>
            <a:ext cx="0" cy="11180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 flipV="1">
            <a:off x="5679347" y="2775895"/>
            <a:ext cx="0" cy="4899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45"/>
          <p:cNvSpPr>
            <a:spLocks noChangeShapeType="1"/>
          </p:cNvSpPr>
          <p:nvPr/>
        </p:nvSpPr>
        <p:spPr bwMode="auto">
          <a:xfrm>
            <a:off x="5470281" y="2744990"/>
            <a:ext cx="0" cy="4899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2395187" y="2465941"/>
            <a:ext cx="698100" cy="557190"/>
            <a:chOff x="2608" y="2750"/>
            <a:chExt cx="1210" cy="1088"/>
          </a:xfrm>
        </p:grpSpPr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2699" y="2795"/>
              <a:ext cx="1119" cy="985"/>
            </a:xfrm>
            <a:custGeom>
              <a:avLst/>
              <a:gdLst>
                <a:gd name="T0" fmla="*/ 104 w 2238"/>
                <a:gd name="T1" fmla="*/ 901 h 1971"/>
                <a:gd name="T2" fmla="*/ 410 w 2238"/>
                <a:gd name="T3" fmla="*/ 651 h 1971"/>
                <a:gd name="T4" fmla="*/ 636 w 2238"/>
                <a:gd name="T5" fmla="*/ 539 h 1971"/>
                <a:gd name="T6" fmla="*/ 911 w 2238"/>
                <a:gd name="T7" fmla="*/ 433 h 1971"/>
                <a:gd name="T8" fmla="*/ 949 w 2238"/>
                <a:gd name="T9" fmla="*/ 461 h 1971"/>
                <a:gd name="T10" fmla="*/ 1021 w 2238"/>
                <a:gd name="T11" fmla="*/ 594 h 1971"/>
                <a:gd name="T12" fmla="*/ 1109 w 2238"/>
                <a:gd name="T13" fmla="*/ 886 h 1971"/>
                <a:gd name="T14" fmla="*/ 1114 w 2238"/>
                <a:gd name="T15" fmla="*/ 1212 h 1971"/>
                <a:gd name="T16" fmla="*/ 1023 w 2238"/>
                <a:gd name="T17" fmla="*/ 1523 h 1971"/>
                <a:gd name="T18" fmla="*/ 911 w 2238"/>
                <a:gd name="T19" fmla="*/ 1058 h 1971"/>
                <a:gd name="T20" fmla="*/ 713 w 2238"/>
                <a:gd name="T21" fmla="*/ 656 h 1971"/>
                <a:gd name="T22" fmla="*/ 795 w 2238"/>
                <a:gd name="T23" fmla="*/ 929 h 1971"/>
                <a:gd name="T24" fmla="*/ 788 w 2238"/>
                <a:gd name="T25" fmla="*/ 1204 h 1971"/>
                <a:gd name="T26" fmla="*/ 710 w 2238"/>
                <a:gd name="T27" fmla="*/ 1465 h 1971"/>
                <a:gd name="T28" fmla="*/ 661 w 2238"/>
                <a:gd name="T29" fmla="*/ 1548 h 1971"/>
                <a:gd name="T30" fmla="*/ 636 w 2238"/>
                <a:gd name="T31" fmla="*/ 799 h 1971"/>
                <a:gd name="T32" fmla="*/ 472 w 2238"/>
                <a:gd name="T33" fmla="*/ 758 h 1971"/>
                <a:gd name="T34" fmla="*/ 511 w 2238"/>
                <a:gd name="T35" fmla="*/ 885 h 1971"/>
                <a:gd name="T36" fmla="*/ 495 w 2238"/>
                <a:gd name="T37" fmla="*/ 1235 h 1971"/>
                <a:gd name="T38" fmla="*/ 410 w 2238"/>
                <a:gd name="T39" fmla="*/ 1447 h 1971"/>
                <a:gd name="T40" fmla="*/ 408 w 2238"/>
                <a:gd name="T41" fmla="*/ 850 h 1971"/>
                <a:gd name="T42" fmla="*/ 256 w 2238"/>
                <a:gd name="T43" fmla="*/ 886 h 1971"/>
                <a:gd name="T44" fmla="*/ 309 w 2238"/>
                <a:gd name="T45" fmla="*/ 986 h 1971"/>
                <a:gd name="T46" fmla="*/ 256 w 2238"/>
                <a:gd name="T47" fmla="*/ 1085 h 1971"/>
                <a:gd name="T48" fmla="*/ 142 w 2238"/>
                <a:gd name="T49" fmla="*/ 1097 h 1971"/>
                <a:gd name="T50" fmla="*/ 70 w 2238"/>
                <a:gd name="T51" fmla="*/ 1010 h 1971"/>
                <a:gd name="T52" fmla="*/ 2230 w 2238"/>
                <a:gd name="T53" fmla="*/ 1920 h 1971"/>
                <a:gd name="T54" fmla="*/ 2223 w 2238"/>
                <a:gd name="T55" fmla="*/ 1767 h 1971"/>
                <a:gd name="T56" fmla="*/ 2183 w 2238"/>
                <a:gd name="T57" fmla="*/ 1813 h 1971"/>
                <a:gd name="T58" fmla="*/ 2103 w 2238"/>
                <a:gd name="T59" fmla="*/ 1877 h 1971"/>
                <a:gd name="T60" fmla="*/ 1949 w 2238"/>
                <a:gd name="T61" fmla="*/ 1858 h 1971"/>
                <a:gd name="T62" fmla="*/ 1850 w 2238"/>
                <a:gd name="T63" fmla="*/ 1746 h 1971"/>
                <a:gd name="T64" fmla="*/ 1785 w 2238"/>
                <a:gd name="T65" fmla="*/ 1602 h 1971"/>
                <a:gd name="T66" fmla="*/ 1700 w 2238"/>
                <a:gd name="T67" fmla="*/ 1465 h 1971"/>
                <a:gd name="T68" fmla="*/ 1599 w 2238"/>
                <a:gd name="T69" fmla="*/ 1349 h 1971"/>
                <a:gd name="T70" fmla="*/ 1500 w 2238"/>
                <a:gd name="T71" fmla="*/ 1236 h 1971"/>
                <a:gd name="T72" fmla="*/ 1442 w 2238"/>
                <a:gd name="T73" fmla="*/ 1139 h 1971"/>
                <a:gd name="T74" fmla="*/ 1406 w 2238"/>
                <a:gd name="T75" fmla="*/ 1061 h 1971"/>
                <a:gd name="T76" fmla="*/ 1374 w 2238"/>
                <a:gd name="T77" fmla="*/ 733 h 1971"/>
                <a:gd name="T78" fmla="*/ 1413 w 2238"/>
                <a:gd name="T79" fmla="*/ 444 h 1971"/>
                <a:gd name="T80" fmla="*/ 1512 w 2238"/>
                <a:gd name="T81" fmla="*/ 246 h 1971"/>
                <a:gd name="T82" fmla="*/ 1671 w 2238"/>
                <a:gd name="T83" fmla="*/ 117 h 1971"/>
                <a:gd name="T84" fmla="*/ 1882 w 2238"/>
                <a:gd name="T85" fmla="*/ 83 h 1971"/>
                <a:gd name="T86" fmla="*/ 1959 w 2238"/>
                <a:gd name="T87" fmla="*/ 109 h 1971"/>
                <a:gd name="T88" fmla="*/ 2038 w 2238"/>
                <a:gd name="T89" fmla="*/ 155 h 1971"/>
                <a:gd name="T90" fmla="*/ 2107 w 2238"/>
                <a:gd name="T91" fmla="*/ 207 h 1971"/>
                <a:gd name="T92" fmla="*/ 2218 w 2238"/>
                <a:gd name="T93" fmla="*/ 329 h 1971"/>
                <a:gd name="T94" fmla="*/ 2238 w 2238"/>
                <a:gd name="T95" fmla="*/ 171 h 1971"/>
                <a:gd name="T96" fmla="*/ 2028 w 2238"/>
                <a:gd name="T97" fmla="*/ 0 h 1971"/>
                <a:gd name="T98" fmla="*/ 1678 w 2238"/>
                <a:gd name="T99" fmla="*/ 0 h 1971"/>
                <a:gd name="T100" fmla="*/ 1328 w 2238"/>
                <a:gd name="T101" fmla="*/ 0 h 1971"/>
                <a:gd name="T102" fmla="*/ 978 w 2238"/>
                <a:gd name="T103" fmla="*/ 2 h 1971"/>
                <a:gd name="T104" fmla="*/ 629 w 2238"/>
                <a:gd name="T105" fmla="*/ 3 h 1971"/>
                <a:gd name="T106" fmla="*/ 280 w 2238"/>
                <a:gd name="T107" fmla="*/ 3 h 1971"/>
                <a:gd name="T108" fmla="*/ 0 w 2238"/>
                <a:gd name="T109" fmla="*/ 975 h 1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38" h="1971">
                  <a:moveTo>
                    <a:pt x="68" y="986"/>
                  </a:moveTo>
                  <a:lnTo>
                    <a:pt x="70" y="962"/>
                  </a:lnTo>
                  <a:lnTo>
                    <a:pt x="77" y="939"/>
                  </a:lnTo>
                  <a:lnTo>
                    <a:pt x="89" y="918"/>
                  </a:lnTo>
                  <a:lnTo>
                    <a:pt x="104" y="901"/>
                  </a:lnTo>
                  <a:lnTo>
                    <a:pt x="121" y="886"/>
                  </a:lnTo>
                  <a:lnTo>
                    <a:pt x="142" y="875"/>
                  </a:lnTo>
                  <a:lnTo>
                    <a:pt x="165" y="868"/>
                  </a:lnTo>
                  <a:lnTo>
                    <a:pt x="189" y="865"/>
                  </a:lnTo>
                  <a:lnTo>
                    <a:pt x="410" y="651"/>
                  </a:lnTo>
                  <a:lnTo>
                    <a:pt x="415" y="651"/>
                  </a:lnTo>
                  <a:lnTo>
                    <a:pt x="420" y="651"/>
                  </a:lnTo>
                  <a:lnTo>
                    <a:pt x="425" y="651"/>
                  </a:lnTo>
                  <a:lnTo>
                    <a:pt x="431" y="651"/>
                  </a:lnTo>
                  <a:lnTo>
                    <a:pt x="636" y="539"/>
                  </a:lnTo>
                  <a:lnTo>
                    <a:pt x="640" y="539"/>
                  </a:lnTo>
                  <a:lnTo>
                    <a:pt x="646" y="539"/>
                  </a:lnTo>
                  <a:lnTo>
                    <a:pt x="651" y="539"/>
                  </a:lnTo>
                  <a:lnTo>
                    <a:pt x="657" y="539"/>
                  </a:lnTo>
                  <a:lnTo>
                    <a:pt x="911" y="433"/>
                  </a:lnTo>
                  <a:lnTo>
                    <a:pt x="916" y="433"/>
                  </a:lnTo>
                  <a:lnTo>
                    <a:pt x="921" y="433"/>
                  </a:lnTo>
                  <a:lnTo>
                    <a:pt x="926" y="433"/>
                  </a:lnTo>
                  <a:lnTo>
                    <a:pt x="932" y="433"/>
                  </a:lnTo>
                  <a:lnTo>
                    <a:pt x="949" y="461"/>
                  </a:lnTo>
                  <a:lnTo>
                    <a:pt x="964" y="485"/>
                  </a:lnTo>
                  <a:lnTo>
                    <a:pt x="977" y="507"/>
                  </a:lnTo>
                  <a:lnTo>
                    <a:pt x="989" y="530"/>
                  </a:lnTo>
                  <a:lnTo>
                    <a:pt x="1003" y="558"/>
                  </a:lnTo>
                  <a:lnTo>
                    <a:pt x="1021" y="594"/>
                  </a:lnTo>
                  <a:lnTo>
                    <a:pt x="1041" y="640"/>
                  </a:lnTo>
                  <a:lnTo>
                    <a:pt x="1070" y="701"/>
                  </a:lnTo>
                  <a:lnTo>
                    <a:pt x="1086" y="761"/>
                  </a:lnTo>
                  <a:lnTo>
                    <a:pt x="1099" y="823"/>
                  </a:lnTo>
                  <a:lnTo>
                    <a:pt x="1109" y="886"/>
                  </a:lnTo>
                  <a:lnTo>
                    <a:pt x="1117" y="951"/>
                  </a:lnTo>
                  <a:lnTo>
                    <a:pt x="1121" y="1015"/>
                  </a:lnTo>
                  <a:lnTo>
                    <a:pt x="1122" y="1081"/>
                  </a:lnTo>
                  <a:lnTo>
                    <a:pt x="1120" y="1148"/>
                  </a:lnTo>
                  <a:lnTo>
                    <a:pt x="1114" y="1212"/>
                  </a:lnTo>
                  <a:lnTo>
                    <a:pt x="1105" y="1278"/>
                  </a:lnTo>
                  <a:lnTo>
                    <a:pt x="1091" y="1341"/>
                  </a:lnTo>
                  <a:lnTo>
                    <a:pt x="1072" y="1403"/>
                  </a:lnTo>
                  <a:lnTo>
                    <a:pt x="1049" y="1464"/>
                  </a:lnTo>
                  <a:lnTo>
                    <a:pt x="1023" y="1523"/>
                  </a:lnTo>
                  <a:lnTo>
                    <a:pt x="991" y="1578"/>
                  </a:lnTo>
                  <a:lnTo>
                    <a:pt x="954" y="1632"/>
                  </a:lnTo>
                  <a:lnTo>
                    <a:pt x="911" y="1682"/>
                  </a:lnTo>
                  <a:lnTo>
                    <a:pt x="911" y="1370"/>
                  </a:lnTo>
                  <a:lnTo>
                    <a:pt x="911" y="1058"/>
                  </a:lnTo>
                  <a:lnTo>
                    <a:pt x="911" y="746"/>
                  </a:lnTo>
                  <a:lnTo>
                    <a:pt x="911" y="433"/>
                  </a:lnTo>
                  <a:lnTo>
                    <a:pt x="657" y="539"/>
                  </a:lnTo>
                  <a:lnTo>
                    <a:pt x="686" y="598"/>
                  </a:lnTo>
                  <a:lnTo>
                    <a:pt x="713" y="656"/>
                  </a:lnTo>
                  <a:lnTo>
                    <a:pt x="737" y="711"/>
                  </a:lnTo>
                  <a:lnTo>
                    <a:pt x="757" y="766"/>
                  </a:lnTo>
                  <a:lnTo>
                    <a:pt x="773" y="820"/>
                  </a:lnTo>
                  <a:lnTo>
                    <a:pt x="786" y="875"/>
                  </a:lnTo>
                  <a:lnTo>
                    <a:pt x="795" y="929"/>
                  </a:lnTo>
                  <a:lnTo>
                    <a:pt x="801" y="982"/>
                  </a:lnTo>
                  <a:lnTo>
                    <a:pt x="803" y="1037"/>
                  </a:lnTo>
                  <a:lnTo>
                    <a:pt x="802" y="1091"/>
                  </a:lnTo>
                  <a:lnTo>
                    <a:pt x="796" y="1148"/>
                  </a:lnTo>
                  <a:lnTo>
                    <a:pt x="788" y="1204"/>
                  </a:lnTo>
                  <a:lnTo>
                    <a:pt x="775" y="1263"/>
                  </a:lnTo>
                  <a:lnTo>
                    <a:pt x="760" y="1323"/>
                  </a:lnTo>
                  <a:lnTo>
                    <a:pt x="741" y="1385"/>
                  </a:lnTo>
                  <a:lnTo>
                    <a:pt x="718" y="1449"/>
                  </a:lnTo>
                  <a:lnTo>
                    <a:pt x="710" y="1465"/>
                  </a:lnTo>
                  <a:lnTo>
                    <a:pt x="700" y="1483"/>
                  </a:lnTo>
                  <a:lnTo>
                    <a:pt x="691" y="1500"/>
                  </a:lnTo>
                  <a:lnTo>
                    <a:pt x="682" y="1516"/>
                  </a:lnTo>
                  <a:lnTo>
                    <a:pt x="672" y="1533"/>
                  </a:lnTo>
                  <a:lnTo>
                    <a:pt x="661" y="1548"/>
                  </a:lnTo>
                  <a:lnTo>
                    <a:pt x="648" y="1563"/>
                  </a:lnTo>
                  <a:lnTo>
                    <a:pt x="636" y="1576"/>
                  </a:lnTo>
                  <a:lnTo>
                    <a:pt x="636" y="1317"/>
                  </a:lnTo>
                  <a:lnTo>
                    <a:pt x="636" y="1058"/>
                  </a:lnTo>
                  <a:lnTo>
                    <a:pt x="636" y="799"/>
                  </a:lnTo>
                  <a:lnTo>
                    <a:pt x="636" y="539"/>
                  </a:lnTo>
                  <a:lnTo>
                    <a:pt x="431" y="651"/>
                  </a:lnTo>
                  <a:lnTo>
                    <a:pt x="448" y="696"/>
                  </a:lnTo>
                  <a:lnTo>
                    <a:pt x="462" y="731"/>
                  </a:lnTo>
                  <a:lnTo>
                    <a:pt x="472" y="758"/>
                  </a:lnTo>
                  <a:lnTo>
                    <a:pt x="480" y="781"/>
                  </a:lnTo>
                  <a:lnTo>
                    <a:pt x="487" y="803"/>
                  </a:lnTo>
                  <a:lnTo>
                    <a:pt x="494" y="825"/>
                  </a:lnTo>
                  <a:lnTo>
                    <a:pt x="502" y="852"/>
                  </a:lnTo>
                  <a:lnTo>
                    <a:pt x="511" y="885"/>
                  </a:lnTo>
                  <a:lnTo>
                    <a:pt x="521" y="963"/>
                  </a:lnTo>
                  <a:lnTo>
                    <a:pt x="523" y="1036"/>
                  </a:lnTo>
                  <a:lnTo>
                    <a:pt x="519" y="1104"/>
                  </a:lnTo>
                  <a:lnTo>
                    <a:pt x="510" y="1169"/>
                  </a:lnTo>
                  <a:lnTo>
                    <a:pt x="495" y="1235"/>
                  </a:lnTo>
                  <a:lnTo>
                    <a:pt x="475" y="1302"/>
                  </a:lnTo>
                  <a:lnTo>
                    <a:pt x="448" y="1371"/>
                  </a:lnTo>
                  <a:lnTo>
                    <a:pt x="417" y="1445"/>
                  </a:lnTo>
                  <a:lnTo>
                    <a:pt x="414" y="1446"/>
                  </a:lnTo>
                  <a:lnTo>
                    <a:pt x="410" y="1447"/>
                  </a:lnTo>
                  <a:lnTo>
                    <a:pt x="405" y="1448"/>
                  </a:lnTo>
                  <a:lnTo>
                    <a:pt x="402" y="1449"/>
                  </a:lnTo>
                  <a:lnTo>
                    <a:pt x="404" y="1249"/>
                  </a:lnTo>
                  <a:lnTo>
                    <a:pt x="405" y="1050"/>
                  </a:lnTo>
                  <a:lnTo>
                    <a:pt x="408" y="850"/>
                  </a:lnTo>
                  <a:lnTo>
                    <a:pt x="410" y="651"/>
                  </a:lnTo>
                  <a:lnTo>
                    <a:pt x="189" y="865"/>
                  </a:lnTo>
                  <a:lnTo>
                    <a:pt x="213" y="868"/>
                  </a:lnTo>
                  <a:lnTo>
                    <a:pt x="235" y="875"/>
                  </a:lnTo>
                  <a:lnTo>
                    <a:pt x="256" y="886"/>
                  </a:lnTo>
                  <a:lnTo>
                    <a:pt x="273" y="901"/>
                  </a:lnTo>
                  <a:lnTo>
                    <a:pt x="288" y="918"/>
                  </a:lnTo>
                  <a:lnTo>
                    <a:pt x="299" y="939"/>
                  </a:lnTo>
                  <a:lnTo>
                    <a:pt x="306" y="962"/>
                  </a:lnTo>
                  <a:lnTo>
                    <a:pt x="309" y="986"/>
                  </a:lnTo>
                  <a:lnTo>
                    <a:pt x="306" y="1010"/>
                  </a:lnTo>
                  <a:lnTo>
                    <a:pt x="299" y="1034"/>
                  </a:lnTo>
                  <a:lnTo>
                    <a:pt x="288" y="1053"/>
                  </a:lnTo>
                  <a:lnTo>
                    <a:pt x="273" y="1072"/>
                  </a:lnTo>
                  <a:lnTo>
                    <a:pt x="256" y="1085"/>
                  </a:lnTo>
                  <a:lnTo>
                    <a:pt x="235" y="1097"/>
                  </a:lnTo>
                  <a:lnTo>
                    <a:pt x="213" y="1104"/>
                  </a:lnTo>
                  <a:lnTo>
                    <a:pt x="189" y="1106"/>
                  </a:lnTo>
                  <a:lnTo>
                    <a:pt x="165" y="1104"/>
                  </a:lnTo>
                  <a:lnTo>
                    <a:pt x="142" y="1097"/>
                  </a:lnTo>
                  <a:lnTo>
                    <a:pt x="121" y="1085"/>
                  </a:lnTo>
                  <a:lnTo>
                    <a:pt x="104" y="1072"/>
                  </a:lnTo>
                  <a:lnTo>
                    <a:pt x="89" y="1053"/>
                  </a:lnTo>
                  <a:lnTo>
                    <a:pt x="77" y="1034"/>
                  </a:lnTo>
                  <a:lnTo>
                    <a:pt x="70" y="1010"/>
                  </a:lnTo>
                  <a:lnTo>
                    <a:pt x="68" y="986"/>
                  </a:lnTo>
                  <a:lnTo>
                    <a:pt x="0" y="975"/>
                  </a:lnTo>
                  <a:lnTo>
                    <a:pt x="0" y="1971"/>
                  </a:lnTo>
                  <a:lnTo>
                    <a:pt x="2230" y="1971"/>
                  </a:lnTo>
                  <a:lnTo>
                    <a:pt x="2230" y="1920"/>
                  </a:lnTo>
                  <a:lnTo>
                    <a:pt x="2230" y="1868"/>
                  </a:lnTo>
                  <a:lnTo>
                    <a:pt x="2230" y="1818"/>
                  </a:lnTo>
                  <a:lnTo>
                    <a:pt x="2230" y="1767"/>
                  </a:lnTo>
                  <a:lnTo>
                    <a:pt x="2226" y="1767"/>
                  </a:lnTo>
                  <a:lnTo>
                    <a:pt x="2223" y="1767"/>
                  </a:lnTo>
                  <a:lnTo>
                    <a:pt x="2220" y="1767"/>
                  </a:lnTo>
                  <a:lnTo>
                    <a:pt x="2216" y="1767"/>
                  </a:lnTo>
                  <a:lnTo>
                    <a:pt x="2207" y="1783"/>
                  </a:lnTo>
                  <a:lnTo>
                    <a:pt x="2195" y="1798"/>
                  </a:lnTo>
                  <a:lnTo>
                    <a:pt x="2183" y="1813"/>
                  </a:lnTo>
                  <a:lnTo>
                    <a:pt x="2168" y="1827"/>
                  </a:lnTo>
                  <a:lnTo>
                    <a:pt x="2152" y="1840"/>
                  </a:lnTo>
                  <a:lnTo>
                    <a:pt x="2135" y="1852"/>
                  </a:lnTo>
                  <a:lnTo>
                    <a:pt x="2119" y="1865"/>
                  </a:lnTo>
                  <a:lnTo>
                    <a:pt x="2103" y="1877"/>
                  </a:lnTo>
                  <a:lnTo>
                    <a:pt x="2068" y="1883"/>
                  </a:lnTo>
                  <a:lnTo>
                    <a:pt x="2034" y="1885"/>
                  </a:lnTo>
                  <a:lnTo>
                    <a:pt x="2003" y="1881"/>
                  </a:lnTo>
                  <a:lnTo>
                    <a:pt x="1975" y="1872"/>
                  </a:lnTo>
                  <a:lnTo>
                    <a:pt x="1949" y="1858"/>
                  </a:lnTo>
                  <a:lnTo>
                    <a:pt x="1926" y="1842"/>
                  </a:lnTo>
                  <a:lnTo>
                    <a:pt x="1904" y="1821"/>
                  </a:lnTo>
                  <a:lnTo>
                    <a:pt x="1884" y="1798"/>
                  </a:lnTo>
                  <a:lnTo>
                    <a:pt x="1866" y="1773"/>
                  </a:lnTo>
                  <a:lnTo>
                    <a:pt x="1850" y="1746"/>
                  </a:lnTo>
                  <a:lnTo>
                    <a:pt x="1835" y="1718"/>
                  </a:lnTo>
                  <a:lnTo>
                    <a:pt x="1821" y="1689"/>
                  </a:lnTo>
                  <a:lnTo>
                    <a:pt x="1808" y="1660"/>
                  </a:lnTo>
                  <a:lnTo>
                    <a:pt x="1797" y="1631"/>
                  </a:lnTo>
                  <a:lnTo>
                    <a:pt x="1785" y="1602"/>
                  </a:lnTo>
                  <a:lnTo>
                    <a:pt x="1775" y="1576"/>
                  </a:lnTo>
                  <a:lnTo>
                    <a:pt x="1757" y="1546"/>
                  </a:lnTo>
                  <a:lnTo>
                    <a:pt x="1738" y="1518"/>
                  </a:lnTo>
                  <a:lnTo>
                    <a:pt x="1720" y="1492"/>
                  </a:lnTo>
                  <a:lnTo>
                    <a:pt x="1700" y="1465"/>
                  </a:lnTo>
                  <a:lnTo>
                    <a:pt x="1681" y="1441"/>
                  </a:lnTo>
                  <a:lnTo>
                    <a:pt x="1660" y="1417"/>
                  </a:lnTo>
                  <a:lnTo>
                    <a:pt x="1639" y="1394"/>
                  </a:lnTo>
                  <a:lnTo>
                    <a:pt x="1619" y="1371"/>
                  </a:lnTo>
                  <a:lnTo>
                    <a:pt x="1599" y="1349"/>
                  </a:lnTo>
                  <a:lnTo>
                    <a:pt x="1578" y="1327"/>
                  </a:lnTo>
                  <a:lnTo>
                    <a:pt x="1557" y="1305"/>
                  </a:lnTo>
                  <a:lnTo>
                    <a:pt x="1538" y="1282"/>
                  </a:lnTo>
                  <a:lnTo>
                    <a:pt x="1518" y="1259"/>
                  </a:lnTo>
                  <a:lnTo>
                    <a:pt x="1500" y="1236"/>
                  </a:lnTo>
                  <a:lnTo>
                    <a:pt x="1481" y="1213"/>
                  </a:lnTo>
                  <a:lnTo>
                    <a:pt x="1463" y="1188"/>
                  </a:lnTo>
                  <a:lnTo>
                    <a:pt x="1456" y="1172"/>
                  </a:lnTo>
                  <a:lnTo>
                    <a:pt x="1449" y="1156"/>
                  </a:lnTo>
                  <a:lnTo>
                    <a:pt x="1442" y="1139"/>
                  </a:lnTo>
                  <a:lnTo>
                    <a:pt x="1435" y="1125"/>
                  </a:lnTo>
                  <a:lnTo>
                    <a:pt x="1427" y="1108"/>
                  </a:lnTo>
                  <a:lnTo>
                    <a:pt x="1420" y="1092"/>
                  </a:lnTo>
                  <a:lnTo>
                    <a:pt x="1413" y="1077"/>
                  </a:lnTo>
                  <a:lnTo>
                    <a:pt x="1406" y="1061"/>
                  </a:lnTo>
                  <a:lnTo>
                    <a:pt x="1393" y="994"/>
                  </a:lnTo>
                  <a:lnTo>
                    <a:pt x="1382" y="929"/>
                  </a:lnTo>
                  <a:lnTo>
                    <a:pt x="1376" y="863"/>
                  </a:lnTo>
                  <a:lnTo>
                    <a:pt x="1374" y="797"/>
                  </a:lnTo>
                  <a:lnTo>
                    <a:pt x="1374" y="733"/>
                  </a:lnTo>
                  <a:lnTo>
                    <a:pt x="1376" y="668"/>
                  </a:lnTo>
                  <a:lnTo>
                    <a:pt x="1381" y="604"/>
                  </a:lnTo>
                  <a:lnTo>
                    <a:pt x="1387" y="539"/>
                  </a:lnTo>
                  <a:lnTo>
                    <a:pt x="1399" y="491"/>
                  </a:lnTo>
                  <a:lnTo>
                    <a:pt x="1413" y="444"/>
                  </a:lnTo>
                  <a:lnTo>
                    <a:pt x="1429" y="400"/>
                  </a:lnTo>
                  <a:lnTo>
                    <a:pt x="1447" y="357"/>
                  </a:lnTo>
                  <a:lnTo>
                    <a:pt x="1466" y="318"/>
                  </a:lnTo>
                  <a:lnTo>
                    <a:pt x="1488" y="280"/>
                  </a:lnTo>
                  <a:lnTo>
                    <a:pt x="1512" y="246"/>
                  </a:lnTo>
                  <a:lnTo>
                    <a:pt x="1539" y="214"/>
                  </a:lnTo>
                  <a:lnTo>
                    <a:pt x="1568" y="185"/>
                  </a:lnTo>
                  <a:lnTo>
                    <a:pt x="1599" y="159"/>
                  </a:lnTo>
                  <a:lnTo>
                    <a:pt x="1633" y="136"/>
                  </a:lnTo>
                  <a:lnTo>
                    <a:pt x="1671" y="117"/>
                  </a:lnTo>
                  <a:lnTo>
                    <a:pt x="1712" y="102"/>
                  </a:lnTo>
                  <a:lnTo>
                    <a:pt x="1757" y="89"/>
                  </a:lnTo>
                  <a:lnTo>
                    <a:pt x="1804" y="81"/>
                  </a:lnTo>
                  <a:lnTo>
                    <a:pt x="1856" y="76"/>
                  </a:lnTo>
                  <a:lnTo>
                    <a:pt x="1882" y="83"/>
                  </a:lnTo>
                  <a:lnTo>
                    <a:pt x="1902" y="89"/>
                  </a:lnTo>
                  <a:lnTo>
                    <a:pt x="1918" y="94"/>
                  </a:lnTo>
                  <a:lnTo>
                    <a:pt x="1932" y="98"/>
                  </a:lnTo>
                  <a:lnTo>
                    <a:pt x="1945" y="103"/>
                  </a:lnTo>
                  <a:lnTo>
                    <a:pt x="1959" y="109"/>
                  </a:lnTo>
                  <a:lnTo>
                    <a:pt x="1977" y="116"/>
                  </a:lnTo>
                  <a:lnTo>
                    <a:pt x="1997" y="125"/>
                  </a:lnTo>
                  <a:lnTo>
                    <a:pt x="2011" y="135"/>
                  </a:lnTo>
                  <a:lnTo>
                    <a:pt x="2024" y="144"/>
                  </a:lnTo>
                  <a:lnTo>
                    <a:pt x="2038" y="155"/>
                  </a:lnTo>
                  <a:lnTo>
                    <a:pt x="2051" y="165"/>
                  </a:lnTo>
                  <a:lnTo>
                    <a:pt x="2065" y="176"/>
                  </a:lnTo>
                  <a:lnTo>
                    <a:pt x="2079" y="186"/>
                  </a:lnTo>
                  <a:lnTo>
                    <a:pt x="2093" y="196"/>
                  </a:lnTo>
                  <a:lnTo>
                    <a:pt x="2107" y="207"/>
                  </a:lnTo>
                  <a:lnTo>
                    <a:pt x="2144" y="248"/>
                  </a:lnTo>
                  <a:lnTo>
                    <a:pt x="2172" y="280"/>
                  </a:lnTo>
                  <a:lnTo>
                    <a:pt x="2193" y="303"/>
                  </a:lnTo>
                  <a:lnTo>
                    <a:pt x="2208" y="318"/>
                  </a:lnTo>
                  <a:lnTo>
                    <a:pt x="2218" y="329"/>
                  </a:lnTo>
                  <a:lnTo>
                    <a:pt x="2225" y="334"/>
                  </a:lnTo>
                  <a:lnTo>
                    <a:pt x="2232" y="338"/>
                  </a:lnTo>
                  <a:lnTo>
                    <a:pt x="2238" y="341"/>
                  </a:lnTo>
                  <a:lnTo>
                    <a:pt x="2238" y="256"/>
                  </a:lnTo>
                  <a:lnTo>
                    <a:pt x="2238" y="171"/>
                  </a:lnTo>
                  <a:lnTo>
                    <a:pt x="2238" y="87"/>
                  </a:lnTo>
                  <a:lnTo>
                    <a:pt x="2238" y="2"/>
                  </a:lnTo>
                  <a:lnTo>
                    <a:pt x="2168" y="2"/>
                  </a:lnTo>
                  <a:lnTo>
                    <a:pt x="2097" y="0"/>
                  </a:lnTo>
                  <a:lnTo>
                    <a:pt x="2028" y="0"/>
                  </a:lnTo>
                  <a:lnTo>
                    <a:pt x="1958" y="0"/>
                  </a:lnTo>
                  <a:lnTo>
                    <a:pt x="1888" y="0"/>
                  </a:lnTo>
                  <a:lnTo>
                    <a:pt x="1818" y="0"/>
                  </a:lnTo>
                  <a:lnTo>
                    <a:pt x="1747" y="0"/>
                  </a:lnTo>
                  <a:lnTo>
                    <a:pt x="1678" y="0"/>
                  </a:lnTo>
                  <a:lnTo>
                    <a:pt x="1608" y="0"/>
                  </a:lnTo>
                  <a:lnTo>
                    <a:pt x="1538" y="0"/>
                  </a:lnTo>
                  <a:lnTo>
                    <a:pt x="1467" y="0"/>
                  </a:lnTo>
                  <a:lnTo>
                    <a:pt x="1398" y="0"/>
                  </a:lnTo>
                  <a:lnTo>
                    <a:pt x="1328" y="0"/>
                  </a:lnTo>
                  <a:lnTo>
                    <a:pt x="1258" y="2"/>
                  </a:lnTo>
                  <a:lnTo>
                    <a:pt x="1188" y="2"/>
                  </a:lnTo>
                  <a:lnTo>
                    <a:pt x="1118" y="2"/>
                  </a:lnTo>
                  <a:lnTo>
                    <a:pt x="1048" y="2"/>
                  </a:lnTo>
                  <a:lnTo>
                    <a:pt x="978" y="2"/>
                  </a:lnTo>
                  <a:lnTo>
                    <a:pt x="909" y="3"/>
                  </a:lnTo>
                  <a:lnTo>
                    <a:pt x="839" y="3"/>
                  </a:lnTo>
                  <a:lnTo>
                    <a:pt x="768" y="3"/>
                  </a:lnTo>
                  <a:lnTo>
                    <a:pt x="699" y="3"/>
                  </a:lnTo>
                  <a:lnTo>
                    <a:pt x="629" y="3"/>
                  </a:lnTo>
                  <a:lnTo>
                    <a:pt x="559" y="3"/>
                  </a:lnTo>
                  <a:lnTo>
                    <a:pt x="490" y="3"/>
                  </a:lnTo>
                  <a:lnTo>
                    <a:pt x="419" y="3"/>
                  </a:lnTo>
                  <a:lnTo>
                    <a:pt x="349" y="3"/>
                  </a:lnTo>
                  <a:lnTo>
                    <a:pt x="280" y="3"/>
                  </a:lnTo>
                  <a:lnTo>
                    <a:pt x="210" y="3"/>
                  </a:lnTo>
                  <a:lnTo>
                    <a:pt x="139" y="3"/>
                  </a:lnTo>
                  <a:lnTo>
                    <a:pt x="70" y="2"/>
                  </a:lnTo>
                  <a:lnTo>
                    <a:pt x="0" y="2"/>
                  </a:lnTo>
                  <a:lnTo>
                    <a:pt x="0" y="975"/>
                  </a:lnTo>
                  <a:lnTo>
                    <a:pt x="68" y="9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5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3657" y="3285"/>
              <a:ext cx="122" cy="230"/>
            </a:xfrm>
            <a:custGeom>
              <a:avLst/>
              <a:gdLst>
                <a:gd name="T0" fmla="*/ 36 w 246"/>
                <a:gd name="T1" fmla="*/ 446 h 461"/>
                <a:gd name="T2" fmla="*/ 14 w 246"/>
                <a:gd name="T3" fmla="*/ 419 h 461"/>
                <a:gd name="T4" fmla="*/ 6 w 246"/>
                <a:gd name="T5" fmla="*/ 393 h 461"/>
                <a:gd name="T6" fmla="*/ 3 w 246"/>
                <a:gd name="T7" fmla="*/ 363 h 461"/>
                <a:gd name="T8" fmla="*/ 5 w 246"/>
                <a:gd name="T9" fmla="*/ 342 h 461"/>
                <a:gd name="T10" fmla="*/ 14 w 246"/>
                <a:gd name="T11" fmla="*/ 339 h 461"/>
                <a:gd name="T12" fmla="*/ 21 w 246"/>
                <a:gd name="T13" fmla="*/ 349 h 461"/>
                <a:gd name="T14" fmla="*/ 26 w 246"/>
                <a:gd name="T15" fmla="*/ 370 h 461"/>
                <a:gd name="T16" fmla="*/ 36 w 246"/>
                <a:gd name="T17" fmla="*/ 386 h 461"/>
                <a:gd name="T18" fmla="*/ 55 w 246"/>
                <a:gd name="T19" fmla="*/ 396 h 461"/>
                <a:gd name="T20" fmla="*/ 87 w 246"/>
                <a:gd name="T21" fmla="*/ 394 h 461"/>
                <a:gd name="T22" fmla="*/ 97 w 246"/>
                <a:gd name="T23" fmla="*/ 357 h 461"/>
                <a:gd name="T24" fmla="*/ 85 w 246"/>
                <a:gd name="T25" fmla="*/ 302 h 461"/>
                <a:gd name="T26" fmla="*/ 62 w 246"/>
                <a:gd name="T27" fmla="*/ 247 h 461"/>
                <a:gd name="T28" fmla="*/ 51 w 246"/>
                <a:gd name="T29" fmla="*/ 203 h 461"/>
                <a:gd name="T30" fmla="*/ 58 w 246"/>
                <a:gd name="T31" fmla="*/ 161 h 461"/>
                <a:gd name="T32" fmla="*/ 73 w 246"/>
                <a:gd name="T33" fmla="*/ 124 h 461"/>
                <a:gd name="T34" fmla="*/ 94 w 246"/>
                <a:gd name="T35" fmla="*/ 92 h 461"/>
                <a:gd name="T36" fmla="*/ 120 w 246"/>
                <a:gd name="T37" fmla="*/ 63 h 461"/>
                <a:gd name="T38" fmla="*/ 151 w 246"/>
                <a:gd name="T39" fmla="*/ 39 h 461"/>
                <a:gd name="T40" fmla="*/ 186 w 246"/>
                <a:gd name="T41" fmla="*/ 21 h 461"/>
                <a:gd name="T42" fmla="*/ 224 w 246"/>
                <a:gd name="T43" fmla="*/ 6 h 461"/>
                <a:gd name="T44" fmla="*/ 245 w 246"/>
                <a:gd name="T45" fmla="*/ 17 h 461"/>
                <a:gd name="T46" fmla="*/ 244 w 246"/>
                <a:gd name="T47" fmla="*/ 47 h 461"/>
                <a:gd name="T48" fmla="*/ 197 w 246"/>
                <a:gd name="T49" fmla="*/ 89 h 461"/>
                <a:gd name="T50" fmla="*/ 151 w 246"/>
                <a:gd name="T51" fmla="*/ 137 h 461"/>
                <a:gd name="T52" fmla="*/ 149 w 246"/>
                <a:gd name="T53" fmla="*/ 194 h 461"/>
                <a:gd name="T54" fmla="*/ 169 w 246"/>
                <a:gd name="T55" fmla="*/ 263 h 461"/>
                <a:gd name="T56" fmla="*/ 181 w 246"/>
                <a:gd name="T57" fmla="*/ 335 h 461"/>
                <a:gd name="T58" fmla="*/ 171 w 246"/>
                <a:gd name="T59" fmla="*/ 393 h 461"/>
                <a:gd name="T60" fmla="*/ 140 w 246"/>
                <a:gd name="T61" fmla="*/ 434 h 461"/>
                <a:gd name="T62" fmla="*/ 88 w 246"/>
                <a:gd name="T63" fmla="*/ 4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6" h="461">
                  <a:moveTo>
                    <a:pt x="53" y="461"/>
                  </a:moveTo>
                  <a:lnTo>
                    <a:pt x="36" y="446"/>
                  </a:lnTo>
                  <a:lnTo>
                    <a:pt x="24" y="432"/>
                  </a:lnTo>
                  <a:lnTo>
                    <a:pt x="14" y="419"/>
                  </a:lnTo>
                  <a:lnTo>
                    <a:pt x="10" y="407"/>
                  </a:lnTo>
                  <a:lnTo>
                    <a:pt x="6" y="393"/>
                  </a:lnTo>
                  <a:lnTo>
                    <a:pt x="4" y="379"/>
                  </a:lnTo>
                  <a:lnTo>
                    <a:pt x="3" y="363"/>
                  </a:lnTo>
                  <a:lnTo>
                    <a:pt x="0" y="344"/>
                  </a:lnTo>
                  <a:lnTo>
                    <a:pt x="5" y="342"/>
                  </a:lnTo>
                  <a:lnTo>
                    <a:pt x="10" y="341"/>
                  </a:lnTo>
                  <a:lnTo>
                    <a:pt x="14" y="339"/>
                  </a:lnTo>
                  <a:lnTo>
                    <a:pt x="19" y="338"/>
                  </a:lnTo>
                  <a:lnTo>
                    <a:pt x="21" y="349"/>
                  </a:lnTo>
                  <a:lnTo>
                    <a:pt x="24" y="359"/>
                  </a:lnTo>
                  <a:lnTo>
                    <a:pt x="26" y="370"/>
                  </a:lnTo>
                  <a:lnTo>
                    <a:pt x="30" y="378"/>
                  </a:lnTo>
                  <a:lnTo>
                    <a:pt x="36" y="386"/>
                  </a:lnTo>
                  <a:lnTo>
                    <a:pt x="44" y="392"/>
                  </a:lnTo>
                  <a:lnTo>
                    <a:pt x="55" y="396"/>
                  </a:lnTo>
                  <a:lnTo>
                    <a:pt x="70" y="400"/>
                  </a:lnTo>
                  <a:lnTo>
                    <a:pt x="87" y="394"/>
                  </a:lnTo>
                  <a:lnTo>
                    <a:pt x="96" y="379"/>
                  </a:lnTo>
                  <a:lnTo>
                    <a:pt x="97" y="357"/>
                  </a:lnTo>
                  <a:lnTo>
                    <a:pt x="93" y="331"/>
                  </a:lnTo>
                  <a:lnTo>
                    <a:pt x="85" y="302"/>
                  </a:lnTo>
                  <a:lnTo>
                    <a:pt x="73" y="273"/>
                  </a:lnTo>
                  <a:lnTo>
                    <a:pt x="62" y="247"/>
                  </a:lnTo>
                  <a:lnTo>
                    <a:pt x="50" y="225"/>
                  </a:lnTo>
                  <a:lnTo>
                    <a:pt x="51" y="203"/>
                  </a:lnTo>
                  <a:lnTo>
                    <a:pt x="53" y="182"/>
                  </a:lnTo>
                  <a:lnTo>
                    <a:pt x="58" y="161"/>
                  </a:lnTo>
                  <a:lnTo>
                    <a:pt x="65" y="143"/>
                  </a:lnTo>
                  <a:lnTo>
                    <a:pt x="73" y="124"/>
                  </a:lnTo>
                  <a:lnTo>
                    <a:pt x="82" y="108"/>
                  </a:lnTo>
                  <a:lnTo>
                    <a:pt x="94" y="92"/>
                  </a:lnTo>
                  <a:lnTo>
                    <a:pt x="106" y="77"/>
                  </a:lnTo>
                  <a:lnTo>
                    <a:pt x="120" y="63"/>
                  </a:lnTo>
                  <a:lnTo>
                    <a:pt x="135" y="51"/>
                  </a:lnTo>
                  <a:lnTo>
                    <a:pt x="151" y="39"/>
                  </a:lnTo>
                  <a:lnTo>
                    <a:pt x="169" y="30"/>
                  </a:lnTo>
                  <a:lnTo>
                    <a:pt x="186" y="21"/>
                  </a:lnTo>
                  <a:lnTo>
                    <a:pt x="204" y="13"/>
                  </a:lnTo>
                  <a:lnTo>
                    <a:pt x="224" y="6"/>
                  </a:lnTo>
                  <a:lnTo>
                    <a:pt x="245" y="0"/>
                  </a:lnTo>
                  <a:lnTo>
                    <a:pt x="245" y="17"/>
                  </a:lnTo>
                  <a:lnTo>
                    <a:pt x="245" y="32"/>
                  </a:lnTo>
                  <a:lnTo>
                    <a:pt x="244" y="47"/>
                  </a:lnTo>
                  <a:lnTo>
                    <a:pt x="246" y="66"/>
                  </a:lnTo>
                  <a:lnTo>
                    <a:pt x="197" y="89"/>
                  </a:lnTo>
                  <a:lnTo>
                    <a:pt x="168" y="112"/>
                  </a:lnTo>
                  <a:lnTo>
                    <a:pt x="151" y="137"/>
                  </a:lnTo>
                  <a:lnTo>
                    <a:pt x="147" y="164"/>
                  </a:lnTo>
                  <a:lnTo>
                    <a:pt x="149" y="194"/>
                  </a:lnTo>
                  <a:lnTo>
                    <a:pt x="158" y="226"/>
                  </a:lnTo>
                  <a:lnTo>
                    <a:pt x="169" y="263"/>
                  </a:lnTo>
                  <a:lnTo>
                    <a:pt x="178" y="303"/>
                  </a:lnTo>
                  <a:lnTo>
                    <a:pt x="181" y="335"/>
                  </a:lnTo>
                  <a:lnTo>
                    <a:pt x="179" y="365"/>
                  </a:lnTo>
                  <a:lnTo>
                    <a:pt x="171" y="393"/>
                  </a:lnTo>
                  <a:lnTo>
                    <a:pt x="158" y="416"/>
                  </a:lnTo>
                  <a:lnTo>
                    <a:pt x="140" y="434"/>
                  </a:lnTo>
                  <a:lnTo>
                    <a:pt x="117" y="449"/>
                  </a:lnTo>
                  <a:lnTo>
                    <a:pt x="88" y="457"/>
                  </a:lnTo>
                  <a:lnTo>
                    <a:pt x="53" y="4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5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3479" y="3149"/>
              <a:ext cx="81" cy="255"/>
            </a:xfrm>
            <a:custGeom>
              <a:avLst/>
              <a:gdLst>
                <a:gd name="T0" fmla="*/ 139 w 161"/>
                <a:gd name="T1" fmla="*/ 508 h 511"/>
                <a:gd name="T2" fmla="*/ 85 w 161"/>
                <a:gd name="T3" fmla="*/ 462 h 511"/>
                <a:gd name="T4" fmla="*/ 45 w 161"/>
                <a:gd name="T5" fmla="*/ 406 h 511"/>
                <a:gd name="T6" fmla="*/ 18 w 161"/>
                <a:gd name="T7" fmla="*/ 341 h 511"/>
                <a:gd name="T8" fmla="*/ 4 w 161"/>
                <a:gd name="T9" fmla="*/ 271 h 511"/>
                <a:gd name="T10" fmla="*/ 0 w 161"/>
                <a:gd name="T11" fmla="*/ 199 h 511"/>
                <a:gd name="T12" fmla="*/ 5 w 161"/>
                <a:gd name="T13" fmla="*/ 129 h 511"/>
                <a:gd name="T14" fmla="*/ 20 w 161"/>
                <a:gd name="T15" fmla="*/ 61 h 511"/>
                <a:gd name="T16" fmla="*/ 41 w 161"/>
                <a:gd name="T17" fmla="*/ 0 h 511"/>
                <a:gd name="T18" fmla="*/ 46 w 161"/>
                <a:gd name="T19" fmla="*/ 0 h 511"/>
                <a:gd name="T20" fmla="*/ 50 w 161"/>
                <a:gd name="T21" fmla="*/ 1 h 511"/>
                <a:gd name="T22" fmla="*/ 55 w 161"/>
                <a:gd name="T23" fmla="*/ 2 h 511"/>
                <a:gd name="T24" fmla="*/ 62 w 161"/>
                <a:gd name="T25" fmla="*/ 6 h 511"/>
                <a:gd name="T26" fmla="*/ 71 w 161"/>
                <a:gd name="T27" fmla="*/ 11 h 511"/>
                <a:gd name="T28" fmla="*/ 85 w 161"/>
                <a:gd name="T29" fmla="*/ 19 h 511"/>
                <a:gd name="T30" fmla="*/ 102 w 161"/>
                <a:gd name="T31" fmla="*/ 29 h 511"/>
                <a:gd name="T32" fmla="*/ 125 w 161"/>
                <a:gd name="T33" fmla="*/ 43 h 511"/>
                <a:gd name="T34" fmla="*/ 126 w 161"/>
                <a:gd name="T35" fmla="*/ 49 h 511"/>
                <a:gd name="T36" fmla="*/ 128 w 161"/>
                <a:gd name="T37" fmla="*/ 55 h 511"/>
                <a:gd name="T38" fmla="*/ 128 w 161"/>
                <a:gd name="T39" fmla="*/ 62 h 511"/>
                <a:gd name="T40" fmla="*/ 129 w 161"/>
                <a:gd name="T41" fmla="*/ 68 h 511"/>
                <a:gd name="T42" fmla="*/ 109 w 161"/>
                <a:gd name="T43" fmla="*/ 131 h 511"/>
                <a:gd name="T44" fmla="*/ 95 w 161"/>
                <a:gd name="T45" fmla="*/ 189 h 511"/>
                <a:gd name="T46" fmla="*/ 87 w 161"/>
                <a:gd name="T47" fmla="*/ 242 h 511"/>
                <a:gd name="T48" fmla="*/ 86 w 161"/>
                <a:gd name="T49" fmla="*/ 294 h 511"/>
                <a:gd name="T50" fmla="*/ 92 w 161"/>
                <a:gd name="T51" fmla="*/ 346 h 511"/>
                <a:gd name="T52" fmla="*/ 106 w 161"/>
                <a:gd name="T53" fmla="*/ 397 h 511"/>
                <a:gd name="T54" fmla="*/ 129 w 161"/>
                <a:gd name="T55" fmla="*/ 453 h 511"/>
                <a:gd name="T56" fmla="*/ 161 w 161"/>
                <a:gd name="T57" fmla="*/ 511 h 511"/>
                <a:gd name="T58" fmla="*/ 155 w 161"/>
                <a:gd name="T59" fmla="*/ 510 h 511"/>
                <a:gd name="T60" fmla="*/ 149 w 161"/>
                <a:gd name="T61" fmla="*/ 509 h 511"/>
                <a:gd name="T62" fmla="*/ 145 w 161"/>
                <a:gd name="T63" fmla="*/ 509 h 511"/>
                <a:gd name="T64" fmla="*/ 139 w 161"/>
                <a:gd name="T65" fmla="*/ 50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511">
                  <a:moveTo>
                    <a:pt x="139" y="508"/>
                  </a:moveTo>
                  <a:lnTo>
                    <a:pt x="85" y="462"/>
                  </a:lnTo>
                  <a:lnTo>
                    <a:pt x="45" y="406"/>
                  </a:lnTo>
                  <a:lnTo>
                    <a:pt x="18" y="341"/>
                  </a:lnTo>
                  <a:lnTo>
                    <a:pt x="4" y="271"/>
                  </a:lnTo>
                  <a:lnTo>
                    <a:pt x="0" y="199"/>
                  </a:lnTo>
                  <a:lnTo>
                    <a:pt x="5" y="129"/>
                  </a:lnTo>
                  <a:lnTo>
                    <a:pt x="20" y="6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0" y="1"/>
                  </a:lnTo>
                  <a:lnTo>
                    <a:pt x="55" y="2"/>
                  </a:lnTo>
                  <a:lnTo>
                    <a:pt x="62" y="6"/>
                  </a:lnTo>
                  <a:lnTo>
                    <a:pt x="71" y="11"/>
                  </a:lnTo>
                  <a:lnTo>
                    <a:pt x="85" y="19"/>
                  </a:lnTo>
                  <a:lnTo>
                    <a:pt x="102" y="29"/>
                  </a:lnTo>
                  <a:lnTo>
                    <a:pt x="125" y="43"/>
                  </a:lnTo>
                  <a:lnTo>
                    <a:pt x="126" y="49"/>
                  </a:lnTo>
                  <a:lnTo>
                    <a:pt x="128" y="55"/>
                  </a:lnTo>
                  <a:lnTo>
                    <a:pt x="128" y="62"/>
                  </a:lnTo>
                  <a:lnTo>
                    <a:pt x="129" y="68"/>
                  </a:lnTo>
                  <a:lnTo>
                    <a:pt x="109" y="131"/>
                  </a:lnTo>
                  <a:lnTo>
                    <a:pt x="95" y="189"/>
                  </a:lnTo>
                  <a:lnTo>
                    <a:pt x="87" y="242"/>
                  </a:lnTo>
                  <a:lnTo>
                    <a:pt x="86" y="294"/>
                  </a:lnTo>
                  <a:lnTo>
                    <a:pt x="92" y="346"/>
                  </a:lnTo>
                  <a:lnTo>
                    <a:pt x="106" y="397"/>
                  </a:lnTo>
                  <a:lnTo>
                    <a:pt x="129" y="453"/>
                  </a:lnTo>
                  <a:lnTo>
                    <a:pt x="161" y="511"/>
                  </a:lnTo>
                  <a:lnTo>
                    <a:pt x="155" y="510"/>
                  </a:lnTo>
                  <a:lnTo>
                    <a:pt x="149" y="509"/>
                  </a:lnTo>
                  <a:lnTo>
                    <a:pt x="145" y="509"/>
                  </a:lnTo>
                  <a:lnTo>
                    <a:pt x="139" y="5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5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3579" y="3129"/>
              <a:ext cx="115" cy="265"/>
            </a:xfrm>
            <a:custGeom>
              <a:avLst/>
              <a:gdLst>
                <a:gd name="T0" fmla="*/ 82 w 229"/>
                <a:gd name="T1" fmla="*/ 525 h 530"/>
                <a:gd name="T2" fmla="*/ 44 w 229"/>
                <a:gd name="T3" fmla="*/ 458 h 530"/>
                <a:gd name="T4" fmla="*/ 16 w 229"/>
                <a:gd name="T5" fmla="*/ 393 h 530"/>
                <a:gd name="T6" fmla="*/ 2 w 229"/>
                <a:gd name="T7" fmla="*/ 329 h 530"/>
                <a:gd name="T8" fmla="*/ 0 w 229"/>
                <a:gd name="T9" fmla="*/ 268 h 530"/>
                <a:gd name="T10" fmla="*/ 9 w 229"/>
                <a:gd name="T11" fmla="*/ 207 h 530"/>
                <a:gd name="T12" fmla="*/ 31 w 229"/>
                <a:gd name="T13" fmla="*/ 147 h 530"/>
                <a:gd name="T14" fmla="*/ 66 w 229"/>
                <a:gd name="T15" fmla="*/ 88 h 530"/>
                <a:gd name="T16" fmla="*/ 113 w 229"/>
                <a:gd name="T17" fmla="*/ 29 h 530"/>
                <a:gd name="T18" fmla="*/ 131 w 229"/>
                <a:gd name="T19" fmla="*/ 15 h 530"/>
                <a:gd name="T20" fmla="*/ 146 w 229"/>
                <a:gd name="T21" fmla="*/ 7 h 530"/>
                <a:gd name="T22" fmla="*/ 160 w 229"/>
                <a:gd name="T23" fmla="*/ 1 h 530"/>
                <a:gd name="T24" fmla="*/ 173 w 229"/>
                <a:gd name="T25" fmla="*/ 0 h 530"/>
                <a:gd name="T26" fmla="*/ 184 w 229"/>
                <a:gd name="T27" fmla="*/ 0 h 530"/>
                <a:gd name="T28" fmla="*/ 198 w 229"/>
                <a:gd name="T29" fmla="*/ 1 h 530"/>
                <a:gd name="T30" fmla="*/ 212 w 229"/>
                <a:gd name="T31" fmla="*/ 1 h 530"/>
                <a:gd name="T32" fmla="*/ 229 w 229"/>
                <a:gd name="T33" fmla="*/ 1 h 530"/>
                <a:gd name="T34" fmla="*/ 223 w 229"/>
                <a:gd name="T35" fmla="*/ 28 h 530"/>
                <a:gd name="T36" fmla="*/ 219 w 229"/>
                <a:gd name="T37" fmla="*/ 55 h 530"/>
                <a:gd name="T38" fmla="*/ 213 w 229"/>
                <a:gd name="T39" fmla="*/ 83 h 530"/>
                <a:gd name="T40" fmla="*/ 208 w 229"/>
                <a:gd name="T41" fmla="*/ 111 h 530"/>
                <a:gd name="T42" fmla="*/ 153 w 229"/>
                <a:gd name="T43" fmla="*/ 128 h 530"/>
                <a:gd name="T44" fmla="*/ 111 w 229"/>
                <a:gd name="T45" fmla="*/ 154 h 530"/>
                <a:gd name="T46" fmla="*/ 79 w 229"/>
                <a:gd name="T47" fmla="*/ 190 h 530"/>
                <a:gd name="T48" fmla="*/ 59 w 229"/>
                <a:gd name="T49" fmla="*/ 233 h 530"/>
                <a:gd name="T50" fmla="*/ 48 w 229"/>
                <a:gd name="T51" fmla="*/ 281 h 530"/>
                <a:gd name="T52" fmla="*/ 45 w 229"/>
                <a:gd name="T53" fmla="*/ 334 h 530"/>
                <a:gd name="T54" fmla="*/ 48 w 229"/>
                <a:gd name="T55" fmla="*/ 389 h 530"/>
                <a:gd name="T56" fmla="*/ 56 w 229"/>
                <a:gd name="T57" fmla="*/ 445 h 530"/>
                <a:gd name="T58" fmla="*/ 61 w 229"/>
                <a:gd name="T59" fmla="*/ 455 h 530"/>
                <a:gd name="T60" fmla="*/ 66 w 229"/>
                <a:gd name="T61" fmla="*/ 465 h 530"/>
                <a:gd name="T62" fmla="*/ 70 w 229"/>
                <a:gd name="T63" fmla="*/ 476 h 530"/>
                <a:gd name="T64" fmla="*/ 76 w 229"/>
                <a:gd name="T65" fmla="*/ 487 h 530"/>
                <a:gd name="T66" fmla="*/ 81 w 229"/>
                <a:gd name="T67" fmla="*/ 498 h 530"/>
                <a:gd name="T68" fmla="*/ 85 w 229"/>
                <a:gd name="T69" fmla="*/ 508 h 530"/>
                <a:gd name="T70" fmla="*/ 91 w 229"/>
                <a:gd name="T71" fmla="*/ 519 h 530"/>
                <a:gd name="T72" fmla="*/ 96 w 229"/>
                <a:gd name="T73" fmla="*/ 530 h 530"/>
                <a:gd name="T74" fmla="*/ 92 w 229"/>
                <a:gd name="T75" fmla="*/ 529 h 530"/>
                <a:gd name="T76" fmla="*/ 89 w 229"/>
                <a:gd name="T77" fmla="*/ 527 h 530"/>
                <a:gd name="T78" fmla="*/ 85 w 229"/>
                <a:gd name="T79" fmla="*/ 526 h 530"/>
                <a:gd name="T80" fmla="*/ 82 w 229"/>
                <a:gd name="T81" fmla="*/ 52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9" h="530">
                  <a:moveTo>
                    <a:pt x="82" y="525"/>
                  </a:moveTo>
                  <a:lnTo>
                    <a:pt x="44" y="458"/>
                  </a:lnTo>
                  <a:lnTo>
                    <a:pt x="16" y="393"/>
                  </a:lnTo>
                  <a:lnTo>
                    <a:pt x="2" y="329"/>
                  </a:lnTo>
                  <a:lnTo>
                    <a:pt x="0" y="268"/>
                  </a:lnTo>
                  <a:lnTo>
                    <a:pt x="9" y="207"/>
                  </a:lnTo>
                  <a:lnTo>
                    <a:pt x="31" y="147"/>
                  </a:lnTo>
                  <a:lnTo>
                    <a:pt x="66" y="88"/>
                  </a:lnTo>
                  <a:lnTo>
                    <a:pt x="113" y="29"/>
                  </a:lnTo>
                  <a:lnTo>
                    <a:pt x="131" y="15"/>
                  </a:lnTo>
                  <a:lnTo>
                    <a:pt x="146" y="7"/>
                  </a:lnTo>
                  <a:lnTo>
                    <a:pt x="160" y="1"/>
                  </a:lnTo>
                  <a:lnTo>
                    <a:pt x="173" y="0"/>
                  </a:lnTo>
                  <a:lnTo>
                    <a:pt x="184" y="0"/>
                  </a:lnTo>
                  <a:lnTo>
                    <a:pt x="198" y="1"/>
                  </a:lnTo>
                  <a:lnTo>
                    <a:pt x="212" y="1"/>
                  </a:lnTo>
                  <a:lnTo>
                    <a:pt x="229" y="1"/>
                  </a:lnTo>
                  <a:lnTo>
                    <a:pt x="223" y="28"/>
                  </a:lnTo>
                  <a:lnTo>
                    <a:pt x="219" y="55"/>
                  </a:lnTo>
                  <a:lnTo>
                    <a:pt x="213" y="83"/>
                  </a:lnTo>
                  <a:lnTo>
                    <a:pt x="208" y="111"/>
                  </a:lnTo>
                  <a:lnTo>
                    <a:pt x="153" y="128"/>
                  </a:lnTo>
                  <a:lnTo>
                    <a:pt x="111" y="154"/>
                  </a:lnTo>
                  <a:lnTo>
                    <a:pt x="79" y="190"/>
                  </a:lnTo>
                  <a:lnTo>
                    <a:pt x="59" y="233"/>
                  </a:lnTo>
                  <a:lnTo>
                    <a:pt x="48" y="281"/>
                  </a:lnTo>
                  <a:lnTo>
                    <a:pt x="45" y="334"/>
                  </a:lnTo>
                  <a:lnTo>
                    <a:pt x="48" y="389"/>
                  </a:lnTo>
                  <a:lnTo>
                    <a:pt x="56" y="445"/>
                  </a:lnTo>
                  <a:lnTo>
                    <a:pt x="61" y="455"/>
                  </a:lnTo>
                  <a:lnTo>
                    <a:pt x="66" y="465"/>
                  </a:lnTo>
                  <a:lnTo>
                    <a:pt x="70" y="476"/>
                  </a:lnTo>
                  <a:lnTo>
                    <a:pt x="76" y="487"/>
                  </a:lnTo>
                  <a:lnTo>
                    <a:pt x="81" y="498"/>
                  </a:lnTo>
                  <a:lnTo>
                    <a:pt x="85" y="508"/>
                  </a:lnTo>
                  <a:lnTo>
                    <a:pt x="91" y="519"/>
                  </a:lnTo>
                  <a:lnTo>
                    <a:pt x="96" y="530"/>
                  </a:lnTo>
                  <a:lnTo>
                    <a:pt x="92" y="529"/>
                  </a:lnTo>
                  <a:lnTo>
                    <a:pt x="89" y="527"/>
                  </a:lnTo>
                  <a:lnTo>
                    <a:pt x="85" y="526"/>
                  </a:lnTo>
                  <a:lnTo>
                    <a:pt x="82" y="5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5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3475" y="2915"/>
              <a:ext cx="289" cy="317"/>
            </a:xfrm>
            <a:custGeom>
              <a:avLst/>
              <a:gdLst>
                <a:gd name="T0" fmla="*/ 0 w 579"/>
                <a:gd name="T1" fmla="*/ 293 h 633"/>
                <a:gd name="T2" fmla="*/ 0 w 579"/>
                <a:gd name="T3" fmla="*/ 265 h 633"/>
                <a:gd name="T4" fmla="*/ 14 w 579"/>
                <a:gd name="T5" fmla="*/ 228 h 633"/>
                <a:gd name="T6" fmla="*/ 51 w 579"/>
                <a:gd name="T7" fmla="*/ 178 h 633"/>
                <a:gd name="T8" fmla="*/ 94 w 579"/>
                <a:gd name="T9" fmla="*/ 129 h 633"/>
                <a:gd name="T10" fmla="*/ 134 w 579"/>
                <a:gd name="T11" fmla="*/ 86 h 633"/>
                <a:gd name="T12" fmla="*/ 157 w 579"/>
                <a:gd name="T13" fmla="*/ 55 h 633"/>
                <a:gd name="T14" fmla="*/ 183 w 579"/>
                <a:gd name="T15" fmla="*/ 34 h 633"/>
                <a:gd name="T16" fmla="*/ 218 w 579"/>
                <a:gd name="T17" fmla="*/ 17 h 633"/>
                <a:gd name="T18" fmla="*/ 253 w 579"/>
                <a:gd name="T19" fmla="*/ 4 h 633"/>
                <a:gd name="T20" fmla="*/ 305 w 579"/>
                <a:gd name="T21" fmla="*/ 1 h 633"/>
                <a:gd name="T22" fmla="*/ 367 w 579"/>
                <a:gd name="T23" fmla="*/ 14 h 633"/>
                <a:gd name="T24" fmla="*/ 419 w 579"/>
                <a:gd name="T25" fmla="*/ 37 h 633"/>
                <a:gd name="T26" fmla="*/ 461 w 579"/>
                <a:gd name="T27" fmla="*/ 71 h 633"/>
                <a:gd name="T28" fmla="*/ 496 w 579"/>
                <a:gd name="T29" fmla="*/ 114 h 633"/>
                <a:gd name="T30" fmla="*/ 524 w 579"/>
                <a:gd name="T31" fmla="*/ 164 h 633"/>
                <a:gd name="T32" fmla="*/ 547 w 579"/>
                <a:gd name="T33" fmla="*/ 223 h 633"/>
                <a:gd name="T34" fmla="*/ 566 w 579"/>
                <a:gd name="T35" fmla="*/ 288 h 633"/>
                <a:gd name="T36" fmla="*/ 577 w 579"/>
                <a:gd name="T37" fmla="*/ 372 h 633"/>
                <a:gd name="T38" fmla="*/ 579 w 579"/>
                <a:gd name="T39" fmla="*/ 470 h 633"/>
                <a:gd name="T40" fmla="*/ 560 w 579"/>
                <a:gd name="T41" fmla="*/ 554 h 633"/>
                <a:gd name="T42" fmla="*/ 495 w 579"/>
                <a:gd name="T43" fmla="*/ 615 h 633"/>
                <a:gd name="T44" fmla="*/ 443 w 579"/>
                <a:gd name="T45" fmla="*/ 599 h 633"/>
                <a:gd name="T46" fmla="*/ 456 w 579"/>
                <a:gd name="T47" fmla="*/ 524 h 633"/>
                <a:gd name="T48" fmla="*/ 467 w 579"/>
                <a:gd name="T49" fmla="*/ 444 h 633"/>
                <a:gd name="T50" fmla="*/ 471 w 579"/>
                <a:gd name="T51" fmla="*/ 365 h 633"/>
                <a:gd name="T52" fmla="*/ 465 w 579"/>
                <a:gd name="T53" fmla="*/ 289 h 633"/>
                <a:gd name="T54" fmla="*/ 445 w 579"/>
                <a:gd name="T55" fmla="*/ 220 h 633"/>
                <a:gd name="T56" fmla="*/ 408 w 579"/>
                <a:gd name="T57" fmla="*/ 162 h 633"/>
                <a:gd name="T58" fmla="*/ 350 w 579"/>
                <a:gd name="T59" fmla="*/ 119 h 633"/>
                <a:gd name="T60" fmla="*/ 291 w 579"/>
                <a:gd name="T61" fmla="*/ 103 h 633"/>
                <a:gd name="T62" fmla="*/ 249 w 579"/>
                <a:gd name="T63" fmla="*/ 105 h 633"/>
                <a:gd name="T64" fmla="*/ 208 w 579"/>
                <a:gd name="T65" fmla="*/ 116 h 633"/>
                <a:gd name="T66" fmla="*/ 167 w 579"/>
                <a:gd name="T67" fmla="*/ 134 h 633"/>
                <a:gd name="T68" fmla="*/ 125 w 579"/>
                <a:gd name="T69" fmla="*/ 162 h 633"/>
                <a:gd name="T70" fmla="*/ 86 w 579"/>
                <a:gd name="T71" fmla="*/ 195 h 633"/>
                <a:gd name="T72" fmla="*/ 49 w 579"/>
                <a:gd name="T73" fmla="*/ 236 h 633"/>
                <a:gd name="T74" fmla="*/ 16 w 579"/>
                <a:gd name="T75" fmla="*/ 282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9" h="633">
                  <a:moveTo>
                    <a:pt x="0" y="307"/>
                  </a:moveTo>
                  <a:lnTo>
                    <a:pt x="0" y="293"/>
                  </a:lnTo>
                  <a:lnTo>
                    <a:pt x="0" y="278"/>
                  </a:lnTo>
                  <a:lnTo>
                    <a:pt x="0" y="265"/>
                  </a:lnTo>
                  <a:lnTo>
                    <a:pt x="0" y="251"/>
                  </a:lnTo>
                  <a:lnTo>
                    <a:pt x="14" y="228"/>
                  </a:lnTo>
                  <a:lnTo>
                    <a:pt x="32" y="202"/>
                  </a:lnTo>
                  <a:lnTo>
                    <a:pt x="51" y="178"/>
                  </a:lnTo>
                  <a:lnTo>
                    <a:pt x="72" y="153"/>
                  </a:lnTo>
                  <a:lnTo>
                    <a:pt x="94" y="129"/>
                  </a:lnTo>
                  <a:lnTo>
                    <a:pt x="115" y="107"/>
                  </a:lnTo>
                  <a:lnTo>
                    <a:pt x="134" y="86"/>
                  </a:lnTo>
                  <a:lnTo>
                    <a:pt x="152" y="68"/>
                  </a:lnTo>
                  <a:lnTo>
                    <a:pt x="157" y="55"/>
                  </a:lnTo>
                  <a:lnTo>
                    <a:pt x="169" y="45"/>
                  </a:lnTo>
                  <a:lnTo>
                    <a:pt x="183" y="34"/>
                  </a:lnTo>
                  <a:lnTo>
                    <a:pt x="200" y="25"/>
                  </a:lnTo>
                  <a:lnTo>
                    <a:pt x="218" y="17"/>
                  </a:lnTo>
                  <a:lnTo>
                    <a:pt x="237" y="10"/>
                  </a:lnTo>
                  <a:lnTo>
                    <a:pt x="253" y="4"/>
                  </a:lnTo>
                  <a:lnTo>
                    <a:pt x="268" y="0"/>
                  </a:lnTo>
                  <a:lnTo>
                    <a:pt x="305" y="1"/>
                  </a:lnTo>
                  <a:lnTo>
                    <a:pt x="337" y="5"/>
                  </a:lnTo>
                  <a:lnTo>
                    <a:pt x="367" y="14"/>
                  </a:lnTo>
                  <a:lnTo>
                    <a:pt x="395" y="24"/>
                  </a:lnTo>
                  <a:lnTo>
                    <a:pt x="419" y="37"/>
                  </a:lnTo>
                  <a:lnTo>
                    <a:pt x="442" y="53"/>
                  </a:lnTo>
                  <a:lnTo>
                    <a:pt x="461" y="71"/>
                  </a:lnTo>
                  <a:lnTo>
                    <a:pt x="480" y="91"/>
                  </a:lnTo>
                  <a:lnTo>
                    <a:pt x="496" y="114"/>
                  </a:lnTo>
                  <a:lnTo>
                    <a:pt x="510" y="138"/>
                  </a:lnTo>
                  <a:lnTo>
                    <a:pt x="524" y="164"/>
                  </a:lnTo>
                  <a:lnTo>
                    <a:pt x="535" y="193"/>
                  </a:lnTo>
                  <a:lnTo>
                    <a:pt x="547" y="223"/>
                  </a:lnTo>
                  <a:lnTo>
                    <a:pt x="557" y="254"/>
                  </a:lnTo>
                  <a:lnTo>
                    <a:pt x="566" y="288"/>
                  </a:lnTo>
                  <a:lnTo>
                    <a:pt x="575" y="322"/>
                  </a:lnTo>
                  <a:lnTo>
                    <a:pt x="577" y="372"/>
                  </a:lnTo>
                  <a:lnTo>
                    <a:pt x="579" y="421"/>
                  </a:lnTo>
                  <a:lnTo>
                    <a:pt x="579" y="470"/>
                  </a:lnTo>
                  <a:lnTo>
                    <a:pt x="574" y="513"/>
                  </a:lnTo>
                  <a:lnTo>
                    <a:pt x="560" y="554"/>
                  </a:lnTo>
                  <a:lnTo>
                    <a:pt x="535" y="588"/>
                  </a:lnTo>
                  <a:lnTo>
                    <a:pt x="495" y="615"/>
                  </a:lnTo>
                  <a:lnTo>
                    <a:pt x="437" y="633"/>
                  </a:lnTo>
                  <a:lnTo>
                    <a:pt x="443" y="599"/>
                  </a:lnTo>
                  <a:lnTo>
                    <a:pt x="450" y="562"/>
                  </a:lnTo>
                  <a:lnTo>
                    <a:pt x="456" y="524"/>
                  </a:lnTo>
                  <a:lnTo>
                    <a:pt x="461" y="485"/>
                  </a:lnTo>
                  <a:lnTo>
                    <a:pt x="467" y="444"/>
                  </a:lnTo>
                  <a:lnTo>
                    <a:pt x="469" y="405"/>
                  </a:lnTo>
                  <a:lnTo>
                    <a:pt x="471" y="365"/>
                  </a:lnTo>
                  <a:lnTo>
                    <a:pt x="469" y="326"/>
                  </a:lnTo>
                  <a:lnTo>
                    <a:pt x="465" y="289"/>
                  </a:lnTo>
                  <a:lnTo>
                    <a:pt x="457" y="253"/>
                  </a:lnTo>
                  <a:lnTo>
                    <a:pt x="445" y="220"/>
                  </a:lnTo>
                  <a:lnTo>
                    <a:pt x="429" y="190"/>
                  </a:lnTo>
                  <a:lnTo>
                    <a:pt x="408" y="162"/>
                  </a:lnTo>
                  <a:lnTo>
                    <a:pt x="382" y="139"/>
                  </a:lnTo>
                  <a:lnTo>
                    <a:pt x="350" y="119"/>
                  </a:lnTo>
                  <a:lnTo>
                    <a:pt x="311" y="106"/>
                  </a:lnTo>
                  <a:lnTo>
                    <a:pt x="291" y="103"/>
                  </a:lnTo>
                  <a:lnTo>
                    <a:pt x="270" y="102"/>
                  </a:lnTo>
                  <a:lnTo>
                    <a:pt x="249" y="105"/>
                  </a:lnTo>
                  <a:lnTo>
                    <a:pt x="229" y="109"/>
                  </a:lnTo>
                  <a:lnTo>
                    <a:pt x="208" y="116"/>
                  </a:lnTo>
                  <a:lnTo>
                    <a:pt x="187" y="124"/>
                  </a:lnTo>
                  <a:lnTo>
                    <a:pt x="167" y="134"/>
                  </a:lnTo>
                  <a:lnTo>
                    <a:pt x="146" y="147"/>
                  </a:lnTo>
                  <a:lnTo>
                    <a:pt x="125" y="162"/>
                  </a:lnTo>
                  <a:lnTo>
                    <a:pt x="105" y="178"/>
                  </a:lnTo>
                  <a:lnTo>
                    <a:pt x="86" y="195"/>
                  </a:lnTo>
                  <a:lnTo>
                    <a:pt x="67" y="215"/>
                  </a:lnTo>
                  <a:lnTo>
                    <a:pt x="49" y="236"/>
                  </a:lnTo>
                  <a:lnTo>
                    <a:pt x="32" y="259"/>
                  </a:lnTo>
                  <a:lnTo>
                    <a:pt x="16" y="282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5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39"/>
            <p:cNvSpPr>
              <a:spLocks/>
            </p:cNvSpPr>
            <p:nvPr/>
          </p:nvSpPr>
          <p:spPr bwMode="auto">
            <a:xfrm>
              <a:off x="3641" y="3032"/>
              <a:ext cx="37" cy="55"/>
            </a:xfrm>
            <a:custGeom>
              <a:avLst/>
              <a:gdLst>
                <a:gd name="T0" fmla="*/ 0 w 75"/>
                <a:gd name="T1" fmla="*/ 110 h 110"/>
                <a:gd name="T2" fmla="*/ 5 w 75"/>
                <a:gd name="T3" fmla="*/ 96 h 110"/>
                <a:gd name="T4" fmla="*/ 9 w 75"/>
                <a:gd name="T5" fmla="*/ 83 h 110"/>
                <a:gd name="T6" fmla="*/ 14 w 75"/>
                <a:gd name="T7" fmla="*/ 70 h 110"/>
                <a:gd name="T8" fmla="*/ 20 w 75"/>
                <a:gd name="T9" fmla="*/ 57 h 110"/>
                <a:gd name="T10" fmla="*/ 24 w 75"/>
                <a:gd name="T11" fmla="*/ 44 h 110"/>
                <a:gd name="T12" fmla="*/ 29 w 75"/>
                <a:gd name="T13" fmla="*/ 30 h 110"/>
                <a:gd name="T14" fmla="*/ 35 w 75"/>
                <a:gd name="T15" fmla="*/ 18 h 110"/>
                <a:gd name="T16" fmla="*/ 39 w 75"/>
                <a:gd name="T17" fmla="*/ 4 h 110"/>
                <a:gd name="T18" fmla="*/ 44 w 75"/>
                <a:gd name="T19" fmla="*/ 3 h 110"/>
                <a:gd name="T20" fmla="*/ 49 w 75"/>
                <a:gd name="T21" fmla="*/ 2 h 110"/>
                <a:gd name="T22" fmla="*/ 53 w 75"/>
                <a:gd name="T23" fmla="*/ 2 h 110"/>
                <a:gd name="T24" fmla="*/ 58 w 75"/>
                <a:gd name="T25" fmla="*/ 0 h 110"/>
                <a:gd name="T26" fmla="*/ 62 w 75"/>
                <a:gd name="T27" fmla="*/ 26 h 110"/>
                <a:gd name="T28" fmla="*/ 66 w 75"/>
                <a:gd name="T29" fmla="*/ 51 h 110"/>
                <a:gd name="T30" fmla="*/ 70 w 75"/>
                <a:gd name="T31" fmla="*/ 78 h 110"/>
                <a:gd name="T32" fmla="*/ 75 w 75"/>
                <a:gd name="T33" fmla="*/ 103 h 110"/>
                <a:gd name="T34" fmla="*/ 66 w 75"/>
                <a:gd name="T35" fmla="*/ 104 h 110"/>
                <a:gd name="T36" fmla="*/ 57 w 75"/>
                <a:gd name="T37" fmla="*/ 104 h 110"/>
                <a:gd name="T38" fmla="*/ 47 w 75"/>
                <a:gd name="T39" fmla="*/ 105 h 110"/>
                <a:gd name="T40" fmla="*/ 38 w 75"/>
                <a:gd name="T41" fmla="*/ 106 h 110"/>
                <a:gd name="T42" fmla="*/ 28 w 75"/>
                <a:gd name="T43" fmla="*/ 108 h 110"/>
                <a:gd name="T44" fmla="*/ 19 w 75"/>
                <a:gd name="T45" fmla="*/ 108 h 110"/>
                <a:gd name="T46" fmla="*/ 9 w 75"/>
                <a:gd name="T47" fmla="*/ 109 h 110"/>
                <a:gd name="T48" fmla="*/ 0 w 75"/>
                <a:gd name="T4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110">
                  <a:moveTo>
                    <a:pt x="0" y="110"/>
                  </a:moveTo>
                  <a:lnTo>
                    <a:pt x="5" y="96"/>
                  </a:lnTo>
                  <a:lnTo>
                    <a:pt x="9" y="83"/>
                  </a:lnTo>
                  <a:lnTo>
                    <a:pt x="14" y="70"/>
                  </a:lnTo>
                  <a:lnTo>
                    <a:pt x="20" y="57"/>
                  </a:lnTo>
                  <a:lnTo>
                    <a:pt x="24" y="44"/>
                  </a:lnTo>
                  <a:lnTo>
                    <a:pt x="29" y="30"/>
                  </a:lnTo>
                  <a:lnTo>
                    <a:pt x="35" y="18"/>
                  </a:lnTo>
                  <a:lnTo>
                    <a:pt x="39" y="4"/>
                  </a:lnTo>
                  <a:lnTo>
                    <a:pt x="44" y="3"/>
                  </a:lnTo>
                  <a:lnTo>
                    <a:pt x="49" y="2"/>
                  </a:lnTo>
                  <a:lnTo>
                    <a:pt x="53" y="2"/>
                  </a:lnTo>
                  <a:lnTo>
                    <a:pt x="58" y="0"/>
                  </a:lnTo>
                  <a:lnTo>
                    <a:pt x="62" y="26"/>
                  </a:lnTo>
                  <a:lnTo>
                    <a:pt x="66" y="51"/>
                  </a:lnTo>
                  <a:lnTo>
                    <a:pt x="70" y="78"/>
                  </a:lnTo>
                  <a:lnTo>
                    <a:pt x="75" y="103"/>
                  </a:lnTo>
                  <a:lnTo>
                    <a:pt x="66" y="104"/>
                  </a:lnTo>
                  <a:lnTo>
                    <a:pt x="57" y="104"/>
                  </a:lnTo>
                  <a:lnTo>
                    <a:pt x="47" y="105"/>
                  </a:lnTo>
                  <a:lnTo>
                    <a:pt x="38" y="106"/>
                  </a:lnTo>
                  <a:lnTo>
                    <a:pt x="28" y="108"/>
                  </a:lnTo>
                  <a:lnTo>
                    <a:pt x="19" y="108"/>
                  </a:lnTo>
                  <a:lnTo>
                    <a:pt x="9" y="109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5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38"/>
            <p:cNvSpPr>
              <a:spLocks noChangeArrowheads="1"/>
            </p:cNvSpPr>
            <p:nvPr/>
          </p:nvSpPr>
          <p:spPr bwMode="auto">
            <a:xfrm>
              <a:off x="2608" y="2750"/>
              <a:ext cx="726" cy="10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tr-TR" sz="5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3945006" y="3863006"/>
            <a:ext cx="1175317" cy="4881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Uzun Süreli Bellek</a:t>
            </a:r>
            <a:endParaRPr lang="tr-TR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5261215" y="3234918"/>
            <a:ext cx="1186224" cy="5180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Kısa Süreli Bellek</a:t>
            </a:r>
            <a:endParaRPr lang="tr-TR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3945005" y="2128674"/>
            <a:ext cx="699009" cy="653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tr-TR" altLang="tr-TR" sz="1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Algı</a:t>
            </a:r>
            <a:endParaRPr lang="tr-TR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5051239" y="2116902"/>
            <a:ext cx="781727" cy="6653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tr-TR" altLang="tr-TR" sz="13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Karar ve Tepki Seçimi</a:t>
            </a:r>
            <a:endParaRPr lang="tr-TR" altLang="tr-TR" sz="49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5920" name="Picture 32" descr="ey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064" y="2030551"/>
            <a:ext cx="699009" cy="4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30"/>
          <p:cNvSpPr>
            <a:spLocks noChangeShapeType="1"/>
          </p:cNvSpPr>
          <p:nvPr/>
        </p:nvSpPr>
        <p:spPr bwMode="auto">
          <a:xfrm>
            <a:off x="2116130" y="2046912"/>
            <a:ext cx="5599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29"/>
          <p:cNvSpPr>
            <a:spLocks noChangeShapeType="1"/>
          </p:cNvSpPr>
          <p:nvPr/>
        </p:nvSpPr>
        <p:spPr bwMode="auto">
          <a:xfrm>
            <a:off x="2116130" y="2187800"/>
            <a:ext cx="5599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2116130" y="2325962"/>
            <a:ext cx="5599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2116130" y="2465941"/>
            <a:ext cx="5599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2116130" y="2606828"/>
            <a:ext cx="5599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2116130" y="2745899"/>
            <a:ext cx="5599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3304172" y="2325962"/>
            <a:ext cx="559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3304172" y="2465941"/>
            <a:ext cx="559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3304172" y="2606828"/>
            <a:ext cx="559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2626070" y="1430595"/>
            <a:ext cx="1168045" cy="54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Algısal</a:t>
            </a:r>
            <a:r>
              <a:rPr lang="en-US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ön </a:t>
            </a:r>
            <a:endParaRPr lang="tr-TR" altLang="tr-T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işlemci</a:t>
            </a:r>
            <a:endParaRPr lang="tr-TR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>
            <a:off x="4632197" y="2465941"/>
            <a:ext cx="41904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234736" y="2116902"/>
            <a:ext cx="1330753" cy="6653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tr-TR" altLang="tr-TR" sz="13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Tepki Gerçekleştirme</a:t>
            </a:r>
            <a:endParaRPr lang="tr-TR" altLang="tr-TR" sz="49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5799333" y="2465941"/>
            <a:ext cx="41904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>
            <a:off x="7565488" y="2465941"/>
            <a:ext cx="2808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16"/>
          <p:cNvSpPr>
            <a:spLocks noChangeArrowheads="1"/>
          </p:cNvSpPr>
          <p:nvPr/>
        </p:nvSpPr>
        <p:spPr bwMode="auto">
          <a:xfrm>
            <a:off x="4282239" y="928897"/>
            <a:ext cx="2375176" cy="6989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40106" tIns="20053" rIns="40106" bIns="20053" numCol="1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altLang="tr-TR" sz="15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Dikkat Kaynakları</a:t>
            </a:r>
            <a:endParaRPr lang="en-US" alt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H="1">
            <a:off x="4562206" y="3443977"/>
            <a:ext cx="698100" cy="4190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V="1">
            <a:off x="5120322" y="3752922"/>
            <a:ext cx="629926" cy="4190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 flipH="1" flipV="1">
            <a:off x="4491305" y="2778621"/>
            <a:ext cx="769001" cy="5590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491305" y="1487905"/>
            <a:ext cx="0" cy="6289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>
            <a:off x="5400290" y="1627883"/>
            <a:ext cx="0" cy="48901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6028397" y="1556985"/>
            <a:ext cx="0" cy="167793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>
            <a:off x="6447439" y="1487905"/>
            <a:ext cx="0" cy="6289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7846366" y="2465941"/>
            <a:ext cx="0" cy="22351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 flipH="1">
            <a:off x="2466089" y="4701063"/>
            <a:ext cx="53802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2466089" y="2465941"/>
            <a:ext cx="0" cy="22351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797516" y="4073708"/>
            <a:ext cx="790814" cy="27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106" tIns="20053" rIns="40106" bIns="20053" numCol="1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tr-TR" altLang="tr-T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Bellek</a:t>
            </a:r>
            <a:endParaRPr lang="tr-TR" alt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3468" y="4394361"/>
            <a:ext cx="2304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</a:rPr>
              <a:t>Wickens (1992)’den uyarlanmıştır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71" y="1809750"/>
            <a:ext cx="2531514" cy="23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1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Ozgur1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Ozgur1" id="{31FD38B7-227D-4AB6-B107-97459D0CE4B8}" vid="{8D966E5A-2D33-4B43-88B9-DCD49B9396C5}"/>
    </a:ext>
  </a:extLst>
</a:theme>
</file>

<file path=ppt/theme/theme2.xml><?xml version="1.0" encoding="utf-8"?>
<a:theme xmlns:a="http://schemas.openxmlformats.org/drawingml/2006/main" name="1_ThemeOzgur1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Ozgur1" id="{31FD38B7-227D-4AB6-B107-97459D0CE4B8}" vid="{8D966E5A-2D33-4B43-88B9-DCD49B9396C5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eçmişe bakış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Geçmişe bakış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Road Apple:Applications (Mac OS 9):Microsoft Office 2001:Templates:Presentations:Designs:Blueprint</Template>
  <TotalTime>9599</TotalTime>
  <Words>1163</Words>
  <Application>Microsoft Office PowerPoint</Application>
  <PresentationFormat>On-screen Show (16:9)</PresentationFormat>
  <Paragraphs>375</Paragraphs>
  <Slides>67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Arial</vt:lpstr>
      <vt:lpstr>Calibri</vt:lpstr>
      <vt:lpstr>Calibri Light</vt:lpstr>
      <vt:lpstr>Times</vt:lpstr>
      <vt:lpstr>Times New Roman</vt:lpstr>
      <vt:lpstr>Tw Cen MT</vt:lpstr>
      <vt:lpstr>Wingdings</vt:lpstr>
      <vt:lpstr>ThemeOzgur1</vt:lpstr>
      <vt:lpstr>1_ThemeOzgur1</vt:lpstr>
      <vt:lpstr>İnsan Bilgisayar Etkileşimi Psikolojik Boyutu - 2</vt:lpstr>
      <vt:lpstr>Bölümün Amaçları</vt:lpstr>
      <vt:lpstr>Etkinlik</vt:lpstr>
      <vt:lpstr>İBE ve Kullanıcının 4 Boyutu </vt:lpstr>
      <vt:lpstr>Nielsen (1993) – Kullanıcı Tipleri</vt:lpstr>
      <vt:lpstr>Kullanıcıların Temel Özellikleri</vt:lpstr>
      <vt:lpstr>PowerPoint Presentation</vt:lpstr>
      <vt:lpstr>PowerPoint Presentation</vt:lpstr>
      <vt:lpstr>İnsan Bilgi İşleme Modeli </vt:lpstr>
      <vt:lpstr>PowerPoint Presentation</vt:lpstr>
      <vt:lpstr>İnsan Bilgi İşleme Modeli </vt:lpstr>
      <vt:lpstr>İnsan Bilgi İşleme Modeli </vt:lpstr>
      <vt:lpstr>PowerPoint Presentation</vt:lpstr>
      <vt:lpstr>İnsan Bilgi İşleme Modeli </vt:lpstr>
      <vt:lpstr>PowerPoint Presentation</vt:lpstr>
      <vt:lpstr>Temel Özellikler </vt:lpstr>
      <vt:lpstr>Düzen?</vt:lpstr>
      <vt:lpstr>Biliş hızlı ve düzenli </vt:lpstr>
      <vt:lpstr>Ve sonra.... </vt:lpstr>
      <vt:lpstr>Kısa Süreli (Çalışan) Hafıza-KSH </vt:lpstr>
      <vt:lpstr>Uzun Süreli Hafıza</vt:lpstr>
      <vt:lpstr>Örnekler</vt:lpstr>
      <vt:lpstr>PowerPoint Presentation</vt:lpstr>
      <vt:lpstr>PowerPoint Presentation</vt:lpstr>
      <vt:lpstr>PowerPoint Presentation</vt:lpstr>
      <vt:lpstr>PowerPoint Presentation</vt:lpstr>
      <vt:lpstr>Jastrow – Hangisi Büyük?</vt:lpstr>
      <vt:lpstr>Sonuç</vt:lpstr>
      <vt:lpstr>Örnek </vt:lpstr>
      <vt:lpstr>PowerPoint Presentation</vt:lpstr>
      <vt:lpstr>KSH testi – Kalemleri bırakın ……</vt:lpstr>
      <vt:lpstr>PowerPoint Presentation</vt:lpstr>
      <vt:lpstr>Şimdi kontrol edin……</vt:lpstr>
      <vt:lpstr>Bir test daha yapalım……</vt:lpstr>
      <vt:lpstr>Şimdi aynı şekilde kağıda yazın……</vt:lpstr>
      <vt:lpstr>Şimdi kontrol edin……</vt:lpstr>
      <vt:lpstr>İlk Testte Ne Oldu?</vt:lpstr>
      <vt:lpstr>Ek İpucu Verirsek </vt:lpstr>
      <vt:lpstr>KSH yükü</vt:lpstr>
      <vt:lpstr>Neler İpucu? </vt:lpstr>
      <vt:lpstr>PowerPoint Presentation</vt:lpstr>
      <vt:lpstr>PowerPoint Presentation</vt:lpstr>
      <vt:lpstr>Bir Bütünlük Var mı?</vt:lpstr>
      <vt:lpstr>Şimdi?</vt:lpstr>
      <vt:lpstr>İBE Açısından : </vt:lpstr>
      <vt:lpstr>Gruplamanın Önemi</vt:lpstr>
      <vt:lpstr>Grup ve Hatırlama</vt:lpstr>
      <vt:lpstr>PowerPoint Presentation</vt:lpstr>
      <vt:lpstr>Anlamlı Gruplama Örneği</vt:lpstr>
      <vt:lpstr>PowerPoint Presentation</vt:lpstr>
      <vt:lpstr>PowerPoint Presentation</vt:lpstr>
      <vt:lpstr>Anlamlı Gruplama – Ne oldu?</vt:lpstr>
      <vt:lpstr>Gruplama ve Dikkat?</vt:lpstr>
      <vt:lpstr>Biliş Düzen Arar</vt:lpstr>
      <vt:lpstr>Ya CAPTCHA?</vt:lpstr>
      <vt:lpstr>Tasarım Açısından... </vt:lpstr>
      <vt:lpstr>Okuma = Algısal Gruplama Etkinliği</vt:lpstr>
      <vt:lpstr>Kelimelerin başına yoğunlaşılır</vt:lpstr>
      <vt:lpstr>Şimdi?</vt:lpstr>
      <vt:lpstr>PowerPoint Presentation</vt:lpstr>
      <vt:lpstr>Yazıda Düzen</vt:lpstr>
      <vt:lpstr>PowerPoint Presentation</vt:lpstr>
      <vt:lpstr>Özet</vt:lpstr>
      <vt:lpstr>PowerPoint Presentation</vt:lpstr>
      <vt:lpstr>Bölüm sonu etkinlik</vt:lpstr>
      <vt:lpstr>PowerPoint Presentation</vt:lpstr>
      <vt:lpstr>Bir sonraki derste devam.</vt:lpstr>
    </vt:vector>
  </TitlesOfParts>
  <Company>Indiana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6</dc:title>
  <dc:creator>Tel_Lab</dc:creator>
  <cp:lastModifiedBy>Özgür Esen</cp:lastModifiedBy>
  <cp:revision>329</cp:revision>
  <dcterms:created xsi:type="dcterms:W3CDTF">2002-09-12T02:51:06Z</dcterms:created>
  <dcterms:modified xsi:type="dcterms:W3CDTF">2017-10-23T08:36:09Z</dcterms:modified>
</cp:coreProperties>
</file>