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2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71" r:id="rId12"/>
    <p:sldId id="266" r:id="rId13"/>
    <p:sldId id="267" r:id="rId14"/>
    <p:sldId id="268" r:id="rId15"/>
    <p:sldId id="270" r:id="rId16"/>
    <p:sldId id="269" r:id="rId17"/>
    <p:sldId id="272" r:id="rId18"/>
    <p:sldId id="273" r:id="rId19"/>
    <p:sldId id="274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958" autoAdjust="0"/>
    <p:restoredTop sz="77662" autoAdjust="0"/>
  </p:normalViewPr>
  <p:slideViewPr>
    <p:cSldViewPr snapToGrid="0">
      <p:cViewPr varScale="1">
        <p:scale>
          <a:sx n="73" d="100"/>
          <a:sy n="73" d="100"/>
        </p:scale>
        <p:origin x="78" y="19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8" d="100"/>
          <a:sy n="88" d="100"/>
        </p:scale>
        <p:origin x="936" y="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460727-0E71-4ECE-B57D-86E5B8DD514E}" type="datetimeFigureOut">
              <a:rPr lang="en-US" smtClean="0"/>
              <a:t>10/23/2017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A4A74C-FC48-4BBB-AD13-B73B0F74076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2949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A4A74C-FC48-4BBB-AD13-B73B0F74076E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863376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A4A74C-FC48-4BBB-AD13-B73B0F74076E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858422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A4A74C-FC48-4BBB-AD13-B73B0F74076E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870188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A4A74C-FC48-4BBB-AD13-B73B0F74076E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726616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A4A74C-FC48-4BBB-AD13-B73B0F74076E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39361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A4A74C-FC48-4BBB-AD13-B73B0F74076E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987269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A4A74C-FC48-4BBB-AD13-B73B0F74076E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94431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dirty="0" smtClean="0"/>
              <a:t>İnsan Bilgisayar Etkileşimi’nin dört temel bileşeni şekilde görüldüğü gibi Kullanıcı, Görev, Bağlam (Çevre) ve Araç’tır. </a:t>
            </a:r>
          </a:p>
          <a:p>
            <a:pPr eaLnBrk="1" hangingPunct="1"/>
            <a:r>
              <a:rPr lang="tr-TR" dirty="0" smtClean="0"/>
              <a:t>Örnek olarak cep telefonu kullanımında Araç cep telefonu, kullanıcı onu kullanan kişi (otobüs şöförü, ev kadını, öğrenci, genç, yaşlı gibi farklı pek çok kategori bulunmaktadır), o telefonla yerine getirilen görevler (konuşmak, mesaj atmak, takvim, rehber, müzik dinlemek gibi pek çok görev vardır) ve o telefonun hangi bağlamda kullanıldığı (sessiz bir ortamda, otobüste, çok ışıklı, çok gürültülü ortamda, okulda, toplantıda kullanmak) gibi seçeneklerle bir cep telefonunun kullanılabilirlik seviyesini belirleyen çok sayıda parametre ortaya çıkmaktadır.  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A4A74C-FC48-4BBB-AD13-B73B0F74076E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04516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A4A74C-FC48-4BBB-AD13-B73B0F74076E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3372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A4A74C-FC48-4BBB-AD13-B73B0F74076E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647164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A4A74C-FC48-4BBB-AD13-B73B0F74076E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33403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A4A74C-FC48-4BBB-AD13-B73B0F74076E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782333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A4A74C-FC48-4BBB-AD13-B73B0F74076E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59206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A4A74C-FC48-4BBB-AD13-B73B0F74076E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891831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A4A74C-FC48-4BBB-AD13-B73B0F74076E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77309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F68E2-58F2-4D09-BE8B-E3BD06533059}" type="datetimeFigureOut">
              <a:rPr lang="en-US" dirty="0"/>
              <a:t>10/23/2017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D6473-DF6D-4702-B328-E0DD40540A4E}" type="datetimeFigureOut">
              <a:rPr lang="en-US" dirty="0"/>
              <a:t>10/23/2017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F7E3A-B166-407D-9866-32884E7D5B37}" type="datetimeFigureOut">
              <a:rPr lang="en-US" dirty="0"/>
              <a:t>10/23/2017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FC5F6-F338-4AE4-BB23-26385BCFC423}" type="datetimeFigureOut">
              <a:rPr lang="en-US" dirty="0"/>
              <a:t>10/23/2017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BB0C4-6273-4C6E-B9BD-2EDC30F1CD52}" type="datetimeFigureOut">
              <a:rPr lang="en-US" dirty="0"/>
              <a:t>10/23/2017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B4D41-86C1-4908-B66A-0B50CEB3BF29}" type="datetimeFigureOut">
              <a:rPr lang="en-US" dirty="0"/>
              <a:t>10/23/2017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26E2C-56C1-4E0D-A793-0088A7FDD37E}" type="datetimeFigureOut">
              <a:rPr lang="en-US" dirty="0"/>
              <a:t>10/23/2017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39B41-D8B5-4052-B551-9B5525EAA8B6}" type="datetimeFigureOut">
              <a:rPr lang="en-US" dirty="0"/>
              <a:t>10/23/2017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4136C-8742-45B2-AF27-D93DF72833A9}" type="datetimeFigureOut">
              <a:rPr lang="en-US" dirty="0"/>
              <a:t>10/23/2017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32ABBEA6-7C60-4B02-AE87-00D78D8422AF}" type="datetimeFigureOut">
              <a:rPr lang="en-US" dirty="0"/>
              <a:t>10/23/2017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accent3"/>
          </a:solid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AD897-D46E-4AD2-BD9B-49DD3E640873}" type="datetimeFigureOut">
              <a:rPr lang="en-US" dirty="0"/>
              <a:t>10/23/2017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98624D31-43A5-475A-80CF-332C9F6DCF35}" type="datetimeFigureOut">
              <a:rPr lang="en-US" dirty="0"/>
              <a:t>10/23/2017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3.wmf"/><Relationship Id="rId4" Type="http://schemas.openxmlformats.org/officeDocument/2006/relationships/oleObject" Target="../embeddings/oleObject1.bin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6000" dirty="0" smtClean="0"/>
              <a:t>İnsan Bilgisayar Etkileşimi</a:t>
            </a:r>
            <a:br>
              <a:rPr lang="tr-TR" sz="6000" dirty="0" smtClean="0"/>
            </a:br>
            <a:r>
              <a:rPr lang="tr-TR" sz="4000" dirty="0" smtClean="0"/>
              <a:t>Teoriler ve Yaklaşımlar </a:t>
            </a:r>
            <a:r>
              <a:rPr lang="tr-TR" sz="4000" smtClean="0"/>
              <a:t>– 2</a:t>
            </a:r>
            <a:endParaRPr lang="tr-TR" sz="4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Prof. Dr. Kürşat Çağıltay</a:t>
            </a:r>
            <a:br>
              <a:rPr lang="tr-TR" dirty="0" smtClean="0"/>
            </a:br>
            <a:r>
              <a:rPr lang="tr-TR" dirty="0" smtClean="0"/>
              <a:t>ODTÜ</a:t>
            </a:r>
            <a:endParaRPr lang="tr-TR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2383" y="5350583"/>
            <a:ext cx="2163114" cy="757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9381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856854" cy="1450757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/>
              <a:t>Norman’ın 7 Aşamalı Etkileşim Döngüsü</a:t>
            </a:r>
          </a:p>
        </p:txBody>
      </p:sp>
      <p:sp>
        <p:nvSpPr>
          <p:cNvPr id="4" name="Content Placeholder 2"/>
          <p:cNvSpPr>
            <a:spLocks noGrp="1"/>
          </p:cNvSpPr>
          <p:nvPr/>
        </p:nvSpPr>
        <p:spPr>
          <a:xfrm>
            <a:off x="1066801" y="1916097"/>
            <a:ext cx="5475125" cy="3779010"/>
          </a:xfrm>
          <a:prstGeom prst="rect">
            <a:avLst/>
          </a:prstGeom>
        </p:spPr>
        <p:txBody>
          <a:bodyPr vert="horz" lIns="0" tIns="45720" rIns="0" bIns="45720" rtlCol="0">
            <a:normAutofit fontScale="92500" lnSpcReduction="10000"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Kullanıcı 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hedefini ve 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yapacağı işlemi 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belirler,</a:t>
            </a:r>
          </a:p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Bilgisayar 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ara yüzü 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ile 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işlemi gerçekleştirir,</a:t>
            </a:r>
            <a:endParaRPr 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Uygulama sonucunu gözlemler; sistemin durumunu 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algılar 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ve yorumlar,</a:t>
            </a:r>
          </a:p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Sonucu 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değerlendirir,  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sonraki 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adıma 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karar verir.</a:t>
            </a:r>
          </a:p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endParaRPr 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6" name="Grup 25"/>
          <p:cNvGrpSpPr/>
          <p:nvPr/>
        </p:nvGrpSpPr>
        <p:grpSpPr>
          <a:xfrm>
            <a:off x="6417539" y="2102342"/>
            <a:ext cx="5536595" cy="3365761"/>
            <a:chOff x="495071" y="271962"/>
            <a:chExt cx="9948080" cy="6047554"/>
          </a:xfrm>
        </p:grpSpPr>
        <p:cxnSp>
          <p:nvCxnSpPr>
            <p:cNvPr id="27" name="Düz Bağlayıcı 26"/>
            <p:cNvCxnSpPr/>
            <p:nvPr/>
          </p:nvCxnSpPr>
          <p:spPr>
            <a:xfrm>
              <a:off x="1506657" y="4403491"/>
              <a:ext cx="8430836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8" name="Picture 4" descr="j0195384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25630" y="4403492"/>
              <a:ext cx="1214136" cy="129828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sp>
          <p:nvSpPr>
            <p:cNvPr id="29" name="Text Box 6"/>
            <p:cNvSpPr txBox="1">
              <a:spLocks noChangeArrowheads="1"/>
            </p:cNvSpPr>
            <p:nvPr/>
          </p:nvSpPr>
          <p:spPr bwMode="auto">
            <a:xfrm>
              <a:off x="4550740" y="5821808"/>
              <a:ext cx="2394067" cy="4977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defPPr>
                <a:defRPr lang="en-US"/>
              </a:defPPr>
              <a:lvl1pPr>
                <a:defRPr sz="1050" b="1">
                  <a:solidFill>
                    <a:schemeClr val="accent1">
                      <a:lumMod val="75000"/>
                    </a:schemeClr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latin typeface="Arial" charset="0"/>
                </a:defRPr>
              </a:lvl2pPr>
              <a:lvl3pPr marL="1143000" indent="-228600" eaLnBrk="0" hangingPunct="0">
                <a:defRPr>
                  <a:latin typeface="Arial" charset="0"/>
                </a:defRPr>
              </a:lvl3pPr>
              <a:lvl4pPr marL="1600200" indent="-228600" eaLnBrk="0" hangingPunct="0">
                <a:defRPr>
                  <a:latin typeface="Arial" charset="0"/>
                </a:defRPr>
              </a:lvl4pPr>
              <a:lvl5pPr marL="2057400" indent="-228600" eaLnBrk="0" hangingPunct="0">
                <a:defRPr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latin typeface="Arial" charset="0"/>
                </a:defRPr>
              </a:lvl9pPr>
            </a:lstStyle>
            <a:p>
              <a:pPr algn="ctr"/>
              <a:r>
                <a:rPr lang="tr-TR" sz="1200" dirty="0">
                  <a:solidFill>
                    <a:schemeClr val="tx2"/>
                  </a:solidFill>
                </a:rPr>
                <a:t>Fiziksel Etkinlik</a:t>
              </a:r>
            </a:p>
          </p:txBody>
        </p:sp>
        <p:sp>
          <p:nvSpPr>
            <p:cNvPr id="30" name="Text Box 15"/>
            <p:cNvSpPr txBox="1">
              <a:spLocks noChangeArrowheads="1"/>
            </p:cNvSpPr>
            <p:nvPr/>
          </p:nvSpPr>
          <p:spPr bwMode="auto">
            <a:xfrm>
              <a:off x="4332560" y="3788219"/>
              <a:ext cx="2830428" cy="4977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/>
              <a:r>
                <a:rPr lang="tr-TR" sz="1200" b="1" dirty="0">
                  <a:solidFill>
                    <a:schemeClr val="tx2"/>
                  </a:solidFill>
                </a:rPr>
                <a:t>Bilişsel Etkinlik</a:t>
              </a:r>
            </a:p>
          </p:txBody>
        </p:sp>
        <p:sp>
          <p:nvSpPr>
            <p:cNvPr id="31" name="Text Box 16"/>
            <p:cNvSpPr txBox="1">
              <a:spLocks noChangeArrowheads="1"/>
            </p:cNvSpPr>
            <p:nvPr/>
          </p:nvSpPr>
          <p:spPr bwMode="auto">
            <a:xfrm>
              <a:off x="7733555" y="3585930"/>
              <a:ext cx="1444620" cy="4977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/>
              <a:r>
                <a:rPr lang="tr-TR" sz="1200" dirty="0">
                  <a:solidFill>
                    <a:schemeClr val="accent2"/>
                  </a:solidFill>
                </a:rPr>
                <a:t>Algılama</a:t>
              </a:r>
            </a:p>
          </p:txBody>
        </p:sp>
        <p:sp>
          <p:nvSpPr>
            <p:cNvPr id="32" name="Text Box 17"/>
            <p:cNvSpPr txBox="1">
              <a:spLocks noChangeArrowheads="1"/>
            </p:cNvSpPr>
            <p:nvPr/>
          </p:nvSpPr>
          <p:spPr bwMode="auto">
            <a:xfrm>
              <a:off x="7913202" y="2492460"/>
              <a:ext cx="2529949" cy="4977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defPPr>
                <a:defRPr lang="en-US"/>
              </a:defPPr>
              <a:lvl1pPr>
                <a:defRPr sz="2400">
                  <a:solidFill>
                    <a:schemeClr val="accent2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latin typeface="Arial" charset="0"/>
                </a:defRPr>
              </a:lvl2pPr>
              <a:lvl3pPr marL="1143000" indent="-228600" eaLnBrk="0" hangingPunct="0">
                <a:defRPr>
                  <a:latin typeface="Arial" charset="0"/>
                </a:defRPr>
              </a:lvl3pPr>
              <a:lvl4pPr marL="1600200" indent="-228600" eaLnBrk="0" hangingPunct="0">
                <a:defRPr>
                  <a:latin typeface="Arial" charset="0"/>
                </a:defRPr>
              </a:lvl4pPr>
              <a:lvl5pPr marL="2057400" indent="-228600" eaLnBrk="0" hangingPunct="0">
                <a:defRPr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latin typeface="Arial" charset="0"/>
                </a:defRPr>
              </a:lvl9pPr>
            </a:lstStyle>
            <a:p>
              <a:pPr algn="ctr"/>
              <a:r>
                <a:rPr lang="tr-TR" sz="1200" dirty="0"/>
                <a:t>Yorumlama</a:t>
              </a:r>
            </a:p>
          </p:txBody>
        </p:sp>
        <p:sp>
          <p:nvSpPr>
            <p:cNvPr id="33" name="Text Box 18"/>
            <p:cNvSpPr txBox="1">
              <a:spLocks noChangeArrowheads="1"/>
            </p:cNvSpPr>
            <p:nvPr/>
          </p:nvSpPr>
          <p:spPr bwMode="auto">
            <a:xfrm>
              <a:off x="7286774" y="1319968"/>
              <a:ext cx="2650719" cy="4977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defPPr>
                <a:defRPr lang="en-US"/>
              </a:defPPr>
              <a:lvl1pPr>
                <a:defRPr sz="2400">
                  <a:solidFill>
                    <a:schemeClr val="accent2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latin typeface="Arial" charset="0"/>
                </a:defRPr>
              </a:lvl2pPr>
              <a:lvl3pPr marL="1143000" indent="-228600" eaLnBrk="0" hangingPunct="0">
                <a:defRPr>
                  <a:latin typeface="Arial" charset="0"/>
                </a:defRPr>
              </a:lvl3pPr>
              <a:lvl4pPr marL="1600200" indent="-228600" eaLnBrk="0" hangingPunct="0">
                <a:defRPr>
                  <a:latin typeface="Arial" charset="0"/>
                </a:defRPr>
              </a:lvl4pPr>
              <a:lvl5pPr marL="2057400" indent="-228600" eaLnBrk="0" hangingPunct="0">
                <a:defRPr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latin typeface="Arial" charset="0"/>
                </a:defRPr>
              </a:lvl9pPr>
            </a:lstStyle>
            <a:p>
              <a:pPr algn="ctr"/>
              <a:r>
                <a:rPr lang="tr-TR" sz="1200" dirty="0"/>
                <a:t>Değerlendirme</a:t>
              </a:r>
            </a:p>
          </p:txBody>
        </p:sp>
        <p:sp>
          <p:nvSpPr>
            <p:cNvPr id="34" name="Text Box 19"/>
            <p:cNvSpPr txBox="1">
              <a:spLocks noChangeArrowheads="1"/>
            </p:cNvSpPr>
            <p:nvPr/>
          </p:nvSpPr>
          <p:spPr bwMode="auto">
            <a:xfrm>
              <a:off x="4684357" y="271962"/>
              <a:ext cx="2276248" cy="83099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defPPr>
                <a:defRPr lang="en-US"/>
              </a:defPPr>
              <a:lvl1pPr>
                <a:defRPr sz="2400">
                  <a:solidFill>
                    <a:schemeClr val="accent2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latin typeface="Arial" charset="0"/>
                </a:defRPr>
              </a:lvl2pPr>
              <a:lvl3pPr marL="1143000" indent="-228600" eaLnBrk="0" hangingPunct="0">
                <a:defRPr>
                  <a:latin typeface="Arial" charset="0"/>
                </a:defRPr>
              </a:lvl3pPr>
              <a:lvl4pPr marL="1600200" indent="-228600" eaLnBrk="0" hangingPunct="0">
                <a:defRPr>
                  <a:latin typeface="Arial" charset="0"/>
                </a:defRPr>
              </a:lvl4pPr>
              <a:lvl5pPr marL="2057400" indent="-228600" eaLnBrk="0" hangingPunct="0">
                <a:defRPr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latin typeface="Arial" charset="0"/>
                </a:defRPr>
              </a:lvl9pPr>
            </a:lstStyle>
            <a:p>
              <a:pPr algn="ctr"/>
              <a:r>
                <a:rPr lang="tr-TR" sz="1200" dirty="0" smtClean="0"/>
                <a:t>Hedefler</a:t>
              </a:r>
            </a:p>
            <a:p>
              <a:pPr algn="ctr"/>
              <a:r>
                <a:rPr lang="tr-TR" sz="1200" dirty="0" smtClean="0"/>
                <a:t>Beklenti</a:t>
              </a:r>
              <a:endParaRPr lang="tr-TR" sz="1200" dirty="0"/>
            </a:p>
          </p:txBody>
        </p:sp>
        <p:sp>
          <p:nvSpPr>
            <p:cNvPr id="35" name="Text Box 20"/>
            <p:cNvSpPr txBox="1">
              <a:spLocks noChangeArrowheads="1"/>
            </p:cNvSpPr>
            <p:nvPr/>
          </p:nvSpPr>
          <p:spPr bwMode="auto">
            <a:xfrm>
              <a:off x="1506656" y="3421499"/>
              <a:ext cx="3048789" cy="4977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/>
              <a:r>
                <a:rPr lang="tr-TR" sz="1200" dirty="0">
                  <a:solidFill>
                    <a:schemeClr val="accent2"/>
                  </a:solidFill>
                </a:rPr>
                <a:t>Gerçekleştirme</a:t>
              </a:r>
            </a:p>
          </p:txBody>
        </p:sp>
        <p:sp>
          <p:nvSpPr>
            <p:cNvPr id="36" name="Text Box 21"/>
            <p:cNvSpPr txBox="1">
              <a:spLocks noChangeArrowheads="1"/>
            </p:cNvSpPr>
            <p:nvPr/>
          </p:nvSpPr>
          <p:spPr bwMode="auto">
            <a:xfrm>
              <a:off x="1726175" y="1182706"/>
              <a:ext cx="2958181" cy="4977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defPPr>
                <a:defRPr lang="en-US"/>
              </a:defPPr>
              <a:lvl1pPr>
                <a:defRPr sz="2400">
                  <a:solidFill>
                    <a:schemeClr val="accent2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latin typeface="Arial" charset="0"/>
                </a:defRPr>
              </a:lvl2pPr>
              <a:lvl3pPr marL="1143000" indent="-228600" eaLnBrk="0" hangingPunct="0">
                <a:defRPr>
                  <a:latin typeface="Arial" charset="0"/>
                </a:defRPr>
              </a:lvl3pPr>
              <a:lvl4pPr marL="1600200" indent="-228600" eaLnBrk="0" hangingPunct="0">
                <a:defRPr>
                  <a:latin typeface="Arial" charset="0"/>
                </a:defRPr>
              </a:lvl4pPr>
              <a:lvl5pPr marL="2057400" indent="-228600" eaLnBrk="0" hangingPunct="0">
                <a:defRPr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latin typeface="Arial" charset="0"/>
                </a:defRPr>
              </a:lvl9pPr>
            </a:lstStyle>
            <a:p>
              <a:pPr algn="ctr"/>
              <a:r>
                <a:rPr lang="tr-TR" sz="1200" dirty="0" smtClean="0"/>
                <a:t>Yapılmak İstenen</a:t>
              </a:r>
              <a:endParaRPr lang="tr-TR" sz="1200" dirty="0"/>
            </a:p>
          </p:txBody>
        </p:sp>
        <p:sp>
          <p:nvSpPr>
            <p:cNvPr id="37" name="Text Box 22"/>
            <p:cNvSpPr txBox="1">
              <a:spLocks noChangeArrowheads="1"/>
            </p:cNvSpPr>
            <p:nvPr/>
          </p:nvSpPr>
          <p:spPr bwMode="auto">
            <a:xfrm>
              <a:off x="495071" y="2249457"/>
              <a:ext cx="3812877" cy="4977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/>
              <a:r>
                <a:rPr lang="tr-TR" sz="1200" dirty="0">
                  <a:solidFill>
                    <a:schemeClr val="accent2"/>
                  </a:solidFill>
                </a:rPr>
                <a:t>Hareketin </a:t>
              </a:r>
              <a:r>
                <a:rPr lang="tr-TR" sz="1200" dirty="0" smtClean="0">
                  <a:solidFill>
                    <a:schemeClr val="accent2"/>
                  </a:solidFill>
                </a:rPr>
                <a:t>Belirlenmesi</a:t>
              </a:r>
              <a:endParaRPr lang="tr-TR" sz="1200" dirty="0">
                <a:solidFill>
                  <a:schemeClr val="accent2"/>
                </a:solidFill>
              </a:endParaRPr>
            </a:p>
          </p:txBody>
        </p:sp>
        <p:sp>
          <p:nvSpPr>
            <p:cNvPr id="38" name="AutoShape 24"/>
            <p:cNvSpPr>
              <a:spLocks noChangeArrowheads="1"/>
            </p:cNvSpPr>
            <p:nvPr/>
          </p:nvSpPr>
          <p:spPr bwMode="auto">
            <a:xfrm rot="19914036">
              <a:off x="6765476" y="4360623"/>
              <a:ext cx="1936160" cy="477156"/>
            </a:xfrm>
            <a:prstGeom prst="curvedUpArrow">
              <a:avLst>
                <a:gd name="adj1" fmla="val 72866"/>
                <a:gd name="adj2" fmla="val 169901"/>
                <a:gd name="adj3" fmla="val 57718"/>
              </a:avLst>
            </a:prstGeom>
            <a:solidFill>
              <a:schemeClr val="accent1"/>
            </a:solidFill>
            <a:ln w="9525">
              <a:solidFill>
                <a:schemeClr val="accent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200" dirty="0">
                <a:solidFill>
                  <a:schemeClr val="accent2"/>
                </a:solidFill>
              </a:endParaRPr>
            </a:p>
          </p:txBody>
        </p:sp>
        <p:sp>
          <p:nvSpPr>
            <p:cNvPr id="39" name="AutoShape 27"/>
            <p:cNvSpPr>
              <a:spLocks noChangeArrowheads="1"/>
            </p:cNvSpPr>
            <p:nvPr/>
          </p:nvSpPr>
          <p:spPr bwMode="auto">
            <a:xfrm rot="1596832">
              <a:off x="3020542" y="4404825"/>
              <a:ext cx="1984936" cy="422543"/>
            </a:xfrm>
            <a:prstGeom prst="curvedUpArrow">
              <a:avLst>
                <a:gd name="adj1" fmla="val 74666"/>
                <a:gd name="adj2" fmla="val 174098"/>
                <a:gd name="adj3" fmla="val 57718"/>
              </a:avLst>
            </a:prstGeom>
            <a:solidFill>
              <a:schemeClr val="accent1"/>
            </a:solidFill>
            <a:ln w="9525">
              <a:solidFill>
                <a:schemeClr val="accent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200" dirty="0">
                <a:solidFill>
                  <a:schemeClr val="accent2"/>
                </a:solidFill>
              </a:endParaRPr>
            </a:p>
          </p:txBody>
        </p:sp>
        <p:sp>
          <p:nvSpPr>
            <p:cNvPr id="40" name="Line 32"/>
            <p:cNvSpPr>
              <a:spLocks noChangeShapeType="1"/>
            </p:cNvSpPr>
            <p:nvPr/>
          </p:nvSpPr>
          <p:spPr bwMode="auto">
            <a:xfrm flipV="1">
              <a:off x="8630158" y="3079190"/>
              <a:ext cx="341314" cy="506739"/>
            </a:xfrm>
            <a:prstGeom prst="line">
              <a:avLst/>
            </a:prstGeom>
            <a:noFill/>
            <a:ln w="57150">
              <a:solidFill>
                <a:schemeClr val="accent1"/>
              </a:solidFill>
              <a:round/>
              <a:headEnd/>
              <a:tailEnd type="arrow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1200" dirty="0">
                <a:solidFill>
                  <a:schemeClr val="accent2"/>
                </a:solidFill>
              </a:endParaRPr>
            </a:p>
          </p:txBody>
        </p:sp>
        <p:sp>
          <p:nvSpPr>
            <p:cNvPr id="41" name="Line 33"/>
            <p:cNvSpPr>
              <a:spLocks noChangeShapeType="1"/>
            </p:cNvSpPr>
            <p:nvPr/>
          </p:nvSpPr>
          <p:spPr bwMode="auto">
            <a:xfrm flipH="1" flipV="1">
              <a:off x="8612133" y="1770596"/>
              <a:ext cx="377362" cy="603306"/>
            </a:xfrm>
            <a:prstGeom prst="line">
              <a:avLst/>
            </a:prstGeom>
            <a:noFill/>
            <a:ln w="57150">
              <a:solidFill>
                <a:schemeClr val="accent1"/>
              </a:solidFill>
              <a:round/>
              <a:headEnd/>
              <a:tailEnd type="arrow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1200" dirty="0">
                <a:solidFill>
                  <a:schemeClr val="accent2"/>
                </a:solidFill>
              </a:endParaRPr>
            </a:p>
          </p:txBody>
        </p:sp>
        <p:sp>
          <p:nvSpPr>
            <p:cNvPr id="42" name="Line 34"/>
            <p:cNvSpPr>
              <a:spLocks noChangeShapeType="1"/>
            </p:cNvSpPr>
            <p:nvPr/>
          </p:nvSpPr>
          <p:spPr bwMode="auto">
            <a:xfrm>
              <a:off x="2544117" y="2772296"/>
              <a:ext cx="486935" cy="543911"/>
            </a:xfrm>
            <a:prstGeom prst="line">
              <a:avLst/>
            </a:prstGeom>
            <a:noFill/>
            <a:ln w="57150">
              <a:solidFill>
                <a:schemeClr val="accent1"/>
              </a:solidFill>
              <a:round/>
              <a:headEnd/>
              <a:tailEnd type="arrow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1200" dirty="0">
                <a:solidFill>
                  <a:schemeClr val="accent2"/>
                </a:solidFill>
              </a:endParaRPr>
            </a:p>
          </p:txBody>
        </p:sp>
        <p:sp>
          <p:nvSpPr>
            <p:cNvPr id="43" name="Line 35"/>
            <p:cNvSpPr>
              <a:spLocks noChangeShapeType="1"/>
            </p:cNvSpPr>
            <p:nvPr/>
          </p:nvSpPr>
          <p:spPr bwMode="auto">
            <a:xfrm flipH="1">
              <a:off x="2637755" y="1644372"/>
              <a:ext cx="486935" cy="638089"/>
            </a:xfrm>
            <a:prstGeom prst="line">
              <a:avLst/>
            </a:prstGeom>
            <a:noFill/>
            <a:ln w="57150">
              <a:solidFill>
                <a:schemeClr val="accent1"/>
              </a:solidFill>
              <a:round/>
              <a:headEnd/>
              <a:tailEnd type="arrow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1200" dirty="0">
                <a:solidFill>
                  <a:schemeClr val="accent2"/>
                </a:solidFill>
              </a:endParaRPr>
            </a:p>
          </p:txBody>
        </p:sp>
        <p:sp>
          <p:nvSpPr>
            <p:cNvPr id="44" name="Line 37"/>
            <p:cNvSpPr>
              <a:spLocks noChangeShapeType="1"/>
            </p:cNvSpPr>
            <p:nvPr/>
          </p:nvSpPr>
          <p:spPr bwMode="auto">
            <a:xfrm flipH="1" flipV="1">
              <a:off x="6706427" y="788838"/>
              <a:ext cx="913121" cy="241263"/>
            </a:xfrm>
            <a:prstGeom prst="line">
              <a:avLst/>
            </a:prstGeom>
            <a:noFill/>
            <a:ln w="57150">
              <a:solidFill>
                <a:schemeClr val="accent1"/>
              </a:solidFill>
              <a:round/>
              <a:headEnd/>
              <a:tailEnd type="arrow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1200" dirty="0">
                <a:solidFill>
                  <a:schemeClr val="accent2"/>
                </a:solidFill>
              </a:endParaRPr>
            </a:p>
          </p:txBody>
        </p:sp>
        <p:sp>
          <p:nvSpPr>
            <p:cNvPr id="45" name="Line 38"/>
            <p:cNvSpPr>
              <a:spLocks noChangeShapeType="1"/>
            </p:cNvSpPr>
            <p:nvPr/>
          </p:nvSpPr>
          <p:spPr bwMode="auto">
            <a:xfrm flipH="1">
              <a:off x="4022862" y="703090"/>
              <a:ext cx="869735" cy="397370"/>
            </a:xfrm>
            <a:prstGeom prst="line">
              <a:avLst/>
            </a:prstGeom>
            <a:noFill/>
            <a:ln w="57150">
              <a:solidFill>
                <a:schemeClr val="accent1"/>
              </a:solidFill>
              <a:round/>
              <a:headEnd/>
              <a:tailEnd type="arrow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1200" dirty="0">
                <a:solidFill>
                  <a:schemeClr val="accent2"/>
                </a:solidFill>
              </a:endParaRPr>
            </a:p>
          </p:txBody>
        </p:sp>
      </p:grpSp>
      <p:sp>
        <p:nvSpPr>
          <p:cNvPr id="3" name="Dikdörtgen 2"/>
          <p:cNvSpPr/>
          <p:nvPr/>
        </p:nvSpPr>
        <p:spPr>
          <a:xfrm>
            <a:off x="1066801" y="5764455"/>
            <a:ext cx="1107611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buClr>
                <a:schemeClr val="accent2"/>
              </a:buClr>
            </a:pPr>
            <a:r>
              <a:rPr lang="tr-TR" sz="2400" b="1" dirty="0">
                <a:latin typeface="Arial" panose="020B0604020202020204" pitchFamily="34" charset="0"/>
                <a:cs typeface="Arial" panose="020B0604020202020204" pitchFamily="34" charset="0"/>
              </a:rPr>
              <a:t>Bu döngüdeki boşluklar/belirsizlikler, kullanım zorluğu ve hataları yaratır</a:t>
            </a:r>
          </a:p>
        </p:txBody>
      </p:sp>
    </p:spTree>
    <p:extLst>
      <p:ext uri="{BB962C8B-B14F-4D97-AF65-F5344CB8AC3E}">
        <p14:creationId xmlns:p14="http://schemas.microsoft.com/office/powerpoint/2010/main" val="3665546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up 26"/>
          <p:cNvGrpSpPr/>
          <p:nvPr/>
        </p:nvGrpSpPr>
        <p:grpSpPr>
          <a:xfrm>
            <a:off x="345057" y="271962"/>
            <a:ext cx="11593901" cy="6011511"/>
            <a:chOff x="345057" y="271962"/>
            <a:chExt cx="11593901" cy="6011511"/>
          </a:xfrm>
        </p:grpSpPr>
        <p:cxnSp>
          <p:nvCxnSpPr>
            <p:cNvPr id="26" name="Düz Bağlayıcı 25"/>
            <p:cNvCxnSpPr/>
            <p:nvPr/>
          </p:nvCxnSpPr>
          <p:spPr>
            <a:xfrm>
              <a:off x="345057" y="4403492"/>
              <a:ext cx="11593901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6" name="Picture 4" descr="j0195384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25630" y="4403492"/>
              <a:ext cx="1214136" cy="129828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sp>
          <p:nvSpPr>
            <p:cNvPr id="7" name="Text Box 6"/>
            <p:cNvSpPr txBox="1">
              <a:spLocks noChangeArrowheads="1"/>
            </p:cNvSpPr>
            <p:nvPr/>
          </p:nvSpPr>
          <p:spPr bwMode="auto">
            <a:xfrm>
              <a:off x="4534942" y="5821808"/>
              <a:ext cx="2425664" cy="4616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defPPr>
                <a:defRPr lang="en-US"/>
              </a:defPPr>
              <a:lvl1pPr>
                <a:defRPr sz="1050" b="1">
                  <a:solidFill>
                    <a:schemeClr val="accent1">
                      <a:lumMod val="75000"/>
                    </a:schemeClr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latin typeface="Arial" charset="0"/>
                </a:defRPr>
              </a:lvl2pPr>
              <a:lvl3pPr marL="1143000" indent="-228600" eaLnBrk="0" hangingPunct="0">
                <a:defRPr>
                  <a:latin typeface="Arial" charset="0"/>
                </a:defRPr>
              </a:lvl3pPr>
              <a:lvl4pPr marL="1600200" indent="-228600" eaLnBrk="0" hangingPunct="0">
                <a:defRPr>
                  <a:latin typeface="Arial" charset="0"/>
                </a:defRPr>
              </a:lvl4pPr>
              <a:lvl5pPr marL="2057400" indent="-228600" eaLnBrk="0" hangingPunct="0">
                <a:defRPr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latin typeface="Arial" charset="0"/>
                </a:defRPr>
              </a:lvl9pPr>
            </a:lstStyle>
            <a:p>
              <a:pPr algn="ctr"/>
              <a:r>
                <a:rPr lang="tr-TR" sz="2400" dirty="0">
                  <a:solidFill>
                    <a:schemeClr val="tx2"/>
                  </a:solidFill>
                </a:rPr>
                <a:t>Fiziksel</a:t>
              </a:r>
              <a:r>
                <a:rPr lang="tr-TR" dirty="0">
                  <a:solidFill>
                    <a:schemeClr val="tx2"/>
                  </a:solidFill>
                </a:rPr>
                <a:t> </a:t>
              </a:r>
              <a:r>
                <a:rPr lang="tr-TR" sz="2400" dirty="0">
                  <a:solidFill>
                    <a:schemeClr val="tx2"/>
                  </a:solidFill>
                </a:rPr>
                <a:t>Etkinlik</a:t>
              </a:r>
            </a:p>
          </p:txBody>
        </p:sp>
        <p:sp>
          <p:nvSpPr>
            <p:cNvPr id="9" name="Text Box 15"/>
            <p:cNvSpPr txBox="1">
              <a:spLocks noChangeArrowheads="1"/>
            </p:cNvSpPr>
            <p:nvPr/>
          </p:nvSpPr>
          <p:spPr bwMode="auto">
            <a:xfrm>
              <a:off x="4332560" y="3788219"/>
              <a:ext cx="2830428" cy="4616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/>
              <a:r>
                <a:rPr lang="tr-TR" sz="2400" b="1" dirty="0">
                  <a:solidFill>
                    <a:schemeClr val="tx2"/>
                  </a:solidFill>
                </a:rPr>
                <a:t>Bilişsel</a:t>
              </a:r>
              <a:r>
                <a:rPr lang="tr-TR" sz="1050" b="1" dirty="0">
                  <a:solidFill>
                    <a:schemeClr val="tx2"/>
                  </a:solidFill>
                </a:rPr>
                <a:t> </a:t>
              </a:r>
              <a:r>
                <a:rPr lang="tr-TR" sz="2400" b="1" dirty="0">
                  <a:solidFill>
                    <a:schemeClr val="tx2"/>
                  </a:solidFill>
                </a:rPr>
                <a:t>Etkinlik</a:t>
              </a:r>
            </a:p>
          </p:txBody>
        </p:sp>
        <p:sp>
          <p:nvSpPr>
            <p:cNvPr id="10" name="Text Box 16"/>
            <p:cNvSpPr txBox="1">
              <a:spLocks noChangeArrowheads="1"/>
            </p:cNvSpPr>
            <p:nvPr/>
          </p:nvSpPr>
          <p:spPr bwMode="auto">
            <a:xfrm>
              <a:off x="7733556" y="3585930"/>
              <a:ext cx="1444620" cy="4616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/>
              <a:r>
                <a:rPr lang="tr-TR" sz="2400" dirty="0">
                  <a:solidFill>
                    <a:schemeClr val="accent2"/>
                  </a:solidFill>
                </a:rPr>
                <a:t>Algılama</a:t>
              </a:r>
            </a:p>
          </p:txBody>
        </p:sp>
        <p:sp>
          <p:nvSpPr>
            <p:cNvPr id="11" name="Text Box 17"/>
            <p:cNvSpPr txBox="1">
              <a:spLocks noChangeArrowheads="1"/>
            </p:cNvSpPr>
            <p:nvPr/>
          </p:nvSpPr>
          <p:spPr bwMode="auto">
            <a:xfrm>
              <a:off x="7913201" y="2492460"/>
              <a:ext cx="2529949" cy="4616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defPPr>
                <a:defRPr lang="en-US"/>
              </a:defPPr>
              <a:lvl1pPr>
                <a:defRPr sz="2400">
                  <a:solidFill>
                    <a:schemeClr val="accent2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latin typeface="Arial" charset="0"/>
                </a:defRPr>
              </a:lvl2pPr>
              <a:lvl3pPr marL="1143000" indent="-228600" eaLnBrk="0" hangingPunct="0">
                <a:defRPr>
                  <a:latin typeface="Arial" charset="0"/>
                </a:defRPr>
              </a:lvl3pPr>
              <a:lvl4pPr marL="1600200" indent="-228600" eaLnBrk="0" hangingPunct="0">
                <a:defRPr>
                  <a:latin typeface="Arial" charset="0"/>
                </a:defRPr>
              </a:lvl4pPr>
              <a:lvl5pPr marL="2057400" indent="-228600" eaLnBrk="0" hangingPunct="0">
                <a:defRPr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latin typeface="Arial" charset="0"/>
                </a:defRPr>
              </a:lvl9pPr>
            </a:lstStyle>
            <a:p>
              <a:pPr algn="ctr"/>
              <a:r>
                <a:rPr lang="tr-TR" dirty="0"/>
                <a:t>Yorumlama</a:t>
              </a:r>
            </a:p>
          </p:txBody>
        </p:sp>
        <p:sp>
          <p:nvSpPr>
            <p:cNvPr id="12" name="Text Box 18"/>
            <p:cNvSpPr txBox="1">
              <a:spLocks noChangeArrowheads="1"/>
            </p:cNvSpPr>
            <p:nvPr/>
          </p:nvSpPr>
          <p:spPr bwMode="auto">
            <a:xfrm>
              <a:off x="7286773" y="1319969"/>
              <a:ext cx="2650719" cy="4616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defPPr>
                <a:defRPr lang="en-US"/>
              </a:defPPr>
              <a:lvl1pPr>
                <a:defRPr sz="2400">
                  <a:solidFill>
                    <a:schemeClr val="accent2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latin typeface="Arial" charset="0"/>
                </a:defRPr>
              </a:lvl2pPr>
              <a:lvl3pPr marL="1143000" indent="-228600" eaLnBrk="0" hangingPunct="0">
                <a:defRPr>
                  <a:latin typeface="Arial" charset="0"/>
                </a:defRPr>
              </a:lvl3pPr>
              <a:lvl4pPr marL="1600200" indent="-228600" eaLnBrk="0" hangingPunct="0">
                <a:defRPr>
                  <a:latin typeface="Arial" charset="0"/>
                </a:defRPr>
              </a:lvl4pPr>
              <a:lvl5pPr marL="2057400" indent="-228600" eaLnBrk="0" hangingPunct="0">
                <a:defRPr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latin typeface="Arial" charset="0"/>
                </a:defRPr>
              </a:lvl9pPr>
            </a:lstStyle>
            <a:p>
              <a:pPr algn="ctr"/>
              <a:r>
                <a:rPr lang="tr-TR" dirty="0"/>
                <a:t>Değerlendirme</a:t>
              </a:r>
            </a:p>
          </p:txBody>
        </p:sp>
        <p:sp>
          <p:nvSpPr>
            <p:cNvPr id="13" name="Text Box 19"/>
            <p:cNvSpPr txBox="1">
              <a:spLocks noChangeArrowheads="1"/>
            </p:cNvSpPr>
            <p:nvPr/>
          </p:nvSpPr>
          <p:spPr bwMode="auto">
            <a:xfrm>
              <a:off x="4684357" y="271962"/>
              <a:ext cx="2276248" cy="83099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defPPr>
                <a:defRPr lang="en-US"/>
              </a:defPPr>
              <a:lvl1pPr>
                <a:defRPr sz="2400">
                  <a:solidFill>
                    <a:schemeClr val="accent2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latin typeface="Arial" charset="0"/>
                </a:defRPr>
              </a:lvl2pPr>
              <a:lvl3pPr marL="1143000" indent="-228600" eaLnBrk="0" hangingPunct="0">
                <a:defRPr>
                  <a:latin typeface="Arial" charset="0"/>
                </a:defRPr>
              </a:lvl3pPr>
              <a:lvl4pPr marL="1600200" indent="-228600" eaLnBrk="0" hangingPunct="0">
                <a:defRPr>
                  <a:latin typeface="Arial" charset="0"/>
                </a:defRPr>
              </a:lvl4pPr>
              <a:lvl5pPr marL="2057400" indent="-228600" eaLnBrk="0" hangingPunct="0">
                <a:defRPr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latin typeface="Arial" charset="0"/>
                </a:defRPr>
              </a:lvl9pPr>
            </a:lstStyle>
            <a:p>
              <a:pPr algn="ctr"/>
              <a:r>
                <a:rPr lang="tr-TR" dirty="0" smtClean="0"/>
                <a:t>Hedefler</a:t>
              </a:r>
            </a:p>
            <a:p>
              <a:pPr algn="ctr"/>
              <a:r>
                <a:rPr lang="tr-TR" dirty="0" smtClean="0"/>
                <a:t>Beklenti</a:t>
              </a:r>
              <a:endParaRPr lang="tr-TR" dirty="0"/>
            </a:p>
          </p:txBody>
        </p:sp>
        <p:sp>
          <p:nvSpPr>
            <p:cNvPr id="14" name="Text Box 20"/>
            <p:cNvSpPr txBox="1">
              <a:spLocks noChangeArrowheads="1"/>
            </p:cNvSpPr>
            <p:nvPr/>
          </p:nvSpPr>
          <p:spPr bwMode="auto">
            <a:xfrm>
              <a:off x="1506657" y="3421499"/>
              <a:ext cx="3048789" cy="4616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/>
              <a:r>
                <a:rPr lang="tr-TR" sz="2400" dirty="0">
                  <a:solidFill>
                    <a:schemeClr val="accent2"/>
                  </a:solidFill>
                </a:rPr>
                <a:t>Gerçekleştirme</a:t>
              </a:r>
            </a:p>
          </p:txBody>
        </p:sp>
        <p:sp>
          <p:nvSpPr>
            <p:cNvPr id="15" name="Text Box 21"/>
            <p:cNvSpPr txBox="1">
              <a:spLocks noChangeArrowheads="1"/>
            </p:cNvSpPr>
            <p:nvPr/>
          </p:nvSpPr>
          <p:spPr bwMode="auto">
            <a:xfrm>
              <a:off x="1726175" y="1182707"/>
              <a:ext cx="2958182" cy="4616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defPPr>
                <a:defRPr lang="en-US"/>
              </a:defPPr>
              <a:lvl1pPr>
                <a:defRPr sz="2400">
                  <a:solidFill>
                    <a:schemeClr val="accent2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latin typeface="Arial" charset="0"/>
                </a:defRPr>
              </a:lvl2pPr>
              <a:lvl3pPr marL="1143000" indent="-228600" eaLnBrk="0" hangingPunct="0">
                <a:defRPr>
                  <a:latin typeface="Arial" charset="0"/>
                </a:defRPr>
              </a:lvl3pPr>
              <a:lvl4pPr marL="1600200" indent="-228600" eaLnBrk="0" hangingPunct="0">
                <a:defRPr>
                  <a:latin typeface="Arial" charset="0"/>
                </a:defRPr>
              </a:lvl4pPr>
              <a:lvl5pPr marL="2057400" indent="-228600" eaLnBrk="0" hangingPunct="0">
                <a:defRPr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latin typeface="Arial" charset="0"/>
                </a:defRPr>
              </a:lvl9pPr>
            </a:lstStyle>
            <a:p>
              <a:pPr algn="ctr"/>
              <a:r>
                <a:rPr lang="tr-TR" dirty="0" smtClean="0"/>
                <a:t>Yapılmak İstenen</a:t>
              </a:r>
              <a:endParaRPr lang="tr-TR" dirty="0"/>
            </a:p>
          </p:txBody>
        </p:sp>
        <p:sp>
          <p:nvSpPr>
            <p:cNvPr id="16" name="Text Box 22"/>
            <p:cNvSpPr txBox="1">
              <a:spLocks noChangeArrowheads="1"/>
            </p:cNvSpPr>
            <p:nvPr/>
          </p:nvSpPr>
          <p:spPr bwMode="auto">
            <a:xfrm>
              <a:off x="495071" y="2249457"/>
              <a:ext cx="3812876" cy="4616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/>
              <a:r>
                <a:rPr lang="tr-TR" sz="2400" dirty="0">
                  <a:solidFill>
                    <a:schemeClr val="accent2"/>
                  </a:solidFill>
                </a:rPr>
                <a:t>Hareketin </a:t>
              </a:r>
              <a:r>
                <a:rPr lang="tr-TR" sz="2400" dirty="0" smtClean="0">
                  <a:solidFill>
                    <a:schemeClr val="accent2"/>
                  </a:solidFill>
                </a:rPr>
                <a:t>Belirlenmesi</a:t>
              </a:r>
              <a:endParaRPr lang="tr-TR" sz="2400" dirty="0">
                <a:solidFill>
                  <a:schemeClr val="accent2"/>
                </a:solidFill>
              </a:endParaRPr>
            </a:p>
          </p:txBody>
        </p:sp>
        <p:sp>
          <p:nvSpPr>
            <p:cNvPr id="18" name="AutoShape 24"/>
            <p:cNvSpPr>
              <a:spLocks noChangeArrowheads="1"/>
            </p:cNvSpPr>
            <p:nvPr/>
          </p:nvSpPr>
          <p:spPr bwMode="auto">
            <a:xfrm rot="19914036">
              <a:off x="6765476" y="4360623"/>
              <a:ext cx="1936160" cy="477156"/>
            </a:xfrm>
            <a:prstGeom prst="curvedUpArrow">
              <a:avLst>
                <a:gd name="adj1" fmla="val 72866"/>
                <a:gd name="adj2" fmla="val 169901"/>
                <a:gd name="adj3" fmla="val 57718"/>
              </a:avLst>
            </a:prstGeom>
            <a:solidFill>
              <a:schemeClr val="accent1"/>
            </a:solidFill>
            <a:ln w="9525">
              <a:solidFill>
                <a:schemeClr val="accent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050" dirty="0">
                <a:solidFill>
                  <a:schemeClr val="accent2"/>
                </a:solidFill>
              </a:endParaRPr>
            </a:p>
          </p:txBody>
        </p:sp>
        <p:sp>
          <p:nvSpPr>
            <p:cNvPr id="19" name="AutoShape 27"/>
            <p:cNvSpPr>
              <a:spLocks noChangeArrowheads="1"/>
            </p:cNvSpPr>
            <p:nvPr/>
          </p:nvSpPr>
          <p:spPr bwMode="auto">
            <a:xfrm rot="1596832">
              <a:off x="3020542" y="4404825"/>
              <a:ext cx="1984936" cy="422543"/>
            </a:xfrm>
            <a:prstGeom prst="curvedUpArrow">
              <a:avLst>
                <a:gd name="adj1" fmla="val 74666"/>
                <a:gd name="adj2" fmla="val 174098"/>
                <a:gd name="adj3" fmla="val 57718"/>
              </a:avLst>
            </a:prstGeom>
            <a:solidFill>
              <a:schemeClr val="accent1"/>
            </a:solidFill>
            <a:ln w="9525">
              <a:solidFill>
                <a:schemeClr val="accent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050" dirty="0">
                <a:solidFill>
                  <a:schemeClr val="accent2"/>
                </a:solidFill>
              </a:endParaRPr>
            </a:p>
          </p:txBody>
        </p:sp>
        <p:sp>
          <p:nvSpPr>
            <p:cNvPr id="20" name="Line 32"/>
            <p:cNvSpPr>
              <a:spLocks noChangeShapeType="1"/>
            </p:cNvSpPr>
            <p:nvPr/>
          </p:nvSpPr>
          <p:spPr bwMode="auto">
            <a:xfrm flipV="1">
              <a:off x="8630158" y="3079190"/>
              <a:ext cx="341314" cy="506739"/>
            </a:xfrm>
            <a:prstGeom prst="line">
              <a:avLst/>
            </a:prstGeom>
            <a:noFill/>
            <a:ln w="57150">
              <a:solidFill>
                <a:schemeClr val="accent1"/>
              </a:solidFill>
              <a:round/>
              <a:headEnd/>
              <a:tailEnd type="arrow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1050" dirty="0">
                <a:solidFill>
                  <a:schemeClr val="accent2"/>
                </a:solidFill>
              </a:endParaRPr>
            </a:p>
          </p:txBody>
        </p:sp>
        <p:sp>
          <p:nvSpPr>
            <p:cNvPr id="21" name="Line 33"/>
            <p:cNvSpPr>
              <a:spLocks noChangeShapeType="1"/>
            </p:cNvSpPr>
            <p:nvPr/>
          </p:nvSpPr>
          <p:spPr bwMode="auto">
            <a:xfrm flipH="1" flipV="1">
              <a:off x="8612133" y="1770596"/>
              <a:ext cx="377362" cy="603306"/>
            </a:xfrm>
            <a:prstGeom prst="line">
              <a:avLst/>
            </a:prstGeom>
            <a:noFill/>
            <a:ln w="57150">
              <a:solidFill>
                <a:schemeClr val="accent1"/>
              </a:solidFill>
              <a:round/>
              <a:headEnd/>
              <a:tailEnd type="arrow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1050" dirty="0">
                <a:solidFill>
                  <a:schemeClr val="accent2"/>
                </a:solidFill>
              </a:endParaRPr>
            </a:p>
          </p:txBody>
        </p:sp>
        <p:sp>
          <p:nvSpPr>
            <p:cNvPr id="22" name="Line 34"/>
            <p:cNvSpPr>
              <a:spLocks noChangeShapeType="1"/>
            </p:cNvSpPr>
            <p:nvPr/>
          </p:nvSpPr>
          <p:spPr bwMode="auto">
            <a:xfrm>
              <a:off x="2544117" y="2772296"/>
              <a:ext cx="486935" cy="543911"/>
            </a:xfrm>
            <a:prstGeom prst="line">
              <a:avLst/>
            </a:prstGeom>
            <a:noFill/>
            <a:ln w="57150">
              <a:solidFill>
                <a:schemeClr val="accent1"/>
              </a:solidFill>
              <a:round/>
              <a:headEnd/>
              <a:tailEnd type="arrow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1050" dirty="0">
                <a:solidFill>
                  <a:schemeClr val="accent2"/>
                </a:solidFill>
              </a:endParaRPr>
            </a:p>
          </p:txBody>
        </p:sp>
        <p:sp>
          <p:nvSpPr>
            <p:cNvPr id="23" name="Line 35"/>
            <p:cNvSpPr>
              <a:spLocks noChangeShapeType="1"/>
            </p:cNvSpPr>
            <p:nvPr/>
          </p:nvSpPr>
          <p:spPr bwMode="auto">
            <a:xfrm flipH="1">
              <a:off x="2637755" y="1644372"/>
              <a:ext cx="486935" cy="638089"/>
            </a:xfrm>
            <a:prstGeom prst="line">
              <a:avLst/>
            </a:prstGeom>
            <a:noFill/>
            <a:ln w="57150">
              <a:solidFill>
                <a:schemeClr val="accent1"/>
              </a:solidFill>
              <a:round/>
              <a:headEnd/>
              <a:tailEnd type="arrow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1050" dirty="0">
                <a:solidFill>
                  <a:schemeClr val="accent2"/>
                </a:solidFill>
              </a:endParaRPr>
            </a:p>
          </p:txBody>
        </p:sp>
        <p:sp>
          <p:nvSpPr>
            <p:cNvPr id="24" name="Line 37"/>
            <p:cNvSpPr>
              <a:spLocks noChangeShapeType="1"/>
            </p:cNvSpPr>
            <p:nvPr/>
          </p:nvSpPr>
          <p:spPr bwMode="auto">
            <a:xfrm flipH="1" flipV="1">
              <a:off x="6706427" y="788838"/>
              <a:ext cx="913121" cy="241263"/>
            </a:xfrm>
            <a:prstGeom prst="line">
              <a:avLst/>
            </a:prstGeom>
            <a:noFill/>
            <a:ln w="57150">
              <a:solidFill>
                <a:schemeClr val="accent1"/>
              </a:solidFill>
              <a:round/>
              <a:headEnd/>
              <a:tailEnd type="arrow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1050" dirty="0">
                <a:solidFill>
                  <a:schemeClr val="accent2"/>
                </a:solidFill>
              </a:endParaRPr>
            </a:p>
          </p:txBody>
        </p:sp>
        <p:sp>
          <p:nvSpPr>
            <p:cNvPr id="25" name="Line 38"/>
            <p:cNvSpPr>
              <a:spLocks noChangeShapeType="1"/>
            </p:cNvSpPr>
            <p:nvPr/>
          </p:nvSpPr>
          <p:spPr bwMode="auto">
            <a:xfrm flipH="1">
              <a:off x="4022862" y="703090"/>
              <a:ext cx="869735" cy="397370"/>
            </a:xfrm>
            <a:prstGeom prst="line">
              <a:avLst/>
            </a:prstGeom>
            <a:noFill/>
            <a:ln w="57150">
              <a:solidFill>
                <a:schemeClr val="accent1"/>
              </a:solidFill>
              <a:round/>
              <a:headEnd/>
              <a:tailEnd type="arrow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1050" dirty="0">
                <a:solidFill>
                  <a:schemeClr val="accent2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81597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Up Arrow 13"/>
          <p:cNvSpPr/>
          <p:nvPr/>
        </p:nvSpPr>
        <p:spPr>
          <a:xfrm flipV="1">
            <a:off x="3987072" y="1718285"/>
            <a:ext cx="318517" cy="2940885"/>
          </a:xfrm>
          <a:prstGeom prst="up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15" name="Up Arrow 14"/>
          <p:cNvSpPr/>
          <p:nvPr/>
        </p:nvSpPr>
        <p:spPr>
          <a:xfrm>
            <a:off x="6882673" y="1778213"/>
            <a:ext cx="370480" cy="2910026"/>
          </a:xfrm>
          <a:prstGeom prst="up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>
              <a:solidFill>
                <a:schemeClr val="accent2"/>
              </a:solidFill>
            </a:endParaRPr>
          </a:p>
        </p:txBody>
      </p:sp>
      <p:sp>
        <p:nvSpPr>
          <p:cNvPr id="16" name="Title 1"/>
          <p:cNvSpPr>
            <a:spLocks noGrp="1"/>
          </p:cNvSpPr>
          <p:nvPr>
            <p:ph type="title" idx="4294967295"/>
          </p:nvPr>
        </p:nvSpPr>
        <p:spPr>
          <a:xfrm>
            <a:off x="3308130" y="697336"/>
            <a:ext cx="5457825" cy="43180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altLang="en-US" sz="2400" dirty="0">
                <a:solidFill>
                  <a:schemeClr val="accent3"/>
                </a:solidFill>
              </a:rPr>
              <a:t>Etkileşim ve </a:t>
            </a:r>
            <a:r>
              <a:rPr lang="en-US" altLang="en-US" sz="2400" dirty="0">
                <a:solidFill>
                  <a:schemeClr val="accent3"/>
                </a:solidFill>
              </a:rPr>
              <a:t>Norman’</a:t>
            </a:r>
            <a:r>
              <a:rPr lang="tr-TR" altLang="en-US" sz="2400" dirty="0">
                <a:solidFill>
                  <a:schemeClr val="accent3"/>
                </a:solidFill>
              </a:rPr>
              <a:t>ın</a:t>
            </a:r>
            <a:r>
              <a:rPr lang="en-US" altLang="en-US" sz="2400" dirty="0">
                <a:solidFill>
                  <a:schemeClr val="accent3"/>
                </a:solidFill>
              </a:rPr>
              <a:t> </a:t>
            </a:r>
            <a:r>
              <a:rPr lang="tr-TR" altLang="en-US" sz="2400" dirty="0">
                <a:solidFill>
                  <a:schemeClr val="accent3"/>
                </a:solidFill>
              </a:rPr>
              <a:t>Körfezleri</a:t>
            </a:r>
            <a:r>
              <a:rPr lang="en-US" altLang="en-US" sz="2400" dirty="0">
                <a:solidFill>
                  <a:schemeClr val="accent3"/>
                </a:solidFill>
              </a:rPr>
              <a:t> </a:t>
            </a:r>
          </a:p>
        </p:txBody>
      </p:sp>
      <p:sp>
        <p:nvSpPr>
          <p:cNvPr id="17" name="Content Placeholder 2"/>
          <p:cNvSpPr>
            <a:spLocks noGrp="1"/>
          </p:cNvSpPr>
          <p:nvPr>
            <p:ph idx="4294967295"/>
          </p:nvPr>
        </p:nvSpPr>
        <p:spPr>
          <a:xfrm>
            <a:off x="2092898" y="5362562"/>
            <a:ext cx="7888288" cy="474663"/>
          </a:xfrm>
        </p:spPr>
        <p:txBody>
          <a:bodyPr vert="horz" lIns="91440" tIns="45720" rIns="91440" bIns="45720" rtlCol="0" anchor="b">
            <a:noAutofit/>
          </a:bodyPr>
          <a:lstStyle/>
          <a:p>
            <a:pPr marL="0" algn="ctr">
              <a:lnSpc>
                <a:spcPct val="85000"/>
              </a:lnSpc>
              <a:spcBef>
                <a:spcPct val="0"/>
              </a:spcBef>
              <a:buNone/>
            </a:pPr>
            <a:r>
              <a:rPr lang="tr-TR" altLang="en-US" sz="2400" spc="-50" dirty="0">
                <a:solidFill>
                  <a:schemeClr val="accent3"/>
                </a:solidFill>
                <a:latin typeface="+mj-lt"/>
                <a:ea typeface="+mj-ea"/>
                <a:cs typeface="+mj-cs"/>
              </a:rPr>
              <a:t>İBE</a:t>
            </a:r>
            <a:r>
              <a:rPr lang="en-US" altLang="en-US" sz="2400" spc="-50" dirty="0">
                <a:solidFill>
                  <a:schemeClr val="accent3"/>
                </a:solidFill>
                <a:latin typeface="+mj-lt"/>
                <a:ea typeface="+mj-ea"/>
                <a:cs typeface="+mj-cs"/>
              </a:rPr>
              <a:t>=</a:t>
            </a:r>
            <a:r>
              <a:rPr lang="tr-TR" altLang="en-US" sz="2400" spc="-50" dirty="0">
                <a:solidFill>
                  <a:schemeClr val="accent3"/>
                </a:solidFill>
                <a:latin typeface="+mj-lt"/>
                <a:ea typeface="+mj-ea"/>
                <a:cs typeface="+mj-cs"/>
              </a:rPr>
              <a:t>Değerlendirme ve Gerçekleştirme Körfezine köprü kurmak</a:t>
            </a:r>
            <a:endParaRPr lang="en-US" altLang="en-US" sz="2400" spc="-50" dirty="0">
              <a:solidFill>
                <a:schemeClr val="accent3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3308131" y="1234520"/>
            <a:ext cx="4572000" cy="543693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chemeClr val="accent3"/>
                </a:solidFill>
              </a:rPr>
              <a:t>HEDEF</a:t>
            </a:r>
            <a:endParaRPr lang="tr-TR" dirty="0">
              <a:solidFill>
                <a:schemeClr val="accent3"/>
              </a:solidFill>
            </a:endParaRPr>
          </a:p>
        </p:txBody>
      </p:sp>
      <p:sp>
        <p:nvSpPr>
          <p:cNvPr id="19" name="Round Same Side Corner Rectangle 18"/>
          <p:cNvSpPr/>
          <p:nvPr/>
        </p:nvSpPr>
        <p:spPr>
          <a:xfrm>
            <a:off x="3308131" y="4688239"/>
            <a:ext cx="4572000" cy="525455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dirty="0">
                <a:solidFill>
                  <a:schemeClr val="accent3"/>
                </a:solidFill>
              </a:rPr>
              <a:t>DÜNYA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3308130" y="2099497"/>
            <a:ext cx="1736653" cy="224274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dirty="0">
                <a:solidFill>
                  <a:schemeClr val="accent3"/>
                </a:solidFill>
              </a:rPr>
              <a:t>Bunu nasıl çalıştıracağı</a:t>
            </a:r>
            <a:r>
              <a:rPr lang="en-US" dirty="0">
                <a:solidFill>
                  <a:schemeClr val="accent3"/>
                </a:solidFill>
              </a:rPr>
              <a:t>m</a:t>
            </a:r>
            <a:r>
              <a:rPr lang="tr-TR" dirty="0">
                <a:solidFill>
                  <a:schemeClr val="accent3"/>
                </a:solidFill>
              </a:rPr>
              <a:t>?</a:t>
            </a:r>
          </a:p>
          <a:p>
            <a:pPr algn="ctr"/>
            <a:endParaRPr lang="tr-TR" dirty="0">
              <a:solidFill>
                <a:schemeClr val="accent3"/>
              </a:solidFill>
            </a:endParaRPr>
          </a:p>
          <a:p>
            <a:pPr algn="ctr"/>
            <a:endParaRPr lang="tr-TR" dirty="0">
              <a:solidFill>
                <a:schemeClr val="accent3"/>
              </a:solidFill>
            </a:endParaRPr>
          </a:p>
          <a:p>
            <a:pPr algn="ctr"/>
            <a:r>
              <a:rPr lang="tr-TR" dirty="0">
                <a:solidFill>
                  <a:schemeClr val="accent3"/>
                </a:solidFill>
              </a:rPr>
              <a:t>Ne yapmalıyım?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6203731" y="2099497"/>
            <a:ext cx="1676400" cy="224274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dirty="0">
                <a:solidFill>
                  <a:schemeClr val="accent3"/>
                </a:solidFill>
              </a:rPr>
              <a:t>Ne oldu?</a:t>
            </a:r>
          </a:p>
          <a:p>
            <a:pPr algn="ctr"/>
            <a:endParaRPr lang="tr-TR" dirty="0">
              <a:solidFill>
                <a:schemeClr val="accent3"/>
              </a:solidFill>
            </a:endParaRPr>
          </a:p>
          <a:p>
            <a:pPr algn="ctr"/>
            <a:endParaRPr lang="tr-TR" dirty="0">
              <a:solidFill>
                <a:schemeClr val="accent3"/>
              </a:solidFill>
            </a:endParaRPr>
          </a:p>
          <a:p>
            <a:pPr algn="ctr"/>
            <a:r>
              <a:rPr lang="tr-TR" dirty="0">
                <a:solidFill>
                  <a:schemeClr val="accent3"/>
                </a:solidFill>
              </a:rPr>
              <a:t>Bu yapmak istediğim mi?</a:t>
            </a:r>
          </a:p>
        </p:txBody>
      </p:sp>
      <p:sp>
        <p:nvSpPr>
          <p:cNvPr id="22" name="TextBox 21"/>
          <p:cNvSpPr txBox="1"/>
          <p:nvPr/>
        </p:nvSpPr>
        <p:spPr>
          <a:xfrm rot="5400000">
            <a:off x="6816609" y="3008267"/>
            <a:ext cx="281314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spc="-50" dirty="0">
                <a:solidFill>
                  <a:schemeClr val="accent3"/>
                </a:solidFill>
                <a:latin typeface="+mj-lt"/>
                <a:ea typeface="+mj-ea"/>
                <a:cs typeface="+mj-cs"/>
              </a:rPr>
              <a:t>Değerlendirme</a:t>
            </a:r>
            <a:r>
              <a:rPr lang="tr-TR" sz="2400" dirty="0" smtClean="0">
                <a:solidFill>
                  <a:schemeClr val="accent3"/>
                </a:solidFill>
              </a:rPr>
              <a:t> </a:t>
            </a:r>
            <a:r>
              <a:rPr lang="tr-TR" sz="2400" spc="-50" dirty="0">
                <a:solidFill>
                  <a:schemeClr val="accent3"/>
                </a:solidFill>
                <a:latin typeface="+mj-lt"/>
                <a:ea typeface="+mj-ea"/>
                <a:cs typeface="+mj-cs"/>
              </a:rPr>
              <a:t>Körfezi</a:t>
            </a:r>
          </a:p>
        </p:txBody>
      </p:sp>
      <p:sp>
        <p:nvSpPr>
          <p:cNvPr id="23" name="TextBox 22"/>
          <p:cNvSpPr txBox="1"/>
          <p:nvPr/>
        </p:nvSpPr>
        <p:spPr>
          <a:xfrm rot="16200000">
            <a:off x="1376766" y="2990038"/>
            <a:ext cx="3078087" cy="46166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defTabSz="914400">
              <a:lnSpc>
                <a:spcPct val="85000"/>
              </a:lnSpc>
              <a:spcBef>
                <a:spcPct val="0"/>
              </a:spcBef>
              <a:buNone/>
              <a:defRPr sz="2700" spc="-5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2400" dirty="0">
                <a:solidFill>
                  <a:schemeClr val="accent3"/>
                </a:solidFill>
              </a:rPr>
              <a:t>Gerçekleştirme Körfezi</a:t>
            </a:r>
          </a:p>
        </p:txBody>
      </p:sp>
    </p:spTree>
    <p:extLst>
      <p:ext uri="{BB962C8B-B14F-4D97-AF65-F5344CB8AC3E}">
        <p14:creationId xmlns:p14="http://schemas.microsoft.com/office/powerpoint/2010/main" val="404522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9014" y="286603"/>
            <a:ext cx="11282290" cy="1450757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/>
              <a:t>Hatalar: Kullanıcının mı Tasarımcının mı?</a:t>
            </a:r>
            <a:endParaRPr lang="en-US" dirty="0"/>
          </a:p>
        </p:txBody>
      </p:sp>
      <p:sp>
        <p:nvSpPr>
          <p:cNvPr id="4" name="Content Placeholder 2"/>
          <p:cNvSpPr>
            <a:spLocks noGrp="1"/>
          </p:cNvSpPr>
          <p:nvPr/>
        </p:nvSpPr>
        <p:spPr>
          <a:xfrm>
            <a:off x="1066800" y="1916097"/>
            <a:ext cx="10608130" cy="4468374"/>
          </a:xfrm>
          <a:prstGeom prst="rect">
            <a:avLst/>
          </a:prstGeom>
        </p:spPr>
        <p:txBody>
          <a:bodyPr vert="horz" lIns="0" tIns="45720" rIns="0" bIns="45720" rtlCol="0">
            <a:normAutofit fontScale="92500" lnSpcReduction="10000"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×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Kayma (Slips): 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Kullanıcı 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sistemi iyi 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anlamış, 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ne 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yapacağının farkında 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ancak kaza ile 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yanlış 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zamanda 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yanlış tuşa basmışsa 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bir Kayma (Slips) 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oluşmuştur. </a:t>
            </a:r>
            <a:endParaRPr 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Daha iyi bir ekran 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tasarımı</a:t>
            </a:r>
            <a:endParaRPr 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q"/>
            </a:pPr>
            <a:endParaRPr 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×"/>
            </a:pP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Yanılgı 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(Mistake): 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Kullanıcı 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sisteme hakim 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değilse, 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ne 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yapacağını 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tam olarak kestiremiyorsa, bu 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şekilde 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ortaya 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çıkan 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hatalara da 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Yanılgılar 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(Mistakes) denilmektedir. </a:t>
            </a:r>
          </a:p>
          <a:p>
            <a:pPr marL="457200" indent="-457200"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Düzeltilmesi daha zordur, sistemin iyi 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anlaşılması vb. durumları 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gerektirir.</a:t>
            </a:r>
          </a:p>
        </p:txBody>
      </p:sp>
    </p:spTree>
    <p:extLst>
      <p:ext uri="{BB962C8B-B14F-4D97-AF65-F5344CB8AC3E}">
        <p14:creationId xmlns:p14="http://schemas.microsoft.com/office/powerpoint/2010/main" val="3019309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b">
            <a:normAutofit/>
          </a:bodyPr>
          <a:lstStyle/>
          <a:p>
            <a:r>
              <a:rPr lang="tr-TR" altLang="tr-TR" dirty="0"/>
              <a:t>Norman için Etkileşim</a:t>
            </a:r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/>
        </p:nvSpPr>
        <p:spPr>
          <a:xfrm>
            <a:off x="1066800" y="1916097"/>
            <a:ext cx="8686800" cy="431537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Hata 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etkileşimin 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doğal bir parçasıdır</a:t>
            </a:r>
          </a:p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Etkileşimde 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parça parça bilgilerden bir model 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oluştururuz</a:t>
            </a:r>
            <a:endParaRPr 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Yapmak istediklerimizi fiziksel harekete döker sonra bunun 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sonuçlarını yorumlarız</a:t>
            </a:r>
            <a:endParaRPr 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Sonuçlar bizim tepkimizi tetikler</a:t>
            </a:r>
          </a:p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Dünya ile 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etkileşimimiz 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bu döngü sürecinde devam eder</a:t>
            </a:r>
          </a:p>
          <a:p>
            <a:pPr marL="0" indent="0">
              <a:spcAft>
                <a:spcPts val="600"/>
              </a:spcAft>
              <a:buClr>
                <a:schemeClr val="accent2"/>
              </a:buClr>
              <a:buNone/>
            </a:pPr>
            <a:endParaRPr 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2" descr="https://www.fabbs.org/wp-content/uploads/2016/08/norma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90923" y="1875457"/>
            <a:ext cx="1756992" cy="2729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2055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/>
              <a:t>Çaresizlikler ve Norman</a:t>
            </a:r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/>
        </p:nvSpPr>
        <p:spPr>
          <a:xfrm>
            <a:off x="1066800" y="1916097"/>
            <a:ext cx="8686800" cy="4139646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Öğrenilmiş çaresizlik</a:t>
            </a:r>
          </a:p>
          <a:p>
            <a:pPr marL="749808" lvl="1" indent="-457200"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tr-TR" sz="2600" dirty="0">
                <a:latin typeface="Arial" panose="020B0604020202020204" pitchFamily="34" charset="0"/>
                <a:cs typeface="Arial" panose="020B0604020202020204" pitchFamily="34" charset="0"/>
              </a:rPr>
              <a:t>Denedim yapamadım: Vazgeçiyorum</a:t>
            </a:r>
          </a:p>
          <a:p>
            <a:pPr marL="749808" lvl="1" indent="-457200"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tr-TR" sz="2600" dirty="0">
                <a:latin typeface="Arial" panose="020B0604020202020204" pitchFamily="34" charset="0"/>
                <a:cs typeface="Arial" panose="020B0604020202020204" pitchFamily="34" charset="0"/>
              </a:rPr>
              <a:t>«Ben bilgisayar kullanamıyorum»</a:t>
            </a:r>
          </a:p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Öğretilmiş çaresizlik</a:t>
            </a:r>
          </a:p>
          <a:p>
            <a:pPr marL="749808" lvl="1" indent="-457200"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tr-TR" sz="2600" dirty="0">
                <a:latin typeface="Arial" panose="020B0604020202020204" pitchFamily="34" charset="0"/>
                <a:cs typeface="Arial" panose="020B0604020202020204" pitchFamily="34" charset="0"/>
              </a:rPr>
              <a:t>Matematik dersi gibi: Sen yapamazsın</a:t>
            </a:r>
          </a:p>
        </p:txBody>
      </p:sp>
      <p:pic>
        <p:nvPicPr>
          <p:cNvPr id="4" name="Picture 2" descr="https://www.fabbs.org/wp-content/uploads/2016/08/norma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90923" y="1875457"/>
            <a:ext cx="1756992" cy="2729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99042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1094720" cy="1450757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/>
              <a:t>Yedi Aşamalı Döngü Modelinin Kullanımı</a:t>
            </a:r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/>
        </p:nvSpPr>
        <p:spPr>
          <a:xfrm>
            <a:off x="1066800" y="1916097"/>
            <a:ext cx="8686800" cy="431537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Norman şunu sormanızı tavsiye eder: Bir kullanıcı ne kadar kolaylıkla:</a:t>
            </a:r>
          </a:p>
          <a:p>
            <a:pPr marL="749808" lvl="1" indent="-457200"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tr-TR" sz="2600" dirty="0">
                <a:latin typeface="Arial" panose="020B0604020202020204" pitchFamily="34" charset="0"/>
                <a:cs typeface="Arial" panose="020B0604020202020204" pitchFamily="34" charset="0"/>
              </a:rPr>
              <a:t>Bir aracın fonksiyonlarını anlar</a:t>
            </a:r>
          </a:p>
          <a:p>
            <a:pPr marL="749808" lvl="1" indent="-457200"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tr-TR" sz="2600" dirty="0">
                <a:latin typeface="Arial" panose="020B0604020202020204" pitchFamily="34" charset="0"/>
                <a:cs typeface="Arial" panose="020B0604020202020204" pitchFamily="34" charset="0"/>
              </a:rPr>
              <a:t>Yapmak istediklerini fiziksel harekete döker</a:t>
            </a:r>
          </a:p>
          <a:p>
            <a:pPr marL="749808" lvl="1" indent="-457200"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tr-TR" sz="2600" dirty="0">
                <a:latin typeface="Arial" panose="020B0604020202020204" pitchFamily="34" charset="0"/>
                <a:cs typeface="Arial" panose="020B0604020202020204" pitchFamily="34" charset="0"/>
              </a:rPr>
              <a:t>Hareketi gerçekleştirir</a:t>
            </a:r>
          </a:p>
          <a:p>
            <a:pPr marL="749808" lvl="1" indent="-457200"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tr-TR" sz="2600" dirty="0">
                <a:latin typeface="Arial" panose="020B0604020202020204" pitchFamily="34" charset="0"/>
                <a:cs typeface="Arial" panose="020B0604020202020204" pitchFamily="34" charset="0"/>
              </a:rPr>
              <a:t>Sistemin durumu ile yapmak istediğini eşleştirir</a:t>
            </a:r>
          </a:p>
          <a:p>
            <a:pPr marL="749808" lvl="1" indent="-457200"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tr-TR" sz="2600" dirty="0">
                <a:latin typeface="Arial" panose="020B0604020202020204" pitchFamily="34" charset="0"/>
                <a:cs typeface="Arial" panose="020B0604020202020204" pitchFamily="34" charset="0"/>
              </a:rPr>
              <a:t>Sistemin istediği duruma gelip gelmediğini </a:t>
            </a:r>
            <a:r>
              <a:rPr lang="tr-TR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söyleyebilir</a:t>
            </a:r>
            <a:endParaRPr lang="tr-TR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endParaRPr 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2" descr="https://www.fabbs.org/wp-content/uploads/2016/08/norma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90923" y="1875457"/>
            <a:ext cx="1756992" cy="2729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2508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/>
              <a:t>Tasarım Günlüğü için İpucu</a:t>
            </a:r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/>
        </p:nvSpPr>
        <p:spPr>
          <a:xfrm>
            <a:off x="1066800" y="1916097"/>
            <a:ext cx="8686800" cy="431537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Norman’ın 7 aşamalı döngüsü tasarım sorunlarını belirlemek için çok etkili bir yöntemdir</a:t>
            </a:r>
          </a:p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Bu yolla tasarımın her aşamasında 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kullanılabilir</a:t>
            </a:r>
            <a:endParaRPr 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2" descr="https://www.fabbs.org/wp-content/uploads/2016/08/norma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90923" y="1875457"/>
            <a:ext cx="1756992" cy="2729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0652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/>
              <a:t>Bölüm sonu etkinliği</a:t>
            </a:r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/>
        </p:nvSpPr>
        <p:spPr>
          <a:xfrm>
            <a:off x="1066800" y="1916097"/>
            <a:ext cx="5799826" cy="431537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Marketlere yeni konulmaya başlayan kendi kendine ödeme kasalarının kullanımını gözlemleyip Norman’ın körfez yaklaşımına göre analiz edin. Kullanıcı değerlendirme ya da  gerçekleştirme aşamalarında ne yapıyor raporlayın.</a:t>
            </a:r>
          </a:p>
        </p:txBody>
      </p:sp>
      <p:graphicFrame>
        <p:nvGraphicFramePr>
          <p:cNvPr id="3" name="Nesne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2033248"/>
              </p:ext>
            </p:extLst>
          </p:nvPr>
        </p:nvGraphicFramePr>
        <p:xfrm>
          <a:off x="7350664" y="655608"/>
          <a:ext cx="4063376" cy="541999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7" name="Image" r:id="rId4" imgW="4977720" imgH="6640920" progId="Photoshop.Image.16">
                  <p:embed/>
                </p:oleObj>
              </mc:Choice>
              <mc:Fallback>
                <p:oleObj name="Image" r:id="rId4" imgW="4977720" imgH="6640920" progId="Photoshop.Image.16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7350664" y="655608"/>
                        <a:ext cx="4063376" cy="541999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768558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b">
            <a:normAutofit/>
          </a:bodyPr>
          <a:lstStyle/>
          <a:p>
            <a:r>
              <a:rPr lang="tr-TR"/>
              <a:t>Gelecek D</a:t>
            </a:r>
            <a:r>
              <a:rPr lang="tr-TR" smtClean="0"/>
              <a:t>ers </a:t>
            </a:r>
            <a:r>
              <a:rPr lang="tr-TR" dirty="0" smtClean="0"/>
              <a:t>- 4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7230" y="2801083"/>
            <a:ext cx="3238500" cy="3238500"/>
          </a:xfrm>
        </p:spPr>
      </p:pic>
      <p:sp>
        <p:nvSpPr>
          <p:cNvPr id="5" name="Content Placeholder 2"/>
          <p:cNvSpPr>
            <a:spLocks noGrp="1"/>
          </p:cNvSpPr>
          <p:nvPr/>
        </p:nvSpPr>
        <p:spPr>
          <a:xfrm>
            <a:off x="1066800" y="1916097"/>
            <a:ext cx="5799826" cy="431537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İnsan Bilgisayar Etkileşiminin Psikolojik Boyutu</a:t>
            </a:r>
            <a:endParaRPr 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47035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3416" y="2196906"/>
            <a:ext cx="3378591" cy="337859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/>
              <a:t>Dersin Amaçları</a:t>
            </a:r>
          </a:p>
        </p:txBody>
      </p:sp>
      <p:sp>
        <p:nvSpPr>
          <p:cNvPr id="6" name="Content Placeholder 2"/>
          <p:cNvSpPr>
            <a:spLocks noGrp="1"/>
          </p:cNvSpPr>
          <p:nvPr/>
        </p:nvSpPr>
        <p:spPr>
          <a:xfrm>
            <a:off x="1066800" y="1916097"/>
            <a:ext cx="10058400" cy="394021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Öğrenilmiş 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ve öğretilmiş 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çaresizlik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Etkileşimin 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7 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seviyesi 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ve körfez 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yaklaşımı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7 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seviye yaklaşımının tasarıma 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etkisi</a:t>
            </a:r>
            <a:endParaRPr 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7931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/>
              <a:t>Etkinlikler</a:t>
            </a:r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/>
        </p:nvSpPr>
        <p:spPr>
          <a:xfrm>
            <a:off x="1066800" y="1916097"/>
            <a:ext cx="10058400" cy="394021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Tasarım günlüğü için</a:t>
            </a:r>
          </a:p>
          <a:p>
            <a:pPr marL="749808" lvl="1" indent="-457200"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tr-TR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Evindeki buzdolabı ve TV uzaktan kumandayı Norman’in 7 seviye yaklaşımı ile değerlendir</a:t>
            </a:r>
          </a:p>
          <a:p>
            <a:pPr marL="749808" lvl="1" indent="-457200"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tr-TR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Hangisi daha kolay, neden?</a:t>
            </a:r>
          </a:p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endParaRPr lang="tr-TR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endParaRPr 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1680" y="3422826"/>
            <a:ext cx="2558643" cy="255864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5971" y="3564899"/>
            <a:ext cx="1700212" cy="2266949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4949641" y="6066284"/>
            <a:ext cx="698836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tr-TR" sz="1200" dirty="0">
                <a:latin typeface="Trebuchet MS" panose="020B0603020202020204" pitchFamily="34" charset="0"/>
              </a:rPr>
              <a:t>https://pixabay.com/en/pen-office-diary-notebook-work-1974727/</a:t>
            </a:r>
          </a:p>
        </p:txBody>
      </p:sp>
    </p:spTree>
    <p:extLst>
      <p:ext uri="{BB962C8B-B14F-4D97-AF65-F5344CB8AC3E}">
        <p14:creationId xmlns:p14="http://schemas.microsoft.com/office/powerpoint/2010/main" val="1000873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/>
              <a:t>İBE’nin Temel Bileşenleri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357161" y="2225012"/>
            <a:ext cx="424346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800" i="1" u="sng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karşılıklı etkiler bütünlüğü</a:t>
            </a:r>
            <a:endParaRPr lang="tr-TR" sz="2800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6" name="Group 15"/>
          <p:cNvGrpSpPr/>
          <p:nvPr/>
        </p:nvGrpSpPr>
        <p:grpSpPr>
          <a:xfrm>
            <a:off x="4488467" y="2670440"/>
            <a:ext cx="4361476" cy="3045652"/>
            <a:chOff x="1782093" y="890521"/>
            <a:chExt cx="6058736" cy="4762687"/>
          </a:xfrm>
        </p:grpSpPr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29102" y="3556482"/>
              <a:ext cx="1611727" cy="1611725"/>
            </a:xfrm>
            <a:prstGeom prst="rect">
              <a:avLst/>
            </a:prstGeom>
          </p:spPr>
        </p:pic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82093" y="3384029"/>
              <a:ext cx="1852239" cy="1852240"/>
            </a:xfrm>
            <a:prstGeom prst="rect">
              <a:avLst/>
            </a:prstGeom>
          </p:spPr>
        </p:pic>
        <p:sp>
          <p:nvSpPr>
            <p:cNvPr id="19" name="Oval 18"/>
            <p:cNvSpPr>
              <a:spLocks noChangeArrowheads="1"/>
            </p:cNvSpPr>
            <p:nvPr/>
          </p:nvSpPr>
          <p:spPr bwMode="auto">
            <a:xfrm>
              <a:off x="3109552" y="2297926"/>
              <a:ext cx="3358409" cy="316771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anchor="ctr"/>
            <a:lstStyle>
              <a:defPPr>
                <a:defRPr lang="en-US"/>
              </a:defPPr>
              <a:lvl1pPr marL="0" algn="l" defTabSz="914400" rtl="0" latinLnBrk="0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latinLnBrk="0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latinLnBrk="0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latinLnBrk="0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latinLnBrk="0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latinLnBrk="0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latinLnBrk="0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latinLnBrk="0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latinLnBrk="0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20" name="Text Box 28"/>
            <p:cNvSpPr txBox="1">
              <a:spLocks noChangeArrowheads="1"/>
            </p:cNvSpPr>
            <p:nvPr/>
          </p:nvSpPr>
          <p:spPr bwMode="auto">
            <a:xfrm>
              <a:off x="2171221" y="5236269"/>
              <a:ext cx="1711898" cy="4057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00CC99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50567" tIns="25283" rIns="50567" bIns="25283"/>
            <a:lstStyle>
              <a:defPPr>
                <a:defRPr lang="en-US"/>
              </a:defPPr>
              <a:lvl1pPr marL="0" algn="l" defTabSz="914400" rtl="0" latinLnBrk="0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latinLnBrk="0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latinLnBrk="0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latinLnBrk="0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latinLnBrk="0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latinLnBrk="0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latinLnBrk="0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latinLnBrk="0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latinLnBrk="0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tr-TR" sz="2000" b="1" dirty="0">
                  <a:solidFill>
                    <a:srgbClr val="000000"/>
                  </a:solidFill>
                  <a:cs typeface="Times New Roman" pitchFamily="18" charset="0"/>
                </a:rPr>
                <a:t>Kullanıcı</a:t>
              </a:r>
              <a:endParaRPr lang="tr-TR" sz="4400" b="1" dirty="0"/>
            </a:p>
          </p:txBody>
        </p:sp>
        <p:sp>
          <p:nvSpPr>
            <p:cNvPr id="21" name="Text Box 27"/>
            <p:cNvSpPr txBox="1">
              <a:spLocks noChangeArrowheads="1"/>
            </p:cNvSpPr>
            <p:nvPr/>
          </p:nvSpPr>
          <p:spPr bwMode="auto">
            <a:xfrm>
              <a:off x="4972507" y="1281395"/>
              <a:ext cx="2411655" cy="3940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00CC99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50567" tIns="25283" rIns="50567" bIns="25283"/>
            <a:lstStyle>
              <a:defPPr>
                <a:defRPr lang="en-US"/>
              </a:defPPr>
              <a:lvl1pPr marL="0" algn="l" defTabSz="914400" rtl="0" latinLnBrk="0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latinLnBrk="0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latinLnBrk="0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latinLnBrk="0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latinLnBrk="0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latinLnBrk="0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latinLnBrk="0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latinLnBrk="0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latinLnBrk="0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tr-TR" sz="2000" b="1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Araç/Arayüz</a:t>
              </a:r>
              <a:endParaRPr lang="tr-TR" sz="44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" name="Text Box 26"/>
            <p:cNvSpPr txBox="1">
              <a:spLocks noChangeArrowheads="1"/>
            </p:cNvSpPr>
            <p:nvPr/>
          </p:nvSpPr>
          <p:spPr bwMode="auto">
            <a:xfrm>
              <a:off x="3995694" y="2954333"/>
              <a:ext cx="1727798" cy="3748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00CC99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50567" tIns="25283" rIns="50567" bIns="25283"/>
            <a:lstStyle>
              <a:defPPr>
                <a:defRPr lang="en-US"/>
              </a:defPPr>
              <a:lvl1pPr marL="0" algn="l" defTabSz="914400" rtl="0" latinLnBrk="0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latinLnBrk="0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latinLnBrk="0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latinLnBrk="0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latinLnBrk="0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latinLnBrk="0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latinLnBrk="0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latinLnBrk="0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latinLnBrk="0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tr-TR" sz="2000" b="1" dirty="0">
                  <a:solidFill>
                    <a:srgbClr val="000000"/>
                  </a:solidFill>
                  <a:cs typeface="Times New Roman" pitchFamily="18" charset="0"/>
                </a:rPr>
                <a:t>Bağlam</a:t>
              </a:r>
              <a:endParaRPr lang="tr-TR" sz="3600" b="1" dirty="0"/>
            </a:p>
          </p:txBody>
        </p:sp>
        <p:sp>
          <p:nvSpPr>
            <p:cNvPr id="23" name="Text Box 24"/>
            <p:cNvSpPr txBox="1">
              <a:spLocks noChangeArrowheads="1"/>
            </p:cNvSpPr>
            <p:nvPr/>
          </p:nvSpPr>
          <p:spPr bwMode="auto">
            <a:xfrm>
              <a:off x="6381824" y="5236269"/>
              <a:ext cx="1362268" cy="4169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00CC99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50567" tIns="25283" rIns="50567" bIns="25283"/>
            <a:lstStyle>
              <a:defPPr>
                <a:defRPr lang="en-US"/>
              </a:defPPr>
              <a:lvl1pPr marL="0" algn="l" defTabSz="914400" rtl="0" latinLnBrk="0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latinLnBrk="0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latinLnBrk="0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latinLnBrk="0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latinLnBrk="0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latinLnBrk="0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latinLnBrk="0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latinLnBrk="0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latinLnBrk="0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tr-TR" sz="2000" b="1" dirty="0">
                  <a:solidFill>
                    <a:srgbClr val="000000"/>
                  </a:solidFill>
                  <a:cs typeface="Times New Roman" pitchFamily="18" charset="0"/>
                </a:rPr>
                <a:t>Görev</a:t>
              </a:r>
              <a:endParaRPr lang="tr-TR" sz="4400" b="1" dirty="0"/>
            </a:p>
          </p:txBody>
        </p:sp>
        <p:pic>
          <p:nvPicPr>
            <p:cNvPr id="24" name="Picture 23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47991" y="3491037"/>
              <a:ext cx="1011507" cy="1011507"/>
            </a:xfrm>
            <a:prstGeom prst="rect">
              <a:avLst/>
            </a:prstGeom>
          </p:spPr>
        </p:pic>
        <p:pic>
          <p:nvPicPr>
            <p:cNvPr id="25" name="Picture 24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56462" y="3491037"/>
              <a:ext cx="1036320" cy="1036320"/>
            </a:xfrm>
            <a:prstGeom prst="rect">
              <a:avLst/>
            </a:prstGeom>
          </p:spPr>
        </p:pic>
        <p:sp>
          <p:nvSpPr>
            <p:cNvPr id="26" name="AutoShape 29"/>
            <p:cNvSpPr>
              <a:spLocks noChangeArrowheads="1"/>
            </p:cNvSpPr>
            <p:nvPr/>
          </p:nvSpPr>
          <p:spPr bwMode="auto">
            <a:xfrm>
              <a:off x="3289895" y="2098083"/>
              <a:ext cx="2939207" cy="2447684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rgbClr val="000000"/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00CC99"/>
                  </a:solidFill>
                </a14:hiddenFill>
              </a:ext>
            </a:extLst>
          </p:spPr>
          <p:txBody>
            <a:bodyPr anchor="ctr"/>
            <a:lstStyle>
              <a:defPPr>
                <a:defRPr lang="en-US"/>
              </a:defPPr>
              <a:lvl1pPr marL="0" algn="l" defTabSz="914400" rtl="0" latinLnBrk="0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latinLnBrk="0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latinLnBrk="0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latinLnBrk="0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latinLnBrk="0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latinLnBrk="0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latinLnBrk="0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latinLnBrk="0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latinLnBrk="0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pic>
          <p:nvPicPr>
            <p:cNvPr id="27" name="Picture 26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94951" y="890521"/>
              <a:ext cx="974601" cy="123107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099762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/>
              <a:t>Etkileşim ve Norman (1988, 2013) </a:t>
            </a:r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/>
        </p:nvSpPr>
        <p:spPr>
          <a:xfrm>
            <a:off x="1066800" y="1916097"/>
            <a:ext cx="8686800" cy="431537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Etkileşim mesajların makinadan etkin şekilde kullanıcıya sunulmasıdır</a:t>
            </a:r>
          </a:p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Hata etkileşimin doğal bir parçasıdır</a:t>
            </a:r>
          </a:p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Kullanıcı sistem modelini parçalı bilgilerle oluşturur</a:t>
            </a:r>
          </a:p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Kararlarımızı fiziksel harekete çevirir sonra bunun sonuçlarını yorumlarız</a:t>
            </a:r>
          </a:p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Olaylar yanıtımızı tetikler</a:t>
            </a:r>
          </a:p>
          <a:p>
            <a:pPr marL="749808" lvl="1" indent="-457200"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tr-TR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Dünya ile etkileşimimiz sürekli bir döngüdür </a:t>
            </a:r>
          </a:p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endParaRPr 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2" descr="https://www.fabbs.org/wp-content/uploads/2016/08/norma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90923" y="1875457"/>
            <a:ext cx="1756992" cy="2729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90392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/>
              <a:t>Etkileşim ve Norman (1988, 2013) </a:t>
            </a:r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/>
        </p:nvSpPr>
        <p:spPr>
          <a:xfrm>
            <a:off x="1066800" y="1916097"/>
            <a:ext cx="8686800" cy="431537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Kullanıcının 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bilgiyi isleme 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davranışını 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temel  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alır</a:t>
            </a:r>
            <a:endParaRPr 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Norman (1988) 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etkileşim 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sürecini, belirli 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işlem 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seviyelerine bölerek modellemeye 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çalışır</a:t>
            </a:r>
            <a:endParaRPr 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Mevcut teknolojileri daha 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kullanılır 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hale getirmek için pratik ve popüler çözümler</a:t>
            </a:r>
          </a:p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“Bilgisayar 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ara yüzlerini nasıl 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daha iyi 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tasarlayalım 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ki 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farklı 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özelliklere sahip 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kullanıcılar 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en rahat 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şekilde onları kullansınlar 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ve en yüksek 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performansı 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elde etsinler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endParaRPr 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2" descr="https://www.fabbs.org/wp-content/uploads/2016/08/norma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90923" y="1875457"/>
            <a:ext cx="1756992" cy="2729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3857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/>
              <a:t>Norman’a Göre Kullanılabilir Arayüz</a:t>
            </a:r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/>
        </p:nvSpPr>
        <p:spPr>
          <a:xfrm>
            <a:off x="1097280" y="2109526"/>
            <a:ext cx="8686800" cy="3728566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Kullanıcı ara yüz 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ile 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etkileşirken, 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ne kadar:</a:t>
            </a:r>
          </a:p>
          <a:p>
            <a:pPr marL="749808" lvl="1" indent="-457200"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tr-TR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Aracın fonksiyonlarını anlıyor</a:t>
            </a:r>
            <a:endParaRPr lang="tr-TR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9808" lvl="1" indent="-457200"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tr-TR" sz="2600" dirty="0">
                <a:latin typeface="Arial" panose="020B0604020202020204" pitchFamily="34" charset="0"/>
                <a:cs typeface="Arial" panose="020B0604020202020204" pitchFamily="34" charset="0"/>
              </a:rPr>
              <a:t>Yapmak istedikleri ile fiziksel hareketi </a:t>
            </a:r>
            <a:r>
              <a:rPr lang="tr-TR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eşleştirebiliyor</a:t>
            </a:r>
            <a:endParaRPr lang="tr-TR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9808" lvl="1" indent="-457200"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tr-TR" sz="2600" dirty="0">
                <a:latin typeface="Arial" panose="020B0604020202020204" pitchFamily="34" charset="0"/>
                <a:cs typeface="Arial" panose="020B0604020202020204" pitchFamily="34" charset="0"/>
              </a:rPr>
              <a:t>Görevi </a:t>
            </a:r>
            <a:r>
              <a:rPr lang="tr-TR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gerçekleştiriyor</a:t>
            </a:r>
            <a:endParaRPr lang="tr-TR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9808" lvl="1" indent="-457200"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tr-TR" sz="2600" dirty="0">
                <a:latin typeface="Arial" panose="020B0604020202020204" pitchFamily="34" charset="0"/>
                <a:cs typeface="Arial" panose="020B0604020202020204" pitchFamily="34" charset="0"/>
              </a:rPr>
              <a:t>Sistemin </a:t>
            </a:r>
            <a:r>
              <a:rPr lang="tr-TR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bulunduğu </a:t>
            </a:r>
            <a:r>
              <a:rPr lang="tr-TR" sz="2600" dirty="0">
                <a:latin typeface="Arial" panose="020B0604020202020204" pitchFamily="34" charset="0"/>
                <a:cs typeface="Arial" panose="020B0604020202020204" pitchFamily="34" charset="0"/>
              </a:rPr>
              <a:t>durumu </a:t>
            </a:r>
            <a:r>
              <a:rPr lang="tr-TR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anlıyor</a:t>
            </a:r>
            <a:endParaRPr lang="tr-TR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9808" lvl="1" indent="-457200"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tr-TR" sz="2600" dirty="0">
                <a:latin typeface="Arial" panose="020B0604020202020204" pitchFamily="34" charset="0"/>
                <a:cs typeface="Arial" panose="020B0604020202020204" pitchFamily="34" charset="0"/>
              </a:rPr>
              <a:t>Sistemin istenen durumda </a:t>
            </a:r>
            <a:r>
              <a:rPr lang="tr-TR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olduğunu </a:t>
            </a:r>
            <a:r>
              <a:rPr lang="tr-TR" sz="2600" dirty="0">
                <a:latin typeface="Arial" panose="020B0604020202020204" pitchFamily="34" charset="0"/>
                <a:cs typeface="Arial" panose="020B0604020202020204" pitchFamily="34" charset="0"/>
              </a:rPr>
              <a:t>söyleyebiliyor</a:t>
            </a:r>
          </a:p>
        </p:txBody>
      </p:sp>
      <p:pic>
        <p:nvPicPr>
          <p:cNvPr id="4" name="Picture 2" descr="https://www.fabbs.org/wp-content/uploads/2016/08/norma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90923" y="1875457"/>
            <a:ext cx="1756992" cy="2729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8409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/>
              <a:t>Norman’ın 4 Tasarım Prensibi</a:t>
            </a:r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/>
        </p:nvSpPr>
        <p:spPr>
          <a:xfrm>
            <a:off x="1066800" y="1916097"/>
            <a:ext cx="8686800" cy="431537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Görülebilirlik </a:t>
            </a:r>
          </a:p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Kavramsal model </a:t>
            </a:r>
          </a:p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Anlamlı eşleştirmeler</a:t>
            </a:r>
            <a:endParaRPr 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Geribildirim</a:t>
            </a:r>
          </a:p>
        </p:txBody>
      </p:sp>
      <p:pic>
        <p:nvPicPr>
          <p:cNvPr id="4" name="Picture 2" descr="https://www.fabbs.org/wp-content/uploads/2016/08/norma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90923" y="1875457"/>
            <a:ext cx="1756992" cy="2729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88281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/>
              <a:t>Norman’ın  Körfez Benzetmesi 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9480" y="2271757"/>
            <a:ext cx="5334000" cy="3569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7468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117</TotalTime>
  <Words>689</Words>
  <Application>Microsoft Office PowerPoint</Application>
  <PresentationFormat>Widescreen</PresentationFormat>
  <Paragraphs>131</Paragraphs>
  <Slides>19</Slides>
  <Notes>15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7" baseType="lpstr">
      <vt:lpstr>Arial</vt:lpstr>
      <vt:lpstr>Calibri</vt:lpstr>
      <vt:lpstr>Calibri Light</vt:lpstr>
      <vt:lpstr>Times New Roman</vt:lpstr>
      <vt:lpstr>Trebuchet MS</vt:lpstr>
      <vt:lpstr>Wingdings</vt:lpstr>
      <vt:lpstr>Retrospect</vt:lpstr>
      <vt:lpstr>Image</vt:lpstr>
      <vt:lpstr>İnsan Bilgisayar Etkileşimi Teoriler ve Yaklaşımlar – 2</vt:lpstr>
      <vt:lpstr>Dersin Amaçları</vt:lpstr>
      <vt:lpstr>Etkinlikler</vt:lpstr>
      <vt:lpstr>İBE’nin Temel Bileşenleri</vt:lpstr>
      <vt:lpstr>Etkileşim ve Norman (1988, 2013) </vt:lpstr>
      <vt:lpstr>Etkileşim ve Norman (1988, 2013) </vt:lpstr>
      <vt:lpstr>Norman’a Göre Kullanılabilir Arayüz</vt:lpstr>
      <vt:lpstr>Norman’ın 4 Tasarım Prensibi</vt:lpstr>
      <vt:lpstr>Norman’ın  Körfez Benzetmesi </vt:lpstr>
      <vt:lpstr>Norman’ın 7 Aşamalı Etkileşim Döngüsü</vt:lpstr>
      <vt:lpstr>PowerPoint Presentation</vt:lpstr>
      <vt:lpstr>Etkileşim ve Norman’ın Körfezleri </vt:lpstr>
      <vt:lpstr>Hatalar: Kullanıcının mı Tasarımcının mı?</vt:lpstr>
      <vt:lpstr>Norman için Etkileşim</vt:lpstr>
      <vt:lpstr>Çaresizlikler ve Norman</vt:lpstr>
      <vt:lpstr>Yedi Aşamalı Döngü Modelinin Kullanımı</vt:lpstr>
      <vt:lpstr>Tasarım Günlüğü için İpucu</vt:lpstr>
      <vt:lpstr>Bölüm sonu etkinliği</vt:lpstr>
      <vt:lpstr>Gelecek Ders - 4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 </dc:creator>
  <cp:lastModifiedBy>Özgür Esen</cp:lastModifiedBy>
  <cp:revision>36</cp:revision>
  <dcterms:created xsi:type="dcterms:W3CDTF">2014-09-12T02:11:56Z</dcterms:created>
  <dcterms:modified xsi:type="dcterms:W3CDTF">2017-10-23T08:36:31Z</dcterms:modified>
</cp:coreProperties>
</file>