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70" r:id="rId16"/>
    <p:sldId id="269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77662" autoAdjust="0"/>
  </p:normalViewPr>
  <p:slideViewPr>
    <p:cSldViewPr snapToGrid="0">
      <p:cViewPr varScale="1">
        <p:scale>
          <a:sx n="73" d="100"/>
          <a:sy n="73" d="100"/>
        </p:scale>
        <p:origin x="7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60727-0E71-4ECE-B57D-86E5B8DD514E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4A74C-FC48-4BBB-AD13-B73B0F7407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4A74C-FC48-4BBB-AD13-B73B0F74076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33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4A74C-FC48-4BBB-AD13-B73B0F74076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84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4A74C-FC48-4BBB-AD13-B73B0F74076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01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4A74C-FC48-4BBB-AD13-B73B0F74076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66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4A74C-FC48-4BBB-AD13-B73B0F74076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93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4A74C-FC48-4BBB-AD13-B73B0F74076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72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4A74C-FC48-4BBB-AD13-B73B0F74076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4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İnsan Bilgisayar Etkileşimi’nin dört temel bileşeni şekilde görüldüğü gibi Kullanıcı, Görev, Bağlam (Çevre) ve Araç’tır. </a:t>
            </a:r>
          </a:p>
          <a:p>
            <a:pPr eaLnBrk="1" hangingPunct="1"/>
            <a:r>
              <a:rPr lang="tr-TR" dirty="0" smtClean="0"/>
              <a:t>Örnek olarak cep telefonu kullanımında Araç cep telefonu, kullanıcı onu kullanan kişi (otobüs şöförü, ev kadını, öğrenci, genç, yaşlı gibi farklı pek çok kategori bulunmaktadır), o telefonla yerine getirilen görevler (konuşmak, mesaj atmak, takvim, rehber, müzik dinlemek gibi pek çok görev vardır) ve o telefonun hangi bağlamda kullanıldığı (sessiz bir ortamda, otobüste, çok ışıklı, çok gürültülü ortamda, okulda, toplantıda kullanmak) gibi seçeneklerle bir cep telefonunun kullanılabilirlik seviyesini belirleyen çok sayıda parametre ortaya çıkmaktadır.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4A74C-FC48-4BBB-AD13-B73B0F74076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51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4A74C-FC48-4BBB-AD13-B73B0F74076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37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4A74C-FC48-4BBB-AD13-B73B0F74076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71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4A74C-FC48-4BBB-AD13-B73B0F74076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40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4A74C-FC48-4BBB-AD13-B73B0F74076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23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4A74C-FC48-4BBB-AD13-B73B0F74076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2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4A74C-FC48-4BBB-AD13-B73B0F74076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18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4A74C-FC48-4BBB-AD13-B73B0F74076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73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3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6000" dirty="0" smtClean="0"/>
              <a:t>İnsan Bilgisayar Etkileşimi</a:t>
            </a:r>
            <a:br>
              <a:rPr lang="tr-TR" sz="6000" dirty="0" smtClean="0"/>
            </a:br>
            <a:r>
              <a:rPr lang="tr-TR" sz="4000" dirty="0" smtClean="0"/>
              <a:t>Teoriler ve Yaklaşımlar </a:t>
            </a:r>
            <a:r>
              <a:rPr lang="tr-TR" sz="4000" smtClean="0"/>
              <a:t>– 2</a:t>
            </a:r>
            <a:endParaRPr lang="tr-TR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Prof. Dr. Kürşat Çağıltay</a:t>
            </a:r>
            <a:br>
              <a:rPr lang="tr-TR" dirty="0" smtClean="0"/>
            </a:br>
            <a:r>
              <a:rPr lang="tr-TR" dirty="0" smtClean="0"/>
              <a:t>ODTÜ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83" y="5350583"/>
            <a:ext cx="2163114" cy="75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8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56854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Norman’ın 7 Aşamalı Etkileşim Döngüsü</a:t>
            </a: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1066801" y="1916097"/>
            <a:ext cx="5475125" cy="377901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Kullanıcı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hedefini ve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yapacağı işlemi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belirler,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Bilgisayar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ara yüzü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işlemi gerçekleştirir,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Uygulama sonucunu gözlemler; sistemin durumunu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algılar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 yorumlar,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Sonucu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değerlendirir, 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sonraki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adıma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karar verir.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 25"/>
          <p:cNvGrpSpPr/>
          <p:nvPr/>
        </p:nvGrpSpPr>
        <p:grpSpPr>
          <a:xfrm>
            <a:off x="6417539" y="2102342"/>
            <a:ext cx="5536595" cy="3365761"/>
            <a:chOff x="495071" y="271962"/>
            <a:chExt cx="9948080" cy="6047554"/>
          </a:xfrm>
        </p:grpSpPr>
        <p:cxnSp>
          <p:nvCxnSpPr>
            <p:cNvPr id="27" name="Düz Bağlayıcı 26"/>
            <p:cNvCxnSpPr/>
            <p:nvPr/>
          </p:nvCxnSpPr>
          <p:spPr>
            <a:xfrm>
              <a:off x="1506657" y="4403491"/>
              <a:ext cx="84308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4" descr="j019538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630" y="4403492"/>
              <a:ext cx="1214136" cy="1298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4550740" y="5821808"/>
              <a:ext cx="2394067" cy="497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050" b="1">
                  <a:solidFill>
                    <a:schemeClr val="accent1">
                      <a:lumMod val="75000"/>
                    </a:schemeClr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latin typeface="Arial" charset="0"/>
                </a:defRPr>
              </a:lvl2pPr>
              <a:lvl3pPr marL="1143000" indent="-228600" eaLnBrk="0" hangingPunct="0">
                <a:defRPr>
                  <a:latin typeface="Arial" charset="0"/>
                </a:defRPr>
              </a:lvl3pPr>
              <a:lvl4pPr marL="1600200" indent="-228600" eaLnBrk="0" hangingPunct="0">
                <a:defRPr>
                  <a:latin typeface="Arial" charset="0"/>
                </a:defRPr>
              </a:lvl4pPr>
              <a:lvl5pPr marL="2057400" indent="-228600" eaLnBrk="0" hangingPunct="0">
                <a:defRPr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9pPr>
            </a:lstStyle>
            <a:p>
              <a:pPr algn="ctr"/>
              <a:r>
                <a:rPr lang="tr-TR" sz="1200" dirty="0">
                  <a:solidFill>
                    <a:schemeClr val="tx2"/>
                  </a:solidFill>
                </a:rPr>
                <a:t>Fiziksel Etkinlik</a:t>
              </a: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4332560" y="3788219"/>
              <a:ext cx="2830428" cy="497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tr-TR" sz="1200" b="1" dirty="0">
                  <a:solidFill>
                    <a:schemeClr val="tx2"/>
                  </a:solidFill>
                </a:rPr>
                <a:t>Bilişsel Etkinlik</a:t>
              </a:r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7733555" y="3585930"/>
              <a:ext cx="1444620" cy="497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tr-TR" sz="1200" dirty="0">
                  <a:solidFill>
                    <a:schemeClr val="accent2"/>
                  </a:solidFill>
                </a:rPr>
                <a:t>Algılama</a:t>
              </a: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7913202" y="2492460"/>
              <a:ext cx="2529949" cy="497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4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latin typeface="Arial" charset="0"/>
                </a:defRPr>
              </a:lvl2pPr>
              <a:lvl3pPr marL="1143000" indent="-228600" eaLnBrk="0" hangingPunct="0">
                <a:defRPr>
                  <a:latin typeface="Arial" charset="0"/>
                </a:defRPr>
              </a:lvl3pPr>
              <a:lvl4pPr marL="1600200" indent="-228600" eaLnBrk="0" hangingPunct="0">
                <a:defRPr>
                  <a:latin typeface="Arial" charset="0"/>
                </a:defRPr>
              </a:lvl4pPr>
              <a:lvl5pPr marL="2057400" indent="-228600" eaLnBrk="0" hangingPunct="0">
                <a:defRPr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9pPr>
            </a:lstStyle>
            <a:p>
              <a:pPr algn="ctr"/>
              <a:r>
                <a:rPr lang="tr-TR" sz="1200" dirty="0"/>
                <a:t>Yorumlama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7286774" y="1319968"/>
              <a:ext cx="2650719" cy="497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4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latin typeface="Arial" charset="0"/>
                </a:defRPr>
              </a:lvl2pPr>
              <a:lvl3pPr marL="1143000" indent="-228600" eaLnBrk="0" hangingPunct="0">
                <a:defRPr>
                  <a:latin typeface="Arial" charset="0"/>
                </a:defRPr>
              </a:lvl3pPr>
              <a:lvl4pPr marL="1600200" indent="-228600" eaLnBrk="0" hangingPunct="0">
                <a:defRPr>
                  <a:latin typeface="Arial" charset="0"/>
                </a:defRPr>
              </a:lvl4pPr>
              <a:lvl5pPr marL="2057400" indent="-228600" eaLnBrk="0" hangingPunct="0">
                <a:defRPr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9pPr>
            </a:lstStyle>
            <a:p>
              <a:pPr algn="ctr"/>
              <a:r>
                <a:rPr lang="tr-TR" sz="1200" dirty="0"/>
                <a:t>Değerlendirme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4684357" y="271962"/>
              <a:ext cx="227624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4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latin typeface="Arial" charset="0"/>
                </a:defRPr>
              </a:lvl2pPr>
              <a:lvl3pPr marL="1143000" indent="-228600" eaLnBrk="0" hangingPunct="0">
                <a:defRPr>
                  <a:latin typeface="Arial" charset="0"/>
                </a:defRPr>
              </a:lvl3pPr>
              <a:lvl4pPr marL="1600200" indent="-228600" eaLnBrk="0" hangingPunct="0">
                <a:defRPr>
                  <a:latin typeface="Arial" charset="0"/>
                </a:defRPr>
              </a:lvl4pPr>
              <a:lvl5pPr marL="2057400" indent="-228600" eaLnBrk="0" hangingPunct="0">
                <a:defRPr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9pPr>
            </a:lstStyle>
            <a:p>
              <a:pPr algn="ctr"/>
              <a:r>
                <a:rPr lang="tr-TR" sz="1200" dirty="0" smtClean="0"/>
                <a:t>Hedefler</a:t>
              </a:r>
            </a:p>
            <a:p>
              <a:pPr algn="ctr"/>
              <a:r>
                <a:rPr lang="tr-TR" sz="1200" dirty="0" smtClean="0"/>
                <a:t>Beklenti</a:t>
              </a:r>
              <a:endParaRPr lang="tr-TR" sz="1200" dirty="0"/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1506656" y="3421499"/>
              <a:ext cx="3048789" cy="497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tr-TR" sz="1200" dirty="0">
                  <a:solidFill>
                    <a:schemeClr val="accent2"/>
                  </a:solidFill>
                </a:rPr>
                <a:t>Gerçekleştirme</a:t>
              </a:r>
            </a:p>
          </p:txBody>
        </p:sp>
        <p:sp>
          <p:nvSpPr>
            <p:cNvPr id="36" name="Text Box 21"/>
            <p:cNvSpPr txBox="1">
              <a:spLocks noChangeArrowheads="1"/>
            </p:cNvSpPr>
            <p:nvPr/>
          </p:nvSpPr>
          <p:spPr bwMode="auto">
            <a:xfrm>
              <a:off x="1726175" y="1182706"/>
              <a:ext cx="2958181" cy="497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4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latin typeface="Arial" charset="0"/>
                </a:defRPr>
              </a:lvl2pPr>
              <a:lvl3pPr marL="1143000" indent="-228600" eaLnBrk="0" hangingPunct="0">
                <a:defRPr>
                  <a:latin typeface="Arial" charset="0"/>
                </a:defRPr>
              </a:lvl3pPr>
              <a:lvl4pPr marL="1600200" indent="-228600" eaLnBrk="0" hangingPunct="0">
                <a:defRPr>
                  <a:latin typeface="Arial" charset="0"/>
                </a:defRPr>
              </a:lvl4pPr>
              <a:lvl5pPr marL="2057400" indent="-228600" eaLnBrk="0" hangingPunct="0">
                <a:defRPr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9pPr>
            </a:lstStyle>
            <a:p>
              <a:pPr algn="ctr"/>
              <a:r>
                <a:rPr lang="tr-TR" sz="1200" dirty="0" smtClean="0"/>
                <a:t>Yapılmak İstenen</a:t>
              </a:r>
              <a:endParaRPr lang="tr-TR" sz="1200" dirty="0"/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495071" y="2249457"/>
              <a:ext cx="3812877" cy="497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tr-TR" sz="1200" dirty="0">
                  <a:solidFill>
                    <a:schemeClr val="accent2"/>
                  </a:solidFill>
                </a:rPr>
                <a:t>Hareketin </a:t>
              </a:r>
              <a:r>
                <a:rPr lang="tr-TR" sz="1200" dirty="0" smtClean="0">
                  <a:solidFill>
                    <a:schemeClr val="accent2"/>
                  </a:solidFill>
                </a:rPr>
                <a:t>Belirlenmesi</a:t>
              </a:r>
              <a:endParaRPr lang="tr-TR" sz="1200" dirty="0">
                <a:solidFill>
                  <a:schemeClr val="accent2"/>
                </a:solidFill>
              </a:endParaRPr>
            </a:p>
          </p:txBody>
        </p:sp>
        <p:sp>
          <p:nvSpPr>
            <p:cNvPr id="38" name="AutoShape 24"/>
            <p:cNvSpPr>
              <a:spLocks noChangeArrowheads="1"/>
            </p:cNvSpPr>
            <p:nvPr/>
          </p:nvSpPr>
          <p:spPr bwMode="auto">
            <a:xfrm rot="19914036">
              <a:off x="6765476" y="4360623"/>
              <a:ext cx="1936160" cy="477156"/>
            </a:xfrm>
            <a:prstGeom prst="curvedUpArrow">
              <a:avLst>
                <a:gd name="adj1" fmla="val 72866"/>
                <a:gd name="adj2" fmla="val 169901"/>
                <a:gd name="adj3" fmla="val 5771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chemeClr val="accent2"/>
                </a:solidFill>
              </a:endParaRPr>
            </a:p>
          </p:txBody>
        </p:sp>
        <p:sp>
          <p:nvSpPr>
            <p:cNvPr id="39" name="AutoShape 27"/>
            <p:cNvSpPr>
              <a:spLocks noChangeArrowheads="1"/>
            </p:cNvSpPr>
            <p:nvPr/>
          </p:nvSpPr>
          <p:spPr bwMode="auto">
            <a:xfrm rot="1596832">
              <a:off x="3020542" y="4404825"/>
              <a:ext cx="1984936" cy="422543"/>
            </a:xfrm>
            <a:prstGeom prst="curvedUpArrow">
              <a:avLst>
                <a:gd name="adj1" fmla="val 74666"/>
                <a:gd name="adj2" fmla="val 174098"/>
                <a:gd name="adj3" fmla="val 5771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chemeClr val="accent2"/>
                </a:solidFill>
              </a:endParaRPr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 flipV="1">
              <a:off x="8630158" y="3079190"/>
              <a:ext cx="341314" cy="506739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chemeClr val="accent2"/>
                </a:solidFill>
              </a:endParaRPr>
            </a:p>
          </p:txBody>
        </p: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 flipH="1" flipV="1">
              <a:off x="8612133" y="1770596"/>
              <a:ext cx="377362" cy="60330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chemeClr val="accent2"/>
                </a:solidFill>
              </a:endParaRPr>
            </a:p>
          </p:txBody>
        </p:sp>
        <p:sp>
          <p:nvSpPr>
            <p:cNvPr id="42" name="Line 34"/>
            <p:cNvSpPr>
              <a:spLocks noChangeShapeType="1"/>
            </p:cNvSpPr>
            <p:nvPr/>
          </p:nvSpPr>
          <p:spPr bwMode="auto">
            <a:xfrm>
              <a:off x="2544117" y="2772296"/>
              <a:ext cx="486935" cy="543911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chemeClr val="accent2"/>
                </a:solidFill>
              </a:endParaRPr>
            </a:p>
          </p:txBody>
        </p:sp>
        <p:sp>
          <p:nvSpPr>
            <p:cNvPr id="43" name="Line 35"/>
            <p:cNvSpPr>
              <a:spLocks noChangeShapeType="1"/>
            </p:cNvSpPr>
            <p:nvPr/>
          </p:nvSpPr>
          <p:spPr bwMode="auto">
            <a:xfrm flipH="1">
              <a:off x="2637755" y="1644372"/>
              <a:ext cx="486935" cy="638089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chemeClr val="accent2"/>
                </a:solidFill>
              </a:endParaRPr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 flipH="1" flipV="1">
              <a:off x="6706427" y="788838"/>
              <a:ext cx="913121" cy="241263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chemeClr val="accent2"/>
                </a:solidFill>
              </a:endParaRPr>
            </a:p>
          </p:txBody>
        </p:sp>
        <p:sp>
          <p:nvSpPr>
            <p:cNvPr id="45" name="Line 38"/>
            <p:cNvSpPr>
              <a:spLocks noChangeShapeType="1"/>
            </p:cNvSpPr>
            <p:nvPr/>
          </p:nvSpPr>
          <p:spPr bwMode="auto">
            <a:xfrm flipH="1">
              <a:off x="4022862" y="703090"/>
              <a:ext cx="869735" cy="39737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1066801" y="5764455"/>
            <a:ext cx="11076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Bu döngüdeki boşluklar/belirsizlikler, kullanım zorluğu ve hataları yaratır</a:t>
            </a:r>
          </a:p>
        </p:txBody>
      </p:sp>
    </p:spTree>
    <p:extLst>
      <p:ext uri="{BB962C8B-B14F-4D97-AF65-F5344CB8AC3E}">
        <p14:creationId xmlns:p14="http://schemas.microsoft.com/office/powerpoint/2010/main" val="36655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 26"/>
          <p:cNvGrpSpPr/>
          <p:nvPr/>
        </p:nvGrpSpPr>
        <p:grpSpPr>
          <a:xfrm>
            <a:off x="345057" y="271962"/>
            <a:ext cx="11593901" cy="6011511"/>
            <a:chOff x="345057" y="271962"/>
            <a:chExt cx="11593901" cy="6011511"/>
          </a:xfrm>
        </p:grpSpPr>
        <p:cxnSp>
          <p:nvCxnSpPr>
            <p:cNvPr id="26" name="Düz Bağlayıcı 25"/>
            <p:cNvCxnSpPr/>
            <p:nvPr/>
          </p:nvCxnSpPr>
          <p:spPr>
            <a:xfrm>
              <a:off x="345057" y="4403492"/>
              <a:ext cx="115939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4" descr="j019538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630" y="4403492"/>
              <a:ext cx="1214136" cy="1298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534942" y="5821808"/>
              <a:ext cx="242566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050" b="1">
                  <a:solidFill>
                    <a:schemeClr val="accent1">
                      <a:lumMod val="75000"/>
                    </a:schemeClr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latin typeface="Arial" charset="0"/>
                </a:defRPr>
              </a:lvl2pPr>
              <a:lvl3pPr marL="1143000" indent="-228600" eaLnBrk="0" hangingPunct="0">
                <a:defRPr>
                  <a:latin typeface="Arial" charset="0"/>
                </a:defRPr>
              </a:lvl3pPr>
              <a:lvl4pPr marL="1600200" indent="-228600" eaLnBrk="0" hangingPunct="0">
                <a:defRPr>
                  <a:latin typeface="Arial" charset="0"/>
                </a:defRPr>
              </a:lvl4pPr>
              <a:lvl5pPr marL="2057400" indent="-228600" eaLnBrk="0" hangingPunct="0">
                <a:defRPr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9pPr>
            </a:lstStyle>
            <a:p>
              <a:pPr algn="ctr"/>
              <a:r>
                <a:rPr lang="tr-TR" sz="2400" dirty="0">
                  <a:solidFill>
                    <a:schemeClr val="tx2"/>
                  </a:solidFill>
                </a:rPr>
                <a:t>Fiziksel</a:t>
              </a:r>
              <a:r>
                <a:rPr lang="tr-TR" dirty="0">
                  <a:solidFill>
                    <a:schemeClr val="tx2"/>
                  </a:solidFill>
                </a:rPr>
                <a:t> </a:t>
              </a:r>
              <a:r>
                <a:rPr lang="tr-TR" sz="2400" dirty="0">
                  <a:solidFill>
                    <a:schemeClr val="tx2"/>
                  </a:solidFill>
                </a:rPr>
                <a:t>Etkinlik</a:t>
              </a: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4332560" y="3788219"/>
              <a:ext cx="28304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tr-TR" sz="2400" b="1" dirty="0">
                  <a:solidFill>
                    <a:schemeClr val="tx2"/>
                  </a:solidFill>
                </a:rPr>
                <a:t>Bilişsel</a:t>
              </a:r>
              <a:r>
                <a:rPr lang="tr-TR" sz="1050" b="1" dirty="0">
                  <a:solidFill>
                    <a:schemeClr val="tx2"/>
                  </a:solidFill>
                </a:rPr>
                <a:t> </a:t>
              </a:r>
              <a:r>
                <a:rPr lang="tr-TR" sz="2400" b="1" dirty="0">
                  <a:solidFill>
                    <a:schemeClr val="tx2"/>
                  </a:solidFill>
                </a:rPr>
                <a:t>Etkinlik</a:t>
              </a: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7733556" y="3585930"/>
              <a:ext cx="144462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tr-TR" sz="2400" dirty="0">
                  <a:solidFill>
                    <a:schemeClr val="accent2"/>
                  </a:solidFill>
                </a:rPr>
                <a:t>Algılama</a:t>
              </a:r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7913201" y="2492460"/>
              <a:ext cx="25299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4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latin typeface="Arial" charset="0"/>
                </a:defRPr>
              </a:lvl2pPr>
              <a:lvl3pPr marL="1143000" indent="-228600" eaLnBrk="0" hangingPunct="0">
                <a:defRPr>
                  <a:latin typeface="Arial" charset="0"/>
                </a:defRPr>
              </a:lvl3pPr>
              <a:lvl4pPr marL="1600200" indent="-228600" eaLnBrk="0" hangingPunct="0">
                <a:defRPr>
                  <a:latin typeface="Arial" charset="0"/>
                </a:defRPr>
              </a:lvl4pPr>
              <a:lvl5pPr marL="2057400" indent="-228600" eaLnBrk="0" hangingPunct="0">
                <a:defRPr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9pPr>
            </a:lstStyle>
            <a:p>
              <a:pPr algn="ctr"/>
              <a:r>
                <a:rPr lang="tr-TR" dirty="0"/>
                <a:t>Yorumlama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7286773" y="1319969"/>
              <a:ext cx="265071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4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latin typeface="Arial" charset="0"/>
                </a:defRPr>
              </a:lvl2pPr>
              <a:lvl3pPr marL="1143000" indent="-228600" eaLnBrk="0" hangingPunct="0">
                <a:defRPr>
                  <a:latin typeface="Arial" charset="0"/>
                </a:defRPr>
              </a:lvl3pPr>
              <a:lvl4pPr marL="1600200" indent="-228600" eaLnBrk="0" hangingPunct="0">
                <a:defRPr>
                  <a:latin typeface="Arial" charset="0"/>
                </a:defRPr>
              </a:lvl4pPr>
              <a:lvl5pPr marL="2057400" indent="-228600" eaLnBrk="0" hangingPunct="0">
                <a:defRPr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9pPr>
            </a:lstStyle>
            <a:p>
              <a:pPr algn="ctr"/>
              <a:r>
                <a:rPr lang="tr-TR" dirty="0"/>
                <a:t>Değerlendirme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4684357" y="271962"/>
              <a:ext cx="227624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4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latin typeface="Arial" charset="0"/>
                </a:defRPr>
              </a:lvl2pPr>
              <a:lvl3pPr marL="1143000" indent="-228600" eaLnBrk="0" hangingPunct="0">
                <a:defRPr>
                  <a:latin typeface="Arial" charset="0"/>
                </a:defRPr>
              </a:lvl3pPr>
              <a:lvl4pPr marL="1600200" indent="-228600" eaLnBrk="0" hangingPunct="0">
                <a:defRPr>
                  <a:latin typeface="Arial" charset="0"/>
                </a:defRPr>
              </a:lvl4pPr>
              <a:lvl5pPr marL="2057400" indent="-228600" eaLnBrk="0" hangingPunct="0">
                <a:defRPr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9pPr>
            </a:lstStyle>
            <a:p>
              <a:pPr algn="ctr"/>
              <a:r>
                <a:rPr lang="tr-TR" dirty="0" smtClean="0"/>
                <a:t>Hedefler</a:t>
              </a:r>
            </a:p>
            <a:p>
              <a:pPr algn="ctr"/>
              <a:r>
                <a:rPr lang="tr-TR" dirty="0" smtClean="0"/>
                <a:t>Beklenti</a:t>
              </a:r>
              <a:endParaRPr lang="tr-TR" dirty="0"/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1506657" y="3421499"/>
              <a:ext cx="304878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tr-TR" sz="2400" dirty="0">
                  <a:solidFill>
                    <a:schemeClr val="accent2"/>
                  </a:solidFill>
                </a:rPr>
                <a:t>Gerçekleştirme</a:t>
              </a: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1726175" y="1182707"/>
              <a:ext cx="295818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4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latin typeface="Arial" charset="0"/>
                </a:defRPr>
              </a:lvl2pPr>
              <a:lvl3pPr marL="1143000" indent="-228600" eaLnBrk="0" hangingPunct="0">
                <a:defRPr>
                  <a:latin typeface="Arial" charset="0"/>
                </a:defRPr>
              </a:lvl3pPr>
              <a:lvl4pPr marL="1600200" indent="-228600" eaLnBrk="0" hangingPunct="0">
                <a:defRPr>
                  <a:latin typeface="Arial" charset="0"/>
                </a:defRPr>
              </a:lvl4pPr>
              <a:lvl5pPr marL="2057400" indent="-228600" eaLnBrk="0" hangingPunct="0">
                <a:defRPr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9pPr>
            </a:lstStyle>
            <a:p>
              <a:pPr algn="ctr"/>
              <a:r>
                <a:rPr lang="tr-TR" dirty="0" smtClean="0"/>
                <a:t>Yapılmak İstenen</a:t>
              </a:r>
              <a:endParaRPr lang="tr-TR" dirty="0"/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495071" y="2249457"/>
              <a:ext cx="381287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tr-TR" sz="2400" dirty="0">
                  <a:solidFill>
                    <a:schemeClr val="accent2"/>
                  </a:solidFill>
                </a:rPr>
                <a:t>Hareketin </a:t>
              </a:r>
              <a:r>
                <a:rPr lang="tr-TR" sz="2400" dirty="0" smtClean="0">
                  <a:solidFill>
                    <a:schemeClr val="accent2"/>
                  </a:solidFill>
                </a:rPr>
                <a:t>Belirlenmesi</a:t>
              </a:r>
              <a:endParaRPr lang="tr-TR" sz="2400" dirty="0">
                <a:solidFill>
                  <a:schemeClr val="accent2"/>
                </a:solidFill>
              </a:endParaRPr>
            </a:p>
          </p:txBody>
        </p:sp>
        <p:sp>
          <p:nvSpPr>
            <p:cNvPr id="18" name="AutoShape 24"/>
            <p:cNvSpPr>
              <a:spLocks noChangeArrowheads="1"/>
            </p:cNvSpPr>
            <p:nvPr/>
          </p:nvSpPr>
          <p:spPr bwMode="auto">
            <a:xfrm rot="19914036">
              <a:off x="6765476" y="4360623"/>
              <a:ext cx="1936160" cy="477156"/>
            </a:xfrm>
            <a:prstGeom prst="curvedUpArrow">
              <a:avLst>
                <a:gd name="adj1" fmla="val 72866"/>
                <a:gd name="adj2" fmla="val 169901"/>
                <a:gd name="adj3" fmla="val 5771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 dirty="0">
                <a:solidFill>
                  <a:schemeClr val="accent2"/>
                </a:solidFill>
              </a:endParaRPr>
            </a:p>
          </p:txBody>
        </p:sp>
        <p:sp>
          <p:nvSpPr>
            <p:cNvPr id="19" name="AutoShape 27"/>
            <p:cNvSpPr>
              <a:spLocks noChangeArrowheads="1"/>
            </p:cNvSpPr>
            <p:nvPr/>
          </p:nvSpPr>
          <p:spPr bwMode="auto">
            <a:xfrm rot="1596832">
              <a:off x="3020542" y="4404825"/>
              <a:ext cx="1984936" cy="422543"/>
            </a:xfrm>
            <a:prstGeom prst="curvedUpArrow">
              <a:avLst>
                <a:gd name="adj1" fmla="val 74666"/>
                <a:gd name="adj2" fmla="val 174098"/>
                <a:gd name="adj3" fmla="val 5771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 dirty="0">
                <a:solidFill>
                  <a:schemeClr val="accent2"/>
                </a:solidFill>
              </a:endParaRPr>
            </a:p>
          </p:txBody>
        </p:sp>
        <p:sp>
          <p:nvSpPr>
            <p:cNvPr id="20" name="Line 32"/>
            <p:cNvSpPr>
              <a:spLocks noChangeShapeType="1"/>
            </p:cNvSpPr>
            <p:nvPr/>
          </p:nvSpPr>
          <p:spPr bwMode="auto">
            <a:xfrm flipV="1">
              <a:off x="8630158" y="3079190"/>
              <a:ext cx="341314" cy="506739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 dirty="0">
                <a:solidFill>
                  <a:schemeClr val="accent2"/>
                </a:solidFill>
              </a:endParaRPr>
            </a:p>
          </p:txBody>
        </p:sp>
        <p:sp>
          <p:nvSpPr>
            <p:cNvPr id="21" name="Line 33"/>
            <p:cNvSpPr>
              <a:spLocks noChangeShapeType="1"/>
            </p:cNvSpPr>
            <p:nvPr/>
          </p:nvSpPr>
          <p:spPr bwMode="auto">
            <a:xfrm flipH="1" flipV="1">
              <a:off x="8612133" y="1770596"/>
              <a:ext cx="377362" cy="60330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 dirty="0">
                <a:solidFill>
                  <a:schemeClr val="accent2"/>
                </a:solidFill>
              </a:endParaRPr>
            </a:p>
          </p:txBody>
        </p:sp>
        <p:sp>
          <p:nvSpPr>
            <p:cNvPr id="22" name="Line 34"/>
            <p:cNvSpPr>
              <a:spLocks noChangeShapeType="1"/>
            </p:cNvSpPr>
            <p:nvPr/>
          </p:nvSpPr>
          <p:spPr bwMode="auto">
            <a:xfrm>
              <a:off x="2544117" y="2772296"/>
              <a:ext cx="486935" cy="543911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 dirty="0">
                <a:solidFill>
                  <a:schemeClr val="accent2"/>
                </a:solidFill>
              </a:endParaRPr>
            </a:p>
          </p:txBody>
        </p:sp>
        <p:sp>
          <p:nvSpPr>
            <p:cNvPr id="23" name="Line 35"/>
            <p:cNvSpPr>
              <a:spLocks noChangeShapeType="1"/>
            </p:cNvSpPr>
            <p:nvPr/>
          </p:nvSpPr>
          <p:spPr bwMode="auto">
            <a:xfrm flipH="1">
              <a:off x="2637755" y="1644372"/>
              <a:ext cx="486935" cy="638089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 dirty="0">
                <a:solidFill>
                  <a:schemeClr val="accent2"/>
                </a:solidFill>
              </a:endParaRPr>
            </a:p>
          </p:txBody>
        </p:sp>
        <p:sp>
          <p:nvSpPr>
            <p:cNvPr id="24" name="Line 37"/>
            <p:cNvSpPr>
              <a:spLocks noChangeShapeType="1"/>
            </p:cNvSpPr>
            <p:nvPr/>
          </p:nvSpPr>
          <p:spPr bwMode="auto">
            <a:xfrm flipH="1" flipV="1">
              <a:off x="6706427" y="788838"/>
              <a:ext cx="913121" cy="241263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 dirty="0">
                <a:solidFill>
                  <a:schemeClr val="accent2"/>
                </a:solidFill>
              </a:endParaRPr>
            </a:p>
          </p:txBody>
        </p:sp>
        <p:sp>
          <p:nvSpPr>
            <p:cNvPr id="25" name="Line 38"/>
            <p:cNvSpPr>
              <a:spLocks noChangeShapeType="1"/>
            </p:cNvSpPr>
            <p:nvPr/>
          </p:nvSpPr>
          <p:spPr bwMode="auto">
            <a:xfrm flipH="1">
              <a:off x="4022862" y="703090"/>
              <a:ext cx="869735" cy="39737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5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p Arrow 13"/>
          <p:cNvSpPr/>
          <p:nvPr/>
        </p:nvSpPr>
        <p:spPr>
          <a:xfrm flipV="1">
            <a:off x="3987072" y="1718285"/>
            <a:ext cx="318517" cy="2940885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Up Arrow 14"/>
          <p:cNvSpPr/>
          <p:nvPr/>
        </p:nvSpPr>
        <p:spPr>
          <a:xfrm>
            <a:off x="6882673" y="1778213"/>
            <a:ext cx="370480" cy="2910026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accent2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idx="4294967295"/>
          </p:nvPr>
        </p:nvSpPr>
        <p:spPr>
          <a:xfrm>
            <a:off x="3308130" y="697336"/>
            <a:ext cx="5457825" cy="431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en-US" sz="2400" dirty="0">
                <a:solidFill>
                  <a:schemeClr val="accent3"/>
                </a:solidFill>
              </a:rPr>
              <a:t>Etkileşim ve </a:t>
            </a:r>
            <a:r>
              <a:rPr lang="en-US" altLang="en-US" sz="2400" dirty="0">
                <a:solidFill>
                  <a:schemeClr val="accent3"/>
                </a:solidFill>
              </a:rPr>
              <a:t>Norman’</a:t>
            </a:r>
            <a:r>
              <a:rPr lang="tr-TR" altLang="en-US" sz="2400" dirty="0">
                <a:solidFill>
                  <a:schemeClr val="accent3"/>
                </a:solidFill>
              </a:rPr>
              <a:t>ın</a:t>
            </a:r>
            <a:r>
              <a:rPr lang="en-US" altLang="en-US" sz="2400" dirty="0">
                <a:solidFill>
                  <a:schemeClr val="accent3"/>
                </a:solidFill>
              </a:rPr>
              <a:t> </a:t>
            </a:r>
            <a:r>
              <a:rPr lang="tr-TR" altLang="en-US" sz="2400" dirty="0">
                <a:solidFill>
                  <a:schemeClr val="accent3"/>
                </a:solidFill>
              </a:rPr>
              <a:t>Körfezleri</a:t>
            </a:r>
            <a:r>
              <a:rPr lang="en-US" altLang="en-US" sz="2400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4294967295"/>
          </p:nvPr>
        </p:nvSpPr>
        <p:spPr>
          <a:xfrm>
            <a:off x="2092898" y="5362562"/>
            <a:ext cx="7888288" cy="474663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tr-TR" altLang="en-US" sz="2400" spc="-5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İBE</a:t>
            </a:r>
            <a:r>
              <a:rPr lang="en-US" altLang="en-US" sz="2400" spc="-5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=</a:t>
            </a:r>
            <a:r>
              <a:rPr lang="tr-TR" altLang="en-US" sz="2400" spc="-5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Değerlendirme ve Gerçekleştirme Körfezine köprü kurmak</a:t>
            </a:r>
            <a:endParaRPr lang="en-US" altLang="en-US" sz="2400" spc="-5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08131" y="1234520"/>
            <a:ext cx="4572000" cy="5436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accent3"/>
                </a:solidFill>
              </a:rPr>
              <a:t>HEDEF</a:t>
            </a:r>
            <a:endParaRPr lang="tr-TR" dirty="0">
              <a:solidFill>
                <a:schemeClr val="accent3"/>
              </a:solidFill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3308131" y="4688239"/>
            <a:ext cx="4572000" cy="5254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accent3"/>
                </a:solidFill>
              </a:rPr>
              <a:t>DÜNYA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308130" y="2099497"/>
            <a:ext cx="1736653" cy="22427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accent3"/>
                </a:solidFill>
              </a:rPr>
              <a:t>Bunu nasıl çalıştıracağı</a:t>
            </a:r>
            <a:r>
              <a:rPr lang="en-US" dirty="0">
                <a:solidFill>
                  <a:schemeClr val="accent3"/>
                </a:solidFill>
              </a:rPr>
              <a:t>m</a:t>
            </a:r>
            <a:r>
              <a:rPr lang="tr-TR" dirty="0">
                <a:solidFill>
                  <a:schemeClr val="accent3"/>
                </a:solidFill>
              </a:rPr>
              <a:t>?</a:t>
            </a:r>
          </a:p>
          <a:p>
            <a:pPr algn="ctr"/>
            <a:endParaRPr lang="tr-TR" dirty="0">
              <a:solidFill>
                <a:schemeClr val="accent3"/>
              </a:solidFill>
            </a:endParaRPr>
          </a:p>
          <a:p>
            <a:pPr algn="ctr"/>
            <a:endParaRPr lang="tr-TR" dirty="0">
              <a:solidFill>
                <a:schemeClr val="accent3"/>
              </a:solidFill>
            </a:endParaRPr>
          </a:p>
          <a:p>
            <a:pPr algn="ctr"/>
            <a:r>
              <a:rPr lang="tr-TR" dirty="0">
                <a:solidFill>
                  <a:schemeClr val="accent3"/>
                </a:solidFill>
              </a:rPr>
              <a:t>Ne yapmalıyım?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203731" y="2099497"/>
            <a:ext cx="1676400" cy="22427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accent3"/>
                </a:solidFill>
              </a:rPr>
              <a:t>Ne oldu?</a:t>
            </a:r>
          </a:p>
          <a:p>
            <a:pPr algn="ctr"/>
            <a:endParaRPr lang="tr-TR" dirty="0">
              <a:solidFill>
                <a:schemeClr val="accent3"/>
              </a:solidFill>
            </a:endParaRPr>
          </a:p>
          <a:p>
            <a:pPr algn="ctr"/>
            <a:endParaRPr lang="tr-TR" dirty="0">
              <a:solidFill>
                <a:schemeClr val="accent3"/>
              </a:solidFill>
            </a:endParaRPr>
          </a:p>
          <a:p>
            <a:pPr algn="ctr"/>
            <a:r>
              <a:rPr lang="tr-TR" dirty="0">
                <a:solidFill>
                  <a:schemeClr val="accent3"/>
                </a:solidFill>
              </a:rPr>
              <a:t>Bu yapmak istediğim mi?</a:t>
            </a:r>
          </a:p>
        </p:txBody>
      </p:sp>
      <p:sp>
        <p:nvSpPr>
          <p:cNvPr id="22" name="TextBox 21"/>
          <p:cNvSpPr txBox="1"/>
          <p:nvPr/>
        </p:nvSpPr>
        <p:spPr>
          <a:xfrm rot="5400000">
            <a:off x="6816609" y="3008267"/>
            <a:ext cx="2813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spc="-5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Değerlendirme</a:t>
            </a:r>
            <a:r>
              <a:rPr lang="tr-TR" sz="2400" dirty="0" smtClean="0">
                <a:solidFill>
                  <a:schemeClr val="accent3"/>
                </a:solidFill>
              </a:rPr>
              <a:t> </a:t>
            </a:r>
            <a:r>
              <a:rPr lang="tr-TR" sz="2400" spc="-5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Körfezi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1376766" y="2990038"/>
            <a:ext cx="3078087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defTabSz="914400">
              <a:lnSpc>
                <a:spcPct val="85000"/>
              </a:lnSpc>
              <a:spcBef>
                <a:spcPct val="0"/>
              </a:spcBef>
              <a:buNone/>
              <a:defRPr sz="2700" spc="-5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>
                <a:solidFill>
                  <a:schemeClr val="accent3"/>
                </a:solidFill>
              </a:rPr>
              <a:t>Gerçekleştirme Körfezi</a:t>
            </a:r>
          </a:p>
        </p:txBody>
      </p:sp>
    </p:spTree>
    <p:extLst>
      <p:ext uri="{BB962C8B-B14F-4D97-AF65-F5344CB8AC3E}">
        <p14:creationId xmlns:p14="http://schemas.microsoft.com/office/powerpoint/2010/main" val="4045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14" y="286603"/>
            <a:ext cx="1128229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Hatalar: Kullanıcının mı Tasarımcının mı?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1066800" y="1916097"/>
            <a:ext cx="10608130" cy="4468374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×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Kayma (Slips):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Kullanıcı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sistemi iyi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anlamış,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yapacağının farkında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ancak kaza ile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yanlış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zamanda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yanlış tuşa basmışsa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bir Kayma (Slips)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oluşmuştur.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Daha iyi bir ekran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tasarımı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×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Yanılgı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(Mistake):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Kullanıcı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sisteme hakim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değilse,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yapacağını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tam olarak kestiremiyorsa, bu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şekilde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ortaya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çıkan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hatalara da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Yanılgılar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(Mistakes) denilmektedir. </a:t>
            </a: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Düzeltilmesi daha zordur, sistemin iyi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anlaşılması vb. durumları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gerektirir.</a:t>
            </a:r>
          </a:p>
        </p:txBody>
      </p:sp>
    </p:spTree>
    <p:extLst>
      <p:ext uri="{BB962C8B-B14F-4D97-AF65-F5344CB8AC3E}">
        <p14:creationId xmlns:p14="http://schemas.microsoft.com/office/powerpoint/2010/main" val="30193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tr-TR" dirty="0"/>
              <a:t>Norman için Etkileşim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1066800" y="1916097"/>
            <a:ext cx="8686800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Hata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etkileşimin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doğal bir parçasıdır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Etkileşimde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parça parça bilgilerden bir model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oluştururuz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Yapmak istediklerimizi fiziksel harekete döker sonra bunun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sonuçlarını yorumlarız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Sonuçlar bizim tepkimizi tetikler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Dünya ile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etkileşimimiz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bu döngü sürecinde devam eder</a:t>
            </a:r>
          </a:p>
          <a:p>
            <a:pPr marL="0" indent="0">
              <a:spcAft>
                <a:spcPts val="600"/>
              </a:spcAft>
              <a:buClr>
                <a:schemeClr val="accent2"/>
              </a:buClr>
              <a:buNone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www.fabbs.org/wp-content/uploads/2016/08/nor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923" y="1875457"/>
            <a:ext cx="1756992" cy="272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05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Çaresizlikler ve Norman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1066800" y="1916097"/>
            <a:ext cx="8686800" cy="413964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Öğrenilmiş çaresizlik</a:t>
            </a:r>
          </a:p>
          <a:p>
            <a:pPr marL="749808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Denedim yapamadım: Vazgeçiyorum</a:t>
            </a:r>
          </a:p>
          <a:p>
            <a:pPr marL="749808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«Ben bilgisayar kullanamıyorum»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Öğretilmiş çaresizlik</a:t>
            </a:r>
          </a:p>
          <a:p>
            <a:pPr marL="749808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Matematik dersi gibi: Sen yapamazsın</a:t>
            </a:r>
          </a:p>
        </p:txBody>
      </p:sp>
      <p:pic>
        <p:nvPicPr>
          <p:cNvPr id="4" name="Picture 2" descr="https://www.fabbs.org/wp-content/uploads/2016/08/nor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923" y="1875457"/>
            <a:ext cx="1756992" cy="272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0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Yedi Aşamalı Döngü Modelinin Kullanımı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1066800" y="1916097"/>
            <a:ext cx="8686800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Norman şunu sormanızı tavsiye eder: Bir kullanıcı ne kadar kolaylıkla:</a:t>
            </a:r>
          </a:p>
          <a:p>
            <a:pPr marL="749808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Bir aracın fonksiyonlarını anlar</a:t>
            </a:r>
          </a:p>
          <a:p>
            <a:pPr marL="749808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Yapmak istediklerini fiziksel harekete döker</a:t>
            </a:r>
          </a:p>
          <a:p>
            <a:pPr marL="749808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Hareketi gerçekleştirir</a:t>
            </a:r>
          </a:p>
          <a:p>
            <a:pPr marL="749808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Sistemin durumu ile yapmak istediğini eşleştirir</a:t>
            </a:r>
          </a:p>
          <a:p>
            <a:pPr marL="749808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Sistemin istediği duruma gelip gelmediğini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söyleyebilir</a:t>
            </a: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www.fabbs.org/wp-content/uploads/2016/08/nor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923" y="1875457"/>
            <a:ext cx="1756992" cy="272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5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Tasarım Günlüğü için İpucu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1066800" y="1916097"/>
            <a:ext cx="8686800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Norman’ın 7 aşamalı döngüsü tasarım sorunlarını belirlemek için çok etkili bir yöntemdir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Bu yolla tasarımın her aşamasında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kullanılabilir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www.fabbs.org/wp-content/uploads/2016/08/nor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923" y="1875457"/>
            <a:ext cx="1756992" cy="272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6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Bölüm sonu etkinliği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1066800" y="1916097"/>
            <a:ext cx="5799826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Marketlere yeni konulmaya başlayan kendi kendine ödeme kasalarının kullanımını gözlemleyip Norman’ın körfez yaklaşımına göre analiz edin. Kullanıcı değerlendirme ya da  gerçekleştirme aşamalarında ne yapıyor raporlayın.</a:t>
            </a:r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33248"/>
              </p:ext>
            </p:extLst>
          </p:nvPr>
        </p:nvGraphicFramePr>
        <p:xfrm>
          <a:off x="7350664" y="655608"/>
          <a:ext cx="4063376" cy="5419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Image" r:id="rId4" imgW="4977720" imgH="6640920" progId="Photoshop.Image.16">
                  <p:embed/>
                </p:oleObj>
              </mc:Choice>
              <mc:Fallback>
                <p:oleObj name="Image" r:id="rId4" imgW="4977720" imgH="664092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50664" y="655608"/>
                        <a:ext cx="4063376" cy="5419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85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Gelecek D</a:t>
            </a:r>
            <a:r>
              <a:rPr lang="tr-TR" smtClean="0"/>
              <a:t>ers </a:t>
            </a:r>
            <a:r>
              <a:rPr lang="tr-TR" dirty="0" smtClean="0"/>
              <a:t>- 4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30" y="2801083"/>
            <a:ext cx="3238500" cy="3238500"/>
          </a:xfrm>
        </p:spPr>
      </p:pic>
      <p:sp>
        <p:nvSpPr>
          <p:cNvPr id="5" name="Content Placeholder 2"/>
          <p:cNvSpPr>
            <a:spLocks noGrp="1"/>
          </p:cNvSpPr>
          <p:nvPr/>
        </p:nvSpPr>
        <p:spPr>
          <a:xfrm>
            <a:off x="1066800" y="1916097"/>
            <a:ext cx="5799826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İnsan Bilgisayar Etkileşiminin Psikolojik Boyutu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70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16" y="2196906"/>
            <a:ext cx="3378591" cy="33785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Dersin Amaçları</a:t>
            </a: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1066800" y="1916097"/>
            <a:ext cx="10058400" cy="39402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Öğrenilmiş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 öğretilmiş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çaresizlik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Etkileşimin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seviyesi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 körfez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yaklaşımı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seviye yaklaşımının tasarıma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etkisi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3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Etkinlikler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1066800" y="1916097"/>
            <a:ext cx="10058400" cy="39402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Tasarım günlüğü için</a:t>
            </a:r>
          </a:p>
          <a:p>
            <a:pPr marL="749808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Evindeki buzdolabı ve TV uzaktan kumandayı Norman’in 7 seviye yaklaşımı ile değerlendir</a:t>
            </a:r>
          </a:p>
          <a:p>
            <a:pPr marL="749808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Hangisi daha kolay, neden?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680" y="3422826"/>
            <a:ext cx="2558643" cy="2558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971" y="3564899"/>
            <a:ext cx="1700212" cy="22669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49641" y="6066284"/>
            <a:ext cx="6988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dirty="0">
                <a:latin typeface="Trebuchet MS" panose="020B0603020202020204" pitchFamily="34" charset="0"/>
              </a:rPr>
              <a:t>https://pixabay.com/en/pen-office-diary-notebook-work-1974727/</a:t>
            </a:r>
          </a:p>
        </p:txBody>
      </p:sp>
    </p:spTree>
    <p:extLst>
      <p:ext uri="{BB962C8B-B14F-4D97-AF65-F5344CB8AC3E}">
        <p14:creationId xmlns:p14="http://schemas.microsoft.com/office/powerpoint/2010/main" val="10008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İBE’nin Temel Bileşenleri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7161" y="2225012"/>
            <a:ext cx="4243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i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karşılıklı etkiler bütünlüğü</a:t>
            </a:r>
            <a:endParaRPr lang="tr-TR" sz="2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88467" y="2670440"/>
            <a:ext cx="4361476" cy="3045652"/>
            <a:chOff x="1782093" y="890521"/>
            <a:chExt cx="6058736" cy="476268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102" y="3556482"/>
              <a:ext cx="1611727" cy="161172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093" y="3384029"/>
              <a:ext cx="1852239" cy="1852240"/>
            </a:xfrm>
            <a:prstGeom prst="rect">
              <a:avLst/>
            </a:prstGeom>
          </p:spPr>
        </p:pic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3109552" y="2297926"/>
              <a:ext cx="3358409" cy="31677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2171221" y="5236269"/>
              <a:ext cx="1711898" cy="405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567" tIns="25283" rIns="50567" bIns="25283"/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2000" b="1" dirty="0">
                  <a:solidFill>
                    <a:srgbClr val="000000"/>
                  </a:solidFill>
                  <a:cs typeface="Times New Roman" pitchFamily="18" charset="0"/>
                </a:rPr>
                <a:t>Kullanıcı</a:t>
              </a:r>
              <a:endParaRPr lang="tr-TR" sz="4400" b="1" dirty="0"/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4972507" y="1281395"/>
              <a:ext cx="2411655" cy="394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567" tIns="25283" rIns="50567" bIns="25283"/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Araç/Arayüz</a:t>
              </a:r>
              <a:endParaRPr lang="tr-TR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3995694" y="2954333"/>
              <a:ext cx="1727798" cy="37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567" tIns="25283" rIns="50567" bIns="25283"/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2000" b="1" dirty="0">
                  <a:solidFill>
                    <a:srgbClr val="000000"/>
                  </a:solidFill>
                  <a:cs typeface="Times New Roman" pitchFamily="18" charset="0"/>
                </a:rPr>
                <a:t>Bağlam</a:t>
              </a:r>
              <a:endParaRPr lang="tr-TR" sz="3600" b="1" dirty="0"/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6381824" y="5236269"/>
              <a:ext cx="1362268" cy="416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567" tIns="25283" rIns="50567" bIns="25283"/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2000" b="1" dirty="0">
                  <a:solidFill>
                    <a:srgbClr val="000000"/>
                  </a:solidFill>
                  <a:cs typeface="Times New Roman" pitchFamily="18" charset="0"/>
                </a:rPr>
                <a:t>Görev</a:t>
              </a:r>
              <a:endParaRPr lang="tr-TR" sz="4400" b="1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991" y="3491037"/>
              <a:ext cx="1011507" cy="101150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6462" y="3491037"/>
              <a:ext cx="1036320" cy="1036320"/>
            </a:xfrm>
            <a:prstGeom prst="rect">
              <a:avLst/>
            </a:prstGeom>
          </p:spPr>
        </p:pic>
        <p:sp>
          <p:nvSpPr>
            <p:cNvPr id="26" name="AutoShape 29"/>
            <p:cNvSpPr>
              <a:spLocks noChangeArrowheads="1"/>
            </p:cNvSpPr>
            <p:nvPr/>
          </p:nvSpPr>
          <p:spPr bwMode="auto">
            <a:xfrm>
              <a:off x="3289895" y="2098083"/>
              <a:ext cx="2939207" cy="2447684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951" y="890521"/>
              <a:ext cx="974601" cy="1231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97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Etkileşim ve Norman (1988, 2013)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1066800" y="1916097"/>
            <a:ext cx="8686800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Etkileşim mesajların makinadan etkin şekilde kullanıcıya sunulmasıdır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Hata etkileşimin doğal bir parçasıdır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Kullanıcı sistem modelini parçalı bilgilerle oluşturur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Kararlarımızı fiziksel harekete çevirir sonra bunun sonuçlarını yorumlarız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Olaylar yanıtımızı tetikler</a:t>
            </a:r>
          </a:p>
          <a:p>
            <a:pPr marL="749808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Dünya ile etkileşimimiz sürekli bir döngüdür 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www.fabbs.org/wp-content/uploads/2016/08/nor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923" y="1875457"/>
            <a:ext cx="1756992" cy="272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Etkileşim ve Norman (1988, 2013)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1066800" y="1916097"/>
            <a:ext cx="8686800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Kullanıcının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bilgiyi isleme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davranışını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temel 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alır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Norman (1988)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etkileşim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sürecini, belirli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işlem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seviyelerine bölerek modellemeye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çalışır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Mevcut teknolojileri daha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kullanılır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hale getirmek için pratik ve popüler çözümler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“Bilgisayar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ara yüzlerini nasıl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daha iyi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tasarlayalım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ki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farklı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özelliklere sahip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kullanıcılar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en rahat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şekilde onları kullansınlar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 en yüksek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performansı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elde etsinler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www.fabbs.org/wp-content/uploads/2016/08/nor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923" y="1875457"/>
            <a:ext cx="1756992" cy="272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8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Norman’a Göre Kullanılabilir Arayüz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1097280" y="2109526"/>
            <a:ext cx="8686800" cy="37285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Kullanıcı ara yüz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etkileşirken,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ne kadar:</a:t>
            </a:r>
          </a:p>
          <a:p>
            <a:pPr marL="749808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Aracın fonksiyonlarını anlıyor</a:t>
            </a: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9808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Yapmak istedikleri ile fiziksel hareketi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eşleştirebiliyor</a:t>
            </a: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9808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Görevi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gerçekleştiriyor</a:t>
            </a: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9808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Sistemin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bulunduğu 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durumu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anlıyor</a:t>
            </a: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9808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Sistemin istenen durumda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olduğunu 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söyleyebiliyor</a:t>
            </a:r>
          </a:p>
        </p:txBody>
      </p:sp>
      <p:pic>
        <p:nvPicPr>
          <p:cNvPr id="4" name="Picture 2" descr="https://www.fabbs.org/wp-content/uploads/2016/08/nor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923" y="1875457"/>
            <a:ext cx="1756992" cy="272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0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Norman’ın 4 Tasarım Prensibi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1066800" y="1916097"/>
            <a:ext cx="8686800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Görülebilirlik 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Kavramsal model 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Anlamlı eşleştirmeler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Geribildirim</a:t>
            </a:r>
          </a:p>
        </p:txBody>
      </p:sp>
      <p:pic>
        <p:nvPicPr>
          <p:cNvPr id="4" name="Picture 2" descr="https://www.fabbs.org/wp-content/uploads/2016/08/nor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923" y="1875457"/>
            <a:ext cx="1756992" cy="272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2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Norman’ın  Körfez Benzetmesi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80" y="2271757"/>
            <a:ext cx="5334000" cy="356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6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117</TotalTime>
  <Words>689</Words>
  <Application>Microsoft Office PowerPoint</Application>
  <PresentationFormat>Widescreen</PresentationFormat>
  <Paragraphs>131</Paragraphs>
  <Slides>19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Trebuchet MS</vt:lpstr>
      <vt:lpstr>Wingdings</vt:lpstr>
      <vt:lpstr>Retrospect</vt:lpstr>
      <vt:lpstr>Image</vt:lpstr>
      <vt:lpstr>İnsan Bilgisayar Etkileşimi Teoriler ve Yaklaşımlar – 2</vt:lpstr>
      <vt:lpstr>Dersin Amaçları</vt:lpstr>
      <vt:lpstr>Etkinlikler</vt:lpstr>
      <vt:lpstr>İBE’nin Temel Bileşenleri</vt:lpstr>
      <vt:lpstr>Etkileşim ve Norman (1988, 2013) </vt:lpstr>
      <vt:lpstr>Etkileşim ve Norman (1988, 2013) </vt:lpstr>
      <vt:lpstr>Norman’a Göre Kullanılabilir Arayüz</vt:lpstr>
      <vt:lpstr>Norman’ın 4 Tasarım Prensibi</vt:lpstr>
      <vt:lpstr>Norman’ın  Körfez Benzetmesi </vt:lpstr>
      <vt:lpstr>Norman’ın 7 Aşamalı Etkileşim Döngüsü</vt:lpstr>
      <vt:lpstr>PowerPoint Presentation</vt:lpstr>
      <vt:lpstr>Etkileşim ve Norman’ın Körfezleri </vt:lpstr>
      <vt:lpstr>Hatalar: Kullanıcının mı Tasarımcının mı?</vt:lpstr>
      <vt:lpstr>Norman için Etkileşim</vt:lpstr>
      <vt:lpstr>Çaresizlikler ve Norman</vt:lpstr>
      <vt:lpstr>Yedi Aşamalı Döngü Modelinin Kullanımı</vt:lpstr>
      <vt:lpstr>Tasarım Günlüğü için İpucu</vt:lpstr>
      <vt:lpstr>Bölüm sonu etkinliği</vt:lpstr>
      <vt:lpstr>Gelecek Ders - 4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Özgür Esen</cp:lastModifiedBy>
  <cp:revision>36</cp:revision>
  <dcterms:created xsi:type="dcterms:W3CDTF">2014-09-12T02:11:56Z</dcterms:created>
  <dcterms:modified xsi:type="dcterms:W3CDTF">2017-10-23T08:36:31Z</dcterms:modified>
</cp:coreProperties>
</file>