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68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İnsan</a:t>
            </a:r>
            <a:r>
              <a:rPr lang="en-US" sz="6000" dirty="0"/>
              <a:t> </a:t>
            </a:r>
            <a:r>
              <a:rPr lang="en-US" sz="6000" dirty="0" err="1"/>
              <a:t>Bilgisayar</a:t>
            </a:r>
            <a:r>
              <a:rPr lang="en-US" sz="6000" dirty="0"/>
              <a:t> </a:t>
            </a:r>
            <a:r>
              <a:rPr lang="en-US" sz="6000" dirty="0" err="1" smtClean="0"/>
              <a:t>Etkileşimi</a:t>
            </a:r>
            <a:r>
              <a:rPr lang="tr-TR" sz="6000" dirty="0" smtClean="0"/>
              <a:t/>
            </a:r>
            <a:br>
              <a:rPr lang="tr-TR" sz="6000" dirty="0" smtClean="0"/>
            </a:br>
            <a:r>
              <a:rPr lang="tr-TR" sz="4000" dirty="0" smtClean="0"/>
              <a:t>Uzman ve Sezgisel Testler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Dr. </a:t>
            </a:r>
            <a:r>
              <a:rPr lang="en-US" dirty="0" err="1"/>
              <a:t>Kürşat</a:t>
            </a:r>
            <a:r>
              <a:rPr lang="en-US" dirty="0"/>
              <a:t> </a:t>
            </a:r>
            <a:r>
              <a:rPr lang="en-US" dirty="0" err="1"/>
              <a:t>Çağıltay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ODTÜ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83" y="5350583"/>
            <a:ext cx="2163114" cy="7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 durumunun görünürlüğü</a:t>
            </a:r>
          </a:p>
          <a:p>
            <a:pPr marL="514350" indent="-514350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 ile gerçek dünyanın eşleşmesi</a:t>
            </a:r>
          </a:p>
          <a:p>
            <a:pPr marL="514350" indent="-514350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kontrolü ve özgürlük</a:t>
            </a:r>
          </a:p>
          <a:p>
            <a:pPr marL="514350" indent="-514350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Tutarlılık ve standartlar</a:t>
            </a:r>
          </a:p>
          <a:p>
            <a:pPr marL="514350" indent="-514350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Hataları önleme</a:t>
            </a:r>
          </a:p>
          <a:p>
            <a:pPr marL="514350" indent="-514350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Hatırlamak yerine tanıma (ya da Hafıza yükünün en aza indirilmesi)</a:t>
            </a:r>
          </a:p>
          <a:p>
            <a:pPr marL="514350" indent="-514350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Esneklik ve kullanım verimliliği</a:t>
            </a:r>
          </a:p>
          <a:p>
            <a:pPr marL="514350" indent="-514350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Estetik ve sade tasarım</a:t>
            </a:r>
          </a:p>
          <a:p>
            <a:pPr marL="514350" indent="-514350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Hatadan kurtulma</a:t>
            </a:r>
          </a:p>
          <a:p>
            <a:pPr marL="514350" indent="-514350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Yardım ve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dokümantasyon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err="1"/>
              <a:t>Nielsen’in</a:t>
            </a:r>
            <a:r>
              <a:rPr lang="tr-TR" dirty="0"/>
              <a:t> Sezgiselleri (</a:t>
            </a:r>
            <a:r>
              <a:rPr lang="tr-TR" dirty="0" err="1"/>
              <a:t>Nielsen</a:t>
            </a:r>
            <a:r>
              <a:rPr lang="tr-TR" dirty="0"/>
              <a:t>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Sistem, kullanıcıları o anki durumla ilgili olarak, neler olduğu konusunda, sürekli bir şekilde ve uygun dönütler eşliğinde bilgilendirmelidir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Sistem durumunun görünürlüğü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715" y="3242567"/>
            <a:ext cx="5302849" cy="303884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" y="4088612"/>
            <a:ext cx="5053313" cy="134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Sistem, kullanıcıların dilinde konuşmalı, terimler, kelimeler ve kavramlar kullanıcıya tanıdık olmalıdır. Bilgilendirmelerin kullanıcı tarafından doğal ve mantıksal bir şekilde görünmesi sağlanmalıdır</a:t>
            </a:r>
          </a:p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Hangi servise insanların daha fazla ihtiyacı var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20284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Sistem ile gerçek dünyanın eşleşmesi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2" y="3768809"/>
            <a:ext cx="92202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Kullanıcılar sık sık sistem fonksiyonlarının seçiminde hata yaparlar ve bu istenmeyen durumdan çok detaya girmeden çıkmak için açıkça belirtilmiş bir “acil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çıkış”a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ihtiyaç duyarlar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Kullanıcı kontrolü ve özgürlük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031" y="3706695"/>
            <a:ext cx="9456077" cy="195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Uygulama kendi içinde tutarlı olmalıdır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Örnek: Meteoroloji Genel Müdürlüğü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Tutarlılık ve standartlar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210" y="3165195"/>
            <a:ext cx="4265825" cy="300187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74" y="3165195"/>
            <a:ext cx="4280672" cy="27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Kullanıcıların iyi bir hata mesajı ile karşılaşmasının yanı sıra, dikkatli bir tasarım ile, hatanın oluşması önlenmelidir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Hataları önleme</a:t>
            </a:r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780" y="3105354"/>
            <a:ext cx="586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diyaloğun bir bölümünden diğerine olan geçişlerde, önceki kısmı hatırlamak zorunda kalmamalıdır.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Hatırlamak yerine tanıma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2"/>
          <a:srcRect b="15955"/>
          <a:stretch/>
        </p:blipFill>
        <p:spPr>
          <a:xfrm>
            <a:off x="3458384" y="3021018"/>
            <a:ext cx="4581525" cy="31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5162844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Kullanıcılara sık kullandıkları fonksiyonları isteklerine göre ayarlayabilmeleri için imkanlar sunulmalıdır. Deneyimli kullanıcılar için etkileşimi hızlandırıcı yöntemler kullanılmalıdır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Esneklik ve kullanım verimliliği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/>
          <a:srcRect t="5373"/>
          <a:stretch/>
        </p:blipFill>
        <p:spPr>
          <a:xfrm>
            <a:off x="7899632" y="1881552"/>
            <a:ext cx="3256048" cy="43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5162844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Alakasız ya da pek ihtiyaç duyulmayacak unsurlar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Kural: Gereksizse kullanma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Estetik ve sade tasarım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842" y="2119763"/>
            <a:ext cx="5906988" cy="34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Kullanıcılara hata ile karşılaşmaları durumunda hatayı teşhis etmeleri, onarmaları ve kurtulmaları olanağı tanınmalıdır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Hatadan kurtulma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092" y="3207631"/>
            <a:ext cx="54387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95" y="2197052"/>
            <a:ext cx="3970020" cy="397002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Uzman-Sezgisel temelli kullanılabilirlik testleri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Sezgiseller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Test için gerekli adımlar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Avantaj ve Dezavantajları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Amaçları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Kullanıcıya dokümantasyon ve yardım servisi sunulmalıdır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Yardım ve dokümantasyon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53" y="2512378"/>
            <a:ext cx="5107285" cy="36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589" y="1960984"/>
            <a:ext cx="4173390" cy="3276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714" y="689395"/>
            <a:ext cx="4730477" cy="32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68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Ön-Değerlendirme Alıştırması</a:t>
            </a:r>
          </a:p>
          <a:p>
            <a:pPr marL="806958" lvl="1" indent="-5143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Değerlendirme Uzmanlarına gerekli alan bilgisinin ve sezgisellerin verilmesi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Değerlendirme</a:t>
            </a:r>
          </a:p>
          <a:p>
            <a:pPr marL="806958" lvl="1" indent="-5143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Her birey değerlendirme ve sonuçları gruplama işlemini yürütür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Zorluk Derecesi</a:t>
            </a:r>
          </a:p>
          <a:p>
            <a:pPr marL="806958" lvl="1" indent="-5143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Her bir problemin ne kadar zorluk taşıdığı saptanır (öncelik)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Sonuçlandırma</a:t>
            </a:r>
          </a:p>
          <a:p>
            <a:pPr marL="806958" lvl="1" indent="-5143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Çıktıları tasarım ekibi ile birlikte tartışma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Sezgisel Değerlendirme Fazları</a:t>
            </a:r>
          </a:p>
        </p:txBody>
      </p:sp>
    </p:spTree>
    <p:extLst>
      <p:ext uri="{BB962C8B-B14F-4D97-AF65-F5344CB8AC3E}">
        <p14:creationId xmlns:p14="http://schemas.microsoft.com/office/powerpoint/2010/main" val="19043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5207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Her bir değerlendirme uzmanı, sezgisellerin ihlal edildiği bir problem listesini gerekçesiyle oluşturur</a:t>
            </a:r>
          </a:p>
          <a:p>
            <a:pPr marL="720725" indent="-5207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 unsurun problem olduğunu belirtmek veya “bunu beğenmedim” demek yeterli değildir.</a:t>
            </a:r>
          </a:p>
          <a:p>
            <a:pPr marL="720725" indent="-5207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Problemin sezgisellere dayanarak niçin problem olarak görüldüğünün açıklanması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463" lvl="1" indent="-5270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Problemin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ne olduğu, niçin problem olarak görüldüğü ve gerçekleştiği her nokta belirtilmelidir.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Ön Değerlendirme</a:t>
            </a:r>
          </a:p>
        </p:txBody>
      </p:sp>
    </p:spTree>
    <p:extLst>
      <p:ext uri="{BB962C8B-B14F-4D97-AF65-F5344CB8AC3E}">
        <p14:creationId xmlns:p14="http://schemas.microsoft.com/office/powerpoint/2010/main" val="41926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Değerlendirme Uzmanları problemlerin çözümüne veya çözüm önerileri yaratmaya yönelik sorumluluk almak zorunda 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değillerdir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Fakat problemin iyi analiz edilmiş ve net bir şekilde açıklanmış olması çözümü görünür kılabilir.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Değerlendirme</a:t>
            </a:r>
          </a:p>
        </p:txBody>
      </p:sp>
    </p:spTree>
    <p:extLst>
      <p:ext uri="{BB962C8B-B14F-4D97-AF65-F5344CB8AC3E}">
        <p14:creationId xmlns:p14="http://schemas.microsoft.com/office/powerpoint/2010/main" val="33722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Problemlerin çözümüne yönelik kaynaklar ayrılması için kullanılır.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Daha fazla test ve değerlendirme gereksinimini ölçer.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Problemin sıklığı, etkisi ve ne ölçüde kalıcı olduğunun (bir kez yaşanan/ tekrarlanan) kombinasyonudur.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 değerlendirmeler tamamlandıktan sonra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hesaplanır.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Tüm ekip tarafından </a:t>
            </a:r>
            <a:r>
              <a:rPr lang="tr-T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bağımsız olarak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atanır.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Zorluk Derecesi</a:t>
            </a:r>
          </a:p>
        </p:txBody>
      </p:sp>
    </p:spTree>
    <p:extLst>
      <p:ext uri="{BB962C8B-B14F-4D97-AF65-F5344CB8AC3E}">
        <p14:creationId xmlns:p14="http://schemas.microsoft.com/office/powerpoint/2010/main" val="10126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	problem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teşkil etmiyor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görsel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önemsiz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 kullanılabilirlik problemi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	önemli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 kullanılabilirlik problemi; düzeltilmesi önem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 	teşkil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ediyor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kullanılabilirlik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faciası; 	düzeltilmesi zorunlu olan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Zorluk Derecesi</a:t>
            </a:r>
          </a:p>
        </p:txBody>
      </p:sp>
    </p:spTree>
    <p:extLst>
      <p:ext uri="{BB962C8B-B14F-4D97-AF65-F5344CB8AC3E}">
        <p14:creationId xmlns:p14="http://schemas.microsoft.com/office/powerpoint/2010/main" val="14936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1. [H1-4 Tutarlılık] [Zorluk 3] 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arayüzü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dosya kaydetmek için kullanılan “Kaydet” seçeneğini ilk ekranda  gösterirken ikinci ekranda “Dosyayı Yaz” ibaresi kullanmıştır. Bu şekilde aynı işlem için  farklı terminoloji kullanımı kullanıcıların kafasını karıştırmaktadır.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Zorluk Derecesi - Örnek</a:t>
            </a:r>
          </a:p>
        </p:txBody>
      </p:sp>
    </p:spTree>
    <p:extLst>
      <p:ext uri="{BB962C8B-B14F-4D97-AF65-F5344CB8AC3E}">
        <p14:creationId xmlns:p14="http://schemas.microsoft.com/office/powerpoint/2010/main" val="7316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Değerlendirme Uzmanları, Gözlemciler ve Geliştirme Ekibi ile birlikte yürütülür.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Ara yüzle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ilgili olumlu taraflar belirtilir ve problemlere geçilir.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Saptanan önemli kullanılabilirlik problemlerini gidermeye yönelik potansiyel düzeltmeler önerilir.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Geliştirme Ekibi tarafından uygulanması öngörülen düzeltmelerin zorluk derecesi belirlenir.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Bu süreç bir beyin fırtınası oturumu gibi yürütülür.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Oturum sonunda kritik yapılır.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Sonuçlandırma</a:t>
            </a:r>
          </a:p>
        </p:txBody>
      </p:sp>
    </p:spTree>
    <p:extLst>
      <p:ext uri="{BB962C8B-B14F-4D97-AF65-F5344CB8AC3E}">
        <p14:creationId xmlns:p14="http://schemas.microsoft.com/office/powerpoint/2010/main" val="2075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Hesaplı Kullanılabilirlik Mühendisliği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Ucuz</a:t>
            </a:r>
          </a:p>
          <a:p>
            <a:pPr marL="749808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Özel bir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laboratuar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ve ekipman gerektirmez</a:t>
            </a:r>
          </a:p>
          <a:p>
            <a:pPr marL="749808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Ne kadar dikkatli gerçekleştirilirse, o kadar iyi sonuç verir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Hızlı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 ve Geliştirmenin Her Aşamasında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Kullanımı Kolay</a:t>
            </a:r>
          </a:p>
          <a:p>
            <a:pPr marL="749808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fazla birkaç saatte öğretilebilir.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96489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Uzman Analizi Yaklaşımının Avantajları</a:t>
            </a:r>
          </a:p>
        </p:txBody>
      </p:sp>
    </p:spTree>
    <p:extLst>
      <p:ext uri="{BB962C8B-B14F-4D97-AF65-F5344CB8AC3E}">
        <p14:creationId xmlns:p14="http://schemas.microsoft.com/office/powerpoint/2010/main" val="10910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80" y="2131140"/>
            <a:ext cx="4283429" cy="415027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 günlüğü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Çevrendeki kullanılabilirlik problemini sapta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Problemi bu derste öğrendiklerinle değerlendir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Kullanılabilirlik problemine çözüm öner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Etkinlikler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Uzmanlığa kim karar veriyor?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Uygulama alanında uzmanlık da önemli (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Nielsen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1993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Uzmanlar aynı fikirde olmayabilir!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davranışını tahmin etmek güçtür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Pahalıdır?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23" y="286603"/>
            <a:ext cx="11264706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Uzman Analizi Yaklaşımının </a:t>
            </a:r>
            <a:r>
              <a:rPr lang="tr-TR" dirty="0" err="1"/>
              <a:t>Dezvantajları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7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80" y="368197"/>
            <a:ext cx="9047913" cy="57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26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1851702"/>
            <a:ext cx="100584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Nielsen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Xerox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Heuristic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Evaluation - A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indent="-4397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ISO 9241-151- Web Kullanıcı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Arayüzü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on World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interfaces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96489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Sezgiseller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80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 İnternet alışveriş sitesini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Nielsen’in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sezgisellere göre değerlendirin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Etkinlik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1097279" y="3010150"/>
            <a:ext cx="6149499" cy="21051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41325" indent="-441325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ne kadar zamanınızı aldı?</a:t>
            </a:r>
          </a:p>
          <a:p>
            <a:pPr marL="441325" indent="-441325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Kaç tane hata buldunuz?</a:t>
            </a:r>
          </a:p>
          <a:p>
            <a:pPr marL="441325" indent="-441325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bulgularınızı son kullanıcı temelli testler ile karşılaştırın.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12" y="2928572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Kullanılabilirlik: Kullanıcı temelli testler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Gelecek Ders </a:t>
            </a:r>
            <a:r>
              <a:rPr lang="tr-TR" dirty="0" smtClean="0"/>
              <a:t>- 8 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50" y="2759414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Bu dersin sonunda öğrendiğiniz yöntemle bir İnternet alışveriş sitesini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Nielsen’in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sezgisellere göre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değerlendirin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Etkinlik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1097279" y="3010150"/>
            <a:ext cx="6149499" cy="21051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41325" indent="-441325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ne kadar zamanınızı aldı?</a:t>
            </a:r>
          </a:p>
          <a:p>
            <a:pPr marL="441325" indent="-441325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Kaç tane hata buldunuz?</a:t>
            </a:r>
          </a:p>
          <a:p>
            <a:pPr marL="441325" indent="-441325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Bulgularınızı son kullanıcı temelli testler ile karşılaştırın.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12" y="2928572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err="1"/>
              <a:t>İBE’nin</a:t>
            </a:r>
            <a:r>
              <a:rPr lang="tr-TR" dirty="0"/>
              <a:t> Temel Bileşenleri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47399" y="2526283"/>
            <a:ext cx="4361476" cy="3045652"/>
            <a:chOff x="1782093" y="890521"/>
            <a:chExt cx="6058736" cy="476268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02" y="3556482"/>
              <a:ext cx="1611727" cy="161172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093" y="3384029"/>
              <a:ext cx="1852239" cy="1852240"/>
            </a:xfrm>
            <a:prstGeom prst="rect">
              <a:avLst/>
            </a:prstGeom>
          </p:spPr>
        </p:pic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3109552" y="2297926"/>
              <a:ext cx="3358409" cy="31677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171221" y="5236269"/>
              <a:ext cx="1711898" cy="405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567" tIns="25283" rIns="50567" bIns="25283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1" dirty="0">
                  <a:solidFill>
                    <a:srgbClr val="000000"/>
                  </a:solidFill>
                  <a:cs typeface="Times New Roman" pitchFamily="18" charset="0"/>
                </a:rPr>
                <a:t>Kullanıcı</a:t>
              </a:r>
              <a:endParaRPr lang="tr-TR" sz="4400" b="1" dirty="0"/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4972507" y="1281395"/>
              <a:ext cx="2411655" cy="39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567" tIns="25283" rIns="50567" bIns="25283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Araç/Arayüz</a:t>
              </a:r>
              <a:endParaRPr lang="tr-TR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3995694" y="2954333"/>
              <a:ext cx="1727798" cy="37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567" tIns="25283" rIns="50567" bIns="25283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1" dirty="0">
                  <a:solidFill>
                    <a:srgbClr val="000000"/>
                  </a:solidFill>
                  <a:cs typeface="Times New Roman" pitchFamily="18" charset="0"/>
                </a:rPr>
                <a:t>Bağlam</a:t>
              </a:r>
              <a:endParaRPr lang="tr-TR" sz="3600" b="1" dirty="0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6381824" y="5236269"/>
              <a:ext cx="1362268" cy="41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567" tIns="25283" rIns="50567" bIns="25283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1" dirty="0">
                  <a:solidFill>
                    <a:srgbClr val="000000"/>
                  </a:solidFill>
                  <a:cs typeface="Times New Roman" pitchFamily="18" charset="0"/>
                </a:rPr>
                <a:t>Görev</a:t>
              </a:r>
              <a:endParaRPr lang="tr-TR" sz="4400" b="1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991" y="3491037"/>
              <a:ext cx="1011507" cy="101150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462" y="3491037"/>
              <a:ext cx="1036320" cy="1036320"/>
            </a:xfrm>
            <a:prstGeom prst="rect">
              <a:avLst/>
            </a:prstGeom>
          </p:spPr>
        </p:pic>
        <p:sp>
          <p:nvSpPr>
            <p:cNvPr id="36" name="AutoShape 29"/>
            <p:cNvSpPr>
              <a:spLocks noChangeArrowheads="1"/>
            </p:cNvSpPr>
            <p:nvPr/>
          </p:nvSpPr>
          <p:spPr bwMode="auto">
            <a:xfrm>
              <a:off x="3289895" y="2098083"/>
              <a:ext cx="2939207" cy="244768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951" y="890521"/>
              <a:ext cx="974601" cy="1231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3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Nedir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Deneyimlerle edilmiş prensiplere (kriterlere) göre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arayüzün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değerlendirmesi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Otoriteler tarafından kabul edilmiş bu prensiplere “sezgiseller” adı verilir.</a:t>
            </a:r>
          </a:p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Kim yapar?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Tasarımcı, Kullanılabilirlik Uzmanı veya Bilişim Sistemleri Uzmanı tarafından yapılabilir, gerçek kullanıcılar tarafından yapılmaz.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En iyi sonuç, incelenen alanı bilen “Kullanılabilirlik Uzmanları” ile alınır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Sezgisel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Nasıl?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En az 2 kişiden oluşan Değerlendirme Ekibi kullanıcı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arayüzünü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inceler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Kullanılabilirlik Prensipleri (Sezgiseller) ile uyumluluğu ölçerler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Farklı Değerlendirme Uzmanları ortak ve farklı problemleri ortaya çıkarır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Değerlendirme sonrasında problemler toplanır, gruplanır ve değerlendirilir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Sezgisel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80" y="2022230"/>
            <a:ext cx="4431324" cy="41624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değerlendirme uzmanı her sorunu bulamaz.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İyi değerlendirme yapan uzmanlar hem kolay, hem de fark edilmesi zor problemleri bulabilenlerdir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2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uzmanı</a:t>
            </a:r>
            <a:r>
              <a:rPr lang="en-US" dirty="0"/>
              <a:t>?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6155493" y="2094338"/>
            <a:ext cx="5333906" cy="4026241"/>
            <a:chOff x="6155493" y="2094338"/>
            <a:chExt cx="5333906" cy="4026241"/>
          </a:xfrm>
        </p:grpSpPr>
        <p:pic>
          <p:nvPicPr>
            <p:cNvPr id="4" name="Picture 4" descr="heuristic_matri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493" y="2094338"/>
              <a:ext cx="5193374" cy="380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/>
            <p:nvPr/>
          </p:nvSpPr>
          <p:spPr bwMode="auto">
            <a:xfrm>
              <a:off x="6726993" y="5645793"/>
              <a:ext cx="2773070" cy="474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600" b="1" dirty="0">
                  <a:latin typeface="Arial" pitchFamily="34" charset="0"/>
                  <a:cs typeface="Arial" pitchFamily="34" charset="0"/>
                </a:rPr>
                <a:t>Kullanılabilirlik Problemleri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6173078" y="5345477"/>
              <a:ext cx="571500" cy="317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600" dirty="0">
                  <a:latin typeface="Arial" pitchFamily="34" charset="0"/>
                  <a:cs typeface="Arial" pitchFamily="34" charset="0"/>
                </a:rPr>
                <a:t>Zor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/>
            <p:nvPr/>
          </p:nvSpPr>
          <p:spPr bwMode="auto">
            <a:xfrm>
              <a:off x="9433168" y="5353446"/>
              <a:ext cx="924172" cy="3095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600" dirty="0">
                  <a:latin typeface="Arial" pitchFamily="34" charset="0"/>
                  <a:cs typeface="Arial" pitchFamily="34" charset="0"/>
                </a:rPr>
                <a:t>Kolay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/>
            <p:nvPr/>
          </p:nvSpPr>
          <p:spPr bwMode="auto">
            <a:xfrm>
              <a:off x="9718918" y="4712675"/>
              <a:ext cx="1770481" cy="38612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 smtClean="0">
                  <a:latin typeface="Arial" pitchFamily="34" charset="0"/>
                  <a:cs typeface="Arial" pitchFamily="34" charset="0"/>
                </a:rPr>
                <a:t>Deneyimsiz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/>
            <p:nvPr/>
          </p:nvSpPr>
          <p:spPr bwMode="auto">
            <a:xfrm>
              <a:off x="9718918" y="2280373"/>
              <a:ext cx="1629949" cy="41342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dirty="0" smtClean="0">
                  <a:latin typeface="Arial" pitchFamily="34" charset="0"/>
                  <a:cs typeface="Arial" pitchFamily="34" charset="0"/>
                </a:rPr>
                <a:t>Deneyimli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/>
            <p:cNvSpPr/>
            <p:nvPr/>
          </p:nvSpPr>
          <p:spPr bwMode="auto">
            <a:xfrm rot="16200000">
              <a:off x="9141315" y="3387097"/>
              <a:ext cx="1758460" cy="6735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600" dirty="0">
                  <a:latin typeface="Arial" pitchFamily="34" charset="0"/>
                  <a:cs typeface="Arial" pitchFamily="34" charset="0"/>
                </a:rPr>
                <a:t>Değerlendirme Uzmanları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6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719583" cy="43153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Uzmanları </a:t>
            </a:r>
            <a:r>
              <a:rPr lang="tr-T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aşamada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değerlendirmeyi gerçekleştirir:</a:t>
            </a:r>
          </a:p>
          <a:p>
            <a:pPr marL="806958" lvl="1" indent="-514350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Arayüz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üzerinden sayfa sayfa geçerek değerlendirirler</a:t>
            </a:r>
          </a:p>
          <a:p>
            <a:pPr marL="806958" lvl="1" indent="-514350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Daha sonra sayfalar arası geçişler ve sistemin bütünsel işleyişini Sezgiselleri dikkate alarak incelerler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Değerlendirme Uzmanları bulguları az, orta, çok kritik şeklinde gruplayıp kaydeder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Uzmanlar, değerlendirme sonrası bir araya gelip bulgularını karşılaştırır ve ortak bir karar belirlerler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Problemlerin çözümlenmesi için (Biçimlendirici) ya da nihai ürün iyileştirmesi (Sonlandırıcı)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Sezgisel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Süreci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</TotalTime>
  <Words>951</Words>
  <Application>Microsoft Office PowerPoint</Application>
  <PresentationFormat>Widescreen</PresentationFormat>
  <Paragraphs>154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Retrospect</vt:lpstr>
      <vt:lpstr>İnsan Bilgisayar Etkileşimi Uzman ve Sezgisel Testler</vt:lpstr>
      <vt:lpstr>Dersin Amaçları</vt:lpstr>
      <vt:lpstr>Etkinlikler</vt:lpstr>
      <vt:lpstr>Etkinlik</vt:lpstr>
      <vt:lpstr>İBE’nin Temel Bileşenleri</vt:lpstr>
      <vt:lpstr>Sezgisel Değerlendirme</vt:lpstr>
      <vt:lpstr>Sezgisel Değerlendirme</vt:lpstr>
      <vt:lpstr>Neden en az 2 değerlendirme uzmanı?</vt:lpstr>
      <vt:lpstr>Sezgisel Değerlendirme Süreci</vt:lpstr>
      <vt:lpstr>Nielsen’in Sezgiselleri (Nielsen, 2010)</vt:lpstr>
      <vt:lpstr>Sistem durumunun görünürlüğü</vt:lpstr>
      <vt:lpstr>Sistem ile gerçek dünyanın eşleşmesi</vt:lpstr>
      <vt:lpstr>Kullanıcı kontrolü ve özgürlük</vt:lpstr>
      <vt:lpstr>Tutarlılık ve standartlar</vt:lpstr>
      <vt:lpstr>Hataları önleme</vt:lpstr>
      <vt:lpstr>Hatırlamak yerine tanıma</vt:lpstr>
      <vt:lpstr>Esneklik ve kullanım verimliliği</vt:lpstr>
      <vt:lpstr>Estetik ve sade tasarım</vt:lpstr>
      <vt:lpstr>Hatadan kurtulma</vt:lpstr>
      <vt:lpstr>Yardım ve dokümantasyon</vt:lpstr>
      <vt:lpstr>PowerPoint Presentation</vt:lpstr>
      <vt:lpstr>Sezgisel Değerlendirme Fazları</vt:lpstr>
      <vt:lpstr>Ön Değerlendirme</vt:lpstr>
      <vt:lpstr>Değerlendirme</vt:lpstr>
      <vt:lpstr>Zorluk Derecesi</vt:lpstr>
      <vt:lpstr>Zorluk Derecesi</vt:lpstr>
      <vt:lpstr>Zorluk Derecesi - Örnek</vt:lpstr>
      <vt:lpstr>Sonuçlandırma</vt:lpstr>
      <vt:lpstr>Uzman Analizi Yaklaşımının Avantajları</vt:lpstr>
      <vt:lpstr>Uzman Analizi Yaklaşımının Dezvantajları</vt:lpstr>
      <vt:lpstr>PowerPoint Presentation</vt:lpstr>
      <vt:lpstr>Sezgiseller</vt:lpstr>
      <vt:lpstr>Etkinlik</vt:lpstr>
      <vt:lpstr>Gelecek Ders - 8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Özgür Esen</cp:lastModifiedBy>
  <cp:revision>24</cp:revision>
  <dcterms:created xsi:type="dcterms:W3CDTF">2014-09-12T02:11:56Z</dcterms:created>
  <dcterms:modified xsi:type="dcterms:W3CDTF">2017-10-23T08:39:40Z</dcterms:modified>
</cp:coreProperties>
</file>