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1"/>
    <p:sldMasterId id="2147483780" r:id="rId2"/>
  </p:sldMasterIdLst>
  <p:notesMasterIdLst>
    <p:notesMasterId r:id="rId55"/>
  </p:notesMasterIdLst>
  <p:handoutMasterIdLst>
    <p:handoutMasterId r:id="rId56"/>
  </p:handoutMasterIdLst>
  <p:sldIdLst>
    <p:sldId id="324" r:id="rId3"/>
    <p:sldId id="308" r:id="rId4"/>
    <p:sldId id="257" r:id="rId5"/>
    <p:sldId id="323" r:id="rId6"/>
    <p:sldId id="276" r:id="rId7"/>
    <p:sldId id="290" r:id="rId8"/>
    <p:sldId id="299" r:id="rId9"/>
    <p:sldId id="288" r:id="rId10"/>
    <p:sldId id="278" r:id="rId11"/>
    <p:sldId id="330" r:id="rId12"/>
    <p:sldId id="331" r:id="rId13"/>
    <p:sldId id="332" r:id="rId14"/>
    <p:sldId id="333" r:id="rId15"/>
    <p:sldId id="261" r:id="rId16"/>
    <p:sldId id="345" r:id="rId17"/>
    <p:sldId id="334" r:id="rId18"/>
    <p:sldId id="335" r:id="rId19"/>
    <p:sldId id="337" r:id="rId20"/>
    <p:sldId id="338" r:id="rId21"/>
    <p:sldId id="339" r:id="rId22"/>
    <p:sldId id="340" r:id="rId23"/>
    <p:sldId id="341" r:id="rId24"/>
    <p:sldId id="343" r:id="rId25"/>
    <p:sldId id="344" r:id="rId26"/>
    <p:sldId id="346" r:id="rId27"/>
    <p:sldId id="348" r:id="rId28"/>
    <p:sldId id="367" r:id="rId29"/>
    <p:sldId id="350" r:id="rId30"/>
    <p:sldId id="363" r:id="rId31"/>
    <p:sldId id="352" r:id="rId32"/>
    <p:sldId id="353" r:id="rId33"/>
    <p:sldId id="351" r:id="rId34"/>
    <p:sldId id="354" r:id="rId35"/>
    <p:sldId id="355" r:id="rId36"/>
    <p:sldId id="356" r:id="rId37"/>
    <p:sldId id="357" r:id="rId38"/>
    <p:sldId id="358" r:id="rId39"/>
    <p:sldId id="359" r:id="rId40"/>
    <p:sldId id="360" r:id="rId41"/>
    <p:sldId id="349" r:id="rId42"/>
    <p:sldId id="329" r:id="rId43"/>
    <p:sldId id="361" r:id="rId44"/>
    <p:sldId id="362" r:id="rId45"/>
    <p:sldId id="265" r:id="rId46"/>
    <p:sldId id="272" r:id="rId47"/>
    <p:sldId id="275" r:id="rId48"/>
    <p:sldId id="305" r:id="rId49"/>
    <p:sldId id="269" r:id="rId50"/>
    <p:sldId id="365" r:id="rId51"/>
    <p:sldId id="366" r:id="rId52"/>
    <p:sldId id="302" r:id="rId53"/>
    <p:sldId id="364" r:id="rId5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lber" initials="D"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8" autoAdjust="0"/>
    <p:restoredTop sz="75434" autoAdjust="0"/>
  </p:normalViewPr>
  <p:slideViewPr>
    <p:cSldViewPr snapToGrid="0">
      <p:cViewPr varScale="1">
        <p:scale>
          <a:sx n="56" d="100"/>
          <a:sy n="56" d="100"/>
        </p:scale>
        <p:origin x="930"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267" cy="497256"/>
          </a:xfrm>
          <a:prstGeom prst="rect">
            <a:avLst/>
          </a:prstGeom>
        </p:spPr>
        <p:txBody>
          <a:bodyPr vert="horz" lIns="88176" tIns="44088" rIns="88176" bIns="44088" rtlCol="0"/>
          <a:lstStyle>
            <a:lvl1pPr algn="l">
              <a:defRPr sz="1200"/>
            </a:lvl1pPr>
          </a:lstStyle>
          <a:p>
            <a:endParaRPr lang="tr-TR"/>
          </a:p>
        </p:txBody>
      </p:sp>
      <p:sp>
        <p:nvSpPr>
          <p:cNvPr id="3" name="Date Placeholder 2"/>
          <p:cNvSpPr>
            <a:spLocks noGrp="1"/>
          </p:cNvSpPr>
          <p:nvPr>
            <p:ph type="dt" sz="quarter" idx="1"/>
          </p:nvPr>
        </p:nvSpPr>
        <p:spPr>
          <a:xfrm>
            <a:off x="3849890" y="1"/>
            <a:ext cx="2946267" cy="497256"/>
          </a:xfrm>
          <a:prstGeom prst="rect">
            <a:avLst/>
          </a:prstGeom>
        </p:spPr>
        <p:txBody>
          <a:bodyPr vert="horz" lIns="88176" tIns="44088" rIns="88176" bIns="44088" rtlCol="0"/>
          <a:lstStyle>
            <a:lvl1pPr algn="r">
              <a:defRPr sz="1200"/>
            </a:lvl1pPr>
          </a:lstStyle>
          <a:p>
            <a:fld id="{C4604D81-2D40-4E6F-A4E3-88221543D3F2}" type="datetimeFigureOut">
              <a:rPr lang="tr-TR" smtClean="0"/>
              <a:t>9.04.2018</a:t>
            </a:fld>
            <a:endParaRPr lang="tr-TR"/>
          </a:p>
        </p:txBody>
      </p:sp>
      <p:sp>
        <p:nvSpPr>
          <p:cNvPr id="4" name="Footer Placeholder 3"/>
          <p:cNvSpPr>
            <a:spLocks noGrp="1"/>
          </p:cNvSpPr>
          <p:nvPr>
            <p:ph type="ftr" sz="quarter" idx="2"/>
          </p:nvPr>
        </p:nvSpPr>
        <p:spPr>
          <a:xfrm>
            <a:off x="0" y="9429383"/>
            <a:ext cx="2946267" cy="497255"/>
          </a:xfrm>
          <a:prstGeom prst="rect">
            <a:avLst/>
          </a:prstGeom>
        </p:spPr>
        <p:txBody>
          <a:bodyPr vert="horz" lIns="88176" tIns="44088" rIns="88176" bIns="44088" rtlCol="0" anchor="b"/>
          <a:lstStyle>
            <a:lvl1pPr algn="l">
              <a:defRPr sz="1200"/>
            </a:lvl1pPr>
          </a:lstStyle>
          <a:p>
            <a:endParaRPr lang="tr-TR"/>
          </a:p>
        </p:txBody>
      </p:sp>
      <p:sp>
        <p:nvSpPr>
          <p:cNvPr id="5" name="Slide Number Placeholder 4"/>
          <p:cNvSpPr>
            <a:spLocks noGrp="1"/>
          </p:cNvSpPr>
          <p:nvPr>
            <p:ph type="sldNum" sz="quarter" idx="3"/>
          </p:nvPr>
        </p:nvSpPr>
        <p:spPr>
          <a:xfrm>
            <a:off x="3849890" y="9429383"/>
            <a:ext cx="2946267" cy="497255"/>
          </a:xfrm>
          <a:prstGeom prst="rect">
            <a:avLst/>
          </a:prstGeom>
        </p:spPr>
        <p:txBody>
          <a:bodyPr vert="horz" lIns="88176" tIns="44088" rIns="88176" bIns="44088" rtlCol="0" anchor="b"/>
          <a:lstStyle>
            <a:lvl1pPr algn="r">
              <a:defRPr sz="1200"/>
            </a:lvl1pPr>
          </a:lstStyle>
          <a:p>
            <a:fld id="{7E2A5FB2-D226-45C2-BCC6-4BC7D1CC3FCB}" type="slidenum">
              <a:rPr lang="tr-TR" smtClean="0"/>
              <a:t>‹#›</a:t>
            </a:fld>
            <a:endParaRPr lang="tr-TR"/>
          </a:p>
        </p:txBody>
      </p:sp>
    </p:spTree>
    <p:extLst>
      <p:ext uri="{BB962C8B-B14F-4D97-AF65-F5344CB8AC3E}">
        <p14:creationId xmlns:p14="http://schemas.microsoft.com/office/powerpoint/2010/main" val="1677971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5556" tIns="47778" rIns="95556" bIns="47778" rtlCol="0"/>
          <a:lstStyle>
            <a:lvl1pPr algn="l">
              <a:defRPr sz="1300"/>
            </a:lvl1pPr>
          </a:lstStyle>
          <a:p>
            <a:endParaRPr lang="en-US"/>
          </a:p>
        </p:txBody>
      </p:sp>
      <p:sp>
        <p:nvSpPr>
          <p:cNvPr id="3" name="Date Placeholder 2"/>
          <p:cNvSpPr>
            <a:spLocks noGrp="1"/>
          </p:cNvSpPr>
          <p:nvPr>
            <p:ph type="dt" idx="1"/>
          </p:nvPr>
        </p:nvSpPr>
        <p:spPr>
          <a:xfrm>
            <a:off x="3850444" y="0"/>
            <a:ext cx="2945659" cy="498056"/>
          </a:xfrm>
          <a:prstGeom prst="rect">
            <a:avLst/>
          </a:prstGeom>
        </p:spPr>
        <p:txBody>
          <a:bodyPr vert="horz" lIns="95556" tIns="47778" rIns="95556" bIns="47778" rtlCol="0"/>
          <a:lstStyle>
            <a:lvl1pPr algn="r">
              <a:defRPr sz="1300"/>
            </a:lvl1pPr>
          </a:lstStyle>
          <a:p>
            <a:fld id="{F0E57F18-C008-4C8D-825F-1DD2251F907B}" type="datetimeFigureOut">
              <a:rPr lang="en-US" smtClean="0"/>
              <a:pPr/>
              <a:t>4/9/2018</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56" tIns="47778" rIns="95556" bIns="47778"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56" tIns="47778" rIns="95556" bIns="477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28584"/>
            <a:ext cx="2945659" cy="498055"/>
          </a:xfrm>
          <a:prstGeom prst="rect">
            <a:avLst/>
          </a:prstGeom>
        </p:spPr>
        <p:txBody>
          <a:bodyPr vert="horz" lIns="95556" tIns="47778" rIns="95556" bIns="47778" rtlCol="0" anchor="b"/>
          <a:lstStyle>
            <a:lvl1pPr algn="l">
              <a:defRPr sz="1300"/>
            </a:lvl1pPr>
          </a:lstStyle>
          <a:p>
            <a:endParaRPr lang="en-US"/>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5556" tIns="47778" rIns="95556" bIns="47778" rtlCol="0" anchor="b"/>
          <a:lstStyle>
            <a:lvl1pPr algn="r">
              <a:defRPr sz="1300"/>
            </a:lvl1pPr>
          </a:lstStyle>
          <a:p>
            <a:fld id="{89BCFBBA-DA22-4A61-8790-580C143C7498}" type="slidenum">
              <a:rPr lang="en-US" smtClean="0"/>
              <a:pPr/>
              <a:t>‹#›</a:t>
            </a:fld>
            <a:endParaRPr lang="en-US"/>
          </a:p>
        </p:txBody>
      </p:sp>
    </p:spTree>
    <p:extLst>
      <p:ext uri="{BB962C8B-B14F-4D97-AF65-F5344CB8AC3E}">
        <p14:creationId xmlns:p14="http://schemas.microsoft.com/office/powerpoint/2010/main" val="379231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1</a:t>
            </a:fld>
            <a:endParaRPr lang="en-US"/>
          </a:p>
        </p:txBody>
      </p:sp>
    </p:spTree>
    <p:extLst>
      <p:ext uri="{BB962C8B-B14F-4D97-AF65-F5344CB8AC3E}">
        <p14:creationId xmlns:p14="http://schemas.microsoft.com/office/powerpoint/2010/main" val="2523009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10</a:t>
            </a:fld>
            <a:endParaRPr lang="en-US"/>
          </a:p>
        </p:txBody>
      </p:sp>
    </p:spTree>
    <p:extLst>
      <p:ext uri="{BB962C8B-B14F-4D97-AF65-F5344CB8AC3E}">
        <p14:creationId xmlns:p14="http://schemas.microsoft.com/office/powerpoint/2010/main" val="168839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11</a:t>
            </a:fld>
            <a:endParaRPr lang="en-US"/>
          </a:p>
        </p:txBody>
      </p:sp>
    </p:spTree>
    <p:extLst>
      <p:ext uri="{BB962C8B-B14F-4D97-AF65-F5344CB8AC3E}">
        <p14:creationId xmlns:p14="http://schemas.microsoft.com/office/powerpoint/2010/main" val="47072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12</a:t>
            </a:fld>
            <a:endParaRPr lang="en-US"/>
          </a:p>
        </p:txBody>
      </p:sp>
    </p:spTree>
    <p:extLst>
      <p:ext uri="{BB962C8B-B14F-4D97-AF65-F5344CB8AC3E}">
        <p14:creationId xmlns:p14="http://schemas.microsoft.com/office/powerpoint/2010/main" val="2769423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13</a:t>
            </a:fld>
            <a:endParaRPr lang="en-US"/>
          </a:p>
        </p:txBody>
      </p:sp>
    </p:spTree>
    <p:extLst>
      <p:ext uri="{BB962C8B-B14F-4D97-AF65-F5344CB8AC3E}">
        <p14:creationId xmlns:p14="http://schemas.microsoft.com/office/powerpoint/2010/main" val="1852797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14</a:t>
            </a:fld>
            <a:endParaRPr lang="en-US"/>
          </a:p>
        </p:txBody>
      </p:sp>
    </p:spTree>
    <p:extLst>
      <p:ext uri="{BB962C8B-B14F-4D97-AF65-F5344CB8AC3E}">
        <p14:creationId xmlns:p14="http://schemas.microsoft.com/office/powerpoint/2010/main" val="207562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15</a:t>
            </a:fld>
            <a:endParaRPr lang="en-US"/>
          </a:p>
        </p:txBody>
      </p:sp>
    </p:spTree>
    <p:extLst>
      <p:ext uri="{BB962C8B-B14F-4D97-AF65-F5344CB8AC3E}">
        <p14:creationId xmlns:p14="http://schemas.microsoft.com/office/powerpoint/2010/main" val="223878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16</a:t>
            </a:fld>
            <a:endParaRPr lang="en-US"/>
          </a:p>
        </p:txBody>
      </p:sp>
    </p:spTree>
    <p:extLst>
      <p:ext uri="{BB962C8B-B14F-4D97-AF65-F5344CB8AC3E}">
        <p14:creationId xmlns:p14="http://schemas.microsoft.com/office/powerpoint/2010/main" val="95358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17</a:t>
            </a:fld>
            <a:endParaRPr lang="en-US"/>
          </a:p>
        </p:txBody>
      </p:sp>
    </p:spTree>
    <p:extLst>
      <p:ext uri="{BB962C8B-B14F-4D97-AF65-F5344CB8AC3E}">
        <p14:creationId xmlns:p14="http://schemas.microsoft.com/office/powerpoint/2010/main" val="111377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18</a:t>
            </a:fld>
            <a:endParaRPr lang="en-US"/>
          </a:p>
        </p:txBody>
      </p:sp>
    </p:spTree>
    <p:extLst>
      <p:ext uri="{BB962C8B-B14F-4D97-AF65-F5344CB8AC3E}">
        <p14:creationId xmlns:p14="http://schemas.microsoft.com/office/powerpoint/2010/main" val="4007239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19</a:t>
            </a:fld>
            <a:endParaRPr lang="en-US"/>
          </a:p>
        </p:txBody>
      </p:sp>
    </p:spTree>
    <p:extLst>
      <p:ext uri="{BB962C8B-B14F-4D97-AF65-F5344CB8AC3E}">
        <p14:creationId xmlns:p14="http://schemas.microsoft.com/office/powerpoint/2010/main" val="141156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2</a:t>
            </a:fld>
            <a:endParaRPr lang="en-US"/>
          </a:p>
        </p:txBody>
      </p:sp>
    </p:spTree>
    <p:extLst>
      <p:ext uri="{BB962C8B-B14F-4D97-AF65-F5344CB8AC3E}">
        <p14:creationId xmlns:p14="http://schemas.microsoft.com/office/powerpoint/2010/main" val="3074068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20</a:t>
            </a:fld>
            <a:endParaRPr lang="en-US"/>
          </a:p>
        </p:txBody>
      </p:sp>
    </p:spTree>
    <p:extLst>
      <p:ext uri="{BB962C8B-B14F-4D97-AF65-F5344CB8AC3E}">
        <p14:creationId xmlns:p14="http://schemas.microsoft.com/office/powerpoint/2010/main" val="147532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21</a:t>
            </a:fld>
            <a:endParaRPr lang="en-US"/>
          </a:p>
        </p:txBody>
      </p:sp>
    </p:spTree>
    <p:extLst>
      <p:ext uri="{BB962C8B-B14F-4D97-AF65-F5344CB8AC3E}">
        <p14:creationId xmlns:p14="http://schemas.microsoft.com/office/powerpoint/2010/main" val="406282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22</a:t>
            </a:fld>
            <a:endParaRPr lang="en-US"/>
          </a:p>
        </p:txBody>
      </p:sp>
    </p:spTree>
    <p:extLst>
      <p:ext uri="{BB962C8B-B14F-4D97-AF65-F5344CB8AC3E}">
        <p14:creationId xmlns:p14="http://schemas.microsoft.com/office/powerpoint/2010/main" val="4206470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23</a:t>
            </a:fld>
            <a:endParaRPr lang="en-US"/>
          </a:p>
        </p:txBody>
      </p:sp>
    </p:spTree>
    <p:extLst>
      <p:ext uri="{BB962C8B-B14F-4D97-AF65-F5344CB8AC3E}">
        <p14:creationId xmlns:p14="http://schemas.microsoft.com/office/powerpoint/2010/main" val="265325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24</a:t>
            </a:fld>
            <a:endParaRPr lang="en-US"/>
          </a:p>
        </p:txBody>
      </p:sp>
    </p:spTree>
    <p:extLst>
      <p:ext uri="{BB962C8B-B14F-4D97-AF65-F5344CB8AC3E}">
        <p14:creationId xmlns:p14="http://schemas.microsoft.com/office/powerpoint/2010/main" val="2608406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Aynalarda bir cismin görüntüsünü çizmek için cismin tüm noktalarından</a:t>
            </a:r>
          </a:p>
          <a:p>
            <a:r>
              <a:rPr lang="tr-TR" dirty="0" smtClean="0"/>
              <a:t>aynaya çok sayıda ışın çizilmesi gerekir. Bu ışınlar yansıma</a:t>
            </a:r>
          </a:p>
          <a:p>
            <a:r>
              <a:rPr lang="tr-TR" dirty="0" smtClean="0"/>
              <a:t>kanunları gereği gelme açısına eşit yansıma açısı ile yansır.</a:t>
            </a:r>
          </a:p>
          <a:p>
            <a:r>
              <a:rPr lang="tr-TR" dirty="0" smtClean="0"/>
              <a:t>Bu bölümde noktasal ve doğrusal cisimlerin görüntülerini çizmeyi</a:t>
            </a:r>
          </a:p>
          <a:p>
            <a:r>
              <a:rPr lang="tr-TR" dirty="0" smtClean="0"/>
              <a:t>öğreneceğiz. Doğrusal bir cismin uç noktalarının görüntüsü çizilirse</a:t>
            </a:r>
          </a:p>
          <a:p>
            <a:r>
              <a:rPr lang="tr-TR" dirty="0" smtClean="0"/>
              <a:t>diğer noktaların görüntüsü bu noktalar arasında olacağından cismin</a:t>
            </a:r>
          </a:p>
          <a:p>
            <a:r>
              <a:rPr lang="tr-TR" dirty="0" smtClean="0"/>
              <a:t>her noktasından ışın çizmek gerekmez. Aynalarda bir cismin</a:t>
            </a:r>
          </a:p>
          <a:p>
            <a:r>
              <a:rPr lang="tr-TR" dirty="0" smtClean="0"/>
              <a:t>görüntüsünün çizimle gösterilmesine ışın diyagramı denir. Işın</a:t>
            </a:r>
          </a:p>
          <a:p>
            <a:r>
              <a:rPr lang="tr-TR" dirty="0" smtClean="0"/>
              <a:t>diyagramını oluşturmak için çizimi kolay olan bazı özel ışınlardan</a:t>
            </a:r>
          </a:p>
          <a:p>
            <a:r>
              <a:rPr lang="tr-TR" dirty="0" smtClean="0"/>
              <a:t>yararlanılır.</a:t>
            </a:r>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25</a:t>
            </a:fld>
            <a:endParaRPr lang="en-US"/>
          </a:p>
        </p:txBody>
      </p:sp>
    </p:spTree>
    <p:extLst>
      <p:ext uri="{BB962C8B-B14F-4D97-AF65-F5344CB8AC3E}">
        <p14:creationId xmlns:p14="http://schemas.microsoft.com/office/powerpoint/2010/main" val="2725369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26</a:t>
            </a:fld>
            <a:endParaRPr lang="en-US"/>
          </a:p>
        </p:txBody>
      </p:sp>
    </p:spTree>
    <p:extLst>
      <p:ext uri="{BB962C8B-B14F-4D97-AF65-F5344CB8AC3E}">
        <p14:creationId xmlns:p14="http://schemas.microsoft.com/office/powerpoint/2010/main" val="2762092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27</a:t>
            </a:fld>
            <a:endParaRPr lang="en-US"/>
          </a:p>
        </p:txBody>
      </p:sp>
    </p:spTree>
    <p:extLst>
      <p:ext uri="{BB962C8B-B14F-4D97-AF65-F5344CB8AC3E}">
        <p14:creationId xmlns:p14="http://schemas.microsoft.com/office/powerpoint/2010/main" val="660558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28</a:t>
            </a:fld>
            <a:endParaRPr lang="en-US"/>
          </a:p>
        </p:txBody>
      </p:sp>
    </p:spTree>
    <p:extLst>
      <p:ext uri="{BB962C8B-B14F-4D97-AF65-F5344CB8AC3E}">
        <p14:creationId xmlns:p14="http://schemas.microsoft.com/office/powerpoint/2010/main" val="985922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29</a:t>
            </a:fld>
            <a:endParaRPr lang="en-US"/>
          </a:p>
        </p:txBody>
      </p:sp>
    </p:spTree>
    <p:extLst>
      <p:ext uri="{BB962C8B-B14F-4D97-AF65-F5344CB8AC3E}">
        <p14:creationId xmlns:p14="http://schemas.microsoft.com/office/powerpoint/2010/main" val="1544238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3</a:t>
            </a:fld>
            <a:endParaRPr lang="en-US"/>
          </a:p>
        </p:txBody>
      </p:sp>
    </p:spTree>
    <p:extLst>
      <p:ext uri="{BB962C8B-B14F-4D97-AF65-F5344CB8AC3E}">
        <p14:creationId xmlns:p14="http://schemas.microsoft.com/office/powerpoint/2010/main" val="3870128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30</a:t>
            </a:fld>
            <a:endParaRPr lang="en-US"/>
          </a:p>
        </p:txBody>
      </p:sp>
    </p:spTree>
    <p:extLst>
      <p:ext uri="{BB962C8B-B14F-4D97-AF65-F5344CB8AC3E}">
        <p14:creationId xmlns:p14="http://schemas.microsoft.com/office/powerpoint/2010/main" val="422419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31</a:t>
            </a:fld>
            <a:endParaRPr lang="en-US"/>
          </a:p>
        </p:txBody>
      </p:sp>
    </p:spTree>
    <p:extLst>
      <p:ext uri="{BB962C8B-B14F-4D97-AF65-F5344CB8AC3E}">
        <p14:creationId xmlns:p14="http://schemas.microsoft.com/office/powerpoint/2010/main" val="261469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32</a:t>
            </a:fld>
            <a:endParaRPr lang="en-US"/>
          </a:p>
        </p:txBody>
      </p:sp>
    </p:spTree>
    <p:extLst>
      <p:ext uri="{BB962C8B-B14F-4D97-AF65-F5344CB8AC3E}">
        <p14:creationId xmlns:p14="http://schemas.microsoft.com/office/powerpoint/2010/main" val="106566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33</a:t>
            </a:fld>
            <a:endParaRPr lang="en-US"/>
          </a:p>
        </p:txBody>
      </p:sp>
    </p:spTree>
    <p:extLst>
      <p:ext uri="{BB962C8B-B14F-4D97-AF65-F5344CB8AC3E}">
        <p14:creationId xmlns:p14="http://schemas.microsoft.com/office/powerpoint/2010/main" val="3507464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34</a:t>
            </a:fld>
            <a:endParaRPr lang="en-US"/>
          </a:p>
        </p:txBody>
      </p:sp>
    </p:spTree>
    <p:extLst>
      <p:ext uri="{BB962C8B-B14F-4D97-AF65-F5344CB8AC3E}">
        <p14:creationId xmlns:p14="http://schemas.microsoft.com/office/powerpoint/2010/main" val="3826814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35</a:t>
            </a:fld>
            <a:endParaRPr lang="en-US"/>
          </a:p>
        </p:txBody>
      </p:sp>
    </p:spTree>
    <p:extLst>
      <p:ext uri="{BB962C8B-B14F-4D97-AF65-F5344CB8AC3E}">
        <p14:creationId xmlns:p14="http://schemas.microsoft.com/office/powerpoint/2010/main" val="562835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36</a:t>
            </a:fld>
            <a:endParaRPr lang="en-US"/>
          </a:p>
        </p:txBody>
      </p:sp>
    </p:spTree>
    <p:extLst>
      <p:ext uri="{BB962C8B-B14F-4D97-AF65-F5344CB8AC3E}">
        <p14:creationId xmlns:p14="http://schemas.microsoft.com/office/powerpoint/2010/main" val="159595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37</a:t>
            </a:fld>
            <a:endParaRPr lang="en-US"/>
          </a:p>
        </p:txBody>
      </p:sp>
    </p:spTree>
    <p:extLst>
      <p:ext uri="{BB962C8B-B14F-4D97-AF65-F5344CB8AC3E}">
        <p14:creationId xmlns:p14="http://schemas.microsoft.com/office/powerpoint/2010/main" val="3887007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38</a:t>
            </a:fld>
            <a:endParaRPr lang="en-US"/>
          </a:p>
        </p:txBody>
      </p:sp>
    </p:spTree>
    <p:extLst>
      <p:ext uri="{BB962C8B-B14F-4D97-AF65-F5344CB8AC3E}">
        <p14:creationId xmlns:p14="http://schemas.microsoft.com/office/powerpoint/2010/main" val="2969008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39</a:t>
            </a:fld>
            <a:endParaRPr lang="en-US"/>
          </a:p>
        </p:txBody>
      </p:sp>
    </p:spTree>
    <p:extLst>
      <p:ext uri="{BB962C8B-B14F-4D97-AF65-F5344CB8AC3E}">
        <p14:creationId xmlns:p14="http://schemas.microsoft.com/office/powerpoint/2010/main" val="353224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a:t>
            </a:fld>
            <a:endParaRPr lang="en-US"/>
          </a:p>
        </p:txBody>
      </p:sp>
    </p:spTree>
    <p:extLst>
      <p:ext uri="{BB962C8B-B14F-4D97-AF65-F5344CB8AC3E}">
        <p14:creationId xmlns:p14="http://schemas.microsoft.com/office/powerpoint/2010/main" val="1888767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40</a:t>
            </a:fld>
            <a:endParaRPr lang="en-US"/>
          </a:p>
        </p:txBody>
      </p:sp>
    </p:spTree>
    <p:extLst>
      <p:ext uri="{BB962C8B-B14F-4D97-AF65-F5344CB8AC3E}">
        <p14:creationId xmlns:p14="http://schemas.microsoft.com/office/powerpoint/2010/main" val="3300145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41</a:t>
            </a:fld>
            <a:endParaRPr lang="en-US"/>
          </a:p>
        </p:txBody>
      </p:sp>
    </p:spTree>
    <p:extLst>
      <p:ext uri="{BB962C8B-B14F-4D97-AF65-F5344CB8AC3E}">
        <p14:creationId xmlns:p14="http://schemas.microsoft.com/office/powerpoint/2010/main" val="1601457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42</a:t>
            </a:fld>
            <a:endParaRPr lang="en-US"/>
          </a:p>
        </p:txBody>
      </p:sp>
    </p:spTree>
    <p:extLst>
      <p:ext uri="{BB962C8B-B14F-4D97-AF65-F5344CB8AC3E}">
        <p14:creationId xmlns:p14="http://schemas.microsoft.com/office/powerpoint/2010/main" val="33141848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43</a:t>
            </a:fld>
            <a:endParaRPr lang="en-US"/>
          </a:p>
        </p:txBody>
      </p:sp>
    </p:spTree>
    <p:extLst>
      <p:ext uri="{BB962C8B-B14F-4D97-AF65-F5344CB8AC3E}">
        <p14:creationId xmlns:p14="http://schemas.microsoft.com/office/powerpoint/2010/main" val="1268094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44</a:t>
            </a:fld>
            <a:endParaRPr lang="en-US"/>
          </a:p>
        </p:txBody>
      </p:sp>
    </p:spTree>
    <p:extLst>
      <p:ext uri="{BB962C8B-B14F-4D97-AF65-F5344CB8AC3E}">
        <p14:creationId xmlns:p14="http://schemas.microsoft.com/office/powerpoint/2010/main" val="2346135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45</a:t>
            </a:fld>
            <a:endParaRPr lang="en-US"/>
          </a:p>
        </p:txBody>
      </p:sp>
    </p:spTree>
    <p:extLst>
      <p:ext uri="{BB962C8B-B14F-4D97-AF65-F5344CB8AC3E}">
        <p14:creationId xmlns:p14="http://schemas.microsoft.com/office/powerpoint/2010/main" val="3278956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46</a:t>
            </a:fld>
            <a:endParaRPr lang="en-US"/>
          </a:p>
        </p:txBody>
      </p:sp>
    </p:spTree>
    <p:extLst>
      <p:ext uri="{BB962C8B-B14F-4D97-AF65-F5344CB8AC3E}">
        <p14:creationId xmlns:p14="http://schemas.microsoft.com/office/powerpoint/2010/main" val="28052209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47</a:t>
            </a:fld>
            <a:endParaRPr lang="en-US"/>
          </a:p>
        </p:txBody>
      </p:sp>
    </p:spTree>
    <p:extLst>
      <p:ext uri="{BB962C8B-B14F-4D97-AF65-F5344CB8AC3E}">
        <p14:creationId xmlns:p14="http://schemas.microsoft.com/office/powerpoint/2010/main" val="8541714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Kolaydan zora göre sırala</a:t>
            </a:r>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48</a:t>
            </a:fld>
            <a:endParaRPr lang="en-US"/>
          </a:p>
        </p:txBody>
      </p:sp>
    </p:spTree>
    <p:extLst>
      <p:ext uri="{BB962C8B-B14F-4D97-AF65-F5344CB8AC3E}">
        <p14:creationId xmlns:p14="http://schemas.microsoft.com/office/powerpoint/2010/main" val="3959421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Kolaydan zora göre sırala</a:t>
            </a:r>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49</a:t>
            </a:fld>
            <a:endParaRPr lang="en-US"/>
          </a:p>
        </p:txBody>
      </p:sp>
    </p:spTree>
    <p:extLst>
      <p:ext uri="{BB962C8B-B14F-4D97-AF65-F5344CB8AC3E}">
        <p14:creationId xmlns:p14="http://schemas.microsoft.com/office/powerpoint/2010/main" val="119822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Anamorfik</a:t>
            </a:r>
            <a:r>
              <a:rPr lang="en-US" dirty="0" smtClean="0"/>
              <a:t> </a:t>
            </a:r>
            <a:r>
              <a:rPr lang="en-US" dirty="0" err="1" smtClean="0"/>
              <a:t>sanat</a:t>
            </a:r>
            <a:endParaRPr lang="en-US"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5</a:t>
            </a:fld>
            <a:endParaRPr lang="en-US"/>
          </a:p>
        </p:txBody>
      </p:sp>
    </p:spTree>
    <p:extLst>
      <p:ext uri="{BB962C8B-B14F-4D97-AF65-F5344CB8AC3E}">
        <p14:creationId xmlns:p14="http://schemas.microsoft.com/office/powerpoint/2010/main" val="2710783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Kolaydan zora göre sırala</a:t>
            </a:r>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50</a:t>
            </a:fld>
            <a:endParaRPr lang="en-US"/>
          </a:p>
        </p:txBody>
      </p:sp>
    </p:spTree>
    <p:extLst>
      <p:ext uri="{BB962C8B-B14F-4D97-AF65-F5344CB8AC3E}">
        <p14:creationId xmlns:p14="http://schemas.microsoft.com/office/powerpoint/2010/main" val="4038271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51</a:t>
            </a:fld>
            <a:endParaRPr lang="en-US"/>
          </a:p>
        </p:txBody>
      </p:sp>
    </p:spTree>
    <p:extLst>
      <p:ext uri="{BB962C8B-B14F-4D97-AF65-F5344CB8AC3E}">
        <p14:creationId xmlns:p14="http://schemas.microsoft.com/office/powerpoint/2010/main" val="857297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89BCFBBA-DA22-4A61-8790-580C143C7498}" type="slidenum">
              <a:rPr lang="en-US" smtClean="0"/>
              <a:pPr/>
              <a:t>52</a:t>
            </a:fld>
            <a:endParaRPr lang="en-US"/>
          </a:p>
        </p:txBody>
      </p:sp>
    </p:spTree>
    <p:extLst>
      <p:ext uri="{BB962C8B-B14F-4D97-AF65-F5344CB8AC3E}">
        <p14:creationId xmlns:p14="http://schemas.microsoft.com/office/powerpoint/2010/main" val="28991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559">
              <a:defRPr/>
            </a:pPr>
            <a:r>
              <a:rPr lang="tr-TR" dirty="0" smtClean="0"/>
              <a:t>Seville, İspanya yakınlarındaki bir güneş enerjisi termik santralinde, güneş ışığı geniş bir ayna dizisinden kulenin tepesinde bulunan bir kazana odaklanarak yüksek sıcaklıklar elde edilmektedir.</a:t>
            </a:r>
          </a:p>
          <a:p>
            <a:pPr defTabSz="955559">
              <a:defRPr/>
            </a:pPr>
            <a:r>
              <a:rPr lang="tr-TR" dirty="0" smtClean="0"/>
              <a:t>(</a:t>
            </a:r>
            <a:r>
              <a:rPr lang="en-US" dirty="0" smtClean="0"/>
              <a:t>At a solar thermal power plant near Seville, Spain, high temperatures are achieved by focusing sunlight from a large array of mirrors onto a boiler located at the top of the tower.</a:t>
            </a:r>
            <a:r>
              <a:rPr lang="tr-TR" dirty="0" smtClean="0"/>
              <a:t>)</a:t>
            </a:r>
          </a:p>
        </p:txBody>
      </p:sp>
      <p:sp>
        <p:nvSpPr>
          <p:cNvPr id="4" name="Slide Number Placeholder 3"/>
          <p:cNvSpPr>
            <a:spLocks noGrp="1"/>
          </p:cNvSpPr>
          <p:nvPr>
            <p:ph type="sldNum" sz="quarter" idx="10"/>
          </p:nvPr>
        </p:nvSpPr>
        <p:spPr/>
        <p:txBody>
          <a:bodyPr/>
          <a:lstStyle/>
          <a:p>
            <a:fld id="{89BCFBBA-DA22-4A61-8790-580C143C7498}" type="slidenum">
              <a:rPr lang="en-US" smtClean="0"/>
              <a:pPr/>
              <a:t>6</a:t>
            </a:fld>
            <a:endParaRPr lang="en-US"/>
          </a:p>
        </p:txBody>
      </p:sp>
    </p:spTree>
    <p:extLst>
      <p:ext uri="{BB962C8B-B14F-4D97-AF65-F5344CB8AC3E}">
        <p14:creationId xmlns:p14="http://schemas.microsoft.com/office/powerpoint/2010/main" val="317134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Güneş tarlaları (</a:t>
            </a:r>
            <a:r>
              <a:rPr lang="tr-TR" baseline="0" dirty="0" smtClean="0"/>
              <a:t>Australia)</a:t>
            </a:r>
            <a:r>
              <a:rPr lang="tr-TR" dirty="0" smtClean="0"/>
              <a:t>, Peki neden böyle bir yapıya</a:t>
            </a:r>
            <a:r>
              <a:rPr lang="tr-TR" baseline="0" dirty="0" smtClean="0"/>
              <a:t> ihtiyaç duymuşlar ne amaçla yapılmış olabilir? </a:t>
            </a:r>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7</a:t>
            </a:fld>
            <a:endParaRPr lang="en-US"/>
          </a:p>
        </p:txBody>
      </p:sp>
    </p:spTree>
    <p:extLst>
      <p:ext uri="{BB962C8B-B14F-4D97-AF65-F5344CB8AC3E}">
        <p14:creationId xmlns:p14="http://schemas.microsoft.com/office/powerpoint/2010/main" val="250693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smtClean="0"/>
              <a:t/>
            </a:r>
            <a:br>
              <a:rPr lang="tr-TR" baseline="0" dirty="0" smtClean="0"/>
            </a:br>
            <a:r>
              <a:rPr lang="tr-TR" b="1" baseline="0" dirty="0" smtClean="0"/>
              <a:t/>
            </a:r>
            <a:br>
              <a:rPr lang="tr-TR" b="1" baseline="0" dirty="0" smtClean="0"/>
            </a:br>
            <a:r>
              <a:rPr lang="tr-TR" baseline="0" dirty="0" smtClean="0"/>
              <a:t/>
            </a:r>
            <a:br>
              <a:rPr lang="tr-TR" baseline="0" dirty="0" smtClean="0"/>
            </a:br>
            <a:r>
              <a:rPr lang="tr-TR" baseline="0" dirty="0" smtClean="0"/>
              <a:t/>
            </a:r>
            <a:br>
              <a:rPr lang="tr-TR" baseline="0" dirty="0" smtClean="0"/>
            </a:br>
            <a:r>
              <a:rPr lang="tr-TR" baseline="0" dirty="0" smtClean="0"/>
              <a:t/>
            </a:r>
            <a:br>
              <a:rPr lang="tr-TR" baseline="0" dirty="0" smtClean="0"/>
            </a:br>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8</a:t>
            </a:fld>
            <a:endParaRPr lang="en-US"/>
          </a:p>
        </p:txBody>
      </p:sp>
    </p:spTree>
    <p:extLst>
      <p:ext uri="{BB962C8B-B14F-4D97-AF65-F5344CB8AC3E}">
        <p14:creationId xmlns:p14="http://schemas.microsoft.com/office/powerpoint/2010/main" val="514938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89BCFBBA-DA22-4A61-8790-580C143C7498}" type="slidenum">
              <a:rPr lang="en-US" smtClean="0"/>
              <a:pPr/>
              <a:t>9</a:t>
            </a:fld>
            <a:endParaRPr lang="en-US"/>
          </a:p>
        </p:txBody>
      </p:sp>
    </p:spTree>
    <p:extLst>
      <p:ext uri="{BB962C8B-B14F-4D97-AF65-F5344CB8AC3E}">
        <p14:creationId xmlns:p14="http://schemas.microsoft.com/office/powerpoint/2010/main" val="395027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7842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281813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6175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3"/>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925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100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6665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2235029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857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4031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344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4/9/2018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40479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2526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4/9/2018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3270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1285113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3136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571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pPr/>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p14="http://schemas.microsoft.com/office/powerpoint/2010/main" val="140295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8127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205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285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16635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907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1BEF0D-F0BB-DE4B-95CE-6DB70DBA9567}" type="datetimeFigureOut">
              <a:rPr lang="en-US" smtClean="0"/>
              <a:pPr/>
              <a:t>4/9/2018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19481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4/9/2018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944998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800" b="1" kern="1200" cap="none" baseline="0">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5.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51560" y="2550940"/>
            <a:ext cx="9966960" cy="2037993"/>
          </a:xfrm>
        </p:spPr>
        <p:txBody>
          <a:bodyPr/>
          <a:lstStyle/>
          <a:p>
            <a:r>
              <a:rPr lang="tr-TR" dirty="0">
                <a:solidFill>
                  <a:srgbClr val="0070C0"/>
                </a:solidFill>
                <a:latin typeface="Copperplate Gothic Bold" panose="020E0705020206020404" pitchFamily="34" charset="0"/>
              </a:rPr>
              <a:t>KÜRESEL AYNALAR</a:t>
            </a:r>
            <a:br>
              <a:rPr lang="tr-TR" dirty="0">
                <a:solidFill>
                  <a:srgbClr val="0070C0"/>
                </a:solidFill>
                <a:latin typeface="Copperplate Gothic Bold" panose="020E0705020206020404" pitchFamily="34" charset="0"/>
              </a:rPr>
            </a:br>
            <a:r>
              <a:rPr lang="en-US" dirty="0">
                <a:solidFill>
                  <a:srgbClr val="0070C0"/>
                </a:solidFill>
                <a:latin typeface="Copperplate Gothic Bold" panose="020E0705020206020404" pitchFamily="34" charset="0"/>
              </a:rPr>
              <a:t/>
            </a:r>
            <a:br>
              <a:rPr lang="en-US" dirty="0">
                <a:solidFill>
                  <a:srgbClr val="0070C0"/>
                </a:solidFill>
                <a:latin typeface="Copperplate Gothic Bold" panose="020E0705020206020404" pitchFamily="34" charset="0"/>
              </a:rPr>
            </a:br>
            <a:endParaRPr lang="tr-TR" dirty="0"/>
          </a:p>
        </p:txBody>
      </p:sp>
      <p:sp>
        <p:nvSpPr>
          <p:cNvPr id="5" name="Subtitle 4"/>
          <p:cNvSpPr>
            <a:spLocks noGrp="1"/>
          </p:cNvSpPr>
          <p:nvPr>
            <p:ph type="subTitle" idx="1"/>
          </p:nvPr>
        </p:nvSpPr>
        <p:spPr>
          <a:xfrm>
            <a:off x="1051560" y="4807815"/>
            <a:ext cx="7891272" cy="1069848"/>
          </a:xfrm>
        </p:spPr>
        <p:txBody>
          <a:bodyPr/>
          <a:lstStyle/>
          <a:p>
            <a:r>
              <a:rPr lang="tr-TR" dirty="0" smtClean="0"/>
              <a:t>ONUR </a:t>
            </a:r>
            <a:r>
              <a:rPr lang="tr-TR" dirty="0"/>
              <a:t>TAŞDELEN</a:t>
            </a:r>
          </a:p>
          <a:p>
            <a:r>
              <a:rPr lang="tr-TR" dirty="0"/>
              <a:t>Diğdem Tuncer</a:t>
            </a:r>
          </a:p>
          <a:p>
            <a:endParaRPr lang="tr-TR" dirty="0" smtClean="0"/>
          </a:p>
        </p:txBody>
      </p:sp>
    </p:spTree>
    <p:extLst>
      <p:ext uri="{BB962C8B-B14F-4D97-AF65-F5344CB8AC3E}">
        <p14:creationId xmlns:p14="http://schemas.microsoft.com/office/powerpoint/2010/main" val="477495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103680" y="219360"/>
            <a:ext cx="10058400" cy="726775"/>
          </a:xfrm>
        </p:spPr>
        <p:txBody>
          <a:bodyPr>
            <a:normAutofit/>
          </a:bodyPr>
          <a:lstStyle/>
          <a:p>
            <a:pPr>
              <a:lnSpc>
                <a:spcPct val="100000"/>
              </a:lnSpc>
            </a:pPr>
            <a:r>
              <a:rPr lang="tr-TR" sz="3200" dirty="0">
                <a:solidFill>
                  <a:srgbClr val="0070C0"/>
                </a:solidFill>
              </a:rPr>
              <a:t>KÜRESEL AYNALARIN ÖZELLİKLERİ</a:t>
            </a:r>
          </a:p>
        </p:txBody>
      </p:sp>
      <p:sp>
        <p:nvSpPr>
          <p:cNvPr id="4" name="Title 1"/>
          <p:cNvSpPr txBox="1">
            <a:spLocks/>
          </p:cNvSpPr>
          <p:nvPr/>
        </p:nvSpPr>
        <p:spPr>
          <a:xfrm>
            <a:off x="1508846" y="37061"/>
            <a:ext cx="7143988" cy="5725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dirty="0"/>
          </a:p>
        </p:txBody>
      </p:sp>
      <p:sp>
        <p:nvSpPr>
          <p:cNvPr id="12"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8" name="Content Placeholder 7"/>
          <p:cNvSpPr>
            <a:spLocks noGrp="1"/>
          </p:cNvSpPr>
          <p:nvPr>
            <p:ph idx="1"/>
          </p:nvPr>
        </p:nvSpPr>
        <p:spPr>
          <a:xfrm>
            <a:off x="3103680" y="1074158"/>
            <a:ext cx="8343253" cy="3625671"/>
          </a:xfrm>
        </p:spPr>
        <p:txBody>
          <a:bodyPr/>
          <a:lstStyle/>
          <a:p>
            <a:r>
              <a:rPr lang="tr-TR" dirty="0"/>
              <a:t>Küresel aynaların üzerlerine düşürülen birbirine paralel ışınların aynadaki yansıdıktan sonra toplandığı noktaya aynanın </a:t>
            </a:r>
            <a:r>
              <a:rPr lang="tr-TR" b="1" dirty="0"/>
              <a:t>odak noktası (F)</a:t>
            </a:r>
            <a:r>
              <a:rPr lang="tr-TR" dirty="0"/>
              <a:t> denir</a:t>
            </a:r>
            <a:r>
              <a:rPr lang="tr-TR" dirty="0" smtClean="0"/>
              <a:t>.</a:t>
            </a:r>
            <a:endParaRPr lang="tr-TR" dirty="0"/>
          </a:p>
          <a:p>
            <a:r>
              <a:rPr lang="tr-TR" dirty="0"/>
              <a:t>Ayna yüzeyinin tam ortasına </a:t>
            </a:r>
            <a:r>
              <a:rPr lang="tr-TR" b="1" dirty="0"/>
              <a:t>tepe noktası (T) </a:t>
            </a:r>
            <a:r>
              <a:rPr lang="tr-TR" dirty="0"/>
              <a:t>denir</a:t>
            </a:r>
            <a:r>
              <a:rPr lang="tr-TR" dirty="0" smtClean="0"/>
              <a:t>.</a:t>
            </a:r>
            <a:endParaRPr lang="tr-TR" dirty="0"/>
          </a:p>
          <a:p>
            <a:r>
              <a:rPr lang="tr-TR" dirty="0"/>
              <a:t>Tepe noktası ile odak noktasını birleştiren doğruya </a:t>
            </a:r>
            <a:r>
              <a:rPr lang="tr-TR" b="1" dirty="0"/>
              <a:t>asal eksen </a:t>
            </a:r>
            <a:r>
              <a:rPr lang="tr-TR" dirty="0"/>
              <a:t>denir</a:t>
            </a:r>
            <a:r>
              <a:rPr lang="tr-TR" dirty="0" smtClean="0"/>
              <a:t>.</a:t>
            </a:r>
            <a:endParaRPr lang="tr-TR" dirty="0"/>
          </a:p>
          <a:p>
            <a:r>
              <a:rPr lang="tr-TR" dirty="0"/>
              <a:t>Küresel yüzeyin çizildiği noktaya da </a:t>
            </a:r>
            <a:r>
              <a:rPr lang="tr-TR" b="1" dirty="0"/>
              <a:t>merkez (M)</a:t>
            </a:r>
            <a:r>
              <a:rPr lang="tr-TR" dirty="0"/>
              <a:t> denir.</a:t>
            </a:r>
          </a:p>
        </p:txBody>
      </p:sp>
      <p:pic>
        <p:nvPicPr>
          <p:cNvPr id="2" name="Picture 1"/>
          <p:cNvPicPr>
            <a:picLocks noChangeAspect="1"/>
          </p:cNvPicPr>
          <p:nvPr/>
        </p:nvPicPr>
        <p:blipFill>
          <a:blip r:embed="rId3"/>
          <a:stretch>
            <a:fillRect/>
          </a:stretch>
        </p:blipFill>
        <p:spPr>
          <a:xfrm>
            <a:off x="4367724" y="3403600"/>
            <a:ext cx="5206857" cy="3268133"/>
          </a:xfrm>
          <a:prstGeom prst="rect">
            <a:avLst/>
          </a:prstGeom>
        </p:spPr>
      </p:pic>
    </p:spTree>
    <p:extLst>
      <p:ext uri="{BB962C8B-B14F-4D97-AF65-F5344CB8AC3E}">
        <p14:creationId xmlns:p14="http://schemas.microsoft.com/office/powerpoint/2010/main" val="4868414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103680" y="219360"/>
            <a:ext cx="7058002" cy="854798"/>
          </a:xfrm>
        </p:spPr>
        <p:txBody>
          <a:bodyPr>
            <a:normAutofit fontScale="90000"/>
          </a:bodyPr>
          <a:lstStyle/>
          <a:p>
            <a:pPr>
              <a:lnSpc>
                <a:spcPct val="100000"/>
              </a:lnSpc>
            </a:pPr>
            <a:r>
              <a:rPr lang="es-ES" sz="3200" dirty="0">
                <a:solidFill>
                  <a:srgbClr val="0070C0"/>
                </a:solidFill>
              </a:rPr>
              <a:t>KÜRESEL AYNALARDA YANSIMA VE AYNALARIN NORMALİ</a:t>
            </a:r>
            <a:endParaRPr lang="tr-TR" sz="3200" dirty="0">
              <a:solidFill>
                <a:srgbClr val="0070C0"/>
              </a:solidFill>
            </a:endParaRPr>
          </a:p>
        </p:txBody>
      </p:sp>
      <p:sp>
        <p:nvSpPr>
          <p:cNvPr id="4" name="Title 1"/>
          <p:cNvSpPr txBox="1">
            <a:spLocks/>
          </p:cNvSpPr>
          <p:nvPr/>
        </p:nvSpPr>
        <p:spPr>
          <a:xfrm>
            <a:off x="1508846" y="37061"/>
            <a:ext cx="7143988" cy="5725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dirty="0"/>
          </a:p>
        </p:txBody>
      </p:sp>
      <p:sp>
        <p:nvSpPr>
          <p:cNvPr id="12"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3091627" y="1256457"/>
                <a:ext cx="8343253" cy="3625671"/>
              </a:xfrm>
            </p:spPr>
            <p:txBody>
              <a:bodyPr/>
              <a:lstStyle/>
              <a:p>
                <a:r>
                  <a:rPr lang="tr-TR" dirty="0"/>
                  <a:t>Işık yansıtıcı bir yüzeye çarptığında yüzeyin şekli ne olursa olsun yansıma yasalarına göre yansır. </a:t>
                </a:r>
              </a:p>
              <a:p>
                <a:pPr marL="0" indent="0">
                  <a:buNone/>
                </a:pPr>
                <a:r>
                  <a:rPr lang="tr-TR" b="1" dirty="0"/>
                  <a:t>Yansıma Yasaları</a:t>
                </a:r>
              </a:p>
              <a:p>
                <a:pPr marL="514350" indent="-514350">
                  <a:buFont typeface="+mj-lt"/>
                  <a:buAutoNum type="romanUcPeriod"/>
                </a:pPr>
                <a:r>
                  <a:rPr lang="tr-TR" dirty="0" smtClean="0"/>
                  <a:t>Gelen </a:t>
                </a:r>
                <a:r>
                  <a:rPr lang="tr-TR" dirty="0"/>
                  <a:t>ışın, yüzey normali ve yansıyan ışın aynı düzlemdedir.</a:t>
                </a:r>
              </a:p>
              <a:p>
                <a:pPr marL="514350" indent="-514350">
                  <a:buFont typeface="+mj-lt"/>
                  <a:buAutoNum type="romanUcPeriod"/>
                </a:pPr>
                <a:r>
                  <a:rPr lang="tr-TR" dirty="0" smtClean="0"/>
                  <a:t>Gelen </a:t>
                </a:r>
                <a:r>
                  <a:rPr lang="tr-TR" dirty="0"/>
                  <a:t>ışının normalle yaptığı gelme açısı (</a:t>
                </a:r>
                <a14:m>
                  <m:oMath xmlns:m="http://schemas.openxmlformats.org/officeDocument/2006/math">
                    <m:r>
                      <a:rPr lang="tr-TR" i="1" dirty="0" smtClean="0">
                        <a:latin typeface="Cambria Math" panose="02040503050406030204" pitchFamily="18" charset="0"/>
                        <a:ea typeface="Cambria Math" panose="02040503050406030204" pitchFamily="18" charset="0"/>
                      </a:rPr>
                      <m:t>𝛼</m:t>
                    </m:r>
                  </m:oMath>
                </a14:m>
                <a:r>
                  <a:rPr lang="tr-TR" dirty="0"/>
                  <a:t>), yansıyan ışının normalle yaptığı yansıma açısına (</a:t>
                </a:r>
                <a14:m>
                  <m:oMath xmlns:m="http://schemas.openxmlformats.org/officeDocument/2006/math">
                    <m:r>
                      <a:rPr lang="el-GR" i="1" dirty="0" smtClean="0">
                        <a:latin typeface="Cambria Math" panose="02040503050406030204" pitchFamily="18" charset="0"/>
                        <a:ea typeface="Cambria Math" panose="02040503050406030204" pitchFamily="18" charset="0"/>
                      </a:rPr>
                      <m:t>𝛽</m:t>
                    </m:r>
                  </m:oMath>
                </a14:m>
                <a:r>
                  <a:rPr lang="el-GR" dirty="0"/>
                  <a:t>) </a:t>
                </a:r>
                <a:r>
                  <a:rPr lang="tr-TR" dirty="0"/>
                  <a:t>eşittir.</a:t>
                </a:r>
              </a:p>
              <a:p>
                <a:r>
                  <a:rPr lang="tr-TR" dirty="0"/>
                  <a:t>Bu yasalar küresel aynalarda da geçerlidir.</a:t>
                </a:r>
              </a:p>
              <a:p>
                <a:r>
                  <a:rPr lang="tr-TR" dirty="0"/>
                  <a:t>Küresel aynalarda yansımayı daha iyi anlamamız için çemberin geometrisine bir göz atalım!</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3091627" y="1256457"/>
                <a:ext cx="8343253" cy="3625671"/>
              </a:xfrm>
              <a:blipFill rotWithShape="0">
                <a:blip r:embed="rId3"/>
                <a:stretch>
                  <a:fillRect l="-730" t="-1849"/>
                </a:stretch>
              </a:blipFill>
            </p:spPr>
            <p:txBody>
              <a:bodyPr/>
              <a:lstStyle/>
              <a:p>
                <a:r>
                  <a:rPr lang="tr-TR">
                    <a:noFill/>
                  </a:rPr>
                  <a:t> </a:t>
                </a:r>
              </a:p>
            </p:txBody>
          </p:sp>
        </mc:Fallback>
      </mc:AlternateContent>
      <p:pic>
        <p:nvPicPr>
          <p:cNvPr id="3" name="Picture 2"/>
          <p:cNvPicPr>
            <a:picLocks noChangeAspect="1"/>
          </p:cNvPicPr>
          <p:nvPr/>
        </p:nvPicPr>
        <p:blipFill>
          <a:blip r:embed="rId4"/>
          <a:stretch>
            <a:fillRect/>
          </a:stretch>
        </p:blipFill>
        <p:spPr>
          <a:xfrm>
            <a:off x="3443782" y="4606850"/>
            <a:ext cx="3298222" cy="2091109"/>
          </a:xfrm>
          <a:prstGeom prst="rect">
            <a:avLst/>
          </a:prstGeom>
        </p:spPr>
      </p:pic>
      <p:pic>
        <p:nvPicPr>
          <p:cNvPr id="5" name="Picture 4"/>
          <p:cNvPicPr>
            <a:picLocks noChangeAspect="1"/>
          </p:cNvPicPr>
          <p:nvPr/>
        </p:nvPicPr>
        <p:blipFill>
          <a:blip r:embed="rId5"/>
          <a:stretch>
            <a:fillRect/>
          </a:stretch>
        </p:blipFill>
        <p:spPr>
          <a:xfrm>
            <a:off x="7472862" y="4744021"/>
            <a:ext cx="3231160" cy="1816765"/>
          </a:xfrm>
          <a:prstGeom prst="rect">
            <a:avLst/>
          </a:prstGeom>
        </p:spPr>
      </p:pic>
    </p:spTree>
    <p:extLst>
      <p:ext uri="{BB962C8B-B14F-4D97-AF65-F5344CB8AC3E}">
        <p14:creationId xmlns:p14="http://schemas.microsoft.com/office/powerpoint/2010/main" val="35616994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biLevel thresh="75000"/>
          </a:blip>
          <a:stretch>
            <a:fillRect/>
          </a:stretch>
        </p:blipFill>
        <p:spPr>
          <a:xfrm>
            <a:off x="7436240" y="3164580"/>
            <a:ext cx="3298222" cy="3072650"/>
          </a:xfrm>
          <a:prstGeom prst="rect">
            <a:avLst/>
          </a:prstGeom>
        </p:spPr>
      </p:pic>
      <p:sp>
        <p:nvSpPr>
          <p:cNvPr id="13" name="Title 1"/>
          <p:cNvSpPr>
            <a:spLocks noGrp="1"/>
          </p:cNvSpPr>
          <p:nvPr>
            <p:ph type="title"/>
          </p:nvPr>
        </p:nvSpPr>
        <p:spPr>
          <a:xfrm>
            <a:off x="3103680" y="219360"/>
            <a:ext cx="7058002" cy="1279792"/>
          </a:xfrm>
        </p:spPr>
        <p:txBody>
          <a:bodyPr>
            <a:normAutofit fontScale="90000"/>
          </a:bodyPr>
          <a:lstStyle/>
          <a:p>
            <a:pPr>
              <a:lnSpc>
                <a:spcPct val="100000"/>
              </a:lnSpc>
            </a:pPr>
            <a:r>
              <a:rPr lang="es-ES" sz="3200" dirty="0">
                <a:solidFill>
                  <a:srgbClr val="0070C0"/>
                </a:solidFill>
              </a:rPr>
              <a:t>KÜRESEL AYNALARDA YANSIMA VE AYNALARIN NORMALİ</a:t>
            </a:r>
            <a:r>
              <a:rPr lang="tr-TR" sz="3200" dirty="0" smtClean="0">
                <a:solidFill>
                  <a:srgbClr val="0070C0"/>
                </a:solidFill>
              </a:rPr>
              <a:t/>
            </a:r>
            <a:br>
              <a:rPr lang="tr-TR" sz="3200" dirty="0" smtClean="0">
                <a:solidFill>
                  <a:srgbClr val="0070C0"/>
                </a:solidFill>
              </a:rPr>
            </a:br>
            <a:r>
              <a:rPr lang="tr-TR" sz="3200" dirty="0" smtClean="0">
                <a:solidFill>
                  <a:schemeClr val="tx1"/>
                </a:solidFill>
              </a:rPr>
              <a:t>Çemberin </a:t>
            </a:r>
            <a:r>
              <a:rPr lang="tr-TR" sz="3200" dirty="0">
                <a:solidFill>
                  <a:schemeClr val="tx1"/>
                </a:solidFill>
              </a:rPr>
              <a:t>Geometrisi</a:t>
            </a:r>
          </a:p>
        </p:txBody>
      </p:sp>
      <p:sp>
        <p:nvSpPr>
          <p:cNvPr id="4" name="Title 1"/>
          <p:cNvSpPr txBox="1">
            <a:spLocks/>
          </p:cNvSpPr>
          <p:nvPr/>
        </p:nvSpPr>
        <p:spPr>
          <a:xfrm>
            <a:off x="1508846" y="37061"/>
            <a:ext cx="7143988" cy="5725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dirty="0"/>
          </a:p>
        </p:txBody>
      </p:sp>
      <p:sp>
        <p:nvSpPr>
          <p:cNvPr id="12"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8" name="Content Placeholder 7"/>
          <p:cNvSpPr>
            <a:spLocks noGrp="1"/>
          </p:cNvSpPr>
          <p:nvPr>
            <p:ph idx="1"/>
          </p:nvPr>
        </p:nvSpPr>
        <p:spPr>
          <a:xfrm>
            <a:off x="3096053" y="1737302"/>
            <a:ext cx="8302213" cy="3583890"/>
          </a:xfrm>
        </p:spPr>
        <p:txBody>
          <a:bodyPr/>
          <a:lstStyle/>
          <a:p>
            <a:r>
              <a:rPr lang="tr-TR" dirty="0"/>
              <a:t>Bir çemberin teğet doğrularından birine, merkezden çizilen doğru parçası teğet noktasında, dik açılı olur. </a:t>
            </a:r>
          </a:p>
          <a:p>
            <a:endParaRPr lang="tr-TR" dirty="0"/>
          </a:p>
          <a:p>
            <a:r>
              <a:rPr lang="tr-TR" dirty="0"/>
              <a:t>Yani kısaca yarıçap </a:t>
            </a:r>
            <a:r>
              <a:rPr lang="tr-TR" dirty="0" smtClean="0"/>
              <a:t>teğet </a:t>
            </a:r>
            <a:r>
              <a:rPr lang="tr-TR" dirty="0"/>
              <a:t>noktasında teğete diktir.</a:t>
            </a:r>
          </a:p>
          <a:p>
            <a:endParaRPr lang="tr-TR" dirty="0"/>
          </a:p>
        </p:txBody>
      </p:sp>
      <p:pic>
        <p:nvPicPr>
          <p:cNvPr id="6" name="Picture 5"/>
          <p:cNvPicPr>
            <a:picLocks noChangeAspect="1"/>
          </p:cNvPicPr>
          <p:nvPr/>
        </p:nvPicPr>
        <p:blipFill>
          <a:blip r:embed="rId4">
            <a:biLevel thresh="75000"/>
          </a:blip>
          <a:stretch>
            <a:fillRect/>
          </a:stretch>
        </p:blipFill>
        <p:spPr>
          <a:xfrm>
            <a:off x="3747753" y="3524484"/>
            <a:ext cx="3499407" cy="3200677"/>
          </a:xfrm>
          <a:prstGeom prst="rect">
            <a:avLst/>
          </a:prstGeom>
        </p:spPr>
      </p:pic>
    </p:spTree>
    <p:extLst>
      <p:ext uri="{BB962C8B-B14F-4D97-AF65-F5344CB8AC3E}">
        <p14:creationId xmlns:p14="http://schemas.microsoft.com/office/powerpoint/2010/main" val="3213892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103680" y="219360"/>
            <a:ext cx="7665920" cy="1101440"/>
          </a:xfrm>
        </p:spPr>
        <p:txBody>
          <a:bodyPr>
            <a:normAutofit fontScale="90000"/>
          </a:bodyPr>
          <a:lstStyle/>
          <a:p>
            <a:pPr>
              <a:lnSpc>
                <a:spcPct val="100000"/>
              </a:lnSpc>
            </a:pPr>
            <a:r>
              <a:rPr lang="tr-TR" sz="3200" dirty="0">
                <a:solidFill>
                  <a:srgbClr val="0070C0"/>
                </a:solidFill>
              </a:rPr>
              <a:t>KÜRESEL </a:t>
            </a:r>
            <a:r>
              <a:rPr lang="tr-TR" sz="3200" dirty="0" smtClean="0">
                <a:solidFill>
                  <a:srgbClr val="0070C0"/>
                </a:solidFill>
              </a:rPr>
              <a:t>AYNALARDA YANSIMA VE AYNALARIN NORMALİ</a:t>
            </a:r>
            <a:br>
              <a:rPr lang="tr-TR" sz="3200" dirty="0" smtClean="0">
                <a:solidFill>
                  <a:srgbClr val="0070C0"/>
                </a:solidFill>
              </a:rPr>
            </a:br>
            <a:endParaRPr lang="tr-TR" sz="3200" dirty="0">
              <a:solidFill>
                <a:srgbClr val="0070C0"/>
              </a:solidFill>
            </a:endParaRPr>
          </a:p>
        </p:txBody>
      </p:sp>
      <p:sp>
        <p:nvSpPr>
          <p:cNvPr id="4" name="Title 1"/>
          <p:cNvSpPr txBox="1">
            <a:spLocks/>
          </p:cNvSpPr>
          <p:nvPr/>
        </p:nvSpPr>
        <p:spPr>
          <a:xfrm>
            <a:off x="1508846" y="37061"/>
            <a:ext cx="7143988" cy="5725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dirty="0"/>
          </a:p>
        </p:txBody>
      </p:sp>
      <p:sp>
        <p:nvSpPr>
          <p:cNvPr id="12"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3103680" y="1074158"/>
                <a:ext cx="8343253" cy="3625671"/>
              </a:xfrm>
            </p:spPr>
            <p:txBody>
              <a:bodyPr>
                <a:normAutofit/>
              </a:bodyPr>
              <a:lstStyle/>
              <a:p>
                <a:r>
                  <a:rPr lang="tr-TR" dirty="0"/>
                  <a:t>Çemberin merkezinden çizilen bir doğru çemberin teğetlerini dik bir şekilde kesecektir</a:t>
                </a:r>
                <a:r>
                  <a:rPr lang="tr-TR" dirty="0" smtClean="0"/>
                  <a:t>.</a:t>
                </a:r>
                <a:endParaRPr lang="tr-TR" dirty="0"/>
              </a:p>
              <a:p>
                <a:r>
                  <a:rPr lang="tr-TR" dirty="0"/>
                  <a:t>Küresel aynaların geometrik özelliğinden dolayı, aynanın merkezinden aynaya doğru çizelen doğru normali oluşturur</a:t>
                </a:r>
                <a:r>
                  <a:rPr lang="tr-TR" dirty="0" smtClean="0"/>
                  <a:t>.</a:t>
                </a:r>
                <a:endParaRPr lang="tr-TR" dirty="0"/>
              </a:p>
              <a:p>
                <a:pPr marL="0" indent="0">
                  <a:buNone/>
                </a:pPr>
                <a:r>
                  <a:rPr lang="tr-TR" dirty="0"/>
                  <a:t>Yansıma; </a:t>
                </a:r>
              </a:p>
              <a:p>
                <a:pPr marL="0" indent="0">
                  <a:buNone/>
                </a:pPr>
                <a:r>
                  <a:rPr lang="tr-TR" dirty="0"/>
                  <a:t>II. Gelen ışının normalle yaptığı gelme açısı (</a:t>
                </a:r>
                <a14:m>
                  <m:oMath xmlns:m="http://schemas.openxmlformats.org/officeDocument/2006/math">
                    <m:r>
                      <a:rPr lang="tr-TR" i="1" dirty="0" smtClean="0">
                        <a:latin typeface="Cambria Math" panose="02040503050406030204" pitchFamily="18" charset="0"/>
                        <a:ea typeface="Cambria Math" panose="02040503050406030204" pitchFamily="18" charset="0"/>
                      </a:rPr>
                      <m:t>𝛼</m:t>
                    </m:r>
                  </m:oMath>
                </a14:m>
                <a:r>
                  <a:rPr lang="tr-TR" dirty="0"/>
                  <a:t>), yansıyan ışının normalle yaptığı yansıma açısına (</a:t>
                </a:r>
                <a14:m>
                  <m:oMath xmlns:m="http://schemas.openxmlformats.org/officeDocument/2006/math">
                    <m:r>
                      <a:rPr lang="el-GR" i="1" dirty="0" smtClean="0">
                        <a:latin typeface="Cambria Math" panose="02040503050406030204" pitchFamily="18" charset="0"/>
                        <a:ea typeface="Cambria Math" panose="02040503050406030204" pitchFamily="18" charset="0"/>
                      </a:rPr>
                      <m:t>𝛽</m:t>
                    </m:r>
                  </m:oMath>
                </a14:m>
                <a:r>
                  <a:rPr lang="el-GR" dirty="0"/>
                  <a:t>) </a:t>
                </a:r>
                <a:r>
                  <a:rPr lang="tr-TR" dirty="0"/>
                  <a:t>eşittir.</a:t>
                </a:r>
              </a:p>
              <a:p>
                <a:r>
                  <a:rPr lang="tr-TR" dirty="0"/>
                  <a:t>Yasası ile örtüşerek gerçekleşir.</a:t>
                </a:r>
              </a:p>
              <a:p>
                <a:endParaRPr lang="tr-TR"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3103680" y="1074158"/>
                <a:ext cx="8343253" cy="3625671"/>
              </a:xfrm>
              <a:blipFill rotWithShape="0">
                <a:blip r:embed="rId3"/>
                <a:stretch>
                  <a:fillRect l="-730" t="-1849"/>
                </a:stretch>
              </a:blipFill>
            </p:spPr>
            <p:txBody>
              <a:bodyPr/>
              <a:lstStyle/>
              <a:p>
                <a:r>
                  <a:rPr lang="tr-TR">
                    <a:noFill/>
                  </a:rPr>
                  <a:t> </a:t>
                </a:r>
              </a:p>
            </p:txBody>
          </p:sp>
        </mc:Fallback>
      </mc:AlternateContent>
      <p:pic>
        <p:nvPicPr>
          <p:cNvPr id="3" name="Picture 2"/>
          <p:cNvPicPr>
            <a:picLocks noChangeAspect="1"/>
          </p:cNvPicPr>
          <p:nvPr/>
        </p:nvPicPr>
        <p:blipFill>
          <a:blip r:embed="rId4"/>
          <a:stretch>
            <a:fillRect/>
          </a:stretch>
        </p:blipFill>
        <p:spPr>
          <a:xfrm>
            <a:off x="4692725" y="4142123"/>
            <a:ext cx="4127350" cy="2536156"/>
          </a:xfrm>
          <a:prstGeom prst="rect">
            <a:avLst/>
          </a:prstGeom>
        </p:spPr>
      </p:pic>
    </p:spTree>
    <p:extLst>
      <p:ext uri="{BB962C8B-B14F-4D97-AF65-F5344CB8AC3E}">
        <p14:creationId xmlns:p14="http://schemas.microsoft.com/office/powerpoint/2010/main" val="275113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tr-TR" sz="2800" dirty="0" smtClean="0">
                <a:solidFill>
                  <a:srgbClr val="0070C0"/>
                </a:solidFill>
              </a:rPr>
              <a:t>Aktivite 1:</a:t>
            </a:r>
            <a:r>
              <a:rPr lang="tr-TR" sz="2400" dirty="0" smtClean="0">
                <a:solidFill>
                  <a:srgbClr val="0070C0"/>
                </a:solidFill>
              </a:rPr>
              <a:t>Bir küresel </a:t>
            </a:r>
            <a:r>
              <a:rPr lang="tr-TR" sz="2400" dirty="0">
                <a:solidFill>
                  <a:srgbClr val="0070C0"/>
                </a:solidFill>
              </a:rPr>
              <a:t>aynanın tepe, merkez ve odak noktalarının </a:t>
            </a:r>
            <a:r>
              <a:rPr lang="tr-TR" sz="2400" dirty="0" smtClean="0">
                <a:solidFill>
                  <a:srgbClr val="0070C0"/>
                </a:solidFill>
              </a:rPr>
              <a:t>bulunması</a:t>
            </a:r>
            <a:endParaRPr lang="tr-TR" sz="24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4" name="Rectangle 3"/>
          <p:cNvSpPr/>
          <p:nvPr/>
        </p:nvSpPr>
        <p:spPr>
          <a:xfrm>
            <a:off x="3285067" y="1930400"/>
            <a:ext cx="6519333" cy="1323439"/>
          </a:xfrm>
          <a:prstGeom prst="rect">
            <a:avLst/>
          </a:prstGeom>
        </p:spPr>
        <p:txBody>
          <a:bodyPr wrap="square">
            <a:spAutoFit/>
          </a:bodyPr>
          <a:lstStyle/>
          <a:p>
            <a:r>
              <a:rPr lang="tr-TR" sz="2000" dirty="0"/>
              <a:t>Deneysel olarak bir aynanın:</a:t>
            </a:r>
          </a:p>
          <a:p>
            <a:pPr marL="342900" indent="-342900">
              <a:buClr>
                <a:srgbClr val="0070C0"/>
              </a:buClr>
              <a:buFont typeface="Wingdings" panose="05000000000000000000" pitchFamily="2" charset="2"/>
              <a:buChar char="§"/>
            </a:pPr>
            <a:r>
              <a:rPr lang="tr-TR" sz="2000" dirty="0"/>
              <a:t>Asal eksenini bulunuz.</a:t>
            </a:r>
          </a:p>
          <a:p>
            <a:pPr marL="342900" indent="-342900">
              <a:buClr>
                <a:srgbClr val="0070C0"/>
              </a:buClr>
              <a:buFont typeface="Wingdings" panose="05000000000000000000" pitchFamily="2" charset="2"/>
              <a:buChar char="§"/>
            </a:pPr>
            <a:r>
              <a:rPr lang="tr-TR" sz="2000" dirty="0"/>
              <a:t>Odak noktasını bulunuz.</a:t>
            </a:r>
          </a:p>
          <a:p>
            <a:pPr marL="342900" indent="-342900">
              <a:buClr>
                <a:srgbClr val="0070C0"/>
              </a:buClr>
              <a:buFont typeface="Wingdings" panose="05000000000000000000" pitchFamily="2" charset="2"/>
              <a:buChar char="§"/>
            </a:pPr>
            <a:r>
              <a:rPr lang="tr-TR" sz="2000" dirty="0"/>
              <a:t>Merkezini bulunuz.</a:t>
            </a:r>
          </a:p>
        </p:txBody>
      </p:sp>
    </p:spTree>
    <p:extLst>
      <p:ext uri="{BB962C8B-B14F-4D97-AF65-F5344CB8AC3E}">
        <p14:creationId xmlns:p14="http://schemas.microsoft.com/office/powerpoint/2010/main" val="1332162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tr-TR" sz="2800" dirty="0" smtClean="0">
                <a:solidFill>
                  <a:srgbClr val="0070C0"/>
                </a:solidFill>
              </a:rPr>
              <a:t>Aktivite </a:t>
            </a:r>
            <a:r>
              <a:rPr lang="tr-TR" sz="2400" dirty="0">
                <a:solidFill>
                  <a:srgbClr val="0070C0"/>
                </a:solidFill>
              </a:rPr>
              <a:t>2</a:t>
            </a:r>
            <a:r>
              <a:rPr lang="tr-TR" sz="2400" dirty="0" smtClean="0">
                <a:solidFill>
                  <a:srgbClr val="0070C0"/>
                </a:solidFill>
              </a:rPr>
              <a:t>:Küresel </a:t>
            </a:r>
            <a:r>
              <a:rPr lang="tr-TR" sz="2400" dirty="0">
                <a:solidFill>
                  <a:srgbClr val="0070C0"/>
                </a:solidFill>
              </a:rPr>
              <a:t>aynalarda ışığın yansıması ve özel ışınların gözlenmesi</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3" name="Picture 2"/>
          <p:cNvPicPr>
            <a:picLocks noChangeAspect="1"/>
          </p:cNvPicPr>
          <p:nvPr/>
        </p:nvPicPr>
        <p:blipFill>
          <a:blip r:embed="rId3"/>
          <a:stretch>
            <a:fillRect/>
          </a:stretch>
        </p:blipFill>
        <p:spPr>
          <a:xfrm>
            <a:off x="4317802" y="1712548"/>
            <a:ext cx="4572396" cy="3426249"/>
          </a:xfrm>
          <a:prstGeom prst="rect">
            <a:avLst/>
          </a:prstGeom>
        </p:spPr>
      </p:pic>
    </p:spTree>
    <p:extLst>
      <p:ext uri="{BB962C8B-B14F-4D97-AF65-F5344CB8AC3E}">
        <p14:creationId xmlns:p14="http://schemas.microsoft.com/office/powerpoint/2010/main" val="3348693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ÇUKUR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17467" cy="1938992"/>
          </a:xfrm>
          <a:prstGeom prst="rect">
            <a:avLst/>
          </a:prstGeom>
          <a:noFill/>
        </p:spPr>
        <p:txBody>
          <a:bodyPr wrap="square" rtlCol="0">
            <a:spAutoFit/>
          </a:bodyPr>
          <a:lstStyle/>
          <a:p>
            <a:r>
              <a:rPr lang="tr-TR" sz="2000" b="1" dirty="0"/>
              <a:t>Asal Eksene Paralel Gelen Işınların Yansıması:</a:t>
            </a:r>
          </a:p>
          <a:p>
            <a:endParaRPr lang="tr-TR" sz="2000" dirty="0"/>
          </a:p>
          <a:p>
            <a:pPr marL="342900" indent="-342900">
              <a:buClr>
                <a:srgbClr val="0070C0"/>
              </a:buClr>
              <a:buFont typeface="Wingdings" panose="05000000000000000000" pitchFamily="2" charset="2"/>
              <a:buChar char="§"/>
            </a:pPr>
            <a:r>
              <a:rPr lang="tr-TR" sz="2000" dirty="0"/>
              <a:t>Çukur aynada asal eksene paralel gelen ışınlar, yansıdıktan sonra odak noktasından geçer. </a:t>
            </a:r>
          </a:p>
          <a:p>
            <a:r>
              <a:rPr lang="tr-TR" sz="2000" dirty="0" smtClean="0">
                <a:solidFill>
                  <a:srgbClr val="0070C0"/>
                </a:solidFill>
              </a:rPr>
              <a:t>Hatırlatma:</a:t>
            </a:r>
            <a:r>
              <a:rPr lang="tr-TR" sz="2000" dirty="0" smtClean="0"/>
              <a:t>Çukur </a:t>
            </a:r>
            <a:r>
              <a:rPr lang="tr-TR" sz="2000" dirty="0"/>
              <a:t>aynada asal eksene paralel gelen ışığın odaktan geçmesi, paralel su dalgalarının çukur engelden yansımasıyla aynıdır.</a:t>
            </a:r>
          </a:p>
        </p:txBody>
      </p:sp>
      <p:pic>
        <p:nvPicPr>
          <p:cNvPr id="6" name="Picture 5"/>
          <p:cNvPicPr>
            <a:picLocks noChangeAspect="1"/>
          </p:cNvPicPr>
          <p:nvPr/>
        </p:nvPicPr>
        <p:blipFill>
          <a:blip r:embed="rId3"/>
          <a:stretch>
            <a:fillRect/>
          </a:stretch>
        </p:blipFill>
        <p:spPr>
          <a:xfrm>
            <a:off x="4437719" y="3587259"/>
            <a:ext cx="5603748" cy="2749665"/>
          </a:xfrm>
          <a:prstGeom prst="rect">
            <a:avLst/>
          </a:prstGeom>
        </p:spPr>
      </p:pic>
    </p:spTree>
    <p:extLst>
      <p:ext uri="{BB962C8B-B14F-4D97-AF65-F5344CB8AC3E}">
        <p14:creationId xmlns:p14="http://schemas.microsoft.com/office/powerpoint/2010/main" val="159421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ÇUKUR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17467" cy="1323439"/>
          </a:xfrm>
          <a:prstGeom prst="rect">
            <a:avLst/>
          </a:prstGeom>
          <a:noFill/>
        </p:spPr>
        <p:txBody>
          <a:bodyPr wrap="square" rtlCol="0">
            <a:spAutoFit/>
          </a:bodyPr>
          <a:lstStyle/>
          <a:p>
            <a:r>
              <a:rPr lang="tr-TR" sz="2000" b="1" dirty="0"/>
              <a:t>Odak Noktasındaki Işık Kaynağından Çıkan Işınların Yansıması:</a:t>
            </a:r>
          </a:p>
          <a:p>
            <a:endParaRPr lang="tr-TR" sz="2000" b="1" dirty="0"/>
          </a:p>
          <a:p>
            <a:pPr marL="342900" indent="-342900">
              <a:buFont typeface="Wingdings" panose="05000000000000000000" pitchFamily="2" charset="2"/>
              <a:buChar char="§"/>
            </a:pPr>
            <a:r>
              <a:rPr lang="tr-TR" sz="2000" dirty="0"/>
              <a:t>Çukur aynanın odak noktasına konulan noktasal ışık kaynağından çıkan ışınlar, aynada yansıdıktan sonra asal eksene paralel yansır</a:t>
            </a:r>
            <a:r>
              <a:rPr lang="tr-TR" sz="2000" dirty="0" smtClean="0"/>
              <a:t>.</a:t>
            </a:r>
            <a:endParaRPr lang="tr-TR" sz="2000" dirty="0"/>
          </a:p>
        </p:txBody>
      </p:sp>
      <p:pic>
        <p:nvPicPr>
          <p:cNvPr id="3" name="Picture 2"/>
          <p:cNvPicPr>
            <a:picLocks noChangeAspect="1"/>
          </p:cNvPicPr>
          <p:nvPr/>
        </p:nvPicPr>
        <p:blipFill>
          <a:blip r:embed="rId3"/>
          <a:stretch>
            <a:fillRect/>
          </a:stretch>
        </p:blipFill>
        <p:spPr>
          <a:xfrm>
            <a:off x="4351347" y="3753836"/>
            <a:ext cx="5402254" cy="2595277"/>
          </a:xfrm>
          <a:prstGeom prst="rect">
            <a:avLst/>
          </a:prstGeom>
        </p:spPr>
      </p:pic>
    </p:spTree>
    <p:extLst>
      <p:ext uri="{BB962C8B-B14F-4D97-AF65-F5344CB8AC3E}">
        <p14:creationId xmlns:p14="http://schemas.microsoft.com/office/powerpoint/2010/main" val="36190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ÇUKUR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17467" cy="1323439"/>
          </a:xfrm>
          <a:prstGeom prst="rect">
            <a:avLst/>
          </a:prstGeom>
          <a:noFill/>
        </p:spPr>
        <p:txBody>
          <a:bodyPr wrap="square" rtlCol="0">
            <a:spAutoFit/>
          </a:bodyPr>
          <a:lstStyle/>
          <a:p>
            <a:r>
              <a:rPr lang="tr-TR" sz="2000" b="1" dirty="0"/>
              <a:t>Merkezden Gelen Işının Yansıması</a:t>
            </a:r>
            <a:r>
              <a:rPr lang="tr-TR" sz="2000" b="1" dirty="0" smtClean="0"/>
              <a:t>:</a:t>
            </a:r>
          </a:p>
          <a:p>
            <a:endParaRPr lang="tr-TR" sz="2000" b="1" dirty="0"/>
          </a:p>
          <a:p>
            <a:pPr marL="342900" indent="-342900">
              <a:buFont typeface="Wingdings" panose="05000000000000000000" pitchFamily="2" charset="2"/>
              <a:buChar char="§"/>
            </a:pPr>
            <a:r>
              <a:rPr lang="tr-TR" sz="2000" dirty="0"/>
              <a:t>Çukur aynanın merkezinden gelen ışın, normale çakışık geldiğinden ayna yüzeyine dik çarpar. Bu nedenle geldiği yoldan geri döner.</a:t>
            </a:r>
          </a:p>
        </p:txBody>
      </p:sp>
      <p:pic>
        <p:nvPicPr>
          <p:cNvPr id="3" name="Picture 2"/>
          <p:cNvPicPr>
            <a:picLocks noChangeAspect="1"/>
          </p:cNvPicPr>
          <p:nvPr/>
        </p:nvPicPr>
        <p:blipFill>
          <a:blip r:embed="rId3"/>
          <a:stretch>
            <a:fillRect/>
          </a:stretch>
        </p:blipFill>
        <p:spPr>
          <a:xfrm>
            <a:off x="4277851" y="2911091"/>
            <a:ext cx="5497746" cy="2592242"/>
          </a:xfrm>
          <a:prstGeom prst="rect">
            <a:avLst/>
          </a:prstGeom>
        </p:spPr>
      </p:pic>
    </p:spTree>
    <p:extLst>
      <p:ext uri="{BB962C8B-B14F-4D97-AF65-F5344CB8AC3E}">
        <p14:creationId xmlns:p14="http://schemas.microsoft.com/office/powerpoint/2010/main" val="10765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ÇUKUR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17467" cy="1631216"/>
          </a:xfrm>
          <a:prstGeom prst="rect">
            <a:avLst/>
          </a:prstGeom>
          <a:noFill/>
        </p:spPr>
        <p:txBody>
          <a:bodyPr wrap="square" rtlCol="0">
            <a:spAutoFit/>
          </a:bodyPr>
          <a:lstStyle/>
          <a:p>
            <a:r>
              <a:rPr lang="tr-TR" sz="2000" b="1" dirty="0"/>
              <a:t>Tepe Noktasına Gelen Işının Yansıması:</a:t>
            </a:r>
          </a:p>
          <a:p>
            <a:endParaRPr lang="tr-TR" sz="2000" b="1" dirty="0"/>
          </a:p>
          <a:p>
            <a:pPr marL="342900" indent="-342900">
              <a:buFont typeface="Wingdings" panose="05000000000000000000" pitchFamily="2" charset="2"/>
              <a:buChar char="§"/>
            </a:pPr>
            <a:r>
              <a:rPr lang="tr-TR" sz="2000" dirty="0"/>
              <a:t>Çukur aynanın tepe noktasına gelen ışın ile yansıyan ışın, asal eksen ile eşit açı yaparak yansır. Çünkü asal eksen tepe noktasının normalidir.</a:t>
            </a:r>
          </a:p>
        </p:txBody>
      </p:sp>
      <p:pic>
        <p:nvPicPr>
          <p:cNvPr id="4" name="Picture 3"/>
          <p:cNvPicPr>
            <a:picLocks noChangeAspect="1"/>
          </p:cNvPicPr>
          <p:nvPr/>
        </p:nvPicPr>
        <p:blipFill>
          <a:blip r:embed="rId3"/>
          <a:stretch>
            <a:fillRect/>
          </a:stretch>
        </p:blipFill>
        <p:spPr>
          <a:xfrm>
            <a:off x="4366843" y="3533483"/>
            <a:ext cx="5797414" cy="2647184"/>
          </a:xfrm>
          <a:prstGeom prst="rect">
            <a:avLst/>
          </a:prstGeom>
        </p:spPr>
      </p:pic>
    </p:spTree>
    <p:extLst>
      <p:ext uri="{BB962C8B-B14F-4D97-AF65-F5344CB8AC3E}">
        <p14:creationId xmlns:p14="http://schemas.microsoft.com/office/powerpoint/2010/main" val="129759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76550" y="160338"/>
            <a:ext cx="9325883" cy="1737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endParaRPr lang="en-US" sz="7200" dirty="0">
              <a:solidFill>
                <a:srgbClr val="0070C0"/>
              </a:solidFill>
              <a:latin typeface="Copperplate Gothic Bold" panose="020E0705020206020404" pitchFamily="34" charset="0"/>
            </a:endParaRPr>
          </a:p>
        </p:txBody>
      </p:sp>
      <p:sp>
        <p:nvSpPr>
          <p:cNvPr id="5" name="Subtitle 2"/>
          <p:cNvSpPr txBox="1">
            <a:spLocks/>
          </p:cNvSpPr>
          <p:nvPr/>
        </p:nvSpPr>
        <p:spPr>
          <a:xfrm>
            <a:off x="876550" y="2169088"/>
            <a:ext cx="10853488" cy="3870899"/>
          </a:xfrm>
          <a:prstGeom prst="rect">
            <a:avLst/>
          </a:prstGeom>
        </p:spPr>
        <p:txBody>
          <a:bodyPr vert="horz" lIns="91440" tIns="45720" rIns="91440" bIns="45720" rtlCol="0">
            <a:normAutofit fontScale="9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7188" indent="-357188">
              <a:spcBef>
                <a:spcPts val="600"/>
              </a:spcBef>
              <a:spcAft>
                <a:spcPts val="1200"/>
              </a:spcAft>
              <a:buNone/>
            </a:pPr>
            <a:r>
              <a:rPr lang="tr-TR" dirty="0"/>
              <a:t>10.4.5. Küresel Aynalar </a:t>
            </a:r>
          </a:p>
          <a:p>
            <a:pPr marL="357188" indent="-357188">
              <a:spcBef>
                <a:spcPts val="600"/>
              </a:spcBef>
              <a:spcAft>
                <a:spcPts val="1200"/>
              </a:spcAft>
              <a:buNone/>
            </a:pPr>
            <a:r>
              <a:rPr lang="tr-TR" dirty="0"/>
              <a:t>10.4.5.1. Küresel aynalarda odak noktası, merkez ve tepe noktasını kullanarak özel ışınları çizer ve görüntünün özellikleri hakkında çıkarımlar yapar. </a:t>
            </a:r>
          </a:p>
          <a:p>
            <a:pPr marL="357188" indent="-357188">
              <a:spcBef>
                <a:spcPts val="600"/>
              </a:spcBef>
              <a:spcAft>
                <a:spcPts val="1200"/>
              </a:spcAft>
              <a:buNone/>
            </a:pPr>
            <a:r>
              <a:rPr lang="tr-TR" dirty="0"/>
              <a:t>a. Öğrencilerin özel ışınların kullanılma sebepleri açıklamaları sağlanır. </a:t>
            </a:r>
          </a:p>
          <a:p>
            <a:pPr marL="357188" indent="-357188">
              <a:spcBef>
                <a:spcPts val="600"/>
              </a:spcBef>
              <a:spcAft>
                <a:spcPts val="1200"/>
              </a:spcAft>
              <a:buNone/>
            </a:pPr>
            <a:r>
              <a:rPr lang="tr-TR" dirty="0"/>
              <a:t>b. Öğrencilerin özel ışınlardan faydalanarak görüntü oluşturmaları ve oluşan görüntünün özelliklerini yorumlamaları sağlanır. </a:t>
            </a:r>
          </a:p>
          <a:p>
            <a:pPr marL="357188" indent="-357188">
              <a:spcBef>
                <a:spcPts val="600"/>
              </a:spcBef>
              <a:spcAft>
                <a:spcPts val="1200"/>
              </a:spcAft>
              <a:buNone/>
            </a:pPr>
            <a:r>
              <a:rPr lang="tr-TR" dirty="0"/>
              <a:t>c. Gerçek ve sanal görüntü arasındaki farklar vurgulanır. </a:t>
            </a:r>
          </a:p>
          <a:p>
            <a:pPr marL="357188" indent="-357188">
              <a:spcBef>
                <a:spcPts val="600"/>
              </a:spcBef>
              <a:spcAft>
                <a:spcPts val="1200"/>
              </a:spcAft>
              <a:buNone/>
            </a:pPr>
            <a:r>
              <a:rPr lang="tr-TR" dirty="0"/>
              <a:t>ç. Öğrencilerin günlük hayatta karşılaştıkları küresel ayna gibi davranan maddelere veya cisimlere örnekler vermeleri sağlanır. </a:t>
            </a:r>
          </a:p>
          <a:p>
            <a:pPr marL="712788" indent="-349250">
              <a:buNone/>
            </a:pPr>
            <a:r>
              <a:rPr lang="tr-TR" dirty="0" smtClean="0"/>
              <a:t/>
            </a:r>
            <a:br>
              <a:rPr lang="tr-TR" dirty="0" smtClean="0"/>
            </a:br>
            <a:endParaRPr lang="en-US" dirty="0"/>
          </a:p>
        </p:txBody>
      </p:sp>
      <p:sp>
        <p:nvSpPr>
          <p:cNvPr id="6" name="Title 1"/>
          <p:cNvSpPr>
            <a:spLocks noGrp="1"/>
          </p:cNvSpPr>
          <p:nvPr>
            <p:ph type="title"/>
          </p:nvPr>
        </p:nvSpPr>
        <p:spPr>
          <a:xfrm>
            <a:off x="676525" y="712692"/>
            <a:ext cx="11660462" cy="908710"/>
          </a:xfrm>
        </p:spPr>
        <p:txBody>
          <a:bodyPr>
            <a:normAutofit/>
          </a:bodyPr>
          <a:lstStyle/>
          <a:p>
            <a:r>
              <a:rPr lang="tr-TR" dirty="0">
                <a:solidFill>
                  <a:srgbClr val="0070C0"/>
                </a:solidFill>
              </a:rPr>
              <a:t>Bugünün </a:t>
            </a:r>
            <a:r>
              <a:rPr lang="tr-TR" dirty="0" smtClean="0">
                <a:solidFill>
                  <a:srgbClr val="0070C0"/>
                </a:solidFill>
              </a:rPr>
              <a:t>Kazanımı</a:t>
            </a:r>
            <a:endParaRPr lang="en-US" dirty="0">
              <a:solidFill>
                <a:srgbClr val="0070C0"/>
              </a:solidFill>
            </a:endParaRPr>
          </a:p>
        </p:txBody>
      </p:sp>
    </p:spTree>
    <p:extLst>
      <p:ext uri="{BB962C8B-B14F-4D97-AF65-F5344CB8AC3E}">
        <p14:creationId xmlns:p14="http://schemas.microsoft.com/office/powerpoint/2010/main" val="22164302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TÜMSEK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00533" cy="1323439"/>
          </a:xfrm>
          <a:prstGeom prst="rect">
            <a:avLst/>
          </a:prstGeom>
          <a:noFill/>
        </p:spPr>
        <p:txBody>
          <a:bodyPr wrap="square" rtlCol="0">
            <a:spAutoFit/>
          </a:bodyPr>
          <a:lstStyle/>
          <a:p>
            <a:r>
              <a:rPr lang="tr-TR" sz="2000" dirty="0"/>
              <a:t>Tümsek aynaya gelen bir ışının yansımasını çizebilmek için ışığın aynaya çarptığı noktaya kürenin merkezinden normal çizilir. Gelen ışının normalle yaptığı açı ile yansıyan ışının normalle yaptığı açı (</a:t>
            </a:r>
            <a:r>
              <a:rPr lang="el-GR" sz="2000" dirty="0"/>
              <a:t>α) </a:t>
            </a:r>
            <a:r>
              <a:rPr lang="tr-TR" sz="2000" dirty="0"/>
              <a:t>eşit olarak çizilirse ışığın tümsek aynada yansıması çizilmiş olur.</a:t>
            </a:r>
          </a:p>
        </p:txBody>
      </p:sp>
      <p:pic>
        <p:nvPicPr>
          <p:cNvPr id="3" name="Picture 2"/>
          <p:cNvPicPr>
            <a:picLocks noChangeAspect="1"/>
          </p:cNvPicPr>
          <p:nvPr/>
        </p:nvPicPr>
        <p:blipFill>
          <a:blip r:embed="rId3"/>
          <a:stretch>
            <a:fillRect/>
          </a:stretch>
        </p:blipFill>
        <p:spPr>
          <a:xfrm>
            <a:off x="4261950" y="2971706"/>
            <a:ext cx="5576315" cy="2870294"/>
          </a:xfrm>
          <a:prstGeom prst="rect">
            <a:avLst/>
          </a:prstGeom>
        </p:spPr>
      </p:pic>
    </p:spTree>
    <p:extLst>
      <p:ext uri="{BB962C8B-B14F-4D97-AF65-F5344CB8AC3E}">
        <p14:creationId xmlns:p14="http://schemas.microsoft.com/office/powerpoint/2010/main" val="2867730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TÜMSEK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00533" cy="1323439"/>
          </a:xfrm>
          <a:prstGeom prst="rect">
            <a:avLst/>
          </a:prstGeom>
          <a:noFill/>
        </p:spPr>
        <p:txBody>
          <a:bodyPr wrap="square" rtlCol="0">
            <a:spAutoFit/>
          </a:bodyPr>
          <a:lstStyle/>
          <a:p>
            <a:r>
              <a:rPr lang="tr-TR" sz="2000" b="1" dirty="0"/>
              <a:t>Asal Eksene Paralel Gelen Işınların Yansıması:</a:t>
            </a:r>
          </a:p>
          <a:p>
            <a:endParaRPr lang="tr-TR" sz="2000" dirty="0"/>
          </a:p>
          <a:p>
            <a:pPr marL="342900" indent="-342900">
              <a:buFont typeface="Wingdings" panose="05000000000000000000" pitchFamily="2" charset="2"/>
              <a:buChar char="§"/>
            </a:pPr>
            <a:r>
              <a:rPr lang="tr-TR" sz="2000" dirty="0"/>
              <a:t>Tümsek aynanın asal eksenine paralel gelen ışınlar, yansıdıktan sonra uzantıları odak noktasından geliyormuş gibidir.</a:t>
            </a:r>
          </a:p>
        </p:txBody>
      </p:sp>
      <p:pic>
        <p:nvPicPr>
          <p:cNvPr id="4" name="Picture 3"/>
          <p:cNvPicPr>
            <a:picLocks noChangeAspect="1"/>
          </p:cNvPicPr>
          <p:nvPr/>
        </p:nvPicPr>
        <p:blipFill>
          <a:blip r:embed="rId3"/>
          <a:stretch>
            <a:fillRect/>
          </a:stretch>
        </p:blipFill>
        <p:spPr>
          <a:xfrm>
            <a:off x="4708986" y="2971706"/>
            <a:ext cx="5095413" cy="2769415"/>
          </a:xfrm>
          <a:prstGeom prst="rect">
            <a:avLst/>
          </a:prstGeom>
        </p:spPr>
      </p:pic>
    </p:spTree>
    <p:extLst>
      <p:ext uri="{BB962C8B-B14F-4D97-AF65-F5344CB8AC3E}">
        <p14:creationId xmlns:p14="http://schemas.microsoft.com/office/powerpoint/2010/main" val="3938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TÜMSEK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00533" cy="1323439"/>
          </a:xfrm>
          <a:prstGeom prst="rect">
            <a:avLst/>
          </a:prstGeom>
          <a:noFill/>
        </p:spPr>
        <p:txBody>
          <a:bodyPr wrap="square" rtlCol="0">
            <a:spAutoFit/>
          </a:bodyPr>
          <a:lstStyle/>
          <a:p>
            <a:r>
              <a:rPr lang="tr-TR" sz="2000" b="1" dirty="0"/>
              <a:t>Tümsek Aynanın Odağına Doğru Gelen Işınların Yansıması</a:t>
            </a:r>
            <a:r>
              <a:rPr lang="tr-TR" sz="2000" b="1" dirty="0" smtClean="0"/>
              <a:t>:</a:t>
            </a:r>
          </a:p>
          <a:p>
            <a:endParaRPr lang="tr-TR" sz="2000" b="1" dirty="0"/>
          </a:p>
          <a:p>
            <a:pPr marL="342900" indent="-342900">
              <a:buFont typeface="Wingdings" panose="05000000000000000000" pitchFamily="2" charset="2"/>
              <a:buChar char="§"/>
            </a:pPr>
            <a:r>
              <a:rPr lang="tr-TR" sz="2000" dirty="0"/>
              <a:t>Tümsek aynanın odağına doğru gelen ışın yansıdıktan sonra asal eksene paralel olarak yansır.</a:t>
            </a:r>
          </a:p>
        </p:txBody>
      </p:sp>
      <p:pic>
        <p:nvPicPr>
          <p:cNvPr id="3" name="Picture 2"/>
          <p:cNvPicPr>
            <a:picLocks noChangeAspect="1"/>
          </p:cNvPicPr>
          <p:nvPr/>
        </p:nvPicPr>
        <p:blipFill>
          <a:blip r:embed="rId3"/>
          <a:stretch>
            <a:fillRect/>
          </a:stretch>
        </p:blipFill>
        <p:spPr>
          <a:xfrm>
            <a:off x="4489189" y="2971706"/>
            <a:ext cx="5501478" cy="2899427"/>
          </a:xfrm>
          <a:prstGeom prst="rect">
            <a:avLst/>
          </a:prstGeom>
        </p:spPr>
      </p:pic>
    </p:spTree>
    <p:extLst>
      <p:ext uri="{BB962C8B-B14F-4D97-AF65-F5344CB8AC3E}">
        <p14:creationId xmlns:p14="http://schemas.microsoft.com/office/powerpoint/2010/main" val="40590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TÜMSEK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00533" cy="1631216"/>
          </a:xfrm>
          <a:prstGeom prst="rect">
            <a:avLst/>
          </a:prstGeom>
          <a:noFill/>
        </p:spPr>
        <p:txBody>
          <a:bodyPr wrap="square" rtlCol="0">
            <a:spAutoFit/>
          </a:bodyPr>
          <a:lstStyle/>
          <a:p>
            <a:r>
              <a:rPr lang="tr-TR" sz="2000" b="1" dirty="0"/>
              <a:t>Tümsek Aynanın Merkezine Doğru Gelen Işınların Yansıması</a:t>
            </a:r>
            <a:r>
              <a:rPr lang="tr-TR" sz="2000" b="1" dirty="0" smtClean="0"/>
              <a:t>:</a:t>
            </a:r>
          </a:p>
          <a:p>
            <a:endParaRPr lang="tr-TR" sz="2000" b="1" dirty="0"/>
          </a:p>
          <a:p>
            <a:pPr marL="342900" indent="-342900">
              <a:buFont typeface="Wingdings" panose="05000000000000000000" pitchFamily="2" charset="2"/>
              <a:buChar char="§"/>
            </a:pPr>
            <a:r>
              <a:rPr lang="tr-TR" sz="2000" dirty="0"/>
              <a:t>Tümsek aynanın merkezine doğru gelen ışın normale çakışık doğrultuda geldiği için ayna yüzeyine dik çarpar ve tümsek aynanın merkezine doğru geldiği yoldan geri döner.</a:t>
            </a:r>
          </a:p>
        </p:txBody>
      </p:sp>
      <p:pic>
        <p:nvPicPr>
          <p:cNvPr id="4" name="Picture 3"/>
          <p:cNvPicPr>
            <a:picLocks noChangeAspect="1"/>
          </p:cNvPicPr>
          <p:nvPr/>
        </p:nvPicPr>
        <p:blipFill>
          <a:blip r:embed="rId3"/>
          <a:stretch>
            <a:fillRect/>
          </a:stretch>
        </p:blipFill>
        <p:spPr>
          <a:xfrm>
            <a:off x="4348927" y="3279484"/>
            <a:ext cx="5114897" cy="2647184"/>
          </a:xfrm>
          <a:prstGeom prst="rect">
            <a:avLst/>
          </a:prstGeom>
        </p:spPr>
      </p:pic>
    </p:spTree>
    <p:extLst>
      <p:ext uri="{BB962C8B-B14F-4D97-AF65-F5344CB8AC3E}">
        <p14:creationId xmlns:p14="http://schemas.microsoft.com/office/powerpoint/2010/main" val="16653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TÜMSEK AYNADA YANSIMA VE ÖZEL IŞINLAR</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00533" cy="1631216"/>
          </a:xfrm>
          <a:prstGeom prst="rect">
            <a:avLst/>
          </a:prstGeom>
          <a:noFill/>
        </p:spPr>
        <p:txBody>
          <a:bodyPr wrap="square" rtlCol="0">
            <a:spAutoFit/>
          </a:bodyPr>
          <a:lstStyle/>
          <a:p>
            <a:r>
              <a:rPr lang="tr-TR" sz="2000" b="1" dirty="0"/>
              <a:t>Tümsek Aynanın Tepe Noktasına Gelen Işın</a:t>
            </a:r>
            <a:r>
              <a:rPr lang="tr-TR" sz="2000" b="1" dirty="0" smtClean="0"/>
              <a:t>:</a:t>
            </a:r>
          </a:p>
          <a:p>
            <a:endParaRPr lang="tr-TR" sz="2000" b="1" dirty="0"/>
          </a:p>
          <a:p>
            <a:pPr marL="342900" indent="-342900">
              <a:buFont typeface="Wingdings" panose="05000000000000000000" pitchFamily="2" charset="2"/>
              <a:buChar char="§"/>
            </a:pPr>
            <a:r>
              <a:rPr lang="tr-TR" sz="2000" dirty="0"/>
              <a:t>Tümsek aynanın tepe noktasına gelen ışının normalle yaptığı açı ile yansıyan ışının normalle yaptığı açı eşit olacak şekilde yansır. Çünkü asal eksen, küresel aynaların tepe noktalarında yüzey normalidir.</a:t>
            </a:r>
          </a:p>
        </p:txBody>
      </p:sp>
      <p:pic>
        <p:nvPicPr>
          <p:cNvPr id="3" name="Picture 2"/>
          <p:cNvPicPr>
            <a:picLocks noChangeAspect="1"/>
          </p:cNvPicPr>
          <p:nvPr/>
        </p:nvPicPr>
        <p:blipFill>
          <a:blip r:embed="rId3"/>
          <a:stretch>
            <a:fillRect/>
          </a:stretch>
        </p:blipFill>
        <p:spPr>
          <a:xfrm>
            <a:off x="4305661" y="3279483"/>
            <a:ext cx="5376586" cy="2678588"/>
          </a:xfrm>
          <a:prstGeom prst="rect">
            <a:avLst/>
          </a:prstGeom>
        </p:spPr>
      </p:pic>
    </p:spTree>
    <p:extLst>
      <p:ext uri="{BB962C8B-B14F-4D97-AF65-F5344CB8AC3E}">
        <p14:creationId xmlns:p14="http://schemas.microsoft.com/office/powerpoint/2010/main" val="244055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438" y="387772"/>
            <a:ext cx="7681870" cy="774895"/>
          </a:xfrm>
        </p:spPr>
        <p:txBody>
          <a:bodyPr>
            <a:noAutofit/>
          </a:bodyPr>
          <a:lstStyle/>
          <a:p>
            <a:r>
              <a:rPr lang="es-ES" sz="2800" dirty="0" err="1">
                <a:solidFill>
                  <a:srgbClr val="0070C0"/>
                </a:solidFill>
              </a:rPr>
              <a:t>Özel</a:t>
            </a:r>
            <a:r>
              <a:rPr lang="es-ES" sz="2800" dirty="0">
                <a:solidFill>
                  <a:srgbClr val="0070C0"/>
                </a:solidFill>
              </a:rPr>
              <a:t> </a:t>
            </a:r>
            <a:r>
              <a:rPr lang="es-ES" sz="2800" dirty="0" err="1">
                <a:solidFill>
                  <a:srgbClr val="0070C0"/>
                </a:solidFill>
              </a:rPr>
              <a:t>ışınları</a:t>
            </a:r>
            <a:r>
              <a:rPr lang="es-ES" sz="2800" dirty="0">
                <a:solidFill>
                  <a:srgbClr val="0070C0"/>
                </a:solidFill>
              </a:rPr>
              <a:t> </a:t>
            </a:r>
            <a:r>
              <a:rPr lang="es-ES" sz="2800" dirty="0" err="1">
                <a:solidFill>
                  <a:srgbClr val="0070C0"/>
                </a:solidFill>
              </a:rPr>
              <a:t>neden</a:t>
            </a:r>
            <a:r>
              <a:rPr lang="es-ES" sz="2800" dirty="0">
                <a:solidFill>
                  <a:srgbClr val="0070C0"/>
                </a:solidFill>
              </a:rPr>
              <a:t> </a:t>
            </a:r>
            <a:r>
              <a:rPr lang="es-ES" sz="2800" dirty="0" err="1">
                <a:solidFill>
                  <a:srgbClr val="0070C0"/>
                </a:solidFill>
              </a:rPr>
              <a:t>kullanıyoruz</a:t>
            </a:r>
            <a:r>
              <a:rPr lang="es-ES" sz="2800" dirty="0">
                <a:solidFill>
                  <a:srgbClr val="0070C0"/>
                </a:solidFill>
              </a:rPr>
              <a:t>?</a:t>
            </a: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3" name="Picture 2"/>
          <p:cNvPicPr>
            <a:picLocks noChangeAspect="1"/>
          </p:cNvPicPr>
          <p:nvPr/>
        </p:nvPicPr>
        <p:blipFill>
          <a:blip r:embed="rId3"/>
          <a:stretch>
            <a:fillRect/>
          </a:stretch>
        </p:blipFill>
        <p:spPr>
          <a:xfrm>
            <a:off x="3209979" y="1356917"/>
            <a:ext cx="2953754" cy="1452771"/>
          </a:xfrm>
          <a:prstGeom prst="rect">
            <a:avLst/>
          </a:prstGeom>
        </p:spPr>
      </p:pic>
      <p:pic>
        <p:nvPicPr>
          <p:cNvPr id="4" name="Picture 3"/>
          <p:cNvPicPr>
            <a:picLocks noChangeAspect="1"/>
          </p:cNvPicPr>
          <p:nvPr/>
        </p:nvPicPr>
        <p:blipFill>
          <a:blip r:embed="rId4"/>
          <a:stretch>
            <a:fillRect/>
          </a:stretch>
        </p:blipFill>
        <p:spPr>
          <a:xfrm>
            <a:off x="6925733" y="1356917"/>
            <a:ext cx="3081867" cy="1481801"/>
          </a:xfrm>
          <a:prstGeom prst="rect">
            <a:avLst/>
          </a:prstGeom>
        </p:spPr>
      </p:pic>
      <p:pic>
        <p:nvPicPr>
          <p:cNvPr id="5" name="Picture 4"/>
          <p:cNvPicPr>
            <a:picLocks noChangeAspect="1"/>
          </p:cNvPicPr>
          <p:nvPr/>
        </p:nvPicPr>
        <p:blipFill>
          <a:blip r:embed="rId5"/>
          <a:stretch>
            <a:fillRect/>
          </a:stretch>
        </p:blipFill>
        <p:spPr>
          <a:xfrm>
            <a:off x="3116845" y="3032968"/>
            <a:ext cx="3140021" cy="1391735"/>
          </a:xfrm>
          <a:prstGeom prst="rect">
            <a:avLst/>
          </a:prstGeom>
        </p:spPr>
      </p:pic>
      <p:pic>
        <p:nvPicPr>
          <p:cNvPr id="6" name="Picture 5"/>
          <p:cNvPicPr>
            <a:picLocks noChangeAspect="1"/>
          </p:cNvPicPr>
          <p:nvPr/>
        </p:nvPicPr>
        <p:blipFill>
          <a:blip r:embed="rId6"/>
          <a:stretch>
            <a:fillRect/>
          </a:stretch>
        </p:blipFill>
        <p:spPr>
          <a:xfrm>
            <a:off x="6951251" y="3032968"/>
            <a:ext cx="3174882" cy="1362705"/>
          </a:xfrm>
          <a:prstGeom prst="rect">
            <a:avLst/>
          </a:prstGeom>
        </p:spPr>
      </p:pic>
      <p:pic>
        <p:nvPicPr>
          <p:cNvPr id="7" name="Picture 6"/>
          <p:cNvPicPr>
            <a:picLocks noChangeAspect="1"/>
          </p:cNvPicPr>
          <p:nvPr/>
        </p:nvPicPr>
        <p:blipFill>
          <a:blip r:embed="rId7"/>
          <a:stretch>
            <a:fillRect/>
          </a:stretch>
        </p:blipFill>
        <p:spPr>
          <a:xfrm>
            <a:off x="3209979" y="4647983"/>
            <a:ext cx="3063777" cy="1295617"/>
          </a:xfrm>
          <a:prstGeom prst="rect">
            <a:avLst/>
          </a:prstGeom>
        </p:spPr>
      </p:pic>
      <p:pic>
        <p:nvPicPr>
          <p:cNvPr id="8" name="Picture 7"/>
          <p:cNvPicPr>
            <a:picLocks noChangeAspect="1"/>
          </p:cNvPicPr>
          <p:nvPr/>
        </p:nvPicPr>
        <p:blipFill>
          <a:blip r:embed="rId8"/>
          <a:stretch>
            <a:fillRect/>
          </a:stretch>
        </p:blipFill>
        <p:spPr>
          <a:xfrm>
            <a:off x="6986234" y="4582045"/>
            <a:ext cx="3021366" cy="1427492"/>
          </a:xfrm>
          <a:prstGeom prst="rect">
            <a:avLst/>
          </a:prstGeom>
        </p:spPr>
      </p:pic>
    </p:spTree>
    <p:extLst>
      <p:ext uri="{BB962C8B-B14F-4D97-AF65-F5344CB8AC3E}">
        <p14:creationId xmlns:p14="http://schemas.microsoft.com/office/powerpoint/2010/main" val="449546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tr-TR" sz="2800" dirty="0" smtClean="0">
                <a:solidFill>
                  <a:srgbClr val="0070C0"/>
                </a:solidFill>
              </a:rPr>
              <a:t>Activite 3:</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chemeClr val="bg1">
                    <a:lumMod val="75000"/>
                  </a:scheme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rgbClr val="0070C0"/>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Günlük </a:t>
            </a:r>
            <a:r>
              <a:rPr lang="tr-TR" sz="1200" dirty="0">
                <a:solidFill>
                  <a:prstClr val="black"/>
                </a:solidFill>
              </a:rPr>
              <a:t>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400" y="1303867"/>
            <a:ext cx="8500533" cy="1015663"/>
          </a:xfrm>
          <a:prstGeom prst="rect">
            <a:avLst/>
          </a:prstGeom>
          <a:noFill/>
        </p:spPr>
        <p:txBody>
          <a:bodyPr wrap="square" rtlCol="0">
            <a:spAutoFit/>
          </a:bodyPr>
          <a:lstStyle/>
          <a:p>
            <a:r>
              <a:rPr lang="tr-TR" sz="2000" b="1" dirty="0" smtClean="0"/>
              <a:t>Görüntü</a:t>
            </a:r>
          </a:p>
          <a:p>
            <a:r>
              <a:rPr lang="tr-TR" sz="2000" dirty="0"/>
              <a:t>http://ophysics.com/l10.html</a:t>
            </a:r>
          </a:p>
          <a:p>
            <a:endParaRPr lang="tr-TR" sz="2000" dirty="0"/>
          </a:p>
        </p:txBody>
      </p:sp>
      <p:pic>
        <p:nvPicPr>
          <p:cNvPr id="3" name="Picture 2"/>
          <p:cNvPicPr>
            <a:picLocks noChangeAspect="1"/>
          </p:cNvPicPr>
          <p:nvPr/>
        </p:nvPicPr>
        <p:blipFill>
          <a:blip r:embed="rId3"/>
          <a:stretch>
            <a:fillRect/>
          </a:stretch>
        </p:blipFill>
        <p:spPr>
          <a:xfrm>
            <a:off x="3237965" y="2319530"/>
            <a:ext cx="8425402" cy="4090771"/>
          </a:xfrm>
          <a:prstGeom prst="rect">
            <a:avLst/>
          </a:prstGeom>
        </p:spPr>
      </p:pic>
    </p:spTree>
    <p:extLst>
      <p:ext uri="{BB962C8B-B14F-4D97-AF65-F5344CB8AC3E}">
        <p14:creationId xmlns:p14="http://schemas.microsoft.com/office/powerpoint/2010/main" val="3901418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tr-TR" sz="2800" dirty="0" smtClean="0">
                <a:solidFill>
                  <a:srgbClr val="0070C0"/>
                </a:solidFill>
              </a:rPr>
              <a:t>Activite 3:</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chemeClr val="bg1">
                    <a:lumMod val="75000"/>
                  </a:scheme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rgbClr val="0070C0"/>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Günlük </a:t>
            </a:r>
            <a:r>
              <a:rPr lang="tr-TR" sz="1200" dirty="0">
                <a:solidFill>
                  <a:prstClr val="black"/>
                </a:solidFill>
              </a:rPr>
              <a:t>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49600" y="1303867"/>
            <a:ext cx="8500533" cy="707886"/>
          </a:xfrm>
          <a:prstGeom prst="rect">
            <a:avLst/>
          </a:prstGeom>
          <a:noFill/>
        </p:spPr>
        <p:txBody>
          <a:bodyPr wrap="square" rtlCol="0">
            <a:spAutoFit/>
          </a:bodyPr>
          <a:lstStyle/>
          <a:p>
            <a:r>
              <a:rPr lang="tr-TR" sz="2000" b="1" dirty="0" smtClean="0"/>
              <a:t>Görüntü</a:t>
            </a:r>
          </a:p>
          <a:p>
            <a:endParaRPr lang="tr-TR" sz="2000" dirty="0"/>
          </a:p>
        </p:txBody>
      </p:sp>
      <p:pic>
        <p:nvPicPr>
          <p:cNvPr id="4" name="Picture 3"/>
          <p:cNvPicPr>
            <a:picLocks noChangeAspect="1"/>
          </p:cNvPicPr>
          <p:nvPr/>
        </p:nvPicPr>
        <p:blipFill>
          <a:blip r:embed="rId3"/>
          <a:stretch>
            <a:fillRect/>
          </a:stretch>
        </p:blipFill>
        <p:spPr>
          <a:xfrm>
            <a:off x="4589132" y="2011753"/>
            <a:ext cx="4605470" cy="3193547"/>
          </a:xfrm>
          <a:prstGeom prst="rect">
            <a:avLst/>
          </a:prstGeom>
        </p:spPr>
      </p:pic>
    </p:spTree>
    <p:extLst>
      <p:ext uri="{BB962C8B-B14F-4D97-AF65-F5344CB8AC3E}">
        <p14:creationId xmlns:p14="http://schemas.microsoft.com/office/powerpoint/2010/main" val="754059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GERÇEK VE SANAL GÖRÜNTÜ</a:t>
            </a:r>
            <a:br>
              <a:rPr lang="es-ES" sz="2800" dirty="0">
                <a:solidFill>
                  <a:srgbClr val="0070C0"/>
                </a:solidFill>
              </a:rPr>
            </a:b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399" y="871128"/>
            <a:ext cx="8500533" cy="4093428"/>
          </a:xfrm>
          <a:prstGeom prst="rect">
            <a:avLst/>
          </a:prstGeom>
          <a:noFill/>
        </p:spPr>
        <p:txBody>
          <a:bodyPr wrap="square" rtlCol="0">
            <a:spAutoFit/>
          </a:bodyPr>
          <a:lstStyle/>
          <a:p>
            <a:r>
              <a:rPr lang="tr-TR" sz="2000" dirty="0"/>
              <a:t>Bir cismin görüntüsünün oluşabilmesi için, cisimden çıkıp aynaya ulaşan ve aynadan yansıyan ışınların kesişmesi gerekir. </a:t>
            </a:r>
            <a:endParaRPr lang="tr-TR" sz="2000" dirty="0" smtClean="0"/>
          </a:p>
          <a:p>
            <a:endParaRPr lang="tr-TR" sz="2000" dirty="0" smtClean="0"/>
          </a:p>
          <a:p>
            <a:r>
              <a:rPr lang="tr-TR" sz="2000" b="1" dirty="0" smtClean="0"/>
              <a:t>GERÇEK </a:t>
            </a:r>
            <a:r>
              <a:rPr lang="tr-TR" sz="2000" b="1" dirty="0"/>
              <a:t>GÖRÜNTÜ</a:t>
            </a:r>
          </a:p>
          <a:p>
            <a:r>
              <a:rPr lang="tr-TR" sz="2000" dirty="0"/>
              <a:t>Işınların kendisi kesişiyorsa, bu kesişim noktasında oluşan görüntüye gerçek görüntü denir</a:t>
            </a:r>
            <a:r>
              <a:rPr lang="tr-TR" sz="2000" dirty="0" smtClean="0"/>
              <a:t>.</a:t>
            </a:r>
          </a:p>
          <a:p>
            <a:endParaRPr lang="tr-TR" sz="2000" dirty="0"/>
          </a:p>
          <a:p>
            <a:r>
              <a:rPr lang="tr-TR" sz="2000" b="1" dirty="0"/>
              <a:t>SANAL GÖRÜNTÜ</a:t>
            </a:r>
          </a:p>
          <a:p>
            <a:r>
              <a:rPr lang="tr-TR" sz="2000" dirty="0"/>
              <a:t>Işınların kendisi de değil de, uzantıları kesişiyorsa; bu kesişim noktasında oluşan görüntüye sanal görüntü denir.</a:t>
            </a:r>
          </a:p>
          <a:p>
            <a:endParaRPr lang="tr-TR" sz="2000" dirty="0"/>
          </a:p>
          <a:p>
            <a:r>
              <a:rPr lang="tr-TR" sz="2000" dirty="0">
                <a:solidFill>
                  <a:srgbClr val="0070C0"/>
                </a:solidFill>
              </a:rPr>
              <a:t>Soru: </a:t>
            </a:r>
            <a:r>
              <a:rPr lang="tr-TR" sz="2000" dirty="0"/>
              <a:t>Düzlem aynada oluşan görüntü gerçek mi, yoksa sanal mı?</a:t>
            </a:r>
          </a:p>
          <a:p>
            <a:endParaRPr lang="tr-TR" sz="2000" dirty="0"/>
          </a:p>
        </p:txBody>
      </p:sp>
    </p:spTree>
    <p:extLst>
      <p:ext uri="{BB962C8B-B14F-4D97-AF65-F5344CB8AC3E}">
        <p14:creationId xmlns:p14="http://schemas.microsoft.com/office/powerpoint/2010/main" val="2377526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GERÇEK VE SANAL GÖRÜNTÜ</a:t>
            </a:r>
            <a:br>
              <a:rPr lang="es-ES" sz="2800" dirty="0">
                <a:solidFill>
                  <a:srgbClr val="0070C0"/>
                </a:solidFill>
              </a:rPr>
            </a:b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6" name="Virtual and real imag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0992" y="1711173"/>
            <a:ext cx="6096000" cy="3429000"/>
          </a:xfrm>
          <a:prstGeom prst="rect">
            <a:avLst/>
          </a:prstGeom>
        </p:spPr>
      </p:pic>
    </p:spTree>
    <p:extLst>
      <p:ext uri="{BB962C8B-B14F-4D97-AF65-F5344CB8AC3E}">
        <p14:creationId xmlns:p14="http://schemas.microsoft.com/office/powerpoint/2010/main" val="2100776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7290"/>
            <a:ext cx="10953090" cy="908710"/>
          </a:xfrm>
        </p:spPr>
        <p:txBody>
          <a:bodyPr/>
          <a:lstStyle/>
          <a:p>
            <a:r>
              <a:rPr lang="tr-TR" dirty="0" smtClean="0">
                <a:solidFill>
                  <a:srgbClr val="0070C0"/>
                </a:solidFill>
              </a:rPr>
              <a:t>Bugün neler öğreneceğiz?</a:t>
            </a:r>
            <a:endParaRPr lang="en-US" dirty="0">
              <a:solidFill>
                <a:srgbClr val="0070C0"/>
              </a:solidFill>
            </a:endParaRPr>
          </a:p>
        </p:txBody>
      </p:sp>
      <p:sp>
        <p:nvSpPr>
          <p:cNvPr id="4" name="Rectangle 3"/>
          <p:cNvSpPr/>
          <p:nvPr/>
        </p:nvSpPr>
        <p:spPr>
          <a:xfrm>
            <a:off x="685800" y="1356000"/>
            <a:ext cx="11506200" cy="5424562"/>
          </a:xfrm>
          <a:prstGeom prst="rect">
            <a:avLst/>
          </a:prstGeom>
        </p:spPr>
        <p:txBody>
          <a:bodyPr wrap="square" numCol="2">
            <a:spAutoFit/>
          </a:bodyPr>
          <a:lstStyle/>
          <a:p>
            <a:pPr indent="174625">
              <a:lnSpc>
                <a:spcPct val="150000"/>
              </a:lnSpc>
              <a:spcBef>
                <a:spcPts val="300"/>
              </a:spcBef>
              <a:buClr>
                <a:schemeClr val="tx2">
                  <a:lumMod val="60000"/>
                  <a:lumOff val="40000"/>
                </a:schemeClr>
              </a:buClr>
              <a:buFont typeface="Arial" panose="020B0604020202020204" pitchFamily="34" charset="0"/>
              <a:buChar char="•"/>
            </a:pPr>
            <a:r>
              <a:rPr lang="tr-TR" dirty="0"/>
              <a:t>Küresel Aynalar</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Geçen haftanın özeti</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Düşünelim </a:t>
            </a:r>
            <a:r>
              <a:rPr lang="tr-TR" dirty="0" smtClean="0">
                <a:sym typeface="Wingdings" panose="05000000000000000000" pitchFamily="2" charset="2"/>
              </a:rPr>
              <a:t></a:t>
            </a:r>
            <a:endParaRPr lang="tr-TR" dirty="0"/>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Parabolik aynaların keşfi</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Küresel aynaların özellikleri</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Küresel aynalarda yansıma ve aynaların normali</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Aktivite 1: Bir küresel aynanın tepe, merkez ve odak noktalarının bulunması</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Aktivite 2: Küresel aynalarda ışığın yansıması ve özel ışınların </a:t>
            </a:r>
            <a:r>
              <a:rPr lang="tr-TR" dirty="0" smtClean="0"/>
              <a:t>gözlenmesi</a:t>
            </a:r>
          </a:p>
          <a:p>
            <a:pPr indent="174625">
              <a:lnSpc>
                <a:spcPct val="150000"/>
              </a:lnSpc>
              <a:spcBef>
                <a:spcPts val="300"/>
              </a:spcBef>
              <a:buClr>
                <a:schemeClr val="tx2">
                  <a:lumMod val="60000"/>
                  <a:lumOff val="40000"/>
                </a:schemeClr>
              </a:buClr>
              <a:buFont typeface="Arial" panose="020B0604020202020204" pitchFamily="34" charset="0"/>
              <a:buChar char="•"/>
            </a:pPr>
            <a:endParaRPr lang="tr-TR" dirty="0" smtClean="0"/>
          </a:p>
          <a:p>
            <a:pPr indent="174625">
              <a:lnSpc>
                <a:spcPct val="150000"/>
              </a:lnSpc>
              <a:spcBef>
                <a:spcPts val="300"/>
              </a:spcBef>
              <a:buClr>
                <a:schemeClr val="tx2">
                  <a:lumMod val="60000"/>
                  <a:lumOff val="40000"/>
                </a:schemeClr>
              </a:buClr>
              <a:buFont typeface="Arial" panose="020B0604020202020204" pitchFamily="34" charset="0"/>
              <a:buChar char="•"/>
            </a:pPr>
            <a:endParaRPr lang="tr-TR" dirty="0"/>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Çukur aynada yansıma ve özel ışınlar</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Tümsek aynada yansıma ve özel ışınlar</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Özel Işınları Neden Kullanıyoruz?</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Aktivite 3</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Görüntü Oluşumu</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Günlük hayattan örnekler</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Açıklayalım </a:t>
            </a:r>
            <a:r>
              <a:rPr lang="tr-TR" dirty="0" smtClean="0">
                <a:sym typeface="Wingdings" panose="05000000000000000000" pitchFamily="2" charset="2"/>
              </a:rPr>
              <a:t></a:t>
            </a:r>
            <a:endParaRPr lang="tr-TR" dirty="0"/>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Dersin özeti</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Soru çözümü</a:t>
            </a:r>
          </a:p>
          <a:p>
            <a:pPr indent="174625">
              <a:lnSpc>
                <a:spcPct val="150000"/>
              </a:lnSpc>
              <a:spcBef>
                <a:spcPts val="300"/>
              </a:spcBef>
              <a:buClr>
                <a:schemeClr val="tx2">
                  <a:lumMod val="60000"/>
                  <a:lumOff val="40000"/>
                </a:schemeClr>
              </a:buClr>
              <a:buFont typeface="Arial" panose="020B0604020202020204" pitchFamily="34" charset="0"/>
              <a:buChar char="•"/>
            </a:pPr>
            <a:r>
              <a:rPr lang="tr-TR" dirty="0"/>
              <a:t>Gelecek ders</a:t>
            </a:r>
          </a:p>
          <a:p>
            <a:pPr indent="174625">
              <a:lnSpc>
                <a:spcPct val="150000"/>
              </a:lnSpc>
              <a:spcBef>
                <a:spcPts val="300"/>
              </a:spcBef>
              <a:buClr>
                <a:schemeClr val="tx2">
                  <a:lumMod val="60000"/>
                  <a:lumOff val="40000"/>
                </a:schemeClr>
              </a:buClr>
              <a:buFont typeface="Arial" panose="020B0604020202020204" pitchFamily="34" charset="0"/>
              <a:buChar char="•"/>
            </a:pPr>
            <a:endParaRPr lang="tr-TR" dirty="0" smtClean="0"/>
          </a:p>
          <a:p>
            <a:pPr indent="174625">
              <a:lnSpc>
                <a:spcPct val="150000"/>
              </a:lnSpc>
              <a:spcBef>
                <a:spcPts val="300"/>
              </a:spcBef>
              <a:buClr>
                <a:schemeClr val="tx2">
                  <a:lumMod val="60000"/>
                  <a:lumOff val="40000"/>
                </a:schemeClr>
              </a:buClr>
              <a:buFont typeface="Arial" panose="020B0604020202020204" pitchFamily="34" charset="0"/>
              <a:buChar char="•"/>
            </a:pPr>
            <a:endParaRPr lang="tr-TR" dirty="0"/>
          </a:p>
        </p:txBody>
      </p:sp>
    </p:spTree>
    <p:extLst>
      <p:ext uri="{BB962C8B-B14F-4D97-AF65-F5344CB8AC3E}">
        <p14:creationId xmlns:p14="http://schemas.microsoft.com/office/powerpoint/2010/main" val="3676578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246769"/>
          </a:xfrm>
          <a:prstGeom prst="rect">
            <a:avLst/>
          </a:prstGeom>
          <a:noFill/>
        </p:spPr>
        <p:txBody>
          <a:bodyPr wrap="square" rtlCol="0">
            <a:spAutoFit/>
          </a:bodyPr>
          <a:lstStyle/>
          <a:p>
            <a:pPr marL="457200" indent="-457200">
              <a:buAutoNum type="arabicPeriod"/>
            </a:pPr>
            <a:r>
              <a:rPr lang="tr-TR" sz="2000" b="1" dirty="0" smtClean="0"/>
              <a:t>Cisim </a:t>
            </a:r>
            <a:r>
              <a:rPr lang="tr-TR" sz="2000" b="1" dirty="0"/>
              <a:t>sonsuzda ise</a:t>
            </a:r>
            <a:r>
              <a:rPr lang="tr-TR" sz="2000" b="1" dirty="0" smtClean="0"/>
              <a:t>;</a:t>
            </a:r>
          </a:p>
          <a:p>
            <a:endParaRPr lang="tr-TR" sz="2000" b="1" dirty="0"/>
          </a:p>
          <a:p>
            <a:r>
              <a:rPr lang="tr-TR" sz="2000" dirty="0"/>
              <a:t>Sonsuzda bulunan bir cisimden çıkan ışınlar çukur aynaya yaklaşık paralel gelir. Çukur aynaya paralel gelen ışınlar yansıdıklarında odak noktasından geçer. Bu durumda sonsuzdaki bir cismin görüntüsü odak noktasında, gerçek ve noktasal şekilde oluşur.</a:t>
            </a:r>
          </a:p>
          <a:p>
            <a:endParaRPr lang="tr-TR" sz="2000" dirty="0"/>
          </a:p>
        </p:txBody>
      </p:sp>
      <p:pic>
        <p:nvPicPr>
          <p:cNvPr id="3" name="Picture 2"/>
          <p:cNvPicPr>
            <a:picLocks noChangeAspect="1"/>
          </p:cNvPicPr>
          <p:nvPr/>
        </p:nvPicPr>
        <p:blipFill>
          <a:blip r:embed="rId3"/>
          <a:stretch>
            <a:fillRect/>
          </a:stretch>
        </p:blipFill>
        <p:spPr>
          <a:xfrm>
            <a:off x="5131662" y="3943958"/>
            <a:ext cx="3554276" cy="1713124"/>
          </a:xfrm>
          <a:prstGeom prst="rect">
            <a:avLst/>
          </a:prstGeom>
        </p:spPr>
      </p:pic>
    </p:spTree>
    <p:extLst>
      <p:ext uri="{BB962C8B-B14F-4D97-AF65-F5344CB8AC3E}">
        <p14:creationId xmlns:p14="http://schemas.microsoft.com/office/powerpoint/2010/main" val="23350562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862322"/>
          </a:xfrm>
          <a:prstGeom prst="rect">
            <a:avLst/>
          </a:prstGeom>
          <a:noFill/>
        </p:spPr>
        <p:txBody>
          <a:bodyPr wrap="square" rtlCol="0">
            <a:spAutoFit/>
          </a:bodyPr>
          <a:lstStyle/>
          <a:p>
            <a:r>
              <a:rPr lang="tr-TR" sz="2000" b="1" dirty="0" smtClean="0"/>
              <a:t>2. Cisim </a:t>
            </a:r>
            <a:r>
              <a:rPr lang="tr-TR" sz="2000" b="1" dirty="0"/>
              <a:t>sonsuz ile merkez arasında </a:t>
            </a:r>
            <a:r>
              <a:rPr lang="tr-TR" sz="2000" b="1" dirty="0" smtClean="0"/>
              <a:t>ise;</a:t>
            </a:r>
          </a:p>
          <a:p>
            <a:r>
              <a:rPr lang="tr-TR" sz="2000" dirty="0" smtClean="0"/>
              <a:t>Cisim </a:t>
            </a:r>
            <a:r>
              <a:rPr lang="tr-TR" sz="2000" dirty="0"/>
              <a:t>merkezin dışında ise görüntü odak noktası ile merkez arasında, yansıyan ışınların kendilerinin kesiştiği yerde oluştuğundan gerçek, cisme göre ters ve boyu cismin boyundan küçüktür.</a:t>
            </a:r>
          </a:p>
          <a:p>
            <a:pPr marL="457200" indent="-457200">
              <a:buAutoNum type="arabicPeriod"/>
            </a:pPr>
            <a:r>
              <a:rPr lang="tr-TR" sz="2000" dirty="0"/>
              <a:t>!!!! Cismin görüntüsünü çizebilmek için cismin tepe noktasından aynaya doğru iki ışın çizilir. Biri asal eksene paralel, diğeri ise aynanın tepe noktasına gelecek şekilde.!!!!</a:t>
            </a:r>
          </a:p>
          <a:p>
            <a:pPr marL="457200" indent="-457200">
              <a:buAutoNum type="arabicPeriod"/>
            </a:pPr>
            <a:r>
              <a:rPr lang="tr-TR" sz="2000" dirty="0"/>
              <a:t>Çizilen ışınlar yansıma kurallarını takip eder.</a:t>
            </a:r>
          </a:p>
          <a:p>
            <a:endParaRPr lang="tr-TR" sz="2000" dirty="0"/>
          </a:p>
        </p:txBody>
      </p:sp>
      <p:pic>
        <p:nvPicPr>
          <p:cNvPr id="4" name="Picture 3"/>
          <p:cNvPicPr>
            <a:picLocks noChangeAspect="1"/>
          </p:cNvPicPr>
          <p:nvPr/>
        </p:nvPicPr>
        <p:blipFill>
          <a:blip r:embed="rId3"/>
          <a:stretch>
            <a:fillRect/>
          </a:stretch>
        </p:blipFill>
        <p:spPr>
          <a:xfrm>
            <a:off x="4152569" y="3987450"/>
            <a:ext cx="5222407" cy="2594624"/>
          </a:xfrm>
          <a:prstGeom prst="rect">
            <a:avLst/>
          </a:prstGeom>
        </p:spPr>
      </p:pic>
    </p:spTree>
    <p:extLst>
      <p:ext uri="{BB962C8B-B14F-4D97-AF65-F5344CB8AC3E}">
        <p14:creationId xmlns:p14="http://schemas.microsoft.com/office/powerpoint/2010/main" val="3685638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246769"/>
          </a:xfrm>
          <a:prstGeom prst="rect">
            <a:avLst/>
          </a:prstGeom>
          <a:noFill/>
        </p:spPr>
        <p:txBody>
          <a:bodyPr wrap="square" rtlCol="0">
            <a:spAutoFit/>
          </a:bodyPr>
          <a:lstStyle/>
          <a:p>
            <a:r>
              <a:rPr lang="tr-TR" sz="2000" b="1" dirty="0"/>
              <a:t>3</a:t>
            </a:r>
            <a:r>
              <a:rPr lang="tr-TR" sz="2000" b="1" dirty="0" smtClean="0"/>
              <a:t>. Cisim </a:t>
            </a:r>
            <a:r>
              <a:rPr lang="tr-TR" sz="2000" b="1" dirty="0"/>
              <a:t>merkezde ise</a:t>
            </a:r>
            <a:r>
              <a:rPr lang="tr-TR" sz="2000" b="1" dirty="0" smtClean="0"/>
              <a:t>;</a:t>
            </a:r>
          </a:p>
          <a:p>
            <a:endParaRPr lang="tr-TR" sz="2000" b="1" dirty="0"/>
          </a:p>
          <a:p>
            <a:r>
              <a:rPr lang="tr-TR" sz="2000" dirty="0"/>
              <a:t>Merkezde bulunan cismin görüntüsü yine merkezde, gerçek, cisimle aynı boyda ve cisme göre terstir.</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3" name="Picture 2"/>
          <p:cNvPicPr>
            <a:picLocks noChangeAspect="1"/>
          </p:cNvPicPr>
          <p:nvPr/>
        </p:nvPicPr>
        <p:blipFill>
          <a:blip r:embed="rId3"/>
          <a:stretch>
            <a:fillRect/>
          </a:stretch>
        </p:blipFill>
        <p:spPr>
          <a:xfrm>
            <a:off x="4256203" y="3123036"/>
            <a:ext cx="5562447" cy="2464964"/>
          </a:xfrm>
          <a:prstGeom prst="rect">
            <a:avLst/>
          </a:prstGeom>
        </p:spPr>
      </p:pic>
    </p:spTree>
    <p:extLst>
      <p:ext uri="{BB962C8B-B14F-4D97-AF65-F5344CB8AC3E}">
        <p14:creationId xmlns:p14="http://schemas.microsoft.com/office/powerpoint/2010/main" val="4127238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246769"/>
          </a:xfrm>
          <a:prstGeom prst="rect">
            <a:avLst/>
          </a:prstGeom>
          <a:noFill/>
        </p:spPr>
        <p:txBody>
          <a:bodyPr wrap="square" rtlCol="0">
            <a:spAutoFit/>
          </a:bodyPr>
          <a:lstStyle/>
          <a:p>
            <a:r>
              <a:rPr lang="tr-TR" sz="2000" b="1" dirty="0"/>
              <a:t>4.Cisim merkez ile odak noktası arasında ise</a:t>
            </a:r>
            <a:r>
              <a:rPr lang="tr-TR" sz="2000" b="1" dirty="0" smtClean="0"/>
              <a:t>;</a:t>
            </a:r>
          </a:p>
          <a:p>
            <a:endParaRPr lang="tr-TR" sz="2000" b="1" dirty="0"/>
          </a:p>
          <a:p>
            <a:r>
              <a:rPr lang="tr-TR" sz="2000" dirty="0"/>
              <a:t>Merkez ile odak arasında bulunan cismin görüntüsü merkezin dışında, gerçek cisimden büyük ve cisme göre terstir.</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4" name="Picture 3"/>
          <p:cNvPicPr>
            <a:picLocks noChangeAspect="1"/>
          </p:cNvPicPr>
          <p:nvPr/>
        </p:nvPicPr>
        <p:blipFill>
          <a:blip r:embed="rId3"/>
          <a:stretch>
            <a:fillRect/>
          </a:stretch>
        </p:blipFill>
        <p:spPr>
          <a:xfrm>
            <a:off x="4092281" y="2893822"/>
            <a:ext cx="5491985" cy="2816403"/>
          </a:xfrm>
          <a:prstGeom prst="rect">
            <a:avLst/>
          </a:prstGeom>
        </p:spPr>
      </p:pic>
    </p:spTree>
    <p:extLst>
      <p:ext uri="{BB962C8B-B14F-4D97-AF65-F5344CB8AC3E}">
        <p14:creationId xmlns:p14="http://schemas.microsoft.com/office/powerpoint/2010/main" val="3857739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862322"/>
          </a:xfrm>
          <a:prstGeom prst="rect">
            <a:avLst/>
          </a:prstGeom>
          <a:noFill/>
        </p:spPr>
        <p:txBody>
          <a:bodyPr wrap="square" rtlCol="0">
            <a:spAutoFit/>
          </a:bodyPr>
          <a:lstStyle/>
          <a:p>
            <a:r>
              <a:rPr lang="tr-TR" sz="2000" b="1" dirty="0"/>
              <a:t>5.Cisim odakta ise</a:t>
            </a:r>
            <a:r>
              <a:rPr lang="tr-TR" sz="2000" b="1" dirty="0" smtClean="0"/>
              <a:t>;</a:t>
            </a:r>
          </a:p>
          <a:p>
            <a:endParaRPr lang="tr-TR" sz="2000" b="1" dirty="0"/>
          </a:p>
          <a:p>
            <a:r>
              <a:rPr lang="tr-TR" sz="2000" dirty="0"/>
              <a:t>Odak noktasında bulunan bir cisimden aynaya gelen ışınlar aynadan yansıyınca birbirine paralel olur.</a:t>
            </a:r>
          </a:p>
          <a:p>
            <a:r>
              <a:rPr lang="tr-TR" sz="2000" dirty="0"/>
              <a:t>Paralel ışınların sonsuzda kesiştiği varsayılacağından görüntüsü sonsuzda oluşur ve görüntü belirsizdir.</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3" name="Picture 2"/>
          <p:cNvPicPr>
            <a:picLocks noChangeAspect="1"/>
          </p:cNvPicPr>
          <p:nvPr/>
        </p:nvPicPr>
        <p:blipFill>
          <a:blip r:embed="rId3"/>
          <a:stretch>
            <a:fillRect/>
          </a:stretch>
        </p:blipFill>
        <p:spPr>
          <a:xfrm>
            <a:off x="4363808" y="3631831"/>
            <a:ext cx="5415498" cy="2244036"/>
          </a:xfrm>
          <a:prstGeom prst="rect">
            <a:avLst/>
          </a:prstGeom>
        </p:spPr>
      </p:pic>
    </p:spTree>
    <p:extLst>
      <p:ext uri="{BB962C8B-B14F-4D97-AF65-F5344CB8AC3E}">
        <p14:creationId xmlns:p14="http://schemas.microsoft.com/office/powerpoint/2010/main" val="1298671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554545"/>
          </a:xfrm>
          <a:prstGeom prst="rect">
            <a:avLst/>
          </a:prstGeom>
          <a:noFill/>
        </p:spPr>
        <p:txBody>
          <a:bodyPr wrap="square" rtlCol="0">
            <a:spAutoFit/>
          </a:bodyPr>
          <a:lstStyle/>
          <a:p>
            <a:r>
              <a:rPr lang="tr-TR" sz="2000" b="1" dirty="0"/>
              <a:t>6. Cisim ayna ile odak arasında ise</a:t>
            </a:r>
            <a:r>
              <a:rPr lang="tr-TR" sz="2000" b="1" dirty="0" smtClean="0"/>
              <a:t>;</a:t>
            </a:r>
          </a:p>
          <a:p>
            <a:endParaRPr lang="tr-TR" sz="2000" b="1" dirty="0"/>
          </a:p>
          <a:p>
            <a:r>
              <a:rPr lang="tr-TR" sz="2000" dirty="0"/>
              <a:t>Ayna ile odak noktası arasındaki cismin görüntüsü, ayna arkasında yansıyan ışınların uzantısı kesişerek oluştuğu için sanal, cisimden büyük ve cisme göre düzdür.</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4" name="Picture 3"/>
          <p:cNvPicPr>
            <a:picLocks noChangeAspect="1"/>
          </p:cNvPicPr>
          <p:nvPr/>
        </p:nvPicPr>
        <p:blipFill>
          <a:blip r:embed="rId3"/>
          <a:stretch>
            <a:fillRect/>
          </a:stretch>
        </p:blipFill>
        <p:spPr>
          <a:xfrm>
            <a:off x="4122068" y="3371456"/>
            <a:ext cx="5546866" cy="2492883"/>
          </a:xfrm>
          <a:prstGeom prst="rect">
            <a:avLst/>
          </a:prstGeom>
        </p:spPr>
      </p:pic>
    </p:spTree>
    <p:extLst>
      <p:ext uri="{BB962C8B-B14F-4D97-AF65-F5344CB8AC3E}">
        <p14:creationId xmlns:p14="http://schemas.microsoft.com/office/powerpoint/2010/main" val="2505351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Çukur</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1938992"/>
          </a:xfrm>
          <a:prstGeom prst="rect">
            <a:avLst/>
          </a:prstGeom>
          <a:noFill/>
        </p:spPr>
        <p:txBody>
          <a:bodyPr wrap="square" rtlCol="0">
            <a:spAutoFit/>
          </a:bodyPr>
          <a:lstStyle/>
          <a:p>
            <a:r>
              <a:rPr lang="tr-TR" sz="2000" dirty="0"/>
              <a:t>Yandaki çizelgede çukur aynalarda cismin yeri, görüntünün yeri ve görüntünün özellikleri ile ilgili bilgiler verilmiştir. Boşta kalan yerleri doldurunuz.</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3" name="Picture 2"/>
          <p:cNvPicPr>
            <a:picLocks noChangeAspect="1"/>
          </p:cNvPicPr>
          <p:nvPr/>
        </p:nvPicPr>
        <p:blipFill>
          <a:blip r:embed="rId3"/>
          <a:stretch>
            <a:fillRect/>
          </a:stretch>
        </p:blipFill>
        <p:spPr>
          <a:xfrm>
            <a:off x="4480623" y="2426713"/>
            <a:ext cx="4566300" cy="3968840"/>
          </a:xfrm>
          <a:prstGeom prst="rect">
            <a:avLst/>
          </a:prstGeom>
        </p:spPr>
      </p:pic>
      <p:pic>
        <p:nvPicPr>
          <p:cNvPr id="6" name="Picture 5"/>
          <p:cNvPicPr>
            <a:picLocks noChangeAspect="1"/>
          </p:cNvPicPr>
          <p:nvPr/>
        </p:nvPicPr>
        <p:blipFill>
          <a:blip r:embed="rId4"/>
          <a:stretch>
            <a:fillRect/>
          </a:stretch>
        </p:blipFill>
        <p:spPr>
          <a:xfrm>
            <a:off x="7596917" y="3172667"/>
            <a:ext cx="1231499" cy="506012"/>
          </a:xfrm>
          <a:prstGeom prst="rect">
            <a:avLst/>
          </a:prstGeom>
        </p:spPr>
      </p:pic>
      <p:pic>
        <p:nvPicPr>
          <p:cNvPr id="7" name="Picture 6"/>
          <p:cNvPicPr>
            <a:picLocks noChangeAspect="1"/>
          </p:cNvPicPr>
          <p:nvPr/>
        </p:nvPicPr>
        <p:blipFill>
          <a:blip r:embed="rId5"/>
          <a:stretch>
            <a:fillRect/>
          </a:stretch>
        </p:blipFill>
        <p:spPr>
          <a:xfrm>
            <a:off x="6129734" y="3785050"/>
            <a:ext cx="1268078" cy="512108"/>
          </a:xfrm>
          <a:prstGeom prst="rect">
            <a:avLst/>
          </a:prstGeom>
        </p:spPr>
      </p:pic>
      <p:pic>
        <p:nvPicPr>
          <p:cNvPr id="8" name="Picture 7"/>
          <p:cNvPicPr>
            <a:picLocks noChangeAspect="1"/>
          </p:cNvPicPr>
          <p:nvPr/>
        </p:nvPicPr>
        <p:blipFill>
          <a:blip r:embed="rId6"/>
          <a:stretch>
            <a:fillRect/>
          </a:stretch>
        </p:blipFill>
        <p:spPr>
          <a:xfrm>
            <a:off x="7639592" y="3785050"/>
            <a:ext cx="1146147" cy="512108"/>
          </a:xfrm>
          <a:prstGeom prst="rect">
            <a:avLst/>
          </a:prstGeom>
        </p:spPr>
      </p:pic>
      <p:pic>
        <p:nvPicPr>
          <p:cNvPr id="9" name="Picture 8"/>
          <p:cNvPicPr>
            <a:picLocks noChangeAspect="1"/>
          </p:cNvPicPr>
          <p:nvPr/>
        </p:nvPicPr>
        <p:blipFill>
          <a:blip r:embed="rId7"/>
          <a:stretch>
            <a:fillRect/>
          </a:stretch>
        </p:blipFill>
        <p:spPr>
          <a:xfrm>
            <a:off x="7596917" y="4474870"/>
            <a:ext cx="1329043" cy="506012"/>
          </a:xfrm>
          <a:prstGeom prst="rect">
            <a:avLst/>
          </a:prstGeom>
        </p:spPr>
      </p:pic>
      <p:pic>
        <p:nvPicPr>
          <p:cNvPr id="10" name="Picture 9"/>
          <p:cNvPicPr>
            <a:picLocks noChangeAspect="1"/>
          </p:cNvPicPr>
          <p:nvPr/>
        </p:nvPicPr>
        <p:blipFill>
          <a:blip r:embed="rId8"/>
          <a:stretch>
            <a:fillRect/>
          </a:stretch>
        </p:blipFill>
        <p:spPr>
          <a:xfrm>
            <a:off x="4674903" y="4566318"/>
            <a:ext cx="1182727" cy="323116"/>
          </a:xfrm>
          <a:prstGeom prst="rect">
            <a:avLst/>
          </a:prstGeom>
        </p:spPr>
      </p:pic>
      <p:pic>
        <p:nvPicPr>
          <p:cNvPr id="11" name="Picture 10"/>
          <p:cNvPicPr>
            <a:picLocks noChangeAspect="1"/>
          </p:cNvPicPr>
          <p:nvPr/>
        </p:nvPicPr>
        <p:blipFill>
          <a:blip r:embed="rId9"/>
          <a:stretch>
            <a:fillRect/>
          </a:stretch>
        </p:blipFill>
        <p:spPr>
          <a:xfrm>
            <a:off x="6003828" y="5142537"/>
            <a:ext cx="1268078" cy="506012"/>
          </a:xfrm>
          <a:prstGeom prst="rect">
            <a:avLst/>
          </a:prstGeom>
        </p:spPr>
      </p:pic>
      <p:pic>
        <p:nvPicPr>
          <p:cNvPr id="12" name="Picture 11"/>
          <p:cNvPicPr>
            <a:picLocks noChangeAspect="1"/>
          </p:cNvPicPr>
          <p:nvPr/>
        </p:nvPicPr>
        <p:blipFill>
          <a:blip r:embed="rId10"/>
          <a:stretch>
            <a:fillRect/>
          </a:stretch>
        </p:blipFill>
        <p:spPr>
          <a:xfrm>
            <a:off x="7544374" y="5182205"/>
            <a:ext cx="1329043" cy="506012"/>
          </a:xfrm>
          <a:prstGeom prst="rect">
            <a:avLst/>
          </a:prstGeom>
        </p:spPr>
      </p:pic>
      <p:pic>
        <p:nvPicPr>
          <p:cNvPr id="13" name="Picture 12"/>
          <p:cNvPicPr>
            <a:picLocks noChangeAspect="1"/>
          </p:cNvPicPr>
          <p:nvPr/>
        </p:nvPicPr>
        <p:blipFill>
          <a:blip r:embed="rId11"/>
          <a:stretch>
            <a:fillRect/>
          </a:stretch>
        </p:blipFill>
        <p:spPr>
          <a:xfrm>
            <a:off x="6050118" y="5860493"/>
            <a:ext cx="1268078" cy="323116"/>
          </a:xfrm>
          <a:prstGeom prst="rect">
            <a:avLst/>
          </a:prstGeom>
        </p:spPr>
      </p:pic>
      <p:pic>
        <p:nvPicPr>
          <p:cNvPr id="14" name="Picture 13"/>
          <p:cNvPicPr>
            <a:picLocks noChangeAspect="1"/>
          </p:cNvPicPr>
          <p:nvPr/>
        </p:nvPicPr>
        <p:blipFill>
          <a:blip r:embed="rId12"/>
          <a:stretch>
            <a:fillRect/>
          </a:stretch>
        </p:blipFill>
        <p:spPr>
          <a:xfrm>
            <a:off x="7639592" y="5860493"/>
            <a:ext cx="1329043" cy="506012"/>
          </a:xfrm>
          <a:prstGeom prst="rect">
            <a:avLst/>
          </a:prstGeom>
        </p:spPr>
      </p:pic>
    </p:spTree>
    <p:extLst>
      <p:ext uri="{BB962C8B-B14F-4D97-AF65-F5344CB8AC3E}">
        <p14:creationId xmlns:p14="http://schemas.microsoft.com/office/powerpoint/2010/main" val="40996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Tümsek</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3170099"/>
          </a:xfrm>
          <a:prstGeom prst="rect">
            <a:avLst/>
          </a:prstGeom>
          <a:noFill/>
        </p:spPr>
        <p:txBody>
          <a:bodyPr wrap="square" rtlCol="0">
            <a:spAutoFit/>
          </a:bodyPr>
          <a:lstStyle/>
          <a:p>
            <a:pPr marL="342900" indent="-342900">
              <a:buFont typeface="Wingdings" panose="05000000000000000000" pitchFamily="2" charset="2"/>
              <a:buChar char="§"/>
            </a:pPr>
            <a:r>
              <a:rPr lang="tr-TR" sz="2000" dirty="0"/>
              <a:t>Tümsek aynada cisim ayna önünde nerede olursa olsun, görüntü ayna arkasında ve cisme göre düzdür. </a:t>
            </a:r>
          </a:p>
          <a:p>
            <a:pPr marL="342900" indent="-342900">
              <a:buFont typeface="Wingdings" panose="05000000000000000000" pitchFamily="2" charset="2"/>
              <a:buChar char="§"/>
            </a:pPr>
            <a:r>
              <a:rPr lang="tr-TR" sz="2000" dirty="0"/>
              <a:t>Cisim aynaya yaklaştıkça görüntü de aynaya yaklaşarak büyür. </a:t>
            </a:r>
          </a:p>
          <a:p>
            <a:pPr marL="342900" indent="-342900">
              <a:buFont typeface="Wingdings" panose="05000000000000000000" pitchFamily="2" charset="2"/>
              <a:buChar char="§"/>
            </a:pPr>
            <a:r>
              <a:rPr lang="tr-TR" sz="2000" dirty="0"/>
              <a:t>Tersi durumda yani cisim aynadan uzaklaştıkça görüntü de odağa yaklaşarak küçülür. </a:t>
            </a:r>
          </a:p>
          <a:p>
            <a:pPr marL="342900" indent="-342900">
              <a:buFont typeface="Wingdings" panose="05000000000000000000" pitchFamily="2" charset="2"/>
              <a:buChar char="§"/>
            </a:pPr>
            <a:r>
              <a:rPr lang="tr-TR" sz="2000" dirty="0"/>
              <a:t>Cisim sonsuz uzaklığa gittiğinde görüntüsü odak noktasında ve noktasal oluşur.</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4" name="Picture 3"/>
          <p:cNvPicPr>
            <a:picLocks noChangeAspect="1"/>
          </p:cNvPicPr>
          <p:nvPr/>
        </p:nvPicPr>
        <p:blipFill>
          <a:blip r:embed="rId3"/>
          <a:stretch>
            <a:fillRect/>
          </a:stretch>
        </p:blipFill>
        <p:spPr>
          <a:xfrm>
            <a:off x="4402065" y="3733041"/>
            <a:ext cx="5646927" cy="2268493"/>
          </a:xfrm>
          <a:prstGeom prst="rect">
            <a:avLst/>
          </a:prstGeom>
        </p:spPr>
      </p:pic>
    </p:spTree>
    <p:extLst>
      <p:ext uri="{BB962C8B-B14F-4D97-AF65-F5344CB8AC3E}">
        <p14:creationId xmlns:p14="http://schemas.microsoft.com/office/powerpoint/2010/main" val="15572140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Tümsek</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1631216"/>
          </a:xfrm>
          <a:prstGeom prst="rect">
            <a:avLst/>
          </a:prstGeom>
          <a:noFill/>
        </p:spPr>
        <p:txBody>
          <a:bodyPr wrap="square" rtlCol="0">
            <a:spAutoFit/>
          </a:bodyPr>
          <a:lstStyle/>
          <a:p>
            <a:pPr marL="342900" indent="-342900">
              <a:buFont typeface="Wingdings" panose="05000000000000000000" pitchFamily="2" charset="2"/>
              <a:buChar char="§"/>
            </a:pPr>
            <a:r>
              <a:rPr lang="tr-TR" sz="2000" dirty="0"/>
              <a:t>Özel olarak tümsek aynanın odak noktasında bulunan bir cismin görüntüsü 0,5F ‘ dedir.</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3" name="Picture 2"/>
          <p:cNvPicPr>
            <a:picLocks noChangeAspect="1"/>
          </p:cNvPicPr>
          <p:nvPr/>
        </p:nvPicPr>
        <p:blipFill>
          <a:blip r:embed="rId3"/>
          <a:stretch>
            <a:fillRect/>
          </a:stretch>
        </p:blipFill>
        <p:spPr>
          <a:xfrm>
            <a:off x="4314430" y="2494846"/>
            <a:ext cx="5492231" cy="3279419"/>
          </a:xfrm>
          <a:prstGeom prst="rect">
            <a:avLst/>
          </a:prstGeom>
        </p:spPr>
      </p:pic>
    </p:spTree>
    <p:extLst>
      <p:ext uri="{BB962C8B-B14F-4D97-AF65-F5344CB8AC3E}">
        <p14:creationId xmlns:p14="http://schemas.microsoft.com/office/powerpoint/2010/main" val="4114254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es-ES" sz="2800" dirty="0">
                <a:solidFill>
                  <a:srgbClr val="0070C0"/>
                </a:solidFill>
              </a:rPr>
              <a:t>GÖRÜNTÜ </a:t>
            </a:r>
            <a:r>
              <a:rPr lang="es-ES" sz="2800" dirty="0" smtClean="0">
                <a:solidFill>
                  <a:srgbClr val="0070C0"/>
                </a:solidFill>
              </a:rPr>
              <a:t>OLUŞUMU</a:t>
            </a:r>
            <a:r>
              <a:rPr lang="tr-TR" sz="2800" dirty="0" smtClean="0">
                <a:solidFill>
                  <a:srgbClr val="0070C0"/>
                </a:solidFill>
              </a:rPr>
              <a:t/>
            </a:r>
            <a:br>
              <a:rPr lang="tr-TR" sz="2800" dirty="0" smtClean="0">
                <a:solidFill>
                  <a:srgbClr val="0070C0"/>
                </a:solidFill>
              </a:rPr>
            </a:br>
            <a:r>
              <a:rPr lang="es-ES" sz="2800" dirty="0" err="1" smtClean="0">
                <a:solidFill>
                  <a:srgbClr val="0070C0"/>
                </a:solidFill>
              </a:rPr>
              <a:t>Tümsek</a:t>
            </a:r>
            <a:r>
              <a:rPr lang="es-ES" sz="2800" dirty="0" smtClean="0">
                <a:solidFill>
                  <a:srgbClr val="0070C0"/>
                </a:solidFill>
              </a:rPr>
              <a:t> </a:t>
            </a:r>
            <a:r>
              <a:rPr lang="es-ES" sz="2800" dirty="0" err="1">
                <a:solidFill>
                  <a:srgbClr val="0070C0"/>
                </a:solidFill>
              </a:rPr>
              <a:t>Aynada</a:t>
            </a:r>
            <a:r>
              <a:rPr lang="es-ES" sz="2800" dirty="0">
                <a:solidFill>
                  <a:srgbClr val="0070C0"/>
                </a:solidFill>
              </a:rPr>
              <a:t> </a:t>
            </a:r>
            <a:r>
              <a:rPr lang="es-ES" sz="2800" dirty="0" err="1">
                <a:solidFill>
                  <a:srgbClr val="0070C0"/>
                </a:solidFill>
              </a:rPr>
              <a:t>Görüntü</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183466" y="1328328"/>
            <a:ext cx="8500533" cy="2246769"/>
          </a:xfrm>
          <a:prstGeom prst="rect">
            <a:avLst/>
          </a:prstGeom>
          <a:noFill/>
        </p:spPr>
        <p:txBody>
          <a:bodyPr wrap="square" rtlCol="0">
            <a:spAutoFit/>
          </a:bodyPr>
          <a:lstStyle/>
          <a:p>
            <a:pPr marL="342900" indent="-342900">
              <a:buFont typeface="Wingdings" panose="05000000000000000000" pitchFamily="2" charset="2"/>
              <a:buChar char="§"/>
            </a:pPr>
            <a:r>
              <a:rPr lang="tr-TR" sz="2000" dirty="0"/>
              <a:t>Tümsek aynada görüntü daima ......., ........ ve ..............</a:t>
            </a:r>
          </a:p>
          <a:p>
            <a:pPr marL="342900" indent="-342900">
              <a:buFont typeface="Wingdings" panose="05000000000000000000" pitchFamily="2" charset="2"/>
              <a:buChar char="§"/>
            </a:pPr>
            <a:r>
              <a:rPr lang="tr-TR" sz="2000" dirty="0"/>
              <a:t>Tümsek aynada; cisim aynaya yaklaştıkça görüntü boyu .........</a:t>
            </a:r>
          </a:p>
          <a:p>
            <a:pPr marL="342900" indent="-342900">
              <a:buFont typeface="Wingdings" panose="05000000000000000000" pitchFamily="2" charset="2"/>
              <a:buChar char="§"/>
            </a:pPr>
            <a:endParaRPr lang="tr-TR" sz="2000" dirty="0"/>
          </a:p>
          <a:p>
            <a:pPr marL="342900" indent="-342900">
              <a:buFont typeface="Wingdings" panose="05000000000000000000" pitchFamily="2" charset="2"/>
              <a:buChar char="§"/>
            </a:pPr>
            <a:r>
              <a:rPr lang="tr-TR" sz="2000" dirty="0"/>
              <a:t>Sağdaki şekilde verilen cismin </a:t>
            </a:r>
            <a:r>
              <a:rPr lang="tr-TR" sz="2000" dirty="0" smtClean="0"/>
              <a:t>görüntüsünü çiziniz</a:t>
            </a:r>
            <a:r>
              <a:rPr lang="tr-TR" sz="2000" dirty="0"/>
              <a:t>.</a:t>
            </a:r>
          </a:p>
          <a:p>
            <a:pPr marL="457200" indent="-457200">
              <a:buAutoNum type="arabicPeriod"/>
            </a:pPr>
            <a:endParaRPr lang="tr-TR" sz="2000" b="1" dirty="0"/>
          </a:p>
          <a:p>
            <a:pPr marL="457200" indent="-457200">
              <a:buAutoNum type="arabicPeriod"/>
            </a:pPr>
            <a:endParaRPr lang="tr-TR" sz="2000" b="1" dirty="0"/>
          </a:p>
          <a:p>
            <a:endParaRPr lang="tr-TR" sz="2000" dirty="0"/>
          </a:p>
        </p:txBody>
      </p:sp>
      <p:pic>
        <p:nvPicPr>
          <p:cNvPr id="4" name="Picture 3"/>
          <p:cNvPicPr>
            <a:picLocks noChangeAspect="1"/>
          </p:cNvPicPr>
          <p:nvPr/>
        </p:nvPicPr>
        <p:blipFill>
          <a:blip r:embed="rId3"/>
          <a:stretch>
            <a:fillRect/>
          </a:stretch>
        </p:blipFill>
        <p:spPr>
          <a:xfrm>
            <a:off x="4468226" y="3140223"/>
            <a:ext cx="4949077" cy="2752577"/>
          </a:xfrm>
          <a:prstGeom prst="rect">
            <a:avLst/>
          </a:prstGeom>
        </p:spPr>
      </p:pic>
    </p:spTree>
    <p:extLst>
      <p:ext uri="{BB962C8B-B14F-4D97-AF65-F5344CB8AC3E}">
        <p14:creationId xmlns:p14="http://schemas.microsoft.com/office/powerpoint/2010/main" val="289582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018644" y="208499"/>
            <a:ext cx="8472518" cy="1000132"/>
          </a:xfrm>
        </p:spPr>
        <p:txBody>
          <a:bodyPr>
            <a:normAutofit/>
          </a:bodyPr>
          <a:lstStyle/>
          <a:p>
            <a:r>
              <a:rPr lang="tr-TR" sz="3200" dirty="0" smtClean="0">
                <a:solidFill>
                  <a:srgbClr val="0070C0"/>
                </a:solidFill>
              </a:rPr>
              <a:t>Geçen Haftanın Özeti</a:t>
            </a:r>
            <a:endParaRPr lang="tr-TR" sz="3200" dirty="0">
              <a:solidFill>
                <a:srgbClr val="0070C0"/>
              </a:solidFill>
            </a:endParaRPr>
          </a:p>
        </p:txBody>
      </p:sp>
      <p:sp>
        <p:nvSpPr>
          <p:cNvPr id="10"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Düşünelim </a:t>
            </a:r>
            <a:r>
              <a:rPr lang="tr-TR" sz="1200" dirty="0">
                <a:solidFill>
                  <a:schemeClr val="tx1"/>
                </a:solidFill>
                <a:sym typeface="Wingdings" panose="05000000000000000000" pitchFamily="2" charset="2"/>
              </a:rPr>
              <a:t></a:t>
            </a:r>
            <a:endParaRPr lang="tr-TR" sz="1200" dirty="0">
              <a:solidFill>
                <a:schemeClr val="tx1"/>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4" name="Picture 3"/>
          <p:cNvPicPr>
            <a:picLocks noChangeAspect="1"/>
          </p:cNvPicPr>
          <p:nvPr/>
        </p:nvPicPr>
        <p:blipFill rotWithShape="1">
          <a:blip r:embed="rId3"/>
          <a:srcRect t="3518"/>
          <a:stretch/>
        </p:blipFill>
        <p:spPr>
          <a:xfrm>
            <a:off x="3193339" y="958690"/>
            <a:ext cx="8409494" cy="4933965"/>
          </a:xfrm>
          <a:prstGeom prst="rect">
            <a:avLst/>
          </a:prstGeom>
        </p:spPr>
      </p:pic>
    </p:spTree>
    <p:extLst>
      <p:ext uri="{BB962C8B-B14F-4D97-AF65-F5344CB8AC3E}">
        <p14:creationId xmlns:p14="http://schemas.microsoft.com/office/powerpoint/2010/main" val="3230572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rgbClr val="0070C0"/>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Açıklayalım </a:t>
            </a:r>
            <a:r>
              <a:rPr lang="tr-TR" sz="1200" dirty="0">
                <a:solidFill>
                  <a:prstClr val="black"/>
                </a:solidFill>
              </a:rPr>
              <a:t></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TextBox 4"/>
          <p:cNvSpPr txBox="1"/>
          <p:nvPr/>
        </p:nvSpPr>
        <p:spPr>
          <a:xfrm>
            <a:off x="3200399" y="871128"/>
            <a:ext cx="8500533" cy="2554545"/>
          </a:xfrm>
          <a:prstGeom prst="rect">
            <a:avLst/>
          </a:prstGeom>
          <a:noFill/>
        </p:spPr>
        <p:txBody>
          <a:bodyPr wrap="square" rtlCol="0">
            <a:spAutoFit/>
          </a:bodyPr>
          <a:lstStyle/>
          <a:p>
            <a:r>
              <a:rPr lang="tr-TR" sz="2000" b="1" dirty="0" smtClean="0"/>
              <a:t>Görüntü</a:t>
            </a:r>
          </a:p>
          <a:p>
            <a:r>
              <a:rPr lang="tr-TR" sz="2000" dirty="0"/>
              <a:t>Resimdeki erkek çocuğunun konumu neresi olabilir;</a:t>
            </a:r>
          </a:p>
          <a:p>
            <a:r>
              <a:rPr lang="tr-TR" sz="2000" dirty="0"/>
              <a:t>-Merkezde</a:t>
            </a:r>
          </a:p>
          <a:p>
            <a:r>
              <a:rPr lang="tr-TR" sz="2000" dirty="0"/>
              <a:t>-Odakta</a:t>
            </a:r>
          </a:p>
          <a:p>
            <a:r>
              <a:rPr lang="tr-TR" sz="2000" dirty="0"/>
              <a:t>-Odak ile merkez arasında</a:t>
            </a:r>
          </a:p>
          <a:p>
            <a:r>
              <a:rPr lang="tr-TR" sz="2000" dirty="0"/>
              <a:t>-Merkez ile sonsuz arasında</a:t>
            </a:r>
          </a:p>
          <a:p>
            <a:r>
              <a:rPr lang="tr-TR" sz="2000" dirty="0"/>
              <a:t>-Odak ile ayna arasında</a:t>
            </a:r>
          </a:p>
          <a:p>
            <a:endParaRPr lang="tr-TR" sz="2000" dirty="0"/>
          </a:p>
        </p:txBody>
      </p:sp>
      <p:pic>
        <p:nvPicPr>
          <p:cNvPr id="4" name="Picture 3"/>
          <p:cNvPicPr>
            <a:picLocks noChangeAspect="1"/>
          </p:cNvPicPr>
          <p:nvPr/>
        </p:nvPicPr>
        <p:blipFill>
          <a:blip r:embed="rId3"/>
          <a:stretch>
            <a:fillRect/>
          </a:stretch>
        </p:blipFill>
        <p:spPr>
          <a:xfrm>
            <a:off x="4075928" y="3139118"/>
            <a:ext cx="6072142" cy="3718882"/>
          </a:xfrm>
          <a:prstGeom prst="rect">
            <a:avLst/>
          </a:prstGeom>
        </p:spPr>
      </p:pic>
    </p:spTree>
    <p:extLst>
      <p:ext uri="{BB962C8B-B14F-4D97-AF65-F5344CB8AC3E}">
        <p14:creationId xmlns:p14="http://schemas.microsoft.com/office/powerpoint/2010/main" val="3675553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659" y="321658"/>
            <a:ext cx="7716203" cy="850717"/>
          </a:xfrm>
        </p:spPr>
        <p:txBody>
          <a:bodyPr>
            <a:noAutofit/>
          </a:bodyPr>
          <a:lstStyle/>
          <a:p>
            <a:r>
              <a:rPr lang="tr-TR" sz="3200" dirty="0" smtClean="0">
                <a:solidFill>
                  <a:srgbClr val="0070C0"/>
                </a:solidFill>
              </a:rPr>
              <a:t>Günlük Hayatımızda Küresel Aynaların</a:t>
            </a:r>
            <a:r>
              <a:rPr lang="tr-TR" sz="3200" dirty="0">
                <a:solidFill>
                  <a:srgbClr val="0070C0"/>
                </a:solidFill>
              </a:rPr>
              <a:t> </a:t>
            </a:r>
            <a:r>
              <a:rPr lang="tr-TR" sz="3200" dirty="0" smtClean="0">
                <a:solidFill>
                  <a:srgbClr val="0070C0"/>
                </a:solidFill>
              </a:rPr>
              <a:t>Kullanımları</a:t>
            </a:r>
            <a:endParaRPr lang="en-US" sz="3200" dirty="0">
              <a:solidFill>
                <a:srgbClr val="0070C0"/>
              </a:solidFill>
            </a:endParaRPr>
          </a:p>
        </p:txBody>
      </p:sp>
      <p:cxnSp>
        <p:nvCxnSpPr>
          <p:cNvPr id="12" name="Straight Connector 11"/>
          <p:cNvCxnSpPr/>
          <p:nvPr/>
        </p:nvCxnSpPr>
        <p:spPr>
          <a:xfrm>
            <a:off x="2958659" y="3899422"/>
            <a:ext cx="0" cy="11259"/>
          </a:xfrm>
          <a:prstGeom prst="line">
            <a:avLst/>
          </a:prstGeom>
        </p:spPr>
        <p:style>
          <a:lnRef idx="1">
            <a:schemeClr val="dk1"/>
          </a:lnRef>
          <a:fillRef idx="0">
            <a:schemeClr val="dk1"/>
          </a:fillRef>
          <a:effectRef idx="0">
            <a:schemeClr val="dk1"/>
          </a:effectRef>
          <a:fontRef idx="minor">
            <a:schemeClr val="tx1"/>
          </a:fontRef>
        </p:style>
      </p:cxnSp>
      <p:sp>
        <p:nvSpPr>
          <p:cNvPr id="1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prstClr val="black"/>
                </a:solidFill>
              </a:rPr>
              <a:t>Açıklayalım </a:t>
            </a:r>
            <a:r>
              <a:rPr lang="tr-TR" sz="1200" dirty="0" smtClean="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4" name="Content Placeholder 3"/>
          <p:cNvSpPr>
            <a:spLocks noGrp="1"/>
          </p:cNvSpPr>
          <p:nvPr>
            <p:ph idx="1"/>
          </p:nvPr>
        </p:nvSpPr>
        <p:spPr>
          <a:xfrm>
            <a:off x="3539067" y="1246845"/>
            <a:ext cx="5943600" cy="4743172"/>
          </a:xfrm>
        </p:spPr>
        <p:txBody>
          <a:bodyPr/>
          <a:lstStyle/>
          <a:p>
            <a:r>
              <a:rPr lang="tr-TR" dirty="0"/>
              <a:t>Newton yaptığı teleskopta çukur ayna kullanmıştır. Günümüzde kullanılan ay­na teleskoplarda çukur aynalar kullanı­lır</a:t>
            </a:r>
            <a:r>
              <a:rPr lang="tr-TR" dirty="0" smtClean="0"/>
              <a:t>.</a:t>
            </a:r>
          </a:p>
          <a:p>
            <a:endParaRPr lang="tr-TR" dirty="0"/>
          </a:p>
          <a:p>
            <a:endParaRPr lang="tr-TR" dirty="0" smtClean="0"/>
          </a:p>
          <a:p>
            <a:endParaRPr lang="tr-TR" dirty="0"/>
          </a:p>
          <a:p>
            <a:r>
              <a:rPr lang="tr-TR" dirty="0"/>
              <a:t>Otomobillerde ise fardaki ampulün yay­dığı ışığın arabadan belirli uzaklıkta odaklanması ve mümkün olduğu kadar ışığın dağılmadan uzağa gitmesi için çu­kur aynalar kullanılır.</a:t>
            </a:r>
          </a:p>
          <a:p>
            <a:endParaRPr lang="tr-TR" dirty="0"/>
          </a:p>
        </p:txBody>
      </p:sp>
      <p:pic>
        <p:nvPicPr>
          <p:cNvPr id="10" name="Picture 9"/>
          <p:cNvPicPr>
            <a:picLocks noChangeAspect="1"/>
          </p:cNvPicPr>
          <p:nvPr/>
        </p:nvPicPr>
        <p:blipFill>
          <a:blip r:embed="rId3"/>
          <a:stretch>
            <a:fillRect/>
          </a:stretch>
        </p:blipFill>
        <p:spPr>
          <a:xfrm>
            <a:off x="8606003" y="1172375"/>
            <a:ext cx="2914141" cy="2200847"/>
          </a:xfrm>
          <a:prstGeom prst="rect">
            <a:avLst/>
          </a:prstGeom>
        </p:spPr>
      </p:pic>
      <p:pic>
        <p:nvPicPr>
          <p:cNvPr id="13" name="Picture 12"/>
          <p:cNvPicPr>
            <a:picLocks noChangeAspect="1"/>
          </p:cNvPicPr>
          <p:nvPr/>
        </p:nvPicPr>
        <p:blipFill>
          <a:blip r:embed="rId4"/>
          <a:stretch>
            <a:fillRect/>
          </a:stretch>
        </p:blipFill>
        <p:spPr>
          <a:xfrm>
            <a:off x="4319961" y="5032030"/>
            <a:ext cx="1621677" cy="1627773"/>
          </a:xfrm>
          <a:prstGeom prst="rect">
            <a:avLst/>
          </a:prstGeom>
        </p:spPr>
      </p:pic>
      <p:pic>
        <p:nvPicPr>
          <p:cNvPr id="14" name="Picture 13"/>
          <p:cNvPicPr>
            <a:picLocks noChangeAspect="1"/>
          </p:cNvPicPr>
          <p:nvPr/>
        </p:nvPicPr>
        <p:blipFill>
          <a:blip r:embed="rId5"/>
          <a:stretch>
            <a:fillRect/>
          </a:stretch>
        </p:blipFill>
        <p:spPr>
          <a:xfrm>
            <a:off x="7045292" y="4861327"/>
            <a:ext cx="1560711" cy="1798476"/>
          </a:xfrm>
          <a:prstGeom prst="rect">
            <a:avLst/>
          </a:prstGeom>
        </p:spPr>
      </p:pic>
    </p:spTree>
    <p:extLst>
      <p:ext uri="{BB962C8B-B14F-4D97-AF65-F5344CB8AC3E}">
        <p14:creationId xmlns:p14="http://schemas.microsoft.com/office/powerpoint/2010/main" val="3441068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659" y="321658"/>
            <a:ext cx="7716203" cy="850717"/>
          </a:xfrm>
        </p:spPr>
        <p:txBody>
          <a:bodyPr>
            <a:noAutofit/>
          </a:bodyPr>
          <a:lstStyle/>
          <a:p>
            <a:r>
              <a:rPr lang="tr-TR" sz="3200" dirty="0" smtClean="0">
                <a:solidFill>
                  <a:srgbClr val="0070C0"/>
                </a:solidFill>
              </a:rPr>
              <a:t>Günlük Hayatımızda Düz Aynaların</a:t>
            </a:r>
            <a:r>
              <a:rPr lang="tr-TR" sz="3200" dirty="0">
                <a:solidFill>
                  <a:srgbClr val="0070C0"/>
                </a:solidFill>
              </a:rPr>
              <a:t> </a:t>
            </a:r>
            <a:r>
              <a:rPr lang="tr-TR" sz="3200" dirty="0" smtClean="0">
                <a:solidFill>
                  <a:srgbClr val="0070C0"/>
                </a:solidFill>
              </a:rPr>
              <a:t>Kullanımları</a:t>
            </a:r>
            <a:endParaRPr lang="en-US" sz="3200" dirty="0">
              <a:solidFill>
                <a:srgbClr val="0070C0"/>
              </a:solidFill>
            </a:endParaRPr>
          </a:p>
        </p:txBody>
      </p:sp>
      <p:cxnSp>
        <p:nvCxnSpPr>
          <p:cNvPr id="12" name="Straight Connector 11"/>
          <p:cNvCxnSpPr/>
          <p:nvPr/>
        </p:nvCxnSpPr>
        <p:spPr>
          <a:xfrm>
            <a:off x="2958659" y="3899422"/>
            <a:ext cx="0" cy="11259"/>
          </a:xfrm>
          <a:prstGeom prst="line">
            <a:avLst/>
          </a:prstGeom>
        </p:spPr>
        <p:style>
          <a:lnRef idx="1">
            <a:schemeClr val="dk1"/>
          </a:lnRef>
          <a:fillRef idx="0">
            <a:schemeClr val="dk1"/>
          </a:fillRef>
          <a:effectRef idx="0">
            <a:schemeClr val="dk1"/>
          </a:effectRef>
          <a:fontRef idx="minor">
            <a:schemeClr val="tx1"/>
          </a:fontRef>
        </p:style>
      </p:cxnSp>
      <p:sp>
        <p:nvSpPr>
          <p:cNvPr id="1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4" name="Content Placeholder 3"/>
          <p:cNvSpPr>
            <a:spLocks noGrp="1"/>
          </p:cNvSpPr>
          <p:nvPr>
            <p:ph idx="1"/>
          </p:nvPr>
        </p:nvSpPr>
        <p:spPr>
          <a:xfrm>
            <a:off x="3539067" y="1246845"/>
            <a:ext cx="5943600" cy="4743172"/>
          </a:xfrm>
        </p:spPr>
        <p:txBody>
          <a:bodyPr/>
          <a:lstStyle/>
          <a:p>
            <a:r>
              <a:rPr lang="tr-TR" dirty="0"/>
              <a:t>Ayna ile yemek pişer mi?</a:t>
            </a:r>
          </a:p>
          <a:p>
            <a:r>
              <a:rPr lang="tr-TR" dirty="0"/>
              <a:t>Güneş fırınları çukur aynalar kullanarak yemek pişirir.</a:t>
            </a:r>
          </a:p>
          <a:p>
            <a:pPr marL="0" indent="0">
              <a:buNone/>
            </a:pPr>
            <a:endParaRPr lang="tr-TR" dirty="0"/>
          </a:p>
        </p:txBody>
      </p:sp>
      <p:pic>
        <p:nvPicPr>
          <p:cNvPr id="3" name="Picture 2"/>
          <p:cNvPicPr>
            <a:picLocks noChangeAspect="1"/>
          </p:cNvPicPr>
          <p:nvPr/>
        </p:nvPicPr>
        <p:blipFill>
          <a:blip r:embed="rId3"/>
          <a:stretch>
            <a:fillRect/>
          </a:stretch>
        </p:blipFill>
        <p:spPr>
          <a:xfrm>
            <a:off x="3801045" y="2872129"/>
            <a:ext cx="3289347" cy="2405541"/>
          </a:xfrm>
          <a:prstGeom prst="rect">
            <a:avLst/>
          </a:prstGeom>
        </p:spPr>
      </p:pic>
      <p:pic>
        <p:nvPicPr>
          <p:cNvPr id="5" name="Picture 4"/>
          <p:cNvPicPr>
            <a:picLocks noChangeAspect="1"/>
          </p:cNvPicPr>
          <p:nvPr/>
        </p:nvPicPr>
        <p:blipFill>
          <a:blip r:embed="rId4"/>
          <a:stretch>
            <a:fillRect/>
          </a:stretch>
        </p:blipFill>
        <p:spPr>
          <a:xfrm>
            <a:off x="7670799" y="2898966"/>
            <a:ext cx="3173397" cy="2378705"/>
          </a:xfrm>
          <a:prstGeom prst="rect">
            <a:avLst/>
          </a:prstGeom>
        </p:spPr>
      </p:pic>
    </p:spTree>
    <p:extLst>
      <p:ext uri="{BB962C8B-B14F-4D97-AF65-F5344CB8AC3E}">
        <p14:creationId xmlns:p14="http://schemas.microsoft.com/office/powerpoint/2010/main" val="39813028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838" y="184572"/>
            <a:ext cx="7681870" cy="774895"/>
          </a:xfrm>
        </p:spPr>
        <p:txBody>
          <a:bodyPr>
            <a:noAutofit/>
          </a:bodyPr>
          <a:lstStyle/>
          <a:p>
            <a:r>
              <a:rPr lang="tr-TR" sz="2800" dirty="0" smtClean="0">
                <a:solidFill>
                  <a:srgbClr val="0070C0"/>
                </a:solidFill>
              </a:rPr>
              <a:t>AÇIKLAYALIM</a:t>
            </a:r>
            <a:endParaRPr lang="es-ES" sz="2800" dirty="0">
              <a:solidFill>
                <a:srgbClr val="0070C0"/>
              </a:solidFill>
            </a:endParaRPr>
          </a:p>
        </p:txBody>
      </p:sp>
      <p:sp>
        <p:nvSpPr>
          <p:cNvPr id="25"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chemeClr val="bg1">
                    <a:lumMod val="75000"/>
                  </a:scheme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smtClean="0">
                <a:solidFill>
                  <a:schemeClr val="bg1">
                    <a:lumMod val="75000"/>
                  </a:schemeClr>
                </a:solidFill>
              </a:rPr>
              <a:t>Görüntü </a:t>
            </a:r>
            <a:r>
              <a:rPr lang="tr-TR" sz="1200" dirty="0">
                <a:solidFill>
                  <a:schemeClr val="bg1">
                    <a:lumMod val="75000"/>
                  </a:schemeClr>
                </a:solidFill>
              </a:rPr>
              <a:t>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Açıklayalım </a:t>
            </a:r>
            <a:r>
              <a:rPr lang="tr-TR" sz="1200" dirty="0">
                <a:solidFill>
                  <a:srgbClr val="0070C0"/>
                </a:solidFill>
                <a:sym typeface="Wingdings" panose="05000000000000000000" pitchFamily="2" charset="2"/>
              </a:rPr>
              <a:t></a:t>
            </a:r>
            <a:endParaRPr lang="tr-TR" sz="1200" dirty="0">
              <a:solidFill>
                <a:srgbClr val="0070C0"/>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5"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8163" y="959467"/>
            <a:ext cx="6557641" cy="3688673"/>
          </a:xfrm>
          <a:prstGeom prst="rect">
            <a:avLst/>
          </a:prstGeom>
        </p:spPr>
      </p:pic>
      <p:sp>
        <p:nvSpPr>
          <p:cNvPr id="9" name="Rectangle 8"/>
          <p:cNvSpPr/>
          <p:nvPr/>
        </p:nvSpPr>
        <p:spPr>
          <a:xfrm>
            <a:off x="4219896" y="5675881"/>
            <a:ext cx="5411674" cy="369332"/>
          </a:xfrm>
          <a:prstGeom prst="rect">
            <a:avLst/>
          </a:prstGeom>
        </p:spPr>
        <p:txBody>
          <a:bodyPr wrap="none">
            <a:spAutoFit/>
          </a:bodyPr>
          <a:lstStyle/>
          <a:p>
            <a:r>
              <a:rPr lang="tr-TR" dirty="0"/>
              <a:t>https://www.youtube.com/watch?v=rO5rUqeCFY4</a:t>
            </a:r>
          </a:p>
        </p:txBody>
      </p:sp>
    </p:spTree>
    <p:extLst>
      <p:ext uri="{BB962C8B-B14F-4D97-AF65-F5344CB8AC3E}">
        <p14:creationId xmlns:p14="http://schemas.microsoft.com/office/powerpoint/2010/main" val="1605082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621" y="299616"/>
            <a:ext cx="7585050" cy="643606"/>
          </a:xfrm>
        </p:spPr>
        <p:txBody>
          <a:bodyPr>
            <a:normAutofit/>
          </a:bodyPr>
          <a:lstStyle/>
          <a:p>
            <a:r>
              <a:rPr lang="tr-TR" sz="3200" dirty="0" smtClean="0">
                <a:solidFill>
                  <a:srgbClr val="0070C0"/>
                </a:solidFill>
              </a:rPr>
              <a:t>Bugün Neler Öğrendik</a:t>
            </a:r>
            <a:endParaRPr lang="en-US" sz="3200"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5671" y="224248"/>
            <a:ext cx="737896" cy="874397"/>
          </a:xfrm>
          <a:prstGeom prst="rect">
            <a:avLst/>
          </a:prstGeom>
        </p:spPr>
      </p:pic>
      <p:sp>
        <p:nvSpPr>
          <p:cNvPr id="16"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3" name="Picture 2"/>
          <p:cNvPicPr>
            <a:picLocks noChangeAspect="1"/>
          </p:cNvPicPr>
          <p:nvPr/>
        </p:nvPicPr>
        <p:blipFill>
          <a:blip r:embed="rId4"/>
          <a:stretch>
            <a:fillRect/>
          </a:stretch>
        </p:blipFill>
        <p:spPr>
          <a:xfrm>
            <a:off x="3180621" y="1472679"/>
            <a:ext cx="8748194" cy="3905987"/>
          </a:xfrm>
          <a:prstGeom prst="rect">
            <a:avLst/>
          </a:prstGeom>
        </p:spPr>
      </p:pic>
    </p:spTree>
    <p:extLst>
      <p:ext uri="{BB962C8B-B14F-4D97-AF65-F5344CB8AC3E}">
        <p14:creationId xmlns:p14="http://schemas.microsoft.com/office/powerpoint/2010/main" val="32651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353534" y="368719"/>
            <a:ext cx="6544235" cy="609195"/>
          </a:xfrm>
        </p:spPr>
        <p:txBody>
          <a:bodyPr>
            <a:normAutofit/>
          </a:bodyPr>
          <a:lstStyle/>
          <a:p>
            <a:r>
              <a:rPr lang="tr-TR" sz="3200" dirty="0" smtClean="0">
                <a:solidFill>
                  <a:srgbClr val="0070C0"/>
                </a:solidFill>
              </a:rPr>
              <a:t>Soru Çözümü</a:t>
            </a:r>
            <a:endParaRPr lang="en-US" sz="3200" dirty="0">
              <a:solidFill>
                <a:srgbClr val="0070C0"/>
              </a:solidFill>
            </a:endParaRPr>
          </a:p>
        </p:txBody>
      </p:sp>
      <p:pic>
        <p:nvPicPr>
          <p:cNvPr id="4" name="Content Placeholder 3"/>
          <p:cNvPicPr>
            <a:picLocks noGrp="1" noChangeAspect="1"/>
          </p:cNvPicPr>
          <p:nvPr>
            <p:ph idx="1"/>
          </p:nvPr>
        </p:nvPicPr>
        <p:blipFill>
          <a:blip r:embed="rId3"/>
          <a:stretch>
            <a:fillRect/>
          </a:stretch>
        </p:blipFill>
        <p:spPr>
          <a:xfrm>
            <a:off x="4272052" y="977914"/>
            <a:ext cx="5307819" cy="50601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4950" y="4811751"/>
            <a:ext cx="1431843" cy="1696715"/>
          </a:xfrm>
          <a:prstGeom prst="rect">
            <a:avLst/>
          </a:prstGeom>
        </p:spPr>
      </p:pic>
      <p:sp>
        <p:nvSpPr>
          <p:cNvPr id="11"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a:t>
            </a:r>
            <a:r>
              <a:rPr lang="tr-TR" sz="1200" dirty="0" smtClean="0">
                <a:solidFill>
                  <a:prstClr val="black"/>
                </a:solidFill>
              </a:rPr>
              <a:t>ders</a:t>
            </a:r>
            <a:endParaRPr lang="tr-TR" sz="1200" dirty="0">
              <a:solidFill>
                <a:prstClr val="black"/>
              </a:solidFill>
            </a:endParaRPr>
          </a:p>
        </p:txBody>
      </p:sp>
      <p:pic>
        <p:nvPicPr>
          <p:cNvPr id="2" name="Picture 1"/>
          <p:cNvPicPr>
            <a:picLocks noChangeAspect="1"/>
          </p:cNvPicPr>
          <p:nvPr/>
        </p:nvPicPr>
        <p:blipFill>
          <a:blip r:embed="rId5"/>
          <a:stretch>
            <a:fillRect/>
          </a:stretch>
        </p:blipFill>
        <p:spPr>
          <a:xfrm>
            <a:off x="4157354" y="4107663"/>
            <a:ext cx="469433" cy="573074"/>
          </a:xfrm>
          <a:prstGeom prst="rect">
            <a:avLst/>
          </a:prstGeom>
        </p:spPr>
      </p:pic>
    </p:spTree>
    <p:extLst>
      <p:ext uri="{BB962C8B-B14F-4D97-AF65-F5344CB8AC3E}">
        <p14:creationId xmlns:p14="http://schemas.microsoft.com/office/powerpoint/2010/main" val="226440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4144792" y="1468021"/>
            <a:ext cx="6211641" cy="450944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0663" y="4768888"/>
            <a:ext cx="1431843" cy="1696715"/>
          </a:xfrm>
          <a:prstGeom prst="rect">
            <a:avLst/>
          </a:prstGeom>
        </p:spPr>
      </p:pic>
      <p:sp>
        <p:nvSpPr>
          <p:cNvPr id="11" name="Title 1"/>
          <p:cNvSpPr txBox="1">
            <a:spLocks/>
          </p:cNvSpPr>
          <p:nvPr/>
        </p:nvSpPr>
        <p:spPr>
          <a:xfrm>
            <a:off x="3353534" y="368719"/>
            <a:ext cx="6544235" cy="6091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cap="none"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tr-TR" sz="3200" dirty="0" smtClean="0">
                <a:solidFill>
                  <a:srgbClr val="0070C0"/>
                </a:solidFill>
              </a:rPr>
              <a:t>Soru Çözümü</a:t>
            </a:r>
            <a:endParaRPr lang="en-US" sz="3200" dirty="0">
              <a:solidFill>
                <a:srgbClr val="0070C0"/>
              </a:solidFill>
            </a:endParaRPr>
          </a:p>
        </p:txBody>
      </p:sp>
      <p:sp>
        <p:nvSpPr>
          <p:cNvPr id="13"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3" name="Donut 2"/>
          <p:cNvSpPr/>
          <p:nvPr/>
        </p:nvSpPr>
        <p:spPr>
          <a:xfrm>
            <a:off x="6383867" y="5418667"/>
            <a:ext cx="457200" cy="5588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15685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425556" y="1352703"/>
            <a:ext cx="5863828" cy="3880773"/>
          </a:xfrm>
        </p:spPr>
        <p:txBody>
          <a:bodyPr/>
          <a:lstStyle/>
          <a:p>
            <a:pPr marL="0" indent="0">
              <a:buNone/>
            </a:pP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663" y="4783176"/>
            <a:ext cx="1431843" cy="1696715"/>
          </a:xfrm>
          <a:prstGeom prst="rect">
            <a:avLst/>
          </a:prstGeom>
        </p:spPr>
      </p:pic>
      <p:sp>
        <p:nvSpPr>
          <p:cNvPr id="11" name="Title 1"/>
          <p:cNvSpPr>
            <a:spLocks noGrp="1"/>
          </p:cNvSpPr>
          <p:nvPr>
            <p:ph type="title"/>
          </p:nvPr>
        </p:nvSpPr>
        <p:spPr>
          <a:xfrm>
            <a:off x="3353534" y="368719"/>
            <a:ext cx="6544235" cy="609195"/>
          </a:xfrm>
        </p:spPr>
        <p:txBody>
          <a:bodyPr>
            <a:normAutofit/>
          </a:bodyPr>
          <a:lstStyle/>
          <a:p>
            <a:r>
              <a:rPr lang="tr-TR" sz="3200" dirty="0" smtClean="0">
                <a:solidFill>
                  <a:srgbClr val="0070C0"/>
                </a:solidFill>
              </a:rPr>
              <a:t>Soru Çözümü</a:t>
            </a:r>
            <a:endParaRPr lang="en-US" sz="3200" dirty="0">
              <a:solidFill>
                <a:srgbClr val="0070C0"/>
              </a:solidFill>
            </a:endParaRPr>
          </a:p>
        </p:txBody>
      </p:sp>
      <p:sp>
        <p:nvSpPr>
          <p:cNvPr id="12"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2" name="Picture 1"/>
          <p:cNvPicPr>
            <a:picLocks noChangeAspect="1"/>
          </p:cNvPicPr>
          <p:nvPr/>
        </p:nvPicPr>
        <p:blipFill>
          <a:blip r:embed="rId4"/>
          <a:stretch>
            <a:fillRect/>
          </a:stretch>
        </p:blipFill>
        <p:spPr>
          <a:xfrm>
            <a:off x="3425556" y="1352703"/>
            <a:ext cx="6453450" cy="4404630"/>
          </a:xfrm>
          <a:prstGeom prst="rect">
            <a:avLst/>
          </a:prstGeom>
        </p:spPr>
      </p:pic>
      <p:pic>
        <p:nvPicPr>
          <p:cNvPr id="3" name="Picture 2"/>
          <p:cNvPicPr>
            <a:picLocks noChangeAspect="1"/>
          </p:cNvPicPr>
          <p:nvPr/>
        </p:nvPicPr>
        <p:blipFill>
          <a:blip r:embed="rId5"/>
          <a:stretch>
            <a:fillRect/>
          </a:stretch>
        </p:blipFill>
        <p:spPr>
          <a:xfrm>
            <a:off x="4591283" y="4946939"/>
            <a:ext cx="469433" cy="573074"/>
          </a:xfrm>
          <a:prstGeom prst="rect">
            <a:avLst/>
          </a:prstGeom>
        </p:spPr>
      </p:pic>
    </p:spTree>
    <p:extLst>
      <p:ext uri="{BB962C8B-B14F-4D97-AF65-F5344CB8AC3E}">
        <p14:creationId xmlns:p14="http://schemas.microsoft.com/office/powerpoint/2010/main" val="282205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757" y="1005498"/>
            <a:ext cx="2119989" cy="479218"/>
          </a:xfrm>
        </p:spPr>
        <p:txBody>
          <a:bodyPr/>
          <a:lstStyle/>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663" y="4745618"/>
            <a:ext cx="1431843" cy="1696715"/>
          </a:xfrm>
          <a:prstGeom prst="rect">
            <a:avLst/>
          </a:prstGeom>
        </p:spPr>
      </p:pic>
      <p:sp>
        <p:nvSpPr>
          <p:cNvPr id="10" name="Title 1"/>
          <p:cNvSpPr>
            <a:spLocks noGrp="1"/>
          </p:cNvSpPr>
          <p:nvPr>
            <p:ph type="title"/>
          </p:nvPr>
        </p:nvSpPr>
        <p:spPr>
          <a:xfrm>
            <a:off x="3353534" y="368719"/>
            <a:ext cx="6544235" cy="609195"/>
          </a:xfrm>
        </p:spPr>
        <p:txBody>
          <a:bodyPr>
            <a:normAutofit/>
          </a:bodyPr>
          <a:lstStyle/>
          <a:p>
            <a:r>
              <a:rPr lang="tr-TR" sz="3200" dirty="0" smtClean="0">
                <a:solidFill>
                  <a:srgbClr val="0070C0"/>
                </a:solidFill>
              </a:rPr>
              <a:t>Soru Çözümü</a:t>
            </a:r>
            <a:endParaRPr lang="en-US" sz="3200" dirty="0">
              <a:solidFill>
                <a:srgbClr val="00B0F0"/>
              </a:solidFill>
            </a:endParaRPr>
          </a:p>
        </p:txBody>
      </p:sp>
      <p:sp>
        <p:nvSpPr>
          <p:cNvPr id="11"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2" name="Picture 1"/>
          <p:cNvPicPr>
            <a:picLocks noChangeAspect="1"/>
          </p:cNvPicPr>
          <p:nvPr/>
        </p:nvPicPr>
        <p:blipFill>
          <a:blip r:embed="rId4"/>
          <a:stretch>
            <a:fillRect/>
          </a:stretch>
        </p:blipFill>
        <p:spPr>
          <a:xfrm>
            <a:off x="4039402" y="977914"/>
            <a:ext cx="5858367" cy="5321834"/>
          </a:xfrm>
          <a:prstGeom prst="rect">
            <a:avLst/>
          </a:prstGeom>
        </p:spPr>
      </p:pic>
      <p:pic>
        <p:nvPicPr>
          <p:cNvPr id="4" name="Picture 3"/>
          <p:cNvPicPr>
            <a:picLocks noChangeAspect="1"/>
          </p:cNvPicPr>
          <p:nvPr/>
        </p:nvPicPr>
        <p:blipFill>
          <a:blip r:embed="rId5"/>
          <a:stretch>
            <a:fillRect/>
          </a:stretch>
        </p:blipFill>
        <p:spPr>
          <a:xfrm>
            <a:off x="6214668" y="5593975"/>
            <a:ext cx="469433" cy="573074"/>
          </a:xfrm>
          <a:prstGeom prst="rect">
            <a:avLst/>
          </a:prstGeom>
        </p:spPr>
      </p:pic>
    </p:spTree>
    <p:extLst>
      <p:ext uri="{BB962C8B-B14F-4D97-AF65-F5344CB8AC3E}">
        <p14:creationId xmlns:p14="http://schemas.microsoft.com/office/powerpoint/2010/main" val="3785925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757" y="1005498"/>
            <a:ext cx="2119989" cy="479218"/>
          </a:xfrm>
        </p:spPr>
        <p:txBody>
          <a:bodyPr/>
          <a:lstStyle/>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663" y="4745618"/>
            <a:ext cx="1431843" cy="1696715"/>
          </a:xfrm>
          <a:prstGeom prst="rect">
            <a:avLst/>
          </a:prstGeom>
        </p:spPr>
      </p:pic>
      <p:sp>
        <p:nvSpPr>
          <p:cNvPr id="10" name="Title 1"/>
          <p:cNvSpPr>
            <a:spLocks noGrp="1"/>
          </p:cNvSpPr>
          <p:nvPr>
            <p:ph type="title"/>
          </p:nvPr>
        </p:nvSpPr>
        <p:spPr>
          <a:xfrm>
            <a:off x="3353534" y="368719"/>
            <a:ext cx="6544235" cy="609195"/>
          </a:xfrm>
        </p:spPr>
        <p:txBody>
          <a:bodyPr>
            <a:normAutofit/>
          </a:bodyPr>
          <a:lstStyle/>
          <a:p>
            <a:r>
              <a:rPr lang="tr-TR" sz="3200" dirty="0" smtClean="0">
                <a:solidFill>
                  <a:srgbClr val="0070C0"/>
                </a:solidFill>
              </a:rPr>
              <a:t>Soru Çözümü</a:t>
            </a:r>
            <a:endParaRPr lang="en-US" sz="3200" dirty="0">
              <a:solidFill>
                <a:srgbClr val="00B0F0"/>
              </a:solidFill>
            </a:endParaRPr>
          </a:p>
        </p:txBody>
      </p:sp>
      <p:sp>
        <p:nvSpPr>
          <p:cNvPr id="11"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4" name="Picture 3"/>
          <p:cNvPicPr>
            <a:picLocks noChangeAspect="1"/>
          </p:cNvPicPr>
          <p:nvPr/>
        </p:nvPicPr>
        <p:blipFill>
          <a:blip r:embed="rId4"/>
          <a:stretch>
            <a:fillRect/>
          </a:stretch>
        </p:blipFill>
        <p:spPr>
          <a:xfrm>
            <a:off x="3623295" y="1245107"/>
            <a:ext cx="6004712" cy="4546785"/>
          </a:xfrm>
          <a:prstGeom prst="rect">
            <a:avLst/>
          </a:prstGeom>
        </p:spPr>
      </p:pic>
      <p:pic>
        <p:nvPicPr>
          <p:cNvPr id="5" name="Picture 4"/>
          <p:cNvPicPr>
            <a:picLocks noChangeAspect="1"/>
          </p:cNvPicPr>
          <p:nvPr/>
        </p:nvPicPr>
        <p:blipFill>
          <a:blip r:embed="rId5"/>
          <a:stretch>
            <a:fillRect/>
          </a:stretch>
        </p:blipFill>
        <p:spPr>
          <a:xfrm>
            <a:off x="3623295" y="4745618"/>
            <a:ext cx="469433" cy="573074"/>
          </a:xfrm>
          <a:prstGeom prst="rect">
            <a:avLst/>
          </a:prstGeom>
        </p:spPr>
      </p:pic>
    </p:spTree>
    <p:extLst>
      <p:ext uri="{BB962C8B-B14F-4D97-AF65-F5344CB8AC3E}">
        <p14:creationId xmlns:p14="http://schemas.microsoft.com/office/powerpoint/2010/main" val="147064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amorphosis-anamorphic-cylinder-ar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706" y="894826"/>
            <a:ext cx="7377926" cy="44371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19469" y="-215047"/>
            <a:ext cx="9990683" cy="1320800"/>
          </a:xfrm>
        </p:spPr>
        <p:txBody>
          <a:bodyPr>
            <a:normAutofit/>
          </a:bodyPr>
          <a:lstStyle/>
          <a:p>
            <a:r>
              <a:rPr lang="tr-TR" sz="3200" dirty="0" smtClean="0">
                <a:solidFill>
                  <a:srgbClr val="0070C0"/>
                </a:solidFill>
              </a:rPr>
              <a:t>Daha önce gördünüz mü?</a:t>
            </a:r>
            <a:endParaRPr lang="en-US" sz="3200" dirty="0">
              <a:solidFill>
                <a:srgbClr val="0070C0"/>
              </a:solidFill>
            </a:endParaRPr>
          </a:p>
        </p:txBody>
      </p:sp>
      <p:sp>
        <p:nvSpPr>
          <p:cNvPr id="7" name="Dikdörtgen 6"/>
          <p:cNvSpPr/>
          <p:nvPr/>
        </p:nvSpPr>
        <p:spPr>
          <a:xfrm>
            <a:off x="3719469" y="6072500"/>
            <a:ext cx="8035506" cy="369332"/>
          </a:xfrm>
          <a:prstGeom prst="rect">
            <a:avLst/>
          </a:prstGeom>
        </p:spPr>
        <p:txBody>
          <a:bodyPr wrap="square">
            <a:spAutoFit/>
          </a:bodyPr>
          <a:lstStyle/>
          <a:p>
            <a:r>
              <a:rPr lang="tr-TR" b="1" dirty="0" smtClean="0">
                <a:latin typeface="Calibri"/>
                <a:ea typeface="Calibri"/>
                <a:cs typeface="Times New Roman"/>
              </a:rPr>
              <a:t>http</a:t>
            </a:r>
            <a:r>
              <a:rPr lang="tr-TR" b="1" dirty="0">
                <a:latin typeface="Calibri"/>
                <a:ea typeface="Calibri"/>
                <a:cs typeface="Times New Roman"/>
              </a:rPr>
              <a:t>://www.demilked.com/anamorphosis-anamorphic-cylinder-art/</a:t>
            </a:r>
            <a:endParaRPr lang="en-US" b="1" dirty="0"/>
          </a:p>
        </p:txBody>
      </p:sp>
      <p:sp>
        <p:nvSpPr>
          <p:cNvPr id="9"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Düşünelim </a:t>
            </a:r>
            <a:r>
              <a:rPr lang="tr-TR" sz="1200" dirty="0">
                <a:solidFill>
                  <a:srgbClr val="0070C0"/>
                </a:solidFill>
                <a:sym typeface="Wingdings" panose="05000000000000000000" pitchFamily="2" charset="2"/>
              </a:rPr>
              <a:t></a:t>
            </a:r>
            <a:endParaRPr lang="tr-TR" sz="1200" dirty="0">
              <a:solidFill>
                <a:srgbClr val="0070C0"/>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Tree>
    <p:extLst>
      <p:ext uri="{BB962C8B-B14F-4D97-AF65-F5344CB8AC3E}">
        <p14:creationId xmlns:p14="http://schemas.microsoft.com/office/powerpoint/2010/main" val="332492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757" y="1005498"/>
            <a:ext cx="2119989" cy="479218"/>
          </a:xfrm>
        </p:spPr>
        <p:txBody>
          <a:bodyPr/>
          <a:lstStyle/>
          <a:p>
            <a:pPr marL="0"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0663" y="4745618"/>
            <a:ext cx="1431843" cy="1696715"/>
          </a:xfrm>
          <a:prstGeom prst="rect">
            <a:avLst/>
          </a:prstGeom>
        </p:spPr>
      </p:pic>
      <p:sp>
        <p:nvSpPr>
          <p:cNvPr id="10" name="Title 1"/>
          <p:cNvSpPr>
            <a:spLocks noGrp="1"/>
          </p:cNvSpPr>
          <p:nvPr>
            <p:ph type="title"/>
          </p:nvPr>
        </p:nvSpPr>
        <p:spPr>
          <a:xfrm>
            <a:off x="3353534" y="368719"/>
            <a:ext cx="6544235" cy="609195"/>
          </a:xfrm>
        </p:spPr>
        <p:txBody>
          <a:bodyPr>
            <a:normAutofit/>
          </a:bodyPr>
          <a:lstStyle/>
          <a:p>
            <a:r>
              <a:rPr lang="tr-TR" sz="3200" dirty="0" smtClean="0">
                <a:solidFill>
                  <a:srgbClr val="0070C0"/>
                </a:solidFill>
              </a:rPr>
              <a:t>Soru Çözümü</a:t>
            </a:r>
            <a:endParaRPr lang="en-US" sz="3200" dirty="0">
              <a:solidFill>
                <a:srgbClr val="00B0F0"/>
              </a:solidFill>
            </a:endParaRPr>
          </a:p>
        </p:txBody>
      </p:sp>
      <p:sp>
        <p:nvSpPr>
          <p:cNvPr id="11"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Açıklayalım </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bg1">
                    <a:lumMod val="75000"/>
                  </a:schemeClr>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pic>
        <p:nvPicPr>
          <p:cNvPr id="2" name="Picture 1"/>
          <p:cNvPicPr>
            <a:picLocks noChangeAspect="1"/>
          </p:cNvPicPr>
          <p:nvPr/>
        </p:nvPicPr>
        <p:blipFill>
          <a:blip r:embed="rId4"/>
          <a:stretch>
            <a:fillRect/>
          </a:stretch>
        </p:blipFill>
        <p:spPr>
          <a:xfrm>
            <a:off x="3353534" y="1005498"/>
            <a:ext cx="4396955" cy="5771907"/>
          </a:xfrm>
          <a:prstGeom prst="rect">
            <a:avLst/>
          </a:prstGeom>
        </p:spPr>
      </p:pic>
      <p:pic>
        <p:nvPicPr>
          <p:cNvPr id="7" name="Picture 6"/>
          <p:cNvPicPr>
            <a:picLocks noChangeAspect="1"/>
          </p:cNvPicPr>
          <p:nvPr/>
        </p:nvPicPr>
        <p:blipFill>
          <a:blip r:embed="rId5"/>
          <a:stretch>
            <a:fillRect/>
          </a:stretch>
        </p:blipFill>
        <p:spPr>
          <a:xfrm>
            <a:off x="5101859" y="2295797"/>
            <a:ext cx="469433" cy="573074"/>
          </a:xfrm>
          <a:prstGeom prst="rect">
            <a:avLst/>
          </a:prstGeom>
        </p:spPr>
      </p:pic>
    </p:spTree>
    <p:extLst>
      <p:ext uri="{BB962C8B-B14F-4D97-AF65-F5344CB8AC3E}">
        <p14:creationId xmlns:p14="http://schemas.microsoft.com/office/powerpoint/2010/main" val="15557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4706" y="1901094"/>
            <a:ext cx="9735669" cy="4247317"/>
          </a:xfrm>
          <a:prstGeom prst="rect">
            <a:avLst/>
          </a:prstGeom>
        </p:spPr>
        <p:txBody>
          <a:bodyPr wrap="square">
            <a:spAutoFit/>
          </a:bodyPr>
          <a:lstStyle/>
          <a:p>
            <a:r>
              <a:rPr lang="tr-TR" b="1" dirty="0">
                <a:solidFill>
                  <a:srgbClr val="000000"/>
                </a:solidFill>
                <a:latin typeface="BlissTurk"/>
              </a:rPr>
              <a:t>10.4.6.1. Kırılma kavramını açıklar ve kırılma olayına örnekler verir.</a:t>
            </a:r>
          </a:p>
          <a:p>
            <a:pPr indent="712788"/>
            <a:r>
              <a:rPr lang="tr-TR" dirty="0">
                <a:solidFill>
                  <a:srgbClr val="333333"/>
                </a:solidFill>
                <a:latin typeface="BlissTurk"/>
              </a:rPr>
              <a:t>a. Öğrencilerin su dalgalarında kırılma olayından yararlanarak ışığın kırılmasını</a:t>
            </a:r>
          </a:p>
          <a:p>
            <a:pPr indent="712788"/>
            <a:r>
              <a:rPr lang="tr-TR" dirty="0">
                <a:solidFill>
                  <a:srgbClr val="333333"/>
                </a:solidFill>
                <a:latin typeface="BlissTurk"/>
              </a:rPr>
              <a:t>açıklamaları sağlanır.</a:t>
            </a:r>
          </a:p>
          <a:p>
            <a:pPr indent="712788"/>
            <a:r>
              <a:rPr lang="tr-TR" dirty="0">
                <a:solidFill>
                  <a:srgbClr val="333333"/>
                </a:solidFill>
                <a:latin typeface="BlissTurk"/>
              </a:rPr>
              <a:t>b. Öğrenciler bir ortamın kırıcılık indisinin bağlı olduğu değişkenleri irdelemeleri</a:t>
            </a:r>
          </a:p>
          <a:p>
            <a:pPr indent="712788"/>
            <a:r>
              <a:rPr lang="tr-TR" dirty="0">
                <a:solidFill>
                  <a:srgbClr val="333333"/>
                </a:solidFill>
                <a:latin typeface="BlissTurk"/>
              </a:rPr>
              <a:t>sağlanır.</a:t>
            </a:r>
          </a:p>
          <a:p>
            <a:pPr indent="712788"/>
            <a:r>
              <a:rPr lang="tr-TR" dirty="0">
                <a:solidFill>
                  <a:srgbClr val="333333"/>
                </a:solidFill>
                <a:latin typeface="BlissTurk"/>
              </a:rPr>
              <a:t>c. Deney veya simülasyonlar kullanılarak Snell yasasına ulaşılır. ç. Snell yasası ile</a:t>
            </a:r>
          </a:p>
          <a:p>
            <a:pPr indent="712788"/>
            <a:r>
              <a:rPr lang="tr-TR" dirty="0">
                <a:solidFill>
                  <a:srgbClr val="333333"/>
                </a:solidFill>
                <a:latin typeface="BlissTurk"/>
              </a:rPr>
              <a:t>ilgili matematiksel işlemlere girilmez.</a:t>
            </a:r>
          </a:p>
          <a:p>
            <a:pPr indent="712788"/>
            <a:r>
              <a:rPr lang="tr-TR" dirty="0">
                <a:solidFill>
                  <a:srgbClr val="333333"/>
                </a:solidFill>
                <a:latin typeface="BlissTurk"/>
              </a:rPr>
              <a:t>ç. Kırıcılık indisinin ışığın ortamdaki ortalama hızı ve boşluktaki hızı ile ilişkili bir</a:t>
            </a:r>
          </a:p>
          <a:p>
            <a:pPr indent="712788"/>
            <a:r>
              <a:rPr lang="tr-TR" dirty="0">
                <a:solidFill>
                  <a:srgbClr val="333333"/>
                </a:solidFill>
                <a:latin typeface="BlissTurk"/>
              </a:rPr>
              <a:t>bağıl değişken olduğuna vurgu yapılır.</a:t>
            </a:r>
          </a:p>
          <a:p>
            <a:r>
              <a:rPr lang="tr-TR" b="1" dirty="0">
                <a:solidFill>
                  <a:srgbClr val="000000"/>
                </a:solidFill>
                <a:latin typeface="BlissTurk"/>
              </a:rPr>
              <a:t>10.4.6.2. Işığın tam yansıma olayını ve sınır açısını analiz eder.</a:t>
            </a:r>
          </a:p>
          <a:p>
            <a:pPr marL="712788"/>
            <a:r>
              <a:rPr lang="tr-TR" dirty="0">
                <a:solidFill>
                  <a:srgbClr val="333333"/>
                </a:solidFill>
                <a:latin typeface="BlissTurk"/>
              </a:rPr>
              <a:t>a. Öğrencilerin deney yaparak veya simülasyonlar kullanarak tam yansıma olayını</a:t>
            </a:r>
          </a:p>
          <a:p>
            <a:pPr marL="712788"/>
            <a:r>
              <a:rPr lang="tr-TR" dirty="0">
                <a:solidFill>
                  <a:srgbClr val="333333"/>
                </a:solidFill>
                <a:latin typeface="BlissTurk"/>
              </a:rPr>
              <a:t>ve sınır açısını yorumlamaları sağlanır.</a:t>
            </a:r>
          </a:p>
          <a:p>
            <a:pPr marL="712788"/>
            <a:r>
              <a:rPr lang="tr-TR" dirty="0">
                <a:solidFill>
                  <a:srgbClr val="333333"/>
                </a:solidFill>
                <a:latin typeface="BlissTurk"/>
              </a:rPr>
              <a:t>b. Öğrencilerin tam yansıma olayını kullanarak günlük hayatta karşılaştıkları</a:t>
            </a:r>
          </a:p>
          <a:p>
            <a:pPr marL="712788"/>
            <a:r>
              <a:rPr lang="tr-TR" dirty="0">
                <a:solidFill>
                  <a:srgbClr val="333333"/>
                </a:solidFill>
                <a:latin typeface="BlissTurk"/>
              </a:rPr>
              <a:t>olayları (serap olayı gibi) yorumlamaları sağlanır.</a:t>
            </a:r>
          </a:p>
          <a:p>
            <a:pPr marL="712788"/>
            <a:r>
              <a:rPr lang="tr-TR" dirty="0">
                <a:solidFill>
                  <a:srgbClr val="333333"/>
                </a:solidFill>
                <a:latin typeface="BlissTurk"/>
              </a:rPr>
              <a:t>c. Tam yansıma ve sınır açısı hesabı ile ilgili matematiksel işlemlere girilmez.</a:t>
            </a:r>
            <a:endParaRPr lang="tr-TR" dirty="0"/>
          </a:p>
        </p:txBody>
      </p:sp>
      <p:sp>
        <p:nvSpPr>
          <p:cNvPr id="7" name="Title 1"/>
          <p:cNvSpPr>
            <a:spLocks noGrp="1"/>
          </p:cNvSpPr>
          <p:nvPr>
            <p:ph type="title"/>
          </p:nvPr>
        </p:nvSpPr>
        <p:spPr>
          <a:xfrm>
            <a:off x="1344706" y="691449"/>
            <a:ext cx="6544235" cy="609195"/>
          </a:xfrm>
        </p:spPr>
        <p:txBody>
          <a:bodyPr>
            <a:normAutofit/>
          </a:bodyPr>
          <a:lstStyle/>
          <a:p>
            <a:r>
              <a:rPr lang="tr-TR" sz="3200" dirty="0" smtClean="0">
                <a:solidFill>
                  <a:srgbClr val="0070C0"/>
                </a:solidFill>
              </a:rPr>
              <a:t>Gelecek Ders:</a:t>
            </a:r>
            <a:endParaRPr lang="en-US" sz="3200" dirty="0">
              <a:solidFill>
                <a:srgbClr val="00B0F0"/>
              </a:solidFill>
            </a:endParaRPr>
          </a:p>
        </p:txBody>
      </p:sp>
    </p:spTree>
    <p:extLst>
      <p:ext uri="{BB962C8B-B14F-4D97-AF65-F5344CB8AC3E}">
        <p14:creationId xmlns:p14="http://schemas.microsoft.com/office/powerpoint/2010/main" val="751672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7835" y="2247105"/>
            <a:ext cx="6523567" cy="1320800"/>
          </a:xfrm>
        </p:spPr>
        <p:txBody>
          <a:bodyPr>
            <a:noAutofit/>
          </a:bodyPr>
          <a:lstStyle/>
          <a:p>
            <a:r>
              <a:rPr lang="tr-TR" sz="6000" dirty="0"/>
              <a:t> </a:t>
            </a:r>
            <a:r>
              <a:rPr lang="tr-TR" sz="6000" dirty="0" smtClean="0"/>
              <a:t>   Teşekkürler</a:t>
            </a:r>
            <a:endParaRPr lang="en-US" sz="6000" dirty="0"/>
          </a:p>
        </p:txBody>
      </p:sp>
      <p:pic>
        <p:nvPicPr>
          <p:cNvPr id="1026" name="Picture 2" descr="C:\Users\PC\Desktop\g_len_y_z.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9137" y="1050130"/>
            <a:ext cx="4411220" cy="4013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80905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Düşünelim </a:t>
            </a:r>
            <a:r>
              <a:rPr lang="tr-TR" sz="1200" dirty="0">
                <a:solidFill>
                  <a:srgbClr val="0070C0"/>
                </a:solidFill>
                <a:sym typeface="Wingdings" panose="05000000000000000000" pitchFamily="2" charset="2"/>
              </a:rPr>
              <a:t></a:t>
            </a:r>
            <a:endParaRPr lang="tr-TR" sz="1200" dirty="0">
              <a:solidFill>
                <a:srgbClr val="0070C0"/>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3" name="Title 2"/>
          <p:cNvSpPr>
            <a:spLocks noGrp="1"/>
          </p:cNvSpPr>
          <p:nvPr>
            <p:ph type="title"/>
          </p:nvPr>
        </p:nvSpPr>
        <p:spPr>
          <a:xfrm>
            <a:off x="3111749" y="383032"/>
            <a:ext cx="10058400" cy="1609344"/>
          </a:xfrm>
        </p:spPr>
        <p:txBody>
          <a:bodyPr>
            <a:normAutofit/>
          </a:bodyPr>
          <a:lstStyle/>
          <a:p>
            <a:r>
              <a:rPr lang="tr-TR" sz="3600" dirty="0" smtClean="0">
                <a:solidFill>
                  <a:srgbClr val="0070C0"/>
                </a:solidFill>
                <a:latin typeface="+mn-lt"/>
              </a:rPr>
              <a:t>Resim bize ne anlatıyor?</a:t>
            </a:r>
            <a:endParaRPr lang="tr-TR" sz="3600" dirty="0">
              <a:solidFill>
                <a:srgbClr val="0070C0"/>
              </a:solidFill>
              <a:latin typeface="+mn-lt"/>
            </a:endParaRPr>
          </a:p>
        </p:txBody>
      </p:sp>
      <p:pic>
        <p:nvPicPr>
          <p:cNvPr id="6" name="Picture 5"/>
          <p:cNvPicPr>
            <a:picLocks noChangeAspect="1"/>
          </p:cNvPicPr>
          <p:nvPr/>
        </p:nvPicPr>
        <p:blipFill>
          <a:blip r:embed="rId3"/>
          <a:stretch>
            <a:fillRect/>
          </a:stretch>
        </p:blipFill>
        <p:spPr>
          <a:xfrm>
            <a:off x="3304595" y="1556662"/>
            <a:ext cx="5462475" cy="3227004"/>
          </a:xfrm>
          <a:prstGeom prst="rect">
            <a:avLst/>
          </a:prstGeom>
        </p:spPr>
      </p:pic>
      <p:pic>
        <p:nvPicPr>
          <p:cNvPr id="2" name="Picture 1"/>
          <p:cNvPicPr>
            <a:picLocks noChangeAspect="1"/>
          </p:cNvPicPr>
          <p:nvPr/>
        </p:nvPicPr>
        <p:blipFill>
          <a:blip r:embed="rId4"/>
          <a:stretch>
            <a:fillRect/>
          </a:stretch>
        </p:blipFill>
        <p:spPr>
          <a:xfrm>
            <a:off x="8246532" y="3872064"/>
            <a:ext cx="3945467" cy="2818191"/>
          </a:xfrm>
          <a:prstGeom prst="rect">
            <a:avLst/>
          </a:prstGeom>
        </p:spPr>
      </p:pic>
      <p:sp>
        <p:nvSpPr>
          <p:cNvPr id="4" name="Multiply 3"/>
          <p:cNvSpPr/>
          <p:nvPr/>
        </p:nvSpPr>
        <p:spPr>
          <a:xfrm>
            <a:off x="8246532" y="3872064"/>
            <a:ext cx="3945468" cy="28181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634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2690" y="212300"/>
            <a:ext cx="6859415" cy="620075"/>
          </a:xfrm>
        </p:spPr>
        <p:txBody>
          <a:bodyPr>
            <a:normAutofit/>
          </a:bodyPr>
          <a:lstStyle/>
          <a:p>
            <a:r>
              <a:rPr lang="tr-TR" sz="3600" dirty="0" smtClean="0">
                <a:solidFill>
                  <a:srgbClr val="0070C0"/>
                </a:solidFill>
                <a:latin typeface="+mn-lt"/>
              </a:rPr>
              <a:t>Resim bize ne anlatıyor?</a:t>
            </a:r>
            <a:endParaRPr lang="en-US" sz="3600" dirty="0">
              <a:solidFill>
                <a:srgbClr val="0070C0"/>
              </a:solidFill>
              <a:latin typeface="+mn-lt"/>
            </a:endParaRPr>
          </a:p>
        </p:txBody>
      </p:sp>
      <p:sp>
        <p:nvSpPr>
          <p:cNvPr id="8"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Düşünelim </a:t>
            </a:r>
            <a:r>
              <a:rPr lang="tr-TR" sz="1200" dirty="0">
                <a:solidFill>
                  <a:srgbClr val="0070C0"/>
                </a:solidFill>
                <a:sym typeface="Wingdings" panose="05000000000000000000" pitchFamily="2" charset="2"/>
              </a:rPr>
              <a:t></a:t>
            </a:r>
            <a:endParaRPr lang="tr-TR" sz="1200" dirty="0">
              <a:solidFill>
                <a:srgbClr val="0070C0"/>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Açıklayalım </a:t>
            </a:r>
            <a:r>
              <a:rPr lang="tr-TR" sz="1200" dirty="0">
                <a:solidFill>
                  <a:schemeClr val="tx1"/>
                </a:solidFill>
                <a:sym typeface="Wingdings" panose="05000000000000000000" pitchFamily="2" charset="2"/>
              </a:rPr>
              <a:t></a:t>
            </a:r>
            <a:endParaRPr lang="tr-TR" sz="1200" dirty="0">
              <a:solidFill>
                <a:schemeClr val="tx1"/>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Gelecek ders</a:t>
            </a:r>
          </a:p>
        </p:txBody>
      </p:sp>
      <p:pic>
        <p:nvPicPr>
          <p:cNvPr id="5" name="Picture 4"/>
          <p:cNvPicPr>
            <a:picLocks noChangeAspect="1"/>
          </p:cNvPicPr>
          <p:nvPr/>
        </p:nvPicPr>
        <p:blipFill>
          <a:blip r:embed="rId3"/>
          <a:stretch>
            <a:fillRect/>
          </a:stretch>
        </p:blipFill>
        <p:spPr>
          <a:xfrm>
            <a:off x="3172690" y="832375"/>
            <a:ext cx="6225310" cy="3484315"/>
          </a:xfrm>
          <a:prstGeom prst="rect">
            <a:avLst/>
          </a:prstGeom>
        </p:spPr>
      </p:pic>
      <p:pic>
        <p:nvPicPr>
          <p:cNvPr id="7" name="Picture 6"/>
          <p:cNvPicPr>
            <a:picLocks noChangeAspect="1"/>
          </p:cNvPicPr>
          <p:nvPr/>
        </p:nvPicPr>
        <p:blipFill>
          <a:blip r:embed="rId4"/>
          <a:stretch>
            <a:fillRect/>
          </a:stretch>
        </p:blipFill>
        <p:spPr>
          <a:xfrm>
            <a:off x="6299200" y="3193031"/>
            <a:ext cx="5844942" cy="3487038"/>
          </a:xfrm>
          <a:prstGeom prst="rect">
            <a:avLst/>
          </a:prstGeom>
        </p:spPr>
      </p:pic>
      <p:sp>
        <p:nvSpPr>
          <p:cNvPr id="9" name="TextBox 8"/>
          <p:cNvSpPr txBox="1"/>
          <p:nvPr/>
        </p:nvSpPr>
        <p:spPr>
          <a:xfrm>
            <a:off x="4267200" y="2825508"/>
            <a:ext cx="6362447" cy="1200329"/>
          </a:xfrm>
          <a:prstGeom prst="rect">
            <a:avLst/>
          </a:prstGeom>
          <a:noFill/>
        </p:spPr>
        <p:txBody>
          <a:bodyPr wrap="none" rtlCol="0">
            <a:spAutoFit/>
          </a:bodyPr>
          <a:lstStyle/>
          <a:p>
            <a:r>
              <a:rPr lang="tr-TR" sz="7200" dirty="0" smtClean="0">
                <a:solidFill>
                  <a:srgbClr val="FF0000"/>
                </a:solidFill>
              </a:rPr>
              <a:t>Güneş Tarlaları</a:t>
            </a:r>
            <a:endParaRPr lang="tr-TR" sz="7200" dirty="0">
              <a:solidFill>
                <a:srgbClr val="FF0000"/>
              </a:solidFill>
            </a:endParaRPr>
          </a:p>
        </p:txBody>
      </p:sp>
    </p:spTree>
    <p:extLst>
      <p:ext uri="{BB962C8B-B14F-4D97-AF65-F5344CB8AC3E}">
        <p14:creationId xmlns:p14="http://schemas.microsoft.com/office/powerpoint/2010/main" val="18178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597" y="246050"/>
            <a:ext cx="8349916" cy="690592"/>
          </a:xfrm>
        </p:spPr>
        <p:txBody>
          <a:bodyPr>
            <a:normAutofit/>
          </a:bodyPr>
          <a:lstStyle/>
          <a:p>
            <a:r>
              <a:rPr lang="tr-TR" sz="3200" dirty="0" smtClean="0">
                <a:solidFill>
                  <a:srgbClr val="0070C0"/>
                </a:solidFill>
              </a:rPr>
              <a:t>Parabolik aynaların keşfi</a:t>
            </a:r>
            <a:endParaRPr lang="tr-TR" sz="3200" dirty="0">
              <a:solidFill>
                <a:srgbClr val="0070C0"/>
              </a:solidFill>
            </a:endParaRPr>
          </a:p>
        </p:txBody>
      </p:sp>
      <p:sp>
        <p:nvSpPr>
          <p:cNvPr id="9"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5" name="Content Placeholder 4"/>
          <p:cNvSpPr>
            <a:spLocks noGrp="1"/>
          </p:cNvSpPr>
          <p:nvPr>
            <p:ph idx="1"/>
          </p:nvPr>
        </p:nvSpPr>
        <p:spPr>
          <a:xfrm>
            <a:off x="3488265" y="1076173"/>
            <a:ext cx="7639981" cy="4699000"/>
          </a:xfrm>
        </p:spPr>
        <p:txBody>
          <a:bodyPr/>
          <a:lstStyle/>
          <a:p>
            <a:r>
              <a:rPr lang="tr-TR" dirty="0" smtClean="0"/>
              <a:t>10. yy da fizikçi İbn Sahl tarafından parabolik aynalar tanınmış.</a:t>
            </a:r>
          </a:p>
          <a:p>
            <a:r>
              <a:rPr lang="tr-TR" dirty="0" smtClean="0"/>
              <a:t>İbn-i Hytham ise silindirik ve küresel geometride iç bükey ve dış bükey aynaları tartışmıştır. </a:t>
            </a:r>
          </a:p>
          <a:p>
            <a:r>
              <a:rPr lang="tr-TR" dirty="0" smtClean="0"/>
              <a:t>İbn-i Hytham bir dizi deney gerçekleştirmiş ve dış bukey aynalarda bir noktadan gelen ışının başka bir noktaya yansıdığında bu noktayı bulma problemini çözmüştür.</a:t>
            </a:r>
            <a:endParaRPr lang="tr-TR" dirty="0"/>
          </a:p>
        </p:txBody>
      </p:sp>
      <p:pic>
        <p:nvPicPr>
          <p:cNvPr id="6" name="Picture 5"/>
          <p:cNvPicPr>
            <a:picLocks noChangeAspect="1"/>
          </p:cNvPicPr>
          <p:nvPr/>
        </p:nvPicPr>
        <p:blipFill>
          <a:blip r:embed="rId3"/>
          <a:stretch>
            <a:fillRect/>
          </a:stretch>
        </p:blipFill>
        <p:spPr>
          <a:xfrm>
            <a:off x="8469994" y="3617082"/>
            <a:ext cx="2359060" cy="2634040"/>
          </a:xfrm>
          <a:prstGeom prst="rect">
            <a:avLst/>
          </a:prstGeom>
        </p:spPr>
      </p:pic>
      <p:pic>
        <p:nvPicPr>
          <p:cNvPr id="7" name="Picture 6"/>
          <p:cNvPicPr>
            <a:picLocks noChangeAspect="1"/>
          </p:cNvPicPr>
          <p:nvPr/>
        </p:nvPicPr>
        <p:blipFill>
          <a:blip r:embed="rId4"/>
          <a:stretch>
            <a:fillRect/>
          </a:stretch>
        </p:blipFill>
        <p:spPr>
          <a:xfrm>
            <a:off x="3787457" y="3538160"/>
            <a:ext cx="4101245" cy="3188910"/>
          </a:xfrm>
          <a:prstGeom prst="rect">
            <a:avLst/>
          </a:prstGeom>
        </p:spPr>
      </p:pic>
    </p:spTree>
    <p:extLst>
      <p:ext uri="{BB962C8B-B14F-4D97-AF65-F5344CB8AC3E}">
        <p14:creationId xmlns:p14="http://schemas.microsoft.com/office/powerpoint/2010/main" val="3579613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103680" y="219360"/>
            <a:ext cx="10058400" cy="726775"/>
          </a:xfrm>
        </p:spPr>
        <p:txBody>
          <a:bodyPr>
            <a:normAutofit/>
          </a:bodyPr>
          <a:lstStyle/>
          <a:p>
            <a:pPr>
              <a:lnSpc>
                <a:spcPct val="100000"/>
              </a:lnSpc>
            </a:pPr>
            <a:r>
              <a:rPr lang="tr-TR" sz="3200" dirty="0">
                <a:solidFill>
                  <a:srgbClr val="0070C0"/>
                </a:solidFill>
              </a:rPr>
              <a:t>KÜRESEL AYNALARIN ÖZELLİKLERİ</a:t>
            </a:r>
          </a:p>
        </p:txBody>
      </p:sp>
      <p:sp>
        <p:nvSpPr>
          <p:cNvPr id="4" name="Title 1"/>
          <p:cNvSpPr txBox="1">
            <a:spLocks/>
          </p:cNvSpPr>
          <p:nvPr/>
        </p:nvSpPr>
        <p:spPr>
          <a:xfrm>
            <a:off x="1508846" y="37061"/>
            <a:ext cx="7143988" cy="57253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b="1" dirty="0"/>
          </a:p>
        </p:txBody>
      </p:sp>
      <p:sp>
        <p:nvSpPr>
          <p:cNvPr id="12" name="Content Placeholder 2"/>
          <p:cNvSpPr txBox="1">
            <a:spLocks/>
          </p:cNvSpPr>
          <p:nvPr/>
        </p:nvSpPr>
        <p:spPr>
          <a:xfrm>
            <a:off x="-2" y="-6654"/>
            <a:ext cx="2906975" cy="6864654"/>
          </a:xfrm>
          <a:prstGeom prst="rect">
            <a:avLst/>
          </a:prstGeom>
          <a:ln w="19050"/>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indent="0">
              <a:lnSpc>
                <a:spcPct val="100000"/>
              </a:lnSpc>
              <a:spcBef>
                <a:spcPts val="600"/>
              </a:spcBef>
              <a:buClr>
                <a:schemeClr val="tx2">
                  <a:lumMod val="60000"/>
                  <a:lumOff val="40000"/>
                </a:schemeClr>
              </a:buClr>
              <a:buNone/>
            </a:pPr>
            <a:endParaRPr lang="tr-TR" sz="800" b="1" u="sng" dirty="0" smtClean="0"/>
          </a:p>
          <a:p>
            <a:pPr marL="355600" lvl="0" indent="-173038" defTabSz="457200">
              <a:lnSpc>
                <a:spcPct val="100000"/>
              </a:lnSpc>
              <a:spcBef>
                <a:spcPts val="600"/>
              </a:spcBef>
              <a:buClr>
                <a:srgbClr val="775F55">
                  <a:lumMod val="60000"/>
                  <a:lumOff val="40000"/>
                </a:srgbClr>
              </a:buClr>
              <a:buSzTx/>
              <a:buNone/>
            </a:pPr>
            <a:r>
              <a:rPr lang="tr-TR" sz="1400" b="1" u="sng" dirty="0">
                <a:solidFill>
                  <a:prstClr val="black"/>
                </a:solidFill>
              </a:rPr>
              <a:t>Küresel Aynalar</a:t>
            </a:r>
            <a:endParaRPr lang="tr-TR" sz="800" b="1" u="sng"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Geçen haftanın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Düşünelim </a:t>
            </a:r>
            <a:r>
              <a:rPr lang="tr-TR" sz="1200" dirty="0">
                <a:solidFill>
                  <a:prstClr val="white">
                    <a:lumMod val="75000"/>
                  </a:prstClr>
                </a:solidFill>
                <a:sym typeface="Wingdings" panose="05000000000000000000" pitchFamily="2" charset="2"/>
              </a:rPr>
              <a:t></a:t>
            </a:r>
            <a:endParaRPr lang="tr-TR" sz="1200" dirty="0">
              <a:solidFill>
                <a:prstClr val="white">
                  <a:lumMod val="75000"/>
                </a:prstClr>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white">
                    <a:lumMod val="75000"/>
                  </a:prstClr>
                </a:solidFill>
              </a:rPr>
              <a:t>Parabolik aynaların keşfi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rgbClr val="0070C0"/>
                </a:solidFill>
              </a:rPr>
              <a:t>Küresel aynaların özellikleri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Küresel aynalarda yansıma ve aynaların normali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1: Bir küresel aynanın tepe, merkez ve odak noktalarının bulunması</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2: Küresel aynalarda ışığın yansıması ve özel ışınların gözlenmesi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Çukur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Tümsek aynada yansıma ve özel ışınlar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Özel Işınları Neden Kullanıyoruz?</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schemeClr val="tx1"/>
                </a:solidFill>
              </a:rPr>
              <a:t>Aktivite 3</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Görüntü Oluşumu</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Günlük hayattan örnekler</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Açıklayalım </a:t>
            </a:r>
            <a:r>
              <a:rPr lang="tr-TR" sz="1200" dirty="0">
                <a:solidFill>
                  <a:prstClr val="black"/>
                </a:solidFill>
                <a:sym typeface="Wingdings" panose="05000000000000000000" pitchFamily="2" charset="2"/>
              </a:rPr>
              <a:t></a:t>
            </a:r>
            <a:endParaRPr lang="tr-TR" sz="1200" dirty="0">
              <a:solidFill>
                <a:prstClr val="black"/>
              </a:solidFill>
            </a:endParaRP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Dersin özeti</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Soru çözümü</a:t>
            </a:r>
          </a:p>
          <a:p>
            <a:pPr marL="355600" lvl="0" indent="-173038" defTabSz="457200">
              <a:lnSpc>
                <a:spcPct val="100000"/>
              </a:lnSpc>
              <a:spcBef>
                <a:spcPts val="600"/>
              </a:spcBef>
              <a:buClr>
                <a:srgbClr val="775F55">
                  <a:lumMod val="60000"/>
                  <a:lumOff val="40000"/>
                </a:srgbClr>
              </a:buClr>
              <a:buSzTx/>
              <a:buFont typeface="Arial" panose="020B0604020202020204" pitchFamily="34" charset="0"/>
              <a:buChar char="•"/>
            </a:pPr>
            <a:r>
              <a:rPr lang="tr-TR" sz="1200" dirty="0">
                <a:solidFill>
                  <a:prstClr val="black"/>
                </a:solidFill>
              </a:rPr>
              <a:t>Gelecek ders</a:t>
            </a:r>
          </a:p>
        </p:txBody>
      </p:sp>
      <p:sp>
        <p:nvSpPr>
          <p:cNvPr id="8" name="Content Placeholder 7"/>
          <p:cNvSpPr>
            <a:spLocks noGrp="1"/>
          </p:cNvSpPr>
          <p:nvPr>
            <p:ph idx="1"/>
          </p:nvPr>
        </p:nvSpPr>
        <p:spPr>
          <a:xfrm>
            <a:off x="3103680" y="1074158"/>
            <a:ext cx="7479653" cy="4471714"/>
          </a:xfrm>
        </p:spPr>
        <p:txBody>
          <a:bodyPr/>
          <a:lstStyle/>
          <a:p>
            <a:pPr marL="0" indent="0">
              <a:buNone/>
            </a:pPr>
            <a:r>
              <a:rPr lang="tr-TR" dirty="0"/>
              <a:t>Yansıtıcı yüzeyi bir küreden elde edilen aynalara küresel ayna denir.</a:t>
            </a:r>
          </a:p>
          <a:p>
            <a:endParaRPr lang="tr-TR" dirty="0"/>
          </a:p>
          <a:p>
            <a:r>
              <a:rPr lang="tr-TR" dirty="0"/>
              <a:t>Yansıtıcı yüzeyi kürenin iç yüzü olan aynalara </a:t>
            </a:r>
            <a:r>
              <a:rPr lang="tr-TR" b="1" dirty="0"/>
              <a:t>çukur ayna,</a:t>
            </a:r>
          </a:p>
          <a:p>
            <a:endParaRPr lang="tr-TR" dirty="0"/>
          </a:p>
          <a:p>
            <a:r>
              <a:rPr lang="tr-TR" dirty="0"/>
              <a:t>Yansıtıcı yüzeyi kürenin dış yüzeyi olan aynalara </a:t>
            </a:r>
            <a:r>
              <a:rPr lang="tr-TR" b="1" dirty="0"/>
              <a:t>tümsek ayna </a:t>
            </a:r>
            <a:r>
              <a:rPr lang="tr-TR" dirty="0"/>
              <a:t>denir.</a:t>
            </a:r>
          </a:p>
        </p:txBody>
      </p:sp>
      <p:pic>
        <p:nvPicPr>
          <p:cNvPr id="15" name="Picture 14"/>
          <p:cNvPicPr>
            <a:picLocks noChangeAspect="1"/>
          </p:cNvPicPr>
          <p:nvPr/>
        </p:nvPicPr>
        <p:blipFill>
          <a:blip r:embed="rId3"/>
          <a:stretch>
            <a:fillRect/>
          </a:stretch>
        </p:blipFill>
        <p:spPr>
          <a:xfrm>
            <a:off x="4874327" y="3712356"/>
            <a:ext cx="3938357" cy="2481287"/>
          </a:xfrm>
          <a:prstGeom prst="rect">
            <a:avLst/>
          </a:prstGeom>
        </p:spPr>
      </p:pic>
    </p:spTree>
    <p:extLst>
      <p:ext uri="{BB962C8B-B14F-4D97-AF65-F5344CB8AC3E}">
        <p14:creationId xmlns:p14="http://schemas.microsoft.com/office/powerpoint/2010/main" val="269600966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3285</TotalTime>
  <Words>5261</Words>
  <Application>Microsoft Office PowerPoint</Application>
  <PresentationFormat>Widescreen</PresentationFormat>
  <Paragraphs>1179</Paragraphs>
  <Slides>52</Slides>
  <Notes>52</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52</vt:i4>
      </vt:variant>
    </vt:vector>
  </HeadingPairs>
  <TitlesOfParts>
    <vt:vector size="65" baseType="lpstr">
      <vt:lpstr>Arial</vt:lpstr>
      <vt:lpstr>BlissTurk</vt:lpstr>
      <vt:lpstr>Calibri</vt:lpstr>
      <vt:lpstr>Calibri Light</vt:lpstr>
      <vt:lpstr>Cambria Math</vt:lpstr>
      <vt:lpstr>Copperplate Gothic Bold</vt:lpstr>
      <vt:lpstr>Georgia</vt:lpstr>
      <vt:lpstr>Times New Roman</vt:lpstr>
      <vt:lpstr>Trebuchet MS</vt:lpstr>
      <vt:lpstr>Wingdings</vt:lpstr>
      <vt:lpstr>Wingdings 2</vt:lpstr>
      <vt:lpstr>HDOfficeLightV0</vt:lpstr>
      <vt:lpstr>Wood Type</vt:lpstr>
      <vt:lpstr>KÜRESEL AYNALAR  </vt:lpstr>
      <vt:lpstr>Bugünün Kazanımı</vt:lpstr>
      <vt:lpstr>Bugün neler öğreneceğiz?</vt:lpstr>
      <vt:lpstr>Geçen Haftanın Özeti</vt:lpstr>
      <vt:lpstr>Daha önce gördünüz mü?</vt:lpstr>
      <vt:lpstr>Resim bize ne anlatıyor?</vt:lpstr>
      <vt:lpstr>Resim bize ne anlatıyor?</vt:lpstr>
      <vt:lpstr>Parabolik aynaların keşfi</vt:lpstr>
      <vt:lpstr>KÜRESEL AYNALARIN ÖZELLİKLERİ</vt:lpstr>
      <vt:lpstr>KÜRESEL AYNALARIN ÖZELLİKLERİ</vt:lpstr>
      <vt:lpstr>KÜRESEL AYNALARDA YANSIMA VE AYNALARIN NORMALİ</vt:lpstr>
      <vt:lpstr>KÜRESEL AYNALARDA YANSIMA VE AYNALARIN NORMALİ Çemberin Geometrisi</vt:lpstr>
      <vt:lpstr>KÜRESEL AYNALARDA YANSIMA VE AYNALARIN NORMALİ </vt:lpstr>
      <vt:lpstr>Aktivite 1:Bir küresel aynanın tepe, merkez ve odak noktalarının bulunması</vt:lpstr>
      <vt:lpstr>Aktivite 2:Küresel aynalarda ışığın yansıması ve özel ışınların gözlenmesi</vt:lpstr>
      <vt:lpstr>ÇUKUR AYNADA YANSIMA VE ÖZEL IŞINLAR</vt:lpstr>
      <vt:lpstr>ÇUKUR AYNADA YANSIMA VE ÖZEL IŞINLAR</vt:lpstr>
      <vt:lpstr>ÇUKUR AYNADA YANSIMA VE ÖZEL IŞINLAR</vt:lpstr>
      <vt:lpstr>ÇUKUR AYNADA YANSIMA VE ÖZEL IŞINLAR</vt:lpstr>
      <vt:lpstr>TÜMSEK AYNADA YANSIMA VE ÖZEL IŞINLAR</vt:lpstr>
      <vt:lpstr>TÜMSEK AYNADA YANSIMA VE ÖZEL IŞINLAR</vt:lpstr>
      <vt:lpstr>TÜMSEK AYNADA YANSIMA VE ÖZEL IŞINLAR</vt:lpstr>
      <vt:lpstr>TÜMSEK AYNADA YANSIMA VE ÖZEL IŞINLAR</vt:lpstr>
      <vt:lpstr>TÜMSEK AYNADA YANSIMA VE ÖZEL IŞINLAR</vt:lpstr>
      <vt:lpstr>Özel ışınları neden kullanıyoruz?</vt:lpstr>
      <vt:lpstr>Activite 3:</vt:lpstr>
      <vt:lpstr>Activite 3:</vt:lpstr>
      <vt:lpstr>GERÇEK VE SANAL GÖRÜNTÜ </vt:lpstr>
      <vt:lpstr>GERÇEK VE SANAL GÖRÜNTÜ </vt:lpstr>
      <vt:lpstr>GÖRÜNTÜ OLUŞUMU Çukur Aynada Görüntü</vt:lpstr>
      <vt:lpstr>GÖRÜNTÜ OLUŞUMU Çukur Aynada Görüntü</vt:lpstr>
      <vt:lpstr>GÖRÜNTÜ OLUŞUMU Çukur Aynada Görüntü</vt:lpstr>
      <vt:lpstr>GÖRÜNTÜ OLUŞUMU Çukur Aynada Görüntü</vt:lpstr>
      <vt:lpstr>GÖRÜNTÜ OLUŞUMU Çukur Aynada Görüntü</vt:lpstr>
      <vt:lpstr>GÖRÜNTÜ OLUŞUMU Çukur Aynada Görüntü</vt:lpstr>
      <vt:lpstr>GÖRÜNTÜ OLUŞUMU Çukur Aynada Görüntü</vt:lpstr>
      <vt:lpstr>GÖRÜNTÜ OLUŞUMU Tümsek Aynada Görüntü</vt:lpstr>
      <vt:lpstr>GÖRÜNTÜ OLUŞUMU Tümsek Aynada Görüntü</vt:lpstr>
      <vt:lpstr>GÖRÜNTÜ OLUŞUMU Tümsek Aynada Görüntü</vt:lpstr>
      <vt:lpstr>PowerPoint Presentation</vt:lpstr>
      <vt:lpstr>Günlük Hayatımızda Küresel Aynaların Kullanımları</vt:lpstr>
      <vt:lpstr>Günlük Hayatımızda Düz Aynaların Kullanımları</vt:lpstr>
      <vt:lpstr>AÇIKLAYALIM</vt:lpstr>
      <vt:lpstr>Bugün Neler Öğrendik</vt:lpstr>
      <vt:lpstr>Soru Çözümü</vt:lpstr>
      <vt:lpstr>PowerPoint Presentation</vt:lpstr>
      <vt:lpstr>Soru Çözümü</vt:lpstr>
      <vt:lpstr>Soru Çözümü</vt:lpstr>
      <vt:lpstr>Soru Çözümü</vt:lpstr>
      <vt:lpstr>Soru Çözümü</vt:lpstr>
      <vt:lpstr>Gelecek Ders:</vt:lpstr>
      <vt:lpstr>    Teşekkürler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DÜZ AYNALAR</dc:title>
  <dc:creator>labuser</dc:creator>
  <cp:lastModifiedBy>DD</cp:lastModifiedBy>
  <cp:revision>365</cp:revision>
  <cp:lastPrinted>2018-03-31T06:21:29Z</cp:lastPrinted>
  <dcterms:created xsi:type="dcterms:W3CDTF">2016-04-09T17:27:26Z</dcterms:created>
  <dcterms:modified xsi:type="dcterms:W3CDTF">2018-04-09T18:31:23Z</dcterms:modified>
</cp:coreProperties>
</file>