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30"/>
  </p:notesMasterIdLst>
  <p:sldIdLst>
    <p:sldId id="256" r:id="rId2"/>
    <p:sldId id="270" r:id="rId3"/>
    <p:sldId id="268" r:id="rId4"/>
    <p:sldId id="269" r:id="rId5"/>
    <p:sldId id="336" r:id="rId6"/>
    <p:sldId id="271" r:id="rId7"/>
    <p:sldId id="333" r:id="rId8"/>
    <p:sldId id="334" r:id="rId9"/>
    <p:sldId id="335" r:id="rId10"/>
    <p:sldId id="353" r:id="rId11"/>
    <p:sldId id="331" r:id="rId12"/>
    <p:sldId id="344" r:id="rId13"/>
    <p:sldId id="354" r:id="rId14"/>
    <p:sldId id="330" r:id="rId15"/>
    <p:sldId id="332" r:id="rId16"/>
    <p:sldId id="337" r:id="rId17"/>
    <p:sldId id="338" r:id="rId18"/>
    <p:sldId id="339" r:id="rId19"/>
    <p:sldId id="340" r:id="rId20"/>
    <p:sldId id="341" r:id="rId21"/>
    <p:sldId id="342" r:id="rId22"/>
    <p:sldId id="345" r:id="rId23"/>
    <p:sldId id="346" r:id="rId24"/>
    <p:sldId id="347" r:id="rId25"/>
    <p:sldId id="348" r:id="rId26"/>
    <p:sldId id="279" r:id="rId27"/>
    <p:sldId id="355" r:id="rId28"/>
    <p:sldId id="328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83149" autoAdjust="0"/>
  </p:normalViewPr>
  <p:slideViewPr>
    <p:cSldViewPr snapToGrid="0">
      <p:cViewPr varScale="1">
        <p:scale>
          <a:sx n="83" d="100"/>
          <a:sy n="83" d="100"/>
        </p:scale>
        <p:origin x="6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86DB-78C6-4BCA-A6DA-22CA1967EC71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F1F-1A01-4468-863F-1524A63BAE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http://www.trthaber.com/videolar/giden-arabaya-yildirim-dustu-10181.html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68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19d 2010lys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88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11c 2006 öss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07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61c 2005 öss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238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10 1991 öss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00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53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620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Soru da eksik bilgi var, +q-q yukleri arasında ki uzaklıklar d.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72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6a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95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Resim göstermeden önce öğrencilerin</a:t>
            </a:r>
            <a:r>
              <a:rPr lang="tr-TR" baseline="0" dirty="0" smtClean="0"/>
              <a:t> çizmelerini isteyelim.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57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Resim göstermeden önce öğrencilerin</a:t>
            </a:r>
            <a:r>
              <a:rPr lang="tr-TR" baseline="0" dirty="0" smtClean="0"/>
              <a:t> çizmelerini isteyelim.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37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Resim göstermeden önce öğrencilerin</a:t>
            </a:r>
            <a:r>
              <a:rPr lang="tr-TR" baseline="0" dirty="0" smtClean="0"/>
              <a:t> çizmelerini isteyelim.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66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noProof="0" dirty="0" smtClean="0"/>
              <a:t>Yük fazla olursa elektrik alan çizgilerine ne olur?</a:t>
            </a:r>
          </a:p>
          <a:p>
            <a:r>
              <a:rPr lang="tr-TR" noProof="0" dirty="0" smtClean="0"/>
              <a:t>Cisim içerisinde elektrik alan</a:t>
            </a:r>
            <a:r>
              <a:rPr lang="tr-TR" baseline="0" noProof="0" dirty="0" smtClean="0"/>
              <a:t> olur mu?</a:t>
            </a:r>
          </a:p>
          <a:p>
            <a:r>
              <a:rPr lang="tr-TR" baseline="0" noProof="0" dirty="0" smtClean="0"/>
              <a:t>Elektrik alan çizgileri birbirini keser mi?</a:t>
            </a:r>
          </a:p>
          <a:p>
            <a:r>
              <a:rPr lang="tr-TR" baseline="0" noProof="0" dirty="0" smtClean="0"/>
              <a:t>Elektrik alan çizgilerinin başı ve sonu nerede?</a:t>
            </a:r>
          </a:p>
          <a:p>
            <a:endParaRPr lang="tr-TR" dirty="0" smtClean="0"/>
          </a:p>
          <a:p>
            <a:r>
              <a:rPr lang="tr-TR" dirty="0" smtClean="0"/>
              <a:t>https://phet.colorado.edu/sims/html/charges-and-fields/latest/charges-and-fields_en.html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38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40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https://www.youtube.com/watch?v=pjw5gbkRTaY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59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http://www.fizikafa.com/posterler/475/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33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16c 2012</a:t>
            </a:r>
            <a:r>
              <a:rPr lang="tr-TR" baseline="0" dirty="0" smtClean="0"/>
              <a:t> lys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43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53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77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7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37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0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0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7EB9FAA-32F8-4992-8778-90ADB1E390F8}" type="datetimeFigureOut">
              <a:rPr lang="tr-TR" smtClean="0"/>
              <a:pPr/>
              <a:t>18.2.2017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077238"/>
            <a:ext cx="9418320" cy="3723362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>Elektrik Alan</a:t>
            </a:r>
            <a:br>
              <a:rPr lang="tr-TR" sz="6000" b="1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242" y="6352540"/>
            <a:ext cx="4354548" cy="505460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Arş. Gör. Dilber Demirtaş</a:t>
            </a:r>
          </a:p>
        </p:txBody>
      </p:sp>
    </p:spTree>
    <p:extLst>
      <p:ext uri="{BB962C8B-B14F-4D97-AF65-F5344CB8AC3E}">
        <p14:creationId xmlns:p14="http://schemas.microsoft.com/office/powerpoint/2010/main" val="2351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8"/>
            <a:ext cx="9692640" cy="9678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Hatırlayalım: </a:t>
            </a:r>
            <a:br>
              <a:rPr lang="tr-TR" dirty="0" smtClean="0"/>
            </a:br>
            <a:r>
              <a:rPr lang="tr-TR" sz="2800" dirty="0" smtClean="0"/>
              <a:t>Yıldırım Nasıl Oluşur?</a:t>
            </a:r>
            <a:endParaRPr lang="tr-T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4458076"/>
            <a:ext cx="6046470" cy="182842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Yıldırım,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gökyüzü ve yer yüzü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arasındaki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elektrik boşalmasıdır. 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milyon volt ile 1 milyar volt arasındadır. </a:t>
            </a: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Yıldırım düşen arabayı hatırlayalım!</a:t>
            </a: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upload.wikimedia.org/wikipedia/commons/thumb/b/b6/Lightnings_sequence_2_animation.gif/258px-Lightnings_sequence_2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46119"/>
            <a:ext cx="3406140" cy="25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lightning occur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74" y="1146119"/>
            <a:ext cx="3467106" cy="24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4720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5126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Hatırlayalım: </a:t>
            </a:r>
            <a:br>
              <a:rPr lang="tr-TR" dirty="0" smtClean="0"/>
            </a:br>
            <a:r>
              <a:rPr lang="tr-TR" sz="2800" dirty="0" smtClean="0"/>
              <a:t>Faraday Kafesi</a:t>
            </a:r>
            <a:endParaRPr lang="tr-TR" dirty="0"/>
          </a:p>
        </p:txBody>
      </p:sp>
      <p:pic>
        <p:nvPicPr>
          <p:cNvPr id="2050" name="Picture 2" descr="faraday cage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1265"/>
            <a:ext cx="4892039" cy="42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49240"/>
            <a:ext cx="6023610" cy="9486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izleyelim!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Yıldırım düşen arabayı hatırlayalım!</a:t>
            </a: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311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0138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Deneyelim: </a:t>
            </a:r>
            <a:br>
              <a:rPr lang="tr-TR" dirty="0" smtClean="0"/>
            </a:br>
            <a:r>
              <a:rPr lang="tr-TR" sz="2800" dirty="0"/>
              <a:t>Elektromanyetik Kalkanlanma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389"/>
            <a:ext cx="8595360" cy="5602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Malzemeler</a:t>
            </a:r>
          </a:p>
          <a:p>
            <a:r>
              <a:rPr lang="tr-TR" sz="1800" dirty="0" smtClean="0"/>
              <a:t>2 adet cep telefonu ve alüminyum folyo</a:t>
            </a:r>
          </a:p>
          <a:p>
            <a:endParaRPr lang="tr-TR" sz="1800" dirty="0"/>
          </a:p>
          <a:p>
            <a:pPr marL="0" indent="0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Yapılışı</a:t>
            </a:r>
          </a:p>
          <a:p>
            <a:r>
              <a:rPr lang="tr-TR" sz="1800" dirty="0" smtClean="0"/>
              <a:t>İki telefonun da zil seslerini açalım.</a:t>
            </a:r>
          </a:p>
          <a:p>
            <a:r>
              <a:rPr lang="tr-TR" sz="1800" dirty="0" smtClean="0"/>
              <a:t>Elimizdeki </a:t>
            </a:r>
            <a:r>
              <a:rPr lang="tr-TR" sz="1800" dirty="0" smtClean="0"/>
              <a:t>folyoyu açalım ve üzerine 1. telefonu yerleştirelim.</a:t>
            </a:r>
          </a:p>
          <a:p>
            <a:r>
              <a:rPr lang="tr-TR" sz="1800" dirty="0" smtClean="0"/>
              <a:t>2. telefondan 1. yi arayalım. </a:t>
            </a:r>
          </a:p>
          <a:p>
            <a:pPr lvl="1"/>
            <a:r>
              <a:rPr lang="tr-TR" sz="1600" dirty="0" smtClean="0"/>
              <a:t>Çalma sesi geldi mi?</a:t>
            </a:r>
          </a:p>
          <a:p>
            <a:r>
              <a:rPr lang="tr-TR" sz="1800" dirty="0" smtClean="0"/>
              <a:t>Folyoyu 1. telefonun etrafına tamamen saralım ve tekrar arayalım. </a:t>
            </a:r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tr-TR" sz="1400" dirty="0"/>
              <a:t>Çalma sesi geldi mi</a:t>
            </a:r>
            <a:r>
              <a:rPr lang="tr-TR" sz="1400" dirty="0" smtClean="0"/>
              <a:t>?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tr-TR" sz="1800" dirty="0" smtClean="0"/>
              <a:t>Telefon folyoyu etrafına sarmadan önce çalarken, sardıktan sonra çalmıyor. Neden?</a:t>
            </a:r>
          </a:p>
          <a:p>
            <a:endParaRPr lang="tr-TR" sz="1000" dirty="0" smtClean="0"/>
          </a:p>
          <a:p>
            <a:pPr marL="0" indent="0">
              <a:buNone/>
            </a:pPr>
            <a:endParaRPr lang="tr-TR" sz="1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0481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389"/>
            <a:ext cx="7509510" cy="4351337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Faraday kafesi </a:t>
            </a:r>
            <a:r>
              <a:rPr lang="tr-TR" dirty="0" smtClean="0"/>
              <a:t>içindeki </a:t>
            </a:r>
            <a:r>
              <a:rPr lang="tr-TR" dirty="0"/>
              <a:t>insana neden elektrik çarpmaz?</a:t>
            </a:r>
          </a:p>
          <a:p>
            <a:r>
              <a:rPr lang="tr-TR" dirty="0" smtClean="0"/>
              <a:t>Arabaya yıldırım düşerse ne olur?</a:t>
            </a:r>
          </a:p>
          <a:p>
            <a:r>
              <a:rPr lang="tr-TR" dirty="0" smtClean="0"/>
              <a:t>Folyo ile sardığımız telefon neden çalmadı?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Cevap: </a:t>
            </a:r>
            <a:r>
              <a:rPr lang="tr-TR" dirty="0" smtClean="0"/>
              <a:t>Akım ile gelen elektronlar metal yüzeyde bulunan serbest elektronlar </a:t>
            </a:r>
            <a:r>
              <a:rPr lang="tr-TR" dirty="0" smtClean="0"/>
              <a:t>içerideki </a:t>
            </a:r>
            <a:r>
              <a:rPr lang="tr-TR" dirty="0" smtClean="0"/>
              <a:t>net elektrik alanı sıfır yapacak şekilde dizilirler. Metal yüzey (Kafes, araba ve alimünyum folyo) kalkan görevi görür. Buna elektromanyetik kalkanlanma denir. 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smtClean="0"/>
              <a:t>Faraday kafesinde ve arabaya düşen yıldırım olayında dışarıda çok çok yüksek elektrik alan olmasına rağmen, metal yüzey içerisinde net elektrik alan sıfırdır.</a:t>
            </a:r>
          </a:p>
          <a:p>
            <a:pPr marL="27432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Telefonlarımız elektromanyetik dalgalar ile sinyal alırlar. Folyo ile sardığımızda net elektrik alanı sıfırladığımız için elektromanyetik dalgalar telefonlarımıza ulaşamazlar.</a:t>
            </a:r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01389"/>
          </a:xfrm>
        </p:spPr>
        <p:txBody>
          <a:bodyPr>
            <a:normAutofit/>
          </a:bodyPr>
          <a:lstStyle/>
          <a:p>
            <a:r>
              <a:rPr lang="tr-TR" dirty="0" smtClean="0"/>
              <a:t>Cevaplayalım</a:t>
            </a:r>
            <a:endParaRPr lang="tr-T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012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12"/>
            <a:ext cx="9692640" cy="10510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Elektrik Alan: </a:t>
            </a:r>
            <a:br>
              <a:rPr lang="tr-TR" dirty="0" smtClean="0"/>
            </a:br>
            <a:r>
              <a:rPr lang="tr-TR" sz="2800" dirty="0" smtClean="0"/>
              <a:t>Birim ve Formül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778"/>
            <a:ext cx="7510606" cy="2677578"/>
          </a:xfrm>
          <a:prstGeom prst="rect">
            <a:avLst/>
          </a:prstGeom>
        </p:spPr>
      </p:pic>
      <p:pic>
        <p:nvPicPr>
          <p:cNvPr id="2050" name="Picture 2" descr="elektrik alan formül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10"/>
            <a:ext cx="7270047" cy="12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6170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068" t="20656" r="46230" b="20124"/>
          <a:stretch/>
        </p:blipFill>
        <p:spPr>
          <a:xfrm>
            <a:off x="181217" y="729441"/>
            <a:ext cx="5378335" cy="596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579" y="6180137"/>
            <a:ext cx="1755025" cy="516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LYS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60270" y="5875020"/>
            <a:ext cx="571500" cy="514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288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47" t="22925" r="45229" b="33900"/>
          <a:stretch/>
        </p:blipFill>
        <p:spPr>
          <a:xfrm>
            <a:off x="0" y="818262"/>
            <a:ext cx="5719156" cy="48269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3074670" y="4594860"/>
            <a:ext cx="571500" cy="514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83579" y="6180137"/>
            <a:ext cx="1755025" cy="516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LYS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166" t="18888" r="12552" b="14497"/>
          <a:stretch/>
        </p:blipFill>
        <p:spPr>
          <a:xfrm>
            <a:off x="217170" y="818262"/>
            <a:ext cx="3950012" cy="59664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0" y="5429250"/>
            <a:ext cx="571500" cy="514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83579" y="6180137"/>
            <a:ext cx="1755025" cy="516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2006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ÖSS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714" t="19868" r="16192" b="14033"/>
          <a:stretch/>
        </p:blipFill>
        <p:spPr>
          <a:xfrm>
            <a:off x="0" y="646812"/>
            <a:ext cx="3689187" cy="607837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1165860" y="5977890"/>
            <a:ext cx="571500" cy="514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83579" y="6180137"/>
            <a:ext cx="1755025" cy="516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0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2005</a:t>
            </a:r>
            <a:r>
              <a:rPr kumimoji="0" lang="tr-TR" sz="2000" b="0" i="0" u="none" strike="noStrike" kern="1200" cap="none" spc="1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ÖSS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406" t="32095" r="16802" b="43070"/>
          <a:stretch/>
        </p:blipFill>
        <p:spPr>
          <a:xfrm>
            <a:off x="0" y="1028700"/>
            <a:ext cx="6967019" cy="32346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4149090" y="3577590"/>
            <a:ext cx="571500" cy="5143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83579" y="6180137"/>
            <a:ext cx="1755025" cy="516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1991 ÖSS</a:t>
            </a: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28103"/>
            <a:ext cx="9692640" cy="983477"/>
          </a:xfrm>
        </p:spPr>
        <p:txBody>
          <a:bodyPr/>
          <a:lstStyle/>
          <a:p>
            <a:r>
              <a:rPr lang="tr-TR" dirty="0" smtClean="0"/>
              <a:t>Geçen Haftanın Özeti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211580"/>
            <a:ext cx="9692640" cy="5554980"/>
          </a:xfrm>
        </p:spPr>
        <p:txBody>
          <a:bodyPr>
            <a:normAutofit fontScale="85000" lnSpcReduction="20000"/>
          </a:bodyPr>
          <a:lstStyle/>
          <a:p>
            <a:pPr marL="285744" indent="-285744">
              <a:lnSpc>
                <a:spcPct val="150000"/>
              </a:lnSpc>
            </a:pPr>
            <a:r>
              <a:rPr lang="tr-TR" dirty="0"/>
              <a:t>Proton-Elektronu Çeker mi?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Proton Elektronu Ne Kadar Kuvvetle Çeker? 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Proton-Elektron Arasındaki Kuvvetler Nelerdir? 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Proton Elektronu Nasıl Çeker? 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Coulomb Kanunu 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Kendimizi Deneyelim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Elektriksel Alan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Kendimizi Deneyelim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Günün Özeti</a:t>
            </a:r>
          </a:p>
          <a:p>
            <a:pPr marL="285744" indent="-285744">
              <a:lnSpc>
                <a:spcPct val="150000"/>
              </a:lnSpc>
            </a:pPr>
            <a:r>
              <a:rPr lang="tr-TR" dirty="0"/>
              <a:t>Soru Çözümü</a:t>
            </a:r>
          </a:p>
          <a:p>
            <a:pPr>
              <a:buFont typeface="Courier New" pitchFamily="49" charset="0"/>
              <a:buChar char="o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39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00" t="40500" r="16803" b="17090"/>
          <a:stretch/>
        </p:blipFill>
        <p:spPr>
          <a:xfrm>
            <a:off x="0" y="818262"/>
            <a:ext cx="6452482" cy="50796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3383280" y="4800600"/>
            <a:ext cx="571500" cy="5372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4487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589" t="38972" r="41561" b="22820"/>
          <a:stretch/>
        </p:blipFill>
        <p:spPr>
          <a:xfrm>
            <a:off x="0" y="818262"/>
            <a:ext cx="6316410" cy="42109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4080510" y="4366260"/>
            <a:ext cx="571500" cy="5372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5118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00" t="34769" r="41867" b="28934"/>
          <a:stretch/>
        </p:blipFill>
        <p:spPr>
          <a:xfrm>
            <a:off x="0" y="905734"/>
            <a:ext cx="6822679" cy="44092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457450" y="4594860"/>
            <a:ext cx="571500" cy="5372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9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895" t="57693" r="42173" b="13650"/>
          <a:stretch/>
        </p:blipFill>
        <p:spPr>
          <a:xfrm>
            <a:off x="201912" y="1109431"/>
            <a:ext cx="7633873" cy="38948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01912" y="4297680"/>
            <a:ext cx="571500" cy="5372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751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896" t="26665" r="42478" b="22439"/>
          <a:stretch/>
        </p:blipFill>
        <p:spPr>
          <a:xfrm>
            <a:off x="0" y="818262"/>
            <a:ext cx="6356568" cy="57997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0" y="5989320"/>
            <a:ext cx="571500" cy="5372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25959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00" t="12991" r="40644" b="17854"/>
          <a:stretch/>
        </p:blipFill>
        <p:spPr>
          <a:xfrm>
            <a:off x="0" y="818261"/>
            <a:ext cx="5109210" cy="612428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8262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0" y="4526280"/>
            <a:ext cx="571500" cy="5372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bg1">
                    <a:lumMod val="75000"/>
                  </a:schemeClr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118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92037"/>
          </a:xfrm>
        </p:spPr>
        <p:txBody>
          <a:bodyPr/>
          <a:lstStyle/>
          <a:p>
            <a:r>
              <a:rPr lang="tr-TR" dirty="0" smtClean="0"/>
              <a:t>Neler Öğrendik?</a:t>
            </a:r>
            <a:endParaRPr lang="tr-T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51610"/>
            <a:ext cx="9208008" cy="3745547"/>
          </a:xfrm>
        </p:spPr>
        <p:txBody>
          <a:bodyPr/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11.2.1.2. Bir elektrik yükünün oluşturduğu elektriksel alanı açıklar ve 	elektriksel kuvvet ile ilişkilendirir.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b. Öğrencilerin yüklü cisimler arasında ki kuvvet vektörlerini 	çizmeleri ve elektrik alan vektörleri ile karşılaştırmaları sağlanır.</a:t>
            </a:r>
            <a:endParaRPr lang="tr-TR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11.2.1.3. Elektriksel kuvvet ve elektrik alan ile ilgili hesaplamalar yapar. </a:t>
            </a:r>
          </a:p>
        </p:txBody>
      </p:sp>
    </p:spTree>
    <p:extLst>
      <p:ext uri="{BB962C8B-B14F-4D97-AF65-F5344CB8AC3E}">
        <p14:creationId xmlns:p14="http://schemas.microsoft.com/office/powerpoint/2010/main" val="330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" y="0"/>
            <a:ext cx="6270498" cy="914897"/>
          </a:xfrm>
        </p:spPr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60894"/>
            <a:ext cx="8595360" cy="5897106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1"/>
                </a:solidFill>
              </a:rPr>
              <a:t>Yıldırım düşen araba</a:t>
            </a:r>
          </a:p>
          <a:p>
            <a:r>
              <a:rPr lang="tr-TR" sz="2600" dirty="0" smtClean="0">
                <a:solidFill>
                  <a:schemeClr val="tx1"/>
                </a:solidFill>
              </a:rPr>
              <a:t>Elektriksel alan çizgileri</a:t>
            </a:r>
          </a:p>
          <a:p>
            <a:r>
              <a:rPr lang="tr-TR" sz="2600" dirty="0" smtClean="0">
                <a:solidFill>
                  <a:schemeClr val="tx1"/>
                </a:solidFill>
              </a:rPr>
              <a:t>Hatırlayalım: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2600" dirty="0" smtClean="0">
                <a:solidFill>
                  <a:schemeClr val="tx1"/>
                </a:solidFill>
              </a:rPr>
              <a:t>Sınav soruları</a:t>
            </a:r>
          </a:p>
          <a:p>
            <a:pPr marL="0" indent="0"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085960"/>
          </a:xfrm>
        </p:spPr>
        <p:txBody>
          <a:bodyPr/>
          <a:lstStyle/>
          <a:p>
            <a:r>
              <a:rPr lang="tr-TR" dirty="0" smtClean="0"/>
              <a:t>Gelecek hafta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1373" y="1600006"/>
            <a:ext cx="9208008" cy="3745547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11.2.2.1. Elektriksel potansiyel enerji, potansiyel, potansiyel fark ve iş 	kavramlarını açıklar ve birbirleri ile ilişkilendirir. 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a. Öğrencilerin kavramlar ile ilgili matematiksel modelleri 	incelemeleri 	sağlanır.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11.2.2.2. Elektriksel potansiyel enerji ile gravitasyon potansiyel enerjisini 	birbirleri ile ilişkilendirir.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a. Öğrencilerin deneyler yaparak ve similasyonlar kullanarak 	kavramlar arasında ki ilişkileri sorgulamaları sağlanır.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11.2.2.3. Elektriksel potansiyel enerji, potansiyel, potansiyel fark ve iş 	kavramları ile ilgili işlemler yapar.</a:t>
            </a:r>
          </a:p>
        </p:txBody>
      </p:sp>
    </p:spTree>
    <p:extLst>
      <p:ext uri="{BB962C8B-B14F-4D97-AF65-F5344CB8AC3E}">
        <p14:creationId xmlns:p14="http://schemas.microsoft.com/office/powerpoint/2010/main" val="1661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148093"/>
            <a:ext cx="10017252" cy="1428929"/>
          </a:xfrm>
        </p:spPr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885950"/>
            <a:ext cx="9208008" cy="3745547"/>
          </a:xfrm>
        </p:spPr>
        <p:txBody>
          <a:bodyPr/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11.2.1.2. Bir elektrik yükünün oluşturduğu elektriksel alanı açıklar ve 	elektriksel kuvvet ile ilişkilendirir.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b. Öğrencilerin yüklü cisimler arasında ki kuvvet vektörlerini 	çizmeleri ve elektrik alan vektörleri ile karşılaştırmaları sağlanır.</a:t>
            </a:r>
            <a:endParaRPr lang="tr-TR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11.2.1.3. Elektriksel kuvvet ve elektrik alan ile ilgili hesaplamalar yapar. </a:t>
            </a:r>
          </a:p>
        </p:txBody>
      </p:sp>
    </p:spTree>
    <p:extLst>
      <p:ext uri="{BB962C8B-B14F-4D97-AF65-F5344CB8AC3E}">
        <p14:creationId xmlns:p14="http://schemas.microsoft.com/office/powerpoint/2010/main" val="14354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" y="0"/>
            <a:ext cx="6270498" cy="914897"/>
          </a:xfrm>
        </p:spPr>
        <p:txBody>
          <a:bodyPr/>
          <a:lstStyle/>
          <a:p>
            <a:r>
              <a:rPr lang="tr-TR" dirty="0" smtClean="0"/>
              <a:t>Neler öğreneceğiz?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60894"/>
            <a:ext cx="8595360" cy="5897106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1"/>
                </a:solidFill>
              </a:rPr>
              <a:t>Yıldırım düşen araba</a:t>
            </a:r>
          </a:p>
          <a:p>
            <a:r>
              <a:rPr lang="tr-TR" sz="2600" dirty="0" smtClean="0">
                <a:solidFill>
                  <a:schemeClr val="tx1"/>
                </a:solidFill>
              </a:rPr>
              <a:t>Elektriksel alan çizgileri</a:t>
            </a:r>
          </a:p>
          <a:p>
            <a:r>
              <a:rPr lang="tr-TR" sz="2600" smtClean="0">
                <a:solidFill>
                  <a:schemeClr val="tx1"/>
                </a:solidFill>
              </a:rPr>
              <a:t>Hatırlayalım</a:t>
            </a:r>
            <a:r>
              <a:rPr lang="tr-TR" sz="26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26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2600" dirty="0" smtClean="0">
                <a:solidFill>
                  <a:schemeClr val="tx1"/>
                </a:solidFill>
              </a:rPr>
              <a:t>Özet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2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25830"/>
          </a:xfrm>
        </p:spPr>
        <p:txBody>
          <a:bodyPr/>
          <a:lstStyle/>
          <a:p>
            <a:r>
              <a:rPr lang="tr-TR" dirty="0" smtClean="0"/>
              <a:t>Yıldırım Düşen Araba</a:t>
            </a:r>
            <a:endParaRPr lang="tr-TR" dirty="0"/>
          </a:p>
        </p:txBody>
      </p:sp>
      <p:pic>
        <p:nvPicPr>
          <p:cNvPr id="1026" name="Picture 2" descr="lightening on c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831"/>
            <a:ext cx="5690108" cy="319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327813"/>
            <a:ext cx="6733309" cy="242731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Arabanın içindeyken arabanıza yıldırım düşse ne olur? Arabanız zarar görür mü? Siz zarar görür müsünüz? 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Not: Yıldırım Hiroşimaya atılan</a:t>
            </a:r>
            <a:r>
              <a:rPr kumimoji="0" lang="tr-TR" sz="2600" b="0" i="0" u="none" strike="noStrike" kern="1200" cap="none" spc="1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 bombasından yaklaşık 100 kat fazla enerjiye sahiptir.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lang="tr-TR" sz="2600" spc="1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 izleyelim.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tr-TR" sz="2600" b="0" i="0" u="none" strike="noStrike" kern="1200" cap="none" spc="1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Neden araba etkilenmedi?</a:t>
            </a: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7483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019382"/>
          </a:xfrm>
        </p:spPr>
        <p:txBody>
          <a:bodyPr/>
          <a:lstStyle/>
          <a:p>
            <a:r>
              <a:rPr lang="tr-TR" dirty="0" smtClean="0"/>
              <a:t>Elektriksel Alan Çizgileri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8" b="8878"/>
          <a:stretch/>
        </p:blipFill>
        <p:spPr>
          <a:xfrm>
            <a:off x="1398685" y="2035837"/>
            <a:ext cx="4719338" cy="33300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939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r="36293" b="11371"/>
          <a:stretch/>
        </p:blipFill>
        <p:spPr>
          <a:xfrm>
            <a:off x="1261872" y="1613130"/>
            <a:ext cx="5121679" cy="3736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692640" cy="101938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Elektriksel Alan Çizgileri</a:t>
            </a:r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8283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8" b="14538"/>
          <a:stretch/>
        </p:blipFill>
        <p:spPr>
          <a:xfrm>
            <a:off x="953262" y="1664208"/>
            <a:ext cx="5846063" cy="346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86868" y="0"/>
            <a:ext cx="9692640" cy="101938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Elektriksel Alan Çizgileri</a:t>
            </a:r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411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937260"/>
          </a:xfrm>
        </p:spPr>
        <p:txBody>
          <a:bodyPr/>
          <a:lstStyle/>
          <a:p>
            <a:r>
              <a:rPr lang="tr-TR" dirty="0" smtClean="0"/>
              <a:t>Kendimizi Deneyelim?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655"/>
            <a:ext cx="5986261" cy="3523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66343"/>
            <a:ext cx="7115695" cy="20366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Yük fazla olursa elektrik alan çizgilerine ne olur?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Cisim içerisinde elektrik alan olur mu?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Elektrik alan çizgileri birbirini keser mi?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Elektrik alan çizgilerinin başı ve sonu nerede?</a:t>
            </a:r>
          </a:p>
          <a:p>
            <a:pPr marL="182880" marR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</a:pPr>
            <a:endParaRPr kumimoji="0" lang="tr-TR" sz="26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320" y="0"/>
            <a:ext cx="2994660" cy="685799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75000"/>
                  </a:schemeClr>
                </a:solidFill>
              </a:rPr>
              <a:t>Yıldırım düşen araba</a:t>
            </a:r>
          </a:p>
          <a:p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Elektriksel alan çizgileri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Hatırlayalım: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Yıldırım Oluşumu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Faraday Kafesi</a:t>
            </a:r>
          </a:p>
          <a:p>
            <a:pPr lvl="1"/>
            <a:r>
              <a:rPr lang="tr-TR" sz="1600" dirty="0" smtClean="0">
                <a:solidFill>
                  <a:schemeClr val="tx1"/>
                </a:solidFill>
              </a:rPr>
              <a:t>Elektromanyetik Kalkanlanma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Sınav soruları</a:t>
            </a:r>
          </a:p>
          <a:p>
            <a:r>
              <a:rPr lang="tr-TR" sz="1800" dirty="0" smtClean="0">
                <a:solidFill>
                  <a:schemeClr val="tx1"/>
                </a:solidFill>
              </a:rPr>
              <a:t>Özet</a:t>
            </a:r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08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ln>
          <a:solidFill>
            <a:srgbClr val="00B0F0"/>
          </a:solidFill>
        </a:ln>
      </a:spPr>
      <a:bodyPr vert="horz" lIns="91440" tIns="45720" rIns="91440" bIns="45720" rtlCol="0">
        <a:normAutofit/>
      </a:bodyPr>
      <a:lstStyle>
        <a:defPPr>
          <a:defRPr sz="18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2422</TotalTime>
  <Words>919</Words>
  <Application>Microsoft Office PowerPoint</Application>
  <PresentationFormat>Widescreen</PresentationFormat>
  <Paragraphs>375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Schoolbook</vt:lpstr>
      <vt:lpstr>Courier New</vt:lpstr>
      <vt:lpstr>Wingdings 2</vt:lpstr>
      <vt:lpstr>View</vt:lpstr>
      <vt:lpstr>       Elektrik Alan  </vt:lpstr>
      <vt:lpstr>Geçen Haftanın Özeti</vt:lpstr>
      <vt:lpstr>Kazanımlar</vt:lpstr>
      <vt:lpstr>Neler öğreneceğiz?</vt:lpstr>
      <vt:lpstr>Yıldırım Düşen Araba</vt:lpstr>
      <vt:lpstr>Elektriksel Alan Çizgileri</vt:lpstr>
      <vt:lpstr>PowerPoint Presentation</vt:lpstr>
      <vt:lpstr>PowerPoint Presentation</vt:lpstr>
      <vt:lpstr>Kendimizi Deneyelim?</vt:lpstr>
      <vt:lpstr>Hatırlayalım:  Yıldırım Nasıl Oluşur?</vt:lpstr>
      <vt:lpstr>Hatırlayalım:  Faraday Kafesi</vt:lpstr>
      <vt:lpstr>Deneyelim:  Elektromanyetik Kalkanlanma</vt:lpstr>
      <vt:lpstr>Cevaplayalım</vt:lpstr>
      <vt:lpstr>Elektrik Alan:  Birim ve Formül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Neler Öğrendik?</vt:lpstr>
      <vt:lpstr>Özet</vt:lpstr>
      <vt:lpstr>Gelecek hafta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 Öğrencilerinin Basit Elektrik Devreleri ve Geometrik Optik Konusundaki Kavram Yanılgıları</dc:title>
  <dc:creator>Dilber</dc:creator>
  <cp:lastModifiedBy>Dilber</cp:lastModifiedBy>
  <cp:revision>171</cp:revision>
  <dcterms:created xsi:type="dcterms:W3CDTF">2016-08-15T13:01:36Z</dcterms:created>
  <dcterms:modified xsi:type="dcterms:W3CDTF">2017-02-18T05:50:28Z</dcterms:modified>
</cp:coreProperties>
</file>