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52"/>
  </p:notesMasterIdLst>
  <p:sldIdLst>
    <p:sldId id="259" r:id="rId2"/>
    <p:sldId id="263" r:id="rId3"/>
    <p:sldId id="265" r:id="rId4"/>
    <p:sldId id="268" r:id="rId5"/>
    <p:sldId id="334" r:id="rId6"/>
    <p:sldId id="258" r:id="rId7"/>
    <p:sldId id="324" r:id="rId8"/>
    <p:sldId id="325" r:id="rId9"/>
    <p:sldId id="326" r:id="rId10"/>
    <p:sldId id="327" r:id="rId11"/>
    <p:sldId id="270" r:id="rId12"/>
    <p:sldId id="300" r:id="rId13"/>
    <p:sldId id="329" r:id="rId14"/>
    <p:sldId id="330" r:id="rId15"/>
    <p:sldId id="315" r:id="rId16"/>
    <p:sldId id="317" r:id="rId17"/>
    <p:sldId id="309" r:id="rId18"/>
    <p:sldId id="310" r:id="rId19"/>
    <p:sldId id="313" r:id="rId20"/>
    <p:sldId id="304" r:id="rId21"/>
    <p:sldId id="305" r:id="rId22"/>
    <p:sldId id="278" r:id="rId23"/>
    <p:sldId id="303" r:id="rId24"/>
    <p:sldId id="276" r:id="rId25"/>
    <p:sldId id="320" r:id="rId26"/>
    <p:sldId id="307" r:id="rId27"/>
    <p:sldId id="281" r:id="rId28"/>
    <p:sldId id="274" r:id="rId29"/>
    <p:sldId id="333" r:id="rId30"/>
    <p:sldId id="321" r:id="rId31"/>
    <p:sldId id="323" r:id="rId32"/>
    <p:sldId id="322" r:id="rId33"/>
    <p:sldId id="272" r:id="rId34"/>
    <p:sldId id="282" r:id="rId35"/>
    <p:sldId id="267" r:id="rId36"/>
    <p:sldId id="331" r:id="rId37"/>
    <p:sldId id="291" r:id="rId38"/>
    <p:sldId id="308" r:id="rId39"/>
    <p:sldId id="293" r:id="rId40"/>
    <p:sldId id="332" r:id="rId41"/>
    <p:sldId id="290" r:id="rId42"/>
    <p:sldId id="288" r:id="rId43"/>
    <p:sldId id="292" r:id="rId44"/>
    <p:sldId id="286" r:id="rId45"/>
    <p:sldId id="289" r:id="rId46"/>
    <p:sldId id="294" r:id="rId47"/>
    <p:sldId id="285" r:id="rId48"/>
    <p:sldId id="284" r:id="rId49"/>
    <p:sldId id="273" r:id="rId50"/>
    <p:sldId id="318"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84761" autoAdjust="0"/>
  </p:normalViewPr>
  <p:slideViewPr>
    <p:cSldViewPr snapToGrid="0">
      <p:cViewPr varScale="1">
        <p:scale>
          <a:sx n="78" d="100"/>
          <a:sy n="78"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ED1A8-8F54-4CFC-A53A-4B1CACC2D8B3}" type="datetimeFigureOut">
              <a:rPr lang="tr-TR" smtClean="0"/>
              <a:t>16.3.2018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7CE48-F3B0-4932-B93F-8E112BAB3552}" type="slidenum">
              <a:rPr lang="tr-TR" smtClean="0"/>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lcRp1jKJmJU"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khanacademy.org/partner-content/nasa/measuringuniverse/spacemath1/v/lunareclips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hanacademy.org/partner-content/nasa/measuringuniverse/spacemath1/p/animate-phases-of-the-mo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kusadasiaol.meb.k12.tr/tema/icerikler/ogrencilerimiz-kusadasi-sahiline-gunes-saati-cizimine-basladi_2487369.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a:t>
            </a:fld>
            <a:endParaRPr lang="tr-TR"/>
          </a:p>
        </p:txBody>
      </p:sp>
    </p:spTree>
    <p:extLst>
      <p:ext uri="{BB962C8B-B14F-4D97-AF65-F5344CB8AC3E}">
        <p14:creationId xmlns:p14="http://schemas.microsoft.com/office/powerpoint/2010/main" val="47249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15</a:t>
            </a:fld>
            <a:endParaRPr lang="tr-TR"/>
          </a:p>
        </p:txBody>
      </p:sp>
    </p:spTree>
    <p:extLst>
      <p:ext uri="{BB962C8B-B14F-4D97-AF65-F5344CB8AC3E}">
        <p14:creationId xmlns:p14="http://schemas.microsoft.com/office/powerpoint/2010/main" val="215539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16</a:t>
            </a:fld>
            <a:endParaRPr lang="tr-TR"/>
          </a:p>
        </p:txBody>
      </p:sp>
    </p:spTree>
    <p:extLst>
      <p:ext uri="{BB962C8B-B14F-4D97-AF65-F5344CB8AC3E}">
        <p14:creationId xmlns:p14="http://schemas.microsoft.com/office/powerpoint/2010/main" val="195650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17</a:t>
            </a:fld>
            <a:endParaRPr lang="tr-TR"/>
          </a:p>
        </p:txBody>
      </p:sp>
    </p:spTree>
    <p:extLst>
      <p:ext uri="{BB962C8B-B14F-4D97-AF65-F5344CB8AC3E}">
        <p14:creationId xmlns:p14="http://schemas.microsoft.com/office/powerpoint/2010/main" val="300229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18</a:t>
            </a:fld>
            <a:endParaRPr lang="tr-TR"/>
          </a:p>
        </p:txBody>
      </p:sp>
    </p:spTree>
    <p:extLst>
      <p:ext uri="{BB962C8B-B14F-4D97-AF65-F5344CB8AC3E}">
        <p14:creationId xmlns:p14="http://schemas.microsoft.com/office/powerpoint/2010/main" val="33677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Olur. Ortamda farklı renklerde ışık kaynağı olduğunda, bir</a:t>
            </a:r>
            <a:r>
              <a:rPr lang="tr-TR" baseline="0" dirty="0" smtClean="0"/>
              <a:t> ışık kaynağının ulaşamadığı bölgelere diğer ışık kaynakları ulaşır. Renklerin karışımından oluşan yarı gölge olur.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19</a:t>
            </a:fld>
            <a:endParaRPr lang="tr-TR"/>
          </a:p>
        </p:txBody>
      </p:sp>
    </p:spTree>
    <p:extLst>
      <p:ext uri="{BB962C8B-B14F-4D97-AF65-F5344CB8AC3E}">
        <p14:creationId xmlns:p14="http://schemas.microsoft.com/office/powerpoint/2010/main" val="191896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Dünyamız, güneş ışınları ile aydınlanır. Sürekli olarak Dünya’nın etrafında dönen Ay, Güneş ile Dünya arasına girdiği zaman, Güneş tutulması meydana gelir. Bir başka deyişle, Güneş’ten Dünya’ya gelen ışık ışınlarının bir kısmını Ay engeller ve Dünya üzerine Ay’ın gölgesi düşer. Gölgenin bulunduğu kısımda yaşayan insanlar Güneş tutulması gözlemlerler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20</a:t>
            </a:fld>
            <a:endParaRPr lang="tr-TR"/>
          </a:p>
        </p:txBody>
      </p:sp>
    </p:spTree>
    <p:extLst>
      <p:ext uri="{BB962C8B-B14F-4D97-AF65-F5344CB8AC3E}">
        <p14:creationId xmlns:p14="http://schemas.microsoft.com/office/powerpoint/2010/main" val="212395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Güneş tutulması esnasında bazen, bazı bölgelerdeki insanlar tam güneş tutulması, tutulmanın gözlemlenebildiği diğer bölgedekiler ise parçalı güneş tutulması gözlemlerler. Ay’ın Dünya’dan nispeten daha uzakta olduğu zamanlarda ise tam güneş tutulması yerine halkalı güneş tutulması gözlemlenir.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Tam güneş tutulması gözlemleyebilmek için Güneş-Ay-Göz aynı doğrultuda olmalıdır ve Güneş ve Ay’ın görünür büyüklüğü aynı olmalıdır. Başka bir deyişle, dünya üzerinde hem tam gölge hem yarı gölge olmalıdır ve  biz dünya üzerinde Ay’ın tam gölgesi kısmında olmalıyız.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Halkalı güneş tutulması gözlemlenmesi için yine Güneş-Ay-Göz aynı doğrultuda olmalıdır. Tam güneş tutulmasından farklı olarak, Ay’ın görünür büyüklüğü, Güneş’in görünür büyüklüğünden küçük olmalıdır. Bu durumda Dünya üzerinde biri diğerinden koyu olan iki yarı gölge oluşur ve biz dünya üzerinde koyu yarı gölge kısmında olduğumuzda halkalı güneş tutulması gözlemleriz.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Güneş-Ay-Göz birebir aynı doğrultuda olmadığı durumda parçalı güneş tutulması gözlemlenir. Bir başka deyişle, biz dünya üzerinde </a:t>
            </a:r>
            <a:r>
              <a:rPr lang="tr-TR" sz="1200" u="sng" kern="1200" dirty="0" smtClean="0">
                <a:solidFill>
                  <a:schemeClr val="tx1"/>
                </a:solidFill>
                <a:effectLst/>
                <a:latin typeface="+mn-lt"/>
                <a:ea typeface="+mn-ea"/>
                <a:cs typeface="+mn-cs"/>
              </a:rPr>
              <a:t>merkezde olmayan</a:t>
            </a:r>
            <a:r>
              <a:rPr lang="tr-TR" sz="1200" kern="1200" dirty="0" smtClean="0">
                <a:solidFill>
                  <a:schemeClr val="tx1"/>
                </a:solidFill>
                <a:effectLst/>
                <a:latin typeface="+mn-lt"/>
                <a:ea typeface="+mn-ea"/>
                <a:cs typeface="+mn-cs"/>
              </a:rPr>
              <a:t> yarı gölge kısmında olduğumuzda parçalı güneş tutulması gözlemleriz. Her tam tutulma ve her halkalı tutulma parçalı olarak başlar ve parçalı olarak biter.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21</a:t>
            </a:fld>
            <a:endParaRPr lang="tr-TR"/>
          </a:p>
        </p:txBody>
      </p:sp>
    </p:spTree>
    <p:extLst>
      <p:ext uri="{BB962C8B-B14F-4D97-AF65-F5344CB8AC3E}">
        <p14:creationId xmlns:p14="http://schemas.microsoft.com/office/powerpoint/2010/main" val="14111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http://www.timeanddate.com/eclipse/europe.html?starty=2060&amp;type=total-solar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22</a:t>
            </a:fld>
            <a:endParaRPr lang="tr-TR"/>
          </a:p>
        </p:txBody>
      </p:sp>
    </p:spTree>
    <p:extLst>
      <p:ext uri="{BB962C8B-B14F-4D97-AF65-F5344CB8AC3E}">
        <p14:creationId xmlns:p14="http://schemas.microsoft.com/office/powerpoint/2010/main" val="120977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Dünya’mızın ışık kaynağı Güneş’tir. Ay tutulması olabilmesi için, Ay üzerine Güneş’ten gelen ışığın engellenmesi gerekir. Ay tutulması esnasında, bu engel görevini Dünya üstlenir. Güneş-Dünya-Ay aynı doğrultuda olduğunda Ay tutulması meydana gelir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23</a:t>
            </a:fld>
            <a:endParaRPr lang="tr-TR"/>
          </a:p>
        </p:txBody>
      </p:sp>
    </p:spTree>
    <p:extLst>
      <p:ext uri="{BB962C8B-B14F-4D97-AF65-F5344CB8AC3E}">
        <p14:creationId xmlns:p14="http://schemas.microsoft.com/office/powerpoint/2010/main" val="213044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hlinkClick r:id="rId3"/>
              </a:rPr>
              <a:t>https://www.youtube.com/watch?v=lcRp1jKJmJU</a:t>
            </a:r>
            <a:endParaRPr lang="tr-T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a:t>
            </a:r>
            <a:r>
              <a:rPr lang="tr-TR" sz="1200" kern="1200" baseline="0" dirty="0" smtClean="0">
                <a:solidFill>
                  <a:schemeClr val="tx1"/>
                </a:solidFill>
                <a:effectLst/>
                <a:latin typeface="+mn-lt"/>
                <a:ea typeface="+mn-ea"/>
                <a:cs typeface="+mn-cs"/>
              </a:rPr>
              <a:t> tutulması esnasında, </a:t>
            </a:r>
            <a:r>
              <a:rPr lang="tr-TR" sz="1200" kern="1200" dirty="0" smtClean="0">
                <a:solidFill>
                  <a:schemeClr val="tx1"/>
                </a:solidFill>
                <a:effectLst/>
                <a:latin typeface="+mn-lt"/>
                <a:ea typeface="+mn-ea"/>
                <a:cs typeface="+mn-cs"/>
              </a:rPr>
              <a:t>Dünya’nın arka tarafında ışınların kısmen ulaştığı bölgeler (yarı gölge) ve sadece kırmızı ışığın ulaştığı bölge (kızıl gölge) bulunmaktadır. Ay</a:t>
            </a:r>
            <a:r>
              <a:rPr lang="tr-TR" sz="1200" kern="1200" baseline="0" dirty="0" smtClean="0">
                <a:solidFill>
                  <a:schemeClr val="tx1"/>
                </a:solidFill>
                <a:effectLst/>
                <a:latin typeface="+mn-lt"/>
                <a:ea typeface="+mn-ea"/>
                <a:cs typeface="+mn-cs"/>
              </a:rPr>
              <a:t> kızıl bölgeden geçerken ay tutulması gerçekleşir. </a:t>
            </a:r>
            <a:r>
              <a:rPr lang="tr-TR" sz="1200" kern="1200" dirty="0" smtClean="0">
                <a:solidFill>
                  <a:schemeClr val="tx1"/>
                </a:solidFill>
                <a:effectLst/>
                <a:latin typeface="+mn-lt"/>
                <a:ea typeface="+mn-ea"/>
                <a:cs typeface="+mn-cs"/>
              </a:rPr>
              <a:t>Başka bir deyişle; Ay, deneyimizde gözlemlediğimiz tam gölge bölgesinden geçmesine rağmen rengini kızıl görürüz. Bunun nedenini ileriki konularda detaylı olarak öğreneceğiz. Bu beyaz ışığın atmosgerden geçerlen renklerine ayrılması ile ilgilidir.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Gazetelerde, haber bültenlerinde sık sık bahsi geçen ‘Kanlı Ay Tutulması’ olayı aslında herhangi bir Ay tutulması olayıdır. Zaten, tüm tam ay tutulmaları kızıl olarak görülür!!!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hlinkClick r:id="rId4"/>
              </a:rPr>
              <a:t>https://www.khanacademy.org/partner-content/nasa/measuringuniverse/spacemath1/v/lunareclipse</a:t>
            </a:r>
            <a:r>
              <a:rPr lang="tr-TR"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24</a:t>
            </a:fld>
            <a:endParaRPr lang="tr-TR"/>
          </a:p>
        </p:txBody>
      </p:sp>
    </p:spTree>
    <p:extLst>
      <p:ext uri="{BB962C8B-B14F-4D97-AF65-F5344CB8AC3E}">
        <p14:creationId xmlns:p14="http://schemas.microsoft.com/office/powerpoint/2010/main" val="168174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Şekilde ki Dünya üzerinde ki karartı, ayın</a:t>
            </a:r>
            <a:r>
              <a:rPr lang="tr-TR" baseline="0" dirty="0" smtClean="0"/>
              <a:t> gölgesidir. Güneş tutulması anında çekilmiştir bu fotoğraflar.  Bu bilgileri şimdi vermeyelim. Dersin sonunda tutulmalar detaylı anlatılacaktır.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6</a:t>
            </a:fld>
            <a:endParaRPr lang="tr-TR"/>
          </a:p>
        </p:txBody>
      </p:sp>
    </p:spTree>
    <p:extLst>
      <p:ext uri="{BB962C8B-B14F-4D97-AF65-F5344CB8AC3E}">
        <p14:creationId xmlns:p14="http://schemas.microsoft.com/office/powerpoint/2010/main" val="171907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Dünya’nın arka tarafında ışınların kısmen ulaştığı bölgeler (yarı gölge) ve sadece kırmızı ışığın ulaştığı bölge (kızıl gölge) bulunmaktadır. Ay, yarı gölgeden geçerken, yarı gölgeli ay tutulması gözlemleriz. Her Ay tutulmasının başlangıcı ve bitişi yarı gölgeli ay tutulmasıdır. Bu durumda, Güneş-Dünya-Ay aynı doğrultuda değillerdir. Ay, kızıl gölgeden geçerken, ya tam ay tutulması ya da parçalı ay tutulması gözlemleriz. Eğer Güneş-Dünya-Ay aynı doğrultuda ise tam ay tutulması, bu doğrultu bir miktar bozulduğunda, yani ay hala kırmızı ışığın ulaştığı bölgede olduğunda da tam ay tutulması, doğrultu daha fazla bozulduğunda parçalı ay tutulması, iyice bozulduğunda yarı gölgeli ay tutulması gözlemleriz.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25</a:t>
            </a:fld>
            <a:endParaRPr lang="tr-TR"/>
          </a:p>
        </p:txBody>
      </p:sp>
    </p:spTree>
    <p:extLst>
      <p:ext uri="{BB962C8B-B14F-4D97-AF65-F5344CB8AC3E}">
        <p14:creationId xmlns:p14="http://schemas.microsoft.com/office/powerpoint/2010/main" val="35830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hlinkClick r:id="rId3"/>
              </a:rPr>
              <a:t>https://www.khanacademy.org/partner-content/nasa/measuringuniverse/spacemath1/p/animate-phases-of-the-moon</a:t>
            </a:r>
            <a:r>
              <a:rPr lang="tr-TR" sz="1200" dirty="0" smtClean="0"/>
              <a:t> </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Ay’ın eksen eğikliğinden kaynaklı olarak, her dolunayda Güneş-Dünya-Ay aynı sıralamada olmasına rağmen ay kızıl bölgeden geçmez.  Sadece ekinokslarda (genellikle 21 Mart ve 21 Eylül) aynı doğrultuda olur ve tam ay tutulması gözlemleriz. </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26</a:t>
            </a:fld>
            <a:endParaRPr lang="tr-TR"/>
          </a:p>
        </p:txBody>
      </p:sp>
    </p:spTree>
    <p:extLst>
      <p:ext uri="{BB962C8B-B14F-4D97-AF65-F5344CB8AC3E}">
        <p14:creationId xmlns:p14="http://schemas.microsoft.com/office/powerpoint/2010/main" val="242453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http://earthobservatory.nasa.gov/NaturalHazards/view.php?id=87675</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27</a:t>
            </a:fld>
            <a:endParaRPr lang="tr-TR"/>
          </a:p>
        </p:txBody>
      </p:sp>
    </p:spTree>
    <p:extLst>
      <p:ext uri="{BB962C8B-B14F-4D97-AF65-F5344CB8AC3E}">
        <p14:creationId xmlns:p14="http://schemas.microsoft.com/office/powerpoint/2010/main" val="144450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28</a:t>
            </a:fld>
            <a:endParaRPr lang="tr-TR"/>
          </a:p>
        </p:txBody>
      </p:sp>
    </p:spTree>
    <p:extLst>
      <p:ext uri="{BB962C8B-B14F-4D97-AF65-F5344CB8AC3E}">
        <p14:creationId xmlns:p14="http://schemas.microsoft.com/office/powerpoint/2010/main" val="193184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Deneyimizde engel ve perdeyi sabit tutarak, küresel ışık kaynağını, engelden uzaklaştırdıkça yarı gölgenin azaldığını, tam gölge arttığını gözlemlemiştik. Daha da uzaklaştırsaydık, yarı gölgenin yok olduğunu, gölgenin tamamının tam gölge olduğunu gözlemlerdik. Küresel ışık kaynağı, noktasal ışık kaynağı gibi davranırdı. Burada da aynı durum söz konusudur. Güneş çubuğa o kadar uzaktır ki, noktasal ışık kaynağı gibi davranır.</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hlinkClick r:id="rId3"/>
              </a:rPr>
              <a:t>http://kusadasiaol.meb.k12.tr/tema/icerikler/ogrencilerimiz-kusadasi-sahiline-gunes-saati-cizimine-basladi_2487369.html</a:t>
            </a:r>
            <a:r>
              <a:rPr lang="tr-TR" sz="1200" dirty="0" smtClean="0"/>
              <a:t> </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29</a:t>
            </a:fld>
            <a:endParaRPr lang="tr-TR"/>
          </a:p>
        </p:txBody>
      </p:sp>
    </p:spTree>
    <p:extLst>
      <p:ext uri="{BB962C8B-B14F-4D97-AF65-F5344CB8AC3E}">
        <p14:creationId xmlns:p14="http://schemas.microsoft.com/office/powerpoint/2010/main" val="103160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30</a:t>
            </a:fld>
            <a:endParaRPr lang="tr-TR"/>
          </a:p>
        </p:txBody>
      </p:sp>
    </p:spTree>
    <p:extLst>
      <p:ext uri="{BB962C8B-B14F-4D97-AF65-F5344CB8AC3E}">
        <p14:creationId xmlns:p14="http://schemas.microsoft.com/office/powerpoint/2010/main" val="2170401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31</a:t>
            </a:fld>
            <a:endParaRPr lang="tr-TR"/>
          </a:p>
        </p:txBody>
      </p:sp>
    </p:spTree>
    <p:extLst>
      <p:ext uri="{BB962C8B-B14F-4D97-AF65-F5344CB8AC3E}">
        <p14:creationId xmlns:p14="http://schemas.microsoft.com/office/powerpoint/2010/main" val="786281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32</a:t>
            </a:fld>
            <a:endParaRPr lang="tr-TR"/>
          </a:p>
        </p:txBody>
      </p:sp>
    </p:spTree>
    <p:extLst>
      <p:ext uri="{BB962C8B-B14F-4D97-AF65-F5344CB8AC3E}">
        <p14:creationId xmlns:p14="http://schemas.microsoft.com/office/powerpoint/2010/main" val="1102346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37</a:t>
            </a:fld>
            <a:endParaRPr lang="tr-TR"/>
          </a:p>
        </p:txBody>
      </p:sp>
    </p:spTree>
    <p:extLst>
      <p:ext uri="{BB962C8B-B14F-4D97-AF65-F5344CB8AC3E}">
        <p14:creationId xmlns:p14="http://schemas.microsoft.com/office/powerpoint/2010/main" val="3045546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38</a:t>
            </a:fld>
            <a:endParaRPr lang="tr-TR"/>
          </a:p>
        </p:txBody>
      </p:sp>
    </p:spTree>
    <p:extLst>
      <p:ext uri="{BB962C8B-B14F-4D97-AF65-F5344CB8AC3E}">
        <p14:creationId xmlns:p14="http://schemas.microsoft.com/office/powerpoint/2010/main" val="186201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8</a:t>
            </a:fld>
            <a:endParaRPr lang="tr-TR"/>
          </a:p>
        </p:txBody>
      </p:sp>
    </p:spTree>
    <p:extLst>
      <p:ext uri="{BB962C8B-B14F-4D97-AF65-F5344CB8AC3E}">
        <p14:creationId xmlns:p14="http://schemas.microsoft.com/office/powerpoint/2010/main" val="633632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39</a:t>
            </a:fld>
            <a:endParaRPr lang="tr-TR"/>
          </a:p>
        </p:txBody>
      </p:sp>
    </p:spTree>
    <p:extLst>
      <p:ext uri="{BB962C8B-B14F-4D97-AF65-F5344CB8AC3E}">
        <p14:creationId xmlns:p14="http://schemas.microsoft.com/office/powerpoint/2010/main" val="3170806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40</a:t>
            </a:fld>
            <a:endParaRPr lang="tr-TR"/>
          </a:p>
        </p:txBody>
      </p:sp>
    </p:spTree>
    <p:extLst>
      <p:ext uri="{BB962C8B-B14F-4D97-AF65-F5344CB8AC3E}">
        <p14:creationId xmlns:p14="http://schemas.microsoft.com/office/powerpoint/2010/main" val="1956734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41</a:t>
            </a:fld>
            <a:endParaRPr lang="tr-TR"/>
          </a:p>
        </p:txBody>
      </p:sp>
    </p:spTree>
    <p:extLst>
      <p:ext uri="{BB962C8B-B14F-4D97-AF65-F5344CB8AC3E}">
        <p14:creationId xmlns:p14="http://schemas.microsoft.com/office/powerpoint/2010/main" val="299673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42</a:t>
            </a:fld>
            <a:endParaRPr lang="tr-TR"/>
          </a:p>
        </p:txBody>
      </p:sp>
    </p:spTree>
    <p:extLst>
      <p:ext uri="{BB962C8B-B14F-4D97-AF65-F5344CB8AC3E}">
        <p14:creationId xmlns:p14="http://schemas.microsoft.com/office/powerpoint/2010/main" val="1310154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43</a:t>
            </a:fld>
            <a:endParaRPr lang="tr-TR"/>
          </a:p>
        </p:txBody>
      </p:sp>
    </p:spTree>
    <p:extLst>
      <p:ext uri="{BB962C8B-B14F-4D97-AF65-F5344CB8AC3E}">
        <p14:creationId xmlns:p14="http://schemas.microsoft.com/office/powerpoint/2010/main" val="3260038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44</a:t>
            </a:fld>
            <a:endParaRPr lang="tr-TR"/>
          </a:p>
        </p:txBody>
      </p:sp>
    </p:spTree>
    <p:extLst>
      <p:ext uri="{BB962C8B-B14F-4D97-AF65-F5344CB8AC3E}">
        <p14:creationId xmlns:p14="http://schemas.microsoft.com/office/powerpoint/2010/main" val="4137728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45</a:t>
            </a:fld>
            <a:endParaRPr lang="tr-TR"/>
          </a:p>
        </p:txBody>
      </p:sp>
    </p:spTree>
    <p:extLst>
      <p:ext uri="{BB962C8B-B14F-4D97-AF65-F5344CB8AC3E}">
        <p14:creationId xmlns:p14="http://schemas.microsoft.com/office/powerpoint/2010/main" val="2364211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46</a:t>
            </a:fld>
            <a:endParaRPr lang="tr-TR"/>
          </a:p>
        </p:txBody>
      </p:sp>
    </p:spTree>
    <p:extLst>
      <p:ext uri="{BB962C8B-B14F-4D97-AF65-F5344CB8AC3E}">
        <p14:creationId xmlns:p14="http://schemas.microsoft.com/office/powerpoint/2010/main" val="2787398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47</a:t>
            </a:fld>
            <a:endParaRPr lang="tr-TR"/>
          </a:p>
        </p:txBody>
      </p:sp>
    </p:spTree>
    <p:extLst>
      <p:ext uri="{BB962C8B-B14F-4D97-AF65-F5344CB8AC3E}">
        <p14:creationId xmlns:p14="http://schemas.microsoft.com/office/powerpoint/2010/main" val="1722965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48</a:t>
            </a:fld>
            <a:endParaRPr lang="tr-TR"/>
          </a:p>
        </p:txBody>
      </p:sp>
    </p:spTree>
    <p:extLst>
      <p:ext uri="{BB962C8B-B14F-4D97-AF65-F5344CB8AC3E}">
        <p14:creationId xmlns:p14="http://schemas.microsoft.com/office/powerpoint/2010/main" val="236031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9</a:t>
            </a:fld>
            <a:endParaRPr lang="tr-TR"/>
          </a:p>
        </p:txBody>
      </p:sp>
    </p:spTree>
    <p:extLst>
      <p:ext uri="{BB962C8B-B14F-4D97-AF65-F5344CB8AC3E}">
        <p14:creationId xmlns:p14="http://schemas.microsoft.com/office/powerpoint/2010/main" val="328959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49</a:t>
            </a:fld>
            <a:endParaRPr lang="tr-TR"/>
          </a:p>
        </p:txBody>
      </p:sp>
    </p:spTree>
    <p:extLst>
      <p:ext uri="{BB962C8B-B14F-4D97-AF65-F5344CB8AC3E}">
        <p14:creationId xmlns:p14="http://schemas.microsoft.com/office/powerpoint/2010/main" val="411391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Tüm</a:t>
            </a:r>
            <a:r>
              <a:rPr lang="tr-TR" baseline="0" dirty="0" smtClean="0"/>
              <a:t> ışıklar için değil. Görünür ışık için saydamken, mor ve ötesi ve kızıl ötesi için değildir.</a:t>
            </a:r>
          </a:p>
          <a:p>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Zarar görürdük. Ultraviole ışınlar, enerjisi yüksek ışınlardır. Sağlığımıza ciddi zarar verirler.</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10</a:t>
            </a:fld>
            <a:endParaRPr lang="tr-TR"/>
          </a:p>
        </p:txBody>
      </p:sp>
    </p:spTree>
    <p:extLst>
      <p:ext uri="{BB962C8B-B14F-4D97-AF65-F5344CB8AC3E}">
        <p14:creationId xmlns:p14="http://schemas.microsoft.com/office/powerpoint/2010/main" val="401919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11</a:t>
            </a:fld>
            <a:endParaRPr lang="tr-TR"/>
          </a:p>
        </p:txBody>
      </p:sp>
    </p:spTree>
    <p:extLst>
      <p:ext uri="{BB962C8B-B14F-4D97-AF65-F5344CB8AC3E}">
        <p14:creationId xmlns:p14="http://schemas.microsoft.com/office/powerpoint/2010/main" val="186844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12</a:t>
            </a:fld>
            <a:endParaRPr lang="tr-TR"/>
          </a:p>
        </p:txBody>
      </p:sp>
    </p:spTree>
    <p:extLst>
      <p:ext uri="{BB962C8B-B14F-4D97-AF65-F5344CB8AC3E}">
        <p14:creationId xmlns:p14="http://schemas.microsoft.com/office/powerpoint/2010/main" val="335727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13</a:t>
            </a:fld>
            <a:endParaRPr lang="tr-TR"/>
          </a:p>
        </p:txBody>
      </p:sp>
    </p:spTree>
    <p:extLst>
      <p:ext uri="{BB962C8B-B14F-4D97-AF65-F5344CB8AC3E}">
        <p14:creationId xmlns:p14="http://schemas.microsoft.com/office/powerpoint/2010/main" val="279053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14</a:t>
            </a:fld>
            <a:endParaRPr lang="tr-TR"/>
          </a:p>
        </p:txBody>
      </p:sp>
    </p:spTree>
    <p:extLst>
      <p:ext uri="{BB962C8B-B14F-4D97-AF65-F5344CB8AC3E}">
        <p14:creationId xmlns:p14="http://schemas.microsoft.com/office/powerpoint/2010/main" val="3136803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160B30-60EE-45FA-8251-617A49E60C36}" type="datetimeFigureOut">
              <a:rPr lang="tr-TR" smtClean="0"/>
              <a:t>16.3.2018</a:t>
            </a:fld>
            <a:endParaRPr lang="tr-TR"/>
          </a:p>
        </p:txBody>
      </p:sp>
      <p:sp>
        <p:nvSpPr>
          <p:cNvPr id="5" name="Footer Placeholder 4"/>
          <p:cNvSpPr>
            <a:spLocks noGrp="1"/>
          </p:cNvSpPr>
          <p:nvPr>
            <p:ph type="ftr" sz="quarter" idx="11"/>
          </p:nvPr>
        </p:nvSpPr>
        <p:spPr>
          <a:xfrm>
            <a:off x="1371600" y="4323849"/>
            <a:ext cx="6400800" cy="365125"/>
          </a:xfrm>
        </p:spPr>
        <p:txBody>
          <a:bodyPr/>
          <a:lstStyle/>
          <a:p>
            <a:endParaRPr lang="tr-TR"/>
          </a:p>
        </p:txBody>
      </p:sp>
      <p:sp>
        <p:nvSpPr>
          <p:cNvPr id="6" name="Slide Number Placeholder 5"/>
          <p:cNvSpPr>
            <a:spLocks noGrp="1"/>
          </p:cNvSpPr>
          <p:nvPr>
            <p:ph type="sldNum" sz="quarter" idx="12"/>
          </p:nvPr>
        </p:nvSpPr>
        <p:spPr>
          <a:xfrm>
            <a:off x="8077200" y="1430870"/>
            <a:ext cx="2743200"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285448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75133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50971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754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a:xfrm>
            <a:off x="685802" y="378887"/>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91999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16.3.2018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091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16.3.2018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00950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16.3.2018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578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CA160B30-60EE-45FA-8251-617A49E60C36}" type="datetimeFigureOut">
              <a:rPr lang="tr-TR" smtClean="0"/>
              <a:t>16.3.2018</a:t>
            </a:fld>
            <a:endParaRPr lang="tr-TR"/>
          </a:p>
        </p:txBody>
      </p:sp>
      <p:sp>
        <p:nvSpPr>
          <p:cNvPr id="5" name="Footer Placeholder 4"/>
          <p:cNvSpPr>
            <a:spLocks noGrp="1"/>
          </p:cNvSpPr>
          <p:nvPr>
            <p:ph type="ftr" sz="quarter" idx="11"/>
          </p:nvPr>
        </p:nvSpPr>
        <p:spPr>
          <a:xfrm>
            <a:off x="685802" y="381004"/>
            <a:ext cx="6991492" cy="36512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22975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16.3.2018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0724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16.3.2018</a:t>
            </a:fld>
            <a:endParaRPr lang="tr-TR"/>
          </a:p>
        </p:txBody>
      </p:sp>
      <p:sp>
        <p:nvSpPr>
          <p:cNvPr id="5" name="Footer Placeholder 4"/>
          <p:cNvSpPr>
            <a:spLocks noGrp="1"/>
          </p:cNvSpPr>
          <p:nvPr>
            <p:ph type="ftr" sz="quarter" idx="11"/>
          </p:nvPr>
        </p:nvSpPr>
        <p:spPr>
          <a:xfrm>
            <a:off x="685802" y="381005"/>
            <a:ext cx="6991492" cy="36406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07176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23379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160B30-60EE-45FA-8251-617A49E60C36}" type="datetimeFigureOut">
              <a:rPr lang="tr-TR" smtClean="0"/>
              <a:t>16.3.2018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193133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160B30-60EE-45FA-8251-617A49E60C36}" type="datetimeFigureOut">
              <a:rPr lang="tr-TR" smtClean="0"/>
              <a:t>16.3.2018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7293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0B30-60EE-45FA-8251-617A49E60C36}" type="datetimeFigureOut">
              <a:rPr lang="tr-TR" smtClean="0"/>
              <a:t>16.3.2018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11511850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61468088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16.3.2018</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77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CA160B30-60EE-45FA-8251-617A49E60C36}" type="datetimeFigureOut">
              <a:rPr lang="tr-TR" smtClean="0"/>
              <a:t>16.3.2018</a:t>
            </a:fld>
            <a:endParaRPr lang="tr-T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810F24C0-A371-4D68-8B59-0EAC4F69D0D5}" type="slidenum">
              <a:rPr lang="tr-TR" smtClean="0"/>
              <a:t>‹#›</a:t>
            </a:fld>
            <a:endParaRPr lang="tr-TR"/>
          </a:p>
        </p:txBody>
      </p:sp>
    </p:spTree>
    <p:extLst>
      <p:ext uri="{BB962C8B-B14F-4D97-AF65-F5344CB8AC3E}">
        <p14:creationId xmlns:p14="http://schemas.microsoft.com/office/powerpoint/2010/main" val="330449960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r" defTabSz="914377"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timeanddate.com/eclipse/lis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4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608" y="1315725"/>
            <a:ext cx="9448800" cy="1825096"/>
          </a:xfrm>
        </p:spPr>
        <p:txBody>
          <a:bodyPr>
            <a:normAutofit/>
          </a:bodyPr>
          <a:lstStyle/>
          <a:p>
            <a:r>
              <a:rPr lang="tr-TR" sz="7200" dirty="0" smtClean="0"/>
              <a:t>GÖLGE</a:t>
            </a:r>
            <a:endParaRPr lang="tr-TR" sz="7200" dirty="0"/>
          </a:p>
        </p:txBody>
      </p:sp>
      <p:sp>
        <p:nvSpPr>
          <p:cNvPr id="3" name="Subtitle 2"/>
          <p:cNvSpPr>
            <a:spLocks noGrp="1"/>
          </p:cNvSpPr>
          <p:nvPr>
            <p:ph type="subTitle" idx="1"/>
          </p:nvPr>
        </p:nvSpPr>
        <p:spPr>
          <a:xfrm>
            <a:off x="1200912" y="3851657"/>
            <a:ext cx="4066032" cy="685800"/>
          </a:xfrm>
        </p:spPr>
        <p:txBody>
          <a:bodyPr>
            <a:normAutofit fontScale="92500" lnSpcReduction="10000"/>
          </a:bodyPr>
          <a:lstStyle/>
          <a:p>
            <a:r>
              <a:rPr lang="tr-TR" b="1" dirty="0" smtClean="0">
                <a:solidFill>
                  <a:schemeClr val="accent6">
                    <a:lumMod val="60000"/>
                    <a:lumOff val="40000"/>
                  </a:schemeClr>
                </a:solidFill>
              </a:rPr>
              <a:t>Arş. Gör. Dilber DEMİRTAŞ</a:t>
            </a:r>
          </a:p>
          <a:p>
            <a:r>
              <a:rPr lang="tr-TR" b="1" dirty="0" smtClean="0">
                <a:solidFill>
                  <a:schemeClr val="accent6">
                    <a:lumMod val="60000"/>
                    <a:lumOff val="40000"/>
                  </a:schemeClr>
                </a:solidFill>
              </a:rPr>
              <a:t>Arş.Gör. Belkıs GARİP</a:t>
            </a:r>
            <a:endParaRPr lang="tr-TR" b="1" dirty="0">
              <a:solidFill>
                <a:schemeClr val="accent6">
                  <a:lumMod val="60000"/>
                  <a:lumOff val="40000"/>
                </a:schemeClr>
              </a:solidFill>
            </a:endParaRPr>
          </a:p>
        </p:txBody>
      </p:sp>
    </p:spTree>
    <p:extLst>
      <p:ext uri="{BB962C8B-B14F-4D97-AF65-F5344CB8AC3E}">
        <p14:creationId xmlns:p14="http://schemas.microsoft.com/office/powerpoint/2010/main" val="205305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5731" y="627932"/>
            <a:ext cx="8363712" cy="523220"/>
          </a:xfrm>
          <a:prstGeom prst="rect">
            <a:avLst/>
          </a:prstGeom>
          <a:noFill/>
        </p:spPr>
        <p:txBody>
          <a:bodyPr wrap="square" rtlCol="0">
            <a:spAutoFit/>
          </a:bodyPr>
          <a:lstStyle/>
          <a:p>
            <a:r>
              <a:rPr lang="tr-TR" sz="2800" b="1" dirty="0"/>
              <a:t>IŞIK GEÇİRME ÖZELLİKLERİNE GÖRE MADDELER</a:t>
            </a:r>
          </a:p>
        </p:txBody>
      </p:sp>
      <p:pic>
        <p:nvPicPr>
          <p:cNvPr id="2" name="Picture 1"/>
          <p:cNvPicPr>
            <a:picLocks noChangeAspect="1"/>
          </p:cNvPicPr>
          <p:nvPr/>
        </p:nvPicPr>
        <p:blipFill>
          <a:blip r:embed="rId3"/>
          <a:stretch>
            <a:fillRect/>
          </a:stretch>
        </p:blipFill>
        <p:spPr>
          <a:xfrm>
            <a:off x="3633216" y="1998898"/>
            <a:ext cx="6693198" cy="2560177"/>
          </a:xfrm>
          <a:prstGeom prst="rect">
            <a:avLst/>
          </a:prstGeom>
        </p:spPr>
      </p:pic>
      <p:sp>
        <p:nvSpPr>
          <p:cNvPr id="3" name="TextBox 2"/>
          <p:cNvSpPr txBox="1"/>
          <p:nvPr/>
        </p:nvSpPr>
        <p:spPr>
          <a:xfrm>
            <a:off x="3633216" y="1537233"/>
            <a:ext cx="6839712"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Sizce cam saydam mıdır?</a:t>
            </a:r>
            <a:endParaRPr lang="tr-TR"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8" name="TextBox 7"/>
          <p:cNvSpPr txBox="1"/>
          <p:nvPr/>
        </p:nvSpPr>
        <p:spPr>
          <a:xfrm>
            <a:off x="3633216" y="4559075"/>
            <a:ext cx="7664143" cy="1883657"/>
          </a:xfrm>
          <a:prstGeom prst="rect">
            <a:avLst/>
          </a:prstGeom>
          <a:noFill/>
        </p:spPr>
        <p:txBody>
          <a:bodyPr wrap="square" rtlCol="0">
            <a:spAutoFit/>
          </a:bodyPr>
          <a:lstStyle/>
          <a:p>
            <a:pPr>
              <a:lnSpc>
                <a:spcPct val="150000"/>
              </a:lnSpc>
            </a:pPr>
            <a:r>
              <a:rPr lang="tr-TR" sz="2000" dirty="0" smtClean="0">
                <a:latin typeface="Times New Roman" panose="02020603050405020304" pitchFamily="18" charset="0"/>
                <a:cs typeface="Times New Roman" panose="02020603050405020304" pitchFamily="18" charset="0"/>
              </a:rPr>
              <a:t>Atmosfer görünür ışık için geçirgendir. Morötesi (ultraviyole) ışığın ise çok büyük bir kısmını geçirmez. </a:t>
            </a:r>
            <a:endParaRPr lang="tr-TR" sz="2000" dirty="0">
              <a:latin typeface="Times New Roman" panose="02020603050405020304" pitchFamily="18" charset="0"/>
              <a:cs typeface="Times New Roman" panose="02020603050405020304" pitchFamily="18" charset="0"/>
            </a:endParaRPr>
          </a:p>
          <a:p>
            <a:pPr>
              <a:lnSpc>
                <a:spcPct val="150000"/>
              </a:lnSpc>
            </a:pPr>
            <a:endParaRPr lang="tr-TR" sz="2000" dirty="0" smtClean="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Atmosfer morötesi ışık için de geçirgen olsa ne olurdu?</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1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1980" y="782312"/>
            <a:ext cx="8363712" cy="523220"/>
          </a:xfrm>
          <a:prstGeom prst="rect">
            <a:avLst/>
          </a:prstGeom>
          <a:noFill/>
        </p:spPr>
        <p:txBody>
          <a:bodyPr wrap="square" rtlCol="0">
            <a:spAutoFit/>
          </a:bodyPr>
          <a:lstStyle/>
          <a:p>
            <a:r>
              <a:rPr lang="tr-TR" sz="2800" b="1" dirty="0" smtClean="0"/>
              <a:t>GÖLGE VE YARI GÖLGE-</a:t>
            </a:r>
            <a:r>
              <a:rPr lang="tr-TR" sz="2400" b="1" dirty="0" smtClean="0"/>
              <a:t>Aktivite</a:t>
            </a:r>
            <a:endParaRPr lang="tr-TR" sz="2400" b="1" dirty="0"/>
          </a:p>
        </p:txBody>
      </p:sp>
      <p:pic>
        <p:nvPicPr>
          <p:cNvPr id="3" name="Picture 2"/>
          <p:cNvPicPr>
            <a:picLocks noChangeAspect="1"/>
          </p:cNvPicPr>
          <p:nvPr/>
        </p:nvPicPr>
        <p:blipFill>
          <a:blip r:embed="rId3"/>
          <a:stretch>
            <a:fillRect/>
          </a:stretch>
        </p:blipFill>
        <p:spPr>
          <a:xfrm>
            <a:off x="3787595" y="1772514"/>
            <a:ext cx="7776632" cy="2585730"/>
          </a:xfrm>
          <a:prstGeom prst="rect">
            <a:avLst/>
          </a:prstGeom>
        </p:spPr>
      </p:pic>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085341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smtClean="0">
                <a:latin typeface="Times New Roman" panose="02020603050405020304" pitchFamily="18" charset="0"/>
                <a:cs typeface="Times New Roman" panose="02020603050405020304" pitchFamily="18" charset="0"/>
              </a:rPr>
              <a:t>Aktivitede neler gözlemledik?</a:t>
            </a:r>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r>
              <a:rPr lang="tr-TR" sz="2400" b="1" dirty="0" smtClean="0"/>
              <a:t>Noktasal Işık Kaynağı</a:t>
            </a:r>
            <a:endParaRPr lang="tr-TR" sz="2400" b="1" dirty="0"/>
          </a:p>
        </p:txBody>
      </p:sp>
      <p:sp>
        <p:nvSpPr>
          <p:cNvPr id="3" name="TextBox 2"/>
          <p:cNvSpPr txBox="1"/>
          <p:nvPr/>
        </p:nvSpPr>
        <p:spPr>
          <a:xfrm>
            <a:off x="3633216" y="5278272"/>
            <a:ext cx="7034783" cy="646331"/>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Tam gölge: </a:t>
            </a:r>
            <a:r>
              <a:rPr lang="tr-TR" dirty="0" smtClean="0">
                <a:latin typeface="Times New Roman" panose="02020603050405020304" pitchFamily="18" charset="0"/>
                <a:cs typeface="Times New Roman" panose="02020603050405020304" pitchFamily="18" charset="0"/>
              </a:rPr>
              <a:t>Saydam olmayan cismin arkasındaki yüzeyde hiç ışık olmayan bölgeye denir.</a:t>
            </a:r>
            <a:endParaRPr lang="tr-TR"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712990" y="2550455"/>
            <a:ext cx="4875234" cy="2375113"/>
          </a:xfrm>
          <a:prstGeom prst="rect">
            <a:avLst/>
          </a:prstGeom>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1629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r>
              <a:rPr lang="tr-TR" sz="2400" b="1" dirty="0" smtClean="0"/>
              <a:t>Noktasal Işık Kaynağı</a:t>
            </a:r>
            <a:endParaRPr lang="tr-TR" sz="2400" b="1" dirty="0"/>
          </a:p>
        </p:txBody>
      </p:sp>
      <p:sp>
        <p:nvSpPr>
          <p:cNvPr id="2" name="TextBox 1"/>
          <p:cNvSpPr txBox="1"/>
          <p:nvPr/>
        </p:nvSpPr>
        <p:spPr>
          <a:xfrm>
            <a:off x="3438144" y="1937317"/>
            <a:ext cx="8558784" cy="4001095"/>
          </a:xfrm>
          <a:prstGeom prst="rect">
            <a:avLst/>
          </a:prstGeom>
          <a:noFill/>
        </p:spPr>
        <p:txBody>
          <a:bodyPr wrap="square" rtlCol="0">
            <a:spAutoFit/>
          </a:bodyPr>
          <a:lstStyle/>
          <a:p>
            <a:endParaRPr lang="tr-TR" dirty="0">
              <a:latin typeface="Times New Roman" panose="02020603050405020304" pitchFamily="18" charset="0"/>
              <a:cs typeface="Times New Roman" panose="02020603050405020304" pitchFamily="18" charset="0"/>
            </a:endParaRPr>
          </a:p>
          <a:p>
            <a:pPr marL="285750" indent="-285750">
              <a:buFontTx/>
              <a:buChar char="-"/>
            </a:pPr>
            <a:r>
              <a:rPr lang="tr-TR" sz="2000" dirty="0" smtClean="0">
                <a:latin typeface="Times New Roman" panose="02020603050405020304" pitchFamily="18" charset="0"/>
                <a:cs typeface="Times New Roman" panose="02020603050405020304" pitchFamily="18" charset="0"/>
              </a:rPr>
              <a:t>Engeli ve perdeyi sabit tutup ışık kaynağını engele yaklaştırdığımızda ne olur?</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P</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erdedeki tam gölge büyür, uzaklaştırdığımızda küçülür.</a:t>
            </a:r>
          </a:p>
          <a:p>
            <a:pPr lvl="1"/>
            <a:endPar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pPr marL="285750" indent="-285750">
              <a:buFontTx/>
              <a:buChar char="-"/>
            </a:pPr>
            <a:r>
              <a:rPr lang="tr-TR" sz="2000" dirty="0" smtClean="0">
                <a:latin typeface="Times New Roman" panose="02020603050405020304" pitchFamily="18" charset="0"/>
                <a:cs typeface="Times New Roman" panose="02020603050405020304" pitchFamily="18" charset="0"/>
              </a:rPr>
              <a:t>Işık kaynağını ve perdeyi sabit tutup engeli perdeye yaklaştırdığımızda ne olur? </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T</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am gölge küçülür, uzaklaştırdığımızda büyür.</a:t>
            </a:r>
          </a:p>
          <a:p>
            <a:pPr lvl="1"/>
            <a:endPar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endParaRPr>
          </a:p>
          <a:p>
            <a:pPr marL="285750" indent="-285750">
              <a:buFontTx/>
              <a:buChar char="-"/>
            </a:pPr>
            <a:endParaRPr lang="tr-TR" sz="2000" dirty="0">
              <a:latin typeface="Times New Roman" panose="02020603050405020304" pitchFamily="18" charset="0"/>
              <a:cs typeface="Times New Roman" panose="02020603050405020304" pitchFamily="18" charset="0"/>
            </a:endParaRPr>
          </a:p>
          <a:p>
            <a:pPr marL="285750" indent="-285750">
              <a:buFontTx/>
              <a:buChar char="-"/>
            </a:pPr>
            <a:r>
              <a:rPr lang="tr-TR" sz="2000" dirty="0">
                <a:latin typeface="Times New Roman" panose="02020603050405020304" pitchFamily="18" charset="0"/>
                <a:cs typeface="Times New Roman" panose="02020603050405020304" pitchFamily="18" charset="0"/>
              </a:rPr>
              <a:t>Işık kaynağını ve </a:t>
            </a:r>
            <a:r>
              <a:rPr lang="tr-TR" sz="2000" dirty="0" smtClean="0">
                <a:latin typeface="Times New Roman" panose="02020603050405020304" pitchFamily="18" charset="0"/>
                <a:cs typeface="Times New Roman" panose="02020603050405020304" pitchFamily="18" charset="0"/>
              </a:rPr>
              <a:t>engeli </a:t>
            </a:r>
            <a:r>
              <a:rPr lang="tr-TR" sz="2000" dirty="0">
                <a:latin typeface="Times New Roman" panose="02020603050405020304" pitchFamily="18" charset="0"/>
                <a:cs typeface="Times New Roman" panose="02020603050405020304" pitchFamily="18" charset="0"/>
              </a:rPr>
              <a:t>sabit tutup </a:t>
            </a:r>
            <a:r>
              <a:rPr lang="tr-TR" sz="2000" dirty="0" smtClean="0">
                <a:latin typeface="Times New Roman" panose="02020603050405020304" pitchFamily="18" charset="0"/>
                <a:cs typeface="Times New Roman" panose="02020603050405020304" pitchFamily="18" charset="0"/>
              </a:rPr>
              <a:t>perdeyi </a:t>
            </a:r>
            <a:r>
              <a:rPr lang="tr-TR" sz="2000" dirty="0">
                <a:latin typeface="Times New Roman" panose="02020603050405020304" pitchFamily="18" charset="0"/>
                <a:cs typeface="Times New Roman" panose="02020603050405020304" pitchFamily="18" charset="0"/>
              </a:rPr>
              <a:t>yaklaştırdığımızda </a:t>
            </a:r>
            <a:r>
              <a:rPr lang="tr-TR" sz="2000" dirty="0" smtClean="0">
                <a:latin typeface="Times New Roman" panose="02020603050405020304" pitchFamily="18" charset="0"/>
                <a:cs typeface="Times New Roman" panose="02020603050405020304" pitchFamily="18" charset="0"/>
              </a:rPr>
              <a:t>ne olur? </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T</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am </a:t>
            </a:r>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gölge </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küçülür, </a:t>
            </a:r>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uzaklaştırdığımızda </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büyür.</a:t>
            </a:r>
          </a:p>
          <a:p>
            <a:pPr marL="285750" indent="-285750">
              <a:buFontTx/>
              <a:buChar char="-"/>
            </a:pPr>
            <a:endParaRPr lang="tr-TR" dirty="0"/>
          </a:p>
          <a:p>
            <a:pPr marL="285750" indent="-285750">
              <a:buFontTx/>
              <a:buChar char="-"/>
            </a:pPr>
            <a:endParaRPr lang="tr-TR" dirty="0"/>
          </a:p>
        </p:txBody>
      </p:sp>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8646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30752" y="770436"/>
            <a:ext cx="8363712" cy="523220"/>
          </a:xfrm>
          <a:prstGeom prst="rect">
            <a:avLst/>
          </a:prstGeom>
          <a:noFill/>
        </p:spPr>
        <p:txBody>
          <a:bodyPr wrap="square" rtlCol="0">
            <a:spAutoFit/>
          </a:bodyPr>
          <a:lstStyle/>
          <a:p>
            <a:r>
              <a:rPr lang="tr-TR" sz="2800" b="1" dirty="0" smtClean="0"/>
              <a:t>GÖLGE VE YARI GÖLGE-</a:t>
            </a:r>
            <a:r>
              <a:rPr lang="tr-TR" sz="2400" b="1" dirty="0" smtClean="0"/>
              <a:t>Noktasal Işık Kaynağı</a:t>
            </a:r>
            <a:endParaRPr lang="tr-TR" sz="2400" b="1" dirty="0"/>
          </a:p>
        </p:txBody>
      </p:sp>
      <p:sp>
        <p:nvSpPr>
          <p:cNvPr id="2" name="TextBox 1"/>
          <p:cNvSpPr txBox="1"/>
          <p:nvPr/>
        </p:nvSpPr>
        <p:spPr>
          <a:xfrm>
            <a:off x="3633216" y="2312522"/>
            <a:ext cx="8558784" cy="2492990"/>
          </a:xfrm>
          <a:prstGeom prst="rect">
            <a:avLst/>
          </a:prstGeom>
          <a:noFill/>
        </p:spPr>
        <p:txBody>
          <a:bodyPr wrap="square" rtlCol="0">
            <a:spAutoFit/>
          </a:bodyPr>
          <a:lstStyle/>
          <a:p>
            <a:pPr marL="285750" indent="-285750">
              <a:buFontTx/>
              <a:buChar char="-"/>
            </a:pPr>
            <a:r>
              <a:rPr lang="tr-TR" sz="2000" dirty="0">
                <a:latin typeface="Times New Roman" panose="02020603050405020304" pitchFamily="18" charset="0"/>
                <a:cs typeface="Times New Roman" panose="02020603050405020304" pitchFamily="18" charset="0"/>
              </a:rPr>
              <a:t>Işık kaynağı-engel arasındaki uzaklığın ışık kaynağı-perde arasındaki uzaklığa oranını ve engelin büyüklüğünü kullanarak gölgenin büyüklüğünü </a:t>
            </a:r>
            <a:r>
              <a:rPr lang="tr-TR" sz="2000" dirty="0" smtClean="0">
                <a:latin typeface="Times New Roman" panose="02020603050405020304" pitchFamily="18" charset="0"/>
                <a:cs typeface="Times New Roman" panose="02020603050405020304" pitchFamily="18" charset="0"/>
              </a:rPr>
              <a:t>nasıl bulabiliriz?</a:t>
            </a:r>
          </a:p>
          <a:p>
            <a:endParaRPr lang="tr-TR" sz="2000" dirty="0" smtClean="0">
              <a:latin typeface="Times New Roman" panose="02020603050405020304" pitchFamily="18" charset="0"/>
              <a:cs typeface="Times New Roman" panose="02020603050405020304" pitchFamily="18" charset="0"/>
            </a:endParaRPr>
          </a:p>
          <a:p>
            <a:pPr lvl="1"/>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Uzaklıkla gölge büyüklüğü arasında doğru oran vardır. Üçgenlerde benzerlikten faydalanarak bulabiliriz.</a:t>
            </a:r>
            <a:endParaRPr lang="tr-TR" sz="2000" dirty="0">
              <a:solidFill>
                <a:schemeClr val="accent2">
                  <a:lumMod val="60000"/>
                  <a:lumOff val="40000"/>
                </a:schemeClr>
              </a:solidFill>
              <a:latin typeface="Times New Roman" panose="02020603050405020304" pitchFamily="18" charset="0"/>
              <a:cs typeface="Times New Roman" panose="02020603050405020304" pitchFamily="18" charset="0"/>
            </a:endParaRPr>
          </a:p>
          <a:p>
            <a:endParaRPr lang="tr-TR" dirty="0"/>
          </a:p>
          <a:p>
            <a:pPr marL="285750" indent="-285750">
              <a:buFontTx/>
              <a:buChar char="-"/>
            </a:pPr>
            <a:endParaRPr lang="tr-TR" dirty="0"/>
          </a:p>
        </p:txBody>
      </p:sp>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90352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smtClean="0">
                <a:latin typeface="Times New Roman" panose="02020603050405020304" pitchFamily="18" charset="0"/>
                <a:cs typeface="Times New Roman" panose="02020603050405020304" pitchFamily="18" charset="0"/>
              </a:rPr>
              <a:t>Aktivitede neler gözlemledik?</a:t>
            </a:r>
          </a:p>
        </p:txBody>
      </p:sp>
      <p:sp>
        <p:nvSpPr>
          <p:cNvPr id="9" name="TextBox 8"/>
          <p:cNvSpPr txBox="1"/>
          <p:nvPr/>
        </p:nvSpPr>
        <p:spPr>
          <a:xfrm>
            <a:off x="3941975" y="723854"/>
            <a:ext cx="8363712" cy="523220"/>
          </a:xfrm>
          <a:prstGeom prst="rect">
            <a:avLst/>
          </a:prstGeom>
          <a:noFill/>
        </p:spPr>
        <p:txBody>
          <a:bodyPr wrap="square" rtlCol="0">
            <a:spAutoFit/>
          </a:bodyPr>
          <a:lstStyle/>
          <a:p>
            <a:r>
              <a:rPr lang="tr-TR" sz="2800" b="1" dirty="0" smtClean="0"/>
              <a:t>GÖLGE VE YARI GÖLGE-</a:t>
            </a:r>
            <a:r>
              <a:rPr lang="tr-TR" sz="2400" b="1" dirty="0" smtClean="0"/>
              <a:t>Küresel Işık Kaynağı</a:t>
            </a:r>
            <a:endParaRPr lang="tr-TR" sz="2800" b="1" dirty="0"/>
          </a:p>
        </p:txBody>
      </p:sp>
      <p:sp>
        <p:nvSpPr>
          <p:cNvPr id="6" name="TextBox 5"/>
          <p:cNvSpPr txBox="1"/>
          <p:nvPr/>
        </p:nvSpPr>
        <p:spPr>
          <a:xfrm>
            <a:off x="3527439" y="5093553"/>
            <a:ext cx="7656576" cy="923330"/>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Yarı gölge: </a:t>
            </a:r>
            <a:r>
              <a:rPr lang="tr-TR" dirty="0" smtClean="0">
                <a:latin typeface="Times New Roman" panose="02020603050405020304" pitchFamily="18" charset="0"/>
                <a:cs typeface="Times New Roman" panose="02020603050405020304" pitchFamily="18" charset="0"/>
              </a:rPr>
              <a:t>Saydam olmayan cismin arkasında yüzeyde küresel ışık kaynağının bir kısmından ışık ulaşıp bir kısmından ulaşmayan (ya da noktasak ışık kaynaklarından birinden ışık ulaşıp diğerinden ulaşmayan) bölgeye denir.</a:t>
            </a:r>
            <a:endParaRPr lang="tr-TR"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527439" y="2597871"/>
            <a:ext cx="4986528" cy="2289769"/>
          </a:xfrm>
          <a:prstGeom prst="rect">
            <a:avLst/>
          </a:prstGeom>
        </p:spPr>
      </p:pic>
      <p:pic>
        <p:nvPicPr>
          <p:cNvPr id="3074" name="Picture 2" descr="göl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453" y="2904556"/>
            <a:ext cx="3419475"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5596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26764" y="781205"/>
            <a:ext cx="8363712" cy="523220"/>
          </a:xfrm>
          <a:prstGeom prst="rect">
            <a:avLst/>
          </a:prstGeom>
          <a:noFill/>
        </p:spPr>
        <p:txBody>
          <a:bodyPr wrap="square" rtlCol="0">
            <a:spAutoFit/>
          </a:bodyPr>
          <a:lstStyle/>
          <a:p>
            <a:r>
              <a:rPr lang="tr-TR" sz="2800" b="1" dirty="0" smtClean="0"/>
              <a:t>GÖLGE VE YARI GÖLGE-</a:t>
            </a:r>
            <a:r>
              <a:rPr lang="tr-TR" sz="2400" b="1" dirty="0" smtClean="0"/>
              <a:t>Küresel Işık Kaynağı</a:t>
            </a:r>
            <a:endParaRPr lang="tr-TR" sz="2400" b="1" dirty="0"/>
          </a:p>
        </p:txBody>
      </p:sp>
      <p:sp>
        <p:nvSpPr>
          <p:cNvPr id="2" name="TextBox 1"/>
          <p:cNvSpPr txBox="1"/>
          <p:nvPr/>
        </p:nvSpPr>
        <p:spPr>
          <a:xfrm>
            <a:off x="3668842" y="2132771"/>
            <a:ext cx="8034528" cy="4493538"/>
          </a:xfrm>
          <a:prstGeom prst="rect">
            <a:avLst/>
          </a:prstGeom>
          <a:noFill/>
        </p:spPr>
        <p:txBody>
          <a:bodyPr wrap="square" rtlCol="0">
            <a:spAutoFit/>
          </a:bodyPr>
          <a:lstStyle/>
          <a:p>
            <a:endParaRPr lang="tr-TR" dirty="0"/>
          </a:p>
          <a:p>
            <a:pPr marL="285750" indent="-285750">
              <a:buFontTx/>
              <a:buChar char="-"/>
            </a:pPr>
            <a:r>
              <a:rPr lang="tr-TR" sz="2000" dirty="0" smtClean="0">
                <a:latin typeface="Times New Roman" panose="02020603050405020304" pitchFamily="18" charset="0"/>
                <a:cs typeface="Times New Roman" panose="02020603050405020304" pitchFamily="18" charset="0"/>
              </a:rPr>
              <a:t>Engel ve perdeyi sabit tutup küresel ışık kaynağını engelden uzaklaştırdığımızda ne olur?</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Y</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arı gölge miktarı azalır ve tam gölge miktarı artar, perdede oluşan gölgenin netliği artar.</a:t>
            </a:r>
          </a:p>
          <a:p>
            <a:pPr marL="285750" indent="-285750">
              <a:buFontTx/>
              <a:buChar char="-"/>
            </a:pPr>
            <a:endParaRPr lang="tr-TR" sz="2000" dirty="0" smtClean="0">
              <a:latin typeface="Times New Roman" panose="02020603050405020304" pitchFamily="18" charset="0"/>
              <a:cs typeface="Times New Roman" panose="02020603050405020304" pitchFamily="18" charset="0"/>
            </a:endParaRPr>
          </a:p>
          <a:p>
            <a:pPr marL="285750" indent="-285750">
              <a:buFontTx/>
              <a:buChar char="-"/>
            </a:pPr>
            <a:endParaRPr lang="tr-TR" sz="2000" dirty="0">
              <a:latin typeface="Times New Roman" panose="02020603050405020304" pitchFamily="18" charset="0"/>
              <a:cs typeface="Times New Roman" panose="02020603050405020304" pitchFamily="18" charset="0"/>
            </a:endParaRPr>
          </a:p>
          <a:p>
            <a:pPr marL="285750" indent="-285750">
              <a:buFontTx/>
              <a:buChar char="-"/>
            </a:pPr>
            <a:r>
              <a:rPr lang="tr-TR" sz="2000" dirty="0">
                <a:latin typeface="Times New Roman" panose="02020603050405020304" pitchFamily="18" charset="0"/>
                <a:cs typeface="Times New Roman" panose="02020603050405020304" pitchFamily="18" charset="0"/>
              </a:rPr>
              <a:t>Engel ve perdeyi sabit tutup küresel ışık kaynağını </a:t>
            </a:r>
            <a:r>
              <a:rPr lang="tr-TR" sz="2000" dirty="0" smtClean="0">
                <a:latin typeface="Times New Roman" panose="02020603050405020304" pitchFamily="18" charset="0"/>
                <a:cs typeface="Times New Roman" panose="02020603050405020304" pitchFamily="18" charset="0"/>
              </a:rPr>
              <a:t>engele yaklaştırdığımızda ne olur?</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Y</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arı </a:t>
            </a:r>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gölge miktarı </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artar </a:t>
            </a:r>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ve tam gölge miktarı </a:t>
            </a: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azalır.</a:t>
            </a:r>
            <a:endParaRPr lang="tr-TR" sz="20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285750" indent="-285750">
              <a:buFontTx/>
              <a:buChar char="-"/>
            </a:pPr>
            <a:endParaRPr lang="tr-TR" dirty="0" smtClean="0"/>
          </a:p>
          <a:p>
            <a:pPr marL="285750" indent="-285750">
              <a:buFontTx/>
              <a:buChar char="-"/>
            </a:pPr>
            <a:endParaRPr lang="tr-TR" dirty="0" smtClean="0"/>
          </a:p>
          <a:p>
            <a:pPr marL="285750" indent="-285750">
              <a:buFontTx/>
              <a:buChar char="-"/>
            </a:pPr>
            <a:endParaRPr lang="tr-TR" dirty="0"/>
          </a:p>
          <a:p>
            <a:pPr marL="285750" indent="-285750">
              <a:buFontTx/>
              <a:buChar char="-"/>
            </a:pPr>
            <a:endParaRPr lang="tr-TR" dirty="0"/>
          </a:p>
          <a:p>
            <a:pPr marL="285750" indent="-285750">
              <a:buFontTx/>
              <a:buChar char="-"/>
            </a:pPr>
            <a:endParaRPr lang="tr-TR" dirty="0"/>
          </a:p>
        </p:txBody>
      </p:sp>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8294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695318"/>
            <a:ext cx="8363712" cy="1569660"/>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Peki ışık kaynağının şeklini değiştirirsek ne olur?</a:t>
            </a:r>
          </a:p>
          <a:p>
            <a:endParaRPr lang="tr-TR" sz="2400" b="1"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Artı şeklinde bir ışık kaynağının önüne bir boncuk yerleştirsek nasıl bir gölge oluşur?</a:t>
            </a:r>
            <a:endParaRPr lang="tr-TR"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r>
              <a:rPr lang="tr-TR" sz="2400" b="1" dirty="0" smtClean="0"/>
              <a:t>Işık Kaynağının Şekli</a:t>
            </a:r>
            <a:endParaRPr lang="tr-TR" sz="2800" b="1" dirty="0"/>
          </a:p>
        </p:txBody>
      </p:sp>
      <p:pic>
        <p:nvPicPr>
          <p:cNvPr id="2" name="Picture 1"/>
          <p:cNvPicPr>
            <a:picLocks noChangeAspect="1"/>
          </p:cNvPicPr>
          <p:nvPr/>
        </p:nvPicPr>
        <p:blipFill>
          <a:blip r:embed="rId3"/>
          <a:stretch>
            <a:fillRect/>
          </a:stretch>
        </p:blipFill>
        <p:spPr>
          <a:xfrm>
            <a:off x="3723185" y="3264978"/>
            <a:ext cx="7329255" cy="3354448"/>
          </a:xfrm>
          <a:prstGeom prst="rect">
            <a:avLst/>
          </a:prstGeom>
        </p:spPr>
      </p:pic>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8706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01351" y="675434"/>
            <a:ext cx="8363712" cy="954107"/>
          </a:xfrm>
          <a:prstGeom prst="rect">
            <a:avLst/>
          </a:prstGeom>
          <a:noFill/>
        </p:spPr>
        <p:txBody>
          <a:bodyPr wrap="square" rtlCol="0">
            <a:spAutoFit/>
          </a:bodyPr>
          <a:lstStyle/>
          <a:p>
            <a:r>
              <a:rPr lang="tr-TR" sz="2800" b="1" dirty="0" smtClean="0"/>
              <a:t>GÖLGE VE YARI </a:t>
            </a:r>
            <a:r>
              <a:rPr lang="tr-TR" sz="2800" b="1" dirty="0"/>
              <a:t>GÖLGE-Işık Kaynağının Şekli</a:t>
            </a:r>
            <a:endParaRPr lang="tr-TR" sz="3200" b="1" dirty="0"/>
          </a:p>
          <a:p>
            <a:endParaRPr lang="tr-TR" sz="2800" b="1" dirty="0"/>
          </a:p>
        </p:txBody>
      </p:sp>
      <p:pic>
        <p:nvPicPr>
          <p:cNvPr id="3" name="Picture 2"/>
          <p:cNvPicPr>
            <a:picLocks noChangeAspect="1"/>
          </p:cNvPicPr>
          <p:nvPr/>
        </p:nvPicPr>
        <p:blipFill rotWithShape="1">
          <a:blip r:embed="rId3"/>
          <a:srcRect r="43124" b="12147"/>
          <a:stretch/>
        </p:blipFill>
        <p:spPr>
          <a:xfrm>
            <a:off x="3847044" y="1912756"/>
            <a:ext cx="7866735" cy="2081050"/>
          </a:xfrm>
          <a:prstGeom prst="rect">
            <a:avLst/>
          </a:prstGeom>
        </p:spPr>
      </p:pic>
      <p:pic>
        <p:nvPicPr>
          <p:cNvPr id="5" name="Picture 4"/>
          <p:cNvPicPr>
            <a:picLocks noChangeAspect="1"/>
          </p:cNvPicPr>
          <p:nvPr/>
        </p:nvPicPr>
        <p:blipFill rotWithShape="1">
          <a:blip r:embed="rId3"/>
          <a:srcRect l="58425" r="4484" b="9271"/>
          <a:stretch/>
        </p:blipFill>
        <p:spPr>
          <a:xfrm>
            <a:off x="5336755" y="4375399"/>
            <a:ext cx="5001320" cy="2095128"/>
          </a:xfrm>
          <a:prstGeom prst="rect">
            <a:avLst/>
          </a:prstGeom>
        </p:spPr>
      </p:pic>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64881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79481" y="651684"/>
            <a:ext cx="8363712" cy="523220"/>
          </a:xfrm>
          <a:prstGeom prst="rect">
            <a:avLst/>
          </a:prstGeom>
          <a:noFill/>
        </p:spPr>
        <p:txBody>
          <a:bodyPr wrap="square" rtlCol="0">
            <a:spAutoFit/>
          </a:bodyPr>
          <a:lstStyle/>
          <a:p>
            <a:r>
              <a:rPr lang="tr-TR" sz="2800" b="1" dirty="0" smtClean="0"/>
              <a:t>GÖLGE VE YARI GÖLGE-</a:t>
            </a:r>
            <a:r>
              <a:rPr lang="tr-TR" sz="2400" b="1" dirty="0" smtClean="0"/>
              <a:t>Renkli Gölge</a:t>
            </a:r>
            <a:endParaRPr lang="tr-TR" sz="2400" b="1" dirty="0"/>
          </a:p>
        </p:txBody>
      </p:sp>
      <p:sp>
        <p:nvSpPr>
          <p:cNvPr id="2" name="TextBox 1"/>
          <p:cNvSpPr txBox="1"/>
          <p:nvPr/>
        </p:nvSpPr>
        <p:spPr>
          <a:xfrm>
            <a:off x="3767958" y="1806713"/>
            <a:ext cx="4903076"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Renkli gölge olur mu?</a:t>
            </a:r>
            <a:endParaRPr lang="tr-TR" sz="2400" dirty="0">
              <a:latin typeface="Times New Roman" panose="02020603050405020304" pitchFamily="18" charset="0"/>
              <a:cs typeface="Times New Roman" panose="02020603050405020304" pitchFamily="18" charset="0"/>
            </a:endParaRPr>
          </a:p>
        </p:txBody>
      </p:sp>
      <p:pic>
        <p:nvPicPr>
          <p:cNvPr id="1026" name="Picture 2" descr="http://www.exploratorium.edu/sites/default/files/ColoredShadows_DSC_9965_H1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216" y="2731324"/>
            <a:ext cx="3551364" cy="3388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2.staticflickr.com/4/3059/2395964207_46ddd9ebef.jpg"/>
          <p:cNvPicPr>
            <a:picLocks noChangeAspect="1" noChangeArrowheads="1"/>
          </p:cNvPicPr>
          <p:nvPr/>
        </p:nvPicPr>
        <p:blipFill rotWithShape="1">
          <a:blip r:embed="rId4">
            <a:extLst>
              <a:ext uri="{28A0092B-C50C-407E-A947-70E740481C1C}">
                <a14:useLocalDpi xmlns:a14="http://schemas.microsoft.com/office/drawing/2010/main" val="0"/>
              </a:ext>
            </a:extLst>
          </a:blip>
          <a:srcRect l="2165" t="2048" r="3490" b="2023"/>
          <a:stretch/>
        </p:blipFill>
        <p:spPr bwMode="auto">
          <a:xfrm>
            <a:off x="7472969" y="2731324"/>
            <a:ext cx="4355045" cy="2949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9174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11" y="1382764"/>
            <a:ext cx="6790944" cy="523220"/>
          </a:xfrm>
          <a:prstGeom prst="rect">
            <a:avLst/>
          </a:prstGeom>
          <a:noFill/>
        </p:spPr>
        <p:txBody>
          <a:bodyPr wrap="square" rtlCol="0">
            <a:spAutoFit/>
          </a:bodyPr>
          <a:lstStyle/>
          <a:p>
            <a:r>
              <a:rPr lang="tr-TR" sz="2800" b="1" dirty="0"/>
              <a:t>ÖĞRETİK PROGRAMINDAKİ KAZANIM</a:t>
            </a:r>
          </a:p>
        </p:txBody>
      </p:sp>
      <p:sp>
        <p:nvSpPr>
          <p:cNvPr id="7" name="Rectangle 6"/>
          <p:cNvSpPr/>
          <p:nvPr/>
        </p:nvSpPr>
        <p:spPr>
          <a:xfrm>
            <a:off x="597408" y="2250757"/>
            <a:ext cx="10716768" cy="4088299"/>
          </a:xfrm>
          <a:prstGeom prst="rect">
            <a:avLst/>
          </a:prstGeom>
        </p:spPr>
        <p:txBody>
          <a:bodyPr wrap="square">
            <a:spAutoFit/>
          </a:bodyPr>
          <a:lstStyle/>
          <a:p>
            <a:pPr>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10.4.2.1. Saydam, yarı saydam ve saydam olmayan maddelerin ışık geçirme özelliklerini açıklar.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a. Öğrencilerin gölge ve yarı gölge kavramlarını çizerek açıklamaları sağlanır.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b. Öğrencilerin deney yaparak cisimlerin gölgelerini ölçekli çizimle göstermeleri sağlanır.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c. Öğrencilerin gölgeden faydalanarak güneş ve ay tutulması olaylarını açıklamaları sağlanır.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20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a:t>
            </a:r>
            <a:r>
              <a:rPr lang="tr-TR" sz="2800" b="1" dirty="0" smtClean="0"/>
              <a:t>TUTULMASI</a:t>
            </a:r>
            <a:endParaRPr lang="tr-TR" sz="2800" b="1" dirty="0"/>
          </a:p>
        </p:txBody>
      </p:sp>
      <p:pic>
        <p:nvPicPr>
          <p:cNvPr id="4" name="Picture 3"/>
          <p:cNvPicPr>
            <a:picLocks noChangeAspect="1"/>
          </p:cNvPicPr>
          <p:nvPr/>
        </p:nvPicPr>
        <p:blipFill>
          <a:blip r:embed="rId3"/>
          <a:stretch>
            <a:fillRect/>
          </a:stretch>
        </p:blipFill>
        <p:spPr>
          <a:xfrm>
            <a:off x="3735166" y="2510288"/>
            <a:ext cx="6548865" cy="3471505"/>
          </a:xfrm>
          <a:prstGeom prst="rect">
            <a:avLst/>
          </a:prstGeom>
        </p:spPr>
      </p:pic>
      <p:sp>
        <p:nvSpPr>
          <p:cNvPr id="7" name="TextBox 6"/>
          <p:cNvSpPr txBox="1"/>
          <p:nvPr/>
        </p:nvSpPr>
        <p:spPr>
          <a:xfrm>
            <a:off x="3735166" y="1877234"/>
            <a:ext cx="4410182"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Güneş tutulması nasıl gerçekleşir?</a:t>
            </a:r>
            <a:endParaRPr lang="tr-TR"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5955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a:t>
            </a:r>
            <a:r>
              <a:rPr lang="tr-TR" sz="2800" b="1" dirty="0" smtClean="0"/>
              <a:t>TUTULMASI</a:t>
            </a:r>
            <a:endParaRPr lang="tr-TR" sz="2800" b="1" dirty="0"/>
          </a:p>
        </p:txBody>
      </p:sp>
      <p:pic>
        <p:nvPicPr>
          <p:cNvPr id="5" name="Picture 4"/>
          <p:cNvPicPr>
            <a:picLocks noChangeAspect="1"/>
          </p:cNvPicPr>
          <p:nvPr/>
        </p:nvPicPr>
        <p:blipFill rotWithShape="1">
          <a:blip r:embed="rId3"/>
          <a:srcRect l="27555" t="1247" b="11696"/>
          <a:stretch/>
        </p:blipFill>
        <p:spPr>
          <a:xfrm>
            <a:off x="6902798" y="1705845"/>
            <a:ext cx="3760983" cy="4902678"/>
          </a:xfrm>
          <a:prstGeom prst="rect">
            <a:avLst/>
          </a:prstGeom>
        </p:spPr>
      </p:pic>
      <p:pic>
        <p:nvPicPr>
          <p:cNvPr id="2" name="Picture 1"/>
          <p:cNvPicPr>
            <a:picLocks noChangeAspect="1"/>
          </p:cNvPicPr>
          <p:nvPr/>
        </p:nvPicPr>
        <p:blipFill>
          <a:blip r:embed="rId4"/>
          <a:stretch>
            <a:fillRect/>
          </a:stretch>
        </p:blipFill>
        <p:spPr>
          <a:xfrm>
            <a:off x="4750551" y="2251563"/>
            <a:ext cx="1190905" cy="1171696"/>
          </a:xfrm>
          <a:prstGeom prst="rect">
            <a:avLst/>
          </a:prstGeom>
        </p:spPr>
      </p:pic>
      <p:pic>
        <p:nvPicPr>
          <p:cNvPr id="3" name="Picture 2"/>
          <p:cNvPicPr>
            <a:picLocks noChangeAspect="1"/>
          </p:cNvPicPr>
          <p:nvPr/>
        </p:nvPicPr>
        <p:blipFill>
          <a:blip r:embed="rId5"/>
          <a:stretch>
            <a:fillRect/>
          </a:stretch>
        </p:blipFill>
        <p:spPr>
          <a:xfrm>
            <a:off x="4750551" y="3575608"/>
            <a:ext cx="1190905" cy="1262216"/>
          </a:xfrm>
          <a:prstGeom prst="rect">
            <a:avLst/>
          </a:prstGeom>
        </p:spPr>
      </p:pic>
      <p:pic>
        <p:nvPicPr>
          <p:cNvPr id="4" name="Picture 3"/>
          <p:cNvPicPr>
            <a:picLocks noChangeAspect="1"/>
          </p:cNvPicPr>
          <p:nvPr/>
        </p:nvPicPr>
        <p:blipFill>
          <a:blip r:embed="rId6"/>
          <a:stretch>
            <a:fillRect/>
          </a:stretch>
        </p:blipFill>
        <p:spPr>
          <a:xfrm>
            <a:off x="4732797" y="4990173"/>
            <a:ext cx="1226412" cy="1219818"/>
          </a:xfrm>
          <a:prstGeom prst="rect">
            <a:avLst/>
          </a:prstGeom>
        </p:spPr>
      </p:pic>
      <p:grpSp>
        <p:nvGrpSpPr>
          <p:cNvPr id="9" name="Group 8"/>
          <p:cNvGrpSpPr/>
          <p:nvPr/>
        </p:nvGrpSpPr>
        <p:grpSpPr>
          <a:xfrm>
            <a:off x="9875901" y="2549615"/>
            <a:ext cx="656021" cy="632497"/>
            <a:chOff x="0" y="0"/>
            <a:chExt cx="523875" cy="523875"/>
          </a:xfrm>
        </p:grpSpPr>
        <p:sp>
          <p:nvSpPr>
            <p:cNvPr id="10" name="Oval 9"/>
            <p:cNvSpPr/>
            <p:nvPr/>
          </p:nvSpPr>
          <p:spPr>
            <a:xfrm>
              <a:off x="0" y="0"/>
              <a:ext cx="523875" cy="523875"/>
            </a:xfrm>
            <a:prstGeom prst="ellipse">
              <a:avLst/>
            </a:prstGeom>
            <a:solidFill>
              <a:srgbClr val="0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1" name="Oval 10"/>
            <p:cNvSpPr/>
            <p:nvPr/>
          </p:nvSpPr>
          <p:spPr>
            <a:xfrm>
              <a:off x="142875" y="142875"/>
              <a:ext cx="238125" cy="238125"/>
            </a:xfrm>
            <a:prstGeom prst="ellipse">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grpSp>
      <p:grpSp>
        <p:nvGrpSpPr>
          <p:cNvPr id="12" name="Group 11"/>
          <p:cNvGrpSpPr/>
          <p:nvPr/>
        </p:nvGrpSpPr>
        <p:grpSpPr>
          <a:xfrm>
            <a:off x="9875901" y="4819019"/>
            <a:ext cx="656021" cy="643309"/>
            <a:chOff x="0" y="0"/>
            <a:chExt cx="523875" cy="523875"/>
          </a:xfrm>
        </p:grpSpPr>
        <p:sp>
          <p:nvSpPr>
            <p:cNvPr id="13" name="Oval 12"/>
            <p:cNvSpPr/>
            <p:nvPr/>
          </p:nvSpPr>
          <p:spPr>
            <a:xfrm>
              <a:off x="0" y="0"/>
              <a:ext cx="523875" cy="523875"/>
            </a:xfrm>
            <a:prstGeom prst="ellipse">
              <a:avLst/>
            </a:prstGeom>
            <a:solidFill>
              <a:srgbClr val="0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4" name="Oval 13"/>
            <p:cNvSpPr/>
            <p:nvPr/>
          </p:nvSpPr>
          <p:spPr>
            <a:xfrm>
              <a:off x="142875" y="142875"/>
              <a:ext cx="238125" cy="238125"/>
            </a:xfrm>
            <a:prstGeom prst="ellipse">
              <a:avLst/>
            </a:prstGeom>
            <a:solidFill>
              <a:srgbClr val="0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grpSp>
      <p:sp>
        <p:nvSpPr>
          <p:cNvPr id="15" name="TextBox 1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921750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8832" y="2240949"/>
            <a:ext cx="4666691" cy="1200329"/>
          </a:xfrm>
          <a:prstGeom prst="rect">
            <a:avLst/>
          </a:prstGeom>
        </p:spPr>
        <p:txBody>
          <a:bodyPr wrap="square">
            <a:spAutoFit/>
          </a:bodyPr>
          <a:lstStyle/>
          <a:p>
            <a:r>
              <a:rPr lang="tr-TR" sz="2400" dirty="0" smtClean="0">
                <a:latin typeface="Times New Roman" panose="02020603050405020304" pitchFamily="18" charset="0"/>
                <a:cs typeface="Times New Roman" panose="02020603050405020304" pitchFamily="18" charset="0"/>
              </a:rPr>
              <a:t>Türkiye’den </a:t>
            </a:r>
            <a:r>
              <a:rPr lang="tr-TR" sz="2400" dirty="0">
                <a:latin typeface="Times New Roman" panose="02020603050405020304" pitchFamily="18" charset="0"/>
                <a:cs typeface="Times New Roman" panose="02020603050405020304" pitchFamily="18" charset="0"/>
              </a:rPr>
              <a:t>izlenebilen son </a:t>
            </a:r>
            <a:r>
              <a:rPr lang="tr-TR" sz="2400" dirty="0" smtClean="0">
                <a:latin typeface="Times New Roman" panose="02020603050405020304" pitchFamily="18" charset="0"/>
                <a:cs typeface="Times New Roman" panose="02020603050405020304" pitchFamily="18" charset="0"/>
              </a:rPr>
              <a:t>tam </a:t>
            </a:r>
            <a:r>
              <a:rPr lang="fi-FI" sz="2400" dirty="0" smtClean="0">
                <a:latin typeface="Times New Roman" panose="02020603050405020304" pitchFamily="18" charset="0"/>
                <a:cs typeface="Times New Roman" panose="02020603050405020304" pitchFamily="18" charset="0"/>
              </a:rPr>
              <a:t>G</a:t>
            </a:r>
            <a:r>
              <a:rPr lang="tr-TR" sz="2400" dirty="0" smtClean="0">
                <a:latin typeface="Times New Roman" panose="02020603050405020304" pitchFamily="18" charset="0"/>
                <a:cs typeface="Times New Roman" panose="02020603050405020304" pitchFamily="18" charset="0"/>
              </a:rPr>
              <a:t>ü</a:t>
            </a:r>
            <a:r>
              <a:rPr lang="fi-FI" sz="2400" dirty="0" smtClean="0">
                <a:latin typeface="Times New Roman" panose="02020603050405020304" pitchFamily="18" charset="0"/>
                <a:cs typeface="Times New Roman" panose="02020603050405020304" pitchFamily="18" charset="0"/>
              </a:rPr>
              <a:t>neş </a:t>
            </a:r>
            <a:r>
              <a:rPr lang="fi-FI" sz="2400" dirty="0">
                <a:latin typeface="Times New Roman" panose="02020603050405020304" pitchFamily="18" charset="0"/>
                <a:cs typeface="Times New Roman" panose="02020603050405020304" pitchFamily="18" charset="0"/>
              </a:rPr>
              <a:t>tutulması 29 Mart </a:t>
            </a:r>
            <a:r>
              <a:rPr lang="fi-FI" sz="2400" dirty="0" smtClean="0">
                <a:latin typeface="Times New Roman" panose="02020603050405020304" pitchFamily="18" charset="0"/>
                <a:cs typeface="Times New Roman" panose="02020603050405020304" pitchFamily="18" charset="0"/>
              </a:rPr>
              <a:t>2006</a:t>
            </a:r>
            <a:r>
              <a:rPr lang="tr-TR" sz="2400" dirty="0" smtClean="0">
                <a:latin typeface="Times New Roman" panose="02020603050405020304" pitchFamily="18" charset="0"/>
                <a:cs typeface="Times New Roman" panose="02020603050405020304" pitchFamily="18" charset="0"/>
              </a:rPr>
              <a:t> tarihinde gerçekleşmiştir</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p:txBody>
      </p:sp>
      <p:pic>
        <p:nvPicPr>
          <p:cNvPr id="4" name="Picture 2" descr="http://i2.wp.com/www.astrobilgi.org/wp-content/uploads/2016/03/OGRSEM200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371" y="2240949"/>
            <a:ext cx="3822395" cy="1263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smtClean="0"/>
              <a:t>GÜNEŞ TUTULMASI</a:t>
            </a:r>
            <a:endParaRPr lang="tr-TR" sz="2800" b="1" dirty="0"/>
          </a:p>
        </p:txBody>
      </p:sp>
      <p:sp>
        <p:nvSpPr>
          <p:cNvPr id="2" name="TextBox 1"/>
          <p:cNvSpPr txBox="1"/>
          <p:nvPr/>
        </p:nvSpPr>
        <p:spPr>
          <a:xfrm>
            <a:off x="3608832" y="4413504"/>
            <a:ext cx="8083296" cy="1107996"/>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Türkiye’den izlenebilecek bir sonraki </a:t>
            </a:r>
            <a:r>
              <a:rPr lang="tr-TR" sz="2400" dirty="0" smtClean="0">
                <a:latin typeface="Times New Roman" panose="02020603050405020304" pitchFamily="18" charset="0"/>
                <a:cs typeface="Times New Roman" panose="02020603050405020304" pitchFamily="18" charset="0"/>
              </a:rPr>
              <a:t>tam </a:t>
            </a:r>
            <a:r>
              <a:rPr lang="fi-FI" sz="2400" dirty="0" smtClean="0">
                <a:latin typeface="Times New Roman" panose="02020603050405020304" pitchFamily="18" charset="0"/>
                <a:cs typeface="Times New Roman" panose="02020603050405020304" pitchFamily="18" charset="0"/>
              </a:rPr>
              <a:t>G</a:t>
            </a:r>
            <a:r>
              <a:rPr lang="tr-TR" sz="2400" dirty="0">
                <a:latin typeface="Times New Roman" panose="02020603050405020304" pitchFamily="18" charset="0"/>
                <a:cs typeface="Times New Roman" panose="02020603050405020304" pitchFamily="18" charset="0"/>
              </a:rPr>
              <a:t>ü</a:t>
            </a:r>
            <a:r>
              <a:rPr lang="fi-FI" sz="2400" dirty="0">
                <a:latin typeface="Times New Roman" panose="02020603050405020304" pitchFamily="18" charset="0"/>
                <a:cs typeface="Times New Roman" panose="02020603050405020304" pitchFamily="18" charset="0"/>
              </a:rPr>
              <a:t>neş tutulması </a:t>
            </a:r>
            <a:r>
              <a:rPr lang="fi-FI" sz="2400" b="1" dirty="0">
                <a:latin typeface="Times New Roman" panose="02020603050405020304" pitchFamily="18" charset="0"/>
                <a:cs typeface="Times New Roman" panose="02020603050405020304" pitchFamily="18" charset="0"/>
              </a:rPr>
              <a:t>30 Nisan 2060</a:t>
            </a:r>
            <a:r>
              <a:rPr lang="tr-TR" sz="2400" b="1" dirty="0">
                <a:latin typeface="Times New Roman" panose="02020603050405020304" pitchFamily="18" charset="0"/>
                <a:cs typeface="Times New Roman" panose="02020603050405020304" pitchFamily="18" charset="0"/>
              </a:rPr>
              <a:t> </a:t>
            </a:r>
            <a:r>
              <a:rPr lang="sv-SE" sz="2400" dirty="0">
                <a:latin typeface="Times New Roman" panose="02020603050405020304" pitchFamily="18" charset="0"/>
                <a:cs typeface="Times New Roman" panose="02020603050405020304" pitchFamily="18" charset="0"/>
              </a:rPr>
              <a:t>tarihinde</a:t>
            </a:r>
            <a:r>
              <a:rPr lang="tr-TR" sz="2400" dirty="0">
                <a:latin typeface="Times New Roman" panose="02020603050405020304" pitchFamily="18" charset="0"/>
                <a:cs typeface="Times New Roman" panose="02020603050405020304" pitchFamily="18" charset="0"/>
              </a:rPr>
              <a:t> gerçekleşecektir.</a:t>
            </a:r>
          </a:p>
          <a:p>
            <a:endParaRPr lang="tr-TR" dirty="0"/>
          </a:p>
        </p:txBody>
      </p:sp>
      <p:sp>
        <p:nvSpPr>
          <p:cNvPr id="3" name="TextBox 2"/>
          <p:cNvSpPr txBox="1"/>
          <p:nvPr/>
        </p:nvSpPr>
        <p:spPr>
          <a:xfrm>
            <a:off x="3608832" y="6061003"/>
            <a:ext cx="7394028" cy="369332"/>
          </a:xfrm>
          <a:prstGeom prst="rect">
            <a:avLst/>
          </a:prstGeom>
          <a:noFill/>
        </p:spPr>
        <p:txBody>
          <a:bodyPr wrap="square" rtlCol="0">
            <a:spAutoFit/>
          </a:bodyPr>
          <a:lstStyle/>
          <a:p>
            <a:r>
              <a:rPr lang="tr-TR" dirty="0">
                <a:hlinkClick r:id="rId4"/>
              </a:rPr>
              <a:t>http://</a:t>
            </a:r>
            <a:r>
              <a:rPr lang="tr-TR" dirty="0" smtClean="0">
                <a:hlinkClick r:id="rId4"/>
              </a:rPr>
              <a:t>www.timeanddate.com/eclipse/list.html</a:t>
            </a:r>
            <a:r>
              <a:rPr lang="tr-TR" dirty="0" smtClean="0"/>
              <a:t> </a:t>
            </a:r>
            <a:endParaRPr lang="tr-TR" dirty="0"/>
          </a:p>
        </p:txBody>
      </p:sp>
      <p:sp>
        <p:nvSpPr>
          <p:cNvPr id="9" name="TextBox 8"/>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442019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smtClean="0"/>
              <a:t>AY </a:t>
            </a:r>
            <a:r>
              <a:rPr lang="tr-TR" sz="2800" b="1" dirty="0"/>
              <a:t>TUTULMASI</a:t>
            </a:r>
          </a:p>
        </p:txBody>
      </p:sp>
      <p:pic>
        <p:nvPicPr>
          <p:cNvPr id="3" name="Picture 2"/>
          <p:cNvPicPr>
            <a:picLocks noChangeAspect="1"/>
          </p:cNvPicPr>
          <p:nvPr/>
        </p:nvPicPr>
        <p:blipFill>
          <a:blip r:embed="rId3"/>
          <a:stretch>
            <a:fillRect/>
          </a:stretch>
        </p:blipFill>
        <p:spPr>
          <a:xfrm>
            <a:off x="3753067" y="2510288"/>
            <a:ext cx="6646709" cy="3542132"/>
          </a:xfrm>
          <a:prstGeom prst="rect">
            <a:avLst/>
          </a:prstGeom>
        </p:spPr>
      </p:pic>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TextBox 6"/>
          <p:cNvSpPr txBox="1"/>
          <p:nvPr/>
        </p:nvSpPr>
        <p:spPr>
          <a:xfrm>
            <a:off x="3735166" y="1877234"/>
            <a:ext cx="3971536"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Ay tutulması nasıl gerçekleşir?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8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32" y="2104621"/>
            <a:ext cx="4442819" cy="1107996"/>
          </a:xfrm>
          <a:prstGeom prst="rect">
            <a:avLst/>
          </a:prstGeom>
          <a:noFill/>
        </p:spPr>
        <p:txBody>
          <a:bodyPr wrap="none" rtlCol="0">
            <a:spAutoFit/>
          </a:bodyPr>
          <a:lstStyle/>
          <a:p>
            <a:r>
              <a:rPr lang="tr-TR" sz="2400" dirty="0">
                <a:latin typeface="Times New Roman" panose="02020603050405020304" pitchFamily="18" charset="0"/>
                <a:cs typeface="Times New Roman" panose="02020603050405020304" pitchFamily="18" charset="0"/>
              </a:rPr>
              <a:t>Ay tutulmasında ayı görür müyüz</a:t>
            </a:r>
            <a:r>
              <a:rPr lang="tr-TR" sz="2400" dirty="0" smtClean="0">
                <a:latin typeface="Times New Roman" panose="02020603050405020304" pitchFamily="18" charset="0"/>
                <a:cs typeface="Times New Roman" panose="02020603050405020304" pitchFamily="18" charset="0"/>
              </a:rPr>
              <a:t>?</a:t>
            </a:r>
          </a:p>
          <a:p>
            <a:endParaRPr lang="tr-TR" sz="2400" dirty="0"/>
          </a:p>
          <a:p>
            <a:endParaRPr lang="tr-TR" dirty="0"/>
          </a:p>
        </p:txBody>
      </p:sp>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smtClean="0"/>
              <a:t>AY </a:t>
            </a:r>
            <a:r>
              <a:rPr lang="tr-TR" sz="2800" b="1" dirty="0"/>
              <a:t>TUTULMASI</a:t>
            </a:r>
          </a:p>
        </p:txBody>
      </p:sp>
      <p:pic>
        <p:nvPicPr>
          <p:cNvPr id="4098" name="Picture 2" descr="ay tutulm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064" y="2711886"/>
            <a:ext cx="6367936" cy="3562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0053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smtClean="0"/>
              <a:t>AY </a:t>
            </a:r>
            <a:r>
              <a:rPr lang="tr-TR" sz="2800" b="1" dirty="0"/>
              <a:t>TUTULMASI</a:t>
            </a:r>
          </a:p>
        </p:txBody>
      </p:sp>
      <p:sp>
        <p:nvSpPr>
          <p:cNvPr id="2" name="TextBox 1"/>
          <p:cNvSpPr txBox="1"/>
          <p:nvPr/>
        </p:nvSpPr>
        <p:spPr>
          <a:xfrm>
            <a:off x="3735166" y="1877234"/>
            <a:ext cx="2665089"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Ay tutulması türleri:</a:t>
            </a:r>
            <a:endParaRPr lang="tr-TR" sz="2400" dirty="0">
              <a:latin typeface="Times New Roman" panose="02020603050405020304" pitchFamily="18" charset="0"/>
              <a:cs typeface="Times New Roman" panose="02020603050405020304" pitchFamily="18" charset="0"/>
            </a:endParaRPr>
          </a:p>
        </p:txBody>
      </p:sp>
      <p:pic>
        <p:nvPicPr>
          <p:cNvPr id="17" name="Picture 16" descr="http://asart.science.ankara.edu.tr/figure/tutulmalar/golgeli_ay.jpg"/>
          <p:cNvPicPr/>
          <p:nvPr/>
        </p:nvPicPr>
        <p:blipFill rotWithShape="1">
          <a:blip r:embed="rId3">
            <a:extLst>
              <a:ext uri="{28A0092B-C50C-407E-A947-70E740481C1C}">
                <a14:useLocalDpi xmlns:a14="http://schemas.microsoft.com/office/drawing/2010/main" val="0"/>
              </a:ext>
            </a:extLst>
          </a:blip>
          <a:srcRect t="5481" r="6947" b="13679"/>
          <a:stretch/>
        </p:blipFill>
        <p:spPr bwMode="auto">
          <a:xfrm>
            <a:off x="3947061" y="2709420"/>
            <a:ext cx="1753096" cy="1797265"/>
          </a:xfrm>
          <a:prstGeom prst="rect">
            <a:avLst/>
          </a:prstGeom>
          <a:noFill/>
          <a:ln>
            <a:noFill/>
          </a:ln>
          <a:extLst>
            <a:ext uri="{53640926-AAD7-44D8-BBD7-CCE9431645EC}">
              <a14:shadowObscured xmlns:a14="http://schemas.microsoft.com/office/drawing/2010/main"/>
            </a:ext>
          </a:extLst>
        </p:spPr>
      </p:pic>
      <p:sp>
        <p:nvSpPr>
          <p:cNvPr id="18" name="Text Box 58"/>
          <p:cNvSpPr txBox="1"/>
          <p:nvPr/>
        </p:nvSpPr>
        <p:spPr>
          <a:xfrm>
            <a:off x="3832761" y="4506686"/>
            <a:ext cx="167640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Yarı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Gölgeli Ay Tutulması</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pic>
        <p:nvPicPr>
          <p:cNvPr id="19" name="Picture 18" descr="http://asart.science.ankara.edu.tr/figure/tutulmalar/tam_ay.jpg"/>
          <p:cNvPicPr/>
          <p:nvPr/>
        </p:nvPicPr>
        <p:blipFill>
          <a:blip r:embed="rId4">
            <a:extLst>
              <a:ext uri="{28A0092B-C50C-407E-A947-70E740481C1C}">
                <a14:useLocalDpi xmlns:a14="http://schemas.microsoft.com/office/drawing/2010/main" val="0"/>
              </a:ext>
            </a:extLst>
          </a:blip>
          <a:srcRect/>
          <a:stretch>
            <a:fillRect/>
          </a:stretch>
        </p:blipFill>
        <p:spPr bwMode="auto">
          <a:xfrm>
            <a:off x="6519609" y="2709419"/>
            <a:ext cx="1769368" cy="1797265"/>
          </a:xfrm>
          <a:prstGeom prst="rect">
            <a:avLst/>
          </a:prstGeom>
          <a:noFill/>
          <a:ln>
            <a:noFill/>
          </a:ln>
        </p:spPr>
      </p:pic>
      <p:sp>
        <p:nvSpPr>
          <p:cNvPr id="20" name="Text Box 59"/>
          <p:cNvSpPr txBox="1"/>
          <p:nvPr/>
        </p:nvSpPr>
        <p:spPr>
          <a:xfrm>
            <a:off x="6566093" y="4506686"/>
            <a:ext cx="167640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Tam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Ay Tutulması</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pic>
        <p:nvPicPr>
          <p:cNvPr id="21" name="Picture 20" descr="http://asart.science.ankara.edu.tr/figure/tutulmalar/parcali_ay.jpg"/>
          <p:cNvPicPr/>
          <p:nvPr/>
        </p:nvPicPr>
        <p:blipFill rotWithShape="1">
          <a:blip r:embed="rId5">
            <a:extLst>
              <a:ext uri="{28A0092B-C50C-407E-A947-70E740481C1C}">
                <a14:useLocalDpi xmlns:a14="http://schemas.microsoft.com/office/drawing/2010/main" val="0"/>
              </a:ext>
            </a:extLst>
          </a:blip>
          <a:srcRect l="9622" r="5540"/>
          <a:stretch/>
        </p:blipFill>
        <p:spPr bwMode="auto">
          <a:xfrm>
            <a:off x="8958077" y="2723137"/>
            <a:ext cx="1931596" cy="1783547"/>
          </a:xfrm>
          <a:prstGeom prst="rect">
            <a:avLst/>
          </a:prstGeom>
          <a:noFill/>
          <a:ln>
            <a:noFill/>
          </a:ln>
          <a:extLst>
            <a:ext uri="{53640926-AAD7-44D8-BBD7-CCE9431645EC}">
              <a14:shadowObscured xmlns:a14="http://schemas.microsoft.com/office/drawing/2010/main"/>
            </a:ext>
          </a:extLst>
        </p:spPr>
      </p:pic>
      <p:sp>
        <p:nvSpPr>
          <p:cNvPr id="22" name="Text Box 60"/>
          <p:cNvSpPr txBox="1"/>
          <p:nvPr/>
        </p:nvSpPr>
        <p:spPr>
          <a:xfrm>
            <a:off x="9085675" y="4506686"/>
            <a:ext cx="167640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Parçalı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Ay  Tutulması</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11" name="TextBox 10"/>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91692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08832" y="1182625"/>
            <a:ext cx="6790944" cy="523220"/>
          </a:xfrm>
          <a:prstGeom prst="rect">
            <a:avLst/>
          </a:prstGeom>
          <a:noFill/>
        </p:spPr>
        <p:txBody>
          <a:bodyPr wrap="square" rtlCol="0">
            <a:spAutoFit/>
          </a:bodyPr>
          <a:lstStyle/>
          <a:p>
            <a:r>
              <a:rPr lang="tr-TR" sz="2800" b="1" dirty="0" smtClean="0"/>
              <a:t>AY </a:t>
            </a:r>
            <a:r>
              <a:rPr lang="tr-TR" sz="2800" b="1" dirty="0"/>
              <a:t>TUTULMASI</a:t>
            </a:r>
          </a:p>
        </p:txBody>
      </p:sp>
      <p:sp>
        <p:nvSpPr>
          <p:cNvPr id="7" name="Rectangle 3"/>
          <p:cNvSpPr>
            <a:spLocks noChangeArrowheads="1"/>
          </p:cNvSpPr>
          <p:nvPr/>
        </p:nvSpPr>
        <p:spPr bwMode="auto">
          <a:xfrm>
            <a:off x="3706368" y="1705845"/>
            <a:ext cx="74504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neş, D</a:t>
            </a:r>
            <a:r>
              <a:rPr kumimoji="0" lang="tr-T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nya ve Ay</a:t>
            </a:r>
            <a:r>
              <a:rPr kumimoji="0" lang="tr-T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ın pozisyonları bu sıralamada olduğunda Ay, Dolunay evresindedir.Ay, en az ayda 1 kez dolunay evresinde olmasına rağmen, neden her ay,</a:t>
            </a:r>
            <a:r>
              <a:rPr kumimoji="0" lang="tr-TR" sz="2000" b="0" i="0" u="sng" strike="noStrike" cap="none" normalizeH="0" baseline="0" dirty="0" smtClean="0">
                <a:ln>
                  <a:noFill/>
                </a:ln>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Ay tutulması g</a:t>
            </a:r>
            <a:r>
              <a:rPr kumimoji="0" lang="tr-T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zlemlemiyoruz?</a:t>
            </a:r>
            <a:r>
              <a:rPr kumimoji="0" lang="tr-TR" sz="2000" b="0" i="0" u="sng" strike="noStrike" cap="none" normalizeH="0" baseline="0" dirty="0" smtClean="0">
                <a:ln>
                  <a:noFill/>
                </a:ln>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sz="32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2" descr="http://www.tcaa.us/Images/EclipseNo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396" y="2721508"/>
            <a:ext cx="5288205" cy="2795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3706368" y="5703802"/>
            <a:ext cx="74504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sz="2000" dirty="0" smtClean="0">
                <a:solidFill>
                  <a:schemeClr val="accent2">
                    <a:lumMod val="60000"/>
                    <a:lumOff val="40000"/>
                  </a:schemeClr>
                </a:solidFill>
                <a:latin typeface="Times New Roman" panose="02020603050405020304" pitchFamily="18" charset="0"/>
                <a:cs typeface="Times New Roman" panose="02020603050405020304" pitchFamily="18" charset="0"/>
              </a:rPr>
              <a:t>Sıralama aynı olsada, Ay’ın eksen eğikliğinden kaynaklı olarak aynı doğrultuda olmuyorlar.</a:t>
            </a:r>
            <a:endParaRPr kumimoji="0" lang="tr-TR" sz="3200" b="0" i="0" u="none" strike="noStrike" cap="none" normalizeH="0" baseline="0" dirty="0" smtClean="0">
              <a:ln>
                <a:noFill/>
              </a:ln>
              <a:solidFill>
                <a:schemeClr val="accent2">
                  <a:lumMod val="60000"/>
                  <a:lumOff val="40000"/>
                </a:schemeClr>
              </a:solidFill>
              <a:effectLst/>
              <a:latin typeface="Arial" panose="020B0604020202020204" pitchFamily="34" charset="0"/>
            </a:endParaRPr>
          </a:p>
        </p:txBody>
      </p:sp>
      <p:sp>
        <p:nvSpPr>
          <p:cNvPr id="8" name="TextBox 7"/>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7839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pic>
        <p:nvPicPr>
          <p:cNvPr id="3074" name="Picture 2" descr="http://eoimages.gsfc.nasa.gov/images/imagerecords/87000/87675/eclipse_epc_2016068_z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831" y="1881370"/>
            <a:ext cx="5036159" cy="33574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7831" y="5414334"/>
            <a:ext cx="7885216" cy="685059"/>
          </a:xfrm>
          <a:prstGeom prst="rect">
            <a:avLst/>
          </a:prstGeom>
        </p:spPr>
        <p:txBody>
          <a:bodyPr wrap="square">
            <a:spAutoFit/>
          </a:bodyPr>
          <a:lstStyle/>
          <a:p>
            <a:pPr>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Bu karartı Ay’ın gölgesidir. Bu fotoğraf NASA tarafından 2016 yılında uzaydan, güneş tutulması anında çekilmiştir.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4243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GÖLGE-Örnekler</a:t>
            </a:r>
            <a:endParaRPr lang="tr-TR" sz="2800" b="1" dirty="0"/>
          </a:p>
        </p:txBody>
      </p:sp>
      <p:sp>
        <p:nvSpPr>
          <p:cNvPr id="2" name="TextBox 1"/>
          <p:cNvSpPr txBox="1"/>
          <p:nvPr/>
        </p:nvSpPr>
        <p:spPr>
          <a:xfrm>
            <a:off x="3633216" y="1852726"/>
            <a:ext cx="8343953" cy="830997"/>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Gökyüzünde sürekli uçakların geçtiğini gözlemliyoruz ama gölgesinin dünyaya düştüğünü gözlemlemiyoruz. Neden? </a:t>
            </a:r>
            <a:endParaRPr lang="tr-TR" dirty="0">
              <a:latin typeface="Times New Roman" panose="02020603050405020304" pitchFamily="18" charset="0"/>
              <a:cs typeface="Times New Roman" panose="02020603050405020304" pitchFamily="18" charset="0"/>
            </a:endParaRPr>
          </a:p>
        </p:txBody>
      </p:sp>
      <p:sp>
        <p:nvSpPr>
          <p:cNvPr id="4" name="Rectangle 3"/>
          <p:cNvSpPr/>
          <p:nvPr/>
        </p:nvSpPr>
        <p:spPr>
          <a:xfrm>
            <a:off x="3633216" y="3179546"/>
            <a:ext cx="7815072" cy="619272"/>
          </a:xfrm>
          <a:prstGeom prst="rect">
            <a:avLst/>
          </a:prstGeom>
        </p:spPr>
        <p:txBody>
          <a:bodyPr wrap="square">
            <a:spAutoFit/>
          </a:bodyPr>
          <a:lstStyle/>
          <a:p>
            <a:pPr>
              <a:lnSpc>
                <a:spcPct val="107000"/>
              </a:lnSpc>
              <a:spcAft>
                <a:spcPts val="800"/>
              </a:spcAft>
            </a:pPr>
            <a:r>
              <a:rPr lang="tr-TR" sz="1600" dirty="0" smtClean="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Halkalı güneş tutulması ile aynı durum olur. Kaynak çok büyük, engel küçük. Dünya üzerine sadece yarı gölge düşer. </a:t>
            </a:r>
            <a:endParaRPr lang="tr-TR" sz="16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3230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GÖLGE-Örnekler</a:t>
            </a:r>
            <a:endParaRPr lang="tr-TR" sz="2800" b="1" dirty="0"/>
          </a:p>
        </p:txBody>
      </p:sp>
      <p:sp>
        <p:nvSpPr>
          <p:cNvPr id="2" name="TextBox 1"/>
          <p:cNvSpPr txBox="1"/>
          <p:nvPr/>
        </p:nvSpPr>
        <p:spPr>
          <a:xfrm>
            <a:off x="3633216" y="1852726"/>
            <a:ext cx="8343953" cy="1200329"/>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Gölgenin boyundan ve konmundan faydalanılarak yapılan güneş saati eski  Mısır ve Mezopotamya’da zamanı ölçmek için kullanılırdı</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1028" name="Picture 4" descr="http://thumbs.dreamstime.com/x/sun-clock-13533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64" y="3343631"/>
            <a:ext cx="3810000" cy="28003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05192" y="3374618"/>
            <a:ext cx="3581281" cy="2260362"/>
          </a:xfrm>
          <a:prstGeom prst="rect">
            <a:avLst/>
          </a:prstGeom>
        </p:spPr>
        <p:txBody>
          <a:bodyPr wrap="square">
            <a:spAutoFit/>
          </a:bodyPr>
          <a:lstStyle/>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Güneş küresel bir ışık kaynağı olmasına rağmen neden çubuğun sadece tam gölgesi vardır, yarı gölgesi yoktur</a:t>
            </a:r>
            <a:r>
              <a:rPr lang="tr-TR"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smtClean="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Güneş, çok uzakta olduğu için noktasal ışık kaynağı gibi davranır.</a:t>
            </a:r>
            <a:endParaRPr lang="tr-TR" sz="16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6193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9664" y="585216"/>
            <a:ext cx="6790944" cy="523220"/>
          </a:xfrm>
          <a:prstGeom prst="rect">
            <a:avLst/>
          </a:prstGeom>
          <a:noFill/>
        </p:spPr>
        <p:txBody>
          <a:bodyPr wrap="square" rtlCol="0">
            <a:spAutoFit/>
          </a:bodyPr>
          <a:lstStyle/>
          <a:p>
            <a:r>
              <a:rPr lang="tr-TR" sz="2800" b="1" dirty="0"/>
              <a:t>NELER YAPACAĞIZ?</a:t>
            </a:r>
          </a:p>
        </p:txBody>
      </p:sp>
      <p:sp>
        <p:nvSpPr>
          <p:cNvPr id="2" name="TextBox 1"/>
          <p:cNvSpPr txBox="1"/>
          <p:nvPr/>
        </p:nvSpPr>
        <p:spPr>
          <a:xfrm>
            <a:off x="2584704" y="1108436"/>
            <a:ext cx="7595616" cy="5002973"/>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Geçen haftanın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özeti</a:t>
            </a:r>
          </a:p>
          <a:p>
            <a:pPr marL="285744" indent="-285744">
              <a:lnSpc>
                <a:spcPct val="150000"/>
              </a:lnSpc>
              <a:buFont typeface="Arial" panose="020B0604020202020204" pitchFamily="34" charset="0"/>
              <a:buChar cha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Dünya Üzerindeki Karartı </a:t>
            </a:r>
            <a:endParaRPr lang="tr-TR" sz="2400"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maddeler</a:t>
            </a:r>
          </a:p>
          <a:p>
            <a:pPr marL="285744" indent="-285744">
              <a:lnSpc>
                <a:spcPct val="150000"/>
              </a:lnSpc>
              <a:buFont typeface="Arial" panose="020B0604020202020204" pitchFamily="34" charset="0"/>
              <a:buChar cha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Gölge-Yarı gölge</a:t>
            </a:r>
            <a:endParaRPr lang="tr-TR" sz="2400"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sz="2400" dirty="0" smtClean="0">
                <a:latin typeface="Times New Roman" panose="02020603050405020304" pitchFamily="18" charset="0"/>
                <a:ea typeface="Tahoma" panose="020B0604030504040204" pitchFamily="34" charset="0"/>
                <a:cs typeface="Times New Roman" panose="02020603050405020304" pitchFamily="18" charset="0"/>
              </a:rPr>
              <a:t>Örnekler</a:t>
            </a:r>
            <a:endParaRPr lang="tr-TR" sz="2400"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Soru </a:t>
            </a:r>
            <a:r>
              <a:rPr lang="tr-TR" sz="2400" dirty="0" smtClean="0">
                <a:latin typeface="Times New Roman" panose="02020603050405020304" pitchFamily="18" charset="0"/>
                <a:ea typeface="Tahoma" panose="020B0604030504040204" pitchFamily="34" charset="0"/>
                <a:cs typeface="Times New Roman" panose="02020603050405020304" pitchFamily="18" charset="0"/>
              </a:rPr>
              <a:t>çözümü</a:t>
            </a:r>
            <a:endParaRPr lang="tr-TR"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91435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954107"/>
          </a:xfrm>
          <a:prstGeom prst="rect">
            <a:avLst/>
          </a:prstGeom>
          <a:noFill/>
        </p:spPr>
        <p:txBody>
          <a:bodyPr wrap="square" rtlCol="0">
            <a:spAutoFit/>
          </a:bodyPr>
          <a:lstStyle/>
          <a:p>
            <a:r>
              <a:rPr lang="tr-TR" sz="2800" b="1" dirty="0" smtClean="0"/>
              <a:t>GÖLGE VE YARI </a:t>
            </a:r>
            <a:r>
              <a:rPr lang="tr-TR" sz="2800" b="1" dirty="0"/>
              <a:t>GÖLGE-Örnekler</a:t>
            </a:r>
          </a:p>
          <a:p>
            <a:endParaRPr lang="tr-TR" sz="2800" b="1" dirty="0"/>
          </a:p>
        </p:txBody>
      </p:sp>
      <p:pic>
        <p:nvPicPr>
          <p:cNvPr id="7" name="Picture 6" descr="http://solar-center.stanford.edu/images/solar-analemma-140000-UTC.jpg"/>
          <p:cNvPicPr/>
          <p:nvPr/>
        </p:nvPicPr>
        <p:blipFill>
          <a:blip r:embed="rId3">
            <a:extLst>
              <a:ext uri="{28A0092B-C50C-407E-A947-70E740481C1C}">
                <a14:useLocalDpi xmlns:a14="http://schemas.microsoft.com/office/drawing/2010/main" val="0"/>
              </a:ext>
            </a:extLst>
          </a:blip>
          <a:srcRect/>
          <a:stretch>
            <a:fillRect/>
          </a:stretch>
        </p:blipFill>
        <p:spPr bwMode="auto">
          <a:xfrm>
            <a:off x="3794261" y="1773072"/>
            <a:ext cx="3473438" cy="4402097"/>
          </a:xfrm>
          <a:prstGeom prst="rect">
            <a:avLst/>
          </a:prstGeom>
          <a:noFill/>
          <a:ln>
            <a:noFill/>
          </a:ln>
        </p:spPr>
      </p:pic>
      <p:sp>
        <p:nvSpPr>
          <p:cNvPr id="3" name="Rectangle 2"/>
          <p:cNvSpPr/>
          <p:nvPr/>
        </p:nvSpPr>
        <p:spPr>
          <a:xfrm>
            <a:off x="7418120" y="1773072"/>
            <a:ext cx="4338451" cy="3477875"/>
          </a:xfrm>
          <a:prstGeom prst="rect">
            <a:avLst/>
          </a:prstGeom>
        </p:spPr>
        <p:txBody>
          <a:bodyPr wrap="square">
            <a:spAutoFit/>
          </a:bodyPr>
          <a:lstStyle/>
          <a:p>
            <a:r>
              <a:rPr lang="tr-TR" sz="2000" dirty="0">
                <a:latin typeface="Times New Roman" panose="02020603050405020304" pitchFamily="18" charset="0"/>
                <a:ea typeface="Calibri" panose="020F0502020204030204" pitchFamily="34" charset="0"/>
              </a:rPr>
              <a:t>Her gün, aynı saatte, aynı yerden Güneş’e bakarsanız ya da Güneş’i fotoğraflarsanız, gökyüzünde ‘8’ şeklini çizdiğini gözlemleyebilirsiniz. Güneşin çizdiği bu şekle </a:t>
            </a:r>
            <a:r>
              <a:rPr lang="tr-TR" sz="2000" i="1" dirty="0">
                <a:latin typeface="Times New Roman" panose="02020603050405020304" pitchFamily="18" charset="0"/>
                <a:ea typeface="Calibri" panose="020F0502020204030204" pitchFamily="34" charset="0"/>
              </a:rPr>
              <a:t>analemma</a:t>
            </a:r>
            <a:r>
              <a:rPr lang="tr-TR" sz="2000" dirty="0">
                <a:latin typeface="Times New Roman" panose="02020603050405020304" pitchFamily="18" charset="0"/>
                <a:ea typeface="Calibri" panose="020F0502020204030204" pitchFamily="34" charset="0"/>
              </a:rPr>
              <a:t> ya da </a:t>
            </a:r>
            <a:r>
              <a:rPr lang="tr-TR" sz="2000" i="1" dirty="0">
                <a:latin typeface="Times New Roman" panose="02020603050405020304" pitchFamily="18" charset="0"/>
                <a:ea typeface="Calibri" panose="020F0502020204030204" pitchFamily="34" charset="0"/>
              </a:rPr>
              <a:t>günizi</a:t>
            </a:r>
            <a:r>
              <a:rPr lang="tr-TR" sz="2000" dirty="0">
                <a:latin typeface="Times New Roman" panose="02020603050405020304" pitchFamily="18" charset="0"/>
                <a:ea typeface="Calibri" panose="020F0502020204030204" pitchFamily="34" charset="0"/>
              </a:rPr>
              <a:t> denir</a:t>
            </a:r>
            <a:r>
              <a:rPr lang="tr-TR" sz="2000" dirty="0" smtClean="0">
                <a:latin typeface="Times New Roman" panose="02020603050405020304" pitchFamily="18" charset="0"/>
                <a:ea typeface="Calibri" panose="020F0502020204030204" pitchFamily="34" charset="0"/>
              </a:rPr>
              <a:t>. </a:t>
            </a:r>
          </a:p>
          <a:p>
            <a:endParaRPr lang="tr-TR" sz="2000" dirty="0" smtClean="0">
              <a:latin typeface="Times New Roman" panose="02020603050405020304" pitchFamily="18" charset="0"/>
            </a:endParaRPr>
          </a:p>
          <a:p>
            <a:r>
              <a:rPr lang="tr-TR" sz="2000" dirty="0" smtClean="0">
                <a:latin typeface="Times New Roman" panose="02020603050405020304" pitchFamily="18" charset="0"/>
                <a:ea typeface="Calibri" panose="020F0502020204030204" pitchFamily="34" charset="0"/>
              </a:rPr>
              <a:t>Her gün, aynı </a:t>
            </a:r>
            <a:r>
              <a:rPr lang="tr-TR" sz="2000" dirty="0">
                <a:latin typeface="Times New Roman" panose="02020603050405020304" pitchFamily="18" charset="0"/>
                <a:ea typeface="Calibri" panose="020F0502020204030204" pitchFamily="34" charset="0"/>
              </a:rPr>
              <a:t>saatte, aynı </a:t>
            </a:r>
            <a:r>
              <a:rPr lang="tr-TR" sz="2000" dirty="0" smtClean="0">
                <a:latin typeface="Times New Roman" panose="02020603050405020304" pitchFamily="18" charset="0"/>
                <a:ea typeface="Calibri" panose="020F0502020204030204" pitchFamily="34" charset="0"/>
              </a:rPr>
              <a:t>yerdeki bir direğin ucunun gölgesini yere işaretlerseniz yerde oluşan şeklin </a:t>
            </a:r>
            <a:r>
              <a:rPr lang="tr-TR" sz="2000" i="1" dirty="0" smtClean="0">
                <a:latin typeface="Times New Roman" panose="02020603050405020304" pitchFamily="18" charset="0"/>
                <a:ea typeface="Calibri" panose="020F0502020204030204" pitchFamily="34" charset="0"/>
              </a:rPr>
              <a:t>analemma</a:t>
            </a:r>
            <a:r>
              <a:rPr lang="tr-TR" sz="2000" dirty="0" smtClean="0">
                <a:latin typeface="Times New Roman" panose="02020603050405020304" pitchFamily="18" charset="0"/>
                <a:ea typeface="Calibri" panose="020F0502020204030204" pitchFamily="34" charset="0"/>
              </a:rPr>
              <a:t> olduğunu görürsünüz.</a:t>
            </a:r>
            <a:endParaRPr lang="tr-TR" sz="2000" dirty="0">
              <a:latin typeface="Times New Roman" panose="02020603050405020304" pitchFamily="18" charset="0"/>
              <a:ea typeface="Calibri" panose="020F0502020204030204" pitchFamily="34" charset="0"/>
            </a:endParaRP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727884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954107"/>
          </a:xfrm>
          <a:prstGeom prst="rect">
            <a:avLst/>
          </a:prstGeom>
          <a:noFill/>
        </p:spPr>
        <p:txBody>
          <a:bodyPr wrap="square" rtlCol="0">
            <a:spAutoFit/>
          </a:bodyPr>
          <a:lstStyle/>
          <a:p>
            <a:r>
              <a:rPr lang="tr-TR" sz="2800" b="1" dirty="0" smtClean="0"/>
              <a:t>GÖLGE VE YARI </a:t>
            </a:r>
            <a:r>
              <a:rPr lang="tr-TR" sz="2800" b="1" dirty="0"/>
              <a:t>GÖLGE-Örnekler</a:t>
            </a:r>
          </a:p>
          <a:p>
            <a:endParaRPr lang="tr-TR" sz="2800" b="1" dirty="0"/>
          </a:p>
        </p:txBody>
      </p:sp>
      <p:pic>
        <p:nvPicPr>
          <p:cNvPr id="7" name="Picture 6" descr="https://scontent.fsaw1-9.fna.fbcdn.net/v/t35.0-12/19840229_1391967320902429_603399597_o.jpg?oh=13e8561ee2372b3ba2435c2f5bf38afd&amp;oe=596F5B0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216" y="1531163"/>
            <a:ext cx="5162550" cy="3929380"/>
          </a:xfrm>
          <a:prstGeom prst="rect">
            <a:avLst/>
          </a:prstGeom>
          <a:noFill/>
          <a:ln>
            <a:noFill/>
          </a:ln>
        </p:spPr>
      </p:pic>
      <p:sp>
        <p:nvSpPr>
          <p:cNvPr id="2" name="Rectangle 1"/>
          <p:cNvSpPr/>
          <p:nvPr/>
        </p:nvSpPr>
        <p:spPr>
          <a:xfrm>
            <a:off x="8890660" y="1531163"/>
            <a:ext cx="3198421" cy="2759602"/>
          </a:xfrm>
          <a:prstGeom prst="rect">
            <a:avLst/>
          </a:prstGeom>
        </p:spPr>
        <p:txBody>
          <a:bodyPr wrap="square">
            <a:spAutoFit/>
          </a:bodyPr>
          <a:lstStyle/>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Eğer analemma fotoğrafındaki güneşlerden biri tutulma anında ise, bu şeklin/olayın adı tutulemma olur. </a:t>
            </a:r>
            <a:r>
              <a:rPr lang="tr-TR" dirty="0" smtClean="0">
                <a:latin typeface="Times New Roman" panose="02020603050405020304" pitchFamily="18" charset="0"/>
                <a:ea typeface="Calibri" panose="020F0502020204030204" pitchFamily="34" charset="0"/>
                <a:cs typeface="Times New Roman" panose="02020603050405020304" pitchFamily="18" charset="0"/>
              </a:rPr>
              <a:t>Şekilde </a:t>
            </a:r>
            <a:r>
              <a:rPr lang="tr-TR" dirty="0">
                <a:latin typeface="Times New Roman" panose="02020603050405020304" pitchFamily="18" charset="0"/>
                <a:ea typeface="Calibri" panose="020F0502020204030204" pitchFamily="34" charset="0"/>
                <a:cs typeface="Times New Roman" panose="02020603050405020304" pitchFamily="18" charset="0"/>
              </a:rPr>
              <a:t>2005-2006 yıllarında Tunç Tezel tarafından Türkiye’den çekilmiş olan ilk tutulemma fotoğrafını görmektesiniz. Tam Tutulma tarihi 29 Mart 2006’dır.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699814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954107"/>
          </a:xfrm>
          <a:prstGeom prst="rect">
            <a:avLst/>
          </a:prstGeom>
          <a:noFill/>
        </p:spPr>
        <p:txBody>
          <a:bodyPr wrap="square" rtlCol="0">
            <a:spAutoFit/>
          </a:bodyPr>
          <a:lstStyle/>
          <a:p>
            <a:r>
              <a:rPr lang="tr-TR" sz="2800" b="1" dirty="0" smtClean="0"/>
              <a:t>GÖLGE VE YARI </a:t>
            </a:r>
            <a:r>
              <a:rPr lang="tr-TR" sz="2800" b="1" dirty="0"/>
              <a:t>GÖLGE-Örnekler</a:t>
            </a:r>
          </a:p>
          <a:p>
            <a:endParaRPr lang="tr-TR" sz="2800" b="1" dirty="0"/>
          </a:p>
        </p:txBody>
      </p:sp>
      <p:sp>
        <p:nvSpPr>
          <p:cNvPr id="3" name="Rectangle 2"/>
          <p:cNvSpPr/>
          <p:nvPr/>
        </p:nvSpPr>
        <p:spPr>
          <a:xfrm>
            <a:off x="3882554" y="4919717"/>
            <a:ext cx="7358469" cy="1600438"/>
          </a:xfrm>
          <a:prstGeom prst="rect">
            <a:avLst/>
          </a:prstGeom>
        </p:spPr>
        <p:txBody>
          <a:bodyPr wrap="square">
            <a:spAutoFit/>
          </a:bodyPr>
          <a:lstStyle/>
          <a:p>
            <a:r>
              <a:rPr lang="tr-TR" sz="2000" dirty="0">
                <a:latin typeface="Times New Roman" panose="02020603050405020304" pitchFamily="18" charset="0"/>
                <a:cs typeface="Times New Roman" panose="02020603050405020304" pitchFamily="18" charset="0"/>
              </a:rPr>
              <a:t>Dünya’nın farklı yaşam alanlarında fotoğraflarsanız, çok az farkla benzer görüntüyü elde edersiniz. Lakin, farklı bir gezegenden fotoğraflarsanız, elde edeceğiniz görüntü çok farklı olur</a:t>
            </a:r>
            <a:r>
              <a:rPr lang="tr-TR" sz="2000" dirty="0" smtClean="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Mars’tan çekilen güneş fotoğraflarıyla oluşturulan analemmayı görebilirsiniz.</a:t>
            </a:r>
          </a:p>
          <a:p>
            <a:endParaRPr lang="tr-TR" dirty="0"/>
          </a:p>
        </p:txBody>
      </p:sp>
      <p:pic>
        <p:nvPicPr>
          <p:cNvPr id="6" name="Picture 5" descr="See Explanation.  Clicking on the picture will download&#10; the highest resolution version available."/>
          <p:cNvPicPr/>
          <p:nvPr/>
        </p:nvPicPr>
        <p:blipFill>
          <a:blip r:embed="rId3">
            <a:extLst>
              <a:ext uri="{28A0092B-C50C-407E-A947-70E740481C1C}">
                <a14:useLocalDpi xmlns:a14="http://schemas.microsoft.com/office/drawing/2010/main" val="0"/>
              </a:ext>
            </a:extLst>
          </a:blip>
          <a:srcRect/>
          <a:stretch>
            <a:fillRect/>
          </a:stretch>
        </p:blipFill>
        <p:spPr bwMode="auto">
          <a:xfrm>
            <a:off x="3882555" y="1531163"/>
            <a:ext cx="4712805" cy="3260293"/>
          </a:xfrm>
          <a:prstGeom prst="rect">
            <a:avLst/>
          </a:prstGeom>
          <a:noFill/>
          <a:ln>
            <a:noFill/>
          </a:ln>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225372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12" y="1182625"/>
            <a:ext cx="4754880"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3" name="TextBox 2"/>
          <p:cNvSpPr txBox="1"/>
          <p:nvPr/>
        </p:nvSpPr>
        <p:spPr>
          <a:xfrm>
            <a:off x="3511296" y="1998897"/>
            <a:ext cx="8314944" cy="4154984"/>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Işık geçirme özelliklerine göre maddeler: </a:t>
            </a:r>
          </a:p>
          <a:p>
            <a:pPr marL="285750" indent="-285750">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saydam</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yarı saydam</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saydam olmayan (opak)</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Gölge, yarı gölge:</a:t>
            </a:r>
          </a:p>
          <a:p>
            <a:pPr marL="285750" indent="-285750">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450850" indent="-450850"/>
            <a:r>
              <a:rPr lang="tr-TR" dirty="0" smtClean="0">
                <a:latin typeface="Times New Roman" panose="02020603050405020304" pitchFamily="18" charset="0"/>
                <a:cs typeface="Times New Roman" panose="02020603050405020304" pitchFamily="18" charset="0"/>
              </a:rPr>
              <a:t>     - noktasal ve büyük ışık kaynağında gölge, yarı gölge oluşumu</a:t>
            </a:r>
          </a:p>
          <a:p>
            <a:pPr marL="450850" indent="-450850"/>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 cisim, perde, ışık kaynağı arasındaki uzaklıkların gölgeyi nasıl etkilediği</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8460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12" y="1182625"/>
            <a:ext cx="4754880"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3" name="TextBox 2"/>
          <p:cNvSpPr txBox="1"/>
          <p:nvPr/>
        </p:nvSpPr>
        <p:spPr>
          <a:xfrm>
            <a:off x="3791712" y="2389632"/>
            <a:ext cx="4754880" cy="3139321"/>
          </a:xfrm>
          <a:prstGeom prst="rect">
            <a:avLst/>
          </a:prstGeom>
          <a:noFill/>
        </p:spPr>
        <p:txBody>
          <a:bodyPr wrap="square" rtlCol="0">
            <a:spAutoFit/>
          </a:bodyPr>
          <a:lstStyle/>
          <a:p>
            <a:endParaRPr lang="tr-TR" dirty="0" smtClean="0"/>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Güneş tutulması</a:t>
            </a:r>
          </a:p>
          <a:p>
            <a:endParaRPr lang="tr-TR" dirty="0" smtClean="0"/>
          </a:p>
          <a:p>
            <a:endParaRPr lang="tr-TR" dirty="0"/>
          </a:p>
          <a:p>
            <a:endParaRPr lang="tr-TR" dirty="0" smtClean="0"/>
          </a:p>
          <a:p>
            <a:endParaRPr lang="tr-TR" dirty="0"/>
          </a:p>
          <a:p>
            <a:endParaRPr lang="tr-TR" dirty="0" smtClean="0"/>
          </a:p>
          <a:p>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Ay tutulması</a:t>
            </a:r>
            <a:endParaRPr lang="tr-TR"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34656" y="1974036"/>
            <a:ext cx="4074988" cy="2160121"/>
          </a:xfrm>
          <a:prstGeom prst="rect">
            <a:avLst/>
          </a:prstGeom>
        </p:spPr>
      </p:pic>
      <p:cxnSp>
        <p:nvCxnSpPr>
          <p:cNvPr id="8" name="Straight Arrow Connector 7"/>
          <p:cNvCxnSpPr/>
          <p:nvPr/>
        </p:nvCxnSpPr>
        <p:spPr>
          <a:xfrm>
            <a:off x="6132576" y="2877312"/>
            <a:ext cx="1267968" cy="2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2576" y="5297424"/>
            <a:ext cx="1267968" cy="2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7633815" y="4469563"/>
            <a:ext cx="3975829" cy="2118779"/>
          </a:xfrm>
          <a:prstGeom prst="rect">
            <a:avLst/>
          </a:prstGeom>
        </p:spPr>
      </p:pic>
      <p:sp>
        <p:nvSpPr>
          <p:cNvPr id="11" name="TextBox 10"/>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4059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8" y="1572769"/>
            <a:ext cx="6790944" cy="523220"/>
          </a:xfrm>
          <a:prstGeom prst="rect">
            <a:avLst/>
          </a:prstGeom>
          <a:noFill/>
        </p:spPr>
        <p:txBody>
          <a:bodyPr wrap="square" rtlCol="0">
            <a:spAutoFit/>
          </a:bodyPr>
          <a:lstStyle/>
          <a:p>
            <a:r>
              <a:rPr lang="tr-TR" sz="2800" b="1" dirty="0"/>
              <a:t>ÖĞRETİK PROGRAMINDAKİ KAZANIM</a:t>
            </a:r>
          </a:p>
        </p:txBody>
      </p:sp>
      <p:sp>
        <p:nvSpPr>
          <p:cNvPr id="2" name="Rectangle 1"/>
          <p:cNvSpPr/>
          <p:nvPr/>
        </p:nvSpPr>
        <p:spPr>
          <a:xfrm>
            <a:off x="597408" y="2250757"/>
            <a:ext cx="10716768" cy="4088299"/>
          </a:xfrm>
          <a:prstGeom prst="rect">
            <a:avLst/>
          </a:prstGeom>
        </p:spPr>
        <p:txBody>
          <a:bodyPr wrap="square">
            <a:spAutoFit/>
          </a:bodyPr>
          <a:lstStyle/>
          <a:p>
            <a:pPr>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10.4.2.1. Saydam, yarı saydam ve saydam olmayan maddelerin ışık geçirme özelliklerini açıklar.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a. Öğrencilerin gölge ve yarı gölge kavramlarını çizerek açıklamaları sağlanır.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b. Öğrencilerin deney yaparak cisimlerin gölgelerini ölçekli çizimle göstermeleri sağlanır.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c. Öğrencilerin gölgeden faydalanarak güneş ve ay tutulması olaylarını açıklamaları sağlanır.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078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8" y="1572769"/>
            <a:ext cx="6790944" cy="523220"/>
          </a:xfrm>
          <a:prstGeom prst="rect">
            <a:avLst/>
          </a:prstGeom>
          <a:noFill/>
        </p:spPr>
        <p:txBody>
          <a:bodyPr wrap="square" rtlCol="0">
            <a:spAutoFit/>
          </a:bodyPr>
          <a:lstStyle/>
          <a:p>
            <a:r>
              <a:rPr lang="tr-TR" sz="2800" b="1" dirty="0" smtClean="0"/>
              <a:t>GELECEK DERS</a:t>
            </a:r>
            <a:endParaRPr lang="tr-TR" sz="2800" b="1" dirty="0"/>
          </a:p>
        </p:txBody>
      </p:sp>
      <p:sp>
        <p:nvSpPr>
          <p:cNvPr id="6" name="Text Box 7"/>
          <p:cNvSpPr txBox="1"/>
          <p:nvPr/>
        </p:nvSpPr>
        <p:spPr>
          <a:xfrm>
            <a:off x="597408" y="2400300"/>
            <a:ext cx="10753344" cy="41224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tr-TR" sz="2800" i="1" dirty="0" smtClean="0">
                <a:effectLst/>
                <a:latin typeface="Times New Roman" panose="02020603050405020304" pitchFamily="18" charset="0"/>
                <a:ea typeface="Calibri" panose="020F0502020204030204" pitchFamily="34" charset="0"/>
                <a:cs typeface="Times New Roman" panose="02020603050405020304" pitchFamily="18" charset="0"/>
              </a:rPr>
              <a:t>10.4.3.1</a:t>
            </a: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 Işığın yansıma olayındaki davranışını inceler ve çıkarımlar yapar. </a:t>
            </a:r>
            <a:endParaRPr lang="tr-TR" sz="2400" dirty="0">
              <a:effectLst/>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a. Işığın yansıması ile su dalgalarında yansıma olayı ilişkilendirilir. </a:t>
            </a:r>
            <a:endParaRPr lang="tr-TR" sz="2400" dirty="0">
              <a:effectLst/>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b. Öğrencilerin deney yaparak ışığın düzgün ve dağınık yansımasını ölçekli çizimler üzerinde göstermeleri sağlanır. </a:t>
            </a:r>
            <a:endParaRPr lang="tr-TR" sz="2400" dirty="0">
              <a:effectLst/>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c. Öğrencilerin yansıma kanunlarını açıklamaları sağlanır.</a:t>
            </a:r>
            <a:endParaRPr lang="tr-TR" sz="2400" dirty="0">
              <a:effectLst/>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ç. Öğrenciler görme olayında yansımanın rolünü farkeder.  </a:t>
            </a:r>
            <a:endParaRPr lang="tr-TR" sz="24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92989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236" t="36099" r="67427" b="39116"/>
          <a:stretch/>
        </p:blipFill>
        <p:spPr>
          <a:xfrm>
            <a:off x="4035972" y="2934295"/>
            <a:ext cx="6558607" cy="3607125"/>
          </a:xfrm>
          <a:prstGeom prst="rect">
            <a:avLst/>
          </a:prstGeom>
        </p:spPr>
      </p:pic>
      <p:pic>
        <p:nvPicPr>
          <p:cNvPr id="6" name="Picture 5"/>
          <p:cNvPicPr>
            <a:picLocks noChangeAspect="1"/>
          </p:cNvPicPr>
          <p:nvPr/>
        </p:nvPicPr>
        <p:blipFill rotWithShape="1">
          <a:blip r:embed="rId3"/>
          <a:srcRect l="32694" t="39332" r="30349" b="35668"/>
          <a:stretch/>
        </p:blipFill>
        <p:spPr>
          <a:xfrm>
            <a:off x="4234729" y="805949"/>
            <a:ext cx="5918263" cy="2250880"/>
          </a:xfrm>
          <a:prstGeom prst="rect">
            <a:avLst/>
          </a:prstGeom>
        </p:spPr>
      </p:pic>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3" name="Oval 2"/>
          <p:cNvSpPr/>
          <p:nvPr/>
        </p:nvSpPr>
        <p:spPr>
          <a:xfrm>
            <a:off x="4035972" y="5181600"/>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7491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49254" y="3263461"/>
            <a:ext cx="8542746" cy="3168870"/>
          </a:xfrm>
          <a:prstGeom prst="rect">
            <a:avLst/>
          </a:prstGeom>
        </p:spPr>
      </p:pic>
      <p:pic>
        <p:nvPicPr>
          <p:cNvPr id="7" name="Picture 6"/>
          <p:cNvPicPr>
            <a:picLocks noChangeAspect="1"/>
          </p:cNvPicPr>
          <p:nvPr/>
        </p:nvPicPr>
        <p:blipFill rotWithShape="1">
          <a:blip r:embed="rId4"/>
          <a:srcRect t="2818" b="9462"/>
          <a:stretch/>
        </p:blipFill>
        <p:spPr>
          <a:xfrm>
            <a:off x="5186856" y="431977"/>
            <a:ext cx="6148552" cy="2579236"/>
          </a:xfrm>
          <a:prstGeom prst="rect">
            <a:avLst/>
          </a:prstGeom>
        </p:spPr>
      </p:pic>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9" name="Oval 8"/>
          <p:cNvSpPr/>
          <p:nvPr/>
        </p:nvSpPr>
        <p:spPr>
          <a:xfrm>
            <a:off x="3649254" y="4847896"/>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872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- 2005</a:t>
            </a:r>
            <a:endParaRPr lang="tr-TR" dirty="0"/>
          </a:p>
        </p:txBody>
      </p:sp>
      <p:pic>
        <p:nvPicPr>
          <p:cNvPr id="4" name="Picture 3"/>
          <p:cNvPicPr>
            <a:picLocks noChangeAspect="1"/>
          </p:cNvPicPr>
          <p:nvPr/>
        </p:nvPicPr>
        <p:blipFill rotWithShape="1">
          <a:blip r:embed="rId3"/>
          <a:srcRect l="13300" t="30719" r="49100" b="22656"/>
          <a:stretch/>
        </p:blipFill>
        <p:spPr>
          <a:xfrm>
            <a:off x="3797824" y="1049751"/>
            <a:ext cx="5346176" cy="5303520"/>
          </a:xfrm>
          <a:prstGeom prst="rect">
            <a:avLst/>
          </a:prstGeom>
        </p:spPr>
      </p:pic>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Oval 6"/>
          <p:cNvSpPr/>
          <p:nvPr/>
        </p:nvSpPr>
        <p:spPr>
          <a:xfrm>
            <a:off x="7766724" y="5522976"/>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19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3879" y="1014013"/>
            <a:ext cx="5620512" cy="523220"/>
          </a:xfrm>
          <a:prstGeom prst="rect">
            <a:avLst/>
          </a:prstGeom>
          <a:noFill/>
        </p:spPr>
        <p:txBody>
          <a:bodyPr wrap="square" rtlCol="0">
            <a:spAutoFit/>
          </a:bodyPr>
          <a:lstStyle/>
          <a:p>
            <a:r>
              <a:rPr lang="tr-TR" sz="2800" b="1" dirty="0"/>
              <a:t>Geçen Hafta Neler Öğrendik?</a:t>
            </a:r>
          </a:p>
        </p:txBody>
      </p:sp>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6" name="Rectangle 5"/>
          <p:cNvSpPr/>
          <p:nvPr/>
        </p:nvSpPr>
        <p:spPr>
          <a:xfrm>
            <a:off x="3693590" y="1872700"/>
            <a:ext cx="7463622" cy="1754326"/>
          </a:xfrm>
          <a:prstGeom prst="rect">
            <a:avLst/>
          </a:prstGeom>
        </p:spPr>
        <p:txBody>
          <a:bodyPr wrap="square">
            <a:spAutoFit/>
          </a:bodyPr>
          <a:lstStyle/>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Bazen tanecik gibi davranır.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Bazen enine ve elektromanyetik dalga gibi davranır.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Dalga-tanecik ikiliği. </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Yalnızca ışık süratinde var olabilir.</a:t>
            </a:r>
          </a:p>
          <a:p>
            <a:endParaRPr lang="tr-TR" dirty="0" smtClean="0"/>
          </a:p>
          <a:p>
            <a:endParaRPr lang="tr-TR" dirty="0"/>
          </a:p>
        </p:txBody>
      </p:sp>
      <p:pic>
        <p:nvPicPr>
          <p:cNvPr id="8" name="Picture 2" descr="https://upload.wikimedia.org/wikipedia/commons/6/6a/Eletromanyetik_dalga_tayf%C4%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591" y="3294888"/>
            <a:ext cx="6206837" cy="3320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smtClean="0"/>
              <a:t>Ygs - 2012</a:t>
            </a:r>
            <a:endParaRPr lang="tr-TR" dirty="0"/>
          </a:p>
        </p:txBody>
      </p:sp>
      <p:pic>
        <p:nvPicPr>
          <p:cNvPr id="2" name="Picture 1"/>
          <p:cNvPicPr>
            <a:picLocks noChangeAspect="1"/>
          </p:cNvPicPr>
          <p:nvPr/>
        </p:nvPicPr>
        <p:blipFill rotWithShape="1">
          <a:blip r:embed="rId3"/>
          <a:srcRect l="51100" t="28344" r="24000" b="21031"/>
          <a:stretch/>
        </p:blipFill>
        <p:spPr>
          <a:xfrm>
            <a:off x="4593132" y="800770"/>
            <a:ext cx="3640831" cy="5921833"/>
          </a:xfrm>
          <a:prstGeom prst="rect">
            <a:avLst/>
          </a:prstGeom>
        </p:spPr>
      </p:pic>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Oval 6"/>
          <p:cNvSpPr/>
          <p:nvPr/>
        </p:nvSpPr>
        <p:spPr>
          <a:xfrm>
            <a:off x="4593132" y="5644896"/>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76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- 2002</a:t>
            </a:r>
            <a:endParaRPr lang="tr-TR" dirty="0"/>
          </a:p>
        </p:txBody>
      </p:sp>
      <p:pic>
        <p:nvPicPr>
          <p:cNvPr id="2" name="Picture 1"/>
          <p:cNvPicPr>
            <a:picLocks noChangeAspect="1"/>
          </p:cNvPicPr>
          <p:nvPr/>
        </p:nvPicPr>
        <p:blipFill rotWithShape="1">
          <a:blip r:embed="rId3"/>
          <a:srcRect l="13900" t="17344" r="49165" b="29031"/>
          <a:stretch/>
        </p:blipFill>
        <p:spPr>
          <a:xfrm>
            <a:off x="3864864" y="816864"/>
            <a:ext cx="4937760" cy="5735176"/>
          </a:xfrm>
          <a:prstGeom prst="rect">
            <a:avLst/>
          </a:prstGeom>
        </p:spPr>
      </p:pic>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Oval 6"/>
          <p:cNvSpPr/>
          <p:nvPr/>
        </p:nvSpPr>
        <p:spPr>
          <a:xfrm>
            <a:off x="3767748" y="6115674"/>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999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smtClean="0"/>
              <a:t>Ygs - 2011</a:t>
            </a:r>
            <a:endParaRPr lang="tr-TR" dirty="0"/>
          </a:p>
        </p:txBody>
      </p:sp>
      <p:pic>
        <p:nvPicPr>
          <p:cNvPr id="2" name="Picture 1"/>
          <p:cNvPicPr>
            <a:picLocks noChangeAspect="1"/>
          </p:cNvPicPr>
          <p:nvPr/>
        </p:nvPicPr>
        <p:blipFill rotWithShape="1">
          <a:blip r:embed="rId3"/>
          <a:srcRect l="51000" t="20719" r="23947" b="38195"/>
          <a:stretch/>
        </p:blipFill>
        <p:spPr>
          <a:xfrm>
            <a:off x="3765718" y="728208"/>
            <a:ext cx="4569010" cy="5994395"/>
          </a:xfrm>
          <a:prstGeom prst="rect">
            <a:avLst/>
          </a:prstGeom>
        </p:spPr>
      </p:pic>
      <p:pic>
        <p:nvPicPr>
          <p:cNvPr id="8" name="Picture 7"/>
          <p:cNvPicPr>
            <a:picLocks noChangeAspect="1"/>
          </p:cNvPicPr>
          <p:nvPr/>
        </p:nvPicPr>
        <p:blipFill rotWithShape="1">
          <a:blip r:embed="rId3"/>
          <a:srcRect l="51000" t="62497" r="26854" b="17031"/>
          <a:stretch/>
        </p:blipFill>
        <p:spPr>
          <a:xfrm>
            <a:off x="8299762" y="3110931"/>
            <a:ext cx="3892238" cy="2878236"/>
          </a:xfrm>
          <a:prstGeom prst="rect">
            <a:avLst/>
          </a:prstGeom>
        </p:spPr>
      </p:pic>
      <p:cxnSp>
        <p:nvCxnSpPr>
          <p:cNvPr id="9" name="Straight Connector 8"/>
          <p:cNvCxnSpPr/>
          <p:nvPr/>
        </p:nvCxnSpPr>
        <p:spPr>
          <a:xfrm>
            <a:off x="8299763"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11" name="Oval 10"/>
          <p:cNvSpPr/>
          <p:nvPr/>
        </p:nvSpPr>
        <p:spPr>
          <a:xfrm>
            <a:off x="8299761" y="4550049"/>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48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- 1999</a:t>
            </a:r>
            <a:endParaRPr lang="tr-TR" dirty="0"/>
          </a:p>
        </p:txBody>
      </p:sp>
      <p:pic>
        <p:nvPicPr>
          <p:cNvPr id="2" name="Picture 1"/>
          <p:cNvPicPr>
            <a:picLocks noChangeAspect="1"/>
          </p:cNvPicPr>
          <p:nvPr/>
        </p:nvPicPr>
        <p:blipFill rotWithShape="1">
          <a:blip r:embed="rId3"/>
          <a:srcRect l="12801" t="28844" r="49000" b="23531"/>
          <a:stretch/>
        </p:blipFill>
        <p:spPr>
          <a:xfrm>
            <a:off x="3936160" y="755904"/>
            <a:ext cx="5366336" cy="5352288"/>
          </a:xfrm>
          <a:prstGeom prst="rect">
            <a:avLst/>
          </a:prstGeom>
        </p:spPr>
      </p:pic>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Oval 6"/>
          <p:cNvSpPr/>
          <p:nvPr/>
        </p:nvSpPr>
        <p:spPr>
          <a:xfrm>
            <a:off x="4706532" y="5730860"/>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99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80576" y="6257020"/>
            <a:ext cx="2182368" cy="369332"/>
          </a:xfrm>
          <a:prstGeom prst="rect">
            <a:avLst/>
          </a:prstGeom>
          <a:noFill/>
        </p:spPr>
        <p:txBody>
          <a:bodyPr wrap="square" rtlCol="0">
            <a:spAutoFit/>
          </a:bodyPr>
          <a:lstStyle/>
          <a:p>
            <a:r>
              <a:rPr lang="tr-TR" dirty="0" smtClean="0"/>
              <a:t>Öss – Fen 1 - 2008</a:t>
            </a:r>
            <a:endParaRPr lang="tr-TR" dirty="0"/>
          </a:p>
        </p:txBody>
      </p:sp>
      <p:pic>
        <p:nvPicPr>
          <p:cNvPr id="5" name="Picture 4"/>
          <p:cNvPicPr>
            <a:picLocks noChangeAspect="1"/>
          </p:cNvPicPr>
          <p:nvPr/>
        </p:nvPicPr>
        <p:blipFill rotWithShape="1">
          <a:blip r:embed="rId3"/>
          <a:srcRect l="25700" t="28500" r="51300" b="27049"/>
          <a:stretch/>
        </p:blipFill>
        <p:spPr>
          <a:xfrm>
            <a:off x="4206240" y="707395"/>
            <a:ext cx="3877056" cy="5994357"/>
          </a:xfrm>
          <a:prstGeom prst="rect">
            <a:avLst/>
          </a:prstGeom>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9" name="Oval 8"/>
          <p:cNvSpPr/>
          <p:nvPr/>
        </p:nvSpPr>
        <p:spPr>
          <a:xfrm>
            <a:off x="6144768" y="6365610"/>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21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- 2003</a:t>
            </a:r>
            <a:endParaRPr lang="tr-TR" dirty="0"/>
          </a:p>
        </p:txBody>
      </p:sp>
      <p:pic>
        <p:nvPicPr>
          <p:cNvPr id="2" name="Picture 1"/>
          <p:cNvPicPr>
            <a:picLocks noChangeAspect="1"/>
          </p:cNvPicPr>
          <p:nvPr/>
        </p:nvPicPr>
        <p:blipFill rotWithShape="1">
          <a:blip r:embed="rId3"/>
          <a:srcRect l="13200" t="27094" r="49000" b="19138"/>
          <a:stretch/>
        </p:blipFill>
        <p:spPr>
          <a:xfrm>
            <a:off x="3928263" y="851631"/>
            <a:ext cx="4834657" cy="5501640"/>
          </a:xfrm>
          <a:prstGeom prst="rect">
            <a:avLst/>
          </a:prstGeom>
        </p:spPr>
      </p:pic>
      <p:sp>
        <p:nvSpPr>
          <p:cNvPr id="5" name="TextBox 4"/>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Oval 6"/>
          <p:cNvSpPr/>
          <p:nvPr/>
        </p:nvSpPr>
        <p:spPr>
          <a:xfrm>
            <a:off x="7535076" y="3826453"/>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410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- 1997</a:t>
            </a:r>
            <a:endParaRPr lang="tr-TR" dirty="0"/>
          </a:p>
        </p:txBody>
      </p:sp>
      <p:pic>
        <p:nvPicPr>
          <p:cNvPr id="2" name="Picture 1"/>
          <p:cNvPicPr>
            <a:picLocks noChangeAspect="1"/>
          </p:cNvPicPr>
          <p:nvPr/>
        </p:nvPicPr>
        <p:blipFill rotWithShape="1">
          <a:blip r:embed="rId3"/>
          <a:srcRect l="13500" t="33625" r="48901" b="10437"/>
          <a:stretch/>
        </p:blipFill>
        <p:spPr>
          <a:xfrm>
            <a:off x="3872783" y="867937"/>
            <a:ext cx="4901756" cy="5833872"/>
          </a:xfrm>
          <a:prstGeom prst="rect">
            <a:avLst/>
          </a:prstGeom>
        </p:spPr>
      </p:pic>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7" name="Oval 6"/>
          <p:cNvSpPr/>
          <p:nvPr/>
        </p:nvSpPr>
        <p:spPr>
          <a:xfrm>
            <a:off x="6669444" y="5352288"/>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088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- 1993</a:t>
            </a:r>
            <a:endParaRPr lang="tr-TR" dirty="0"/>
          </a:p>
        </p:txBody>
      </p:sp>
      <p:pic>
        <p:nvPicPr>
          <p:cNvPr id="10242" name="Picture 2" descr="http://www.lysmat.com/ossmat/snv/fizik/1993_oss_fizik/15.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013" y="658367"/>
            <a:ext cx="4998957" cy="311159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lysmat.com/ossmat/snv/fizik/1993_oss_fizik/15_.gif?ps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158" y="3769965"/>
            <a:ext cx="3306954" cy="2952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8" name="Oval 7"/>
          <p:cNvSpPr/>
          <p:nvPr/>
        </p:nvSpPr>
        <p:spPr>
          <a:xfrm>
            <a:off x="5462436" y="3576517"/>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380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75520" y="6353271"/>
            <a:ext cx="1316736" cy="369332"/>
          </a:xfrm>
          <a:prstGeom prst="rect">
            <a:avLst/>
          </a:prstGeom>
          <a:noFill/>
        </p:spPr>
        <p:txBody>
          <a:bodyPr wrap="square" rtlCol="0">
            <a:spAutoFit/>
          </a:bodyPr>
          <a:lstStyle/>
          <a:p>
            <a:r>
              <a:rPr lang="tr-TR" dirty="0"/>
              <a:t>Ö</a:t>
            </a:r>
            <a:r>
              <a:rPr lang="tr-TR" dirty="0" smtClean="0"/>
              <a:t>ss - 1992</a:t>
            </a:r>
            <a:endParaRPr lang="tr-TR" dirty="0"/>
          </a:p>
        </p:txBody>
      </p:sp>
      <p:pic>
        <p:nvPicPr>
          <p:cNvPr id="11266" name="Picture 2" descr="http://www.lysmat.com/ossmat/snv/fizik/1992_oss_fizik/15.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935" y="661733"/>
            <a:ext cx="4257004" cy="31493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lysmat.com/ossmat/snv/fizik/1992_oss_fizik/15_.gif?ps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935" y="3811048"/>
            <a:ext cx="3733800" cy="2876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8" name="Oval 7"/>
          <p:cNvSpPr/>
          <p:nvPr/>
        </p:nvSpPr>
        <p:spPr>
          <a:xfrm>
            <a:off x="4072548" y="3826453"/>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214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ysmat.com/ossmat/snv/fizik/1991_oss_fizik/13.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71" y="753173"/>
            <a:ext cx="5038218" cy="33675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ysmat.com/ossmat/snv/fizik/1991_oss_fizik/13_.gif?ps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009" y="4120688"/>
            <a:ext cx="3775710" cy="2601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- 1991</a:t>
            </a:r>
            <a:endParaRPr lang="tr-TR" dirty="0"/>
          </a:p>
        </p:txBody>
      </p:sp>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8" name="Oval 7"/>
          <p:cNvSpPr/>
          <p:nvPr/>
        </p:nvSpPr>
        <p:spPr>
          <a:xfrm>
            <a:off x="6766980" y="4076389"/>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334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3879" y="1014013"/>
            <a:ext cx="5620512" cy="523220"/>
          </a:xfrm>
          <a:prstGeom prst="rect">
            <a:avLst/>
          </a:prstGeom>
          <a:noFill/>
        </p:spPr>
        <p:txBody>
          <a:bodyPr wrap="square" rtlCol="0">
            <a:spAutoFit/>
          </a:bodyPr>
          <a:lstStyle/>
          <a:p>
            <a:r>
              <a:rPr lang="tr-TR" sz="2800" b="1" dirty="0"/>
              <a:t>Geçen Hafta Neler Öğrendik?</a:t>
            </a:r>
          </a:p>
        </p:txBody>
      </p:sp>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pic>
        <p:nvPicPr>
          <p:cNvPr id="3" name="Picture 2"/>
          <p:cNvPicPr>
            <a:picLocks noChangeAspect="1"/>
          </p:cNvPicPr>
          <p:nvPr/>
        </p:nvPicPr>
        <p:blipFill>
          <a:blip r:embed="rId2"/>
          <a:stretch>
            <a:fillRect/>
          </a:stretch>
        </p:blipFill>
        <p:spPr>
          <a:xfrm>
            <a:off x="3803904" y="2034053"/>
            <a:ext cx="8022336" cy="2371438"/>
          </a:xfrm>
          <a:prstGeom prst="rect">
            <a:avLst/>
          </a:prstGeom>
        </p:spPr>
      </p:pic>
      <p:pic>
        <p:nvPicPr>
          <p:cNvPr id="5" name="Picture 4"/>
          <p:cNvPicPr>
            <a:picLocks noChangeAspect="1"/>
          </p:cNvPicPr>
          <p:nvPr/>
        </p:nvPicPr>
        <p:blipFill>
          <a:blip r:embed="rId3"/>
          <a:stretch>
            <a:fillRect/>
          </a:stretch>
        </p:blipFill>
        <p:spPr>
          <a:xfrm>
            <a:off x="4888670" y="4775001"/>
            <a:ext cx="5182243" cy="1932878"/>
          </a:xfrm>
          <a:prstGeom prst="rect">
            <a:avLst/>
          </a:prstGeom>
        </p:spPr>
      </p:pic>
    </p:spTree>
    <p:extLst>
      <p:ext uri="{BB962C8B-B14F-4D97-AF65-F5344CB8AC3E}">
        <p14:creationId xmlns:p14="http://schemas.microsoft.com/office/powerpoint/2010/main" val="2739559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ra3-1.xx.fbcdn.net/hphotos-xaf1/v/t1.0-9/386702_10150435234763521_775416415_n.jpg?oh=bb830a461b0d767c1cd1a2dcd73a5fd1&amp;oe=57889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85" y="1349318"/>
            <a:ext cx="6412484" cy="457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231" y="627933"/>
            <a:ext cx="8363712" cy="523220"/>
          </a:xfrm>
          <a:prstGeom prst="rect">
            <a:avLst/>
          </a:prstGeom>
          <a:noFill/>
        </p:spPr>
        <p:txBody>
          <a:bodyPr wrap="square" rtlCol="0">
            <a:spAutoFit/>
          </a:bodyPr>
          <a:lstStyle/>
          <a:p>
            <a:r>
              <a:rPr lang="tr-TR" sz="2800" b="1" dirty="0" smtClean="0"/>
              <a:t>DÜNYA ÜZERİNDEKİ KARARTI</a:t>
            </a:r>
            <a:endParaRPr lang="tr-TR" sz="2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31" y="1419348"/>
            <a:ext cx="5804504" cy="3869669"/>
          </a:xfrm>
          <a:prstGeom prst="rect">
            <a:avLst/>
          </a:prstGeom>
        </p:spPr>
      </p:pic>
      <p:sp>
        <p:nvSpPr>
          <p:cNvPr id="3" name="Rectangle 2"/>
          <p:cNvSpPr/>
          <p:nvPr/>
        </p:nvSpPr>
        <p:spPr>
          <a:xfrm>
            <a:off x="3765111" y="5557212"/>
            <a:ext cx="7885216" cy="863250"/>
          </a:xfrm>
          <a:prstGeom prst="rect">
            <a:avLst/>
          </a:prstGeom>
        </p:spPr>
        <p:txBody>
          <a:bodyPr wrap="square">
            <a:spAutoFit/>
          </a:bodyPr>
          <a:lstStyle/>
          <a:p>
            <a:pPr>
              <a:lnSpc>
                <a:spcPct val="107000"/>
              </a:lnSpc>
              <a:spcAft>
                <a:spcPts val="800"/>
              </a:spcAft>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Bu fotoğraf dizisinde </a:t>
            </a:r>
            <a:r>
              <a:rPr lang="tr-TR" sz="2400" dirty="0">
                <a:latin typeface="Times New Roman" panose="02020603050405020304" pitchFamily="18" charset="0"/>
                <a:ea typeface="Calibri" panose="020F0502020204030204" pitchFamily="34" charset="0"/>
                <a:cs typeface="Times New Roman" panose="02020603050405020304" pitchFamily="18" charset="0"/>
              </a:rPr>
              <a:t>dünya ile birlikte dönen bir karartı görmektesiniz. Sizce, bu karartı ne olabilir?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73959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kbilim.com/wp-content/uploads/2013/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603" y="2208531"/>
            <a:ext cx="8699397" cy="4011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8288" y="687309"/>
            <a:ext cx="8363712" cy="523220"/>
          </a:xfrm>
          <a:prstGeom prst="rect">
            <a:avLst/>
          </a:prstGeom>
          <a:noFill/>
        </p:spPr>
        <p:txBody>
          <a:bodyPr wrap="square" rtlCol="0">
            <a:spAutoFit/>
          </a:bodyPr>
          <a:lstStyle/>
          <a:p>
            <a:r>
              <a:rPr lang="tr-TR" sz="2800" b="1" dirty="0"/>
              <a:t>IŞIK GEÇİRME ÖZELLİKLERİNE GÖRE MADDELER</a:t>
            </a:r>
          </a:p>
        </p:txBody>
      </p:sp>
      <p:sp>
        <p:nvSpPr>
          <p:cNvPr id="5" name="TextBox 4"/>
          <p:cNvSpPr txBox="1"/>
          <p:nvPr/>
        </p:nvSpPr>
        <p:spPr>
          <a:xfrm>
            <a:off x="3633216" y="1890358"/>
            <a:ext cx="4572000" cy="461665"/>
          </a:xfrm>
          <a:prstGeom prst="rect">
            <a:avLst/>
          </a:prstGeom>
          <a:noFill/>
        </p:spPr>
        <p:txBody>
          <a:bodyPr wrap="square" rtlCol="0">
            <a:spAutoFit/>
          </a:bodyPr>
          <a:lstStyle/>
          <a:p>
            <a:r>
              <a:rPr lang="tr-TR" sz="2400" b="1" dirty="0"/>
              <a:t>Elektomanyetik Spektrum</a:t>
            </a: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90394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1777" y="568615"/>
            <a:ext cx="8363712" cy="523220"/>
          </a:xfrm>
          <a:prstGeom prst="rect">
            <a:avLst/>
          </a:prstGeom>
          <a:noFill/>
        </p:spPr>
        <p:txBody>
          <a:bodyPr wrap="square" rtlCol="0">
            <a:spAutoFit/>
          </a:bodyPr>
          <a:lstStyle/>
          <a:p>
            <a:r>
              <a:rPr lang="tr-TR" sz="2800" b="1" dirty="0"/>
              <a:t>IŞIK GEÇİRME ÖZELLİKLERİNE GÖRE MADDELER</a:t>
            </a:r>
          </a:p>
        </p:txBody>
      </p:sp>
      <p:sp>
        <p:nvSpPr>
          <p:cNvPr id="3" name="TextBox 2"/>
          <p:cNvSpPr txBox="1"/>
          <p:nvPr/>
        </p:nvSpPr>
        <p:spPr>
          <a:xfrm>
            <a:off x="4376928" y="2108781"/>
            <a:ext cx="2364447"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S</a:t>
            </a:r>
            <a:r>
              <a:rPr lang="tr-TR" b="1" dirty="0" smtClean="0">
                <a:latin typeface="Times New Roman" panose="02020603050405020304" pitchFamily="18" charset="0"/>
                <a:cs typeface="Times New Roman" panose="02020603050405020304" pitchFamily="18" charset="0"/>
              </a:rPr>
              <a:t>aydam maddeler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76928" y="3463683"/>
            <a:ext cx="3223570"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Yarı saydam maddeler:</a:t>
            </a:r>
            <a:endParaRPr lang="tr-TR"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376928" y="5171838"/>
            <a:ext cx="4528114"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S</a:t>
            </a:r>
            <a:r>
              <a:rPr lang="tr-TR" b="1" dirty="0" smtClean="0">
                <a:latin typeface="Times New Roman" panose="02020603050405020304" pitchFamily="18" charset="0"/>
                <a:cs typeface="Times New Roman" panose="02020603050405020304" pitchFamily="18" charset="0"/>
              </a:rPr>
              <a:t>aydam olmayan maddeler (opak):</a:t>
            </a:r>
          </a:p>
        </p:txBody>
      </p:sp>
      <p:cxnSp>
        <p:nvCxnSpPr>
          <p:cNvPr id="15" name="Straight Connector 14"/>
          <p:cNvCxnSpPr/>
          <p:nvPr/>
        </p:nvCxnSpPr>
        <p:spPr>
          <a:xfrm>
            <a:off x="3704330" y="1618425"/>
            <a:ext cx="7086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3732056" y="1697800"/>
            <a:ext cx="652915" cy="6368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6200000" flipH="1">
            <a:off x="3345963" y="2683762"/>
            <a:ext cx="1423676" cy="6382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93633" y="2478113"/>
            <a:ext cx="7235142" cy="923330"/>
          </a:xfrm>
          <a:prstGeom prst="rect">
            <a:avLst/>
          </a:prstGeom>
          <a:noFill/>
        </p:spPr>
        <p:txBody>
          <a:bodyPr wrap="square" rtlCol="0">
            <a:spAutoFit/>
          </a:bodyPr>
          <a:lstStyle/>
          <a:p>
            <a:r>
              <a:rPr lang="tr-TR" dirty="0" smtClean="0">
                <a:latin typeface="Times New Roman" panose="02020603050405020304" pitchFamily="18" charset="0"/>
                <a:ea typeface="Tahoma" panose="020B0604030504040204" pitchFamily="34" charset="0"/>
                <a:cs typeface="Times New Roman" panose="02020603050405020304" pitchFamily="18" charset="0"/>
              </a:rPr>
              <a:t>Üzerine düşen ışığı geçiren maddelerdir. Bu maddlerin önünden bakıldığında arkadakı kısım net bir şekilde görülebilir. </a:t>
            </a:r>
            <a:r>
              <a:rPr lang="tr-TR" dirty="0">
                <a:latin typeface="Times New Roman" panose="02020603050405020304" pitchFamily="18" charset="0"/>
                <a:ea typeface="Tahoma" panose="020B0604030504040204" pitchFamily="34" charset="0"/>
                <a:cs typeface="Times New Roman" panose="02020603050405020304" pitchFamily="18" charset="0"/>
              </a:rPr>
              <a:t>Örneğin cam görünür ışığa göre saydam maddedir.</a:t>
            </a:r>
          </a:p>
        </p:txBody>
      </p:sp>
      <p:sp>
        <p:nvSpPr>
          <p:cNvPr id="39" name="TextBox 38"/>
          <p:cNvSpPr txBox="1"/>
          <p:nvPr/>
        </p:nvSpPr>
        <p:spPr>
          <a:xfrm>
            <a:off x="4393633" y="3740552"/>
            <a:ext cx="7620000" cy="1200329"/>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Üzerine düşen ışığın büyük bir kısmını geçiren maddelerdir. Bu maddelerin önünden bakıldığında arkadakı kısım buğulu bir şekilde görülebilir. </a:t>
            </a:r>
            <a:r>
              <a:rPr lang="tr-TR" dirty="0">
                <a:latin typeface="Times New Roman" panose="02020603050405020304" pitchFamily="18" charset="0"/>
                <a:cs typeface="Times New Roman" panose="02020603050405020304" pitchFamily="18" charset="0"/>
              </a:rPr>
              <a:t>Yarı saydam maddeler ışığın yayılarak geçmesine izin verir. Örneğin buzlu cam ve yağlı kâğıt görünür ışığa göre yarı saydam maddelerdir.</a:t>
            </a:r>
          </a:p>
        </p:txBody>
      </p:sp>
      <p:sp>
        <p:nvSpPr>
          <p:cNvPr id="40" name="TextBox 39"/>
          <p:cNvSpPr txBox="1"/>
          <p:nvPr/>
        </p:nvSpPr>
        <p:spPr>
          <a:xfrm>
            <a:off x="4376928" y="5504028"/>
            <a:ext cx="7235142" cy="646331"/>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Üzerine düşen ışığı geçirmeyen maddelerdir . Bu maddlerin önünden bakıldığında arkadakı kısım görülmez. Örneğin duvar.</a:t>
            </a:r>
            <a:endParaRPr lang="tr-TR" dirty="0">
              <a:latin typeface="Times New Roman" panose="02020603050405020304" pitchFamily="18" charset="0"/>
              <a:cs typeface="Times New Roman" panose="02020603050405020304" pitchFamily="18" charset="0"/>
            </a:endParaRPr>
          </a:p>
        </p:txBody>
      </p:sp>
      <p:cxnSp>
        <p:nvCxnSpPr>
          <p:cNvPr id="49" name="Elbow Connector 48"/>
          <p:cNvCxnSpPr>
            <a:endCxn id="8" idx="1"/>
          </p:cNvCxnSpPr>
          <p:nvPr/>
        </p:nvCxnSpPr>
        <p:spPr>
          <a:xfrm rot="16200000" flipH="1">
            <a:off x="3224028" y="4203604"/>
            <a:ext cx="1669800" cy="6359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41642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9476" y="779318"/>
            <a:ext cx="8363712" cy="523220"/>
          </a:xfrm>
          <a:prstGeom prst="rect">
            <a:avLst/>
          </a:prstGeom>
          <a:noFill/>
        </p:spPr>
        <p:txBody>
          <a:bodyPr wrap="square" rtlCol="0">
            <a:spAutoFit/>
          </a:bodyPr>
          <a:lstStyle/>
          <a:p>
            <a:r>
              <a:rPr lang="tr-TR" sz="2800" b="1" dirty="0"/>
              <a:t>IŞIK GEÇİRME ÖZELLİKLERİNE GÖRE MADDELER</a:t>
            </a:r>
          </a:p>
        </p:txBody>
      </p:sp>
      <p:sp>
        <p:nvSpPr>
          <p:cNvPr id="6" name="TextBox 5"/>
          <p:cNvSpPr txBox="1"/>
          <p:nvPr/>
        </p:nvSpPr>
        <p:spPr>
          <a:xfrm>
            <a:off x="3633216" y="5495172"/>
            <a:ext cx="8363712" cy="923330"/>
          </a:xfrm>
          <a:prstGeom prst="rect">
            <a:avLst/>
          </a:prstGeom>
          <a:noFill/>
        </p:spPr>
        <p:txBody>
          <a:bodyPr wrap="squar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Her madde ışığı farklı oranda geçirir.</a:t>
            </a:r>
          </a:p>
          <a:p>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Saydam maddeler üzerine düşen ışığın </a:t>
            </a:r>
            <a:r>
              <a:rPr lang="tr-TR" b="1" dirty="0" smtClean="0">
                <a:latin typeface="Times New Roman" panose="02020603050405020304" pitchFamily="18" charset="0"/>
                <a:cs typeface="Times New Roman" panose="02020603050405020304" pitchFamily="18" charset="0"/>
              </a:rPr>
              <a:t>tamamını</a:t>
            </a:r>
            <a:r>
              <a:rPr lang="tr-TR" dirty="0" smtClean="0">
                <a:latin typeface="Times New Roman" panose="02020603050405020304" pitchFamily="18" charset="0"/>
                <a:cs typeface="Times New Roman" panose="02020603050405020304" pitchFamily="18" charset="0"/>
              </a:rPr>
              <a:t> geçirir ya da opak maddeler üzerine düşen ışığı </a:t>
            </a:r>
            <a:r>
              <a:rPr lang="tr-TR" b="1" dirty="0" smtClean="0">
                <a:latin typeface="Times New Roman" panose="02020603050405020304" pitchFamily="18" charset="0"/>
                <a:cs typeface="Times New Roman" panose="02020603050405020304" pitchFamily="18" charset="0"/>
              </a:rPr>
              <a:t>hiç</a:t>
            </a:r>
            <a:r>
              <a:rPr lang="tr-TR" dirty="0" smtClean="0">
                <a:latin typeface="Times New Roman" panose="02020603050405020304" pitchFamily="18" charset="0"/>
                <a:cs typeface="Times New Roman" panose="02020603050405020304" pitchFamily="18" charset="0"/>
              </a:rPr>
              <a:t> geçirmez gibi genellemeler yapmak doğru olmaz.</a:t>
            </a:r>
            <a:endParaRPr lang="tr-TR"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rotWithShape="1">
          <a:blip r:embed="rId3"/>
          <a:srcRect l="20300" t="26594" r="29973" b="40063"/>
          <a:stretch/>
        </p:blipFill>
        <p:spPr>
          <a:xfrm>
            <a:off x="3739621" y="1714838"/>
            <a:ext cx="6485429" cy="3478954"/>
          </a:xfrm>
          <a:prstGeom prst="rect">
            <a:avLst/>
          </a:prstGeom>
        </p:spPr>
      </p:pic>
      <p:sp>
        <p:nvSpPr>
          <p:cNvPr id="8" name="TextBox 7"/>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 Üzerindeki Karartı </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240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2224</TotalTime>
  <Words>2897</Words>
  <Application>Microsoft Office PowerPoint</Application>
  <PresentationFormat>Widescreen</PresentationFormat>
  <Paragraphs>654</Paragraphs>
  <Slides>50</Slides>
  <Notes>40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Century Gothic</vt:lpstr>
      <vt:lpstr>Tahoma</vt:lpstr>
      <vt:lpstr>Times New Roman</vt:lpstr>
      <vt:lpstr>Vapor Trail</vt:lpstr>
      <vt:lpstr>GÖLGE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Dilber</cp:lastModifiedBy>
  <cp:revision>147</cp:revision>
  <dcterms:created xsi:type="dcterms:W3CDTF">2016-04-01T12:40:28Z</dcterms:created>
  <dcterms:modified xsi:type="dcterms:W3CDTF">2018-03-16T08:24:31Z</dcterms:modified>
</cp:coreProperties>
</file>