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72" r:id="rId4"/>
    <p:sldId id="258" r:id="rId5"/>
    <p:sldId id="273" r:id="rId6"/>
    <p:sldId id="274" r:id="rId7"/>
    <p:sldId id="275" r:id="rId8"/>
    <p:sldId id="276" r:id="rId9"/>
    <p:sldId id="277" r:id="rId10"/>
    <p:sldId id="278" r:id="rId11"/>
    <p:sldId id="281" r:id="rId12"/>
    <p:sldId id="280" r:id="rId13"/>
    <p:sldId id="282" r:id="rId14"/>
    <p:sldId id="259" r:id="rId15"/>
    <p:sldId id="260" r:id="rId16"/>
    <p:sldId id="261" r:id="rId17"/>
    <p:sldId id="263" r:id="rId18"/>
    <p:sldId id="262" r:id="rId19"/>
    <p:sldId id="283" r:id="rId20"/>
    <p:sldId id="284" r:id="rId21"/>
    <p:sldId id="264" r:id="rId22"/>
    <p:sldId id="265" r:id="rId23"/>
    <p:sldId id="266" r:id="rId24"/>
    <p:sldId id="285" r:id="rId25"/>
    <p:sldId id="267" r:id="rId26"/>
    <p:sldId id="286" r:id="rId27"/>
    <p:sldId id="268" r:id="rId28"/>
    <p:sldId id="269" r:id="rId29"/>
    <p:sldId id="270" r:id="rId30"/>
    <p:sldId id="27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4"/>
  </p:normalViewPr>
  <p:slideViewPr>
    <p:cSldViewPr snapToGrid="0" snapToObjects="1">
      <p:cViewPr varScale="1">
        <p:scale>
          <a:sx n="94" d="100"/>
          <a:sy n="94" d="100"/>
        </p:scale>
        <p:origin x="1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4B92-3312-4366-8A96-D57B7691810F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5383E-0960-4C8A-AED8-2BA40408E68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889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C8366B-7118-E341-9BB8-34BB2823A783}" type="slidenum">
              <a:rPr lang="tr-TR" altLang="en-US"/>
              <a:pPr eaLnBrk="1" hangingPunct="1"/>
              <a:t>3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99188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tr-TR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2832F50-207A-824F-AA40-13982AB55635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E2C34E3F-872A-8346-A03E-C56968A4CC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PARTS OF 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2610677"/>
            <a:ext cx="8226425" cy="32467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2800" b="1" dirty="0">
                <a:latin typeface="Arial" charset="0"/>
                <a:ea typeface="Arial" charset="0"/>
                <a:cs typeface="Arial" charset="0"/>
              </a:rPr>
              <a:t>Identity 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is the distinguishing character or personality of an individual, </a:t>
            </a:r>
          </a:p>
          <a:p>
            <a:pPr algn="ctr">
              <a:buNone/>
            </a:pP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when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is a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victim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identity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theft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, it is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distinguishing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character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stolen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 </a:t>
            </a:r>
            <a:endParaRPr lang="tr-TR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85614"/>
            <a:ext cx="7886700" cy="207782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alt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6. Definition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 do you think 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 presentation will be about?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1654964"/>
          </a:xfrm>
        </p:spPr>
        <p:txBody>
          <a:bodyPr/>
          <a:lstStyle/>
          <a:p>
            <a:r>
              <a:rPr lang="en-US" altLang="en-US" sz="3600" b="1" dirty="0">
                <a:latin typeface="Arial" charset="0"/>
                <a:ea typeface="Arial" charset="0"/>
                <a:cs typeface="Arial" charset="0"/>
              </a:rPr>
              <a:t>7. Visuals</a:t>
            </a:r>
            <a:br>
              <a:rPr lang="en-US" altLang="en-US" sz="3600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latin typeface="Arial" charset="0"/>
                <a:ea typeface="Arial" charset="0"/>
                <a:cs typeface="Arial" charset="0"/>
              </a:rPr>
              <a:t>What do you think </a:t>
            </a:r>
            <a:br>
              <a:rPr lang="en-US" altLang="en-US" sz="3600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latin typeface="Arial" charset="0"/>
                <a:ea typeface="Arial" charset="0"/>
                <a:cs typeface="Arial" charset="0"/>
              </a:rPr>
              <a:t>the presentation will be about?</a:t>
            </a:r>
            <a:endParaRPr lang="tr-T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62538"/>
            <a:ext cx="8042276" cy="46250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r>
              <a:rPr lang="en-US" altLang="en-US" dirty="0">
                <a:latin typeface="Berlin Sans FB" charset="0"/>
              </a:rPr>
              <a:t>We all enjoy them, don’t we?</a:t>
            </a:r>
            <a:r>
              <a:rPr lang="tr-TR" altLang="en-US" dirty="0">
                <a:latin typeface="Berlin Sans FB" charset="0"/>
              </a:rPr>
              <a:t> </a:t>
            </a:r>
            <a:r>
              <a:rPr lang="en-US" altLang="en-US" dirty="0">
                <a:latin typeface="Berlin Sans FB" charset="0"/>
              </a:rPr>
              <a:t>But actually fireworks are </a:t>
            </a:r>
            <a:br>
              <a:rPr lang="en-US" altLang="en-US" dirty="0">
                <a:latin typeface="Berlin Sans FB" charset="0"/>
              </a:rPr>
            </a:br>
            <a:r>
              <a:rPr lang="en-US" altLang="en-US" dirty="0">
                <a:latin typeface="Berlin Sans FB" charset="0"/>
              </a:rPr>
              <a:t>an environmental disaster.</a:t>
            </a:r>
            <a:endParaRPr lang="tr-TR" altLang="en-US" dirty="0">
              <a:latin typeface="Berlin Sans FB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1798009"/>
            <a:ext cx="5645425" cy="35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2035" y="1073426"/>
            <a:ext cx="8978210" cy="5784574"/>
          </a:xfrm>
        </p:spPr>
        <p:txBody>
          <a:bodyPr>
            <a:noAutofit/>
          </a:bodyPr>
          <a:lstStyle/>
          <a:p>
            <a:pPr marL="621792" lvl="1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tr-TR" sz="3200" b="1" dirty="0">
                <a:solidFill>
                  <a:schemeClr val="accent1"/>
                </a:solidFill>
                <a:latin typeface="Berlin Sans FB" pitchFamily="34" charset="0"/>
              </a:rPr>
              <a:t>   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During the Middle Ages in Europe and the Middle East there was much armed conflict between Christians and Muslims.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Christians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called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these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conflicts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Crusades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because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they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were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fighting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under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sign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cross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save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holy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dirty="0" err="1">
                <a:latin typeface="Arial" charset="0"/>
                <a:ea typeface="Arial" charset="0"/>
                <a:cs typeface="Arial" charset="0"/>
              </a:rPr>
              <a:t>lands</a:t>
            </a:r>
            <a:r>
              <a:rPr lang="tr-TR" sz="26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However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true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reason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fighting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these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lands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less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holy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It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mainly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desire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economic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600" b="1" dirty="0" err="1">
                <a:latin typeface="Arial" charset="0"/>
                <a:ea typeface="Arial" charset="0"/>
                <a:cs typeface="Arial" charset="0"/>
              </a:rPr>
              <a:t>gain</a:t>
            </a:r>
            <a:r>
              <a:rPr lang="tr-TR" sz="2600" b="1" dirty="0">
                <a:latin typeface="Arial" charset="0"/>
                <a:ea typeface="Arial" charset="0"/>
                <a:cs typeface="Arial" charset="0"/>
              </a:rPr>
              <a:t>.  </a:t>
            </a:r>
            <a:endParaRPr lang="tr-TR" sz="2600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538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8. Misdirecting the audience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1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14059"/>
          </a:xfrm>
        </p:spPr>
        <p:txBody>
          <a:bodyPr/>
          <a:lstStyle/>
          <a:p>
            <a:r>
              <a:rPr lang="tr-TR" dirty="0"/>
              <a:t>Sample Introductions</a:t>
            </a:r>
          </a:p>
        </p:txBody>
      </p:sp>
      <p:pic>
        <p:nvPicPr>
          <p:cNvPr id="4" name="211 Unit 3 - Introduction exampl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192213"/>
            <a:ext cx="8042275" cy="4524375"/>
          </a:xfrm>
        </p:spPr>
      </p:pic>
    </p:spTree>
    <p:extLst>
      <p:ext uri="{BB962C8B-B14F-4D97-AF65-F5344CB8AC3E}">
        <p14:creationId xmlns:p14="http://schemas.microsoft.com/office/powerpoint/2010/main" val="8760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2979"/>
          </a:xfrm>
        </p:spPr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890555"/>
            <a:ext cx="8042276" cy="5053046"/>
          </a:xfrm>
        </p:spPr>
        <p:txBody>
          <a:bodyPr/>
          <a:lstStyle/>
          <a:p>
            <a:r>
              <a:rPr lang="en-US" dirty="0"/>
              <a:t>No link between the attention getter and the topic</a:t>
            </a:r>
          </a:p>
          <a:p>
            <a:r>
              <a:rPr lang="en-US" dirty="0"/>
              <a:t>Attention getter at the end of the introduction (after introducing the topic and the outline)</a:t>
            </a:r>
          </a:p>
          <a:p>
            <a:r>
              <a:rPr lang="en-US" dirty="0"/>
              <a:t>Attention getter – too long</a:t>
            </a:r>
          </a:p>
          <a:p>
            <a:r>
              <a:rPr lang="en-US" dirty="0"/>
              <a:t>Sentences like ‘‘Before I start, I would like to…’’ </a:t>
            </a:r>
          </a:p>
        </p:txBody>
      </p:sp>
    </p:spTree>
    <p:extLst>
      <p:ext uri="{BB962C8B-B14F-4D97-AF65-F5344CB8AC3E}">
        <p14:creationId xmlns:p14="http://schemas.microsoft.com/office/powerpoint/2010/main" val="232913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8" y="107576"/>
            <a:ext cx="8954222" cy="855975"/>
          </a:xfrm>
        </p:spPr>
        <p:txBody>
          <a:bodyPr/>
          <a:lstStyle/>
          <a:p>
            <a:r>
              <a:rPr lang="en-US" dirty="0"/>
              <a:t>Tips for Effective 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4944"/>
            <a:ext cx="8042276" cy="4848657"/>
          </a:xfrm>
        </p:spPr>
        <p:txBody>
          <a:bodyPr/>
          <a:lstStyle/>
          <a:p>
            <a:r>
              <a:rPr lang="en-US" dirty="0"/>
              <a:t>Make the introduction relevant to the topic</a:t>
            </a:r>
          </a:p>
          <a:p>
            <a:r>
              <a:rPr lang="en-US" dirty="0"/>
              <a:t>Set the context (reasons for topic selection/background information/research methods/duration/question policy)</a:t>
            </a:r>
          </a:p>
          <a:p>
            <a:r>
              <a:rPr lang="en-US" dirty="0"/>
              <a:t>Get the audience involved</a:t>
            </a:r>
          </a:p>
          <a:p>
            <a:r>
              <a:rPr lang="en-US" dirty="0"/>
              <a:t>Open with short forceful sentences</a:t>
            </a:r>
          </a:p>
          <a:p>
            <a:r>
              <a:rPr lang="en-US" dirty="0"/>
              <a:t>Get to the point</a:t>
            </a:r>
          </a:p>
          <a:p>
            <a:r>
              <a:rPr lang="en-US" dirty="0"/>
              <a:t>Show confidence</a:t>
            </a:r>
          </a:p>
        </p:txBody>
      </p:sp>
    </p:spTree>
    <p:extLst>
      <p:ext uri="{BB962C8B-B14F-4D97-AF65-F5344CB8AC3E}">
        <p14:creationId xmlns:p14="http://schemas.microsoft.com/office/powerpoint/2010/main" val="26347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441" y="2772719"/>
            <a:ext cx="4042141" cy="1967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Practice on pp. 78-79</a:t>
            </a:r>
          </a:p>
        </p:txBody>
      </p:sp>
    </p:spTree>
    <p:extLst>
      <p:ext uri="{BB962C8B-B14F-4D97-AF65-F5344CB8AC3E}">
        <p14:creationId xmlns:p14="http://schemas.microsoft.com/office/powerpoint/2010/main" val="357902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– Helping Your Audience Follow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535551"/>
          </a:xfrm>
        </p:spPr>
        <p:txBody>
          <a:bodyPr/>
          <a:lstStyle/>
          <a:p>
            <a:r>
              <a:rPr lang="en-US" dirty="0"/>
              <a:t>Use few main points</a:t>
            </a:r>
          </a:p>
          <a:p>
            <a:r>
              <a:rPr lang="en-US" dirty="0"/>
              <a:t>Arrange your points in a logical order</a:t>
            </a:r>
          </a:p>
          <a:p>
            <a:r>
              <a:rPr lang="en-US" dirty="0"/>
              <a:t>Select points with the audience </a:t>
            </a:r>
            <a:r>
              <a:rPr lang="en-US"/>
              <a:t>in mind</a:t>
            </a:r>
            <a:endParaRPr lang="en-US" dirty="0"/>
          </a:p>
          <a:p>
            <a:r>
              <a:rPr lang="en-US" dirty="0"/>
              <a:t>Repeat crucial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5"/>
            <a:ext cx="9014330" cy="1466612"/>
          </a:xfrm>
        </p:spPr>
        <p:txBody>
          <a:bodyPr/>
          <a:lstStyle/>
          <a:p>
            <a:r>
              <a:rPr lang="en-US" dirty="0"/>
              <a:t>Body – Types of Supporting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574187"/>
            <a:ext cx="8042276" cy="4369414"/>
          </a:xfrm>
        </p:spPr>
        <p:txBody>
          <a:bodyPr>
            <a:normAutofit/>
          </a:bodyPr>
          <a:lstStyle/>
          <a:p>
            <a:r>
              <a:rPr lang="en-US" dirty="0"/>
              <a:t>Examples</a:t>
            </a:r>
            <a:endParaRPr lang="tr-TR" dirty="0"/>
          </a:p>
          <a:p>
            <a:pPr marL="342900" lvl="1" indent="0">
              <a:buNone/>
            </a:pPr>
            <a:r>
              <a:rPr lang="tr-TR" altLang="en-US" sz="2800" dirty="0">
                <a:latin typeface="Berlin Sans FB" charset="0"/>
              </a:rPr>
              <a:t>s</a:t>
            </a:r>
            <a:r>
              <a:rPr lang="en-US" altLang="en-US" sz="2800" dirty="0" err="1">
                <a:latin typeface="Berlin Sans FB" charset="0"/>
              </a:rPr>
              <a:t>hould</a:t>
            </a:r>
            <a:r>
              <a:rPr lang="en-US" altLang="en-US" sz="2800" dirty="0">
                <a:latin typeface="Berlin Sans FB" charset="0"/>
              </a:rPr>
              <a:t> be:</a:t>
            </a:r>
          </a:p>
          <a:p>
            <a:pPr lvl="1"/>
            <a:r>
              <a:rPr lang="en-US" altLang="en-US" sz="2800" dirty="0">
                <a:latin typeface="Berlin Sans FB" charset="0"/>
              </a:rPr>
              <a:t> vivid and clear</a:t>
            </a:r>
          </a:p>
          <a:p>
            <a:pPr lvl="1"/>
            <a:r>
              <a:rPr lang="en-US" altLang="en-US" sz="2800" dirty="0">
                <a:latin typeface="Berlin Sans FB" charset="0"/>
              </a:rPr>
              <a:t> representative </a:t>
            </a:r>
            <a:r>
              <a:rPr lang="tr-TR" altLang="en-US" sz="2800" dirty="0">
                <a:latin typeface="Berlin Sans FB" charset="0"/>
              </a:rPr>
              <a:t>----&gt; </a:t>
            </a:r>
            <a:r>
              <a:rPr lang="en-US" altLang="en-US" sz="2800" dirty="0">
                <a:latin typeface="Berlin Sans FB" charset="0"/>
              </a:rPr>
              <a:t>can be generalized</a:t>
            </a:r>
          </a:p>
          <a:p>
            <a:pPr lvl="1"/>
            <a:endParaRPr lang="en-US" altLang="en-US" sz="2800" dirty="0">
              <a:latin typeface="Berlin Sans FB" charset="0"/>
            </a:endParaRPr>
          </a:p>
          <a:p>
            <a:pPr marL="342900" lvl="1" indent="0">
              <a:buNone/>
            </a:pPr>
            <a:r>
              <a:rPr lang="en-US" altLang="en-US" sz="2800" dirty="0">
                <a:latin typeface="Berlin Sans FB" charset="0"/>
              </a:rPr>
              <a:t>can be:</a:t>
            </a:r>
          </a:p>
          <a:p>
            <a:pPr lvl="1"/>
            <a:r>
              <a:rPr lang="en-US" altLang="en-US" sz="2800" dirty="0">
                <a:latin typeface="Berlin Sans FB" charset="0"/>
              </a:rPr>
              <a:t> comparison, contrast, statistics, etc.</a:t>
            </a:r>
          </a:p>
          <a:p>
            <a:pPr lvl="1"/>
            <a:r>
              <a:rPr lang="en-US" altLang="en-US" sz="2800" dirty="0">
                <a:latin typeface="Berlin Sans FB" charset="0"/>
              </a:rPr>
              <a:t> anecdotal, factual or hypothetical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– Types of Supporting Techniques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Analogies</a:t>
            </a:r>
          </a:p>
          <a:p>
            <a:pPr marL="621792" lvl="1" algn="ctr">
              <a:spcBef>
                <a:spcPts val="324"/>
              </a:spcBef>
              <a:buFont typeface="Verdana"/>
              <a:buChar char="◦"/>
              <a:defRPr/>
            </a:pP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Your short term memory is like the RAM on a computer: it records the information in front of you right now.</a:t>
            </a:r>
          </a:p>
          <a:p>
            <a:pPr marL="621792" lvl="1" algn="ctr">
              <a:spcBef>
                <a:spcPts val="324"/>
              </a:spcBef>
              <a:buFont typeface="Verdana"/>
              <a:buChar char="◦"/>
              <a:defRPr/>
            </a:pP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621792" lvl="1" algn="ctr">
              <a:spcBef>
                <a:spcPts val="324"/>
              </a:spcBef>
              <a:buFont typeface="Verdana"/>
              <a:buChar char="◦"/>
              <a:defRPr/>
            </a:pP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621792" lvl="1" algn="ctr">
              <a:spcBef>
                <a:spcPts val="324"/>
              </a:spcBef>
              <a:buFont typeface="Verdana"/>
              <a:buChar char="◦"/>
              <a:defRPr/>
            </a:pP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Books are like adventures, except you never have to leave your home for them.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00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1217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36547"/>
            <a:ext cx="8042276" cy="4907054"/>
          </a:xfrm>
        </p:spPr>
        <p:txBody>
          <a:bodyPr/>
          <a:lstStyle/>
          <a:p>
            <a:r>
              <a:rPr lang="en-US" dirty="0"/>
              <a:t>Use an attention getting technique</a:t>
            </a:r>
          </a:p>
          <a:p>
            <a:r>
              <a:rPr lang="en-US" dirty="0"/>
              <a:t>Greet the audience</a:t>
            </a:r>
          </a:p>
          <a:p>
            <a:r>
              <a:rPr lang="en-US" dirty="0"/>
              <a:t>Use an attention getting technique</a:t>
            </a:r>
          </a:p>
          <a:p>
            <a:r>
              <a:rPr lang="en-US" dirty="0"/>
              <a:t>Introduce yourself</a:t>
            </a:r>
          </a:p>
          <a:p>
            <a:r>
              <a:rPr lang="en-US" dirty="0"/>
              <a:t>Use an attention getting technique</a:t>
            </a:r>
          </a:p>
          <a:p>
            <a:r>
              <a:rPr lang="en-US" dirty="0"/>
              <a:t>Introduce the topic</a:t>
            </a:r>
          </a:p>
          <a:p>
            <a:r>
              <a:rPr lang="en-US" dirty="0"/>
              <a:t>Go over your outline</a:t>
            </a:r>
          </a:p>
        </p:txBody>
      </p:sp>
    </p:spTree>
    <p:extLst>
      <p:ext uri="{BB962C8B-B14F-4D97-AF65-F5344CB8AC3E}">
        <p14:creationId xmlns:p14="http://schemas.microsoft.com/office/powerpoint/2010/main" val="110347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– Types of Supporting Techniques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Testimony (Authorities’ opinions)</a:t>
            </a:r>
          </a:p>
          <a:p>
            <a:pPr lvl="1"/>
            <a:r>
              <a:rPr lang="en-US" dirty="0"/>
              <a:t>Identify the people you cite and the source you use</a:t>
            </a:r>
          </a:p>
          <a:p>
            <a:pPr lvl="1"/>
            <a:r>
              <a:rPr lang="en-US" dirty="0"/>
              <a:t>Use testimonies from credible sources</a:t>
            </a:r>
          </a:p>
          <a:p>
            <a:pPr lvl="1"/>
            <a:r>
              <a:rPr lang="en-US" dirty="0"/>
              <a:t>Quote or paraphrase accurately</a:t>
            </a:r>
          </a:p>
          <a:p>
            <a:pPr lvl="1"/>
            <a:r>
              <a:rPr lang="en-US" dirty="0"/>
              <a:t>Integrate testimonies to your speech effectively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81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– Types of Supporting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97" y="1600201"/>
            <a:ext cx="8406220" cy="4343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Statistics</a:t>
            </a:r>
          </a:p>
          <a:p>
            <a:pPr lvl="1"/>
            <a:r>
              <a:rPr lang="en-US" sz="2600" dirty="0"/>
              <a:t>Use recent statistics.</a:t>
            </a:r>
          </a:p>
          <a:p>
            <a:pPr lvl="1"/>
            <a:r>
              <a:rPr lang="en-US" sz="2600" dirty="0"/>
              <a:t>Use them sparingly.</a:t>
            </a:r>
          </a:p>
          <a:p>
            <a:pPr lvl="1"/>
            <a:r>
              <a:rPr lang="en-US" sz="2600" dirty="0"/>
              <a:t>Make them clear, interesting and meaningful.</a:t>
            </a:r>
          </a:p>
          <a:p>
            <a:pPr lvl="2"/>
            <a:r>
              <a:rPr lang="en-US" sz="2600" dirty="0"/>
              <a:t>Give background info regarding the context of the research</a:t>
            </a:r>
          </a:p>
          <a:p>
            <a:pPr lvl="2"/>
            <a:r>
              <a:rPr lang="en-US" sz="2600" dirty="0"/>
              <a:t>Round them off</a:t>
            </a:r>
          </a:p>
          <a:p>
            <a:pPr lvl="2"/>
            <a:r>
              <a:rPr lang="en-US" sz="2600" dirty="0"/>
              <a:t>Explain them</a:t>
            </a:r>
            <a:endParaRPr lang="en-US" dirty="0"/>
          </a:p>
          <a:p>
            <a:pPr lvl="1"/>
            <a:r>
              <a:rPr lang="en-US" sz="2600" dirty="0"/>
              <a:t>Don’t forget to orally cite the sources of your statistics.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4737"/>
          </a:xfrm>
        </p:spPr>
        <p:txBody>
          <a:bodyPr/>
          <a:lstStyle/>
          <a:p>
            <a:r>
              <a:rPr lang="en-US" dirty="0"/>
              <a:t>Dealing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83871"/>
            <a:ext cx="8042276" cy="54202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680</a:t>
            </a:r>
          </a:p>
          <a:p>
            <a:r>
              <a:rPr lang="en-US" dirty="0"/>
              <a:t>1.680</a:t>
            </a:r>
          </a:p>
          <a:p>
            <a:r>
              <a:rPr lang="en-US" dirty="0"/>
              <a:t>3.05</a:t>
            </a:r>
          </a:p>
          <a:p>
            <a:r>
              <a:rPr lang="en-US" dirty="0"/>
              <a:t>75%</a:t>
            </a:r>
          </a:p>
          <a:p>
            <a:r>
              <a:rPr lang="en-US" dirty="0"/>
              <a:t>2/3</a:t>
            </a:r>
          </a:p>
          <a:p>
            <a:r>
              <a:rPr lang="en-US" dirty="0"/>
              <a:t>1800</a:t>
            </a:r>
          </a:p>
          <a:p>
            <a:r>
              <a:rPr lang="en-US" dirty="0"/>
              <a:t>Years</a:t>
            </a:r>
          </a:p>
          <a:p>
            <a:pPr lvl="1"/>
            <a:r>
              <a:rPr lang="en-US" dirty="0"/>
              <a:t>1995</a:t>
            </a:r>
          </a:p>
          <a:p>
            <a:pPr lvl="1"/>
            <a:r>
              <a:rPr lang="en-US" dirty="0"/>
              <a:t>1900</a:t>
            </a:r>
          </a:p>
          <a:p>
            <a:pPr lvl="1"/>
            <a:r>
              <a:rPr lang="en-US" dirty="0"/>
              <a:t>1901</a:t>
            </a:r>
          </a:p>
          <a:p>
            <a:pPr lvl="1"/>
            <a:r>
              <a:rPr lang="en-US" dirty="0"/>
              <a:t>2006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64876" y="2128730"/>
            <a:ext cx="2989127" cy="2864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Speaking Help on p.82</a:t>
            </a:r>
          </a:p>
        </p:txBody>
      </p:sp>
    </p:spTree>
    <p:extLst>
      <p:ext uri="{BB962C8B-B14F-4D97-AF65-F5344CB8AC3E}">
        <p14:creationId xmlns:p14="http://schemas.microsoft.com/office/powerpoint/2010/main" val="28751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2068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80640"/>
            <a:ext cx="8042276" cy="4762961"/>
          </a:xfrm>
        </p:spPr>
        <p:txBody>
          <a:bodyPr/>
          <a:lstStyle/>
          <a:p>
            <a:r>
              <a:rPr lang="en-US" dirty="0"/>
              <a:t>Signal closure</a:t>
            </a:r>
          </a:p>
          <a:p>
            <a:r>
              <a:rPr lang="en-US" dirty="0"/>
              <a:t>Summarize the key points of your speech</a:t>
            </a:r>
          </a:p>
          <a:p>
            <a:r>
              <a:rPr lang="en-US" dirty="0"/>
              <a:t>Leave a memorable impact</a:t>
            </a:r>
          </a:p>
          <a:p>
            <a:r>
              <a:rPr lang="en-US" dirty="0"/>
              <a:t>Thank the audience</a:t>
            </a:r>
          </a:p>
          <a:p>
            <a:r>
              <a:rPr lang="en-US" dirty="0"/>
              <a:t>Invite questions</a:t>
            </a:r>
          </a:p>
          <a:p>
            <a:r>
              <a:rPr lang="en-US" dirty="0"/>
              <a:t>Show </a:t>
            </a:r>
            <a:r>
              <a:rPr lang="en-US"/>
              <a:t>reference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3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228600"/>
            <a:ext cx="8866909" cy="990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</a:t>
            </a:r>
            <a:r>
              <a:rPr lang="en-US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omponents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the  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onclusion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below?</a:t>
            </a:r>
            <a:endParaRPr lang="tr-TR" sz="3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22830" y="1219199"/>
            <a:ext cx="8775510" cy="5638801"/>
          </a:xfrm>
          <a:prstGeom prst="wedgeEllipseCallout">
            <a:avLst>
              <a:gd name="adj1" fmla="val -48672"/>
              <a:gd name="adj2" fmla="val 434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buNone/>
            </a:pPr>
            <a:r>
              <a:rPr lang="en-US" altLang="en-US" sz="2400" dirty="0">
                <a:solidFill>
                  <a:srgbClr val="CC0099"/>
                </a:solidFill>
                <a:latin typeface="Arial" charset="0"/>
                <a:ea typeface="Arial" charset="0"/>
                <a:cs typeface="Arial" charset="0"/>
              </a:rPr>
              <a:t>So that concludes</a:t>
            </a:r>
          </a:p>
          <a:p>
            <a:pPr marL="0" indent="0" algn="ctr" eaLnBrk="1" hangingPunct="1">
              <a:buNone/>
            </a:pPr>
            <a:r>
              <a:rPr lang="en-US" altLang="en-US" sz="2400" dirty="0">
                <a:solidFill>
                  <a:srgbClr val="CC0099"/>
                </a:solidFill>
                <a:latin typeface="Arial" charset="0"/>
                <a:ea typeface="Arial" charset="0"/>
                <a:cs typeface="Arial" charset="0"/>
              </a:rPr>
              <a:t> what I wanted to talk about today.</a:t>
            </a:r>
            <a:endParaRPr lang="tr-TR" altLang="en-US" sz="2400" dirty="0">
              <a:solidFill>
                <a:srgbClr val="CC0099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endParaRPr lang="tr-TR" alt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en-US" alt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 reasons behind the fall of overhead projectors are apparently very obvious now.</a:t>
            </a:r>
            <a:endParaRPr lang="tr-TR" altLang="en-US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en-US" alt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They are not user friendly and  in the long run too expensive to maintain and use compared to projectors.</a:t>
            </a:r>
          </a:p>
          <a:p>
            <a:pPr marL="0" indent="0" algn="ctr" eaLnBrk="1" hangingPunct="1">
              <a:buNone/>
            </a:pPr>
            <a:endParaRPr lang="en-US" alt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Believe me, we will survive without them when presenting!</a:t>
            </a:r>
            <a:endParaRPr lang="tr-TR" altLang="en-US" sz="24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endParaRPr lang="tr-TR" alt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tr-TR" alt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Thank</a:t>
            </a:r>
            <a:r>
              <a:rPr lang="tr-TR" alt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tr-TR" alt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tr-TR" alt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listening</a:t>
            </a:r>
            <a:r>
              <a:rPr lang="tr-TR" alt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alt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me.</a:t>
            </a:r>
          </a:p>
          <a:p>
            <a:pPr marL="0" indent="0" algn="ctr" eaLnBrk="1" hangingPunct="1">
              <a:buNone/>
            </a:pPr>
            <a:r>
              <a:rPr lang="tr-TR" alt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tr-TR" alt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tr-TR" alt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have</a:t>
            </a:r>
            <a:r>
              <a:rPr lang="tr-TR" alt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any</a:t>
            </a:r>
            <a:r>
              <a:rPr lang="tr-TR" alt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questions</a:t>
            </a:r>
            <a:r>
              <a:rPr lang="tr-TR" alt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? </a:t>
            </a:r>
            <a:endParaRPr lang="tr-TR" altLang="en-US" sz="2400" b="1" dirty="0">
              <a:solidFill>
                <a:schemeClr val="tx1"/>
              </a:solidFill>
              <a:latin typeface="Berlin Sans F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98" y="-160744"/>
            <a:ext cx="9018801" cy="804737"/>
          </a:xfrm>
        </p:spPr>
        <p:txBody>
          <a:bodyPr/>
          <a:lstStyle/>
          <a:p>
            <a:r>
              <a:rPr lang="en-US" sz="3300" dirty="0"/>
              <a:t>Techniques to Achieve a Memorable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70" y="679769"/>
            <a:ext cx="8620846" cy="60641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Asking a question</a:t>
            </a:r>
          </a:p>
          <a:p>
            <a:r>
              <a:rPr lang="en-US" dirty="0"/>
              <a:t>Presenting a quotation</a:t>
            </a:r>
          </a:p>
          <a:p>
            <a:r>
              <a:rPr lang="en-US" dirty="0"/>
              <a:t>Stating an unusual fact</a:t>
            </a:r>
          </a:p>
          <a:p>
            <a:r>
              <a:rPr lang="en-US" dirty="0"/>
              <a:t>Using an anecdote</a:t>
            </a:r>
          </a:p>
          <a:p>
            <a:r>
              <a:rPr lang="en-US" dirty="0"/>
              <a:t>Referring to a historic event</a:t>
            </a:r>
          </a:p>
          <a:p>
            <a:r>
              <a:rPr lang="en-US" dirty="0"/>
              <a:t>Telling a joke</a:t>
            </a:r>
          </a:p>
          <a:p>
            <a:r>
              <a:rPr lang="en-US" dirty="0"/>
              <a:t>Using a visual/prop</a:t>
            </a:r>
          </a:p>
          <a:p>
            <a:r>
              <a:rPr lang="en-US" dirty="0"/>
              <a:t>Making a prediction</a:t>
            </a:r>
          </a:p>
          <a:p>
            <a:r>
              <a:rPr lang="en-US" dirty="0"/>
              <a:t>Calling for action</a:t>
            </a:r>
          </a:p>
          <a:p>
            <a:r>
              <a:rPr lang="en-US" dirty="0"/>
              <a:t>Pointing out the importance of the subject</a:t>
            </a:r>
          </a:p>
          <a:p>
            <a:r>
              <a:rPr lang="en-US" dirty="0"/>
              <a:t>Referring to the attention-getter used in the introduction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14059"/>
          </a:xfrm>
        </p:spPr>
        <p:txBody>
          <a:bodyPr/>
          <a:lstStyle/>
          <a:p>
            <a:r>
              <a:rPr lang="tr-TR" dirty="0"/>
              <a:t>Sample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80661"/>
            <a:ext cx="8042276" cy="496294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079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8996444" cy="876291"/>
          </a:xfrm>
        </p:spPr>
        <p:txBody>
          <a:bodyPr/>
          <a:lstStyle/>
          <a:p>
            <a:r>
              <a:rPr lang="en-US" sz="4400" dirty="0"/>
              <a:t>What to Avoid in Your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05860"/>
            <a:ext cx="8042276" cy="4637741"/>
          </a:xfrm>
        </p:spPr>
        <p:txBody>
          <a:bodyPr/>
          <a:lstStyle/>
          <a:p>
            <a:r>
              <a:rPr lang="en-US" dirty="0"/>
              <a:t>Don’t stop abruptly.</a:t>
            </a:r>
          </a:p>
          <a:p>
            <a:r>
              <a:rPr lang="en-US" dirty="0"/>
              <a:t>Don’t apologize.</a:t>
            </a:r>
          </a:p>
          <a:p>
            <a:r>
              <a:rPr lang="en-US" dirty="0"/>
              <a:t>Don’t stretch it out.</a:t>
            </a:r>
          </a:p>
          <a:p>
            <a:r>
              <a:rPr lang="en-US" dirty="0"/>
              <a:t>Don’t introduce new points.</a:t>
            </a:r>
          </a:p>
          <a:p>
            <a:r>
              <a:rPr lang="en-US" dirty="0"/>
              <a:t>Don’t continue to speak as you leave.</a:t>
            </a:r>
          </a:p>
        </p:txBody>
      </p:sp>
    </p:spTree>
    <p:extLst>
      <p:ext uri="{BB962C8B-B14F-4D97-AF65-F5344CB8AC3E}">
        <p14:creationId xmlns:p14="http://schemas.microsoft.com/office/powerpoint/2010/main" val="25757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943" y="2736941"/>
            <a:ext cx="4113683" cy="2361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Practice on pp.84-85</a:t>
            </a:r>
          </a:p>
        </p:txBody>
      </p:sp>
    </p:spTree>
    <p:extLst>
      <p:ext uri="{BB962C8B-B14F-4D97-AF65-F5344CB8AC3E}">
        <p14:creationId xmlns:p14="http://schemas.microsoft.com/office/powerpoint/2010/main" val="440619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963" y="2808493"/>
            <a:ext cx="6581892" cy="268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Signpost Language in Presentations</a:t>
            </a:r>
          </a:p>
        </p:txBody>
      </p:sp>
    </p:spTree>
    <p:extLst>
      <p:ext uri="{BB962C8B-B14F-4D97-AF65-F5344CB8AC3E}">
        <p14:creationId xmlns:p14="http://schemas.microsoft.com/office/powerpoint/2010/main" val="97047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228600"/>
            <a:ext cx="855823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components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below</a:t>
            </a:r>
            <a:r>
              <a:rPr lang="tr-TR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57943" y="1364776"/>
            <a:ext cx="8786057" cy="5240739"/>
          </a:xfrm>
          <a:prstGeom prst="wedgeEllipseCallout">
            <a:avLst>
              <a:gd name="adj1" fmla="val -52366"/>
              <a:gd name="adj2" fmla="val 4582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Did you know that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only last year 30% of all new companies couldn’t survive in their market because they took the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demographic properties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of their consumers for granted?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Good morning!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 am Ahmet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Tarkan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Today I’d like to talk about two main consumer expectations in the consumer market. </a:t>
            </a:r>
          </a:p>
          <a:p>
            <a:pPr algn="ctr"/>
            <a:r>
              <a:rPr lang="en-US" sz="2400" dirty="0">
                <a:solidFill>
                  <a:srgbClr val="CC3399"/>
                </a:solidFill>
                <a:latin typeface="Arial" charset="0"/>
                <a:ea typeface="Arial" charset="0"/>
                <a:cs typeface="Arial" charset="0"/>
              </a:rPr>
              <a:t>Here’s my </a:t>
            </a:r>
            <a:r>
              <a:rPr lang="en-US" sz="2400" b="1" dirty="0">
                <a:solidFill>
                  <a:srgbClr val="CC3399"/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  <a:r>
              <a:rPr lang="en-US" sz="2400" dirty="0">
                <a:solidFill>
                  <a:srgbClr val="CC3399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algn="ctr"/>
            <a:r>
              <a:rPr lang="en-US" sz="2400" dirty="0" err="1">
                <a:solidFill>
                  <a:srgbClr val="CC3399"/>
                </a:solidFill>
                <a:latin typeface="Arial" charset="0"/>
                <a:ea typeface="Arial" charset="0"/>
                <a:cs typeface="Arial" charset="0"/>
              </a:rPr>
              <a:t>Userfriendliness</a:t>
            </a:r>
            <a:endParaRPr lang="en-US" sz="2400" dirty="0">
              <a:solidFill>
                <a:srgbClr val="CC339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err="1">
                <a:solidFill>
                  <a:srgbClr val="CC3399"/>
                </a:solidFill>
                <a:latin typeface="Arial" charset="0"/>
                <a:ea typeface="Arial" charset="0"/>
                <a:cs typeface="Arial" charset="0"/>
              </a:rPr>
              <a:t>Affordibility</a:t>
            </a:r>
            <a:endParaRPr lang="en-US" sz="2400" dirty="0">
              <a:solidFill>
                <a:srgbClr val="CC339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215" y="2736939"/>
            <a:ext cx="4256767" cy="2164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Practice on pp.88-89</a:t>
            </a:r>
          </a:p>
        </p:txBody>
      </p:sp>
    </p:spTree>
    <p:extLst>
      <p:ext uri="{BB962C8B-B14F-4D97-AF65-F5344CB8AC3E}">
        <p14:creationId xmlns:p14="http://schemas.microsoft.com/office/powerpoint/2010/main" val="268363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62" y="107576"/>
            <a:ext cx="8270389" cy="768379"/>
          </a:xfrm>
        </p:spPr>
        <p:txBody>
          <a:bodyPr/>
          <a:lstStyle/>
          <a:p>
            <a:r>
              <a:rPr lang="en-US" dirty="0"/>
              <a:t>Attention-getting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78150"/>
            <a:ext cx="8042276" cy="51389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Asking a rhetorical question</a:t>
            </a:r>
          </a:p>
          <a:p>
            <a:r>
              <a:rPr lang="en-US" dirty="0"/>
              <a:t>Opening with a strong quotation</a:t>
            </a:r>
          </a:p>
          <a:p>
            <a:r>
              <a:rPr lang="en-US" dirty="0"/>
              <a:t>Using a startling statement</a:t>
            </a:r>
          </a:p>
          <a:p>
            <a:r>
              <a:rPr lang="en-US" dirty="0"/>
              <a:t>Using an anecdote</a:t>
            </a:r>
          </a:p>
          <a:p>
            <a:r>
              <a:rPr lang="en-US" dirty="0"/>
              <a:t>Creating suspense</a:t>
            </a:r>
          </a:p>
          <a:p>
            <a:r>
              <a:rPr lang="en-US" dirty="0"/>
              <a:t>Activating audience’s imagination</a:t>
            </a:r>
          </a:p>
          <a:p>
            <a:r>
              <a:rPr lang="en-US" dirty="0"/>
              <a:t>Giving a definition</a:t>
            </a:r>
          </a:p>
          <a:p>
            <a:r>
              <a:rPr lang="en-US" dirty="0"/>
              <a:t>Using a visual/prop</a:t>
            </a:r>
          </a:p>
          <a:p>
            <a:r>
              <a:rPr lang="en-US" dirty="0"/>
              <a:t>Misdirecting the audience</a:t>
            </a:r>
          </a:p>
        </p:txBody>
      </p:sp>
    </p:spTree>
    <p:extLst>
      <p:ext uri="{BB962C8B-B14F-4D97-AF65-F5344CB8AC3E}">
        <p14:creationId xmlns:p14="http://schemas.microsoft.com/office/powerpoint/2010/main" val="17725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333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tr-TR" dirty="0"/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Attention-Getting Techniques</a:t>
            </a:r>
            <a:endParaRPr lang="tr-TR" sz="4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24" y="1113183"/>
            <a:ext cx="6989028" cy="5332861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en-US" altLang="en-US" sz="3600" b="1" dirty="0">
                <a:solidFill>
                  <a:schemeClr val="accent1"/>
                </a:solidFill>
              </a:rPr>
              <a:t>1. </a:t>
            </a:r>
            <a:r>
              <a:rPr lang="en-US" alt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Rhetorical Question</a:t>
            </a:r>
            <a:endParaRPr lang="tr-TR" altLang="en-US" sz="32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What do you do if you drop your phone into the toilet bowl? </a:t>
            </a:r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Verdana" charset="0"/>
              <a:buNone/>
            </a:pPr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Have you ever swum in a freezing river at 5am?</a:t>
            </a:r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Verdana" charset="0"/>
              <a:buNone/>
            </a:pPr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know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how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survive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campus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without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spending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money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tr-TR" altLang="en-US" sz="2800" dirty="0" err="1"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tr-TR" altLang="en-US" sz="2800" dirty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eaLnBrk="1" hangingPunct="1">
              <a:buFont typeface="Wingdings 3" charset="2"/>
              <a:buNone/>
            </a:pPr>
            <a:endParaRPr lang="tr-TR" altLang="en-US" sz="2800" dirty="0">
              <a:latin typeface="Berlin Sans FB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52" y="1558547"/>
            <a:ext cx="1790849" cy="17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1755"/>
            <a:ext cx="8766175" cy="4548283"/>
          </a:xfrm>
        </p:spPr>
        <p:txBody>
          <a:bodyPr>
            <a:normAutofit/>
          </a:bodyPr>
          <a:lstStyle/>
          <a:p>
            <a:pPr marL="907542" lvl="1" indent="-457200" algn="ctr">
              <a:spcBef>
                <a:spcPts val="0"/>
              </a:spcBef>
              <a:defRPr/>
            </a:pP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 is common to hear today that </a:t>
            </a:r>
          </a:p>
          <a:p>
            <a:pPr marL="450342" lvl="1" indent="0" algn="ctr">
              <a:spcBef>
                <a:spcPts val="0"/>
              </a:spcBef>
              <a:buNone/>
              <a:defRPr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“Shopping is cheaper than going to a psychiatrist!” (Irma, 2016).</a:t>
            </a: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907542" lvl="1" indent="-457200" algn="ctr">
              <a:spcBef>
                <a:spcPts val="0"/>
              </a:spcBef>
              <a:defRPr/>
            </a:pP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907542" lvl="1" indent="-457200" algn="ctr">
              <a:spcBef>
                <a:spcPts val="0"/>
              </a:spcBef>
              <a:defRPr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“Pop culture is about supply and demand; that is marketing” (Drucker, 2015).</a:t>
            </a: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907542" lvl="1" indent="-457200" algn="ctr">
              <a:spcBef>
                <a:spcPts val="0"/>
              </a:spcBef>
              <a:defRPr/>
            </a:pPr>
            <a:endParaRPr lang="tr-TR" sz="2800" dirty="0">
              <a:latin typeface="Arial" charset="0"/>
              <a:ea typeface="Arial" charset="0"/>
              <a:cs typeface="Arial" charset="0"/>
            </a:endParaRPr>
          </a:p>
          <a:p>
            <a:pPr marL="907542" lvl="1" indent="-457200">
              <a:spcBef>
                <a:spcPts val="324"/>
              </a:spcBef>
              <a:defRPr/>
            </a:pPr>
            <a:r>
              <a:rPr lang="en-US" sz="2800" dirty="0"/>
              <a:t>“</a:t>
            </a:r>
            <a:r>
              <a:rPr lang="tr-TR" sz="2800" dirty="0" err="1"/>
              <a:t>Being</a:t>
            </a:r>
            <a:r>
              <a:rPr lang="tr-TR" sz="2800" dirty="0"/>
              <a:t> </a:t>
            </a:r>
            <a:r>
              <a:rPr lang="tr-TR" sz="2800" dirty="0" err="1"/>
              <a:t>told</a:t>
            </a:r>
            <a:r>
              <a:rPr lang="tr-TR" sz="2800" dirty="0"/>
              <a:t> </a:t>
            </a:r>
            <a:r>
              <a:rPr lang="en-US" sz="2800" dirty="0"/>
              <a:t>‘no’ has become a source of inspiration”</a:t>
            </a:r>
            <a:r>
              <a:rPr lang="tr-TR" sz="2800" dirty="0"/>
              <a:t> </a:t>
            </a:r>
            <a:r>
              <a:rPr lang="en-US" sz="2800" dirty="0"/>
              <a:t>(Copperfield in </a:t>
            </a:r>
            <a:r>
              <a:rPr lang="en-US" sz="2800" dirty="0" err="1"/>
              <a:t>Szcerba</a:t>
            </a:r>
            <a:r>
              <a:rPr lang="en-US" sz="2800" dirty="0"/>
              <a:t>, 2015).</a:t>
            </a:r>
            <a:endParaRPr lang="tr-TR" sz="2800" dirty="0"/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tr-TR" dirty="0"/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tr-T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12036"/>
            <a:ext cx="7886700" cy="1563756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2. Quotation</a:t>
            </a:r>
            <a:b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think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presentation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be </a:t>
            </a:r>
            <a:r>
              <a:rPr lang="tr-TR" sz="32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tr-TR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71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09" y="1749286"/>
            <a:ext cx="8182615" cy="425127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Wingdings 3" charset="2"/>
              <a:buNone/>
            </a:pPr>
            <a:endParaRPr lang="tr-TR" altLang="en-US" sz="2800" dirty="0">
              <a:latin typeface="Berlin Sans FB" charset="0"/>
            </a:endParaRPr>
          </a:p>
          <a:p>
            <a:pPr lvl="1" algn="ctr" eaLnBrk="1" hangingPunct="1"/>
            <a:r>
              <a:rPr lang="en-US" altLang="en-US" sz="4500" dirty="0">
                <a:latin typeface="Arial" charset="0"/>
                <a:ea typeface="Arial" charset="0"/>
                <a:cs typeface="Arial" charset="0"/>
              </a:rPr>
              <a:t>Out of 7000 people bitten by venomous snakes, only 5 die.</a:t>
            </a:r>
            <a:endParaRPr lang="tr-TR" altLang="en-US" sz="45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Verdana" charset="0"/>
              <a:buNone/>
            </a:pPr>
            <a:endParaRPr lang="tr-TR" altLang="en-US" sz="4500" dirty="0">
              <a:latin typeface="Arial" charset="0"/>
              <a:ea typeface="Arial" charset="0"/>
              <a:cs typeface="Arial" charset="0"/>
            </a:endParaRPr>
          </a:p>
          <a:p>
            <a:pPr lvl="1" algn="ctr" eaLnBrk="1" hangingPunct="1"/>
            <a:r>
              <a:rPr lang="en-US" altLang="en-US" sz="4500" dirty="0">
                <a:latin typeface="Arial" charset="0"/>
                <a:ea typeface="Arial" charset="0"/>
                <a:cs typeface="Arial" charset="0"/>
              </a:rPr>
              <a:t>In ten minutes, a hurricane can release more energy than all of the world’s </a:t>
            </a:r>
          </a:p>
          <a:p>
            <a:pPr marL="342900" lvl="1" indent="0" algn="ctr" eaLnBrk="1" hangingPunct="1">
              <a:buNone/>
            </a:pPr>
            <a:r>
              <a:rPr lang="en-US" altLang="en-US" sz="4500" dirty="0">
                <a:latin typeface="Arial" charset="0"/>
                <a:ea typeface="Arial" charset="0"/>
                <a:cs typeface="Arial" charset="0"/>
              </a:rPr>
              <a:t>nuclear power plants.</a:t>
            </a:r>
            <a:endParaRPr lang="tr-TR" altLang="en-US" sz="45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Font typeface="Verdana" charset="0"/>
              <a:buNone/>
            </a:pPr>
            <a:endParaRPr lang="tr-TR" altLang="en-US" sz="4500" dirty="0">
              <a:latin typeface="Arial" charset="0"/>
              <a:ea typeface="Arial" charset="0"/>
              <a:cs typeface="Arial" charset="0"/>
            </a:endParaRPr>
          </a:p>
          <a:p>
            <a:pPr lvl="1" algn="ctr" eaLnBrk="1" hangingPunct="1"/>
            <a:r>
              <a:rPr lang="en-US" altLang="en-US" sz="4500" dirty="0">
                <a:latin typeface="Arial" charset="0"/>
                <a:ea typeface="Arial" charset="0"/>
                <a:cs typeface="Arial" charset="0"/>
              </a:rPr>
              <a:t>Identity fraud is one of the oldest crimes.</a:t>
            </a:r>
            <a:endParaRPr lang="tr-TR" altLang="en-US" sz="2800" dirty="0">
              <a:latin typeface="Berlin Sans FB" charset="0"/>
            </a:endParaRPr>
          </a:p>
          <a:p>
            <a:pPr lvl="1" algn="ctr" eaLnBrk="1" hangingPunct="1">
              <a:spcBef>
                <a:spcPct val="0"/>
              </a:spcBef>
              <a:buFont typeface="Verdana" charset="0"/>
              <a:buNone/>
            </a:pPr>
            <a:r>
              <a:rPr lang="tr-TR" altLang="en-US" sz="2800" dirty="0">
                <a:latin typeface="Berlin Sans FB" charset="0"/>
              </a:rPr>
              <a:t>      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003" y="436727"/>
            <a:ext cx="7886700" cy="1312559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600" b="1" dirty="0">
                <a:solidFill>
                  <a:schemeClr val="accent1"/>
                </a:solidFill>
                <a:latin typeface="Berlin Sans FB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Berlin Sans FB" charset="0"/>
              </a:rPr>
              <a:t> </a:t>
            </a: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3. Startling Statement 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 do you think 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 presentation will be about?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5529" y="1775791"/>
            <a:ext cx="8984972" cy="4447588"/>
          </a:xfrm>
        </p:spPr>
        <p:txBody>
          <a:bodyPr>
            <a:normAutofit fontScale="55000" lnSpcReduction="20000"/>
          </a:bodyPr>
          <a:lstStyle/>
          <a:p>
            <a:pPr lvl="1" algn="just">
              <a:lnSpc>
                <a:spcPct val="170000"/>
              </a:lnSpc>
              <a:buNone/>
            </a:pPr>
            <a:r>
              <a:rPr lang="tr-TR" sz="3800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3800" dirty="0" err="1">
                <a:latin typeface="Arial" charset="0"/>
                <a:ea typeface="Arial" charset="0"/>
                <a:cs typeface="Arial" charset="0"/>
              </a:rPr>
              <a:t>Turker</a:t>
            </a:r>
            <a:r>
              <a:rPr lang="en-US" sz="3800" dirty="0">
                <a:latin typeface="Arial" charset="0"/>
                <a:ea typeface="Arial" charset="0"/>
                <a:cs typeface="Arial" charset="0"/>
              </a:rPr>
              <a:t> was finally ready to purchase a home. He spent years putting</a:t>
            </a:r>
            <a:r>
              <a:rPr lang="tr-TR" sz="3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800" dirty="0">
                <a:latin typeface="Arial" charset="0"/>
                <a:ea typeface="Arial" charset="0"/>
                <a:cs typeface="Arial" charset="0"/>
              </a:rPr>
              <a:t>money into a savings account. He visited the bank to inquire about a mortgage, but he discovered something startling: He was actually in debt for a home loan, and had 40,000TL credit card debt! Like many,  he is a victim of identity theft. Instead of preparing to move into a new home, he began the long journey to restore his good name and to reclaim his identity. Identity theft is a serious problem that claims millions of innocent victims</a:t>
            </a:r>
            <a:r>
              <a:rPr lang="tr-TR" sz="3800" dirty="0">
                <a:latin typeface="Arial" charset="0"/>
                <a:ea typeface="Arial" charset="0"/>
                <a:cs typeface="Arial" charset="0"/>
              </a:rPr>
              <a:t>. </a:t>
            </a:r>
            <a:endParaRPr lang="tr-TR" altLang="en-US" sz="3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770007"/>
            <a:ext cx="7886700" cy="913016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600" b="1" dirty="0">
                <a:solidFill>
                  <a:schemeClr val="accent1"/>
                </a:solidFill>
                <a:latin typeface="Berlin Sans FB" charset="0"/>
              </a:rPr>
            </a:br>
            <a:br>
              <a:rPr lang="en-US" altLang="en-US" sz="3600" b="1" dirty="0">
                <a:solidFill>
                  <a:schemeClr val="accent1"/>
                </a:solidFill>
                <a:latin typeface="Berlin Sans FB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4.  Anecdote or Story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 do you think 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 presentation will be about?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8052" y="1937982"/>
            <a:ext cx="8998226" cy="4408227"/>
          </a:xfrm>
        </p:spPr>
        <p:txBody>
          <a:bodyPr>
            <a:normAutofit lnSpcReduction="10000"/>
          </a:bodyPr>
          <a:lstStyle/>
          <a:p>
            <a:pPr lvl="1" eaLnBrk="1" hangingPunct="1">
              <a:buFont typeface="Verdana" charset="0"/>
              <a:buNone/>
            </a:pPr>
            <a:r>
              <a:rPr lang="tr-TR" altLang="en-US" sz="2800" dirty="0">
                <a:latin typeface="Berlin Sans FB" charset="0"/>
              </a:rPr>
              <a:t>  </a:t>
            </a:r>
            <a:r>
              <a:rPr lang="tr-T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The moon had an unnatural light hanging in the clouds.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night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grey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large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house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made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her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feel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threatened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At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moment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realised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alone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first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time ever,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friends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family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were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there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tell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her it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going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be ok.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There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stood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staring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into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hole in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ground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quiet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still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took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baby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steps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closer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Shuffling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as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close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as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dared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she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peered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cautiously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into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hole.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tr-TR" sz="2800" dirty="0" err="1">
                <a:latin typeface="Arial" charset="0"/>
                <a:ea typeface="Arial" charset="0"/>
                <a:cs typeface="Arial" charset="0"/>
              </a:rPr>
              <a:t>black</a:t>
            </a:r>
            <a:r>
              <a:rPr lang="tr-TR" sz="2800" dirty="0">
                <a:latin typeface="Arial" charset="0"/>
                <a:ea typeface="Arial" charset="0"/>
                <a:cs typeface="Arial" charset="0"/>
              </a:rPr>
              <a:t>. </a:t>
            </a:r>
            <a:endParaRPr lang="tr-TR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19354"/>
            <a:ext cx="7886700" cy="1572856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5. Suspense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 do you think </a:t>
            </a:r>
            <a:b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 presentation will be about?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216</TotalTime>
  <Words>1237</Words>
  <Application>Microsoft Macintosh PowerPoint</Application>
  <PresentationFormat>On-screen Show (4:3)</PresentationFormat>
  <Paragraphs>174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Berlin Sans FB</vt:lpstr>
      <vt:lpstr>Calibri</vt:lpstr>
      <vt:lpstr>News Gothic MT</vt:lpstr>
      <vt:lpstr>Verdana</vt:lpstr>
      <vt:lpstr>Wingdings 2</vt:lpstr>
      <vt:lpstr>Wingdings 3</vt:lpstr>
      <vt:lpstr>Breeze</vt:lpstr>
      <vt:lpstr>PARTS OF A PRESENTATION</vt:lpstr>
      <vt:lpstr>Introduction</vt:lpstr>
      <vt:lpstr>What are the components of the introduction below?</vt:lpstr>
      <vt:lpstr>Attention-getting Techniques</vt:lpstr>
      <vt:lpstr> Attention-Getting Techniques</vt:lpstr>
      <vt:lpstr> 2. Quotation  What do you think  the presentation will be about?</vt:lpstr>
      <vt:lpstr>  3. Startling Statement  What do you think  the presentation will be about?</vt:lpstr>
      <vt:lpstr>  4.  Anecdote or Story What do you think  the presentation will be about?</vt:lpstr>
      <vt:lpstr>   5. Suspense What do you think  the presentation will be about?</vt:lpstr>
      <vt:lpstr>  6. Definition  What do you think  the presentation will be about?</vt:lpstr>
      <vt:lpstr>7. Visuals What do you think  the presentation will be about?</vt:lpstr>
      <vt:lpstr>8. Misdirecting the audience</vt:lpstr>
      <vt:lpstr>Sample Introductions</vt:lpstr>
      <vt:lpstr>Common Mistakes</vt:lpstr>
      <vt:lpstr>Tips for Effective Introductions</vt:lpstr>
      <vt:lpstr>PowerPoint Presentation</vt:lpstr>
      <vt:lpstr>Body – Helping Your Audience Follow</vt:lpstr>
      <vt:lpstr>Body – Types of Supporting Techniques</vt:lpstr>
      <vt:lpstr>Body – Types of Supporting Techniques</vt:lpstr>
      <vt:lpstr>Body – Types of Supporting Techniques</vt:lpstr>
      <vt:lpstr>Body – Types of Supporting Techniques</vt:lpstr>
      <vt:lpstr>Dealing with Numbers</vt:lpstr>
      <vt:lpstr>Conclusion</vt:lpstr>
      <vt:lpstr>What are the components of the  conclusion below?</vt:lpstr>
      <vt:lpstr>Techniques to Achieve a Memorable Impact</vt:lpstr>
      <vt:lpstr>Sample Conclusions</vt:lpstr>
      <vt:lpstr>What to Avoid in Your Conclusion</vt:lpstr>
      <vt:lpstr>PowerPoint Presentation</vt:lpstr>
      <vt:lpstr>PowerPoint Presentation</vt:lpstr>
      <vt:lpstr>PowerPoint Presentation</vt:lpstr>
    </vt:vector>
  </TitlesOfParts>
  <Company>derem@metu.edu.tr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PARTS OF A PRESENTATION</dc:title>
  <dc:creator>Derem Çanga</dc:creator>
  <cp:lastModifiedBy>admin admin</cp:lastModifiedBy>
  <cp:revision>21</cp:revision>
  <dcterms:created xsi:type="dcterms:W3CDTF">2015-04-05T21:02:14Z</dcterms:created>
  <dcterms:modified xsi:type="dcterms:W3CDTF">2020-03-20T16:08:26Z</dcterms:modified>
</cp:coreProperties>
</file>