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723" r:id="rId2"/>
    <p:sldMasterId id="2147483749" r:id="rId3"/>
  </p:sldMasterIdLst>
  <p:notesMasterIdLst>
    <p:notesMasterId r:id="rId59"/>
  </p:notesMasterIdLst>
  <p:sldIdLst>
    <p:sldId id="300" r:id="rId4"/>
    <p:sldId id="301" r:id="rId5"/>
    <p:sldId id="302" r:id="rId6"/>
    <p:sldId id="303" r:id="rId7"/>
    <p:sldId id="256" r:id="rId8"/>
    <p:sldId id="257" r:id="rId9"/>
    <p:sldId id="258" r:id="rId10"/>
    <p:sldId id="304" r:id="rId11"/>
    <p:sldId id="259" r:id="rId12"/>
    <p:sldId id="260" r:id="rId13"/>
    <p:sldId id="261" r:id="rId14"/>
    <p:sldId id="262" r:id="rId15"/>
    <p:sldId id="263" r:id="rId16"/>
    <p:sldId id="266" r:id="rId17"/>
    <p:sldId id="264" r:id="rId18"/>
    <p:sldId id="265" r:id="rId19"/>
    <p:sldId id="268" r:id="rId20"/>
    <p:sldId id="270" r:id="rId21"/>
    <p:sldId id="269" r:id="rId22"/>
    <p:sldId id="271" r:id="rId23"/>
    <p:sldId id="272" r:id="rId24"/>
    <p:sldId id="273" r:id="rId25"/>
    <p:sldId id="274" r:id="rId26"/>
    <p:sldId id="275" r:id="rId27"/>
    <p:sldId id="277" r:id="rId28"/>
    <p:sldId id="278" r:id="rId29"/>
    <p:sldId id="276" r:id="rId30"/>
    <p:sldId id="308" r:id="rId31"/>
    <p:sldId id="267" r:id="rId32"/>
    <p:sldId id="309" r:id="rId33"/>
    <p:sldId id="279" r:id="rId34"/>
    <p:sldId id="305" r:id="rId35"/>
    <p:sldId id="280" r:id="rId36"/>
    <p:sldId id="281" r:id="rId37"/>
    <p:sldId id="282" r:id="rId38"/>
    <p:sldId id="283" r:id="rId39"/>
    <p:sldId id="284" r:id="rId40"/>
    <p:sldId id="285" r:id="rId41"/>
    <p:sldId id="286" r:id="rId42"/>
    <p:sldId id="287" r:id="rId43"/>
    <p:sldId id="288" r:id="rId44"/>
    <p:sldId id="289" r:id="rId45"/>
    <p:sldId id="307" r:id="rId46"/>
    <p:sldId id="290" r:id="rId47"/>
    <p:sldId id="291" r:id="rId48"/>
    <p:sldId id="310" r:id="rId49"/>
    <p:sldId id="306" r:id="rId50"/>
    <p:sldId id="296" r:id="rId51"/>
    <p:sldId id="297" r:id="rId52"/>
    <p:sldId id="298" r:id="rId53"/>
    <p:sldId id="292" r:id="rId54"/>
    <p:sldId id="293" r:id="rId55"/>
    <p:sldId id="294" r:id="rId56"/>
    <p:sldId id="295" r:id="rId57"/>
    <p:sldId id="299" r:id="rId5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12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PlaceHolder 1"/>
          <p:cNvSpPr>
            <a:spLocks noGrp="1"/>
          </p:cNvSpPr>
          <p:nvPr>
            <p:ph type="body"/>
          </p:nvPr>
        </p:nvSpPr>
        <p:spPr>
          <a:xfrm>
            <a:off x="756000" y="5078520"/>
            <a:ext cx="6047640" cy="4811040"/>
          </a:xfrm>
          <a:prstGeom prst="rect">
            <a:avLst/>
          </a:prstGeom>
        </p:spPr>
        <p:txBody>
          <a:bodyPr lIns="0" tIns="0" rIns="0" bIns="0"/>
          <a:lstStyle/>
          <a:p>
            <a:r>
              <a:rPr lang="tr-TR" sz="2000" b="0" strike="noStrike" spc="-1">
                <a:solidFill>
                  <a:srgbClr val="000000"/>
                </a:solidFill>
                <a:uFill>
                  <a:solidFill>
                    <a:srgbClr val="FFFFFF"/>
                  </a:solidFill>
                </a:uFill>
                <a:latin typeface="Arial"/>
              </a:rPr>
              <a:t>Notların biçimini düzenlemek için tıklayın</a:t>
            </a:r>
          </a:p>
        </p:txBody>
      </p:sp>
      <p:sp>
        <p:nvSpPr>
          <p:cNvPr id="109" name="PlaceHolder 2"/>
          <p:cNvSpPr>
            <a:spLocks noGrp="1"/>
          </p:cNvSpPr>
          <p:nvPr>
            <p:ph type="hdr"/>
          </p:nvPr>
        </p:nvSpPr>
        <p:spPr>
          <a:xfrm>
            <a:off x="0" y="0"/>
            <a:ext cx="3280680" cy="534240"/>
          </a:xfrm>
          <a:prstGeom prst="rect">
            <a:avLst/>
          </a:prstGeom>
        </p:spPr>
        <p:txBody>
          <a:bodyPr lIns="0" tIns="0" rIns="0" bIns="0"/>
          <a:lstStyle/>
          <a:p>
            <a:r>
              <a:rPr lang="tr-TR" sz="1400" b="0" strike="noStrike" spc="-1">
                <a:solidFill>
                  <a:srgbClr val="000000"/>
                </a:solidFill>
                <a:uFill>
                  <a:solidFill>
                    <a:srgbClr val="FFFFFF"/>
                  </a:solidFill>
                </a:uFill>
                <a:latin typeface="Times New Roman"/>
              </a:rPr>
              <a:t>&lt;header&gt;</a:t>
            </a:r>
          </a:p>
        </p:txBody>
      </p:sp>
      <p:sp>
        <p:nvSpPr>
          <p:cNvPr id="110" name="PlaceHolder 3"/>
          <p:cNvSpPr>
            <a:spLocks noGrp="1"/>
          </p:cNvSpPr>
          <p:nvPr>
            <p:ph type="dt"/>
          </p:nvPr>
        </p:nvSpPr>
        <p:spPr>
          <a:xfrm>
            <a:off x="4278960" y="0"/>
            <a:ext cx="3280680" cy="534240"/>
          </a:xfrm>
          <a:prstGeom prst="rect">
            <a:avLst/>
          </a:prstGeom>
        </p:spPr>
        <p:txBody>
          <a:bodyPr lIns="0" tIns="0" rIns="0" bIns="0"/>
          <a:lstStyle/>
          <a:p>
            <a:pPr algn="r"/>
            <a:r>
              <a:rPr lang="tr-TR" sz="1400" b="0" strike="noStrike" spc="-1">
                <a:solidFill>
                  <a:srgbClr val="000000"/>
                </a:solidFill>
                <a:uFill>
                  <a:solidFill>
                    <a:srgbClr val="FFFFFF"/>
                  </a:solidFill>
                </a:uFill>
                <a:latin typeface="Times New Roman"/>
              </a:rPr>
              <a:t>&lt;date/time&gt;</a:t>
            </a:r>
          </a:p>
        </p:txBody>
      </p:sp>
      <p:sp>
        <p:nvSpPr>
          <p:cNvPr id="111" name="PlaceHolder 4"/>
          <p:cNvSpPr>
            <a:spLocks noGrp="1"/>
          </p:cNvSpPr>
          <p:nvPr>
            <p:ph type="ftr"/>
          </p:nvPr>
        </p:nvSpPr>
        <p:spPr>
          <a:xfrm>
            <a:off x="0" y="10157400"/>
            <a:ext cx="3280680" cy="534240"/>
          </a:xfrm>
          <a:prstGeom prst="rect">
            <a:avLst/>
          </a:prstGeom>
        </p:spPr>
        <p:txBody>
          <a:bodyPr lIns="0" tIns="0" rIns="0" bIns="0" anchor="b"/>
          <a:lstStyle/>
          <a:p>
            <a:r>
              <a:rPr lang="tr-TR" sz="1400" b="0" strike="noStrike" spc="-1">
                <a:solidFill>
                  <a:srgbClr val="000000"/>
                </a:solidFill>
                <a:uFill>
                  <a:solidFill>
                    <a:srgbClr val="FFFFFF"/>
                  </a:solidFill>
                </a:uFill>
                <a:latin typeface="Times New Roman"/>
              </a:rPr>
              <a:t>&lt;footer&gt;</a:t>
            </a:r>
          </a:p>
        </p:txBody>
      </p:sp>
      <p:sp>
        <p:nvSpPr>
          <p:cNvPr id="112" name="PlaceHolder 5"/>
          <p:cNvSpPr>
            <a:spLocks noGrp="1"/>
          </p:cNvSpPr>
          <p:nvPr>
            <p:ph type="sldNum"/>
          </p:nvPr>
        </p:nvSpPr>
        <p:spPr>
          <a:xfrm>
            <a:off x="4278960" y="10157400"/>
            <a:ext cx="3280680" cy="534240"/>
          </a:xfrm>
          <a:prstGeom prst="rect">
            <a:avLst/>
          </a:prstGeom>
        </p:spPr>
        <p:txBody>
          <a:bodyPr lIns="0" tIns="0" rIns="0" bIns="0" anchor="b"/>
          <a:lstStyle/>
          <a:p>
            <a:pPr algn="r"/>
            <a:fld id="{78C87022-E643-4CA9-AEE4-8E23FAA5800F}" type="slidenum">
              <a:rPr lang="tr-TR" sz="1400" b="0" strike="noStrike" spc="-1">
                <a:solidFill>
                  <a:srgbClr val="000000"/>
                </a:solidFill>
                <a:uFill>
                  <a:solidFill>
                    <a:srgbClr val="FFFFFF"/>
                  </a:solidFill>
                </a:uFill>
                <a:latin typeface="Times New Roman"/>
              </a:rPr>
              <a:t>‹#›</a:t>
            </a:fld>
            <a:endParaRPr lang="tr-TR"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a:t>
            </a:fld>
            <a:endParaRPr lang="en-US" dirty="0"/>
          </a:p>
        </p:txBody>
      </p:sp>
    </p:spTree>
    <p:extLst>
      <p:ext uri="{BB962C8B-B14F-4D97-AF65-F5344CB8AC3E}">
        <p14:creationId xmlns:p14="http://schemas.microsoft.com/office/powerpoint/2010/main" val="248189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 Çiçek dürbünün nasıl çalıştığı </a:t>
            </a:r>
            <a:br>
              <a:rPr lang="tr-TR" dirty="0"/>
            </a:br>
            <a:br>
              <a:rPr lang="tr-TR" dirty="0"/>
            </a:br>
            <a:r>
              <a:rPr lang="tr-TR" dirty="0"/>
              <a:t>  3 boyutlu çizimi öğrendiği daha eklemedim.</a:t>
            </a:r>
            <a:endParaRPr lang="en-US"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a:t>
            </a:fld>
            <a:endParaRPr lang="en-US" dirty="0"/>
          </a:p>
        </p:txBody>
      </p:sp>
    </p:spTree>
    <p:extLst>
      <p:ext uri="{BB962C8B-B14F-4D97-AF65-F5344CB8AC3E}">
        <p14:creationId xmlns:p14="http://schemas.microsoft.com/office/powerpoint/2010/main" val="1856634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p:cNvSpPr>
          <p:nvPr>
            <p:ph type="body"/>
          </p:nvPr>
        </p:nvSpPr>
        <p:spPr>
          <a:xfrm>
            <a:off x="685800" y="4400640"/>
            <a:ext cx="5486040" cy="3600000"/>
          </a:xfrm>
          <a:prstGeom prst="rect">
            <a:avLst/>
          </a:prstGeom>
        </p:spPr>
        <p:txBody>
          <a:bodyPr/>
          <a:lstStyle/>
          <a:p>
            <a:r>
              <a:rPr lang="tr-TR" sz="2000" b="0" strike="noStrike" spc="-1">
                <a:solidFill>
                  <a:srgbClr val="000000"/>
                </a:solidFill>
                <a:uFill>
                  <a:solidFill>
                    <a:srgbClr val="FFFFFF"/>
                  </a:solidFill>
                </a:uFill>
                <a:latin typeface="Arial"/>
              </a:rPr>
              <a:t>2 çözüm yolu var!!!!!!</a:t>
            </a:r>
          </a:p>
        </p:txBody>
      </p:sp>
      <p:sp>
        <p:nvSpPr>
          <p:cNvPr id="268" name="TextShape 2"/>
          <p:cNvSpPr txBox="1"/>
          <p:nvPr/>
        </p:nvSpPr>
        <p:spPr>
          <a:xfrm>
            <a:off x="3884760" y="8685360"/>
            <a:ext cx="2971440" cy="458280"/>
          </a:xfrm>
          <a:prstGeom prst="rect">
            <a:avLst/>
          </a:prstGeom>
          <a:noFill/>
          <a:ln>
            <a:noFill/>
          </a:ln>
        </p:spPr>
        <p:txBody>
          <a:bodyPr anchor="b"/>
          <a:lstStyle/>
          <a:p>
            <a:pPr algn="r">
              <a:lnSpc>
                <a:spcPct val="100000"/>
              </a:lnSpc>
            </a:pPr>
            <a:fld id="{29195E3A-BCB6-48F6-9DF3-FD102B2BD5DC}" type="slidenum">
              <a:rPr lang="tr-TR" sz="1200" b="0" strike="noStrike" spc="-1">
                <a:solidFill>
                  <a:srgbClr val="000000"/>
                </a:solidFill>
                <a:uFill>
                  <a:solidFill>
                    <a:srgbClr val="FFFFFF"/>
                  </a:solidFill>
                </a:uFill>
                <a:latin typeface="+mn-lt"/>
                <a:ea typeface="+mn-ea"/>
              </a:rPr>
              <a:t>52</a:t>
            </a:fld>
            <a:endParaRPr lang="tr-TR" sz="1400" b="0" strike="noStrike" spc="-1">
              <a:solidFill>
                <a:srgbClr val="000000"/>
              </a:solidFill>
              <a:uFill>
                <a:solidFill>
                  <a:srgbClr val="FFFFFF"/>
                </a:solidFill>
              </a:u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tr-TR"/>
              <a:t>Asıl başlık stili için tıklayın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619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4868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tıklayın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97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5" name="PlaceHolder 1"/>
          <p:cNvSpPr>
            <a:spLocks noGrp="1"/>
          </p:cNvSpPr>
          <p:nvPr>
            <p:ph type="title"/>
          </p:nvPr>
        </p:nvSpPr>
        <p:spPr>
          <a:xfrm>
            <a:off x="677160" y="609480"/>
            <a:ext cx="8596440" cy="1320480"/>
          </a:xfrm>
          <a:prstGeom prst="rect">
            <a:avLst/>
          </a:prstGeom>
        </p:spPr>
        <p:txBody>
          <a:bodyPr lIns="0" tIns="0" rIns="0" bIns="0" anchor="ctr"/>
          <a:lstStyle/>
          <a:p>
            <a:endParaRPr lang="tr-TR" sz="1800" b="0" strike="noStrike" spc="-1">
              <a:solidFill>
                <a:srgbClr val="000000"/>
              </a:solidFill>
              <a:uFill>
                <a:solidFill>
                  <a:srgbClr val="FFFFFF"/>
                </a:solidFill>
              </a:uFill>
              <a:latin typeface="Trebuchet MS"/>
            </a:endParaRPr>
          </a:p>
        </p:txBody>
      </p:sp>
      <p:sp>
        <p:nvSpPr>
          <p:cNvPr id="26" name="PlaceHolder 2"/>
          <p:cNvSpPr>
            <a:spLocks noGrp="1"/>
          </p:cNvSpPr>
          <p:nvPr>
            <p:ph type="subTitle"/>
          </p:nvPr>
        </p:nvSpPr>
        <p:spPr>
          <a:xfrm>
            <a:off x="677160" y="2160720"/>
            <a:ext cx="8596440" cy="388044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6507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tr-TR"/>
              <a:t>Asıl başlık stili için tıklayın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95544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33291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tr-TR"/>
              <a:t>Asıl başlık stili için tıklayın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65299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74795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45127" y="2507550"/>
            <a:ext cx="5156200"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2507550"/>
            <a:ext cx="5181601"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8" name="Footer Placeholder 7"/>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
        <p:nvSpPr>
          <p:cNvPr id="10" name="Title 9"/>
          <p:cNvSpPr>
            <a:spLocks noGrp="1"/>
          </p:cNvSpPr>
          <p:nvPr>
            <p:ph type="title"/>
          </p:nvPr>
        </p:nvSpPr>
        <p:spPr/>
        <p:txBody>
          <a:bodyPr/>
          <a:lstStyle/>
          <a:p>
            <a:r>
              <a:rPr lang="tr-TR"/>
              <a:t>Asıl başlık stili için tıklayın</a:t>
            </a:r>
            <a:endParaRPr lang="en-US" dirty="0"/>
          </a:p>
        </p:txBody>
      </p:sp>
    </p:spTree>
    <p:extLst>
      <p:ext uri="{BB962C8B-B14F-4D97-AF65-F5344CB8AC3E}">
        <p14:creationId xmlns:p14="http://schemas.microsoft.com/office/powerpoint/2010/main" val="1065765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4" name="Footer Placeholder 3"/>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5" name="Slide Number Placeholder 4"/>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
        <p:nvSpPr>
          <p:cNvPr id="6" name="Title 5"/>
          <p:cNvSpPr>
            <a:spLocks noGrp="1"/>
          </p:cNvSpPr>
          <p:nvPr>
            <p:ph type="title"/>
          </p:nvPr>
        </p:nvSpPr>
        <p:spPr/>
        <p:txBody>
          <a:bodyPr/>
          <a:lstStyle/>
          <a:p>
            <a:r>
              <a:rPr lang="tr-TR"/>
              <a:t>Asıl başlık stili için tıklayın</a:t>
            </a:r>
            <a:endParaRPr lang="en-US"/>
          </a:p>
        </p:txBody>
      </p:sp>
    </p:spTree>
    <p:extLst>
      <p:ext uri="{BB962C8B-B14F-4D97-AF65-F5344CB8AC3E}">
        <p14:creationId xmlns:p14="http://schemas.microsoft.com/office/powerpoint/2010/main" val="2457488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3" name="Footer Placeholder 2"/>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4" name="Slide Number Placeholder 3"/>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0331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017593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tr-TR"/>
              <a:t>Asıl başlık stili için tıklayın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666542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tr-TR"/>
              <a:t>Asıl başlık stili için tıklayın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9211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860428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tıklayın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53548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5" name="PlaceHolder 1"/>
          <p:cNvSpPr>
            <a:spLocks noGrp="1"/>
          </p:cNvSpPr>
          <p:nvPr>
            <p:ph type="title"/>
          </p:nvPr>
        </p:nvSpPr>
        <p:spPr>
          <a:xfrm>
            <a:off x="677160" y="609480"/>
            <a:ext cx="8596440" cy="1320480"/>
          </a:xfrm>
          <a:prstGeom prst="rect">
            <a:avLst/>
          </a:prstGeom>
        </p:spPr>
        <p:txBody>
          <a:bodyPr lIns="0" tIns="0" rIns="0" bIns="0" anchor="ctr"/>
          <a:lstStyle/>
          <a:p>
            <a:endParaRPr lang="tr-TR" sz="1800" b="0" strike="noStrike" spc="-1">
              <a:solidFill>
                <a:srgbClr val="000000"/>
              </a:solidFill>
              <a:uFill>
                <a:solidFill>
                  <a:srgbClr val="FFFFFF"/>
                </a:solidFill>
              </a:uFill>
              <a:latin typeface="Trebuchet MS"/>
            </a:endParaRPr>
          </a:p>
        </p:txBody>
      </p:sp>
      <p:sp>
        <p:nvSpPr>
          <p:cNvPr id="26" name="PlaceHolder 2"/>
          <p:cNvSpPr>
            <a:spLocks noGrp="1"/>
          </p:cNvSpPr>
          <p:nvPr>
            <p:ph type="subTitle"/>
          </p:nvPr>
        </p:nvSpPr>
        <p:spPr>
          <a:xfrm>
            <a:off x="677160" y="2160720"/>
            <a:ext cx="8596440" cy="388044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9784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63712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9653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394433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24870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8" name="Footer Placeholder 7"/>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05070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tr-TR"/>
              <a:t>Asıl başlık stili için tıklayın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68250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 için tıklayın</a:t>
            </a:r>
            <a:endParaRPr lang="en-US" dirty="0"/>
          </a:p>
        </p:txBody>
      </p:sp>
      <p:sp>
        <p:nvSpPr>
          <p:cNvPr id="3" name="Date Placeholder 2"/>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4" name="Footer Placeholder 3"/>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5" name="Slide Number Placeholder 4"/>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439119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3" name="Footer Placeholder 2"/>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4" name="Slide Number Placeholder 3"/>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03630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58036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33929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696843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37117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5921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78856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28712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6041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27490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226304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5" name="PlaceHolder 1"/>
          <p:cNvSpPr>
            <a:spLocks noGrp="1"/>
          </p:cNvSpPr>
          <p:nvPr>
            <p:ph type="title"/>
          </p:nvPr>
        </p:nvSpPr>
        <p:spPr>
          <a:xfrm>
            <a:off x="677160" y="609480"/>
            <a:ext cx="8596440" cy="1320480"/>
          </a:xfrm>
          <a:prstGeom prst="rect">
            <a:avLst/>
          </a:prstGeom>
        </p:spPr>
        <p:txBody>
          <a:bodyPr lIns="0" tIns="0" rIns="0" bIns="0" anchor="ctr"/>
          <a:lstStyle/>
          <a:p>
            <a:endParaRPr lang="tr-TR" sz="1800" b="0" strike="noStrike" spc="-1">
              <a:solidFill>
                <a:srgbClr val="000000"/>
              </a:solidFill>
              <a:uFill>
                <a:solidFill>
                  <a:srgbClr val="FFFFFF"/>
                </a:solidFill>
              </a:uFill>
              <a:latin typeface="Trebuchet MS"/>
            </a:endParaRPr>
          </a:p>
        </p:txBody>
      </p:sp>
      <p:sp>
        <p:nvSpPr>
          <p:cNvPr id="26" name="PlaceHolder 2"/>
          <p:cNvSpPr>
            <a:spLocks noGrp="1"/>
          </p:cNvSpPr>
          <p:nvPr>
            <p:ph type="subTitle"/>
          </p:nvPr>
        </p:nvSpPr>
        <p:spPr>
          <a:xfrm>
            <a:off x="677160" y="2160720"/>
            <a:ext cx="8596440" cy="388044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2821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45127" y="2507550"/>
            <a:ext cx="5156200"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2507550"/>
            <a:ext cx="5181601"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8" name="Footer Placeholder 7"/>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
        <p:nvSpPr>
          <p:cNvPr id="10" name="Title 9"/>
          <p:cNvSpPr>
            <a:spLocks noGrp="1"/>
          </p:cNvSpPr>
          <p:nvPr>
            <p:ph type="title"/>
          </p:nvPr>
        </p:nvSpPr>
        <p:spPr/>
        <p:txBody>
          <a:bodyPr/>
          <a:lstStyle/>
          <a:p>
            <a:r>
              <a:rPr lang="tr-TR"/>
              <a:t>Asıl başlık stili için tıklayın</a:t>
            </a:r>
            <a:endParaRPr lang="en-US" dirty="0"/>
          </a:p>
        </p:txBody>
      </p:sp>
    </p:spTree>
    <p:extLst>
      <p:ext uri="{BB962C8B-B14F-4D97-AF65-F5344CB8AC3E}">
        <p14:creationId xmlns:p14="http://schemas.microsoft.com/office/powerpoint/2010/main" val="400301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4" name="Footer Placeholder 3"/>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5" name="Slide Number Placeholder 4"/>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
        <p:nvSpPr>
          <p:cNvPr id="6" name="Title 5"/>
          <p:cNvSpPr>
            <a:spLocks noGrp="1"/>
          </p:cNvSpPr>
          <p:nvPr>
            <p:ph type="title"/>
          </p:nvPr>
        </p:nvSpPr>
        <p:spPr/>
        <p:txBody>
          <a:bodyPr/>
          <a:lstStyle/>
          <a:p>
            <a:r>
              <a:rPr lang="tr-TR"/>
              <a:t>Asıl başlık stili için tıklayın</a:t>
            </a:r>
            <a:endParaRPr lang="en-US"/>
          </a:p>
        </p:txBody>
      </p:sp>
    </p:spTree>
    <p:extLst>
      <p:ext uri="{BB962C8B-B14F-4D97-AF65-F5344CB8AC3E}">
        <p14:creationId xmlns:p14="http://schemas.microsoft.com/office/powerpoint/2010/main" val="429003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3" name="Footer Placeholder 2"/>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4" name="Slide Number Placeholder 3"/>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7892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tr-TR"/>
              <a:t>Asıl başlık stili için tıklayın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18297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tr-TR"/>
              <a:t>Asıl başlık stili için tıklayın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tr-TR" sz="2400" b="0" strike="noStrike" spc="-1">
              <a:solidFill>
                <a:srgbClr val="000000"/>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6160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tr-TR"/>
              <a:t>Asıl başlık stili için tıklayın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710783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tr-TR"/>
              <a:t>Asıl başlık stili için tıklayın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5547449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lgn="r">
              <a:lnSpc>
                <a:spcPct val="100000"/>
              </a:lnSpc>
            </a:pPr>
            <a:r>
              <a:rPr lang="tr-TR" sz="900" b="0" strike="noStrike" spc="-1">
                <a:solidFill>
                  <a:srgbClr val="8B8B8B"/>
                </a:solidFill>
                <a:uFill>
                  <a:solidFill>
                    <a:srgbClr val="FFFFFF"/>
                  </a:solidFill>
                </a:uFill>
                <a:latin typeface="Trebuchet MS"/>
              </a:rPr>
              <a:t>28.04.16</a:t>
            </a:r>
            <a:endParaRPr lang="tr-TR" sz="1400" b="0" strike="noStrike" spc="-1">
              <a:solidFill>
                <a:srgbClr val="000000"/>
              </a:solidFill>
              <a:uFill>
                <a:solidFill>
                  <a:srgbClr val="FFFFFF"/>
                </a:solidFill>
              </a:uFill>
              <a:latin typeface="Times New Roman"/>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sz="2400" b="0" strike="noStrike" spc="-1">
              <a:solidFill>
                <a:srgbClr val="000000"/>
              </a:solidFill>
              <a:uFill>
                <a:solidFill>
                  <a:srgbClr val="FFFFFF"/>
                </a:solidFill>
              </a:uFill>
              <a:latin typeface="Times New Roman"/>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lgn="r">
              <a:lnSpc>
                <a:spcPct val="100000"/>
              </a:lnSpc>
            </a:pPr>
            <a:fld id="{9FCA23EA-08F9-4650-A4AF-7BA38E020145}" type="slidenum">
              <a:rPr lang="tr-TR" sz="900" b="0" strike="noStrike" spc="-1" smtClean="0">
                <a:solidFill>
                  <a:srgbClr val="90C226"/>
                </a:solidFill>
                <a:uFill>
                  <a:solidFill>
                    <a:srgbClr val="FFFFFF"/>
                  </a:solidFill>
                </a:uFill>
                <a:latin typeface="Trebuchet MS"/>
              </a:rPr>
              <a:t>‹#›</a:t>
            </a:fld>
            <a:endParaRPr lang="tr-T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635252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ophysics.com/l10.html" TargetMode="Externa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256" y="118014"/>
            <a:ext cx="7585050" cy="1284941"/>
          </a:xfrm>
        </p:spPr>
        <p:txBody>
          <a:bodyPr>
            <a:normAutofit/>
          </a:bodyPr>
          <a:lstStyle/>
          <a:p>
            <a:r>
              <a:rPr lang="tr-TR" sz="3200" dirty="0">
                <a:solidFill>
                  <a:srgbClr val="0070C0"/>
                </a:solidFill>
              </a:rPr>
              <a:t>Önceki Dersin Tekrarı</a:t>
            </a:r>
            <a:endParaRPr lang="en-US" sz="3200" dirty="0">
              <a:solidFill>
                <a:srgbClr val="0070C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7411" y="5983603"/>
            <a:ext cx="737896" cy="874397"/>
          </a:xfrm>
          <a:prstGeom prst="rect">
            <a:avLst/>
          </a:prstGeom>
        </p:spPr>
      </p:pic>
      <p:sp>
        <p:nvSpPr>
          <p:cNvPr id="6" name="TextBox 5"/>
          <p:cNvSpPr txBox="1"/>
          <p:nvPr/>
        </p:nvSpPr>
        <p:spPr>
          <a:xfrm>
            <a:off x="2905712" y="1724744"/>
            <a:ext cx="3087445" cy="369332"/>
          </a:xfrm>
          <a:prstGeom prst="rect">
            <a:avLst/>
          </a:prstGeom>
          <a:noFill/>
        </p:spPr>
        <p:txBody>
          <a:bodyPr wrap="square" rtlCol="0">
            <a:spAutoFit/>
          </a:bodyPr>
          <a:lstStyle/>
          <a:p>
            <a:r>
              <a:rPr lang="tr-TR" b="1" dirty="0"/>
              <a:t>Noktasal görüntü oluşumu</a:t>
            </a:r>
            <a:endParaRPr lang="en-US" b="1" dirty="0"/>
          </a:p>
        </p:txBody>
      </p:sp>
      <p:sp>
        <p:nvSpPr>
          <p:cNvPr id="7" name="TextBox 6"/>
          <p:cNvSpPr txBox="1"/>
          <p:nvPr/>
        </p:nvSpPr>
        <p:spPr>
          <a:xfrm>
            <a:off x="7266796" y="1765846"/>
            <a:ext cx="4826221" cy="369332"/>
          </a:xfrm>
          <a:prstGeom prst="rect">
            <a:avLst/>
          </a:prstGeom>
          <a:noFill/>
        </p:spPr>
        <p:txBody>
          <a:bodyPr wrap="square" rtlCol="0">
            <a:spAutoFit/>
          </a:bodyPr>
          <a:lstStyle/>
          <a:p>
            <a:r>
              <a:rPr lang="tr-TR" b="1" dirty="0"/>
              <a:t>2 boyutlu cisimler için görüntü oluşumu</a:t>
            </a:r>
            <a:endParaRPr lang="en-US" b="1" dirty="0"/>
          </a:p>
        </p:txBody>
      </p:sp>
      <p:pic>
        <p:nvPicPr>
          <p:cNvPr id="11"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368" t="44064" r="6469" b="-413"/>
          <a:stretch/>
        </p:blipFill>
        <p:spPr>
          <a:xfrm>
            <a:off x="3083457" y="2693682"/>
            <a:ext cx="2227320" cy="1862433"/>
          </a:xfrm>
          <a:prstGeom prst="rect">
            <a:avLst/>
          </a:prstGeom>
        </p:spPr>
      </p:pic>
      <p:sp>
        <p:nvSpPr>
          <p:cNvPr id="12" name="TextBox 11"/>
          <p:cNvSpPr txBox="1"/>
          <p:nvPr/>
        </p:nvSpPr>
        <p:spPr>
          <a:xfrm>
            <a:off x="9304423" y="3740073"/>
            <a:ext cx="2261936" cy="369332"/>
          </a:xfrm>
          <a:prstGeom prst="rect">
            <a:avLst/>
          </a:prstGeom>
          <a:solidFill>
            <a:schemeClr val="bg1"/>
          </a:solidFill>
          <a:ln>
            <a:solidFill>
              <a:schemeClr val="bg1"/>
            </a:solidFill>
          </a:ln>
        </p:spPr>
        <p:txBody>
          <a:bodyPr wrap="square" rtlCol="0">
            <a:spAutoFit/>
          </a:bodyPr>
          <a:lstStyle/>
          <a:p>
            <a:r>
              <a:rPr lang="tr-TR" dirty="0"/>
              <a:t>Ayna</a:t>
            </a:r>
            <a:endParaRPr lang="en-US"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44743" b="-1"/>
          <a:stretch/>
        </p:blipFill>
        <p:spPr>
          <a:xfrm>
            <a:off x="8300945" y="2729777"/>
            <a:ext cx="2676525" cy="1826338"/>
          </a:xfrm>
          <a:prstGeom prst="rect">
            <a:avLst/>
          </a:prstGeom>
        </p:spPr>
      </p:pic>
      <p:sp>
        <p:nvSpPr>
          <p:cNvPr id="14" name="TextBox 13"/>
          <p:cNvSpPr txBox="1"/>
          <p:nvPr/>
        </p:nvSpPr>
        <p:spPr>
          <a:xfrm>
            <a:off x="8117782" y="3642946"/>
            <a:ext cx="779419" cy="369332"/>
          </a:xfrm>
          <a:prstGeom prst="rect">
            <a:avLst/>
          </a:prstGeom>
          <a:solidFill>
            <a:schemeClr val="bg1"/>
          </a:solidFill>
        </p:spPr>
        <p:txBody>
          <a:bodyPr wrap="square" rtlCol="0">
            <a:spAutoFit/>
          </a:bodyPr>
          <a:lstStyle/>
          <a:p>
            <a:r>
              <a:rPr lang="tr-TR" dirty="0"/>
              <a:t>Cisim</a:t>
            </a:r>
            <a:endParaRPr lang="en-US" dirty="0"/>
          </a:p>
        </p:txBody>
      </p:sp>
      <p:sp>
        <p:nvSpPr>
          <p:cNvPr id="15" name="TextBox 14"/>
          <p:cNvSpPr txBox="1"/>
          <p:nvPr/>
        </p:nvSpPr>
        <p:spPr>
          <a:xfrm>
            <a:off x="10190870" y="3685751"/>
            <a:ext cx="1375489" cy="369332"/>
          </a:xfrm>
          <a:prstGeom prst="rect">
            <a:avLst/>
          </a:prstGeom>
          <a:solidFill>
            <a:schemeClr val="bg1"/>
          </a:solidFill>
        </p:spPr>
        <p:txBody>
          <a:bodyPr wrap="square" rtlCol="0">
            <a:spAutoFit/>
          </a:bodyPr>
          <a:lstStyle/>
          <a:p>
            <a:r>
              <a:rPr lang="tr-TR" dirty="0"/>
              <a:t>Görüntüsü</a:t>
            </a:r>
            <a:endParaRPr lang="en-US" dirty="0"/>
          </a:p>
        </p:txBody>
      </p:sp>
    </p:spTree>
    <p:extLst>
      <p:ext uri="{BB962C8B-B14F-4D97-AF65-F5344CB8AC3E}">
        <p14:creationId xmlns:p14="http://schemas.microsoft.com/office/powerpoint/2010/main" val="205201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AYNALARIN ÖZELLİKLERİ</a:t>
            </a:r>
            <a:endParaRPr lang="tr-TR" sz="1800" b="0" strike="noStrike" spc="-1" dirty="0">
              <a:solidFill>
                <a:srgbClr val="000000"/>
              </a:solidFill>
              <a:uFill>
                <a:solidFill>
                  <a:srgbClr val="FFFFFF"/>
                </a:solidFill>
              </a:uFill>
              <a:latin typeface="Trebuchet MS"/>
            </a:endParaRPr>
          </a:p>
        </p:txBody>
      </p:sp>
      <p:sp>
        <p:nvSpPr>
          <p:cNvPr id="122" name="TextShape 2"/>
          <p:cNvSpPr txBox="1"/>
          <p:nvPr/>
        </p:nvSpPr>
        <p:spPr>
          <a:xfrm>
            <a:off x="677160" y="2160720"/>
            <a:ext cx="8596440" cy="3880440"/>
          </a:xfrm>
          <a:prstGeom prst="rect">
            <a:avLst/>
          </a:prstGeom>
          <a:noFill/>
          <a:ln>
            <a:noFill/>
          </a:ln>
        </p:spPr>
        <p:txBody>
          <a:bodyPr/>
          <a:lstStyle/>
          <a:p>
            <a:pPr marL="360363" indent="360363">
              <a:lnSpc>
                <a:spcPct val="100000"/>
              </a:lnSpc>
              <a:buClr>
                <a:srgbClr val="90C226"/>
              </a:buClr>
              <a:buSzPct val="80000"/>
            </a:pPr>
            <a:r>
              <a:rPr lang="tr-TR" sz="1800" b="0" strike="noStrike" spc="-1" dirty="0">
                <a:solidFill>
                  <a:srgbClr val="404040"/>
                </a:solidFill>
                <a:uFill>
                  <a:solidFill>
                    <a:srgbClr val="FFFFFF"/>
                  </a:solidFill>
                </a:uFill>
                <a:latin typeface="Trebuchet MS"/>
              </a:rPr>
              <a:t>Yansıtıcı yüzeyi bir küreden elde edilen aynalara küresel ayna denir.</a:t>
            </a:r>
          </a:p>
          <a:p>
            <a:pPr marL="360363" indent="360363">
              <a:lnSpc>
                <a:spcPct val="100000"/>
              </a:lnSpc>
            </a:pPr>
            <a:endParaRPr lang="tr-TR" sz="1800" b="0" strike="noStrike" spc="-1" dirty="0">
              <a:solidFill>
                <a:srgbClr val="404040"/>
              </a:solidFill>
              <a:uFill>
                <a:solidFill>
                  <a:srgbClr val="FFFFFF"/>
                </a:solidFill>
              </a:uFill>
              <a:latin typeface="Trebuchet MS"/>
            </a:endParaRPr>
          </a:p>
          <a:p>
            <a:pPr marL="360363" indent="360363">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Yansıtıcı yüzeyi kürenin iç yüzü olan aynalara çukur ayna,</a:t>
            </a:r>
          </a:p>
          <a:p>
            <a:pPr marL="360363" indent="360363">
              <a:lnSpc>
                <a:spcPct val="100000"/>
              </a:lnSpc>
              <a:buClr>
                <a:srgbClr val="90C226"/>
              </a:buClr>
              <a:buSzPct val="80000"/>
              <a:buFont typeface="Wingdings 3" charset="2"/>
              <a:buChar char=""/>
            </a:pPr>
            <a:endParaRPr lang="tr-TR" sz="1800" b="0" strike="noStrike" spc="-1" dirty="0">
              <a:solidFill>
                <a:srgbClr val="404040"/>
              </a:solidFill>
              <a:uFill>
                <a:solidFill>
                  <a:srgbClr val="FFFFFF"/>
                </a:solidFill>
              </a:uFill>
              <a:latin typeface="Trebuchet MS"/>
            </a:endParaRPr>
          </a:p>
          <a:p>
            <a:pPr marL="360363" indent="360363">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Yansıtıcı yüzeyi kürenin dış yüzeyi olan aynalara tümsek ayna denir.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23" name="Picture 3"/>
          <p:cNvPicPr/>
          <p:nvPr/>
        </p:nvPicPr>
        <p:blipFill>
          <a:blip r:embed="rId2"/>
          <a:stretch/>
        </p:blipFill>
        <p:spPr>
          <a:xfrm>
            <a:off x="3170520" y="4101120"/>
            <a:ext cx="3934800" cy="2481120"/>
          </a:xfrm>
          <a:prstGeom prst="rect">
            <a:avLst/>
          </a:prstGeom>
          <a:ln>
            <a:noFill/>
          </a:ln>
        </p:spPr>
      </p:pic>
      <p:sp>
        <p:nvSpPr>
          <p:cNvPr id="124"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Aktivite1ve2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AYNALARIN ÖZELLİKLERİ</a:t>
            </a:r>
            <a:endParaRPr lang="tr-TR" sz="1800" b="0" strike="noStrike" spc="-1" dirty="0">
              <a:solidFill>
                <a:srgbClr val="000000"/>
              </a:solidFill>
              <a:uFill>
                <a:solidFill>
                  <a:srgbClr val="FFFFFF"/>
                </a:solidFill>
              </a:uFill>
              <a:latin typeface="Trebuchet MS"/>
            </a:endParaRPr>
          </a:p>
        </p:txBody>
      </p:sp>
      <p:sp>
        <p:nvSpPr>
          <p:cNvPr id="126" name="TextShape 2"/>
          <p:cNvSpPr txBox="1"/>
          <p:nvPr/>
        </p:nvSpPr>
        <p:spPr>
          <a:xfrm>
            <a:off x="523080" y="183024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üzerlerine düşürülen birbirine paralel ışınların aynadaki yansıdıktan sonra toplandığı noktaya aynanın odak noktası (F) denir.</a:t>
            </a:r>
          </a:p>
          <a:p>
            <a:pPr>
              <a:lnSpc>
                <a:spcPct val="100000"/>
              </a:lnSpc>
            </a:pPr>
            <a:endParaRPr lang="tr-TR" sz="1800" b="0" strike="noStrike" spc="-1" dirty="0">
              <a:solidFill>
                <a:srgbClr val="404040"/>
              </a:solidFill>
              <a:uFill>
                <a:solidFill>
                  <a:srgbClr val="FFFFFF"/>
                </a:solidFill>
              </a:uFill>
              <a:latin typeface="Trebuchet MS"/>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Ayna yüzeyinin tam ortasına tepe noktası (T) denir.</a:t>
            </a:r>
          </a:p>
          <a:p>
            <a:pPr>
              <a:lnSpc>
                <a:spcPct val="100000"/>
              </a:lnSpc>
            </a:pPr>
            <a:endParaRPr lang="tr-TR" sz="1800" b="0" strike="noStrike" spc="-1" dirty="0">
              <a:solidFill>
                <a:srgbClr val="404040"/>
              </a:solidFill>
              <a:uFill>
                <a:solidFill>
                  <a:srgbClr val="FFFFFF"/>
                </a:solidFill>
              </a:uFill>
              <a:latin typeface="Trebuchet MS"/>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Tepe noktası ile odak noktasını birleştiren doğruya asal eksen denir.</a:t>
            </a:r>
          </a:p>
          <a:p>
            <a:pPr>
              <a:lnSpc>
                <a:spcPct val="100000"/>
              </a:lnSpc>
            </a:pPr>
            <a:endParaRPr lang="tr-TR" sz="1800" b="0" strike="noStrike" spc="-1" dirty="0">
              <a:solidFill>
                <a:srgbClr val="404040"/>
              </a:solidFill>
              <a:uFill>
                <a:solidFill>
                  <a:srgbClr val="FFFFFF"/>
                </a:solidFill>
              </a:uFill>
              <a:latin typeface="Trebuchet MS"/>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yüzeyin çizildiği noktaya da merkez (M) denir.</a:t>
            </a:r>
          </a:p>
        </p:txBody>
      </p:sp>
      <p:pic>
        <p:nvPicPr>
          <p:cNvPr id="127" name="Picture 3"/>
          <p:cNvPicPr/>
          <p:nvPr/>
        </p:nvPicPr>
        <p:blipFill>
          <a:blip r:embed="rId2"/>
          <a:stretch/>
        </p:blipFill>
        <p:spPr>
          <a:xfrm>
            <a:off x="3103560" y="4887360"/>
            <a:ext cx="3435120" cy="2159280"/>
          </a:xfrm>
          <a:prstGeom prst="rect">
            <a:avLst/>
          </a:prstGeom>
          <a:ln>
            <a:noFill/>
          </a:ln>
        </p:spPr>
      </p:pic>
      <p:sp>
        <p:nvSpPr>
          <p:cNvPr id="128"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latin typeface="Trebuchet MS"/>
              </a:rPr>
              <a:t>Aktivite1 ve2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Shape 1"/>
          <p:cNvSpPr txBox="1"/>
          <p:nvPr/>
        </p:nvSpPr>
        <p:spPr>
          <a:xfrm>
            <a:off x="677160" y="609480"/>
            <a:ext cx="8596440" cy="112104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YANSIMA</a:t>
            </a:r>
            <a:endParaRPr lang="tr-TR" sz="1800" b="0" strike="noStrike" spc="-1" dirty="0">
              <a:solidFill>
                <a:srgbClr val="000000"/>
              </a:solidFill>
              <a:uFill>
                <a:solidFill>
                  <a:srgbClr val="FFFFFF"/>
                </a:solidFill>
              </a:uFill>
              <a:latin typeface="Trebuchet MS"/>
            </a:endParaRPr>
          </a:p>
        </p:txBody>
      </p:sp>
      <p:sp>
        <p:nvSpPr>
          <p:cNvPr id="130"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Işık yansıtıcı bir yüzeye çarptığında yüzeyin şekli ne olursa olsun yansıma yasalarına göre yansır. </a:t>
            </a:r>
          </a:p>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Yansıma Yasaları</a:t>
            </a:r>
            <a:endParaRPr lang="tr-TR" sz="1800" b="0" strike="noStrike" spc="-1" dirty="0">
              <a:solidFill>
                <a:srgbClr val="404040"/>
              </a:solidFill>
              <a:uFill>
                <a:solidFill>
                  <a:srgbClr val="FFFFFF"/>
                </a:solidFill>
              </a:uFill>
              <a:latin typeface="Trebuchet MS"/>
            </a:endParaRPr>
          </a:p>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I. </a:t>
            </a:r>
            <a:r>
              <a:rPr lang="tr-TR" sz="1800" b="0" strike="noStrike" spc="-1" dirty="0">
                <a:solidFill>
                  <a:srgbClr val="404040"/>
                </a:solidFill>
                <a:uFill>
                  <a:solidFill>
                    <a:srgbClr val="FFFFFF"/>
                  </a:solidFill>
                </a:uFill>
                <a:latin typeface="Trebuchet MS"/>
              </a:rPr>
              <a:t>Gelen ışın, yüzey normali ve yansıyan ışın aynı düzlemdedir.</a:t>
            </a:r>
          </a:p>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II. </a:t>
            </a:r>
            <a:r>
              <a:rPr lang="tr-TR" sz="1800" b="0" strike="noStrike" spc="-1" dirty="0">
                <a:solidFill>
                  <a:srgbClr val="404040"/>
                </a:solidFill>
                <a:uFill>
                  <a:solidFill>
                    <a:srgbClr val="FFFFFF"/>
                  </a:solidFill>
                </a:uFill>
                <a:latin typeface="Trebuchet MS"/>
              </a:rPr>
              <a:t>Gelen ışının normalle yaptığı gelme açısı (a), yansıyan ışının normalle yaptığı yansıma açısına (β) eşittir.</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Bu yasalar küresel aynalarda da geçerlidir.</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yansımayı daha iyi anlamamız için çemberin geometrisine bir göz atalım!</a:t>
            </a: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31" name="Picture 3"/>
          <p:cNvPicPr/>
          <p:nvPr/>
        </p:nvPicPr>
        <p:blipFill>
          <a:blip r:embed="rId2"/>
          <a:stretch/>
        </p:blipFill>
        <p:spPr>
          <a:xfrm>
            <a:off x="677160" y="5041440"/>
            <a:ext cx="3228480" cy="1816560"/>
          </a:xfrm>
          <a:prstGeom prst="rect">
            <a:avLst/>
          </a:prstGeom>
          <a:ln>
            <a:noFill/>
          </a:ln>
        </p:spPr>
      </p:pic>
      <p:sp>
        <p:nvSpPr>
          <p:cNvPr id="132"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Aktivite1ve2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pic>
        <p:nvPicPr>
          <p:cNvPr id="2" name="Resim 1"/>
          <p:cNvPicPr>
            <a:picLocks noChangeAspect="1"/>
          </p:cNvPicPr>
          <p:nvPr/>
        </p:nvPicPr>
        <p:blipFill>
          <a:blip r:embed="rId3"/>
          <a:stretch>
            <a:fillRect/>
          </a:stretch>
        </p:blipFill>
        <p:spPr>
          <a:xfrm>
            <a:off x="4739076" y="4655763"/>
            <a:ext cx="3296552" cy="2092779"/>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AYNALARIN NORMALİ
</a:t>
            </a:r>
            <a:r>
              <a:rPr lang="tr-TR" sz="2400" b="0" strike="noStrike" spc="-1" dirty="0">
                <a:solidFill>
                  <a:srgbClr val="90C226"/>
                </a:solidFill>
                <a:uFill>
                  <a:solidFill>
                    <a:srgbClr val="FFFFFF"/>
                  </a:solidFill>
                </a:uFill>
                <a:latin typeface="Trebuchet MS"/>
              </a:rPr>
              <a:t>Çemberin Geometrisi</a:t>
            </a:r>
            <a:endParaRPr lang="tr-TR" sz="1800" b="0" strike="noStrike" spc="-1" dirty="0">
              <a:solidFill>
                <a:srgbClr val="000000"/>
              </a:solidFill>
              <a:uFill>
                <a:solidFill>
                  <a:srgbClr val="FFFFFF"/>
                </a:solidFill>
              </a:uFill>
              <a:latin typeface="Trebuchet MS"/>
            </a:endParaRPr>
          </a:p>
        </p:txBody>
      </p:sp>
      <p:pic>
        <p:nvPicPr>
          <p:cNvPr id="134" name="Picture 2"/>
          <p:cNvPicPr/>
          <p:nvPr/>
        </p:nvPicPr>
        <p:blipFill>
          <a:blip r:embed="rId2"/>
          <a:stretch/>
        </p:blipFill>
        <p:spPr>
          <a:xfrm>
            <a:off x="775080" y="2881800"/>
            <a:ext cx="3501000" cy="3203280"/>
          </a:xfrm>
          <a:prstGeom prst="rect">
            <a:avLst/>
          </a:prstGeom>
          <a:ln>
            <a:noFill/>
          </a:ln>
        </p:spPr>
      </p:pic>
      <p:sp>
        <p:nvSpPr>
          <p:cNvPr id="135" name="CustomShape 2"/>
          <p:cNvSpPr/>
          <p:nvPr/>
        </p:nvSpPr>
        <p:spPr>
          <a:xfrm>
            <a:off x="5232960" y="1630440"/>
            <a:ext cx="4040640" cy="201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tr-TR" sz="1800" b="0" strike="noStrike" spc="-1" dirty="0">
                <a:solidFill>
                  <a:srgbClr val="000000"/>
                </a:solidFill>
                <a:uFill>
                  <a:solidFill>
                    <a:srgbClr val="FFFFFF"/>
                  </a:solidFill>
                </a:uFill>
                <a:latin typeface="Trebuchet MS"/>
              </a:rPr>
              <a:t>Bir çemberin teğet doğrularından birine, merkezden çizilen doğru parçası teğet noktasında, dik açılı olur. </a:t>
            </a:r>
            <a:endParaRPr lang="tr-TR" sz="1800" b="0" strike="noStrike" spc="-1" dirty="0">
              <a:solidFill>
                <a:srgbClr val="000000"/>
              </a:solidFill>
              <a:uFill>
                <a:solidFill>
                  <a:srgbClr val="FFFFFF"/>
                </a:solidFill>
              </a:uFill>
              <a:latin typeface="Arial"/>
            </a:endParaRPr>
          </a:p>
          <a:p>
            <a:pPr>
              <a:lnSpc>
                <a:spcPct val="100000"/>
              </a:lnSpc>
            </a:pPr>
            <a:endParaRPr lang="tr-TR" sz="1800" b="0" strike="noStrike" spc="-1" dirty="0">
              <a:solidFill>
                <a:srgbClr val="000000"/>
              </a:solidFill>
              <a:uFill>
                <a:solidFill>
                  <a:srgbClr val="FFFFFF"/>
                </a:solidFill>
              </a:uFill>
              <a:latin typeface="Arial"/>
            </a:endParaRPr>
          </a:p>
          <a:p>
            <a:pPr>
              <a:lnSpc>
                <a:spcPct val="100000"/>
              </a:lnSpc>
            </a:pPr>
            <a:r>
              <a:rPr lang="tr-TR" sz="1800" b="0" strike="noStrike" spc="-1" dirty="0">
                <a:solidFill>
                  <a:srgbClr val="000000"/>
                </a:solidFill>
                <a:uFill>
                  <a:solidFill>
                    <a:srgbClr val="FFFFFF"/>
                  </a:solidFill>
                </a:uFill>
                <a:latin typeface="Trebuchet MS"/>
              </a:rPr>
              <a:t>Yani kısaca yarıçap teğet noktasında teğete diktir.</a:t>
            </a:r>
            <a:endParaRPr lang="tr-TR" sz="1800" b="0" strike="noStrike" spc="-1" dirty="0">
              <a:solidFill>
                <a:srgbClr val="000000"/>
              </a:solidFill>
              <a:uFill>
                <a:solidFill>
                  <a:srgbClr val="FFFFFF"/>
                </a:solidFill>
              </a:uFill>
              <a:latin typeface="Arial"/>
            </a:endParaRPr>
          </a:p>
        </p:txBody>
      </p:sp>
      <p:pic>
        <p:nvPicPr>
          <p:cNvPr id="136" name="Picture 4"/>
          <p:cNvPicPr/>
          <p:nvPr/>
        </p:nvPicPr>
        <p:blipFill>
          <a:blip r:embed="rId3"/>
          <a:srcRect t="-941" r="73531" b="941"/>
          <a:stretch/>
        </p:blipFill>
        <p:spPr>
          <a:xfrm>
            <a:off x="5310000" y="3661920"/>
            <a:ext cx="3293640" cy="3073320"/>
          </a:xfrm>
          <a:prstGeom prst="rect">
            <a:avLst/>
          </a:prstGeom>
          <a:ln>
            <a:noFill/>
          </a:ln>
        </p:spPr>
      </p:pic>
      <p:sp>
        <p:nvSpPr>
          <p:cNvPr id="137"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Aktivite1ve2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YANSIMA</a:t>
            </a:r>
            <a:endParaRPr lang="tr-TR" sz="1800" b="0" strike="noStrike" spc="-1" dirty="0">
              <a:solidFill>
                <a:srgbClr val="000000"/>
              </a:solidFill>
              <a:uFill>
                <a:solidFill>
                  <a:srgbClr val="FFFFFF"/>
                </a:solidFill>
              </a:uFill>
              <a:latin typeface="Trebuchet MS"/>
            </a:endParaRPr>
          </a:p>
        </p:txBody>
      </p:sp>
      <p:pic>
        <p:nvPicPr>
          <p:cNvPr id="145" name="Content Placeholder 3"/>
          <p:cNvPicPr/>
          <p:nvPr/>
        </p:nvPicPr>
        <p:blipFill>
          <a:blip r:embed="rId2"/>
          <a:stretch/>
        </p:blipFill>
        <p:spPr>
          <a:xfrm>
            <a:off x="752400" y="2661840"/>
            <a:ext cx="4124160" cy="2536560"/>
          </a:xfrm>
          <a:prstGeom prst="rect">
            <a:avLst/>
          </a:prstGeom>
          <a:ln>
            <a:noFill/>
          </a:ln>
        </p:spPr>
      </p:pic>
      <p:sp>
        <p:nvSpPr>
          <p:cNvPr id="146" name="CustomShape 2"/>
          <p:cNvSpPr/>
          <p:nvPr/>
        </p:nvSpPr>
        <p:spPr>
          <a:xfrm>
            <a:off x="4876920" y="2055240"/>
            <a:ext cx="3953160" cy="42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000000"/>
              </a:buClr>
              <a:buFont typeface="Arial"/>
              <a:buChar char="•"/>
            </a:pPr>
            <a:r>
              <a:rPr lang="tr-TR" sz="1800" b="0" strike="noStrike" spc="-1" dirty="0">
                <a:solidFill>
                  <a:srgbClr val="000000"/>
                </a:solidFill>
                <a:uFill>
                  <a:solidFill>
                    <a:srgbClr val="FFFFFF"/>
                  </a:solidFill>
                </a:uFill>
                <a:latin typeface="Trebuchet MS"/>
              </a:rPr>
              <a:t>Çemberin merkezinden çizilen bir doğru çemberin teğetlerini dik bir şekilde kesecektir.</a:t>
            </a:r>
            <a:endParaRPr lang="tr-TR" sz="1800" b="0" strike="noStrike" spc="-1" dirty="0">
              <a:solidFill>
                <a:srgbClr val="000000"/>
              </a:solidFill>
              <a:uFill>
                <a:solidFill>
                  <a:srgbClr val="FFFFFF"/>
                </a:solidFill>
              </a:uFill>
              <a:latin typeface="Arial"/>
            </a:endParaRPr>
          </a:p>
          <a:p>
            <a:pPr>
              <a:lnSpc>
                <a:spcPct val="100000"/>
              </a:lnSpc>
            </a:pPr>
            <a:endParaRPr lang="tr-T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tr-TR" sz="1800" b="0" strike="noStrike" spc="-1" dirty="0">
                <a:solidFill>
                  <a:srgbClr val="000000"/>
                </a:solidFill>
                <a:uFill>
                  <a:solidFill>
                    <a:srgbClr val="FFFFFF"/>
                  </a:solidFill>
                </a:uFill>
                <a:latin typeface="Trebuchet MS"/>
              </a:rPr>
              <a:t>Küresel aynaların geometrik özelliğinden dolayı, aynanın merkezinden aynaya doğru </a:t>
            </a:r>
            <a:r>
              <a:rPr lang="tr-TR" sz="1800" b="0" strike="noStrike" spc="-1" dirty="0" err="1">
                <a:solidFill>
                  <a:srgbClr val="000000"/>
                </a:solidFill>
                <a:uFill>
                  <a:solidFill>
                    <a:srgbClr val="FFFFFF"/>
                  </a:solidFill>
                </a:uFill>
                <a:latin typeface="Trebuchet MS"/>
              </a:rPr>
              <a:t>çizelen</a:t>
            </a:r>
            <a:r>
              <a:rPr lang="tr-TR" sz="1800" b="0" strike="noStrike" spc="-1" dirty="0">
                <a:solidFill>
                  <a:srgbClr val="000000"/>
                </a:solidFill>
                <a:uFill>
                  <a:solidFill>
                    <a:srgbClr val="FFFFFF"/>
                  </a:solidFill>
                </a:uFill>
                <a:latin typeface="Trebuchet MS"/>
              </a:rPr>
              <a:t> doğru normali oluşturur.</a:t>
            </a:r>
            <a:endParaRPr lang="tr-TR" sz="1800" b="0" strike="noStrike" spc="-1" dirty="0">
              <a:solidFill>
                <a:srgbClr val="000000"/>
              </a:solidFill>
              <a:uFill>
                <a:solidFill>
                  <a:srgbClr val="FFFFFF"/>
                </a:solidFill>
              </a:uFill>
              <a:latin typeface="Arial"/>
            </a:endParaRPr>
          </a:p>
          <a:p>
            <a:pPr>
              <a:lnSpc>
                <a:spcPct val="100000"/>
              </a:lnSpc>
            </a:pPr>
            <a:endParaRPr lang="tr-TR" sz="18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tr-TR" sz="1800" b="0" strike="noStrike" spc="-1" dirty="0">
                <a:solidFill>
                  <a:srgbClr val="000000"/>
                </a:solidFill>
                <a:uFill>
                  <a:solidFill>
                    <a:srgbClr val="FFFFFF"/>
                  </a:solidFill>
                </a:uFill>
                <a:latin typeface="Trebuchet MS"/>
              </a:rPr>
              <a:t>Yansıma;</a:t>
            </a:r>
            <a:r>
              <a:rPr lang="tr-TR" sz="1800" b="1" strike="noStrike" spc="-1" dirty="0">
                <a:solidFill>
                  <a:srgbClr val="000000"/>
                </a:solidFill>
                <a:uFill>
                  <a:solidFill>
                    <a:srgbClr val="FFFFFF"/>
                  </a:solidFill>
                </a:uFill>
                <a:latin typeface="Trebuchet MS"/>
              </a:rPr>
              <a:t> </a:t>
            </a:r>
            <a:endParaRPr lang="tr-TR" sz="1800" b="0" strike="noStrike" spc="-1" dirty="0">
              <a:solidFill>
                <a:srgbClr val="000000"/>
              </a:solidFill>
              <a:uFill>
                <a:solidFill>
                  <a:srgbClr val="FFFFFF"/>
                </a:solidFill>
              </a:uFill>
              <a:latin typeface="Arial"/>
            </a:endParaRPr>
          </a:p>
          <a:p>
            <a:pPr>
              <a:lnSpc>
                <a:spcPct val="100000"/>
              </a:lnSpc>
            </a:pPr>
            <a:r>
              <a:rPr lang="tr-TR" sz="1800" b="1" i="1" strike="noStrike" spc="-1" dirty="0">
                <a:solidFill>
                  <a:srgbClr val="000000"/>
                </a:solidFill>
                <a:uFill>
                  <a:solidFill>
                    <a:srgbClr val="FFFFFF"/>
                  </a:solidFill>
                </a:uFill>
                <a:latin typeface="Trebuchet MS"/>
              </a:rPr>
              <a:t>II. </a:t>
            </a:r>
            <a:r>
              <a:rPr lang="tr-TR" sz="1800" b="0" i="1" strike="noStrike" spc="-1" dirty="0">
                <a:solidFill>
                  <a:srgbClr val="000000"/>
                </a:solidFill>
                <a:uFill>
                  <a:solidFill>
                    <a:srgbClr val="FFFFFF"/>
                  </a:solidFill>
                </a:uFill>
                <a:latin typeface="Trebuchet MS"/>
              </a:rPr>
              <a:t>Gelen ışının normalle yaptığı gelme açısı (a), yansıyan ışının normalle yaptığı yansıma açısına (β) eşittir.</a:t>
            </a:r>
            <a:endParaRPr lang="tr-TR" sz="1800" b="0" strike="noStrike" spc="-1" dirty="0">
              <a:solidFill>
                <a:srgbClr val="000000"/>
              </a:solidFill>
              <a:uFill>
                <a:solidFill>
                  <a:srgbClr val="FFFFFF"/>
                </a:solidFill>
              </a:uFill>
              <a:latin typeface="Arial"/>
            </a:endParaRPr>
          </a:p>
          <a:p>
            <a:pPr>
              <a:lnSpc>
                <a:spcPct val="100000"/>
              </a:lnSpc>
            </a:pPr>
            <a:r>
              <a:rPr lang="tr-TR" sz="1800" b="0" strike="noStrike" spc="-1" dirty="0">
                <a:solidFill>
                  <a:srgbClr val="000000"/>
                </a:solidFill>
                <a:uFill>
                  <a:solidFill>
                    <a:srgbClr val="FFFFFF"/>
                  </a:solidFill>
                </a:uFill>
                <a:latin typeface="Trebuchet MS"/>
              </a:rPr>
              <a:t>Yasası ile örtüşerek gerçekleşir.</a:t>
            </a:r>
            <a:endParaRPr lang="tr-TR" sz="1800" b="0" strike="noStrike" spc="-1" dirty="0">
              <a:solidFill>
                <a:srgbClr val="000000"/>
              </a:solidFill>
              <a:uFill>
                <a:solidFill>
                  <a:srgbClr val="FFFFFF"/>
                </a:solidFill>
              </a:uFill>
              <a:latin typeface="Arial"/>
            </a:endParaRPr>
          </a:p>
        </p:txBody>
      </p:sp>
      <p:sp>
        <p:nvSpPr>
          <p:cNvPr id="147"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AKTİVİTE 1:Bir çukur aynanın tepe, merkez ve odak noktalarının bulunması.</a:t>
            </a:r>
            <a:endParaRPr lang="tr-TR" sz="1800" b="0" strike="noStrike" spc="-1" dirty="0">
              <a:solidFill>
                <a:srgbClr val="000000"/>
              </a:solidFill>
              <a:uFill>
                <a:solidFill>
                  <a:srgbClr val="FFFFFF"/>
                </a:solidFill>
              </a:uFill>
              <a:latin typeface="Trebuchet MS"/>
            </a:endParaRPr>
          </a:p>
        </p:txBody>
      </p:sp>
      <p:sp>
        <p:nvSpPr>
          <p:cNvPr id="139" name="TextShape 2"/>
          <p:cNvSpPr txBox="1"/>
          <p:nvPr/>
        </p:nvSpPr>
        <p:spPr>
          <a:xfrm>
            <a:off x="677160" y="2160720"/>
            <a:ext cx="8596440" cy="3880440"/>
          </a:xfrm>
          <a:prstGeom prst="rect">
            <a:avLst/>
          </a:prstGeom>
          <a:noFill/>
          <a:ln>
            <a:noFill/>
          </a:ln>
        </p:spPr>
        <p:txBody>
          <a:bodyPr/>
          <a:lstStyle/>
          <a:p>
            <a:pPr marL="357188" indent="355600">
              <a:lnSpc>
                <a:spcPct val="100000"/>
              </a:lnSpc>
            </a:pPr>
            <a:endParaRPr lang="tr-TR" spc="-1" dirty="0">
              <a:solidFill>
                <a:srgbClr val="404040"/>
              </a:solidFill>
              <a:uFill>
                <a:solidFill>
                  <a:srgbClr val="FFFFFF"/>
                </a:solidFill>
              </a:uFill>
              <a:latin typeface="Trebuchet MS"/>
            </a:endParaRPr>
          </a:p>
          <a:p>
            <a:pPr marL="357188" indent="355600">
              <a:lnSpc>
                <a:spcPct val="100000"/>
              </a:lnSpc>
            </a:pPr>
            <a:endParaRPr lang="tr-TR" spc="-1" dirty="0">
              <a:solidFill>
                <a:srgbClr val="404040"/>
              </a:solidFill>
              <a:uFill>
                <a:solidFill>
                  <a:srgbClr val="FFFFFF"/>
                </a:solidFill>
              </a:uFill>
              <a:latin typeface="Trebuchet MS"/>
            </a:endParaRPr>
          </a:p>
          <a:p>
            <a:pPr marL="357188" indent="355600">
              <a:lnSpc>
                <a:spcPct val="100000"/>
              </a:lnSpc>
            </a:pPr>
            <a:r>
              <a:rPr lang="tr-TR" spc="-1" dirty="0">
                <a:solidFill>
                  <a:srgbClr val="404040"/>
                </a:solidFill>
                <a:uFill>
                  <a:solidFill>
                    <a:srgbClr val="FFFFFF"/>
                  </a:solidFill>
                </a:uFill>
                <a:latin typeface="Trebuchet MS"/>
              </a:rPr>
              <a:t>Deneysel olarak bir aynanın:</a:t>
            </a:r>
            <a:endParaRPr lang="tr-TR" sz="1800" b="0" strike="noStrike" spc="-1" dirty="0">
              <a:solidFill>
                <a:srgbClr val="404040"/>
              </a:solidFill>
              <a:uFill>
                <a:solidFill>
                  <a:srgbClr val="FFFFFF"/>
                </a:solidFill>
              </a:uFill>
              <a:latin typeface="Trebuchet MS"/>
            </a:endParaRPr>
          </a:p>
          <a:p>
            <a:pPr marL="357188" indent="355600">
              <a:lnSpc>
                <a:spcPct val="100000"/>
              </a:lnSpc>
              <a:buClr>
                <a:srgbClr val="90C226"/>
              </a:buClr>
              <a:buSzPct val="80000"/>
              <a:buFont typeface="Trebuchet MS"/>
              <a:buAutoNum type="arabicPeriod"/>
            </a:pPr>
            <a:r>
              <a:rPr lang="tr-TR" sz="1800" b="0" strike="noStrike" spc="-1" dirty="0">
                <a:solidFill>
                  <a:srgbClr val="404040"/>
                </a:solidFill>
                <a:uFill>
                  <a:solidFill>
                    <a:srgbClr val="FFFFFF"/>
                  </a:solidFill>
                </a:uFill>
                <a:latin typeface="Trebuchet MS"/>
              </a:rPr>
              <a:t>Asal eksenini bulunuz.</a:t>
            </a:r>
          </a:p>
          <a:p>
            <a:pPr marL="357188" indent="355600">
              <a:lnSpc>
                <a:spcPct val="100000"/>
              </a:lnSpc>
              <a:buClr>
                <a:srgbClr val="90C226"/>
              </a:buClr>
              <a:buSzPct val="80000"/>
              <a:buFont typeface="Trebuchet MS"/>
              <a:buAutoNum type="arabicPeriod"/>
            </a:pPr>
            <a:r>
              <a:rPr lang="tr-TR" sz="1800" b="0" strike="noStrike" spc="-1" dirty="0">
                <a:solidFill>
                  <a:srgbClr val="404040"/>
                </a:solidFill>
                <a:uFill>
                  <a:solidFill>
                    <a:srgbClr val="FFFFFF"/>
                  </a:solidFill>
                </a:uFill>
                <a:latin typeface="Trebuchet MS"/>
              </a:rPr>
              <a:t>Odak noktasını bulunuz.</a:t>
            </a:r>
          </a:p>
          <a:p>
            <a:pPr marL="357188" indent="355600">
              <a:lnSpc>
                <a:spcPct val="100000"/>
              </a:lnSpc>
              <a:buClr>
                <a:srgbClr val="90C226"/>
              </a:buClr>
              <a:buSzPct val="80000"/>
              <a:buFont typeface="Trebuchet MS"/>
              <a:buAutoNum type="arabicPeriod"/>
            </a:pPr>
            <a:r>
              <a:rPr lang="tr-TR" sz="1800" b="0" strike="noStrike" spc="-1" dirty="0">
                <a:solidFill>
                  <a:srgbClr val="404040"/>
                </a:solidFill>
                <a:uFill>
                  <a:solidFill>
                    <a:srgbClr val="FFFFFF"/>
                  </a:solidFill>
                </a:uFill>
                <a:latin typeface="Trebuchet MS"/>
              </a:rPr>
              <a:t>Merkezini bulunuz.</a:t>
            </a:r>
          </a:p>
          <a:p>
            <a:pPr>
              <a:lnSpc>
                <a:spcPct val="100000"/>
              </a:lnSpc>
            </a:pPr>
            <a:endParaRPr lang="tr-TR" sz="1800" b="0" strike="noStrike" spc="-1" dirty="0">
              <a:solidFill>
                <a:srgbClr val="404040"/>
              </a:solidFill>
              <a:uFill>
                <a:solidFill>
                  <a:srgbClr val="FFFFFF"/>
                </a:solidFill>
              </a:uFill>
              <a:latin typeface="Trebuchet MS"/>
            </a:endParaRPr>
          </a:p>
        </p:txBody>
      </p:sp>
      <p:sp>
        <p:nvSpPr>
          <p:cNvPr id="140"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Aktivite1</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AKTİVİTE 2:Küresel aynalarda ışığın yansıması ve özel ışınların gözlenmesi.</a:t>
            </a:r>
            <a:endParaRPr lang="tr-TR" sz="1800" b="0" strike="noStrike" spc="-1" dirty="0">
              <a:solidFill>
                <a:srgbClr val="000000"/>
              </a:solidFill>
              <a:uFill>
                <a:solidFill>
                  <a:srgbClr val="FFFFFF"/>
                </a:solidFill>
              </a:uFill>
              <a:latin typeface="Trebuchet MS"/>
            </a:endParaRPr>
          </a:p>
        </p:txBody>
      </p:sp>
      <p:sp>
        <p:nvSpPr>
          <p:cNvPr id="142" name="TextShape 2"/>
          <p:cNvSpPr txBox="1"/>
          <p:nvPr/>
        </p:nvSpPr>
        <p:spPr>
          <a:xfrm>
            <a:off x="677160" y="2160720"/>
            <a:ext cx="8596440" cy="3880440"/>
          </a:xfrm>
          <a:prstGeom prst="rect">
            <a:avLst/>
          </a:prstGeom>
          <a:noFill/>
          <a:ln>
            <a:noFill/>
          </a:ln>
        </p:spPr>
        <p:txBody>
          <a:bodyPr/>
          <a:lstStyle/>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sp>
        <p:nvSpPr>
          <p:cNvPr id="143"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Aktivite2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pic>
        <p:nvPicPr>
          <p:cNvPr id="2" name="Resim 1"/>
          <p:cNvPicPr>
            <a:picLocks noChangeAspect="1"/>
          </p:cNvPicPr>
          <p:nvPr/>
        </p:nvPicPr>
        <p:blipFill>
          <a:blip r:embed="rId2"/>
          <a:stretch>
            <a:fillRect/>
          </a:stretch>
        </p:blipFill>
        <p:spPr>
          <a:xfrm>
            <a:off x="2917371" y="2156040"/>
            <a:ext cx="4572000" cy="3429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Shape 1"/>
          <p:cNvSpPr txBox="1"/>
          <p:nvPr/>
        </p:nvSpPr>
        <p:spPr>
          <a:xfrm>
            <a:off x="677160" y="609480"/>
            <a:ext cx="8596440" cy="107676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53" name="TextShape 2"/>
          <p:cNvSpPr txBox="1"/>
          <p:nvPr/>
        </p:nvSpPr>
        <p:spPr>
          <a:xfrm>
            <a:off x="671040" y="1752120"/>
            <a:ext cx="8596440" cy="3880440"/>
          </a:xfrm>
          <a:prstGeom prst="rect">
            <a:avLst/>
          </a:prstGeom>
          <a:noFill/>
          <a:ln>
            <a:noFill/>
          </a:ln>
        </p:spPr>
        <p:txBody>
          <a:bodyPr/>
          <a:lstStyle/>
          <a:p>
            <a:pPr marL="342900" indent="369888">
              <a:lnSpc>
                <a:spcPct val="100000"/>
              </a:lnSpc>
              <a:buClr>
                <a:srgbClr val="90C226"/>
              </a:buClr>
              <a:buSzPct val="80000"/>
            </a:pPr>
            <a:r>
              <a:rPr lang="tr-TR" sz="1800" b="1" strike="noStrike" spc="-1" dirty="0">
                <a:solidFill>
                  <a:srgbClr val="404040"/>
                </a:solidFill>
                <a:uFill>
                  <a:solidFill>
                    <a:srgbClr val="FFFFFF"/>
                  </a:solidFill>
                </a:uFill>
                <a:latin typeface="Trebuchet MS"/>
              </a:rPr>
              <a:t>ÇUKUR AYNADA YANSIMA VE ÖZEL IŞINLAR</a:t>
            </a:r>
            <a:endParaRPr lang="tr-TR" sz="1800" b="0" strike="noStrike" spc="-1" dirty="0">
              <a:solidFill>
                <a:srgbClr val="404040"/>
              </a:solidFill>
              <a:uFill>
                <a:solidFill>
                  <a:srgbClr val="FFFFFF"/>
                </a:solidFill>
              </a:uFill>
              <a:latin typeface="Trebuchet MS"/>
            </a:endParaRPr>
          </a:p>
          <a:p>
            <a:pPr marL="342900" indent="369888">
              <a:lnSpc>
                <a:spcPct val="100000"/>
              </a:lnSpc>
            </a:pPr>
            <a:r>
              <a:rPr lang="tr-TR" sz="1800" b="1" i="1" strike="noStrike" spc="-1" dirty="0">
                <a:solidFill>
                  <a:srgbClr val="404040"/>
                </a:solidFill>
                <a:uFill>
                  <a:solidFill>
                    <a:srgbClr val="FFFFFF"/>
                  </a:solidFill>
                </a:uFill>
                <a:latin typeface="Trebuchet MS"/>
              </a:rPr>
              <a:t>Asal Eksene Paralel Gelen Işınların Yansıması:</a:t>
            </a:r>
            <a:endParaRPr lang="tr-TR" sz="1800" b="0" strike="noStrike" spc="-1" dirty="0">
              <a:solidFill>
                <a:srgbClr val="404040"/>
              </a:solidFill>
              <a:uFill>
                <a:solidFill>
                  <a:srgbClr val="FFFFFF"/>
                </a:solidFill>
              </a:uFill>
              <a:latin typeface="Trebuchet MS"/>
            </a:endParaRPr>
          </a:p>
          <a:p>
            <a:pPr marL="342900" indent="369888">
              <a:lnSpc>
                <a:spcPct val="100000"/>
              </a:lnSpc>
              <a:buClr>
                <a:srgbClr val="90C226"/>
              </a:buClr>
              <a:buSzPct val="80000"/>
            </a:pPr>
            <a:endParaRPr lang="tr-TR" sz="1800" b="0" strike="noStrike" spc="-1" dirty="0">
              <a:solidFill>
                <a:srgbClr val="404040"/>
              </a:solidFill>
              <a:uFill>
                <a:solidFill>
                  <a:srgbClr val="FFFFFF"/>
                </a:solidFill>
              </a:uFill>
              <a:latin typeface="Trebuchet MS"/>
            </a:endParaRPr>
          </a:p>
          <a:p>
            <a:pPr marL="342900" indent="369888">
              <a:lnSpc>
                <a:spcPct val="100000"/>
              </a:lnSpc>
              <a:buClr>
                <a:srgbClr val="90C226"/>
              </a:buClr>
              <a:buSzPct val="80000"/>
            </a:pPr>
            <a:r>
              <a:rPr lang="tr-TR" sz="1800" b="0" strike="noStrike" spc="-1" dirty="0">
                <a:solidFill>
                  <a:srgbClr val="404040"/>
                </a:solidFill>
                <a:uFill>
                  <a:solidFill>
                    <a:srgbClr val="FFFFFF"/>
                  </a:solidFill>
                </a:uFill>
                <a:latin typeface="Trebuchet MS"/>
              </a:rPr>
              <a:t>Çukur aynada asal eksene paralel gelen ışınlar, yansıdıktan sonra odak noktasından geçer. </a:t>
            </a:r>
          </a:p>
          <a:p>
            <a:pPr marL="342900" indent="369888">
              <a:lnSpc>
                <a:spcPct val="100000"/>
              </a:lnSpc>
              <a:buClr>
                <a:srgbClr val="90C226"/>
              </a:buClr>
              <a:buSzPct val="80000"/>
            </a:pPr>
            <a:r>
              <a:rPr lang="tr-TR" sz="1800" b="0" strike="noStrike" spc="-1" dirty="0">
                <a:solidFill>
                  <a:srgbClr val="404040"/>
                </a:solidFill>
                <a:uFill>
                  <a:solidFill>
                    <a:srgbClr val="FFFFFF"/>
                  </a:solidFill>
                </a:uFill>
                <a:latin typeface="Trebuchet MS"/>
              </a:rPr>
              <a:t>Çukur aynada asal eksene paralel gelen ışığın odaktan geçmesi, paralel su dalgalarının çukur engelden yansımasıyla aynıdır.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54" name="Picture 3"/>
          <p:cNvPicPr/>
          <p:nvPr/>
        </p:nvPicPr>
        <p:blipFill>
          <a:blip r:embed="rId2"/>
          <a:stretch/>
        </p:blipFill>
        <p:spPr>
          <a:xfrm>
            <a:off x="3004560" y="4127607"/>
            <a:ext cx="3929400" cy="1923120"/>
          </a:xfrm>
          <a:prstGeom prst="rect">
            <a:avLst/>
          </a:prstGeom>
          <a:ln>
            <a:noFill/>
          </a:ln>
        </p:spPr>
      </p:pic>
      <p:sp>
        <p:nvSpPr>
          <p:cNvPr id="155"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Aktivite1ve2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677160" y="609480"/>
            <a:ext cx="8596440" cy="107676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61" name="TextShape 2"/>
          <p:cNvSpPr txBox="1"/>
          <p:nvPr/>
        </p:nvSpPr>
        <p:spPr>
          <a:xfrm>
            <a:off x="671040" y="1752120"/>
            <a:ext cx="8596440" cy="3880440"/>
          </a:xfrm>
          <a:prstGeom prst="rect">
            <a:avLst/>
          </a:prstGeom>
          <a:noFill/>
          <a:ln>
            <a:noFill/>
          </a:ln>
        </p:spPr>
        <p:txBody>
          <a:bodyPr/>
          <a:lstStyle/>
          <a:p>
            <a:pPr marL="357188" indent="355600">
              <a:lnSpc>
                <a:spcPct val="100000"/>
              </a:lnSpc>
              <a:buClr>
                <a:srgbClr val="90C226"/>
              </a:buClr>
              <a:buSzPct val="80000"/>
            </a:pPr>
            <a:r>
              <a:rPr lang="tr-TR" sz="1800" b="1" strike="noStrike" spc="-1" dirty="0">
                <a:solidFill>
                  <a:srgbClr val="404040"/>
                </a:solidFill>
                <a:uFill>
                  <a:solidFill>
                    <a:srgbClr val="FFFFFF"/>
                  </a:solidFill>
                </a:uFill>
                <a:latin typeface="Trebuchet MS"/>
              </a:rPr>
              <a:t>ÇUKUR AYNADA YANSIMA VE ÖZEL IŞINLAR</a:t>
            </a:r>
            <a:endParaRPr lang="tr-TR" sz="1800" b="0" strike="noStrike" spc="-1" dirty="0">
              <a:solidFill>
                <a:srgbClr val="404040"/>
              </a:solidFill>
              <a:uFill>
                <a:solidFill>
                  <a:srgbClr val="FFFFFF"/>
                </a:solidFill>
              </a:uFill>
              <a:latin typeface="Trebuchet MS"/>
            </a:endParaRPr>
          </a:p>
          <a:p>
            <a:pPr marL="357188" indent="355600">
              <a:lnSpc>
                <a:spcPct val="100000"/>
              </a:lnSpc>
            </a:pPr>
            <a:r>
              <a:rPr lang="tr-TR" sz="1800" b="1" i="1" strike="noStrike" spc="-1" dirty="0">
                <a:solidFill>
                  <a:srgbClr val="404040"/>
                </a:solidFill>
                <a:uFill>
                  <a:solidFill>
                    <a:srgbClr val="FFFFFF"/>
                  </a:solidFill>
                </a:uFill>
                <a:latin typeface="Trebuchet MS"/>
              </a:rPr>
              <a:t>Odak Noktasındaki Işık Kaynağından Çıkan Işınların Yansıması:</a:t>
            </a:r>
            <a:endParaRPr lang="tr-TR" sz="1800" b="0" strike="noStrike" spc="-1" dirty="0">
              <a:solidFill>
                <a:srgbClr val="404040"/>
              </a:solidFill>
              <a:uFill>
                <a:solidFill>
                  <a:srgbClr val="FFFFFF"/>
                </a:solidFill>
              </a:uFill>
              <a:latin typeface="Trebuchet MS"/>
            </a:endParaRPr>
          </a:p>
          <a:p>
            <a:pPr marL="357188" indent="355600">
              <a:lnSpc>
                <a:spcPct val="100000"/>
              </a:lnSpc>
              <a:buClr>
                <a:srgbClr val="90C226"/>
              </a:buClr>
              <a:buSzPct val="80000"/>
            </a:pPr>
            <a:endParaRPr lang="tr-TR" sz="1800" b="0" strike="noStrike" spc="-1" dirty="0">
              <a:solidFill>
                <a:srgbClr val="404040"/>
              </a:solidFill>
              <a:uFill>
                <a:solidFill>
                  <a:srgbClr val="FFFFFF"/>
                </a:solidFill>
              </a:uFill>
              <a:latin typeface="Trebuchet MS"/>
            </a:endParaRPr>
          </a:p>
          <a:p>
            <a:pPr marL="357188" indent="355600">
              <a:lnSpc>
                <a:spcPct val="100000"/>
              </a:lnSpc>
              <a:buClr>
                <a:srgbClr val="90C226"/>
              </a:buClr>
              <a:buSzPct val="80000"/>
            </a:pPr>
            <a:r>
              <a:rPr lang="tr-TR" sz="1800" b="0" strike="noStrike" spc="-1" dirty="0">
                <a:solidFill>
                  <a:srgbClr val="404040"/>
                </a:solidFill>
                <a:uFill>
                  <a:solidFill>
                    <a:srgbClr val="FFFFFF"/>
                  </a:solidFill>
                </a:uFill>
                <a:latin typeface="Trebuchet MS"/>
              </a:rPr>
              <a:t>Çukur aynanın odak noktasına konulan noktasal ışık kaynağından çıkan ışınlar, aynada yansıdıktan sonra asal eksene paralel yansır.</a:t>
            </a:r>
          </a:p>
          <a:p>
            <a:pPr marL="357188" indent="355600">
              <a:lnSpc>
                <a:spcPct val="100000"/>
              </a:lnSpc>
              <a:buClr>
                <a:srgbClr val="90C226"/>
              </a:buClr>
              <a:buSzPct val="80000"/>
            </a:pPr>
            <a:r>
              <a:rPr lang="tr-TR" sz="1800" b="0" strike="noStrike" spc="-1" dirty="0">
                <a:solidFill>
                  <a:srgbClr val="404040"/>
                </a:solidFill>
                <a:uFill>
                  <a:solidFill>
                    <a:srgbClr val="FFFFFF"/>
                  </a:solidFill>
                </a:uFill>
                <a:latin typeface="Trebuchet MS"/>
              </a:rPr>
              <a:t>Işığın bu yansımasından;</a:t>
            </a:r>
          </a:p>
          <a:p>
            <a:pPr marL="357188" indent="355600">
              <a:lnSpc>
                <a:spcPct val="100000"/>
              </a:lnSpc>
            </a:pPr>
            <a:r>
              <a:rPr lang="tr-TR" sz="1800" b="0" strike="noStrike" spc="-1" dirty="0">
                <a:solidFill>
                  <a:srgbClr val="404040"/>
                </a:solidFill>
                <a:uFill>
                  <a:solidFill>
                    <a:srgbClr val="FFFFFF"/>
                  </a:solidFill>
                </a:uFill>
                <a:latin typeface="Trebuchet MS"/>
              </a:rPr>
              <a:t>otomobillerin farlarında, büyük alanları aydınlatan projektörlerde vb. yararlanılır.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62" name="Picture 4"/>
          <p:cNvPicPr/>
          <p:nvPr/>
        </p:nvPicPr>
        <p:blipFill>
          <a:blip r:embed="rId2"/>
          <a:stretch/>
        </p:blipFill>
        <p:spPr>
          <a:xfrm>
            <a:off x="3046680" y="3789360"/>
            <a:ext cx="4200120" cy="2021400"/>
          </a:xfrm>
          <a:prstGeom prst="rect">
            <a:avLst/>
          </a:prstGeom>
          <a:ln>
            <a:noFill/>
          </a:ln>
        </p:spPr>
      </p:pic>
      <p:sp>
        <p:nvSpPr>
          <p:cNvPr id="163"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Aktivite1ve2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Shape 1"/>
          <p:cNvSpPr txBox="1"/>
          <p:nvPr/>
        </p:nvSpPr>
        <p:spPr>
          <a:xfrm>
            <a:off x="677160" y="609480"/>
            <a:ext cx="8596440" cy="107676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57" name="TextShape 2"/>
          <p:cNvSpPr txBox="1"/>
          <p:nvPr/>
        </p:nvSpPr>
        <p:spPr>
          <a:xfrm>
            <a:off x="671040" y="1752120"/>
            <a:ext cx="8596440" cy="3880440"/>
          </a:xfrm>
          <a:prstGeom prst="rect">
            <a:avLst/>
          </a:prstGeom>
          <a:noFill/>
          <a:ln>
            <a:noFill/>
          </a:ln>
        </p:spPr>
        <p:txBody>
          <a:bodyPr/>
          <a:lstStyle/>
          <a:p>
            <a:pPr marL="354013" indent="365125">
              <a:lnSpc>
                <a:spcPct val="100000"/>
              </a:lnSpc>
              <a:buClr>
                <a:srgbClr val="90C226"/>
              </a:buClr>
              <a:buSzPct val="80000"/>
            </a:pPr>
            <a:r>
              <a:rPr lang="tr-TR" sz="1800" b="1" strike="noStrike" spc="-1" dirty="0">
                <a:solidFill>
                  <a:srgbClr val="404040"/>
                </a:solidFill>
                <a:uFill>
                  <a:solidFill>
                    <a:srgbClr val="FFFFFF"/>
                  </a:solidFill>
                </a:uFill>
                <a:latin typeface="Trebuchet MS"/>
              </a:rPr>
              <a:t>ÇUKUR AYNADA YANSIMA VE ÖZEL IŞINLAR</a:t>
            </a:r>
            <a:endParaRPr lang="tr-TR" sz="1800" b="0" strike="noStrike" spc="-1" dirty="0">
              <a:solidFill>
                <a:srgbClr val="404040"/>
              </a:solidFill>
              <a:uFill>
                <a:solidFill>
                  <a:srgbClr val="FFFFFF"/>
                </a:solidFill>
              </a:uFill>
              <a:latin typeface="Trebuchet MS"/>
            </a:endParaRPr>
          </a:p>
          <a:p>
            <a:pPr marL="354013" indent="365125">
              <a:lnSpc>
                <a:spcPct val="100000"/>
              </a:lnSpc>
            </a:pPr>
            <a:r>
              <a:rPr lang="tr-TR" sz="1800" b="1" i="1" strike="noStrike" spc="-1" dirty="0">
                <a:solidFill>
                  <a:srgbClr val="404040"/>
                </a:solidFill>
                <a:uFill>
                  <a:solidFill>
                    <a:srgbClr val="FFFFFF"/>
                  </a:solidFill>
                </a:uFill>
                <a:latin typeface="Trebuchet MS"/>
              </a:rPr>
              <a:t>Birbirine Paralel Olan Işınların Yansıması:</a:t>
            </a:r>
            <a:endParaRPr lang="tr-TR" sz="1800" b="0" strike="noStrike" spc="-1" dirty="0">
              <a:solidFill>
                <a:srgbClr val="404040"/>
              </a:solidFill>
              <a:uFill>
                <a:solidFill>
                  <a:srgbClr val="FFFFFF"/>
                </a:solidFill>
              </a:uFill>
              <a:latin typeface="Trebuchet MS"/>
            </a:endParaRPr>
          </a:p>
          <a:p>
            <a:pPr marL="354013" indent="365125">
              <a:lnSpc>
                <a:spcPct val="100000"/>
              </a:lnSpc>
              <a:buClr>
                <a:srgbClr val="90C226"/>
              </a:buClr>
              <a:buSzPct val="80000"/>
            </a:pPr>
            <a:r>
              <a:rPr lang="tr-TR" sz="1800" b="0" strike="noStrike" spc="-1" dirty="0">
                <a:solidFill>
                  <a:srgbClr val="404040"/>
                </a:solidFill>
                <a:uFill>
                  <a:solidFill>
                    <a:srgbClr val="FFFFFF"/>
                  </a:solidFill>
                </a:uFill>
                <a:latin typeface="Trebuchet MS"/>
              </a:rPr>
              <a:t>Paralel ışınların odak noktasından geçmesi için asal eksene paralel gelmeleri şart değildir. Çukur aynaya herhangi bir doğrultuda paralel gelen ışın demetleri yansıdıktan sonra odaklanır. Ancak bu odak noktası (Fʹ) asal eksen üzerinde değildir. Bu odak noktasına </a:t>
            </a:r>
            <a:r>
              <a:rPr lang="tr-TR" sz="1800" b="1" strike="noStrike" spc="-1" dirty="0">
                <a:solidFill>
                  <a:srgbClr val="404040"/>
                </a:solidFill>
                <a:uFill>
                  <a:solidFill>
                    <a:srgbClr val="FFFFFF"/>
                  </a:solidFill>
                </a:uFill>
                <a:latin typeface="Trebuchet MS"/>
              </a:rPr>
              <a:t>ikincil odak noktası </a:t>
            </a:r>
            <a:r>
              <a:rPr lang="tr-TR" sz="1800" b="0" strike="noStrike" spc="-1" dirty="0">
                <a:solidFill>
                  <a:srgbClr val="404040"/>
                </a:solidFill>
                <a:uFill>
                  <a:solidFill>
                    <a:srgbClr val="FFFFFF"/>
                  </a:solidFill>
                </a:uFill>
                <a:latin typeface="Trebuchet MS"/>
              </a:rPr>
              <a:t>denir.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58" name="Picture 4"/>
          <p:cNvPicPr/>
          <p:nvPr/>
        </p:nvPicPr>
        <p:blipFill>
          <a:blip r:embed="rId2"/>
          <a:stretch/>
        </p:blipFill>
        <p:spPr>
          <a:xfrm>
            <a:off x="3143880" y="4016880"/>
            <a:ext cx="3985560" cy="2333880"/>
          </a:xfrm>
          <a:prstGeom prst="rect">
            <a:avLst/>
          </a:prstGeom>
          <a:ln>
            <a:noFill/>
          </a:ln>
        </p:spPr>
      </p:pic>
      <p:sp>
        <p:nvSpPr>
          <p:cNvPr id="159"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892412" y="-260517"/>
            <a:ext cx="7585050" cy="1284941"/>
          </a:xfrm>
        </p:spPr>
        <p:txBody>
          <a:bodyPr>
            <a:normAutofit/>
          </a:bodyPr>
          <a:lstStyle/>
          <a:p>
            <a:br>
              <a:rPr lang="tr-TR" sz="3200" dirty="0">
                <a:solidFill>
                  <a:srgbClr val="0070C0"/>
                </a:solidFill>
              </a:rPr>
            </a:br>
            <a:r>
              <a:rPr lang="tr-TR" sz="3200" dirty="0">
                <a:solidFill>
                  <a:srgbClr val="0070C0"/>
                </a:solidFill>
              </a:rPr>
              <a:t>Önceki Dersin Tekrarı</a:t>
            </a:r>
            <a:endParaRPr lang="en-US" sz="3200" dirty="0">
              <a:solidFill>
                <a:srgbClr val="0070C0"/>
              </a:solidFill>
            </a:endParaRPr>
          </a:p>
        </p:txBody>
      </p:sp>
      <p:sp>
        <p:nvSpPr>
          <p:cNvPr id="3" name="Content Placeholder 2"/>
          <p:cNvSpPr>
            <a:spLocks noGrp="1"/>
          </p:cNvSpPr>
          <p:nvPr>
            <p:ph idx="1"/>
          </p:nvPr>
        </p:nvSpPr>
        <p:spPr>
          <a:xfrm>
            <a:off x="859094" y="1614977"/>
            <a:ext cx="8596668" cy="3880773"/>
          </a:xfrm>
        </p:spPr>
        <p:txBody>
          <a:bodyPr>
            <a:normAutofit/>
          </a:bodyPr>
          <a:lstStyle/>
          <a:p>
            <a:pPr marL="0" indent="0">
              <a:buNone/>
            </a:pPr>
            <a:endParaRPr lang="tr-TR" sz="2400" b="1" dirty="0">
              <a:solidFill>
                <a:srgbClr val="0070C0"/>
              </a:solidFill>
            </a:endParaRPr>
          </a:p>
          <a:p>
            <a:pPr marL="0" indent="0">
              <a:buNone/>
            </a:pPr>
            <a:endParaRPr lang="tr-TR" sz="2400" b="1" dirty="0">
              <a:solidFill>
                <a:srgbClr val="0070C0"/>
              </a:solidFill>
            </a:endParaRPr>
          </a:p>
          <a:p>
            <a:pPr marL="0" indent="0">
              <a:buNone/>
            </a:pPr>
            <a:endParaRPr lang="tr-TR" sz="2400" b="1" dirty="0">
              <a:solidFill>
                <a:srgbClr val="0070C0"/>
              </a:solidFill>
            </a:endParaRPr>
          </a:p>
          <a:p>
            <a:pPr marL="0" indent="0">
              <a:buNone/>
            </a:pPr>
            <a:endParaRPr lang="tr-TR" sz="2400" b="1" dirty="0">
              <a:solidFill>
                <a:srgbClr val="0070C0"/>
              </a:solidFill>
            </a:endParaRPr>
          </a:p>
          <a:p>
            <a:pPr marL="0" indent="0">
              <a:buNone/>
            </a:pPr>
            <a:r>
              <a:rPr lang="tr-TR" sz="2400" b="1" dirty="0">
                <a:solidFill>
                  <a:srgbClr val="0070C0"/>
                </a:solidFill>
              </a:rPr>
              <a:t>                   Sanal görüntünün özellikleri</a:t>
            </a:r>
            <a:endParaRPr lang="en-US" sz="2400" b="1" dirty="0">
              <a:solidFill>
                <a:srgbClr val="0070C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345" y="5217416"/>
            <a:ext cx="1088655" cy="1290042"/>
          </a:xfrm>
          <a:prstGeom prst="rect">
            <a:avLst/>
          </a:prstGeom>
        </p:spPr>
      </p:pic>
      <p:sp>
        <p:nvSpPr>
          <p:cNvPr id="8" name="Content Placeholder 2"/>
          <p:cNvSpPr txBox="1">
            <a:spLocks/>
          </p:cNvSpPr>
          <p:nvPr/>
        </p:nvSpPr>
        <p:spPr>
          <a:xfrm>
            <a:off x="2623544" y="1024424"/>
            <a:ext cx="6644634" cy="59055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tr-TR" sz="2400" b="1" dirty="0">
                <a:solidFill>
                  <a:srgbClr val="0070C0"/>
                </a:solidFill>
              </a:rPr>
              <a:t>Düz aynada oluşan görüntünün özellikleri</a:t>
            </a:r>
            <a:endParaRPr lang="en-US" sz="2400" b="1" dirty="0">
              <a:solidFill>
                <a:srgbClr val="0070C0"/>
              </a:solidFill>
            </a:endParaRPr>
          </a:p>
        </p:txBody>
      </p:sp>
      <p:sp>
        <p:nvSpPr>
          <p:cNvPr id="9" name="Rectangle 8"/>
          <p:cNvSpPr/>
          <p:nvPr/>
        </p:nvSpPr>
        <p:spPr>
          <a:xfrm>
            <a:off x="2623544" y="4209670"/>
            <a:ext cx="7483693" cy="1200329"/>
          </a:xfrm>
          <a:prstGeom prst="rect">
            <a:avLst/>
          </a:prstGeom>
        </p:spPr>
        <p:txBody>
          <a:bodyPr wrap="square">
            <a:spAutoFit/>
          </a:bodyPr>
          <a:lstStyle/>
          <a:p>
            <a:r>
              <a:rPr lang="tr-TR" dirty="0"/>
              <a:t>Aynadan yansıyan ışınların uzantılarının kesişmesiyle oluşur.</a:t>
            </a:r>
          </a:p>
          <a:p>
            <a:r>
              <a:rPr lang="tr-TR" dirty="0"/>
              <a:t>Cisme göre daima düzdür.</a:t>
            </a:r>
          </a:p>
          <a:p>
            <a:r>
              <a:rPr lang="tr-TR" dirty="0"/>
              <a:t>Eğer aynaya bakmazsanız, sanal görüntü oluşmaz.</a:t>
            </a:r>
          </a:p>
          <a:p>
            <a:r>
              <a:rPr lang="tr-TR" dirty="0"/>
              <a:t>Perde veya ekran üzerine düşürülemez.</a:t>
            </a:r>
          </a:p>
        </p:txBody>
      </p:sp>
      <p:sp>
        <p:nvSpPr>
          <p:cNvPr id="10" name="Rectangle 9"/>
          <p:cNvSpPr/>
          <p:nvPr/>
        </p:nvSpPr>
        <p:spPr>
          <a:xfrm>
            <a:off x="2623544" y="1526531"/>
            <a:ext cx="6096000" cy="2031325"/>
          </a:xfrm>
          <a:prstGeom prst="rect">
            <a:avLst/>
          </a:prstGeom>
        </p:spPr>
        <p:txBody>
          <a:bodyPr>
            <a:spAutoFit/>
          </a:bodyPr>
          <a:lstStyle/>
          <a:p>
            <a:r>
              <a:rPr lang="tr-TR" dirty="0"/>
              <a:t>Sanal </a:t>
            </a:r>
          </a:p>
          <a:p>
            <a:r>
              <a:rPr lang="tr-TR" dirty="0"/>
              <a:t>Düz </a:t>
            </a:r>
          </a:p>
          <a:p>
            <a:r>
              <a:rPr lang="tr-TR" dirty="0"/>
              <a:t>Nesne ile simetrik (Düzlem ayna simetri eksenidir)</a:t>
            </a:r>
          </a:p>
          <a:p>
            <a:r>
              <a:rPr lang="tr-TR" dirty="0"/>
              <a:t>Görüntü ve nesne aynadan eşit uzaklıkta</a:t>
            </a:r>
          </a:p>
          <a:p>
            <a:r>
              <a:rPr lang="tr-TR" dirty="0"/>
              <a:t>Yanlamasına ters (Sağ-sol tersliği vardır)</a:t>
            </a:r>
          </a:p>
          <a:p>
            <a:r>
              <a:rPr lang="tr-TR" dirty="0"/>
              <a:t>Cisimle aynı boyda</a:t>
            </a:r>
          </a:p>
          <a:p>
            <a:r>
              <a:rPr lang="tr-TR" dirty="0"/>
              <a:t>Görüntü ve nesne aynadan eşit uzaklıkta</a:t>
            </a:r>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8088"/>
          <a:stretch/>
        </p:blipFill>
        <p:spPr>
          <a:xfrm>
            <a:off x="8752940" y="2542194"/>
            <a:ext cx="3067211" cy="2267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15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677160" y="609480"/>
            <a:ext cx="8596440" cy="107676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65" name="TextShape 2"/>
          <p:cNvSpPr txBox="1"/>
          <p:nvPr/>
        </p:nvSpPr>
        <p:spPr>
          <a:xfrm>
            <a:off x="671040" y="1752120"/>
            <a:ext cx="8596440" cy="3880440"/>
          </a:xfrm>
          <a:prstGeom prst="rect">
            <a:avLst/>
          </a:prstGeom>
          <a:noFill/>
          <a:ln>
            <a:noFill/>
          </a:ln>
        </p:spPr>
        <p:txBody>
          <a:bodyPr/>
          <a:lstStyle/>
          <a:p>
            <a:pPr marL="357188" indent="355600">
              <a:lnSpc>
                <a:spcPct val="100000"/>
              </a:lnSpc>
              <a:buClr>
                <a:srgbClr val="90C226"/>
              </a:buClr>
              <a:buSzPct val="80000"/>
            </a:pPr>
            <a:r>
              <a:rPr lang="tr-TR" sz="1800" b="1" strike="noStrike" spc="-1" dirty="0">
                <a:solidFill>
                  <a:srgbClr val="404040"/>
                </a:solidFill>
                <a:uFill>
                  <a:solidFill>
                    <a:srgbClr val="FFFFFF"/>
                  </a:solidFill>
                </a:uFill>
                <a:latin typeface="Trebuchet MS"/>
              </a:rPr>
              <a:t>ÇUKUR AYNADA YANSIMA VE ÖZEL IŞINLAR</a:t>
            </a:r>
            <a:endParaRPr lang="tr-TR" sz="1800" b="0" strike="noStrike" spc="-1" dirty="0">
              <a:solidFill>
                <a:srgbClr val="404040"/>
              </a:solidFill>
              <a:uFill>
                <a:solidFill>
                  <a:srgbClr val="FFFFFF"/>
                </a:solidFill>
              </a:uFill>
              <a:latin typeface="Trebuchet MS"/>
            </a:endParaRPr>
          </a:p>
          <a:p>
            <a:pPr marL="357188" indent="355600">
              <a:lnSpc>
                <a:spcPct val="100000"/>
              </a:lnSpc>
            </a:pPr>
            <a:endParaRPr lang="tr-TR" sz="1800" b="1" i="1" strike="noStrike" spc="-1" dirty="0">
              <a:solidFill>
                <a:srgbClr val="404040"/>
              </a:solidFill>
              <a:uFill>
                <a:solidFill>
                  <a:srgbClr val="FFFFFF"/>
                </a:solidFill>
              </a:uFill>
              <a:latin typeface="Trebuchet MS"/>
            </a:endParaRPr>
          </a:p>
          <a:p>
            <a:pPr marL="357188" indent="355600">
              <a:lnSpc>
                <a:spcPct val="100000"/>
              </a:lnSpc>
            </a:pPr>
            <a:r>
              <a:rPr lang="tr-TR" sz="1800" b="1" i="1" strike="noStrike" spc="-1" dirty="0">
                <a:solidFill>
                  <a:srgbClr val="404040"/>
                </a:solidFill>
                <a:uFill>
                  <a:solidFill>
                    <a:srgbClr val="FFFFFF"/>
                  </a:solidFill>
                </a:uFill>
                <a:latin typeface="Trebuchet MS"/>
              </a:rPr>
              <a:t>Merkezden Gelen Işının Yansıması:</a:t>
            </a:r>
            <a:endParaRPr lang="tr-TR" sz="1800" b="0" strike="noStrike" spc="-1" dirty="0">
              <a:solidFill>
                <a:srgbClr val="404040"/>
              </a:solidFill>
              <a:uFill>
                <a:solidFill>
                  <a:srgbClr val="FFFFFF"/>
                </a:solidFill>
              </a:uFill>
              <a:latin typeface="Trebuchet MS"/>
            </a:endParaRPr>
          </a:p>
          <a:p>
            <a:pPr marL="357188" indent="355600">
              <a:lnSpc>
                <a:spcPct val="100000"/>
              </a:lnSpc>
              <a:buClr>
                <a:srgbClr val="90C226"/>
              </a:buClr>
              <a:buSzPct val="80000"/>
            </a:pPr>
            <a:r>
              <a:rPr lang="tr-TR" sz="1800" b="0" strike="noStrike" spc="-1" dirty="0">
                <a:solidFill>
                  <a:srgbClr val="404040"/>
                </a:solidFill>
                <a:uFill>
                  <a:solidFill>
                    <a:srgbClr val="FFFFFF"/>
                  </a:solidFill>
                </a:uFill>
                <a:latin typeface="Trebuchet MS"/>
              </a:rPr>
              <a:t>Çukur aynanın merkezinden gelen ışın, normale çakışık geldiğinden ayna yüzeyine dik çarpar. Bu nedenle geldiği yoldan geri döner.</a:t>
            </a: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66" name="Picture 4"/>
          <p:cNvPicPr/>
          <p:nvPr/>
        </p:nvPicPr>
        <p:blipFill>
          <a:blip r:embed="rId2"/>
          <a:stretch/>
        </p:blipFill>
        <p:spPr>
          <a:xfrm>
            <a:off x="2829240" y="3680280"/>
            <a:ext cx="4280040" cy="2018160"/>
          </a:xfrm>
          <a:prstGeom prst="rect">
            <a:avLst/>
          </a:prstGeom>
          <a:ln>
            <a:noFill/>
          </a:ln>
        </p:spPr>
      </p:pic>
      <p:sp>
        <p:nvSpPr>
          <p:cNvPr id="167"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Shape 1"/>
          <p:cNvSpPr txBox="1"/>
          <p:nvPr/>
        </p:nvSpPr>
        <p:spPr>
          <a:xfrm>
            <a:off x="677160" y="609480"/>
            <a:ext cx="8596440" cy="107676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69" name="TextShape 2"/>
          <p:cNvSpPr txBox="1"/>
          <p:nvPr/>
        </p:nvSpPr>
        <p:spPr>
          <a:xfrm>
            <a:off x="671040" y="1752120"/>
            <a:ext cx="8596440" cy="3880440"/>
          </a:xfrm>
          <a:prstGeom prst="rect">
            <a:avLst/>
          </a:prstGeom>
          <a:noFill/>
          <a:ln>
            <a:noFill/>
          </a:ln>
        </p:spPr>
        <p:txBody>
          <a:bodyPr/>
          <a:lstStyle/>
          <a:p>
            <a:pPr marL="357188" indent="355600">
              <a:lnSpc>
                <a:spcPct val="100000"/>
              </a:lnSpc>
              <a:buClr>
                <a:srgbClr val="90C226"/>
              </a:buClr>
              <a:buSzPct val="80000"/>
            </a:pPr>
            <a:r>
              <a:rPr lang="tr-TR" sz="1800" b="1" strike="noStrike" spc="-1" dirty="0">
                <a:solidFill>
                  <a:srgbClr val="404040"/>
                </a:solidFill>
                <a:uFill>
                  <a:solidFill>
                    <a:srgbClr val="FFFFFF"/>
                  </a:solidFill>
                </a:uFill>
                <a:latin typeface="Trebuchet MS"/>
              </a:rPr>
              <a:t>ÇUKUR AYNADA YANSIMA VE ÖZEL IŞINLAR</a:t>
            </a:r>
            <a:endParaRPr lang="tr-TR" sz="1800" b="0" strike="noStrike" spc="-1" dirty="0">
              <a:solidFill>
                <a:srgbClr val="404040"/>
              </a:solidFill>
              <a:uFill>
                <a:solidFill>
                  <a:srgbClr val="FFFFFF"/>
                </a:solidFill>
              </a:uFill>
              <a:latin typeface="Trebuchet MS"/>
            </a:endParaRPr>
          </a:p>
          <a:p>
            <a:pPr marL="357188" indent="355600">
              <a:lnSpc>
                <a:spcPct val="100000"/>
              </a:lnSpc>
            </a:pPr>
            <a:r>
              <a:rPr lang="tr-TR" sz="1800" b="1" i="1" strike="noStrike" spc="-1" dirty="0">
                <a:solidFill>
                  <a:srgbClr val="404040"/>
                </a:solidFill>
                <a:uFill>
                  <a:solidFill>
                    <a:srgbClr val="FFFFFF"/>
                  </a:solidFill>
                </a:uFill>
                <a:latin typeface="Trebuchet MS"/>
              </a:rPr>
              <a:t>Tepe Noktasına Gelen Işının Yansıması:</a:t>
            </a:r>
            <a:endParaRPr lang="tr-TR" sz="1800" b="0" strike="noStrike" spc="-1" dirty="0">
              <a:solidFill>
                <a:srgbClr val="404040"/>
              </a:solidFill>
              <a:uFill>
                <a:solidFill>
                  <a:srgbClr val="FFFFFF"/>
                </a:solidFill>
              </a:uFill>
              <a:latin typeface="Trebuchet MS"/>
            </a:endParaRPr>
          </a:p>
          <a:p>
            <a:pPr marL="357188" indent="355600">
              <a:lnSpc>
                <a:spcPct val="100000"/>
              </a:lnSpc>
              <a:buClr>
                <a:srgbClr val="90C226"/>
              </a:buClr>
              <a:buSzPct val="80000"/>
            </a:pPr>
            <a:endParaRPr lang="tr-TR" sz="1800" b="0" strike="noStrike" spc="-1" dirty="0">
              <a:solidFill>
                <a:srgbClr val="404040"/>
              </a:solidFill>
              <a:uFill>
                <a:solidFill>
                  <a:srgbClr val="FFFFFF"/>
                </a:solidFill>
              </a:uFill>
              <a:latin typeface="Trebuchet MS"/>
            </a:endParaRPr>
          </a:p>
          <a:p>
            <a:pPr marL="357188" indent="355600">
              <a:lnSpc>
                <a:spcPct val="100000"/>
              </a:lnSpc>
              <a:buClr>
                <a:srgbClr val="90C226"/>
              </a:buClr>
              <a:buSzPct val="80000"/>
            </a:pPr>
            <a:r>
              <a:rPr lang="tr-TR" sz="1800" b="0" strike="noStrike" spc="-1" dirty="0">
                <a:solidFill>
                  <a:srgbClr val="404040"/>
                </a:solidFill>
                <a:uFill>
                  <a:solidFill>
                    <a:srgbClr val="FFFFFF"/>
                  </a:solidFill>
                </a:uFill>
                <a:latin typeface="Trebuchet MS"/>
              </a:rPr>
              <a:t>Çukur aynanın tepe noktasına gelen ışın ile yansıyan ışın, asal eksen ile eşit açı yaparak yansır. Çünkü asal eksen tepe noktasının normalidir.</a:t>
            </a: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70" name="Picture 4"/>
          <p:cNvPicPr/>
          <p:nvPr/>
        </p:nvPicPr>
        <p:blipFill>
          <a:blip r:embed="rId2"/>
          <a:stretch/>
        </p:blipFill>
        <p:spPr>
          <a:xfrm>
            <a:off x="2920860" y="3677760"/>
            <a:ext cx="4284000" cy="1954800"/>
          </a:xfrm>
          <a:prstGeom prst="rect">
            <a:avLst/>
          </a:prstGeom>
          <a:ln>
            <a:noFill/>
          </a:ln>
        </p:spPr>
      </p:pic>
      <p:sp>
        <p:nvSpPr>
          <p:cNvPr id="171"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73" name="TextShape 2"/>
          <p:cNvSpPr txBox="1"/>
          <p:nvPr/>
        </p:nvSpPr>
        <p:spPr>
          <a:xfrm>
            <a:off x="677160" y="2160720"/>
            <a:ext cx="8596440" cy="3880440"/>
          </a:xfrm>
          <a:prstGeom prst="rect">
            <a:avLst/>
          </a:prstGeom>
          <a:noFill/>
          <a:ln>
            <a:noFill/>
          </a:ln>
        </p:spPr>
        <p:txBody>
          <a:bodyPr/>
          <a:lstStyle/>
          <a:p>
            <a:pPr marL="357188" indent="355600">
              <a:lnSpc>
                <a:spcPct val="100000"/>
              </a:lnSpc>
              <a:buClr>
                <a:srgbClr val="90C226"/>
              </a:buClr>
              <a:buSzPct val="80000"/>
            </a:pPr>
            <a:r>
              <a:rPr lang="tr-TR" sz="1800" b="1" strike="noStrike" spc="-1" dirty="0">
                <a:solidFill>
                  <a:srgbClr val="404040"/>
                </a:solidFill>
                <a:uFill>
                  <a:solidFill>
                    <a:srgbClr val="FFFFFF"/>
                  </a:solidFill>
                </a:uFill>
                <a:latin typeface="Trebuchet MS"/>
              </a:rPr>
              <a:t>TÜMSEK AYNADA YANSIMA VE ÖZEL IŞINLAR</a:t>
            </a:r>
            <a:endParaRPr lang="tr-TR" sz="1800" b="0" strike="noStrike" spc="-1" dirty="0">
              <a:solidFill>
                <a:srgbClr val="404040"/>
              </a:solidFill>
              <a:uFill>
                <a:solidFill>
                  <a:srgbClr val="FFFFFF"/>
                </a:solidFill>
              </a:uFill>
              <a:latin typeface="Trebuchet MS"/>
            </a:endParaRPr>
          </a:p>
          <a:p>
            <a:pPr marL="357188" indent="355600">
              <a:lnSpc>
                <a:spcPct val="100000"/>
              </a:lnSpc>
            </a:pPr>
            <a:r>
              <a:rPr lang="tr-TR" sz="1800" b="0" strike="noStrike" spc="-1" dirty="0">
                <a:solidFill>
                  <a:srgbClr val="404040"/>
                </a:solidFill>
                <a:uFill>
                  <a:solidFill>
                    <a:srgbClr val="FFFFFF"/>
                  </a:solidFill>
                </a:uFill>
                <a:latin typeface="Trebuchet MS"/>
              </a:rPr>
              <a:t>Tümsek aynaya gelen bir ışının yansımasını çizebilmek için ışığın aynaya çarptığı noktaya kürenin merkezinden normal çizilir. Gelen ışının normalle yaptığı açı ile yansıyan ışının normalle yaptığı açı (α) eşit olarak çizilirse ışığın tümsek aynada yansıması çizilmiş olur.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74" name="Picture 3"/>
          <p:cNvPicPr/>
          <p:nvPr/>
        </p:nvPicPr>
        <p:blipFill>
          <a:blip r:embed="rId2"/>
          <a:stretch/>
        </p:blipFill>
        <p:spPr>
          <a:xfrm>
            <a:off x="3352680" y="3714120"/>
            <a:ext cx="3873960" cy="2326680"/>
          </a:xfrm>
          <a:prstGeom prst="rect">
            <a:avLst/>
          </a:prstGeom>
          <a:ln>
            <a:noFill/>
          </a:ln>
        </p:spPr>
      </p:pic>
      <p:sp>
        <p:nvSpPr>
          <p:cNvPr id="175"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77" name="TextShape 2"/>
          <p:cNvSpPr txBox="1"/>
          <p:nvPr/>
        </p:nvSpPr>
        <p:spPr>
          <a:xfrm>
            <a:off x="677160" y="2160720"/>
            <a:ext cx="8596440" cy="3880440"/>
          </a:xfrm>
          <a:prstGeom prst="rect">
            <a:avLst/>
          </a:prstGeom>
          <a:noFill/>
          <a:ln>
            <a:noFill/>
          </a:ln>
        </p:spPr>
        <p:txBody>
          <a:bodyPr/>
          <a:lstStyle/>
          <a:p>
            <a:pPr marL="342900" indent="369888">
              <a:lnSpc>
                <a:spcPct val="100000"/>
              </a:lnSpc>
              <a:buClr>
                <a:srgbClr val="90C226"/>
              </a:buClr>
              <a:buSzPct val="80000"/>
            </a:pPr>
            <a:r>
              <a:rPr lang="tr-TR" sz="1800" b="1" strike="noStrike" spc="-1" dirty="0">
                <a:solidFill>
                  <a:srgbClr val="404040"/>
                </a:solidFill>
                <a:uFill>
                  <a:solidFill>
                    <a:srgbClr val="FFFFFF"/>
                  </a:solidFill>
                </a:uFill>
                <a:latin typeface="Trebuchet MS"/>
              </a:rPr>
              <a:t>TÜMSEK AYNADA YANSIMA VE ÖZEL IŞINLAR</a:t>
            </a:r>
            <a:endParaRPr lang="tr-TR" sz="1800" b="0" strike="noStrike" spc="-1" dirty="0">
              <a:solidFill>
                <a:srgbClr val="404040"/>
              </a:solidFill>
              <a:uFill>
                <a:solidFill>
                  <a:srgbClr val="FFFFFF"/>
                </a:solidFill>
              </a:uFill>
              <a:latin typeface="Trebuchet MS"/>
            </a:endParaRPr>
          </a:p>
          <a:p>
            <a:pPr marL="342900" indent="369888">
              <a:lnSpc>
                <a:spcPct val="100000"/>
              </a:lnSpc>
            </a:pPr>
            <a:r>
              <a:rPr lang="tr-TR" sz="1800" b="1" i="1" strike="noStrike" spc="-1" dirty="0">
                <a:solidFill>
                  <a:srgbClr val="404040"/>
                </a:solidFill>
                <a:uFill>
                  <a:solidFill>
                    <a:srgbClr val="FFFFFF"/>
                  </a:solidFill>
                </a:uFill>
                <a:latin typeface="Trebuchet MS"/>
              </a:rPr>
              <a:t>Asal Eksene Paralel Gelen Işınların Yansıması:</a:t>
            </a:r>
            <a:endParaRPr lang="tr-TR" sz="1800" b="0" strike="noStrike" spc="-1" dirty="0">
              <a:solidFill>
                <a:srgbClr val="404040"/>
              </a:solidFill>
              <a:uFill>
                <a:solidFill>
                  <a:srgbClr val="FFFFFF"/>
                </a:solidFill>
              </a:uFill>
              <a:latin typeface="Trebuchet MS"/>
            </a:endParaRPr>
          </a:p>
          <a:p>
            <a:pPr marL="342900" indent="369888">
              <a:lnSpc>
                <a:spcPct val="100000"/>
              </a:lnSpc>
              <a:buClr>
                <a:srgbClr val="90C226"/>
              </a:buClr>
              <a:buSzPct val="80000"/>
            </a:pPr>
            <a:endParaRPr lang="tr-TR" sz="1800" b="0" strike="noStrike" spc="-1" dirty="0">
              <a:solidFill>
                <a:srgbClr val="404040"/>
              </a:solidFill>
              <a:uFill>
                <a:solidFill>
                  <a:srgbClr val="FFFFFF"/>
                </a:solidFill>
              </a:uFill>
              <a:latin typeface="Trebuchet MS"/>
            </a:endParaRPr>
          </a:p>
          <a:p>
            <a:pPr marL="342900" indent="369888">
              <a:lnSpc>
                <a:spcPct val="100000"/>
              </a:lnSpc>
              <a:buClr>
                <a:srgbClr val="90C226"/>
              </a:buClr>
              <a:buSzPct val="80000"/>
            </a:pPr>
            <a:r>
              <a:rPr lang="tr-TR" sz="1800" b="0" strike="noStrike" spc="-1" dirty="0">
                <a:solidFill>
                  <a:srgbClr val="404040"/>
                </a:solidFill>
                <a:uFill>
                  <a:solidFill>
                    <a:srgbClr val="FFFFFF"/>
                  </a:solidFill>
                </a:uFill>
                <a:latin typeface="Trebuchet MS"/>
              </a:rPr>
              <a:t>Tümsek aynanın asal eksenine paralel gelen ışınlar, yansıdıktan sonra uzantıları odak noktasından geliyormuş gibidir.</a:t>
            </a:r>
          </a:p>
        </p:txBody>
      </p:sp>
      <p:pic>
        <p:nvPicPr>
          <p:cNvPr id="178" name="Picture 4"/>
          <p:cNvPicPr/>
          <p:nvPr/>
        </p:nvPicPr>
        <p:blipFill>
          <a:blip r:embed="rId2"/>
          <a:stretch/>
        </p:blipFill>
        <p:spPr>
          <a:xfrm>
            <a:off x="3404880" y="4000320"/>
            <a:ext cx="3998520" cy="2171520"/>
          </a:xfrm>
          <a:prstGeom prst="rect">
            <a:avLst/>
          </a:prstGeom>
          <a:ln>
            <a:noFill/>
          </a:ln>
        </p:spPr>
      </p:pic>
      <p:sp>
        <p:nvSpPr>
          <p:cNvPr id="179"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81" name="TextShape 2"/>
          <p:cNvSpPr txBox="1"/>
          <p:nvPr/>
        </p:nvSpPr>
        <p:spPr>
          <a:xfrm>
            <a:off x="677160" y="2160720"/>
            <a:ext cx="8596440" cy="3880440"/>
          </a:xfrm>
          <a:prstGeom prst="rect">
            <a:avLst/>
          </a:prstGeom>
          <a:noFill/>
          <a:ln>
            <a:noFill/>
          </a:ln>
        </p:spPr>
        <p:txBody>
          <a:bodyPr/>
          <a:lstStyle/>
          <a:p>
            <a:pPr marL="354013" indent="365125">
              <a:lnSpc>
                <a:spcPct val="100000"/>
              </a:lnSpc>
              <a:buClr>
                <a:srgbClr val="90C226"/>
              </a:buClr>
              <a:buSzPct val="80000"/>
            </a:pPr>
            <a:r>
              <a:rPr lang="tr-TR" sz="1800" b="1" strike="noStrike" spc="-1" dirty="0">
                <a:solidFill>
                  <a:srgbClr val="404040"/>
                </a:solidFill>
                <a:uFill>
                  <a:solidFill>
                    <a:srgbClr val="FFFFFF"/>
                  </a:solidFill>
                </a:uFill>
                <a:latin typeface="Trebuchet MS"/>
              </a:rPr>
              <a:t>TÜMSEK AYNADA YANSIMA VE ÖZEL IŞINLAR</a:t>
            </a:r>
            <a:endParaRPr lang="tr-TR" sz="1800" b="0" strike="noStrike" spc="-1" dirty="0">
              <a:solidFill>
                <a:srgbClr val="404040"/>
              </a:solidFill>
              <a:uFill>
                <a:solidFill>
                  <a:srgbClr val="FFFFFF"/>
                </a:solidFill>
              </a:uFill>
              <a:latin typeface="Trebuchet MS"/>
            </a:endParaRPr>
          </a:p>
          <a:p>
            <a:pPr marL="354013" indent="365125">
              <a:lnSpc>
                <a:spcPct val="100000"/>
              </a:lnSpc>
              <a:buClr>
                <a:srgbClr val="90C226"/>
              </a:buClr>
              <a:buSzPct val="80000"/>
            </a:pPr>
            <a:r>
              <a:rPr lang="tr-TR" sz="1800" b="0" strike="noStrike" spc="-1" dirty="0">
                <a:solidFill>
                  <a:srgbClr val="404040"/>
                </a:solidFill>
                <a:uFill>
                  <a:solidFill>
                    <a:srgbClr val="FFFFFF"/>
                  </a:solidFill>
                </a:uFill>
                <a:latin typeface="Trebuchet MS"/>
              </a:rPr>
              <a:t>Tümsek aynaya herhangi bir doğrultuda birbirine paralel gelen ışın demetindeki ışınlar yansıdıktan sonra ikincil odak adı verilen Fʹ noktasında toplanır.</a:t>
            </a:r>
          </a:p>
        </p:txBody>
      </p:sp>
      <p:pic>
        <p:nvPicPr>
          <p:cNvPr id="182" name="Picture 4"/>
          <p:cNvPicPr/>
          <p:nvPr/>
        </p:nvPicPr>
        <p:blipFill>
          <a:blip r:embed="rId2"/>
          <a:stretch/>
        </p:blipFill>
        <p:spPr>
          <a:xfrm>
            <a:off x="2908800" y="3666600"/>
            <a:ext cx="4488480" cy="2258640"/>
          </a:xfrm>
          <a:prstGeom prst="rect">
            <a:avLst/>
          </a:prstGeom>
          <a:ln>
            <a:noFill/>
          </a:ln>
        </p:spPr>
      </p:pic>
      <p:sp>
        <p:nvSpPr>
          <p:cNvPr id="183"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89" name="TextShape 2"/>
          <p:cNvSpPr txBox="1"/>
          <p:nvPr/>
        </p:nvSpPr>
        <p:spPr>
          <a:xfrm>
            <a:off x="677160" y="2160720"/>
            <a:ext cx="8596440" cy="3880440"/>
          </a:xfrm>
          <a:prstGeom prst="rect">
            <a:avLst/>
          </a:prstGeom>
          <a:noFill/>
          <a:ln>
            <a:noFill/>
          </a:ln>
        </p:spPr>
        <p:txBody>
          <a:bodyPr/>
          <a:lstStyle/>
          <a:p>
            <a:pPr marL="354013" indent="365125">
              <a:lnSpc>
                <a:spcPct val="100000"/>
              </a:lnSpc>
              <a:buClr>
                <a:srgbClr val="90C226"/>
              </a:buClr>
              <a:buSzPct val="80000"/>
            </a:pPr>
            <a:r>
              <a:rPr lang="tr-TR" sz="1800" b="1" strike="noStrike" spc="-1" dirty="0">
                <a:solidFill>
                  <a:srgbClr val="404040"/>
                </a:solidFill>
                <a:uFill>
                  <a:solidFill>
                    <a:srgbClr val="FFFFFF"/>
                  </a:solidFill>
                </a:uFill>
                <a:latin typeface="Trebuchet MS"/>
              </a:rPr>
              <a:t>TÜMSEK AYNADA YANSIMA VE ÖZEL IŞINLAR</a:t>
            </a:r>
            <a:endParaRPr lang="tr-TR" sz="1800" b="0" strike="noStrike" spc="-1" dirty="0">
              <a:solidFill>
                <a:srgbClr val="404040"/>
              </a:solidFill>
              <a:uFill>
                <a:solidFill>
                  <a:srgbClr val="FFFFFF"/>
                </a:solidFill>
              </a:uFill>
              <a:latin typeface="Trebuchet MS"/>
            </a:endParaRPr>
          </a:p>
          <a:p>
            <a:pPr marL="354013" indent="365125">
              <a:lnSpc>
                <a:spcPct val="100000"/>
              </a:lnSpc>
            </a:pPr>
            <a:r>
              <a:rPr lang="tr-TR" sz="1800" b="1" i="1" strike="noStrike" spc="-1" dirty="0">
                <a:solidFill>
                  <a:srgbClr val="404040"/>
                </a:solidFill>
                <a:uFill>
                  <a:solidFill>
                    <a:srgbClr val="FFFFFF"/>
                  </a:solidFill>
                </a:uFill>
                <a:latin typeface="Trebuchet MS"/>
              </a:rPr>
              <a:t>Tümsek Aynanın Merkezine Doğru Gelen Işınların Yansıması:</a:t>
            </a:r>
            <a:endParaRPr lang="tr-TR" sz="1800" b="0" strike="noStrike" spc="-1" dirty="0">
              <a:solidFill>
                <a:srgbClr val="404040"/>
              </a:solidFill>
              <a:uFill>
                <a:solidFill>
                  <a:srgbClr val="FFFFFF"/>
                </a:solidFill>
              </a:uFill>
              <a:latin typeface="Trebuchet MS"/>
            </a:endParaRPr>
          </a:p>
          <a:p>
            <a:pPr marL="354013" indent="365125">
              <a:lnSpc>
                <a:spcPct val="100000"/>
              </a:lnSpc>
              <a:buClr>
                <a:srgbClr val="90C226"/>
              </a:buClr>
              <a:buSzPct val="80000"/>
            </a:pPr>
            <a:r>
              <a:rPr lang="tr-TR" sz="1800" b="0" strike="noStrike" spc="-1" dirty="0">
                <a:solidFill>
                  <a:srgbClr val="404040"/>
                </a:solidFill>
                <a:uFill>
                  <a:solidFill>
                    <a:srgbClr val="FFFFFF"/>
                  </a:solidFill>
                </a:uFill>
                <a:latin typeface="Trebuchet MS"/>
              </a:rPr>
              <a:t>Tümsek aynanın merkezine doğru gelen ışın normale çakışık doğrultuda geldiği için ayna yüzeyine dik çarpar ve </a:t>
            </a:r>
            <a:r>
              <a:rPr lang="tr-TR" sz="1800" b="0" i="1" strike="noStrike" spc="-1" dirty="0">
                <a:solidFill>
                  <a:srgbClr val="404040"/>
                </a:solidFill>
                <a:uFill>
                  <a:solidFill>
                    <a:srgbClr val="FFFFFF"/>
                  </a:solidFill>
                </a:uFill>
                <a:latin typeface="Trebuchet MS"/>
              </a:rPr>
              <a:t>tümsek aynanın merkezine doğru </a:t>
            </a:r>
            <a:r>
              <a:rPr lang="tr-TR" sz="1800" b="0" strike="noStrike" spc="-1" dirty="0">
                <a:solidFill>
                  <a:srgbClr val="404040"/>
                </a:solidFill>
                <a:uFill>
                  <a:solidFill>
                    <a:srgbClr val="FFFFFF"/>
                  </a:solidFill>
                </a:uFill>
                <a:latin typeface="Trebuchet MS"/>
              </a:rPr>
              <a:t>geldiği yoldan geri döner.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90" name="Picture 4"/>
          <p:cNvPicPr/>
          <p:nvPr/>
        </p:nvPicPr>
        <p:blipFill>
          <a:blip r:embed="rId2"/>
          <a:stretch/>
        </p:blipFill>
        <p:spPr>
          <a:xfrm>
            <a:off x="3236400" y="4101120"/>
            <a:ext cx="3477960" cy="1796760"/>
          </a:xfrm>
          <a:prstGeom prst="rect">
            <a:avLst/>
          </a:prstGeom>
          <a:ln>
            <a:noFill/>
          </a:ln>
        </p:spPr>
      </p:pic>
      <p:sp>
        <p:nvSpPr>
          <p:cNvPr id="191"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93" name="TextShape 2"/>
          <p:cNvSpPr txBox="1"/>
          <p:nvPr/>
        </p:nvSpPr>
        <p:spPr>
          <a:xfrm>
            <a:off x="677160" y="2160720"/>
            <a:ext cx="8596440" cy="3880440"/>
          </a:xfrm>
          <a:prstGeom prst="rect">
            <a:avLst/>
          </a:prstGeom>
          <a:noFill/>
          <a:ln>
            <a:noFill/>
          </a:ln>
        </p:spPr>
        <p:txBody>
          <a:bodyPr/>
          <a:lstStyle/>
          <a:p>
            <a:pPr marL="354013" indent="365125">
              <a:lnSpc>
                <a:spcPct val="100000"/>
              </a:lnSpc>
              <a:buClr>
                <a:srgbClr val="90C226"/>
              </a:buClr>
              <a:buSzPct val="80000"/>
            </a:pPr>
            <a:r>
              <a:rPr lang="tr-TR" sz="1800" b="1" strike="noStrike" spc="-1" dirty="0">
                <a:solidFill>
                  <a:srgbClr val="404040"/>
                </a:solidFill>
                <a:uFill>
                  <a:solidFill>
                    <a:srgbClr val="FFFFFF"/>
                  </a:solidFill>
                </a:uFill>
                <a:latin typeface="Trebuchet MS"/>
              </a:rPr>
              <a:t>TÜMSEK AYNADA YANSIMA VE ÖZEL IŞINLAR</a:t>
            </a:r>
            <a:endParaRPr lang="tr-TR" sz="1800" b="0" strike="noStrike" spc="-1" dirty="0">
              <a:solidFill>
                <a:srgbClr val="404040"/>
              </a:solidFill>
              <a:uFill>
                <a:solidFill>
                  <a:srgbClr val="FFFFFF"/>
                </a:solidFill>
              </a:uFill>
              <a:latin typeface="Trebuchet MS"/>
            </a:endParaRPr>
          </a:p>
          <a:p>
            <a:pPr marL="354013" indent="365125">
              <a:lnSpc>
                <a:spcPct val="100000"/>
              </a:lnSpc>
            </a:pPr>
            <a:r>
              <a:rPr lang="tr-TR" sz="1800" b="1" i="1" strike="noStrike" spc="-1" dirty="0">
                <a:solidFill>
                  <a:srgbClr val="404040"/>
                </a:solidFill>
                <a:uFill>
                  <a:solidFill>
                    <a:srgbClr val="FFFFFF"/>
                  </a:solidFill>
                </a:uFill>
                <a:latin typeface="Trebuchet MS"/>
              </a:rPr>
              <a:t>Tümsek Aynanın Tepe Noktasına Gelen Işın:</a:t>
            </a:r>
            <a:endParaRPr lang="tr-TR" sz="1800" b="0" strike="noStrike" spc="-1" dirty="0">
              <a:solidFill>
                <a:srgbClr val="404040"/>
              </a:solidFill>
              <a:uFill>
                <a:solidFill>
                  <a:srgbClr val="FFFFFF"/>
                </a:solidFill>
              </a:uFill>
              <a:latin typeface="Trebuchet MS"/>
            </a:endParaRPr>
          </a:p>
          <a:p>
            <a:pPr marL="354013" indent="365125">
              <a:lnSpc>
                <a:spcPct val="100000"/>
              </a:lnSpc>
              <a:buClr>
                <a:srgbClr val="90C226"/>
              </a:buClr>
              <a:buSzPct val="80000"/>
            </a:pPr>
            <a:r>
              <a:rPr lang="tr-TR" sz="1800" b="0" strike="noStrike" spc="-1" dirty="0">
                <a:solidFill>
                  <a:srgbClr val="404040"/>
                </a:solidFill>
                <a:uFill>
                  <a:solidFill>
                    <a:srgbClr val="FFFFFF"/>
                  </a:solidFill>
                </a:uFill>
                <a:latin typeface="Trebuchet MS"/>
              </a:rPr>
              <a:t>Tümsek aynanın tepe noktasına gelen ışının normalle yaptığı açı ile yansıyan ışının normalle yaptığı açı eşit olacak şekilde yansır. Çünkü asal eksen, küresel aynaların tepe noktalarında yüzey normalidir.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94" name="Picture 3"/>
          <p:cNvPicPr/>
          <p:nvPr/>
        </p:nvPicPr>
        <p:blipFill>
          <a:blip r:embed="rId2"/>
          <a:stretch/>
        </p:blipFill>
        <p:spPr>
          <a:xfrm>
            <a:off x="3413880" y="4153680"/>
            <a:ext cx="3377520" cy="1683000"/>
          </a:xfrm>
          <a:prstGeom prst="rect">
            <a:avLst/>
          </a:prstGeom>
          <a:ln>
            <a:noFill/>
          </a:ln>
        </p:spPr>
      </p:pic>
      <p:sp>
        <p:nvSpPr>
          <p:cNvPr id="195"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85" name="TextShape 2"/>
          <p:cNvSpPr txBox="1"/>
          <p:nvPr/>
        </p:nvSpPr>
        <p:spPr>
          <a:xfrm>
            <a:off x="677160" y="2160720"/>
            <a:ext cx="8596440" cy="3880440"/>
          </a:xfrm>
          <a:prstGeom prst="rect">
            <a:avLst/>
          </a:prstGeom>
          <a:noFill/>
          <a:ln>
            <a:noFill/>
          </a:ln>
        </p:spPr>
        <p:txBody>
          <a:bodyPr/>
          <a:lstStyle/>
          <a:p>
            <a:pPr marL="354013" indent="365125">
              <a:lnSpc>
                <a:spcPct val="100000"/>
              </a:lnSpc>
              <a:buClr>
                <a:srgbClr val="90C226"/>
              </a:buClr>
              <a:buSzPct val="80000"/>
            </a:pPr>
            <a:r>
              <a:rPr lang="tr-TR" sz="1800" b="1" strike="noStrike" spc="-1" dirty="0">
                <a:solidFill>
                  <a:srgbClr val="404040"/>
                </a:solidFill>
                <a:uFill>
                  <a:solidFill>
                    <a:srgbClr val="FFFFFF"/>
                  </a:solidFill>
                </a:uFill>
                <a:latin typeface="Trebuchet MS"/>
              </a:rPr>
              <a:t>TÜMSEK AYNADA YANSIMA VE ÖZEL IŞINLAR</a:t>
            </a:r>
            <a:endParaRPr lang="tr-TR" sz="1800" b="0" strike="noStrike" spc="-1" dirty="0">
              <a:solidFill>
                <a:srgbClr val="404040"/>
              </a:solidFill>
              <a:uFill>
                <a:solidFill>
                  <a:srgbClr val="FFFFFF"/>
                </a:solidFill>
              </a:uFill>
              <a:latin typeface="Trebuchet MS"/>
            </a:endParaRPr>
          </a:p>
          <a:p>
            <a:pPr marL="354013" indent="365125">
              <a:lnSpc>
                <a:spcPct val="100000"/>
              </a:lnSpc>
            </a:pPr>
            <a:r>
              <a:rPr lang="tr-TR" sz="1800" b="1" i="1" strike="noStrike" spc="-1" dirty="0">
                <a:solidFill>
                  <a:srgbClr val="404040"/>
                </a:solidFill>
                <a:uFill>
                  <a:solidFill>
                    <a:srgbClr val="FFFFFF"/>
                  </a:solidFill>
                </a:uFill>
                <a:latin typeface="Trebuchet MS"/>
              </a:rPr>
              <a:t>Tümsek Aynanın Odağına Doğru Gelen Işınların Yansıması:</a:t>
            </a:r>
            <a:endParaRPr lang="tr-TR" sz="1800" b="0" strike="noStrike" spc="-1" dirty="0">
              <a:solidFill>
                <a:srgbClr val="404040"/>
              </a:solidFill>
              <a:uFill>
                <a:solidFill>
                  <a:srgbClr val="FFFFFF"/>
                </a:solidFill>
              </a:uFill>
              <a:latin typeface="Trebuchet MS"/>
            </a:endParaRPr>
          </a:p>
          <a:p>
            <a:pPr marL="354013" indent="365125">
              <a:lnSpc>
                <a:spcPct val="100000"/>
              </a:lnSpc>
              <a:buClr>
                <a:srgbClr val="90C226"/>
              </a:buClr>
              <a:buSzPct val="80000"/>
            </a:pPr>
            <a:r>
              <a:rPr lang="tr-TR" sz="1800" b="0" strike="noStrike" spc="-1" dirty="0">
                <a:solidFill>
                  <a:srgbClr val="404040"/>
                </a:solidFill>
                <a:uFill>
                  <a:solidFill>
                    <a:srgbClr val="FFFFFF"/>
                  </a:solidFill>
                </a:uFill>
                <a:latin typeface="Trebuchet MS"/>
              </a:rPr>
              <a:t>Tümsek aynanın odağına doğru gelen ışın yansıdıktan sonra asal eksene paralel olarak yansır.</a:t>
            </a:r>
          </a:p>
        </p:txBody>
      </p:sp>
      <p:pic>
        <p:nvPicPr>
          <p:cNvPr id="186" name="Picture 3"/>
          <p:cNvPicPr/>
          <p:nvPr/>
        </p:nvPicPr>
        <p:blipFill>
          <a:blip r:embed="rId2"/>
          <a:stretch/>
        </p:blipFill>
        <p:spPr>
          <a:xfrm>
            <a:off x="3143880" y="3902760"/>
            <a:ext cx="4062960" cy="2138400"/>
          </a:xfrm>
          <a:prstGeom prst="rect">
            <a:avLst/>
          </a:prstGeom>
          <a:ln>
            <a:noFill/>
          </a:ln>
        </p:spPr>
      </p:pic>
      <p:sp>
        <p:nvSpPr>
          <p:cNvPr id="187"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1" i="1"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stralia's Energy Security - 24-7 Concentrated Solar Thermal Power plus Molten Salt Storage (CS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9853" y="1778669"/>
            <a:ext cx="6096000" cy="3429000"/>
          </a:xfrm>
          <a:prstGeom prst="rect">
            <a:avLst/>
          </a:prstGeom>
        </p:spPr>
      </p:pic>
      <p:sp>
        <p:nvSpPr>
          <p:cNvPr id="3" name="Metin kutusu 2"/>
          <p:cNvSpPr txBox="1"/>
          <p:nvPr/>
        </p:nvSpPr>
        <p:spPr>
          <a:xfrm>
            <a:off x="329184" y="463296"/>
            <a:ext cx="7546848" cy="461665"/>
          </a:xfrm>
          <a:prstGeom prst="rect">
            <a:avLst/>
          </a:prstGeom>
          <a:noFill/>
        </p:spPr>
        <p:txBody>
          <a:bodyPr wrap="square" rtlCol="0">
            <a:spAutoFit/>
          </a:bodyPr>
          <a:lstStyle/>
          <a:p>
            <a:r>
              <a:rPr lang="tr-TR" sz="2400" dirty="0"/>
              <a:t>Güneş Tarlası</a:t>
            </a:r>
          </a:p>
        </p:txBody>
      </p:sp>
    </p:spTree>
    <p:extLst>
      <p:ext uri="{BB962C8B-B14F-4D97-AF65-F5344CB8AC3E}">
        <p14:creationId xmlns:p14="http://schemas.microsoft.com/office/powerpoint/2010/main" val="3111948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49"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Özel ışınları neden kullanıyoruz?</a:t>
            </a: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50" name="Picture 10"/>
          <p:cNvPicPr/>
          <p:nvPr/>
        </p:nvPicPr>
        <p:blipFill>
          <a:blip r:embed="rId2"/>
          <a:stretch/>
        </p:blipFill>
        <p:spPr>
          <a:xfrm>
            <a:off x="4975560" y="2586600"/>
            <a:ext cx="3930840" cy="2179800"/>
          </a:xfrm>
          <a:prstGeom prst="rect">
            <a:avLst/>
          </a:prstGeom>
          <a:ln>
            <a:noFill/>
          </a:ln>
        </p:spPr>
      </p:pic>
      <p:sp>
        <p:nvSpPr>
          <p:cNvPr id="151"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1460" y="5367636"/>
            <a:ext cx="930540" cy="1102678"/>
          </a:xfrm>
          <a:prstGeom prst="rect">
            <a:avLst/>
          </a:prstGeom>
        </p:spPr>
      </p:pic>
      <p:sp>
        <p:nvSpPr>
          <p:cNvPr id="9" name="TextBox 8"/>
          <p:cNvSpPr txBox="1"/>
          <p:nvPr/>
        </p:nvSpPr>
        <p:spPr>
          <a:xfrm>
            <a:off x="2721905" y="1617351"/>
            <a:ext cx="2337016" cy="400110"/>
          </a:xfrm>
          <a:prstGeom prst="rect">
            <a:avLst/>
          </a:prstGeom>
          <a:noFill/>
        </p:spPr>
        <p:txBody>
          <a:bodyPr wrap="square" rtlCol="0">
            <a:spAutoFit/>
          </a:bodyPr>
          <a:lstStyle/>
          <a:p>
            <a:r>
              <a:rPr lang="tr-TR" sz="2000" b="1" dirty="0">
                <a:solidFill>
                  <a:srgbClr val="0070C0"/>
                </a:solidFill>
              </a:rPr>
              <a:t>Görüş alanı nedir?</a:t>
            </a:r>
            <a:endParaRPr lang="en-US" sz="2000" b="1" dirty="0">
              <a:solidFill>
                <a:srgbClr val="0070C0"/>
              </a:solidFill>
            </a:endParaRPr>
          </a:p>
        </p:txBody>
      </p:sp>
      <p:sp>
        <p:nvSpPr>
          <p:cNvPr id="12" name="TextBox 11"/>
          <p:cNvSpPr txBox="1"/>
          <p:nvPr/>
        </p:nvSpPr>
        <p:spPr>
          <a:xfrm>
            <a:off x="2777710" y="2849846"/>
            <a:ext cx="3492875" cy="400110"/>
          </a:xfrm>
          <a:prstGeom prst="rect">
            <a:avLst/>
          </a:prstGeom>
          <a:noFill/>
        </p:spPr>
        <p:txBody>
          <a:bodyPr wrap="square" rtlCol="0">
            <a:spAutoFit/>
          </a:bodyPr>
          <a:lstStyle/>
          <a:p>
            <a:r>
              <a:rPr lang="tr-TR" sz="2000" b="1" dirty="0">
                <a:solidFill>
                  <a:srgbClr val="0070C0"/>
                </a:solidFill>
              </a:rPr>
              <a:t>Görüş alanı nasıl bulunur?</a:t>
            </a:r>
            <a:endParaRPr lang="en-US" sz="2000" b="1" dirty="0">
              <a:solidFill>
                <a:srgbClr val="0070C0"/>
              </a:solidFill>
            </a:endParaRPr>
          </a:p>
        </p:txBody>
      </p:sp>
      <p:sp>
        <p:nvSpPr>
          <p:cNvPr id="13" name="TextBox 12"/>
          <p:cNvSpPr txBox="1"/>
          <p:nvPr/>
        </p:nvSpPr>
        <p:spPr>
          <a:xfrm>
            <a:off x="2807276" y="4673876"/>
            <a:ext cx="3492875" cy="400110"/>
          </a:xfrm>
          <a:prstGeom prst="rect">
            <a:avLst/>
          </a:prstGeom>
          <a:noFill/>
        </p:spPr>
        <p:txBody>
          <a:bodyPr wrap="square" rtlCol="0">
            <a:spAutoFit/>
          </a:bodyPr>
          <a:lstStyle/>
          <a:p>
            <a:r>
              <a:rPr lang="tr-TR" sz="2000" b="1" dirty="0">
                <a:solidFill>
                  <a:srgbClr val="0070C0"/>
                </a:solidFill>
              </a:rPr>
              <a:t>Görüş alanı nasıl değişir?</a:t>
            </a:r>
            <a:endParaRPr lang="en-US" sz="2000" b="1" dirty="0">
              <a:solidFill>
                <a:srgbClr val="0070C0"/>
              </a:solidFill>
            </a:endParaRPr>
          </a:p>
        </p:txBody>
      </p:sp>
      <p:sp>
        <p:nvSpPr>
          <p:cNvPr id="14" name="TextBox 13"/>
          <p:cNvSpPr txBox="1"/>
          <p:nvPr/>
        </p:nvSpPr>
        <p:spPr>
          <a:xfrm>
            <a:off x="2777710" y="2099579"/>
            <a:ext cx="8909476" cy="400110"/>
          </a:xfrm>
          <a:prstGeom prst="rect">
            <a:avLst/>
          </a:prstGeom>
          <a:noFill/>
        </p:spPr>
        <p:txBody>
          <a:bodyPr wrap="square" rtlCol="0">
            <a:spAutoFit/>
          </a:bodyPr>
          <a:lstStyle/>
          <a:p>
            <a:r>
              <a:rPr lang="tr-TR" sz="2000" dirty="0"/>
              <a:t>Düzlem aynaya bakan gözlemcinin, aynada görebildiği alandır.</a:t>
            </a:r>
            <a:endParaRPr lang="en-US" sz="2000" dirty="0"/>
          </a:p>
        </p:txBody>
      </p:sp>
      <p:pic>
        <p:nvPicPr>
          <p:cNvPr id="15" name="Resim 2"/>
          <p:cNvPicPr/>
          <p:nvPr/>
        </p:nvPicPr>
        <p:blipFill rotWithShape="1">
          <a:blip r:embed="rId4"/>
          <a:srcRect l="48279" t="36076" r="35746" b="37718"/>
          <a:stretch/>
        </p:blipFill>
        <p:spPr>
          <a:xfrm>
            <a:off x="6571362" y="2899704"/>
            <a:ext cx="4053993" cy="2067917"/>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2807276" y="5211089"/>
            <a:ext cx="8206171" cy="707886"/>
          </a:xfrm>
          <a:prstGeom prst="rect">
            <a:avLst/>
          </a:prstGeom>
        </p:spPr>
        <p:txBody>
          <a:bodyPr wrap="square">
            <a:spAutoFit/>
          </a:bodyPr>
          <a:lstStyle/>
          <a:p>
            <a:r>
              <a:rPr lang="tr-TR" sz="2000" dirty="0"/>
              <a:t>Aynanın görüş alanı, </a:t>
            </a:r>
            <a:r>
              <a:rPr lang="tr-TR" sz="2000" u="sng" dirty="0"/>
              <a:t>aynanın boyutlarına</a:t>
            </a:r>
            <a:r>
              <a:rPr lang="tr-TR" sz="2000" dirty="0"/>
              <a:t>, </a:t>
            </a:r>
            <a:r>
              <a:rPr lang="tr-TR" sz="2000" u="sng" dirty="0"/>
              <a:t>gözün aynaya uzaklığına </a:t>
            </a:r>
            <a:r>
              <a:rPr lang="tr-TR" sz="2000" dirty="0"/>
              <a:t>ve </a:t>
            </a:r>
            <a:r>
              <a:rPr lang="tr-TR" sz="2000" u="sng" dirty="0"/>
              <a:t>aynaya bakış noktasına </a:t>
            </a:r>
            <a:r>
              <a:rPr lang="tr-TR" sz="2000" dirty="0"/>
              <a:t>göre değişir.</a:t>
            </a:r>
          </a:p>
        </p:txBody>
      </p:sp>
      <p:sp>
        <p:nvSpPr>
          <p:cNvPr id="18" name="Title 1"/>
          <p:cNvSpPr>
            <a:spLocks noGrp="1"/>
          </p:cNvSpPr>
          <p:nvPr>
            <p:ph type="title"/>
          </p:nvPr>
        </p:nvSpPr>
        <p:spPr>
          <a:xfrm>
            <a:off x="4355256" y="118014"/>
            <a:ext cx="7585050" cy="1284941"/>
          </a:xfrm>
        </p:spPr>
        <p:txBody>
          <a:bodyPr>
            <a:normAutofit/>
          </a:bodyPr>
          <a:lstStyle/>
          <a:p>
            <a:r>
              <a:rPr lang="tr-TR" sz="3200" dirty="0">
                <a:solidFill>
                  <a:srgbClr val="0070C0"/>
                </a:solidFill>
              </a:rPr>
              <a:t>Önceki Dersin Tekrarı</a:t>
            </a:r>
            <a:endParaRPr lang="en-US" sz="3200" dirty="0">
              <a:solidFill>
                <a:srgbClr val="0070C0"/>
              </a:solidFill>
            </a:endParaRPr>
          </a:p>
        </p:txBody>
      </p:sp>
    </p:spTree>
    <p:extLst>
      <p:ext uri="{BB962C8B-B14F-4D97-AF65-F5344CB8AC3E}">
        <p14:creationId xmlns:p14="http://schemas.microsoft.com/office/powerpoint/2010/main" val="210814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24256" y="524256"/>
            <a:ext cx="8241792" cy="461665"/>
          </a:xfrm>
          <a:prstGeom prst="rect">
            <a:avLst/>
          </a:prstGeom>
          <a:noFill/>
        </p:spPr>
        <p:txBody>
          <a:bodyPr wrap="square" rtlCol="0">
            <a:spAutoFit/>
          </a:bodyPr>
          <a:lstStyle/>
          <a:p>
            <a:r>
              <a:rPr lang="tr-TR" sz="2400" dirty="0"/>
              <a:t>Aktivite 3:</a:t>
            </a:r>
          </a:p>
        </p:txBody>
      </p:sp>
      <p:pic>
        <p:nvPicPr>
          <p:cNvPr id="1026" name="Picture 2" descr="https://i.ytimg.com/vi/hSZkSzvRx8w/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944" y="1780115"/>
            <a:ext cx="5614416" cy="4210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1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extShape 1"/>
          <p:cNvSpPr txBox="1"/>
          <p:nvPr/>
        </p:nvSpPr>
        <p:spPr>
          <a:xfrm>
            <a:off x="531518" y="60984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GÖRÜNTÜ</a:t>
            </a:r>
            <a:r>
              <a:rPr lang="tr-TR" sz="3600" spc="-1" dirty="0">
                <a:solidFill>
                  <a:srgbClr val="90C226"/>
                </a:solidFill>
                <a:uFill>
                  <a:solidFill>
                    <a:srgbClr val="FFFFFF"/>
                  </a:solidFill>
                </a:uFill>
              </a:rPr>
              <a:t>: Simülasyon ; </a:t>
            </a:r>
            <a:r>
              <a:rPr lang="tr-TR" sz="3600" spc="-1" dirty="0">
                <a:solidFill>
                  <a:srgbClr val="90C226"/>
                </a:solidFill>
                <a:uFill>
                  <a:solidFill>
                    <a:srgbClr val="FFFFFF"/>
                  </a:solidFill>
                </a:uFill>
                <a:hlinkClick r:id="rId2"/>
              </a:rPr>
              <a:t>http://ophysics.com/l10.html</a:t>
            </a:r>
            <a:endParaRPr lang="tr-TR" sz="1800" b="0" strike="noStrike" spc="-1" dirty="0">
              <a:solidFill>
                <a:srgbClr val="000000"/>
              </a:solidFill>
              <a:uFill>
                <a:solidFill>
                  <a:srgbClr val="FFFFFF"/>
                </a:solidFill>
              </a:uFill>
              <a:latin typeface="Trebuchet MS"/>
            </a:endParaRPr>
          </a:p>
        </p:txBody>
      </p:sp>
      <p:sp>
        <p:nvSpPr>
          <p:cNvPr id="197" name="CustomShape 2"/>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pic>
        <p:nvPicPr>
          <p:cNvPr id="2" name="Resim 1">
            <a:hlinkClick r:id="rId2"/>
          </p:cNvPr>
          <p:cNvPicPr>
            <a:picLocks noChangeAspect="1"/>
          </p:cNvPicPr>
          <p:nvPr/>
        </p:nvPicPr>
        <p:blipFill>
          <a:blip r:embed="rId3"/>
          <a:stretch>
            <a:fillRect/>
          </a:stretch>
        </p:blipFill>
        <p:spPr>
          <a:xfrm>
            <a:off x="700087" y="1957175"/>
            <a:ext cx="8427871" cy="40912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nvPr/>
        </p:nvPicPr>
        <p:blipFill>
          <a:blip r:embed="rId2"/>
          <a:stretch/>
        </p:blipFill>
        <p:spPr>
          <a:xfrm>
            <a:off x="451104" y="890016"/>
            <a:ext cx="6074043" cy="3720916"/>
          </a:xfrm>
          <a:prstGeom prst="rect">
            <a:avLst/>
          </a:prstGeom>
          <a:ln>
            <a:noFill/>
          </a:ln>
        </p:spPr>
      </p:pic>
      <p:sp>
        <p:nvSpPr>
          <p:cNvPr id="3" name="Metin kutusu 2"/>
          <p:cNvSpPr txBox="1"/>
          <p:nvPr/>
        </p:nvSpPr>
        <p:spPr>
          <a:xfrm>
            <a:off x="6656832" y="1097280"/>
            <a:ext cx="2633472" cy="2862322"/>
          </a:xfrm>
          <a:prstGeom prst="rect">
            <a:avLst/>
          </a:prstGeom>
          <a:noFill/>
        </p:spPr>
        <p:txBody>
          <a:bodyPr wrap="square" rtlCol="0">
            <a:spAutoFit/>
          </a:bodyPr>
          <a:lstStyle/>
          <a:p>
            <a:r>
              <a:rPr lang="tr-TR" dirty="0"/>
              <a:t>Resimdeki erkek çocuğunun konumu neresi olabilir;</a:t>
            </a:r>
          </a:p>
          <a:p>
            <a:r>
              <a:rPr lang="tr-TR" dirty="0"/>
              <a:t>-Merkezde</a:t>
            </a:r>
          </a:p>
          <a:p>
            <a:r>
              <a:rPr lang="tr-TR" dirty="0"/>
              <a:t>-Odakta</a:t>
            </a:r>
          </a:p>
          <a:p>
            <a:r>
              <a:rPr lang="tr-TR" dirty="0"/>
              <a:t>-Odak ile merkez arasında</a:t>
            </a:r>
          </a:p>
          <a:p>
            <a:r>
              <a:rPr lang="tr-TR" dirty="0"/>
              <a:t>-Merkez ile sonsuz arasında</a:t>
            </a:r>
          </a:p>
          <a:p>
            <a:r>
              <a:rPr lang="tr-TR" dirty="0"/>
              <a:t>-Odak ile ayna arasında</a:t>
            </a:r>
          </a:p>
        </p:txBody>
      </p:sp>
    </p:spTree>
    <p:extLst>
      <p:ext uri="{BB962C8B-B14F-4D97-AF65-F5344CB8AC3E}">
        <p14:creationId xmlns:p14="http://schemas.microsoft.com/office/powerpoint/2010/main" val="1479999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GERÇEK VE SANAL GÖRÜNTÜ</a:t>
            </a:r>
            <a:endParaRPr lang="tr-TR" sz="1800" b="0" strike="noStrike" spc="-1" dirty="0">
              <a:solidFill>
                <a:srgbClr val="000000"/>
              </a:solidFill>
              <a:uFill>
                <a:solidFill>
                  <a:srgbClr val="FFFFFF"/>
                </a:solidFill>
              </a:uFill>
              <a:latin typeface="Trebuchet MS"/>
            </a:endParaRPr>
          </a:p>
        </p:txBody>
      </p:sp>
      <p:sp>
        <p:nvSpPr>
          <p:cNvPr id="199" name="TextShape 2"/>
          <p:cNvSpPr txBox="1"/>
          <p:nvPr/>
        </p:nvSpPr>
        <p:spPr>
          <a:xfrm>
            <a:off x="677160" y="2160720"/>
            <a:ext cx="8596440" cy="3880440"/>
          </a:xfrm>
          <a:prstGeom prst="rect">
            <a:avLst/>
          </a:prstGeom>
          <a:noFill/>
          <a:ln>
            <a:noFill/>
          </a:ln>
        </p:spPr>
        <p:txBody>
          <a:bodyPr/>
          <a:lstStyle/>
          <a:p>
            <a:pPr marL="354013" indent="365125">
              <a:lnSpc>
                <a:spcPct val="100000"/>
              </a:lnSpc>
              <a:buClr>
                <a:srgbClr val="90C226"/>
              </a:buClr>
              <a:buSzPct val="80000"/>
            </a:pPr>
            <a:r>
              <a:rPr lang="tr-TR" sz="1800" b="0" strike="noStrike" spc="-1" dirty="0">
                <a:solidFill>
                  <a:srgbClr val="404040"/>
                </a:solidFill>
                <a:uFill>
                  <a:solidFill>
                    <a:srgbClr val="FFFFFF"/>
                  </a:solidFill>
                </a:uFill>
                <a:latin typeface="Trebuchet MS"/>
              </a:rPr>
              <a:t>Bir cismin görüntüsünün oluşabilmesi için, </a:t>
            </a:r>
            <a:r>
              <a:rPr lang="tr-TR" sz="1800" b="1" strike="noStrike" spc="-1" dirty="0">
                <a:solidFill>
                  <a:srgbClr val="404040"/>
                </a:solidFill>
                <a:uFill>
                  <a:solidFill>
                    <a:srgbClr val="FFFFFF"/>
                  </a:solidFill>
                </a:uFill>
                <a:latin typeface="Trebuchet MS"/>
              </a:rPr>
              <a:t>cisimden çıkıp aynaya ulaşan ve aynadan yansıyan ışınların kesişmesi </a:t>
            </a:r>
            <a:r>
              <a:rPr lang="tr-TR" sz="1800" b="0" strike="noStrike" spc="-1" dirty="0">
                <a:solidFill>
                  <a:srgbClr val="404040"/>
                </a:solidFill>
                <a:uFill>
                  <a:solidFill>
                    <a:srgbClr val="FFFFFF"/>
                  </a:solidFill>
                </a:uFill>
                <a:latin typeface="Trebuchet MS"/>
              </a:rPr>
              <a:t>gerekir. Eğer ki cisimden çıkan</a:t>
            </a:r>
          </a:p>
          <a:p>
            <a:pPr marL="354013" indent="365125">
              <a:lnSpc>
                <a:spcPct val="100000"/>
              </a:lnSpc>
              <a:buClr>
                <a:srgbClr val="90C226"/>
              </a:buClr>
              <a:buSzPct val="80000"/>
            </a:pPr>
            <a:r>
              <a:rPr lang="tr-TR" sz="1800" b="1" strike="noStrike" spc="-1" dirty="0">
                <a:solidFill>
                  <a:srgbClr val="404040"/>
                </a:solidFill>
                <a:uFill>
                  <a:solidFill>
                    <a:srgbClr val="FFFFFF"/>
                  </a:solidFill>
                </a:uFill>
                <a:latin typeface="Trebuchet MS"/>
              </a:rPr>
              <a:t>GERÇEK GÖRÜNTÜ</a:t>
            </a:r>
            <a:endParaRPr lang="tr-TR" sz="1800" b="0" strike="noStrike" spc="-1" dirty="0">
              <a:solidFill>
                <a:srgbClr val="404040"/>
              </a:solidFill>
              <a:uFill>
                <a:solidFill>
                  <a:srgbClr val="FFFFFF"/>
                </a:solidFill>
              </a:uFill>
              <a:latin typeface="Trebuchet MS"/>
            </a:endParaRPr>
          </a:p>
          <a:p>
            <a:pPr marL="354013" indent="365125">
              <a:lnSpc>
                <a:spcPct val="100000"/>
              </a:lnSpc>
            </a:pPr>
            <a:r>
              <a:rPr lang="tr-TR" sz="1800" b="0" strike="noStrike" spc="-1" dirty="0">
                <a:solidFill>
                  <a:srgbClr val="404040"/>
                </a:solidFill>
                <a:uFill>
                  <a:solidFill>
                    <a:srgbClr val="FFFFFF"/>
                  </a:solidFill>
                </a:uFill>
                <a:latin typeface="Trebuchet MS"/>
              </a:rPr>
              <a:t>Işınların </a:t>
            </a:r>
            <a:r>
              <a:rPr lang="tr-TR" sz="1800" b="1" strike="noStrike" spc="-1" dirty="0">
                <a:solidFill>
                  <a:srgbClr val="404040"/>
                </a:solidFill>
                <a:uFill>
                  <a:solidFill>
                    <a:srgbClr val="FFFFFF"/>
                  </a:solidFill>
                </a:uFill>
                <a:latin typeface="Trebuchet MS"/>
              </a:rPr>
              <a:t>kendisi</a:t>
            </a:r>
            <a:r>
              <a:rPr lang="tr-TR" sz="1800" b="0" strike="noStrike" spc="-1" dirty="0">
                <a:solidFill>
                  <a:srgbClr val="404040"/>
                </a:solidFill>
                <a:uFill>
                  <a:solidFill>
                    <a:srgbClr val="FFFFFF"/>
                  </a:solidFill>
                </a:uFill>
                <a:latin typeface="Trebuchet MS"/>
              </a:rPr>
              <a:t> kesişiyorsa, bu kesişim noktasında oluşan görüntüye </a:t>
            </a:r>
            <a:r>
              <a:rPr lang="tr-TR" sz="1800" b="0" i="1" u="sng" strike="noStrike" spc="-1" dirty="0">
                <a:solidFill>
                  <a:srgbClr val="404040"/>
                </a:solidFill>
                <a:uFill>
                  <a:solidFill>
                    <a:srgbClr val="FFFFFF"/>
                  </a:solidFill>
                </a:uFill>
                <a:latin typeface="Trebuchet MS"/>
              </a:rPr>
              <a:t>gerçek görüntü</a:t>
            </a:r>
            <a:r>
              <a:rPr lang="tr-TR" sz="1800" b="0" strike="noStrike" spc="-1" dirty="0">
                <a:solidFill>
                  <a:srgbClr val="404040"/>
                </a:solidFill>
                <a:uFill>
                  <a:solidFill>
                    <a:srgbClr val="FFFFFF"/>
                  </a:solidFill>
                </a:uFill>
                <a:latin typeface="Trebuchet MS"/>
              </a:rPr>
              <a:t> denir.</a:t>
            </a:r>
          </a:p>
          <a:p>
            <a:pPr marL="354013" indent="365125">
              <a:lnSpc>
                <a:spcPct val="100000"/>
              </a:lnSpc>
              <a:buClr>
                <a:srgbClr val="90C226"/>
              </a:buClr>
              <a:buSzPct val="80000"/>
            </a:pPr>
            <a:r>
              <a:rPr lang="tr-TR" sz="1800" b="1" strike="noStrike" spc="-1" dirty="0">
                <a:solidFill>
                  <a:srgbClr val="404040"/>
                </a:solidFill>
                <a:uFill>
                  <a:solidFill>
                    <a:srgbClr val="FFFFFF"/>
                  </a:solidFill>
                </a:uFill>
                <a:latin typeface="Trebuchet MS"/>
              </a:rPr>
              <a:t>SANAL GÖRÜNTÜ</a:t>
            </a:r>
            <a:endParaRPr lang="tr-TR" sz="1800" b="0" strike="noStrike" spc="-1" dirty="0">
              <a:solidFill>
                <a:srgbClr val="404040"/>
              </a:solidFill>
              <a:uFill>
                <a:solidFill>
                  <a:srgbClr val="FFFFFF"/>
                </a:solidFill>
              </a:uFill>
              <a:latin typeface="Trebuchet MS"/>
            </a:endParaRPr>
          </a:p>
          <a:p>
            <a:pPr marL="354013" indent="365125">
              <a:lnSpc>
                <a:spcPct val="100000"/>
              </a:lnSpc>
            </a:pPr>
            <a:r>
              <a:rPr lang="tr-TR" sz="1800" b="0" strike="noStrike" spc="-1" dirty="0">
                <a:solidFill>
                  <a:srgbClr val="404040"/>
                </a:solidFill>
                <a:uFill>
                  <a:solidFill>
                    <a:srgbClr val="FFFFFF"/>
                  </a:solidFill>
                </a:uFill>
                <a:latin typeface="Trebuchet MS"/>
              </a:rPr>
              <a:t>Işınların kendisi de değil de, </a:t>
            </a:r>
            <a:r>
              <a:rPr lang="tr-TR" sz="1800" b="1" strike="noStrike" spc="-1" dirty="0">
                <a:solidFill>
                  <a:srgbClr val="404040"/>
                </a:solidFill>
                <a:uFill>
                  <a:solidFill>
                    <a:srgbClr val="FFFFFF"/>
                  </a:solidFill>
                </a:uFill>
                <a:latin typeface="Trebuchet MS"/>
              </a:rPr>
              <a:t>uzantıları</a:t>
            </a:r>
            <a:r>
              <a:rPr lang="tr-TR" sz="1800" b="0" strike="noStrike" spc="-1" dirty="0">
                <a:solidFill>
                  <a:srgbClr val="404040"/>
                </a:solidFill>
                <a:uFill>
                  <a:solidFill>
                    <a:srgbClr val="FFFFFF"/>
                  </a:solidFill>
                </a:uFill>
                <a:latin typeface="Trebuchet MS"/>
              </a:rPr>
              <a:t> kesişiyorsa; bu kesişim noktasında oluşan görüntüye </a:t>
            </a:r>
            <a:r>
              <a:rPr lang="tr-TR" sz="1800" b="0" i="1" u="sng" strike="noStrike" spc="-1" dirty="0">
                <a:solidFill>
                  <a:srgbClr val="404040"/>
                </a:solidFill>
                <a:uFill>
                  <a:solidFill>
                    <a:srgbClr val="FFFFFF"/>
                  </a:solidFill>
                </a:uFill>
                <a:latin typeface="Trebuchet MS"/>
              </a:rPr>
              <a:t>sanal görüntü</a:t>
            </a:r>
            <a:r>
              <a:rPr lang="tr-TR" sz="1800" b="0" strike="noStrike" spc="-1" dirty="0">
                <a:solidFill>
                  <a:srgbClr val="404040"/>
                </a:solidFill>
                <a:uFill>
                  <a:solidFill>
                    <a:srgbClr val="FFFFFF"/>
                  </a:solidFill>
                </a:uFill>
                <a:latin typeface="Trebuchet MS"/>
              </a:rPr>
              <a:t> denir.</a:t>
            </a:r>
          </a:p>
          <a:p>
            <a:pPr marL="354013" indent="365125">
              <a:lnSpc>
                <a:spcPct val="100000"/>
              </a:lnSpc>
            </a:pPr>
            <a:endParaRPr lang="tr-TR" sz="1800" b="0" strike="noStrike" spc="-1" dirty="0">
              <a:solidFill>
                <a:srgbClr val="404040"/>
              </a:solidFill>
              <a:uFill>
                <a:solidFill>
                  <a:srgbClr val="FFFFFF"/>
                </a:solidFill>
              </a:uFill>
              <a:latin typeface="Trebuchet MS"/>
            </a:endParaRPr>
          </a:p>
          <a:p>
            <a:pPr marL="354013" indent="365125">
              <a:lnSpc>
                <a:spcPct val="100000"/>
              </a:lnSpc>
            </a:pPr>
            <a:r>
              <a:rPr lang="tr-TR" sz="1800" b="1" strike="noStrike" spc="-1" dirty="0">
                <a:solidFill>
                  <a:srgbClr val="404040"/>
                </a:solidFill>
                <a:uFill>
                  <a:solidFill>
                    <a:srgbClr val="FFFFFF"/>
                  </a:solidFill>
                </a:uFill>
                <a:latin typeface="Trebuchet MS"/>
              </a:rPr>
              <a:t>Soru: </a:t>
            </a:r>
            <a:r>
              <a:rPr lang="tr-TR" sz="1800" b="0" strike="noStrike" spc="-1" dirty="0">
                <a:solidFill>
                  <a:srgbClr val="404040"/>
                </a:solidFill>
                <a:uFill>
                  <a:solidFill>
                    <a:srgbClr val="FFFFFF"/>
                  </a:solidFill>
                </a:uFill>
                <a:latin typeface="Trebuchet MS"/>
              </a:rPr>
              <a:t>Düzlem aynada oluşan görüntü gerçek mi, yoksa sanal mı?</a:t>
            </a:r>
          </a:p>
        </p:txBody>
      </p:sp>
      <p:sp>
        <p:nvSpPr>
          <p:cNvPr id="200"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GERÇEK GÖRÜNTÜ</a:t>
            </a:r>
            <a:endParaRPr lang="tr-TR" sz="1800" b="0" strike="noStrike" spc="-1" dirty="0">
              <a:solidFill>
                <a:srgbClr val="000000"/>
              </a:solidFill>
              <a:uFill>
                <a:solidFill>
                  <a:srgbClr val="FFFFFF"/>
                </a:solidFill>
              </a:uFill>
              <a:latin typeface="Trebuchet MS"/>
            </a:endParaRPr>
          </a:p>
        </p:txBody>
      </p:sp>
      <p:sp>
        <p:nvSpPr>
          <p:cNvPr id="202" name="CustomShape 2"/>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pic>
        <p:nvPicPr>
          <p:cNvPr id="2" name="Virtual and real im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7380" y="1929960"/>
            <a:ext cx="6096000" cy="3429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GÖRÜNTÜ OLUŞUMU
</a:t>
            </a:r>
            <a:r>
              <a:rPr lang="tr-TR" sz="2000" b="1" strike="noStrike" spc="-1" dirty="0">
                <a:solidFill>
                  <a:srgbClr val="90C226"/>
                </a:solidFill>
                <a:uFill>
                  <a:solidFill>
                    <a:srgbClr val="FFFFFF"/>
                  </a:solidFill>
                </a:uFill>
                <a:latin typeface="Trebuchet MS"/>
              </a:rPr>
              <a:t>Çukur Aynada Görüntü</a:t>
            </a:r>
            <a:endParaRPr lang="tr-TR" sz="1800" b="0" strike="noStrike" spc="-1" dirty="0">
              <a:solidFill>
                <a:srgbClr val="000000"/>
              </a:solidFill>
              <a:uFill>
                <a:solidFill>
                  <a:srgbClr val="FFFFFF"/>
                </a:solidFill>
              </a:uFill>
              <a:latin typeface="Trebuchet MS"/>
            </a:endParaRPr>
          </a:p>
        </p:txBody>
      </p:sp>
      <p:sp>
        <p:nvSpPr>
          <p:cNvPr id="204"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1. Cisim sonsuzda ise;</a:t>
            </a:r>
            <a:endParaRPr lang="tr-TR" sz="1800" b="0" strike="noStrike" spc="-1" dirty="0">
              <a:solidFill>
                <a:srgbClr val="404040"/>
              </a:solidFill>
              <a:uFill>
                <a:solidFill>
                  <a:srgbClr val="FFFFFF"/>
                </a:solidFill>
              </a:uFill>
              <a:latin typeface="Trebuchet MS"/>
            </a:endParaRPr>
          </a:p>
          <a:p>
            <a:pPr>
              <a:lnSpc>
                <a:spcPct val="100000"/>
              </a:lnSpc>
            </a:pPr>
            <a:r>
              <a:rPr lang="tr-TR" sz="1800" b="0" strike="noStrike" spc="-1" dirty="0">
                <a:solidFill>
                  <a:srgbClr val="404040"/>
                </a:solidFill>
                <a:uFill>
                  <a:solidFill>
                    <a:srgbClr val="FFFFFF"/>
                  </a:solidFill>
                </a:uFill>
                <a:latin typeface="Trebuchet MS"/>
              </a:rPr>
              <a:t>Sonsuzda bulunan bir cisimden çıkan ışınlar çukur aynaya yaklaşık paralel gelir. Çukur aynaya paralel gelen ışınlar yansıdıklarında odak noktasından geçer. Bu durumda sonsuzdaki bir cismin görüntüsü odak noktasında, gerçek ve noktasal şekilde oluşur.</a:t>
            </a:r>
          </a:p>
          <a:p>
            <a:pPr>
              <a:lnSpc>
                <a:spcPct val="100000"/>
              </a:lnSpc>
            </a:pPr>
            <a:r>
              <a:rPr lang="tr-TR" sz="1800" b="0" strike="noStrike" spc="-1" dirty="0">
                <a:solidFill>
                  <a:srgbClr val="404040"/>
                </a:solidFill>
                <a:uFill>
                  <a:solidFill>
                    <a:srgbClr val="FFFFFF"/>
                  </a:solidFill>
                </a:uFill>
                <a:latin typeface="Trebuchet MS"/>
              </a:rPr>
              <a:t>ÖRNEK:</a:t>
            </a:r>
          </a:p>
          <a:p>
            <a:pPr>
              <a:lnSpc>
                <a:spcPct val="100000"/>
              </a:lnSpc>
            </a:pPr>
            <a:r>
              <a:rPr lang="tr-TR" sz="1800" b="0" i="1" strike="noStrike" spc="-1" dirty="0">
                <a:solidFill>
                  <a:srgbClr val="404040"/>
                </a:solidFill>
                <a:uFill>
                  <a:solidFill>
                    <a:srgbClr val="FFFFFF"/>
                  </a:solidFill>
                </a:uFill>
                <a:latin typeface="Trebuchet MS"/>
              </a:rPr>
              <a:t>Güneş görece çok uzak olduğu için güneşten gelen ışınları sonsuzdan geliyormuş gibi düşünebiliriz.</a:t>
            </a: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205" name="Picture 3"/>
          <p:cNvPicPr/>
          <p:nvPr/>
        </p:nvPicPr>
        <p:blipFill>
          <a:blip r:embed="rId2"/>
          <a:stretch/>
        </p:blipFill>
        <p:spPr>
          <a:xfrm>
            <a:off x="3126960" y="4667760"/>
            <a:ext cx="3552840" cy="1711800"/>
          </a:xfrm>
          <a:prstGeom prst="rect">
            <a:avLst/>
          </a:prstGeom>
          <a:ln>
            <a:noFill/>
          </a:ln>
        </p:spPr>
      </p:pic>
      <p:sp>
        <p:nvSpPr>
          <p:cNvPr id="206"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GÖRÜNTÜ OLUŞUMU
</a:t>
            </a:r>
            <a:r>
              <a:rPr lang="tr-TR" sz="2000" b="1" strike="noStrike" spc="-1" dirty="0">
                <a:solidFill>
                  <a:srgbClr val="90C226"/>
                </a:solidFill>
                <a:uFill>
                  <a:solidFill>
                    <a:srgbClr val="FFFFFF"/>
                  </a:solidFill>
                </a:uFill>
                <a:latin typeface="Trebuchet MS"/>
              </a:rPr>
              <a:t>Çukur Aynada Görüntü</a:t>
            </a:r>
            <a:endParaRPr lang="tr-TR" sz="1800" b="0" strike="noStrike" spc="-1" dirty="0">
              <a:solidFill>
                <a:srgbClr val="000000"/>
              </a:solidFill>
              <a:uFill>
                <a:solidFill>
                  <a:srgbClr val="FFFFFF"/>
                </a:solidFill>
              </a:uFill>
              <a:latin typeface="Trebuchet MS"/>
            </a:endParaRPr>
          </a:p>
        </p:txBody>
      </p:sp>
      <p:sp>
        <p:nvSpPr>
          <p:cNvPr id="208"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2. Cisim sonsuz ile merkez arasında ise;</a:t>
            </a:r>
            <a:endParaRPr lang="tr-TR" sz="1800" b="0" strike="noStrike" spc="-1" dirty="0">
              <a:solidFill>
                <a:srgbClr val="404040"/>
              </a:solidFill>
              <a:uFill>
                <a:solidFill>
                  <a:srgbClr val="FFFFFF"/>
                </a:solidFill>
              </a:uFill>
              <a:latin typeface="Trebuchet MS"/>
            </a:endParaRPr>
          </a:p>
          <a:p>
            <a:pPr>
              <a:lnSpc>
                <a:spcPct val="100000"/>
              </a:lnSpc>
            </a:pPr>
            <a:r>
              <a:rPr lang="tr-TR" sz="1800" b="0" strike="noStrike" spc="-1" dirty="0">
                <a:solidFill>
                  <a:srgbClr val="404040"/>
                </a:solidFill>
                <a:uFill>
                  <a:solidFill>
                    <a:srgbClr val="FFFFFF"/>
                  </a:solidFill>
                </a:uFill>
                <a:latin typeface="Trebuchet MS"/>
              </a:rPr>
              <a:t>Cisim merkezin dışında ise görüntü odak noktası ile merkez arasında, yansıyan ışınların kendilerinin kesiştiği yerde oluştuğundan gerçek, cisme göre ters ve boyu cismin boyundan küçüktür.</a:t>
            </a:r>
          </a:p>
          <a:p>
            <a:pPr>
              <a:lnSpc>
                <a:spcPct val="100000"/>
              </a:lnSpc>
            </a:pPr>
            <a:r>
              <a:rPr lang="tr-TR" sz="1800" b="0" strike="noStrike" spc="-1" dirty="0">
                <a:solidFill>
                  <a:srgbClr val="404040"/>
                </a:solidFill>
                <a:uFill>
                  <a:solidFill>
                    <a:srgbClr val="FFFFFF"/>
                  </a:solidFill>
                </a:uFill>
                <a:latin typeface="Trebuchet MS"/>
              </a:rPr>
              <a:t>!!!! Cismin görüntüsünü çizebilmek için cismin tepe noktasından aynaya doğru iki ışın çizilir. Biri asal eksene paralel, diğeri ise aynanın tepe noktasına gelecek şekilde.!!!!</a:t>
            </a:r>
          </a:p>
          <a:p>
            <a:pPr>
              <a:lnSpc>
                <a:spcPct val="100000"/>
              </a:lnSpc>
            </a:pPr>
            <a:r>
              <a:rPr lang="tr-TR" sz="1800" b="0" strike="noStrike" spc="-1" dirty="0">
                <a:solidFill>
                  <a:srgbClr val="404040"/>
                </a:solidFill>
                <a:uFill>
                  <a:solidFill>
                    <a:srgbClr val="FFFFFF"/>
                  </a:solidFill>
                </a:uFill>
                <a:latin typeface="Trebuchet MS"/>
              </a:rPr>
              <a:t>Çizilen ışınlar yansıma kurallarını takip eder.</a:t>
            </a:r>
          </a:p>
        </p:txBody>
      </p:sp>
      <p:pic>
        <p:nvPicPr>
          <p:cNvPr id="209" name="Picture 4"/>
          <p:cNvPicPr/>
          <p:nvPr/>
        </p:nvPicPr>
        <p:blipFill>
          <a:blip r:embed="rId2"/>
          <a:stretch/>
        </p:blipFill>
        <p:spPr>
          <a:xfrm>
            <a:off x="5434560" y="4185000"/>
            <a:ext cx="3839040" cy="1913040"/>
          </a:xfrm>
          <a:prstGeom prst="rect">
            <a:avLst/>
          </a:prstGeom>
          <a:ln>
            <a:noFill/>
          </a:ln>
        </p:spPr>
      </p:pic>
      <p:sp>
        <p:nvSpPr>
          <p:cNvPr id="210"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GÖRÜNTÜ OLUŞUMU
</a:t>
            </a:r>
            <a:r>
              <a:rPr lang="tr-TR" sz="2000" b="1" strike="noStrike" spc="-1" dirty="0">
                <a:solidFill>
                  <a:srgbClr val="90C226"/>
                </a:solidFill>
                <a:uFill>
                  <a:solidFill>
                    <a:srgbClr val="FFFFFF"/>
                  </a:solidFill>
                </a:uFill>
                <a:latin typeface="Trebuchet MS"/>
              </a:rPr>
              <a:t>Çukur Aynada Görüntü</a:t>
            </a:r>
            <a:endParaRPr lang="tr-TR" sz="1800" b="0" strike="noStrike" spc="-1" dirty="0">
              <a:solidFill>
                <a:srgbClr val="000000"/>
              </a:solidFill>
              <a:uFill>
                <a:solidFill>
                  <a:srgbClr val="FFFFFF"/>
                </a:solidFill>
              </a:uFill>
              <a:latin typeface="Trebuchet MS"/>
            </a:endParaRPr>
          </a:p>
        </p:txBody>
      </p:sp>
      <p:sp>
        <p:nvSpPr>
          <p:cNvPr id="212"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3.Cisim merkezde ise;</a:t>
            </a:r>
            <a:endParaRPr lang="tr-TR" sz="1800" b="0" strike="noStrike" spc="-1" dirty="0">
              <a:solidFill>
                <a:srgbClr val="404040"/>
              </a:solidFill>
              <a:uFill>
                <a:solidFill>
                  <a:srgbClr val="FFFFFF"/>
                </a:solidFill>
              </a:uFill>
              <a:latin typeface="Trebuchet MS"/>
            </a:endParaRPr>
          </a:p>
          <a:p>
            <a:pPr>
              <a:lnSpc>
                <a:spcPct val="100000"/>
              </a:lnSpc>
            </a:pPr>
            <a:r>
              <a:rPr lang="tr-TR" sz="1800" b="0" strike="noStrike" spc="-1" dirty="0">
                <a:solidFill>
                  <a:srgbClr val="404040"/>
                </a:solidFill>
                <a:uFill>
                  <a:solidFill>
                    <a:srgbClr val="FFFFFF"/>
                  </a:solidFill>
                </a:uFill>
                <a:latin typeface="Trebuchet MS"/>
              </a:rPr>
              <a:t>Merkezde bulunan cismin görüntüsü yine merkezde, gerçek, cisimle aynı boyda ve cisme göre terstir.</a:t>
            </a: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213" name="Picture 4"/>
          <p:cNvPicPr/>
          <p:nvPr/>
        </p:nvPicPr>
        <p:blipFill>
          <a:blip r:embed="rId2"/>
          <a:stretch/>
        </p:blipFill>
        <p:spPr>
          <a:xfrm>
            <a:off x="3116880" y="4223520"/>
            <a:ext cx="3641040" cy="1613880"/>
          </a:xfrm>
          <a:prstGeom prst="rect">
            <a:avLst/>
          </a:prstGeom>
          <a:ln>
            <a:noFill/>
          </a:ln>
        </p:spPr>
      </p:pic>
      <p:sp>
        <p:nvSpPr>
          <p:cNvPr id="214"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GÖRÜNTÜ OLUŞUMU
</a:t>
            </a:r>
            <a:r>
              <a:rPr lang="tr-TR" sz="2000" b="1" strike="noStrike" spc="-1" dirty="0">
                <a:solidFill>
                  <a:srgbClr val="90C226"/>
                </a:solidFill>
                <a:uFill>
                  <a:solidFill>
                    <a:srgbClr val="FFFFFF"/>
                  </a:solidFill>
                </a:uFill>
                <a:latin typeface="Trebuchet MS"/>
              </a:rPr>
              <a:t>Çukur Aynada Görüntü</a:t>
            </a:r>
            <a:endParaRPr lang="tr-TR" sz="1800" b="0" strike="noStrike" spc="-1" dirty="0">
              <a:solidFill>
                <a:srgbClr val="000000"/>
              </a:solidFill>
              <a:uFill>
                <a:solidFill>
                  <a:srgbClr val="FFFFFF"/>
                </a:solidFill>
              </a:uFill>
              <a:latin typeface="Trebuchet MS"/>
            </a:endParaRPr>
          </a:p>
        </p:txBody>
      </p:sp>
      <p:sp>
        <p:nvSpPr>
          <p:cNvPr id="216"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4.Cisim merkez ile odak noktası arasında ise;</a:t>
            </a:r>
            <a:endParaRPr lang="tr-TR" sz="1800" b="0" strike="noStrike" spc="-1" dirty="0">
              <a:solidFill>
                <a:srgbClr val="404040"/>
              </a:solidFill>
              <a:uFill>
                <a:solidFill>
                  <a:srgbClr val="FFFFFF"/>
                </a:solidFill>
              </a:uFill>
              <a:latin typeface="Trebuchet MS"/>
            </a:endParaRPr>
          </a:p>
          <a:p>
            <a:pPr>
              <a:lnSpc>
                <a:spcPct val="100000"/>
              </a:lnSpc>
            </a:pPr>
            <a:r>
              <a:rPr lang="tr-TR" sz="1800" b="0" strike="noStrike" spc="-1" dirty="0">
                <a:solidFill>
                  <a:srgbClr val="404040"/>
                </a:solidFill>
                <a:uFill>
                  <a:solidFill>
                    <a:srgbClr val="FFFFFF"/>
                  </a:solidFill>
                </a:uFill>
                <a:latin typeface="Trebuchet MS"/>
              </a:rPr>
              <a:t>Merkez ile odak arasında bulunan cismin görüntüsü merkezin dışında, gerçek cisimden büyük ve cisme göre terstir.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217" name="Picture 3"/>
          <p:cNvPicPr/>
          <p:nvPr/>
        </p:nvPicPr>
        <p:blipFill>
          <a:blip r:embed="rId2"/>
          <a:stretch/>
        </p:blipFill>
        <p:spPr>
          <a:xfrm>
            <a:off x="3074760" y="3953520"/>
            <a:ext cx="3801600" cy="1955520"/>
          </a:xfrm>
          <a:prstGeom prst="rect">
            <a:avLst/>
          </a:prstGeom>
          <a:ln>
            <a:noFill/>
          </a:ln>
        </p:spPr>
      </p:pic>
      <p:sp>
        <p:nvSpPr>
          <p:cNvPr id="218"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GÖRÜNTÜ OLUŞUMU
</a:t>
            </a:r>
            <a:r>
              <a:rPr lang="tr-TR" sz="2000" b="1" strike="noStrike" spc="-1" dirty="0">
                <a:solidFill>
                  <a:srgbClr val="90C226"/>
                </a:solidFill>
                <a:uFill>
                  <a:solidFill>
                    <a:srgbClr val="FFFFFF"/>
                  </a:solidFill>
                </a:uFill>
                <a:latin typeface="Trebuchet MS"/>
              </a:rPr>
              <a:t>Çukur Aynada Görüntü</a:t>
            </a:r>
            <a:endParaRPr lang="tr-TR" sz="1800" b="0" strike="noStrike" spc="-1" dirty="0">
              <a:solidFill>
                <a:srgbClr val="000000"/>
              </a:solidFill>
              <a:uFill>
                <a:solidFill>
                  <a:srgbClr val="FFFFFF"/>
                </a:solidFill>
              </a:uFill>
              <a:latin typeface="Trebuchet MS"/>
            </a:endParaRPr>
          </a:p>
        </p:txBody>
      </p:sp>
      <p:sp>
        <p:nvSpPr>
          <p:cNvPr id="220"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5.Cisim odakta ise;</a:t>
            </a:r>
            <a:endParaRPr lang="tr-TR" sz="1800" b="0" strike="noStrike" spc="-1" dirty="0">
              <a:solidFill>
                <a:srgbClr val="404040"/>
              </a:solidFill>
              <a:uFill>
                <a:solidFill>
                  <a:srgbClr val="FFFFFF"/>
                </a:solidFill>
              </a:uFill>
              <a:latin typeface="Trebuchet MS"/>
            </a:endParaRPr>
          </a:p>
          <a:p>
            <a:pPr>
              <a:lnSpc>
                <a:spcPct val="100000"/>
              </a:lnSpc>
            </a:pPr>
            <a:r>
              <a:rPr lang="tr-TR" sz="1800" b="0" strike="noStrike" spc="-1" dirty="0">
                <a:solidFill>
                  <a:srgbClr val="404040"/>
                </a:solidFill>
                <a:uFill>
                  <a:solidFill>
                    <a:srgbClr val="FFFFFF"/>
                  </a:solidFill>
                </a:uFill>
                <a:latin typeface="Trebuchet MS"/>
              </a:rPr>
              <a:t>Odak noktasında bulunan bir cisimden aynaya gelen ışınlar aynadan yansıyınca birbirine paralel olur.</a:t>
            </a:r>
          </a:p>
          <a:p>
            <a:pPr>
              <a:lnSpc>
                <a:spcPct val="100000"/>
              </a:lnSpc>
            </a:pPr>
            <a:r>
              <a:rPr lang="tr-TR" sz="1800" b="0" strike="noStrike" spc="-1" dirty="0">
                <a:solidFill>
                  <a:srgbClr val="404040"/>
                </a:solidFill>
                <a:uFill>
                  <a:solidFill>
                    <a:srgbClr val="FFFFFF"/>
                  </a:solidFill>
                </a:uFill>
                <a:latin typeface="Trebuchet MS"/>
              </a:rPr>
              <a:t>Paralel ışınların sonsuzda kesiştiği varsayılacağından görüntüsü sonsuzda oluşur ve görüntü belirsizdir.</a:t>
            </a: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221" name="Picture 4"/>
          <p:cNvPicPr/>
          <p:nvPr/>
        </p:nvPicPr>
        <p:blipFill>
          <a:blip r:embed="rId2"/>
          <a:stretch/>
        </p:blipFill>
        <p:spPr>
          <a:xfrm>
            <a:off x="3038040" y="4145400"/>
            <a:ext cx="3982320" cy="1652400"/>
          </a:xfrm>
          <a:prstGeom prst="rect">
            <a:avLst/>
          </a:prstGeom>
          <a:ln>
            <a:noFill/>
          </a:ln>
        </p:spPr>
      </p:pic>
      <p:sp>
        <p:nvSpPr>
          <p:cNvPr id="222"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601141" y="-113808"/>
            <a:ext cx="10202622" cy="1732056"/>
          </a:xfrm>
        </p:spPr>
        <p:txBody>
          <a:bodyPr>
            <a:normAutofit/>
          </a:bodyPr>
          <a:lstStyle/>
          <a:p>
            <a:r>
              <a:rPr lang="tr-TR" sz="3200" dirty="0">
                <a:solidFill>
                  <a:srgbClr val="00B0F0"/>
                </a:solidFill>
              </a:rPr>
              <a:t>Üniversite Giriş Sınavına Hazırlık Sorusu</a:t>
            </a:r>
            <a:br>
              <a:rPr lang="tr-TR" sz="3200" dirty="0">
                <a:solidFill>
                  <a:srgbClr val="00B0F0"/>
                </a:solidFill>
              </a:rPr>
            </a:br>
            <a:endParaRPr lang="en-US" sz="3200" dirty="0">
              <a:solidFill>
                <a:srgbClr val="00B0F0"/>
              </a:solidFill>
            </a:endParaRPr>
          </a:p>
        </p:txBody>
      </p:sp>
      <p:sp>
        <p:nvSpPr>
          <p:cNvPr id="3" name="Content Placeholder 2"/>
          <p:cNvSpPr>
            <a:spLocks noGrp="1"/>
          </p:cNvSpPr>
          <p:nvPr>
            <p:ph idx="1"/>
          </p:nvPr>
        </p:nvSpPr>
        <p:spPr/>
        <p:txBody>
          <a:bodyPr/>
          <a:lstStyle/>
          <a:p>
            <a:r>
              <a:rPr lang="tr-TR" dirty="0"/>
              <a:t>2003 ÖSS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2186" y="5868967"/>
            <a:ext cx="733277" cy="868924"/>
          </a:xfrm>
          <a:prstGeom prst="rect">
            <a:avLst/>
          </a:prstGeom>
        </p:spPr>
      </p:pic>
      <p:pic>
        <p:nvPicPr>
          <p:cNvPr id="7" name="Resim 5" descr="ÖSS Düzlem Ayna Çıkmış Soruları SORU NU: 36-17 "/>
          <p:cNvPicPr/>
          <p:nvPr/>
        </p:nvPicPr>
        <p:blipFill rotWithShape="1">
          <a:blip r:embed="rId3">
            <a:extLst>
              <a:ext uri="{28A0092B-C50C-407E-A947-70E740481C1C}">
                <a14:useLocalDpi xmlns:a14="http://schemas.microsoft.com/office/drawing/2010/main" val="0"/>
              </a:ext>
            </a:extLst>
          </a:blip>
          <a:srcRect l="6135" b="10956"/>
          <a:stretch/>
        </p:blipFill>
        <p:spPr bwMode="auto">
          <a:xfrm>
            <a:off x="4006304" y="1446275"/>
            <a:ext cx="6924359" cy="4672536"/>
          </a:xfrm>
          <a:prstGeom prst="rect">
            <a:avLst/>
          </a:prstGeom>
          <a:noFill/>
          <a:ln>
            <a:noFill/>
          </a:ln>
        </p:spPr>
      </p:pic>
      <p:sp>
        <p:nvSpPr>
          <p:cNvPr id="9" name="Oval 8"/>
          <p:cNvSpPr/>
          <p:nvPr/>
        </p:nvSpPr>
        <p:spPr>
          <a:xfrm>
            <a:off x="6703986" y="5435852"/>
            <a:ext cx="509665" cy="4947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542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GÖRÜNTÜ OLUŞUMU
</a:t>
            </a:r>
            <a:r>
              <a:rPr lang="tr-TR" sz="2000" b="1" strike="noStrike" spc="-1" dirty="0">
                <a:solidFill>
                  <a:srgbClr val="90C226"/>
                </a:solidFill>
                <a:uFill>
                  <a:solidFill>
                    <a:srgbClr val="FFFFFF"/>
                  </a:solidFill>
                </a:uFill>
                <a:latin typeface="Trebuchet MS"/>
              </a:rPr>
              <a:t>Çukur Aynada Görüntü</a:t>
            </a:r>
            <a:endParaRPr lang="tr-TR" sz="1800" b="0" strike="noStrike" spc="-1" dirty="0">
              <a:solidFill>
                <a:srgbClr val="000000"/>
              </a:solidFill>
              <a:uFill>
                <a:solidFill>
                  <a:srgbClr val="FFFFFF"/>
                </a:solidFill>
              </a:uFill>
              <a:latin typeface="Trebuchet MS"/>
            </a:endParaRPr>
          </a:p>
        </p:txBody>
      </p:sp>
      <p:sp>
        <p:nvSpPr>
          <p:cNvPr id="224"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1" strike="noStrike" spc="-1" dirty="0">
                <a:solidFill>
                  <a:srgbClr val="404040"/>
                </a:solidFill>
                <a:uFill>
                  <a:solidFill>
                    <a:srgbClr val="FFFFFF"/>
                  </a:solidFill>
                </a:uFill>
                <a:latin typeface="Trebuchet MS"/>
              </a:rPr>
              <a:t>6. Cisim ayna ile odak arasında ise;</a:t>
            </a:r>
            <a:endParaRPr lang="tr-TR" sz="1800" b="0" strike="noStrike" spc="-1" dirty="0">
              <a:solidFill>
                <a:srgbClr val="404040"/>
              </a:solidFill>
              <a:uFill>
                <a:solidFill>
                  <a:srgbClr val="FFFFFF"/>
                </a:solidFill>
              </a:uFill>
              <a:latin typeface="Trebuchet MS"/>
            </a:endParaRPr>
          </a:p>
          <a:p>
            <a:pPr>
              <a:lnSpc>
                <a:spcPct val="100000"/>
              </a:lnSpc>
            </a:pPr>
            <a:r>
              <a:rPr lang="tr-TR" sz="1800" b="0" strike="noStrike" spc="-1" dirty="0">
                <a:solidFill>
                  <a:srgbClr val="404040"/>
                </a:solidFill>
                <a:uFill>
                  <a:solidFill>
                    <a:srgbClr val="FFFFFF"/>
                  </a:solidFill>
                </a:uFill>
                <a:latin typeface="Trebuchet MS"/>
              </a:rPr>
              <a:t>Ayna ile odak noktası arasındaki cismin görüntüsü, ayna arkasında yansıyan ışınların uzantısı kesişerek oluştuğu için sanal, cisimden büyük ve cisme göre düzdür.</a:t>
            </a:r>
          </a:p>
        </p:txBody>
      </p:sp>
      <p:pic>
        <p:nvPicPr>
          <p:cNvPr id="225" name="Picture 3"/>
          <p:cNvPicPr/>
          <p:nvPr/>
        </p:nvPicPr>
        <p:blipFill>
          <a:blip r:embed="rId2"/>
          <a:stretch/>
        </p:blipFill>
        <p:spPr>
          <a:xfrm>
            <a:off x="2865960" y="3970440"/>
            <a:ext cx="4219200" cy="1895040"/>
          </a:xfrm>
          <a:prstGeom prst="rect">
            <a:avLst/>
          </a:prstGeom>
          <a:ln>
            <a:noFill/>
          </a:ln>
        </p:spPr>
      </p:pic>
      <p:sp>
        <p:nvSpPr>
          <p:cNvPr id="226"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Simülasyon</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TEST</a:t>
            </a:r>
            <a:endParaRPr lang="tr-TR" sz="1800" b="0" strike="noStrike" spc="-1" dirty="0">
              <a:solidFill>
                <a:srgbClr val="000000"/>
              </a:solidFill>
              <a:uFill>
                <a:solidFill>
                  <a:srgbClr val="FFFFFF"/>
                </a:solidFill>
              </a:uFill>
              <a:latin typeface="Trebuchet MS"/>
            </a:endParaRPr>
          </a:p>
        </p:txBody>
      </p:sp>
      <p:pic>
        <p:nvPicPr>
          <p:cNvPr id="228" name="Content Placeholder 3"/>
          <p:cNvPicPr/>
          <p:nvPr/>
        </p:nvPicPr>
        <p:blipFill>
          <a:blip r:embed="rId2"/>
          <a:stretch/>
        </p:blipFill>
        <p:spPr>
          <a:xfrm>
            <a:off x="677160" y="1930320"/>
            <a:ext cx="4566240" cy="3970080"/>
          </a:xfrm>
          <a:prstGeom prst="rect">
            <a:avLst/>
          </a:prstGeom>
          <a:ln>
            <a:noFill/>
          </a:ln>
        </p:spPr>
      </p:pic>
      <p:sp>
        <p:nvSpPr>
          <p:cNvPr id="229" name="CustomShape 2"/>
          <p:cNvSpPr/>
          <p:nvPr/>
        </p:nvSpPr>
        <p:spPr>
          <a:xfrm>
            <a:off x="5887080" y="2046600"/>
            <a:ext cx="3195720" cy="201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tr-TR" sz="1800" b="0" strike="noStrike" spc="-1" dirty="0">
                <a:solidFill>
                  <a:srgbClr val="000000"/>
                </a:solidFill>
                <a:uFill>
                  <a:solidFill>
                    <a:srgbClr val="FFFFFF"/>
                  </a:solidFill>
                </a:uFill>
                <a:latin typeface="Trebuchet MS"/>
              </a:rPr>
              <a:t>Yandaki çizelgede çukur aynalarda cismin yeri, görüntünün yeri ve görüntünün özellikleri ile ilgili bilgiler verilmiştir. Boşta kalan yerleri doldurunuz.</a:t>
            </a:r>
            <a:endParaRPr lang="tr-TR" sz="1800" b="0" strike="noStrike" spc="-1" dirty="0">
              <a:solidFill>
                <a:srgbClr val="000000"/>
              </a:solidFill>
              <a:uFill>
                <a:solidFill>
                  <a:srgbClr val="FFFFFF"/>
                </a:solidFill>
              </a:uFill>
              <a:latin typeface="Arial"/>
            </a:endParaRPr>
          </a:p>
        </p:txBody>
      </p:sp>
      <p:sp>
        <p:nvSpPr>
          <p:cNvPr id="230"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a:solidFill>
                  <a:srgbClr val="404040"/>
                </a:solidFill>
                <a:uFill>
                  <a:solidFill>
                    <a:srgbClr val="FFFFFF"/>
                  </a:solidFill>
                </a:uFill>
                <a:latin typeface="Trebuchet MS"/>
              </a:rPr>
              <a:t>Küresel Aynaların Özellikleri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Yansıma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Aynaların Normali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Simülasyon</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Özel Işınlar</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Çukur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Tümsek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Görüntü</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a:solidFill>
                  <a:srgbClr val="404040"/>
                </a:solidFill>
                <a:uFill>
                  <a:solidFill>
                    <a:srgbClr val="FFFFFF"/>
                  </a:solidFill>
                </a:uFill>
                <a:latin typeface="Trebuchet MS"/>
              </a:rPr>
              <a:t>Görüntü Oluşumu</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Hayattan Örnekler</a:t>
            </a:r>
            <a:endParaRPr lang="tr-TR" sz="1800" b="0" strike="noStrike" spc="-1">
              <a:solidFill>
                <a:srgbClr val="000000"/>
              </a:solidFill>
              <a:uFill>
                <a:solidFill>
                  <a:srgbClr val="FFFFFF"/>
                </a:solidFill>
              </a:uFill>
              <a:latin typeface="Arial"/>
            </a:endParaRPr>
          </a:p>
        </p:txBody>
      </p:sp>
      <p:sp>
        <p:nvSpPr>
          <p:cNvPr id="3" name="Metin kutusu 2"/>
          <p:cNvSpPr txBox="1"/>
          <p:nvPr/>
        </p:nvSpPr>
        <p:spPr>
          <a:xfrm>
            <a:off x="3694176" y="2743200"/>
            <a:ext cx="1231392" cy="461665"/>
          </a:xfrm>
          <a:prstGeom prst="rect">
            <a:avLst/>
          </a:prstGeom>
          <a:noFill/>
        </p:spPr>
        <p:txBody>
          <a:bodyPr wrap="square" rtlCol="0">
            <a:spAutoFit/>
          </a:bodyPr>
          <a:lstStyle/>
          <a:p>
            <a:r>
              <a:rPr lang="tr-TR" sz="1200" dirty="0" err="1"/>
              <a:t>Gerçek,ters</a:t>
            </a:r>
            <a:r>
              <a:rPr lang="tr-TR" sz="1200" dirty="0"/>
              <a:t> ve noktasal</a:t>
            </a:r>
          </a:p>
        </p:txBody>
      </p:sp>
      <p:sp>
        <p:nvSpPr>
          <p:cNvPr id="4" name="Metin kutusu 3"/>
          <p:cNvSpPr txBox="1"/>
          <p:nvPr/>
        </p:nvSpPr>
        <p:spPr>
          <a:xfrm>
            <a:off x="2218944" y="3204865"/>
            <a:ext cx="1267968" cy="461665"/>
          </a:xfrm>
          <a:prstGeom prst="rect">
            <a:avLst/>
          </a:prstGeom>
          <a:noFill/>
        </p:spPr>
        <p:txBody>
          <a:bodyPr wrap="square" rtlCol="0">
            <a:spAutoFit/>
          </a:bodyPr>
          <a:lstStyle/>
          <a:p>
            <a:r>
              <a:rPr lang="tr-TR" sz="1200" dirty="0"/>
              <a:t>Odakla merkez arasında</a:t>
            </a:r>
          </a:p>
        </p:txBody>
      </p:sp>
      <p:sp>
        <p:nvSpPr>
          <p:cNvPr id="5" name="Metin kutusu 4"/>
          <p:cNvSpPr txBox="1"/>
          <p:nvPr/>
        </p:nvSpPr>
        <p:spPr>
          <a:xfrm>
            <a:off x="3694176" y="3204865"/>
            <a:ext cx="1146048" cy="461665"/>
          </a:xfrm>
          <a:prstGeom prst="rect">
            <a:avLst/>
          </a:prstGeom>
          <a:noFill/>
        </p:spPr>
        <p:txBody>
          <a:bodyPr wrap="square" rtlCol="0">
            <a:spAutoFit/>
          </a:bodyPr>
          <a:lstStyle/>
          <a:p>
            <a:r>
              <a:rPr lang="tr-TR" sz="1200" dirty="0"/>
              <a:t>Gerçek, ters ve küçüktür.</a:t>
            </a:r>
          </a:p>
        </p:txBody>
      </p:sp>
      <p:sp>
        <p:nvSpPr>
          <p:cNvPr id="6" name="Metin kutusu 5"/>
          <p:cNvSpPr txBox="1"/>
          <p:nvPr/>
        </p:nvSpPr>
        <p:spPr>
          <a:xfrm>
            <a:off x="780288" y="3962400"/>
            <a:ext cx="1182624" cy="276999"/>
          </a:xfrm>
          <a:prstGeom prst="rect">
            <a:avLst/>
          </a:prstGeom>
          <a:noFill/>
        </p:spPr>
        <p:txBody>
          <a:bodyPr wrap="square" rtlCol="0">
            <a:spAutoFit/>
          </a:bodyPr>
          <a:lstStyle/>
          <a:p>
            <a:r>
              <a:rPr lang="tr-TR" sz="1200" dirty="0"/>
              <a:t>Merkez</a:t>
            </a:r>
          </a:p>
        </p:txBody>
      </p:sp>
      <p:sp>
        <p:nvSpPr>
          <p:cNvPr id="7" name="Metin kutusu 6"/>
          <p:cNvSpPr txBox="1"/>
          <p:nvPr/>
        </p:nvSpPr>
        <p:spPr>
          <a:xfrm>
            <a:off x="3694176" y="3962400"/>
            <a:ext cx="1328928" cy="461665"/>
          </a:xfrm>
          <a:prstGeom prst="rect">
            <a:avLst/>
          </a:prstGeom>
          <a:noFill/>
        </p:spPr>
        <p:txBody>
          <a:bodyPr wrap="square" rtlCol="0">
            <a:spAutoFit/>
          </a:bodyPr>
          <a:lstStyle/>
          <a:p>
            <a:r>
              <a:rPr lang="tr-TR" sz="1200" dirty="0"/>
              <a:t>Gerçek, ters ve Eşit</a:t>
            </a:r>
          </a:p>
        </p:txBody>
      </p:sp>
      <p:sp>
        <p:nvSpPr>
          <p:cNvPr id="8" name="Metin kutusu 7"/>
          <p:cNvSpPr txBox="1"/>
          <p:nvPr/>
        </p:nvSpPr>
        <p:spPr>
          <a:xfrm>
            <a:off x="2218944" y="4584192"/>
            <a:ext cx="1267968" cy="461665"/>
          </a:xfrm>
          <a:prstGeom prst="rect">
            <a:avLst/>
          </a:prstGeom>
          <a:noFill/>
        </p:spPr>
        <p:txBody>
          <a:bodyPr wrap="square" rtlCol="0">
            <a:spAutoFit/>
          </a:bodyPr>
          <a:lstStyle/>
          <a:p>
            <a:r>
              <a:rPr lang="tr-TR" sz="1200" dirty="0"/>
              <a:t>Merkez ile sonsuz arasında</a:t>
            </a:r>
          </a:p>
        </p:txBody>
      </p:sp>
      <p:sp>
        <p:nvSpPr>
          <p:cNvPr id="9" name="Metin kutusu 8"/>
          <p:cNvSpPr txBox="1"/>
          <p:nvPr/>
        </p:nvSpPr>
        <p:spPr>
          <a:xfrm>
            <a:off x="3694176" y="4584192"/>
            <a:ext cx="1328928" cy="461665"/>
          </a:xfrm>
          <a:prstGeom prst="rect">
            <a:avLst/>
          </a:prstGeom>
          <a:noFill/>
        </p:spPr>
        <p:txBody>
          <a:bodyPr wrap="square" rtlCol="0">
            <a:spAutoFit/>
          </a:bodyPr>
          <a:lstStyle/>
          <a:p>
            <a:r>
              <a:rPr lang="tr-TR" sz="1200" dirty="0"/>
              <a:t>Gerçek, ters ve büyüktür.</a:t>
            </a:r>
          </a:p>
        </p:txBody>
      </p:sp>
      <p:sp>
        <p:nvSpPr>
          <p:cNvPr id="10" name="Metin kutusu 9"/>
          <p:cNvSpPr txBox="1"/>
          <p:nvPr/>
        </p:nvSpPr>
        <p:spPr>
          <a:xfrm>
            <a:off x="2218944" y="5340096"/>
            <a:ext cx="1267968" cy="276999"/>
          </a:xfrm>
          <a:prstGeom prst="rect">
            <a:avLst/>
          </a:prstGeom>
          <a:noFill/>
        </p:spPr>
        <p:txBody>
          <a:bodyPr wrap="square" rtlCol="0">
            <a:spAutoFit/>
          </a:bodyPr>
          <a:lstStyle/>
          <a:p>
            <a:r>
              <a:rPr lang="tr-TR" sz="1200" dirty="0"/>
              <a:t>Ayna </a:t>
            </a:r>
            <a:r>
              <a:rPr lang="tr-TR" sz="1200" dirty="0" err="1"/>
              <a:t>arkasıdna</a:t>
            </a:r>
            <a:endParaRPr lang="tr-TR" sz="1200" dirty="0"/>
          </a:p>
        </p:txBody>
      </p:sp>
      <p:sp>
        <p:nvSpPr>
          <p:cNvPr id="11" name="Metin kutusu 10"/>
          <p:cNvSpPr txBox="1"/>
          <p:nvPr/>
        </p:nvSpPr>
        <p:spPr>
          <a:xfrm>
            <a:off x="3694176" y="5340096"/>
            <a:ext cx="1328928" cy="461665"/>
          </a:xfrm>
          <a:prstGeom prst="rect">
            <a:avLst/>
          </a:prstGeom>
          <a:noFill/>
        </p:spPr>
        <p:txBody>
          <a:bodyPr wrap="square" rtlCol="0">
            <a:spAutoFit/>
          </a:bodyPr>
          <a:lstStyle/>
          <a:p>
            <a:r>
              <a:rPr lang="tr-TR" sz="1200" dirty="0"/>
              <a:t>Sanal, düz ve büyüktür.</a:t>
            </a:r>
          </a:p>
        </p:txBody>
      </p:sp>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a:solidFill>
                  <a:srgbClr val="90C226"/>
                </a:solidFill>
                <a:uFill>
                  <a:solidFill>
                    <a:srgbClr val="FFFFFF"/>
                  </a:solidFill>
                </a:uFill>
                <a:latin typeface="Trebuchet MS"/>
              </a:rPr>
              <a:t>GÖRÜNTÜ OLUŞUMU
</a:t>
            </a:r>
            <a:r>
              <a:rPr lang="tr-TR" sz="2000" b="1" strike="noStrike" spc="-1">
                <a:solidFill>
                  <a:srgbClr val="90C226"/>
                </a:solidFill>
                <a:uFill>
                  <a:solidFill>
                    <a:srgbClr val="FFFFFF"/>
                  </a:solidFill>
                </a:uFill>
                <a:latin typeface="Trebuchet MS"/>
              </a:rPr>
              <a:t>Tümsek Aynada Görüntü</a:t>
            </a:r>
            <a:endParaRPr lang="tr-TR" sz="1800" b="0" strike="noStrike" spc="-1">
              <a:solidFill>
                <a:srgbClr val="000000"/>
              </a:solidFill>
              <a:uFill>
                <a:solidFill>
                  <a:srgbClr val="FFFFFF"/>
                </a:solidFill>
              </a:uFill>
              <a:latin typeface="Trebuchet MS"/>
            </a:endParaRPr>
          </a:p>
        </p:txBody>
      </p:sp>
      <p:sp>
        <p:nvSpPr>
          <p:cNvPr id="232"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Tümsek aynada cisim ayna önünde nerede olursa olsun, görüntü ayna arkasında ve cisme göre düzdür. </a:t>
            </a: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Cisim aynaya yaklaştıkça görüntü de aynaya yaklaşarak büyür. </a:t>
            </a: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Tersi durumda yani cisim aynadan uzaklaştıkça görüntü de odağa yaklaşarak küçülür. </a:t>
            </a: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Cisim sonsuz uzaklığa gittiğinde görüntüsü odak noktasında ve noktasal oluşur.</a:t>
            </a:r>
          </a:p>
          <a:p>
            <a:pPr>
              <a:lnSpc>
                <a:spcPct val="100000"/>
              </a:lnSpc>
            </a:pPr>
            <a:endParaRPr lang="tr-TR" sz="1800" b="0" strike="noStrike" spc="-1">
              <a:solidFill>
                <a:srgbClr val="404040"/>
              </a:solidFill>
              <a:uFill>
                <a:solidFill>
                  <a:srgbClr val="FFFFFF"/>
                </a:solidFill>
              </a:uFill>
              <a:latin typeface="Trebuchet MS"/>
            </a:endParaRPr>
          </a:p>
        </p:txBody>
      </p:sp>
      <p:pic>
        <p:nvPicPr>
          <p:cNvPr id="233" name="Picture 3"/>
          <p:cNvPicPr/>
          <p:nvPr/>
        </p:nvPicPr>
        <p:blipFill>
          <a:blip r:embed="rId2"/>
          <a:stretch/>
        </p:blipFill>
        <p:spPr>
          <a:xfrm>
            <a:off x="2595960" y="4431600"/>
            <a:ext cx="4247640" cy="1704600"/>
          </a:xfrm>
          <a:prstGeom prst="rect">
            <a:avLst/>
          </a:prstGeom>
          <a:ln>
            <a:noFill/>
          </a:ln>
        </p:spPr>
      </p:pic>
      <p:sp>
        <p:nvSpPr>
          <p:cNvPr id="234"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a:solidFill>
                  <a:srgbClr val="404040"/>
                </a:solidFill>
                <a:uFill>
                  <a:solidFill>
                    <a:srgbClr val="FFFFFF"/>
                  </a:solidFill>
                </a:uFill>
                <a:latin typeface="Trebuchet MS"/>
              </a:rPr>
              <a:t>Küresel Aynaların Özellikleri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Yansıma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Aynaların Normali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Simülasyon</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Özel Işınlar</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Çukur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Tümsek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Görüntü</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a:solidFill>
                  <a:srgbClr val="404040"/>
                </a:solidFill>
                <a:uFill>
                  <a:solidFill>
                    <a:srgbClr val="FFFFFF"/>
                  </a:solidFill>
                </a:uFill>
                <a:latin typeface="Trebuchet MS"/>
              </a:rPr>
              <a:t>Görüntü Oluşumu</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Hayattan Örnekler</a:t>
            </a:r>
            <a:endParaRPr lang="tr-T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KÜRESEL AYNALARDA ÖZEL IŞINLAR</a:t>
            </a:r>
            <a:endParaRPr lang="tr-TR" sz="1800" b="0" strike="noStrike" spc="-1" dirty="0">
              <a:solidFill>
                <a:srgbClr val="000000"/>
              </a:solidFill>
              <a:uFill>
                <a:solidFill>
                  <a:srgbClr val="FFFFFF"/>
                </a:solidFill>
              </a:uFill>
              <a:latin typeface="Trebuchet MS"/>
            </a:endParaRPr>
          </a:p>
        </p:txBody>
      </p:sp>
      <p:sp>
        <p:nvSpPr>
          <p:cNvPr id="149"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Özel ışınları neden kullanıyoruz?</a:t>
            </a: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a:p>
            <a:pPr>
              <a:lnSpc>
                <a:spcPct val="100000"/>
              </a:lnSpc>
            </a:pPr>
            <a:endParaRPr lang="tr-TR" sz="1800" b="0" strike="noStrike" spc="-1" dirty="0">
              <a:solidFill>
                <a:srgbClr val="404040"/>
              </a:solidFill>
              <a:uFill>
                <a:solidFill>
                  <a:srgbClr val="FFFFFF"/>
                </a:solidFill>
              </a:uFill>
              <a:latin typeface="Trebuchet MS"/>
            </a:endParaRPr>
          </a:p>
        </p:txBody>
      </p:sp>
      <p:pic>
        <p:nvPicPr>
          <p:cNvPr id="150" name="Picture 10"/>
          <p:cNvPicPr/>
          <p:nvPr/>
        </p:nvPicPr>
        <p:blipFill>
          <a:blip r:embed="rId2"/>
          <a:stretch/>
        </p:blipFill>
        <p:spPr>
          <a:xfrm>
            <a:off x="4975560" y="2586600"/>
            <a:ext cx="3930840" cy="2179800"/>
          </a:xfrm>
          <a:prstGeom prst="rect">
            <a:avLst/>
          </a:prstGeom>
          <a:ln>
            <a:noFill/>
          </a:ln>
        </p:spPr>
      </p:pic>
      <p:sp>
        <p:nvSpPr>
          <p:cNvPr id="151"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pc="-1" dirty="0">
                <a:solidFill>
                  <a:srgbClr val="404040"/>
                </a:solidFill>
                <a:uFill>
                  <a:solidFill>
                    <a:srgbClr val="FFFFFF"/>
                  </a:solidFill>
                </a:uFill>
              </a:rPr>
              <a:t>Aktivite1ve2</a:t>
            </a:r>
            <a:endParaRPr lang="tr-TR"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0345008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a:solidFill>
                  <a:srgbClr val="90C226"/>
                </a:solidFill>
                <a:uFill>
                  <a:solidFill>
                    <a:srgbClr val="FFFFFF"/>
                  </a:solidFill>
                </a:uFill>
                <a:latin typeface="Trebuchet MS"/>
              </a:rPr>
              <a:t>GÖRÜNTÜ OLUŞUMU
</a:t>
            </a:r>
            <a:r>
              <a:rPr lang="tr-TR" sz="2000" b="1" strike="noStrike" spc="-1">
                <a:solidFill>
                  <a:srgbClr val="90C226"/>
                </a:solidFill>
                <a:uFill>
                  <a:solidFill>
                    <a:srgbClr val="FFFFFF"/>
                  </a:solidFill>
                </a:uFill>
                <a:latin typeface="Trebuchet MS"/>
              </a:rPr>
              <a:t>Tümsek Aynada Görüntü</a:t>
            </a:r>
            <a:endParaRPr lang="tr-TR" sz="1800" b="0" strike="noStrike" spc="-1">
              <a:solidFill>
                <a:srgbClr val="000000"/>
              </a:solidFill>
              <a:uFill>
                <a:solidFill>
                  <a:srgbClr val="FFFFFF"/>
                </a:solidFill>
              </a:uFill>
              <a:latin typeface="Trebuchet MS"/>
            </a:endParaRPr>
          </a:p>
        </p:txBody>
      </p:sp>
      <p:sp>
        <p:nvSpPr>
          <p:cNvPr id="236"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Özel olarak tümsek aynanın odak noktasında bulunan bir cismin görüntüsü 0,5F ‘ dedir.</a:t>
            </a:r>
          </a:p>
          <a:p>
            <a:pPr>
              <a:lnSpc>
                <a:spcPct val="100000"/>
              </a:lnSpc>
            </a:pPr>
            <a:endParaRPr lang="tr-TR" sz="1800" b="0" strike="noStrike" spc="-1">
              <a:solidFill>
                <a:srgbClr val="404040"/>
              </a:solidFill>
              <a:uFill>
                <a:solidFill>
                  <a:srgbClr val="FFFFFF"/>
                </a:solidFill>
              </a:uFill>
              <a:latin typeface="Trebuchet MS"/>
            </a:endParaRPr>
          </a:p>
        </p:txBody>
      </p:sp>
      <p:pic>
        <p:nvPicPr>
          <p:cNvPr id="237" name="Picture 3"/>
          <p:cNvPicPr/>
          <p:nvPr/>
        </p:nvPicPr>
        <p:blipFill>
          <a:blip r:embed="rId2"/>
          <a:stretch/>
        </p:blipFill>
        <p:spPr>
          <a:xfrm>
            <a:off x="2873880" y="3300840"/>
            <a:ext cx="4203360" cy="2510280"/>
          </a:xfrm>
          <a:prstGeom prst="rect">
            <a:avLst/>
          </a:prstGeom>
          <a:ln>
            <a:noFill/>
          </a:ln>
        </p:spPr>
      </p:pic>
      <p:sp>
        <p:nvSpPr>
          <p:cNvPr id="238" name="CustomShape 3"/>
          <p:cNvSpPr/>
          <p:nvPr/>
        </p:nvSpPr>
        <p:spPr>
          <a:xfrm>
            <a:off x="942624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a:solidFill>
                  <a:srgbClr val="404040"/>
                </a:solidFill>
                <a:uFill>
                  <a:solidFill>
                    <a:srgbClr val="FFFFFF"/>
                  </a:solidFill>
                </a:uFill>
                <a:latin typeface="Trebuchet MS"/>
              </a:rPr>
              <a:t>Küresel Aynaların Özellikleri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Yansıma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Aynaların Normali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Simülasyon</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Özel Işınlar</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Çukur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Tümsek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Görüntü</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a:solidFill>
                  <a:srgbClr val="404040"/>
                </a:solidFill>
                <a:uFill>
                  <a:solidFill>
                    <a:srgbClr val="FFFFFF"/>
                  </a:solidFill>
                </a:uFill>
                <a:latin typeface="Trebuchet MS"/>
              </a:rPr>
              <a:t>Görüntü Oluşumu</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Hayattan Örnekler</a:t>
            </a:r>
            <a:endParaRPr lang="tr-T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a:solidFill>
                  <a:srgbClr val="90C226"/>
                </a:solidFill>
                <a:uFill>
                  <a:solidFill>
                    <a:srgbClr val="FFFFFF"/>
                  </a:solidFill>
                </a:uFill>
                <a:latin typeface="Trebuchet MS"/>
              </a:rPr>
              <a:t>TEST</a:t>
            </a:r>
            <a:endParaRPr lang="tr-TR" sz="1800" b="0" strike="noStrike" spc="-1">
              <a:solidFill>
                <a:srgbClr val="000000"/>
              </a:solidFill>
              <a:uFill>
                <a:solidFill>
                  <a:srgbClr val="FFFFFF"/>
                </a:solidFill>
              </a:uFill>
              <a:latin typeface="Trebuchet MS"/>
            </a:endParaRPr>
          </a:p>
        </p:txBody>
      </p:sp>
      <p:sp>
        <p:nvSpPr>
          <p:cNvPr id="240"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Tümsek aynada görüntü daima ......., ........ ve ..............</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Tümsek aynada; cisim aynaya yaklaştıkça görüntü boyu .........</a:t>
            </a:r>
          </a:p>
          <a:p>
            <a:pPr>
              <a:lnSpc>
                <a:spcPct val="100000"/>
              </a:lnSpc>
            </a:pPr>
            <a:endParaRPr lang="tr-TR" sz="1800" b="0" strike="noStrike" spc="-1" dirty="0">
              <a:solidFill>
                <a:srgbClr val="404040"/>
              </a:solidFill>
              <a:uFill>
                <a:solidFill>
                  <a:srgbClr val="FFFFFF"/>
                </a:solidFill>
              </a:uFill>
              <a:latin typeface="Trebuchet MS"/>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Sağdaki şekilde verilen cismin </a:t>
            </a:r>
            <a:r>
              <a:rPr lang="tr-TR" sz="1800" b="0" strike="noStrike" spc="-1" dirty="0" err="1">
                <a:solidFill>
                  <a:srgbClr val="404040"/>
                </a:solidFill>
                <a:uFill>
                  <a:solidFill>
                    <a:srgbClr val="FFFFFF"/>
                  </a:solidFill>
                </a:uFill>
                <a:latin typeface="Trebuchet MS"/>
              </a:rPr>
              <a:t>görüntüsünüçiziniz</a:t>
            </a:r>
            <a:r>
              <a:rPr lang="tr-TR" sz="1800" b="0" strike="noStrike" spc="-1" dirty="0">
                <a:solidFill>
                  <a:srgbClr val="404040"/>
                </a:solidFill>
                <a:uFill>
                  <a:solidFill>
                    <a:srgbClr val="FFFFFF"/>
                  </a:solidFill>
                </a:uFill>
                <a:latin typeface="Trebuchet MS"/>
              </a:rPr>
              <a:t>.</a:t>
            </a:r>
          </a:p>
        </p:txBody>
      </p:sp>
      <p:pic>
        <p:nvPicPr>
          <p:cNvPr id="241" name="Picture 3"/>
          <p:cNvPicPr/>
          <p:nvPr/>
        </p:nvPicPr>
        <p:blipFill>
          <a:blip r:embed="rId2"/>
          <a:stretch/>
        </p:blipFill>
        <p:spPr>
          <a:xfrm>
            <a:off x="6369120" y="3361536"/>
            <a:ext cx="3253680" cy="1812600"/>
          </a:xfrm>
          <a:prstGeom prst="rect">
            <a:avLst/>
          </a:prstGeom>
          <a:ln>
            <a:noFill/>
          </a:ln>
        </p:spPr>
      </p:pic>
      <p:sp>
        <p:nvSpPr>
          <p:cNvPr id="242" name="CustomShape 3"/>
          <p:cNvSpPr/>
          <p:nvPr/>
        </p:nvSpPr>
        <p:spPr>
          <a:xfrm>
            <a:off x="9622800" y="193032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a:solidFill>
                  <a:srgbClr val="404040"/>
                </a:solidFill>
                <a:uFill>
                  <a:solidFill>
                    <a:srgbClr val="FFFFFF"/>
                  </a:solidFill>
                </a:uFill>
                <a:latin typeface="Trebuchet MS"/>
              </a:rPr>
              <a:t>Küresel Aynaların Özellikleri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Yansıma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Aynaların Normali</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Simülasyon</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Küresel Aynalarda Özel Işınlar</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Çukur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a:solidFill>
                  <a:srgbClr val="404040"/>
                </a:solidFill>
                <a:uFill>
                  <a:solidFill>
                    <a:srgbClr val="FFFFFF"/>
                  </a:solidFill>
                </a:uFill>
                <a:latin typeface="Trebuchet MS"/>
              </a:rPr>
              <a:t>Tümsek Ayna</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Görüntü</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a:solidFill>
                  <a:srgbClr val="404040"/>
                </a:solidFill>
                <a:uFill>
                  <a:solidFill>
                    <a:srgbClr val="FFFFFF"/>
                  </a:solidFill>
                </a:uFill>
                <a:latin typeface="Trebuchet MS"/>
              </a:rPr>
              <a:t>Görüntü Oluşumu</a:t>
            </a:r>
            <a:endParaRPr lang="tr-TR" sz="1800" b="0" strike="noStrike" spc="-1">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a:solidFill>
                  <a:srgbClr val="404040"/>
                </a:solidFill>
                <a:uFill>
                  <a:solidFill>
                    <a:srgbClr val="FFFFFF"/>
                  </a:solidFill>
                </a:uFill>
                <a:latin typeface="Trebuchet MS"/>
              </a:rPr>
              <a:t>Hayattan Örnekler</a:t>
            </a:r>
            <a:endParaRPr lang="tr-T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085088" y="1767840"/>
            <a:ext cx="7595616" cy="461665"/>
          </a:xfrm>
          <a:prstGeom prst="rect">
            <a:avLst/>
          </a:prstGeom>
          <a:noFill/>
        </p:spPr>
        <p:txBody>
          <a:bodyPr wrap="square" rtlCol="0">
            <a:spAutoFit/>
          </a:bodyPr>
          <a:lstStyle/>
          <a:p>
            <a:r>
              <a:rPr lang="tr-TR" sz="2400" dirty="0"/>
              <a:t>Görüntünün Yerinin Formül Üzerinden Bulunuşu</a:t>
            </a:r>
          </a:p>
        </p:txBody>
      </p:sp>
      <p:sp>
        <p:nvSpPr>
          <p:cNvPr id="3" name="Metin kutusu 2"/>
          <p:cNvSpPr txBox="1"/>
          <p:nvPr/>
        </p:nvSpPr>
        <p:spPr>
          <a:xfrm>
            <a:off x="1085088" y="2926080"/>
            <a:ext cx="7327392" cy="646331"/>
          </a:xfrm>
          <a:prstGeom prst="rect">
            <a:avLst/>
          </a:prstGeom>
          <a:noFill/>
        </p:spPr>
        <p:txBody>
          <a:bodyPr wrap="square" rtlCol="0">
            <a:spAutoFit/>
          </a:bodyPr>
          <a:lstStyle/>
          <a:p>
            <a:r>
              <a:rPr lang="tr-TR" dirty="0"/>
              <a:t>   1/F= 1/</a:t>
            </a:r>
            <a:r>
              <a:rPr lang="tr-TR" dirty="0" err="1"/>
              <a:t>Dc</a:t>
            </a:r>
            <a:r>
              <a:rPr lang="tr-TR" dirty="0"/>
              <a:t> + 1/Dg                       </a:t>
            </a:r>
            <a:r>
              <a:rPr lang="tr-TR" dirty="0" err="1"/>
              <a:t>Dc</a:t>
            </a:r>
            <a:r>
              <a:rPr lang="tr-TR" dirty="0"/>
              <a:t>: Cismin Aynaya Göre Uzaklığı</a:t>
            </a:r>
          </a:p>
          <a:p>
            <a:r>
              <a:rPr lang="tr-TR" dirty="0"/>
              <a:t>                                               Dg: Görüntünün Aynaya Göre Uzaklığı</a:t>
            </a:r>
          </a:p>
        </p:txBody>
      </p:sp>
    </p:spTree>
    <p:extLst>
      <p:ext uri="{BB962C8B-B14F-4D97-AF65-F5344CB8AC3E}">
        <p14:creationId xmlns:p14="http://schemas.microsoft.com/office/powerpoint/2010/main" val="8777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nvPr/>
        </p:nvPicPr>
        <p:blipFill>
          <a:blip r:embed="rId2"/>
          <a:stretch/>
        </p:blipFill>
        <p:spPr>
          <a:xfrm>
            <a:off x="451104" y="890016"/>
            <a:ext cx="6074043" cy="3720916"/>
          </a:xfrm>
          <a:prstGeom prst="rect">
            <a:avLst/>
          </a:prstGeom>
          <a:ln>
            <a:noFill/>
          </a:ln>
        </p:spPr>
      </p:pic>
      <p:sp>
        <p:nvSpPr>
          <p:cNvPr id="3" name="Metin kutusu 2"/>
          <p:cNvSpPr txBox="1"/>
          <p:nvPr/>
        </p:nvSpPr>
        <p:spPr>
          <a:xfrm>
            <a:off x="6656832" y="1097280"/>
            <a:ext cx="2633472" cy="2862322"/>
          </a:xfrm>
          <a:prstGeom prst="rect">
            <a:avLst/>
          </a:prstGeom>
          <a:noFill/>
        </p:spPr>
        <p:txBody>
          <a:bodyPr wrap="square" rtlCol="0">
            <a:spAutoFit/>
          </a:bodyPr>
          <a:lstStyle/>
          <a:p>
            <a:r>
              <a:rPr lang="tr-TR" dirty="0"/>
              <a:t>Resimdeki erkek çocuğunun konumu neresi olabilir;</a:t>
            </a:r>
          </a:p>
          <a:p>
            <a:r>
              <a:rPr lang="tr-TR" dirty="0"/>
              <a:t>-Merkezde</a:t>
            </a:r>
          </a:p>
          <a:p>
            <a:r>
              <a:rPr lang="tr-TR" dirty="0"/>
              <a:t>-Odakta</a:t>
            </a:r>
          </a:p>
          <a:p>
            <a:r>
              <a:rPr lang="tr-TR" dirty="0"/>
              <a:t>-Odak ile merkez arasında</a:t>
            </a:r>
          </a:p>
          <a:p>
            <a:r>
              <a:rPr lang="tr-TR" dirty="0"/>
              <a:t>-Merkez ile sonsuz arasında</a:t>
            </a:r>
          </a:p>
          <a:p>
            <a:r>
              <a:rPr lang="tr-TR" dirty="0"/>
              <a:t>-Odak ile ayna arasında</a:t>
            </a:r>
          </a:p>
        </p:txBody>
      </p:sp>
    </p:spTree>
    <p:extLst>
      <p:ext uri="{BB962C8B-B14F-4D97-AF65-F5344CB8AC3E}">
        <p14:creationId xmlns:p14="http://schemas.microsoft.com/office/powerpoint/2010/main" val="2095724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txBox="1"/>
          <p:nvPr/>
        </p:nvSpPr>
        <p:spPr>
          <a:xfrm>
            <a:off x="677160" y="609480"/>
            <a:ext cx="8596440" cy="1320480"/>
          </a:xfrm>
          <a:prstGeom prst="rect">
            <a:avLst/>
          </a:prstGeom>
          <a:noFill/>
          <a:ln>
            <a:noFill/>
          </a:ln>
        </p:spPr>
        <p:txBody>
          <a:bodyPr/>
          <a:lstStyle/>
          <a:p>
            <a:pPr>
              <a:lnSpc>
                <a:spcPct val="100000"/>
              </a:lnSpc>
            </a:pPr>
            <a:r>
              <a:rPr lang="tr-TR" sz="2800" b="0" strike="noStrike" spc="-1" dirty="0">
                <a:solidFill>
                  <a:srgbClr val="90C226"/>
                </a:solidFill>
                <a:uFill>
                  <a:solidFill>
                    <a:srgbClr val="FFFFFF"/>
                  </a:solidFill>
                </a:uFill>
                <a:latin typeface="Trebuchet MS"/>
              </a:rPr>
              <a:t>KÜRESEL AYNALARA GÜNLÜK HAYATTAN ÖRNEKLER</a:t>
            </a:r>
            <a:endParaRPr lang="tr-TR" sz="1800" b="0" strike="noStrike" spc="-1" dirty="0">
              <a:solidFill>
                <a:srgbClr val="000000"/>
              </a:solidFill>
              <a:uFill>
                <a:solidFill>
                  <a:srgbClr val="FFFFFF"/>
                </a:solidFill>
              </a:uFill>
              <a:latin typeface="Trebuchet MS"/>
            </a:endParaRPr>
          </a:p>
        </p:txBody>
      </p:sp>
      <p:pic>
        <p:nvPicPr>
          <p:cNvPr id="252" name="Content Placeholder 3"/>
          <p:cNvPicPr/>
          <p:nvPr/>
        </p:nvPicPr>
        <p:blipFill>
          <a:blip r:embed="rId2"/>
          <a:stretch/>
        </p:blipFill>
        <p:spPr>
          <a:xfrm>
            <a:off x="226800" y="1616760"/>
            <a:ext cx="2914200" cy="2199960"/>
          </a:xfrm>
          <a:prstGeom prst="rect">
            <a:avLst/>
          </a:prstGeom>
          <a:ln>
            <a:noFill/>
          </a:ln>
        </p:spPr>
      </p:pic>
      <p:sp>
        <p:nvSpPr>
          <p:cNvPr id="253" name="CustomShape 2"/>
          <p:cNvSpPr/>
          <p:nvPr/>
        </p:nvSpPr>
        <p:spPr>
          <a:xfrm>
            <a:off x="3141360" y="2014200"/>
            <a:ext cx="60955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tr-TR" sz="1800" b="0" strike="noStrike" spc="-1" dirty="0">
                <a:solidFill>
                  <a:srgbClr val="000000"/>
                </a:solidFill>
                <a:uFill>
                  <a:solidFill>
                    <a:srgbClr val="FFFFFF"/>
                  </a:solidFill>
                </a:uFill>
                <a:latin typeface="Trebuchet MS"/>
              </a:rPr>
              <a:t>Newton yaptığı teleskopta çukur ayna kullanmıştır. Günümüzde kullanılan ay­na teleskoplarda çukur aynalar kullanı­lır.</a:t>
            </a:r>
            <a:endParaRPr lang="tr-TR" sz="1800" b="0" strike="noStrike" spc="-1" dirty="0">
              <a:solidFill>
                <a:srgbClr val="000000"/>
              </a:solidFill>
              <a:uFill>
                <a:solidFill>
                  <a:srgbClr val="FFFFFF"/>
                </a:solidFill>
              </a:uFill>
              <a:latin typeface="Arial"/>
            </a:endParaRPr>
          </a:p>
        </p:txBody>
      </p:sp>
      <p:pic>
        <p:nvPicPr>
          <p:cNvPr id="254" name="Picture 5"/>
          <p:cNvPicPr/>
          <p:nvPr/>
        </p:nvPicPr>
        <p:blipFill>
          <a:blip r:embed="rId3"/>
          <a:stretch/>
        </p:blipFill>
        <p:spPr>
          <a:xfrm>
            <a:off x="677160" y="4010040"/>
            <a:ext cx="1618920" cy="1628280"/>
          </a:xfrm>
          <a:prstGeom prst="rect">
            <a:avLst/>
          </a:prstGeom>
          <a:ln>
            <a:noFill/>
          </a:ln>
        </p:spPr>
      </p:pic>
      <p:pic>
        <p:nvPicPr>
          <p:cNvPr id="255" name="Picture 6"/>
          <p:cNvPicPr/>
          <p:nvPr/>
        </p:nvPicPr>
        <p:blipFill>
          <a:blip r:embed="rId4"/>
          <a:stretch/>
        </p:blipFill>
        <p:spPr>
          <a:xfrm>
            <a:off x="2555640" y="4010040"/>
            <a:ext cx="1561680" cy="1800000"/>
          </a:xfrm>
          <a:prstGeom prst="rect">
            <a:avLst/>
          </a:prstGeom>
          <a:ln>
            <a:noFill/>
          </a:ln>
        </p:spPr>
      </p:pic>
      <p:sp>
        <p:nvSpPr>
          <p:cNvPr id="256" name="CustomShape 3"/>
          <p:cNvSpPr/>
          <p:nvPr/>
        </p:nvSpPr>
        <p:spPr>
          <a:xfrm>
            <a:off x="4072320" y="4010040"/>
            <a:ext cx="60955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tr-TR" sz="1800" b="0" strike="noStrike" spc="-1" dirty="0">
                <a:solidFill>
                  <a:srgbClr val="000000"/>
                </a:solidFill>
                <a:uFill>
                  <a:solidFill>
                    <a:srgbClr val="FFFFFF"/>
                  </a:solidFill>
                </a:uFill>
                <a:latin typeface="Trebuchet MS"/>
              </a:rPr>
              <a:t>Otomobillerde ise fardaki ampulün yay­dığı ışığın arabadan belirli uzaklıkta odaklanması ve mümkün olduğu kadar ışığın dağılmadan uzağa gitmesi için çu­kur aynalar kullanılır.</a:t>
            </a:r>
            <a:endParaRPr lang="tr-TR" sz="1800" b="0" strike="noStrike" spc="-1" dirty="0">
              <a:solidFill>
                <a:srgbClr val="000000"/>
              </a:solidFill>
              <a:uFill>
                <a:solidFill>
                  <a:srgbClr val="FFFFFF"/>
                </a:solidFill>
              </a:uFill>
              <a:latin typeface="Arial"/>
            </a:endParaRPr>
          </a:p>
        </p:txBody>
      </p:sp>
      <p:sp>
        <p:nvSpPr>
          <p:cNvPr id="257" name="CustomShape 4"/>
          <p:cNvSpPr/>
          <p:nvPr/>
        </p:nvSpPr>
        <p:spPr>
          <a:xfrm>
            <a:off x="9958320" y="187668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 ve 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pic>
        <p:nvPicPr>
          <p:cNvPr id="9" name="Picture 4"/>
          <p:cNvPicPr/>
          <p:nvPr/>
        </p:nvPicPr>
        <p:blipFill>
          <a:blip r:embed="rId5"/>
          <a:stretch/>
        </p:blipFill>
        <p:spPr>
          <a:xfrm>
            <a:off x="4376880" y="5232072"/>
            <a:ext cx="3647918" cy="1639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extShape 1"/>
          <p:cNvSpPr txBox="1"/>
          <p:nvPr/>
        </p:nvSpPr>
        <p:spPr>
          <a:xfrm>
            <a:off x="677160" y="609480"/>
            <a:ext cx="8596440" cy="1320480"/>
          </a:xfrm>
          <a:prstGeom prst="rect">
            <a:avLst/>
          </a:prstGeom>
          <a:noFill/>
          <a:ln>
            <a:noFill/>
          </a:ln>
        </p:spPr>
        <p:txBody>
          <a:bodyPr/>
          <a:lstStyle/>
          <a:p>
            <a:pPr>
              <a:lnSpc>
                <a:spcPct val="100000"/>
              </a:lnSpc>
            </a:pPr>
            <a:r>
              <a:rPr lang="tr-TR" sz="2800" b="0" strike="noStrike" spc="-1">
                <a:solidFill>
                  <a:srgbClr val="90C226"/>
                </a:solidFill>
                <a:uFill>
                  <a:solidFill>
                    <a:srgbClr val="FFFFFF"/>
                  </a:solidFill>
                </a:uFill>
                <a:latin typeface="Trebuchet MS"/>
              </a:rPr>
              <a:t>KÜRESEL AYNALARA GÜNLÜK HAYATTAN ÖRNEKLER</a:t>
            </a:r>
            <a:endParaRPr lang="tr-TR" sz="1800" b="0" strike="noStrike" spc="-1">
              <a:solidFill>
                <a:srgbClr val="000000"/>
              </a:solidFill>
              <a:uFill>
                <a:solidFill>
                  <a:srgbClr val="FFFFFF"/>
                </a:solidFill>
              </a:uFill>
              <a:latin typeface="Trebuchet MS"/>
            </a:endParaRPr>
          </a:p>
        </p:txBody>
      </p:sp>
      <p:pic>
        <p:nvPicPr>
          <p:cNvPr id="259" name="Picture 2"/>
          <p:cNvPicPr/>
          <p:nvPr/>
        </p:nvPicPr>
        <p:blipFill>
          <a:blip r:embed="rId2"/>
          <a:stretch/>
        </p:blipFill>
        <p:spPr>
          <a:xfrm>
            <a:off x="677160" y="2505600"/>
            <a:ext cx="3440520" cy="1977480"/>
          </a:xfrm>
          <a:prstGeom prst="rect">
            <a:avLst/>
          </a:prstGeom>
          <a:ln>
            <a:noFill/>
          </a:ln>
        </p:spPr>
      </p:pic>
      <p:sp>
        <p:nvSpPr>
          <p:cNvPr id="260" name="CustomShape 2"/>
          <p:cNvSpPr/>
          <p:nvPr/>
        </p:nvSpPr>
        <p:spPr>
          <a:xfrm>
            <a:off x="4493520" y="2568960"/>
            <a:ext cx="40492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tr-TR" sz="1800" b="0" strike="noStrike" spc="-1" dirty="0">
                <a:solidFill>
                  <a:srgbClr val="000000"/>
                </a:solidFill>
                <a:uFill>
                  <a:solidFill>
                    <a:srgbClr val="FFFFFF"/>
                  </a:solidFill>
                </a:uFill>
                <a:latin typeface="Trebuchet MS"/>
              </a:rPr>
              <a:t>Ayna ile yemek pişer mi?</a:t>
            </a:r>
            <a:endParaRPr lang="tr-TR" sz="1800" b="0" strike="noStrike" spc="-1" dirty="0">
              <a:solidFill>
                <a:srgbClr val="000000"/>
              </a:solidFill>
              <a:uFill>
                <a:solidFill>
                  <a:srgbClr val="FFFFFF"/>
                </a:solidFill>
              </a:uFill>
              <a:latin typeface="Arial"/>
            </a:endParaRPr>
          </a:p>
          <a:p>
            <a:pPr>
              <a:lnSpc>
                <a:spcPct val="100000"/>
              </a:lnSpc>
            </a:pPr>
            <a:r>
              <a:rPr lang="tr-TR" sz="1800" b="0" strike="noStrike" spc="-1" dirty="0">
                <a:solidFill>
                  <a:srgbClr val="000000"/>
                </a:solidFill>
                <a:uFill>
                  <a:solidFill>
                    <a:srgbClr val="FFFFFF"/>
                  </a:solidFill>
                </a:uFill>
                <a:latin typeface="Trebuchet MS"/>
              </a:rPr>
              <a:t>Güneş fırınları çukur aynalar kullanarak yemek pişirir.</a:t>
            </a:r>
            <a:endParaRPr lang="tr-TR" sz="1800" b="0" strike="noStrike" spc="-1" dirty="0">
              <a:solidFill>
                <a:srgbClr val="000000"/>
              </a:solidFill>
              <a:uFill>
                <a:solidFill>
                  <a:srgbClr val="FFFFFF"/>
                </a:solidFill>
              </a:uFill>
              <a:latin typeface="Arial"/>
            </a:endParaRPr>
          </a:p>
        </p:txBody>
      </p:sp>
      <p:pic>
        <p:nvPicPr>
          <p:cNvPr id="261" name="Picture 6"/>
          <p:cNvPicPr/>
          <p:nvPr/>
        </p:nvPicPr>
        <p:blipFill>
          <a:blip r:embed="rId3"/>
          <a:stretch/>
        </p:blipFill>
        <p:spPr>
          <a:xfrm>
            <a:off x="4493520" y="3779280"/>
            <a:ext cx="3600000" cy="2699280"/>
          </a:xfrm>
          <a:prstGeom prst="rect">
            <a:avLst/>
          </a:prstGeom>
          <a:ln>
            <a:noFill/>
          </a:ln>
        </p:spPr>
      </p:pic>
      <p:sp>
        <p:nvSpPr>
          <p:cNvPr id="262" name="CustomShape 3"/>
          <p:cNvSpPr/>
          <p:nvPr/>
        </p:nvSpPr>
        <p:spPr>
          <a:xfrm>
            <a:off x="9649440" y="1838880"/>
            <a:ext cx="2340720" cy="38804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90C226"/>
              </a:buClr>
              <a:buSzPct val="80000"/>
              <a:buFont typeface="Wingdings 3" charset="2"/>
              <a:buChar char=""/>
            </a:pPr>
            <a:r>
              <a:rPr lang="tr-TR" sz="1800" b="0" i="1" strike="noStrike" spc="-1" dirty="0">
                <a:solidFill>
                  <a:srgbClr val="404040"/>
                </a:solidFill>
                <a:uFill>
                  <a:solidFill>
                    <a:srgbClr val="FFFFFF"/>
                  </a:solidFill>
                </a:uFill>
                <a:latin typeface="Trebuchet MS"/>
              </a:rPr>
              <a:t>Küresel Aynaların Özellikleri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 ve 2</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endParaRPr lang="tr-TR" sz="1800" b="0" strike="noStrike" spc="-1" dirty="0">
              <a:solidFill>
                <a:srgbClr val="000000"/>
              </a:solidFill>
              <a:uFill>
                <a:solidFill>
                  <a:srgbClr val="FFFFFF"/>
                </a:solidFill>
              </a:uFill>
              <a:latin typeface="Arial"/>
            </a:endParaRPr>
          </a:p>
          <a:p>
            <a:pPr marL="343080" indent="-342720">
              <a:lnSpc>
                <a:spcPct val="100000"/>
              </a:lnSpc>
              <a:buClr>
                <a:srgbClr val="90C226"/>
              </a:buClr>
              <a:buSzPct val="80000"/>
              <a:buFont typeface="Wingdings" charset="2"/>
              <a:buChar char=""/>
            </a:pPr>
            <a:r>
              <a:rPr lang="tr-TR" sz="1800" b="1" i="1" strike="noStrike" spc="-1" dirty="0">
                <a:solidFill>
                  <a:srgbClr val="404040"/>
                </a:solidFill>
                <a:uFill>
                  <a:solidFill>
                    <a:srgbClr val="FFFFFF"/>
                  </a:solidFill>
                </a:uFill>
                <a:latin typeface="Trebuchet MS"/>
              </a:rPr>
              <a:t>Hayattan Örnekler</a:t>
            </a:r>
            <a:endParaRPr lang="tr-TR"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Shape 1"/>
          <p:cNvSpPr txBox="1"/>
          <p:nvPr/>
        </p:nvSpPr>
        <p:spPr>
          <a:xfrm>
            <a:off x="1506960" y="2404440"/>
            <a:ext cx="7766640" cy="1645920"/>
          </a:xfrm>
          <a:prstGeom prst="rect">
            <a:avLst/>
          </a:prstGeom>
          <a:noFill/>
          <a:ln>
            <a:noFill/>
          </a:ln>
        </p:spPr>
        <p:txBody>
          <a:bodyPr anchor="b"/>
          <a:lstStyle/>
          <a:p>
            <a:pPr algn="r">
              <a:lnSpc>
                <a:spcPct val="100000"/>
              </a:lnSpc>
            </a:pPr>
            <a:r>
              <a:rPr lang="tr-TR" sz="5400" b="0" strike="noStrike" spc="-1" dirty="0">
                <a:solidFill>
                  <a:srgbClr val="90C226"/>
                </a:solidFill>
                <a:uFill>
                  <a:solidFill>
                    <a:srgbClr val="FFFFFF"/>
                  </a:solidFill>
                </a:uFill>
                <a:latin typeface="Trebuchet MS"/>
              </a:rPr>
              <a:t>KÜRESEL AYNALAR</a:t>
            </a:r>
            <a:endParaRPr lang="tr-TR" sz="1800" b="0" strike="noStrike" spc="-1" dirty="0">
              <a:solidFill>
                <a:srgbClr val="000000"/>
              </a:solidFill>
              <a:uFill>
                <a:solidFill>
                  <a:srgbClr val="FFFFFF"/>
                </a:solidFill>
              </a:uFill>
              <a:latin typeface="Trebuchet MS"/>
            </a:endParaRPr>
          </a:p>
        </p:txBody>
      </p:sp>
      <p:sp>
        <p:nvSpPr>
          <p:cNvPr id="114" name="TextShape 2"/>
          <p:cNvSpPr txBox="1"/>
          <p:nvPr/>
        </p:nvSpPr>
        <p:spPr>
          <a:xfrm>
            <a:off x="1506960" y="4050720"/>
            <a:ext cx="7766640" cy="1096560"/>
          </a:xfrm>
          <a:prstGeom prst="rect">
            <a:avLst/>
          </a:prstGeom>
          <a:noFill/>
          <a:ln>
            <a:noFill/>
          </a:ln>
        </p:spPr>
        <p:txBody>
          <a:bodyPr/>
          <a:lstStyle/>
          <a:p>
            <a:pPr algn="r">
              <a:lnSpc>
                <a:spcPct val="100000"/>
              </a:lnSpc>
            </a:pPr>
            <a:r>
              <a:rPr lang="tr-TR" sz="1800" b="0" strike="noStrike" spc="-1" dirty="0">
                <a:solidFill>
                  <a:srgbClr val="808080"/>
                </a:solidFill>
                <a:uFill>
                  <a:solidFill>
                    <a:srgbClr val="FFFFFF"/>
                  </a:solidFill>
                </a:uFill>
                <a:latin typeface="Trebuchet MS"/>
              </a:rPr>
              <a:t>ONUR TAŞDELEN</a:t>
            </a:r>
            <a:endParaRPr lang="tr-TR" sz="3200" b="0" strike="noStrike" spc="-1" dirty="0">
              <a:solidFill>
                <a:srgbClr val="000000"/>
              </a:solidFill>
              <a:uFill>
                <a:solidFill>
                  <a:srgbClr val="FFFFFF"/>
                </a:solidFill>
              </a:uFill>
              <a:latin typeface="Arial"/>
            </a:endParaRPr>
          </a:p>
          <a:p>
            <a:pPr algn="r">
              <a:lnSpc>
                <a:spcPct val="100000"/>
              </a:lnSpc>
            </a:pPr>
            <a:r>
              <a:rPr lang="tr-TR" sz="1800" b="0" strike="noStrike" spc="-1" dirty="0">
                <a:solidFill>
                  <a:srgbClr val="808080"/>
                </a:solidFill>
                <a:uFill>
                  <a:solidFill>
                    <a:srgbClr val="FFFFFF"/>
                  </a:solidFill>
                </a:uFill>
                <a:latin typeface="Trebuchet MS"/>
              </a:rPr>
              <a:t>BAHÇELİEVLER DENEME ANADOLU LİSESİ</a:t>
            </a:r>
            <a:endParaRPr lang="tr-TR" sz="3200" b="0" strike="noStrike" spc="-1" dirty="0">
              <a:solidFill>
                <a:srgbClr val="000000"/>
              </a:solidFill>
              <a:uFill>
                <a:solidFill>
                  <a:srgbClr val="FFFFFF"/>
                </a:solidFill>
              </a:uFill>
              <a:latin typeface="Arial"/>
            </a:endParaRPr>
          </a:p>
          <a:p>
            <a:pPr algn="r">
              <a:lnSpc>
                <a:spcPct val="100000"/>
              </a:lnSpc>
            </a:pPr>
            <a:r>
              <a:rPr lang="tr-TR" sz="1800" b="0" strike="noStrike" spc="-1" dirty="0">
                <a:solidFill>
                  <a:srgbClr val="808080"/>
                </a:solidFill>
                <a:uFill>
                  <a:solidFill>
                    <a:srgbClr val="FFFFFF"/>
                  </a:solidFill>
                </a:uFill>
                <a:latin typeface="Trebuchet MS"/>
              </a:rPr>
              <a:t>FİZİK ÖĞRETMENİ</a:t>
            </a:r>
            <a:endParaRPr lang="tr-TR" sz="3200" b="0" strike="noStrike" spc="-1" dirty="0">
              <a:solidFill>
                <a:srgbClr val="000000"/>
              </a:solidFill>
              <a:uFill>
                <a:solidFill>
                  <a:srgbClr val="FFFFFF"/>
                </a:solidFill>
              </a:uFill>
              <a:latin typeface="Arial"/>
            </a:endParaRPr>
          </a:p>
          <a:p>
            <a:pPr algn="r">
              <a:lnSpc>
                <a:spcPct val="100000"/>
              </a:lnSpc>
            </a:pPr>
            <a:endParaRPr lang="tr-TR" sz="3200" b="0" strike="noStrike" spc="-1" dirty="0">
              <a:solidFill>
                <a:srgbClr val="000000"/>
              </a:solidFill>
              <a:uFill>
                <a:solidFill>
                  <a:srgbClr val="FFFFFF"/>
                </a:solidFill>
              </a:uFill>
              <a:latin typeface="Arial"/>
            </a:endParaRPr>
          </a:p>
        </p:txBody>
      </p:sp>
      <p:pic>
        <p:nvPicPr>
          <p:cNvPr id="115" name="Picture 2"/>
          <p:cNvPicPr/>
          <p:nvPr/>
        </p:nvPicPr>
        <p:blipFill>
          <a:blip r:embed="rId2"/>
          <a:stretch/>
        </p:blipFill>
        <p:spPr>
          <a:xfrm>
            <a:off x="799920" y="0"/>
            <a:ext cx="5059800" cy="3204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a:solidFill>
                  <a:srgbClr val="90C226"/>
                </a:solidFill>
                <a:uFill>
                  <a:solidFill>
                    <a:srgbClr val="FFFFFF"/>
                  </a:solidFill>
                </a:uFill>
                <a:latin typeface="Trebuchet MS"/>
              </a:rPr>
              <a:t>BUGÜNKÜ DERSİMİZDE</a:t>
            </a:r>
            <a:endParaRPr lang="tr-TR" sz="1800" b="0" strike="noStrike" spc="-1">
              <a:solidFill>
                <a:srgbClr val="000000"/>
              </a:solidFill>
              <a:uFill>
                <a:solidFill>
                  <a:srgbClr val="FFFFFF"/>
                </a:solidFill>
              </a:uFill>
              <a:latin typeface="Trebuchet MS"/>
            </a:endParaRPr>
          </a:p>
        </p:txBody>
      </p:sp>
      <p:sp>
        <p:nvSpPr>
          <p:cNvPr id="264"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Özellikleri</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Aktivite1ve2</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p>
          <a:p>
            <a:pPr>
              <a:lnSpc>
                <a:spcPct val="100000"/>
              </a:lnSpc>
            </a:pPr>
            <a:r>
              <a:rPr lang="tr-TR" sz="1800" b="0" strike="noStrike" spc="-1" dirty="0">
                <a:solidFill>
                  <a:srgbClr val="404040"/>
                </a:solidFill>
                <a:uFill>
                  <a:solidFill>
                    <a:srgbClr val="FFFFFF"/>
                  </a:solidFill>
                </a:uFill>
                <a:latin typeface="Trebuchet MS"/>
              </a:rPr>
              <a:t>Konularına değindik.</a:t>
            </a:r>
          </a:p>
          <a:p>
            <a:pPr>
              <a:lnSpc>
                <a:spcPct val="100000"/>
              </a:lnSpc>
            </a:pPr>
            <a:endParaRPr lang="tr-TR" sz="1800" b="0" strike="noStrike" spc="-1" dirty="0">
              <a:solidFill>
                <a:srgbClr val="404040"/>
              </a:solidFill>
              <a:uFill>
                <a:solidFill>
                  <a:srgbClr val="FFFFFF"/>
                </a:solidFill>
              </a:uFill>
              <a:latin typeface="Trebuchet M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extShape 1"/>
          <p:cNvSpPr txBox="1"/>
          <p:nvPr/>
        </p:nvSpPr>
        <p:spPr>
          <a:xfrm>
            <a:off x="677160" y="609480"/>
            <a:ext cx="8596440" cy="1320480"/>
          </a:xfrm>
          <a:prstGeom prst="rect">
            <a:avLst/>
          </a:prstGeom>
          <a:noFill/>
          <a:ln>
            <a:noFill/>
          </a:ln>
        </p:spPr>
        <p:txBody>
          <a:bodyPr/>
          <a:lstStyle/>
          <a:p>
            <a:endParaRPr lang="tr-TR" sz="1800" b="0" strike="noStrike" spc="-1">
              <a:solidFill>
                <a:srgbClr val="000000"/>
              </a:solidFill>
              <a:uFill>
                <a:solidFill>
                  <a:srgbClr val="FFFFFF"/>
                </a:solidFill>
              </a:uFill>
              <a:latin typeface="Trebuchet MS"/>
            </a:endParaRPr>
          </a:p>
        </p:txBody>
      </p:sp>
      <p:pic>
        <p:nvPicPr>
          <p:cNvPr id="244" name="Content Placeholder 5"/>
          <p:cNvPicPr/>
          <p:nvPr/>
        </p:nvPicPr>
        <p:blipFill>
          <a:blip r:embed="rId2"/>
          <a:stretch/>
        </p:blipFill>
        <p:spPr>
          <a:xfrm>
            <a:off x="2557800" y="1652040"/>
            <a:ext cx="4835520" cy="46098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677160" y="609480"/>
            <a:ext cx="8596440" cy="1320480"/>
          </a:xfrm>
          <a:prstGeom prst="rect">
            <a:avLst/>
          </a:prstGeom>
          <a:noFill/>
          <a:ln>
            <a:noFill/>
          </a:ln>
        </p:spPr>
        <p:txBody>
          <a:bodyPr/>
          <a:lstStyle/>
          <a:p>
            <a:endParaRPr lang="tr-TR" sz="1800" b="0" strike="noStrike" spc="-1">
              <a:solidFill>
                <a:srgbClr val="000000"/>
              </a:solidFill>
              <a:uFill>
                <a:solidFill>
                  <a:srgbClr val="FFFFFF"/>
                </a:solidFill>
              </a:uFill>
              <a:latin typeface="Trebuchet MS"/>
            </a:endParaRPr>
          </a:p>
        </p:txBody>
      </p:sp>
      <p:pic>
        <p:nvPicPr>
          <p:cNvPr id="246" name="Content Placeholder 3"/>
          <p:cNvPicPr/>
          <p:nvPr/>
        </p:nvPicPr>
        <p:blipFill>
          <a:blip r:embed="rId3"/>
          <a:stretch/>
        </p:blipFill>
        <p:spPr>
          <a:xfrm>
            <a:off x="2216160" y="1930320"/>
            <a:ext cx="5518440" cy="4007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extShape 1"/>
          <p:cNvSpPr txBox="1"/>
          <p:nvPr/>
        </p:nvSpPr>
        <p:spPr>
          <a:xfrm>
            <a:off x="677160" y="609480"/>
            <a:ext cx="8596440" cy="1320480"/>
          </a:xfrm>
          <a:prstGeom prst="rect">
            <a:avLst/>
          </a:prstGeom>
          <a:noFill/>
          <a:ln>
            <a:noFill/>
          </a:ln>
        </p:spPr>
        <p:txBody>
          <a:bodyPr/>
          <a:lstStyle/>
          <a:p>
            <a:endParaRPr lang="tr-TR" sz="1800" b="0" strike="noStrike" spc="-1">
              <a:solidFill>
                <a:srgbClr val="000000"/>
              </a:solidFill>
              <a:uFill>
                <a:solidFill>
                  <a:srgbClr val="FFFFFF"/>
                </a:solidFill>
              </a:uFill>
              <a:latin typeface="Trebuchet MS"/>
            </a:endParaRPr>
          </a:p>
        </p:txBody>
      </p:sp>
      <p:pic>
        <p:nvPicPr>
          <p:cNvPr id="248" name="Content Placeholder 3"/>
          <p:cNvPicPr/>
          <p:nvPr/>
        </p:nvPicPr>
        <p:blipFill>
          <a:blip r:embed="rId2"/>
          <a:stretch/>
        </p:blipFill>
        <p:spPr>
          <a:xfrm>
            <a:off x="2027880" y="1930320"/>
            <a:ext cx="5895360" cy="4023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extShape 1"/>
          <p:cNvSpPr txBox="1"/>
          <p:nvPr/>
        </p:nvSpPr>
        <p:spPr>
          <a:xfrm>
            <a:off x="677160" y="609480"/>
            <a:ext cx="8596440" cy="1320480"/>
          </a:xfrm>
          <a:prstGeom prst="rect">
            <a:avLst/>
          </a:prstGeom>
          <a:noFill/>
          <a:ln>
            <a:noFill/>
          </a:ln>
        </p:spPr>
        <p:txBody>
          <a:bodyPr/>
          <a:lstStyle/>
          <a:p>
            <a:endParaRPr lang="tr-TR" sz="1800" b="0" strike="noStrike" spc="-1">
              <a:solidFill>
                <a:srgbClr val="000000"/>
              </a:solidFill>
              <a:uFill>
                <a:solidFill>
                  <a:srgbClr val="FFFFFF"/>
                </a:solidFill>
              </a:uFill>
              <a:latin typeface="Trebuchet MS"/>
            </a:endParaRPr>
          </a:p>
        </p:txBody>
      </p:sp>
      <p:pic>
        <p:nvPicPr>
          <p:cNvPr id="250" name="Content Placeholder 3"/>
          <p:cNvPicPr/>
          <p:nvPr/>
        </p:nvPicPr>
        <p:blipFill>
          <a:blip r:embed="rId2"/>
          <a:stretch/>
        </p:blipFill>
        <p:spPr>
          <a:xfrm>
            <a:off x="2512800" y="1824120"/>
            <a:ext cx="4925520" cy="4472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a:solidFill>
                  <a:srgbClr val="90C226"/>
                </a:solidFill>
                <a:uFill>
                  <a:solidFill>
                    <a:srgbClr val="FFFFFF"/>
                  </a:solidFill>
                </a:uFill>
                <a:latin typeface="Trebuchet MS"/>
              </a:rPr>
              <a:t>Dinlediğiniz için teşekkürler!</a:t>
            </a:r>
            <a:endParaRPr lang="tr-TR" sz="1800" b="0" strike="noStrike" spc="-1">
              <a:solidFill>
                <a:srgbClr val="000000"/>
              </a:solidFill>
              <a:uFill>
                <a:solidFill>
                  <a:srgbClr val="FFFFFF"/>
                </a:solidFill>
              </a:uFill>
              <a:latin typeface="Trebuchet MS"/>
            </a:endParaRPr>
          </a:p>
        </p:txBody>
      </p:sp>
      <p:pic>
        <p:nvPicPr>
          <p:cNvPr id="266" name="Picture 2"/>
          <p:cNvPicPr/>
          <p:nvPr/>
        </p:nvPicPr>
        <p:blipFill>
          <a:blip r:embed="rId2"/>
          <a:stretch/>
        </p:blipFill>
        <p:spPr>
          <a:xfrm>
            <a:off x="3386160" y="2113200"/>
            <a:ext cx="3337560" cy="4455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YOL HARİTASI</a:t>
            </a:r>
            <a:endParaRPr lang="tr-TR" sz="1800" b="0" strike="noStrike" spc="-1" dirty="0">
              <a:solidFill>
                <a:srgbClr val="000000"/>
              </a:solidFill>
              <a:uFill>
                <a:solidFill>
                  <a:srgbClr val="FFFFFF"/>
                </a:solidFill>
              </a:uFill>
              <a:latin typeface="Trebuchet MS"/>
            </a:endParaRPr>
          </a:p>
        </p:txBody>
      </p:sp>
      <p:sp>
        <p:nvSpPr>
          <p:cNvPr id="117" name="TextShape 2"/>
          <p:cNvSpPr txBox="1"/>
          <p:nvPr/>
        </p:nvSpPr>
        <p:spPr>
          <a:xfrm>
            <a:off x="677160" y="2160720"/>
            <a:ext cx="8596440" cy="3880440"/>
          </a:xfrm>
          <a:prstGeom prst="rect">
            <a:avLst/>
          </a:prstGeom>
          <a:noFill/>
          <a:ln>
            <a:noFill/>
          </a:ln>
        </p:spPr>
        <p:txBody>
          <a:bodyPr/>
          <a:lstStyle/>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Özellikleri</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Yansıma</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Aynaların Normali</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Aktivite1 ve 2</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Küresel Aynalarda Özel Işınlar</a:t>
            </a: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Çukur Ayna</a:t>
            </a:r>
          </a:p>
          <a:p>
            <a:pPr marL="343080" indent="-342720">
              <a:lnSpc>
                <a:spcPct val="100000"/>
              </a:lnSpc>
              <a:buClr>
                <a:srgbClr val="90C226"/>
              </a:buClr>
              <a:buSzPct val="80000"/>
              <a:buFont typeface="Trebuchet MS"/>
              <a:buAutoNum type="alphaLcPeriod"/>
            </a:pPr>
            <a:r>
              <a:rPr lang="tr-TR" sz="1800" b="0" strike="noStrike" spc="-1" dirty="0">
                <a:solidFill>
                  <a:srgbClr val="404040"/>
                </a:solidFill>
                <a:uFill>
                  <a:solidFill>
                    <a:srgbClr val="FFFFFF"/>
                  </a:solidFill>
                </a:uFill>
                <a:latin typeface="Trebuchet MS"/>
              </a:rPr>
              <a:t>Tümsek Ayna</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Görüntü Oluşumu</a:t>
            </a:r>
          </a:p>
          <a:p>
            <a:pPr marL="343080" indent="-342720">
              <a:lnSpc>
                <a:spcPct val="100000"/>
              </a:lnSpc>
              <a:buClr>
                <a:srgbClr val="90C226"/>
              </a:buClr>
              <a:buSzPct val="80000"/>
              <a:buFont typeface="Wingdings 3" charset="2"/>
              <a:buChar char=""/>
            </a:pPr>
            <a:r>
              <a:rPr lang="tr-TR" sz="1800" b="0" strike="noStrike" spc="-1" dirty="0">
                <a:solidFill>
                  <a:srgbClr val="404040"/>
                </a:solidFill>
                <a:uFill>
                  <a:solidFill>
                    <a:srgbClr val="FFFFFF"/>
                  </a:solidFill>
                </a:uFill>
                <a:latin typeface="Trebuchet MS"/>
              </a:rPr>
              <a:t>Hayattan Örnekler</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Güneş Tarlası</a:t>
            </a:r>
            <a:endParaRPr lang="tr-TR" sz="1800" b="0" strike="noStrike" spc="-1" dirty="0">
              <a:solidFill>
                <a:srgbClr val="000000"/>
              </a:solidFill>
              <a:uFill>
                <a:solidFill>
                  <a:srgbClr val="FFFFFF"/>
                </a:solidFill>
              </a:uFill>
              <a:latin typeface="Trebuchet MS"/>
            </a:endParaRPr>
          </a:p>
        </p:txBody>
      </p:sp>
      <p:pic>
        <p:nvPicPr>
          <p:cNvPr id="1026" name="Picture 2" descr="https://myjanulik.files.wordpress.com/2013/09/solar-tow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160" y="1745834"/>
            <a:ext cx="57150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niversetoday.com/wp-content/uploads/2010/03/solar_p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843" y="1745834"/>
            <a:ext cx="5359084" cy="3200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hefraserdomain.typepad.com/photos/uncategorized/trackingsolarspain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22" y="2139485"/>
            <a:ext cx="523875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3"/>
          <a:stretch>
            <a:fillRect/>
          </a:stretch>
        </p:blipFill>
        <p:spPr>
          <a:xfrm>
            <a:off x="6745357" y="2135420"/>
            <a:ext cx="5029705" cy="3156840"/>
          </a:xfrm>
          <a:prstGeom prst="rect">
            <a:avLst/>
          </a:prstGeom>
        </p:spPr>
      </p:pic>
      <p:sp>
        <p:nvSpPr>
          <p:cNvPr id="5"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Güneş Tarlası</a:t>
            </a:r>
            <a:endParaRPr lang="tr-TR" sz="1800" b="0" strike="noStrike" spc="-1" dirty="0">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824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677160" y="609480"/>
            <a:ext cx="8596440" cy="1320480"/>
          </a:xfrm>
          <a:prstGeom prst="rect">
            <a:avLst/>
          </a:prstGeom>
          <a:noFill/>
          <a:ln>
            <a:noFill/>
          </a:ln>
        </p:spPr>
        <p:txBody>
          <a:bodyPr/>
          <a:lstStyle/>
          <a:p>
            <a:pPr>
              <a:lnSpc>
                <a:spcPct val="100000"/>
              </a:lnSpc>
            </a:pPr>
            <a:r>
              <a:rPr lang="tr-TR" sz="3600" b="0" strike="noStrike" spc="-1" dirty="0">
                <a:solidFill>
                  <a:srgbClr val="90C226"/>
                </a:solidFill>
                <a:uFill>
                  <a:solidFill>
                    <a:srgbClr val="FFFFFF"/>
                  </a:solidFill>
                </a:uFill>
                <a:latin typeface="Trebuchet MS"/>
              </a:rPr>
              <a:t>KAZANIM</a:t>
            </a:r>
            <a:endParaRPr lang="tr-TR" sz="1800" b="0" strike="noStrike" spc="-1" dirty="0">
              <a:solidFill>
                <a:srgbClr val="000000"/>
              </a:solidFill>
              <a:uFill>
                <a:solidFill>
                  <a:srgbClr val="FFFFFF"/>
                </a:solidFill>
              </a:uFill>
              <a:latin typeface="Trebuchet MS"/>
            </a:endParaRPr>
          </a:p>
        </p:txBody>
      </p:sp>
      <p:sp>
        <p:nvSpPr>
          <p:cNvPr id="120" name="TextShape 2"/>
          <p:cNvSpPr txBox="1"/>
          <p:nvPr/>
        </p:nvSpPr>
        <p:spPr>
          <a:xfrm>
            <a:off x="677160" y="2160720"/>
            <a:ext cx="8596440" cy="3880440"/>
          </a:xfrm>
          <a:prstGeom prst="rect">
            <a:avLst/>
          </a:prstGeom>
          <a:noFill/>
          <a:ln>
            <a:noFill/>
          </a:ln>
        </p:spPr>
        <p:txBody>
          <a:bodyPr/>
          <a:lstStyle/>
          <a:p>
            <a:pPr marL="360363" indent="360363">
              <a:lnSpc>
                <a:spcPct val="100000"/>
              </a:lnSpc>
              <a:buClr>
                <a:srgbClr val="90C226"/>
              </a:buClr>
              <a:buSzPct val="80000"/>
            </a:pPr>
            <a:r>
              <a:rPr lang="tr-TR" sz="2400" b="0" strike="noStrike" spc="-1" dirty="0">
                <a:solidFill>
                  <a:srgbClr val="404040"/>
                </a:solidFill>
                <a:uFill>
                  <a:solidFill>
                    <a:srgbClr val="FFFFFF"/>
                  </a:solidFill>
                </a:uFill>
                <a:latin typeface="Trebuchet MS"/>
              </a:rPr>
              <a:t>10.4.5. Küresel Aynalar </a:t>
            </a:r>
            <a:endParaRPr lang="tr-TR" sz="1800" b="0" strike="noStrike" spc="-1" dirty="0">
              <a:solidFill>
                <a:srgbClr val="404040"/>
              </a:solidFill>
              <a:uFill>
                <a:solidFill>
                  <a:srgbClr val="FFFFFF"/>
                </a:solidFill>
              </a:uFill>
              <a:latin typeface="Trebuchet MS"/>
            </a:endParaRPr>
          </a:p>
          <a:p>
            <a:pPr marL="360363" indent="360363">
              <a:lnSpc>
                <a:spcPct val="100000"/>
              </a:lnSpc>
              <a:buClr>
                <a:srgbClr val="90C226"/>
              </a:buClr>
              <a:buSzPct val="80000"/>
            </a:pPr>
            <a:r>
              <a:rPr lang="tr-TR" sz="1800" b="0" strike="noStrike" spc="-1" dirty="0">
                <a:solidFill>
                  <a:srgbClr val="404040"/>
                </a:solidFill>
                <a:uFill>
                  <a:solidFill>
                    <a:srgbClr val="FFFFFF"/>
                  </a:solidFill>
                </a:uFill>
                <a:latin typeface="Trebuchet MS"/>
              </a:rPr>
              <a:t>10.4.5.1. Küresel aynalarda odak noktası, merkez ve tepe noktasını kullanarak özel ışınları çizer ve görüntünün özellikleri hakkında çıkarımlar yapar. </a:t>
            </a:r>
          </a:p>
          <a:p>
            <a:pPr marL="360363" indent="360363">
              <a:lnSpc>
                <a:spcPct val="100000"/>
              </a:lnSpc>
              <a:buClr>
                <a:srgbClr val="90C226"/>
              </a:buClr>
              <a:buSzPct val="80000"/>
            </a:pPr>
            <a:r>
              <a:rPr lang="tr-TR" sz="1800" b="0" strike="noStrike" spc="-1" dirty="0">
                <a:solidFill>
                  <a:srgbClr val="404040"/>
                </a:solidFill>
                <a:uFill>
                  <a:solidFill>
                    <a:srgbClr val="FFFFFF"/>
                  </a:solidFill>
                </a:uFill>
                <a:latin typeface="Trebuchet MS"/>
              </a:rPr>
              <a:t>a. Öğrencilerin özel ışınların kullanılma sebepleri açıklamaları sağlanır. </a:t>
            </a:r>
          </a:p>
          <a:p>
            <a:pPr marL="360363" indent="360363">
              <a:lnSpc>
                <a:spcPct val="100000"/>
              </a:lnSpc>
              <a:buClr>
                <a:srgbClr val="90C226"/>
              </a:buClr>
              <a:buSzPct val="80000"/>
            </a:pPr>
            <a:r>
              <a:rPr lang="tr-TR" sz="1800" b="0" strike="noStrike" spc="-1" dirty="0">
                <a:solidFill>
                  <a:srgbClr val="404040"/>
                </a:solidFill>
                <a:uFill>
                  <a:solidFill>
                    <a:srgbClr val="FFFFFF"/>
                  </a:solidFill>
                </a:uFill>
                <a:latin typeface="Trebuchet MS"/>
              </a:rPr>
              <a:t>b. Öğrencilerin özel ışınlardan faydalanarak görüntü oluşturmaları ve oluşan görüntünün özelliklerini yorumlamaları sağlanır. </a:t>
            </a:r>
          </a:p>
          <a:p>
            <a:pPr marL="360363" indent="360363">
              <a:lnSpc>
                <a:spcPct val="100000"/>
              </a:lnSpc>
              <a:buClr>
                <a:srgbClr val="90C226"/>
              </a:buClr>
              <a:buSzPct val="80000"/>
            </a:pPr>
            <a:r>
              <a:rPr lang="tr-TR" sz="1800" b="0" strike="noStrike" spc="-1" dirty="0">
                <a:solidFill>
                  <a:srgbClr val="404040"/>
                </a:solidFill>
                <a:uFill>
                  <a:solidFill>
                    <a:srgbClr val="FFFFFF"/>
                  </a:solidFill>
                </a:uFill>
                <a:latin typeface="Trebuchet MS"/>
              </a:rPr>
              <a:t>c. Gerçek ve sanal görüntü arasındaki farklar vurgulanır. </a:t>
            </a:r>
          </a:p>
          <a:p>
            <a:pPr marL="360363" indent="360363">
              <a:lnSpc>
                <a:spcPct val="100000"/>
              </a:lnSpc>
              <a:buClr>
                <a:srgbClr val="90C226"/>
              </a:buClr>
              <a:buSzPct val="80000"/>
            </a:pPr>
            <a:r>
              <a:rPr lang="tr-TR" sz="1800" b="0" strike="noStrike" spc="-1" dirty="0">
                <a:solidFill>
                  <a:srgbClr val="404040"/>
                </a:solidFill>
                <a:uFill>
                  <a:solidFill>
                    <a:srgbClr val="FFFFFF"/>
                  </a:solidFill>
                </a:uFill>
                <a:latin typeface="Trebuchet MS"/>
              </a:rPr>
              <a:t>ç. Öğrencilerin günlük hayatta karşılaştıkları küresel ayna gibi davranan maddelere veya cisimlere örnekler vermeleri sağlanır. </a:t>
            </a:r>
          </a:p>
          <a:p>
            <a:pPr marL="360363" indent="360363">
              <a:lnSpc>
                <a:spcPct val="100000"/>
              </a:lnSpc>
              <a:buClr>
                <a:srgbClr val="90C226"/>
              </a:buClr>
              <a:buSzPct val="80000"/>
            </a:pPr>
            <a:r>
              <a:rPr lang="tr-TR" sz="1800" b="0" strike="noStrike" spc="-1" dirty="0">
                <a:solidFill>
                  <a:srgbClr val="404040"/>
                </a:solidFill>
                <a:uFill>
                  <a:solidFill>
                    <a:srgbClr val="FFFFFF"/>
                  </a:solidFill>
                </a:uFill>
                <a:latin typeface="Trebuchet MS"/>
              </a:rPr>
              <a:t>d. Küresel aynalarda görüntünün özellikleri ile ilgili matematiksel işlemlere girilmez.</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749</TotalTime>
  <Words>2474</Words>
  <Application>Microsoft Office PowerPoint</Application>
  <PresentationFormat>Geniş ekran</PresentationFormat>
  <Paragraphs>603</Paragraphs>
  <Slides>55</Slides>
  <Notes>3</Notes>
  <HiddenSlides>0</HiddenSlides>
  <MMClips>2</MMClips>
  <ScaleCrop>false</ScaleCrop>
  <HeadingPairs>
    <vt:vector size="6" baseType="variant">
      <vt:variant>
        <vt:lpstr>Kullanılan Yazı Tipleri</vt:lpstr>
      </vt:variant>
      <vt:variant>
        <vt:i4>9</vt:i4>
      </vt:variant>
      <vt:variant>
        <vt:lpstr>Tema</vt:lpstr>
      </vt:variant>
      <vt:variant>
        <vt:i4>3</vt:i4>
      </vt:variant>
      <vt:variant>
        <vt:lpstr>Slayt Başlıkları</vt:lpstr>
      </vt:variant>
      <vt:variant>
        <vt:i4>55</vt:i4>
      </vt:variant>
    </vt:vector>
  </HeadingPairs>
  <TitlesOfParts>
    <vt:vector size="67" baseType="lpstr">
      <vt:lpstr>Arial</vt:lpstr>
      <vt:lpstr>Calibri</vt:lpstr>
      <vt:lpstr>Calibri Light</vt:lpstr>
      <vt:lpstr>DejaVu Sans</vt:lpstr>
      <vt:lpstr>Times New Roman</vt:lpstr>
      <vt:lpstr>Trebuchet MS</vt:lpstr>
      <vt:lpstr>Wingdings</vt:lpstr>
      <vt:lpstr>Wingdings 2</vt:lpstr>
      <vt:lpstr>Wingdings 3</vt:lpstr>
      <vt:lpstr>HDOfficeLightV0</vt:lpstr>
      <vt:lpstr>1_HDOfficeLightV0</vt:lpstr>
      <vt:lpstr>Yüzeyler</vt:lpstr>
      <vt:lpstr>Önceki Dersin Tekrarı</vt:lpstr>
      <vt:lpstr> Önceki Dersin Tekrarı</vt:lpstr>
      <vt:lpstr>Önceki Dersin Tekrarı</vt:lpstr>
      <vt:lpstr>Üniversite Giriş Sınavına Hazırlık Sorusu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KÜRESEL AYNALAR</dc:title>
  <dc:subject/>
  <dc:creator>labuser</dc:creator>
  <dc:description/>
  <cp:lastModifiedBy>Onur Taşdelen</cp:lastModifiedBy>
  <cp:revision>51</cp:revision>
  <dcterms:created xsi:type="dcterms:W3CDTF">2016-04-25T09:08:36Z</dcterms:created>
  <dcterms:modified xsi:type="dcterms:W3CDTF">2016-04-30T04:29:53Z</dcterms:modified>
  <dc:language>tr-TR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3</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43</vt:i4>
  </property>
</Properties>
</file>