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1"/>
  </p:sldMasterIdLst>
  <p:notesMasterIdLst>
    <p:notesMasterId r:id="rId54"/>
  </p:notesMasterIdLst>
  <p:handoutMasterIdLst>
    <p:handoutMasterId r:id="rId55"/>
  </p:handoutMasterIdLst>
  <p:sldIdLst>
    <p:sldId id="365" r:id="rId2"/>
    <p:sldId id="366" r:id="rId3"/>
    <p:sldId id="367" r:id="rId4"/>
    <p:sldId id="372" r:id="rId5"/>
    <p:sldId id="389" r:id="rId6"/>
    <p:sldId id="436" r:id="rId7"/>
    <p:sldId id="437" r:id="rId8"/>
    <p:sldId id="445" r:id="rId9"/>
    <p:sldId id="390" r:id="rId10"/>
    <p:sldId id="404" r:id="rId11"/>
    <p:sldId id="391" r:id="rId12"/>
    <p:sldId id="395" r:id="rId13"/>
    <p:sldId id="431" r:id="rId14"/>
    <p:sldId id="392" r:id="rId15"/>
    <p:sldId id="430" r:id="rId16"/>
    <p:sldId id="432" r:id="rId17"/>
    <p:sldId id="394" r:id="rId18"/>
    <p:sldId id="443" r:id="rId19"/>
    <p:sldId id="444" r:id="rId20"/>
    <p:sldId id="433" r:id="rId21"/>
    <p:sldId id="438" r:id="rId22"/>
    <p:sldId id="440" r:id="rId23"/>
    <p:sldId id="439" r:id="rId24"/>
    <p:sldId id="406" r:id="rId25"/>
    <p:sldId id="407" r:id="rId26"/>
    <p:sldId id="409" r:id="rId27"/>
    <p:sldId id="412" r:id="rId28"/>
    <p:sldId id="393" r:id="rId29"/>
    <p:sldId id="408" r:id="rId30"/>
    <p:sldId id="410" r:id="rId31"/>
    <p:sldId id="441" r:id="rId32"/>
    <p:sldId id="442" r:id="rId33"/>
    <p:sldId id="403" r:id="rId34"/>
    <p:sldId id="434" r:id="rId35"/>
    <p:sldId id="446" r:id="rId36"/>
    <p:sldId id="419" r:id="rId37"/>
    <p:sldId id="414" r:id="rId38"/>
    <p:sldId id="417" r:id="rId39"/>
    <p:sldId id="418" r:id="rId40"/>
    <p:sldId id="424" r:id="rId41"/>
    <p:sldId id="413" r:id="rId42"/>
    <p:sldId id="416" r:id="rId43"/>
    <p:sldId id="421" r:id="rId44"/>
    <p:sldId id="422" r:id="rId45"/>
    <p:sldId id="423" r:id="rId46"/>
    <p:sldId id="425" r:id="rId47"/>
    <p:sldId id="426" r:id="rId48"/>
    <p:sldId id="428" r:id="rId49"/>
    <p:sldId id="435" r:id="rId50"/>
    <p:sldId id="429" r:id="rId51"/>
    <p:sldId id="371" r:id="rId52"/>
    <p:sldId id="370" r:id="rId53"/>
  </p:sldIdLst>
  <p:sldSz cx="1219200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0925" autoAdjust="0"/>
  </p:normalViewPr>
  <p:slideViewPr>
    <p:cSldViewPr snapToObjects="1">
      <p:cViewPr>
        <p:scale>
          <a:sx n="82" d="100"/>
          <a:sy n="82" d="100"/>
        </p:scale>
        <p:origin x="-138"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D5B36436-C5E2-40CD-A32F-0358155F7B57}" type="datetimeFigureOut">
              <a:rPr lang="tr-TR" smtClean="0"/>
              <a:t>21.12.2018</a:t>
            </a:fld>
            <a:endParaRPr lang="tr-TR"/>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C2EE0D1-4967-4D9C-B770-84B6340C842B}" type="slidenum">
              <a:rPr lang="tr-TR" smtClean="0"/>
              <a:t>‹#›</a:t>
            </a:fld>
            <a:endParaRPr lang="tr-TR"/>
          </a:p>
        </p:txBody>
      </p:sp>
    </p:spTree>
    <p:extLst>
      <p:ext uri="{BB962C8B-B14F-4D97-AF65-F5344CB8AC3E}">
        <p14:creationId xmlns:p14="http://schemas.microsoft.com/office/powerpoint/2010/main" val="67050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2EED1A8-8F54-4CFC-A53A-4B1CACC2D8B3}" type="datetimeFigureOut">
              <a:rPr lang="tr-TR" smtClean="0"/>
              <a:pPr/>
              <a:t>21.12.2018</a:t>
            </a:fld>
            <a:endParaRPr lang="tr-TR"/>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267CE48-F3B0-4932-B93F-8E112BAB3552}" type="slidenum">
              <a:rPr lang="tr-TR" smtClean="0"/>
              <a:pPr/>
              <a:t>‹#›</a:t>
            </a:fld>
            <a:endParaRPr lang="tr-TR"/>
          </a:p>
        </p:txBody>
      </p:sp>
    </p:spTree>
    <p:extLst>
      <p:ext uri="{BB962C8B-B14F-4D97-AF65-F5344CB8AC3E}">
        <p14:creationId xmlns:p14="http://schemas.microsoft.com/office/powerpoint/2010/main" val="410735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ERaFRY3Uc1Y"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youtube.com/watch?v=0ZVfDlJxsF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Derse </a:t>
            </a:r>
            <a:r>
              <a:rPr lang="en-US" dirty="0" err="1" smtClean="0"/>
              <a:t>ba</a:t>
            </a:r>
            <a:r>
              <a:rPr lang="tr-TR" dirty="0" err="1" smtClean="0"/>
              <a:t>şlı</a:t>
            </a:r>
            <a:r>
              <a:rPr lang="en-US" dirty="0" err="1" smtClean="0"/>
              <a:t>ıyoruz</a:t>
            </a:r>
            <a:r>
              <a:rPr lang="en-US" dirty="0" smtClean="0"/>
              <a:t>. </a:t>
            </a:r>
            <a:r>
              <a:rPr lang="en-US" dirty="0" err="1" smtClean="0"/>
              <a:t>İlk</a:t>
            </a:r>
            <a:r>
              <a:rPr lang="en-US" dirty="0" smtClean="0"/>
              <a:t> </a:t>
            </a:r>
            <a:r>
              <a:rPr lang="en-US" dirty="0" err="1" smtClean="0"/>
              <a:t>Sunu</a:t>
            </a:r>
            <a:r>
              <a:rPr lang="tr-TR"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a:t>
            </a:fld>
            <a:endParaRPr lang="tr-TR"/>
          </a:p>
        </p:txBody>
      </p:sp>
    </p:spTree>
    <p:extLst>
      <p:ext uri="{BB962C8B-B14F-4D97-AF65-F5344CB8AC3E}">
        <p14:creationId xmlns:p14="http://schemas.microsoft.com/office/powerpoint/2010/main" val="2156578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12</a:t>
            </a:fld>
            <a:endParaRPr lang="tr-TR"/>
          </a:p>
        </p:txBody>
      </p:sp>
    </p:spTree>
    <p:extLst>
      <p:ext uri="{BB962C8B-B14F-4D97-AF65-F5344CB8AC3E}">
        <p14:creationId xmlns:p14="http://schemas.microsoft.com/office/powerpoint/2010/main" val="134002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13</a:t>
            </a:fld>
            <a:endParaRPr lang="tr-TR"/>
          </a:p>
        </p:txBody>
      </p:sp>
    </p:spTree>
    <p:extLst>
      <p:ext uri="{BB962C8B-B14F-4D97-AF65-F5344CB8AC3E}">
        <p14:creationId xmlns:p14="http://schemas.microsoft.com/office/powerpoint/2010/main" val="134002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14</a:t>
            </a:fld>
            <a:endParaRPr lang="tr-TR"/>
          </a:p>
        </p:txBody>
      </p:sp>
    </p:spTree>
    <p:extLst>
      <p:ext uri="{BB962C8B-B14F-4D97-AF65-F5344CB8AC3E}">
        <p14:creationId xmlns:p14="http://schemas.microsoft.com/office/powerpoint/2010/main" val="295076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15</a:t>
            </a:fld>
            <a:endParaRPr lang="tr-TR"/>
          </a:p>
        </p:txBody>
      </p:sp>
    </p:spTree>
    <p:extLst>
      <p:ext uri="{BB962C8B-B14F-4D97-AF65-F5344CB8AC3E}">
        <p14:creationId xmlns:p14="http://schemas.microsoft.com/office/powerpoint/2010/main" val="295076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16</a:t>
            </a:fld>
            <a:endParaRPr lang="tr-TR"/>
          </a:p>
        </p:txBody>
      </p:sp>
    </p:spTree>
    <p:extLst>
      <p:ext uri="{BB962C8B-B14F-4D97-AF65-F5344CB8AC3E}">
        <p14:creationId xmlns:p14="http://schemas.microsoft.com/office/powerpoint/2010/main" val="295076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17</a:t>
            </a:fld>
            <a:endParaRPr lang="tr-TR"/>
          </a:p>
        </p:txBody>
      </p:sp>
    </p:spTree>
    <p:extLst>
      <p:ext uri="{BB962C8B-B14F-4D97-AF65-F5344CB8AC3E}">
        <p14:creationId xmlns:p14="http://schemas.microsoft.com/office/powerpoint/2010/main" val="833623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Peki</a:t>
            </a:r>
            <a:r>
              <a:rPr lang="en-US" dirty="0" smtClean="0"/>
              <a:t> </a:t>
            </a:r>
            <a:r>
              <a:rPr lang="en-US" dirty="0" err="1" smtClean="0"/>
              <a:t>bu</a:t>
            </a:r>
            <a:r>
              <a:rPr lang="en-US" dirty="0" smtClean="0"/>
              <a:t> </a:t>
            </a:r>
            <a:r>
              <a:rPr lang="en-US" dirty="0" err="1" smtClean="0"/>
              <a:t>binaların</a:t>
            </a:r>
            <a:r>
              <a:rPr lang="en-US" dirty="0" smtClean="0"/>
              <a:t> </a:t>
            </a:r>
            <a:r>
              <a:rPr lang="en-US" dirty="0" err="1" smtClean="0"/>
              <a:t>ağırlık</a:t>
            </a:r>
            <a:r>
              <a:rPr lang="en-US" dirty="0" smtClean="0"/>
              <a:t> </a:t>
            </a:r>
            <a:r>
              <a:rPr lang="en-US" dirty="0" err="1" smtClean="0"/>
              <a:t>ve</a:t>
            </a:r>
            <a:r>
              <a:rPr lang="en-US" dirty="0" smtClean="0"/>
              <a:t> </a:t>
            </a:r>
            <a:r>
              <a:rPr lang="en-US" dirty="0" err="1" smtClean="0"/>
              <a:t>kütle</a:t>
            </a:r>
            <a:r>
              <a:rPr lang="en-US" dirty="0" smtClean="0"/>
              <a:t> </a:t>
            </a:r>
            <a:r>
              <a:rPr lang="en-US" dirty="0" err="1" smtClean="0"/>
              <a:t>merkezleri</a:t>
            </a:r>
            <a:r>
              <a:rPr lang="en-US" dirty="0" smtClean="0"/>
              <a:t> </a:t>
            </a:r>
            <a:r>
              <a:rPr lang="en-US" dirty="0" err="1" smtClean="0"/>
              <a:t>nerededir</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18</a:t>
            </a:fld>
            <a:endParaRPr lang="tr-TR"/>
          </a:p>
        </p:txBody>
      </p:sp>
    </p:spTree>
    <p:extLst>
      <p:ext uri="{BB962C8B-B14F-4D97-AF65-F5344CB8AC3E}">
        <p14:creationId xmlns:p14="http://schemas.microsoft.com/office/powerpoint/2010/main" val="356534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Parmağını</a:t>
            </a:r>
            <a:r>
              <a:rPr lang="en-US" dirty="0" smtClean="0"/>
              <a:t> </a:t>
            </a:r>
            <a:r>
              <a:rPr lang="en-US" dirty="0" err="1" smtClean="0"/>
              <a:t>nereden</a:t>
            </a:r>
            <a:r>
              <a:rPr lang="en-US" dirty="0" smtClean="0"/>
              <a:t> </a:t>
            </a:r>
            <a:r>
              <a:rPr lang="en-US" dirty="0" err="1" smtClean="0"/>
              <a:t>başlatırsan</a:t>
            </a:r>
            <a:r>
              <a:rPr lang="en-US" dirty="0" smtClean="0"/>
              <a:t> </a:t>
            </a:r>
            <a:r>
              <a:rPr lang="en-US" dirty="0" err="1" smtClean="0"/>
              <a:t>başlat</a:t>
            </a:r>
            <a:r>
              <a:rPr lang="en-US" dirty="0" smtClean="0"/>
              <a:t> </a:t>
            </a:r>
            <a:r>
              <a:rPr lang="en-US" dirty="0" err="1" smtClean="0"/>
              <a:t>sürekli</a:t>
            </a:r>
            <a:r>
              <a:rPr lang="en-US" dirty="0" smtClean="0"/>
              <a:t> </a:t>
            </a:r>
            <a:r>
              <a:rPr lang="en-US" dirty="0" err="1" smtClean="0"/>
              <a:t>kütle</a:t>
            </a:r>
            <a:r>
              <a:rPr lang="en-US" baseline="0" dirty="0" smtClean="0"/>
              <a:t> </a:t>
            </a:r>
            <a:r>
              <a:rPr lang="en-US" baseline="0" dirty="0" err="1" smtClean="0"/>
              <a:t>merkezinde</a:t>
            </a:r>
            <a:r>
              <a:rPr lang="en-US" baseline="0" dirty="0" smtClean="0"/>
              <a:t> </a:t>
            </a:r>
            <a:r>
              <a:rPr lang="en-US" baseline="0" dirty="0" err="1" smtClean="0"/>
              <a:t>bir</a:t>
            </a:r>
            <a:r>
              <a:rPr lang="en-US" baseline="0" dirty="0" smtClean="0"/>
              <a:t> </a:t>
            </a:r>
            <a:r>
              <a:rPr lang="en-US" baseline="0" dirty="0" err="1" smtClean="0"/>
              <a:t>araya</a:t>
            </a:r>
            <a:r>
              <a:rPr lang="en-US" baseline="0" dirty="0" smtClean="0"/>
              <a:t> </a:t>
            </a:r>
            <a:r>
              <a:rPr lang="en-US" baseline="0" dirty="0" err="1" smtClean="0"/>
              <a:t>gelir</a:t>
            </a:r>
            <a:r>
              <a:rPr lang="en-US" baseline="0" dirty="0" smtClean="0"/>
              <a:t>.</a:t>
            </a:r>
          </a:p>
          <a:p>
            <a:endParaRPr lang="en-US" baseline="0" dirty="0" smtClean="0"/>
          </a:p>
          <a:p>
            <a:r>
              <a:rPr lang="en-US" baseline="0" dirty="0" err="1" smtClean="0"/>
              <a:t>Bir</a:t>
            </a:r>
            <a:r>
              <a:rPr lang="en-US" baseline="0" dirty="0" smtClean="0"/>
              <a:t> </a:t>
            </a:r>
            <a:r>
              <a:rPr lang="en-US" baseline="0" dirty="0" err="1" smtClean="0"/>
              <a:t>tarafına</a:t>
            </a:r>
            <a:r>
              <a:rPr lang="en-US" baseline="0" dirty="0" smtClean="0"/>
              <a:t> </a:t>
            </a:r>
            <a:r>
              <a:rPr lang="en-US" baseline="0" dirty="0" err="1" smtClean="0"/>
              <a:t>ağırlık</a:t>
            </a:r>
            <a:r>
              <a:rPr lang="en-US" baseline="0" dirty="0" smtClean="0"/>
              <a:t> </a:t>
            </a:r>
            <a:r>
              <a:rPr lang="en-US" baseline="0" dirty="0" err="1" smtClean="0"/>
              <a:t>koyarak</a:t>
            </a:r>
            <a:r>
              <a:rPr lang="en-US" baseline="0" dirty="0" smtClean="0"/>
              <a:t> </a:t>
            </a:r>
            <a:r>
              <a:rPr lang="en-US" baseline="0" dirty="0" err="1" smtClean="0"/>
              <a:t>aynı</a:t>
            </a:r>
            <a:r>
              <a:rPr lang="en-US" baseline="0" dirty="0" smtClean="0"/>
              <a:t> </a:t>
            </a:r>
            <a:r>
              <a:rPr lang="en-US" baseline="0" dirty="0" err="1" smtClean="0"/>
              <a:t>şeyi</a:t>
            </a:r>
            <a:r>
              <a:rPr lang="en-US" baseline="0" dirty="0" smtClean="0"/>
              <a:t> </a:t>
            </a:r>
            <a:r>
              <a:rPr lang="en-US" baseline="0" dirty="0" err="1" smtClean="0"/>
              <a:t>deneyin</a:t>
            </a:r>
            <a:r>
              <a:rPr lang="en-US" baseline="0"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23</a:t>
            </a:fld>
            <a:endParaRPr lang="tr-TR"/>
          </a:p>
        </p:txBody>
      </p:sp>
    </p:spTree>
    <p:extLst>
      <p:ext uri="{BB962C8B-B14F-4D97-AF65-F5344CB8AC3E}">
        <p14:creationId xmlns:p14="http://schemas.microsoft.com/office/powerpoint/2010/main" val="4066138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24</a:t>
            </a:fld>
            <a:endParaRPr lang="tr-TR"/>
          </a:p>
        </p:txBody>
      </p:sp>
    </p:spTree>
    <p:extLst>
      <p:ext uri="{BB962C8B-B14F-4D97-AF65-F5344CB8AC3E}">
        <p14:creationId xmlns:p14="http://schemas.microsoft.com/office/powerpoint/2010/main" val="2832591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25</a:t>
            </a:fld>
            <a:endParaRPr lang="tr-TR"/>
          </a:p>
        </p:txBody>
      </p:sp>
    </p:spTree>
    <p:extLst>
      <p:ext uri="{BB962C8B-B14F-4D97-AF65-F5344CB8AC3E}">
        <p14:creationId xmlns:p14="http://schemas.microsoft.com/office/powerpoint/2010/main" val="283259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Kazanımların</a:t>
            </a:r>
            <a:r>
              <a:rPr lang="en-US" dirty="0" smtClean="0"/>
              <a:t> </a:t>
            </a:r>
            <a:r>
              <a:rPr lang="en-US" dirty="0" err="1" smtClean="0"/>
              <a:t>önemini</a:t>
            </a:r>
            <a:r>
              <a:rPr lang="en-US" dirty="0" smtClean="0"/>
              <a:t> </a:t>
            </a:r>
            <a:r>
              <a:rPr lang="en-US" dirty="0" err="1" smtClean="0"/>
              <a:t>vurgulayalım</a:t>
            </a:r>
            <a:r>
              <a:rPr lang="en-US" dirty="0" smtClean="0"/>
              <a:t>. </a:t>
            </a:r>
            <a:r>
              <a:rPr lang="en-US" dirty="0" err="1" smtClean="0"/>
              <a:t>Niye</a:t>
            </a:r>
            <a:r>
              <a:rPr lang="en-US" dirty="0" smtClean="0"/>
              <a:t> </a:t>
            </a:r>
            <a:r>
              <a:rPr lang="en-US" dirty="0" err="1" smtClean="0"/>
              <a:t>paylaşmaya</a:t>
            </a:r>
            <a:r>
              <a:rPr lang="en-US" dirty="0" smtClean="0"/>
              <a:t> </a:t>
            </a:r>
            <a:r>
              <a:rPr lang="en-US" dirty="0" err="1" smtClean="0"/>
              <a:t>değer</a:t>
            </a:r>
            <a:r>
              <a:rPr lang="en-US" dirty="0" smtClean="0"/>
              <a:t> </a:t>
            </a:r>
            <a:r>
              <a:rPr lang="en-US" dirty="0" err="1" smtClean="0"/>
              <a:t>görüyoruz</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a:t>
            </a:fld>
            <a:endParaRPr lang="tr-TR"/>
          </a:p>
        </p:txBody>
      </p:sp>
    </p:spTree>
    <p:extLst>
      <p:ext uri="{BB962C8B-B14F-4D97-AF65-F5344CB8AC3E}">
        <p14:creationId xmlns:p14="http://schemas.microsoft.com/office/powerpoint/2010/main" val="1571140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26</a:t>
            </a:fld>
            <a:endParaRPr lang="tr-TR"/>
          </a:p>
        </p:txBody>
      </p:sp>
    </p:spTree>
    <p:extLst>
      <p:ext uri="{BB962C8B-B14F-4D97-AF65-F5344CB8AC3E}">
        <p14:creationId xmlns:p14="http://schemas.microsoft.com/office/powerpoint/2010/main" val="2832591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27</a:t>
            </a:fld>
            <a:endParaRPr lang="tr-TR"/>
          </a:p>
        </p:txBody>
      </p:sp>
    </p:spTree>
    <p:extLst>
      <p:ext uri="{BB962C8B-B14F-4D97-AF65-F5344CB8AC3E}">
        <p14:creationId xmlns:p14="http://schemas.microsoft.com/office/powerpoint/2010/main" val="2832591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28</a:t>
            </a:fld>
            <a:endParaRPr lang="tr-TR"/>
          </a:p>
        </p:txBody>
      </p:sp>
    </p:spTree>
    <p:extLst>
      <p:ext uri="{BB962C8B-B14F-4D97-AF65-F5344CB8AC3E}">
        <p14:creationId xmlns:p14="http://schemas.microsoft.com/office/powerpoint/2010/main" val="3592690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29</a:t>
            </a:fld>
            <a:endParaRPr lang="tr-TR"/>
          </a:p>
        </p:txBody>
      </p:sp>
    </p:spTree>
    <p:extLst>
      <p:ext uri="{BB962C8B-B14F-4D97-AF65-F5344CB8AC3E}">
        <p14:creationId xmlns:p14="http://schemas.microsoft.com/office/powerpoint/2010/main" val="2832591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dirty="0" smtClean="0">
                <a:hlinkClick r:id="rId3"/>
              </a:rPr>
              <a:t>https://www.youtube.com/watch?v=ERaFRY3Uc1Y</a:t>
            </a:r>
            <a:r>
              <a:rPr lang="tr-TR"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hlinkClick r:id="rId4"/>
              </a:rPr>
              <a:t>https://www.youtube.com/watch?v=0ZVfDlJxsFE</a:t>
            </a:r>
            <a:r>
              <a:rPr lang="tr-TR" sz="1200" dirty="0" smtClean="0"/>
              <a:t> </a:t>
            </a:r>
          </a:p>
          <a:p>
            <a:endParaRPr lang="tr-TR" sz="1200"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30</a:t>
            </a:fld>
            <a:endParaRPr lang="tr-TR"/>
          </a:p>
        </p:txBody>
      </p:sp>
    </p:spTree>
    <p:extLst>
      <p:ext uri="{BB962C8B-B14F-4D97-AF65-F5344CB8AC3E}">
        <p14:creationId xmlns:p14="http://schemas.microsoft.com/office/powerpoint/2010/main" val="10414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Çubuğu </a:t>
            </a:r>
            <a:r>
              <a:rPr lang="en-US" dirty="0" err="1" smtClean="0"/>
              <a:t>böyle</a:t>
            </a:r>
            <a:r>
              <a:rPr lang="en-US" dirty="0" smtClean="0"/>
              <a:t> </a:t>
            </a:r>
            <a:r>
              <a:rPr lang="en-US" dirty="0" err="1" smtClean="0"/>
              <a:t>havada</a:t>
            </a:r>
            <a:r>
              <a:rPr lang="en-US" dirty="0" smtClean="0"/>
              <a:t> </a:t>
            </a:r>
            <a:r>
              <a:rPr lang="en-US" dirty="0" err="1" smtClean="0"/>
              <a:t>tutabilirmisiniz</a:t>
            </a:r>
            <a:r>
              <a:rPr lang="en-US" dirty="0" smtClean="0"/>
              <a:t>?</a:t>
            </a:r>
          </a:p>
          <a:p>
            <a:pPr marL="228600" indent="-228600">
              <a:buAutoNum type="arabicPeriod"/>
            </a:pPr>
            <a:r>
              <a:rPr lang="en-US" dirty="0" err="1" smtClean="0"/>
              <a:t>Çubuğun</a:t>
            </a:r>
            <a:r>
              <a:rPr lang="en-US" dirty="0" smtClean="0"/>
              <a:t> </a:t>
            </a:r>
            <a:r>
              <a:rPr lang="en-US" dirty="0" err="1" smtClean="0"/>
              <a:t>yukarıdaki</a:t>
            </a:r>
            <a:r>
              <a:rPr lang="en-US" dirty="0" smtClean="0"/>
              <a:t> </a:t>
            </a:r>
            <a:r>
              <a:rPr lang="en-US" dirty="0" err="1" smtClean="0"/>
              <a:t>ucuna</a:t>
            </a:r>
            <a:r>
              <a:rPr lang="en-US" dirty="0" smtClean="0"/>
              <a:t> </a:t>
            </a:r>
            <a:r>
              <a:rPr lang="en-US" dirty="0" err="1" smtClean="0"/>
              <a:t>ağır</a:t>
            </a:r>
            <a:r>
              <a:rPr lang="en-US" dirty="0" smtClean="0"/>
              <a:t> </a:t>
            </a:r>
            <a:r>
              <a:rPr lang="en-US" dirty="0" err="1" smtClean="0"/>
              <a:t>bir</a:t>
            </a:r>
            <a:r>
              <a:rPr lang="en-US" dirty="0" smtClean="0"/>
              <a:t> </a:t>
            </a:r>
            <a:r>
              <a:rPr lang="en-US" dirty="0" err="1" smtClean="0"/>
              <a:t>hamur</a:t>
            </a:r>
            <a:r>
              <a:rPr lang="en-US" dirty="0" smtClean="0"/>
              <a:t> </a:t>
            </a:r>
            <a:r>
              <a:rPr lang="en-US" dirty="0" err="1" smtClean="0"/>
              <a:t>koyarak</a:t>
            </a:r>
            <a:r>
              <a:rPr lang="en-US" dirty="0" smtClean="0"/>
              <a:t> </a:t>
            </a:r>
            <a:r>
              <a:rPr lang="en-US" dirty="0" err="1" smtClean="0"/>
              <a:t>havada</a:t>
            </a:r>
            <a:r>
              <a:rPr lang="en-US" dirty="0" smtClean="0"/>
              <a:t> </a:t>
            </a:r>
            <a:r>
              <a:rPr lang="en-US" dirty="0" err="1" smtClean="0"/>
              <a:t>tutabilirmisiniz</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smtClean="0"/>
              <a:t>Çubuğun</a:t>
            </a:r>
            <a:r>
              <a:rPr lang="en-US" dirty="0" smtClean="0"/>
              <a:t> </a:t>
            </a:r>
            <a:r>
              <a:rPr lang="en-US" dirty="0" err="1" smtClean="0"/>
              <a:t>aşağıdaki</a:t>
            </a:r>
            <a:r>
              <a:rPr lang="en-US" dirty="0" smtClean="0"/>
              <a:t> </a:t>
            </a:r>
            <a:r>
              <a:rPr lang="en-US" dirty="0" err="1" smtClean="0"/>
              <a:t>ucuna</a:t>
            </a:r>
            <a:r>
              <a:rPr lang="en-US" dirty="0" smtClean="0"/>
              <a:t> </a:t>
            </a:r>
            <a:r>
              <a:rPr lang="en-US" dirty="0" err="1" smtClean="0"/>
              <a:t>ağır</a:t>
            </a:r>
            <a:r>
              <a:rPr lang="en-US" dirty="0" smtClean="0"/>
              <a:t> </a:t>
            </a:r>
            <a:r>
              <a:rPr lang="en-US" dirty="0" err="1" smtClean="0"/>
              <a:t>bir</a:t>
            </a:r>
            <a:r>
              <a:rPr lang="en-US" dirty="0" smtClean="0"/>
              <a:t> </a:t>
            </a:r>
            <a:r>
              <a:rPr lang="en-US" dirty="0" err="1" smtClean="0"/>
              <a:t>hamur</a:t>
            </a:r>
            <a:r>
              <a:rPr lang="en-US" dirty="0" smtClean="0"/>
              <a:t> </a:t>
            </a:r>
            <a:r>
              <a:rPr lang="en-US" dirty="0" err="1" smtClean="0"/>
              <a:t>koyarak</a:t>
            </a:r>
            <a:r>
              <a:rPr lang="en-US" dirty="0" smtClean="0"/>
              <a:t> </a:t>
            </a:r>
            <a:r>
              <a:rPr lang="en-US" dirty="0" err="1" smtClean="0"/>
              <a:t>havada</a:t>
            </a:r>
            <a:r>
              <a:rPr lang="en-US" dirty="0" smtClean="0"/>
              <a:t> </a:t>
            </a:r>
            <a:r>
              <a:rPr lang="en-US" dirty="0" err="1" smtClean="0"/>
              <a:t>tutabilirmisiniz</a:t>
            </a:r>
            <a:r>
              <a:rPr lang="en-US" dirty="0" smtClean="0"/>
              <a:t>?</a:t>
            </a:r>
          </a:p>
          <a:p>
            <a:pPr marL="228600" indent="-228600">
              <a:buAutoNum type="arabicPeriod"/>
            </a:pPr>
            <a:endParaRPr lang="en-US" dirty="0" smtClean="0"/>
          </a:p>
          <a:p>
            <a:pPr marL="228600" indent="-228600">
              <a:buAutoNum type="arabicPeriod"/>
            </a:pP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31</a:t>
            </a:fld>
            <a:endParaRPr lang="tr-TR"/>
          </a:p>
        </p:txBody>
      </p:sp>
    </p:spTree>
    <p:extLst>
      <p:ext uri="{BB962C8B-B14F-4D97-AF65-F5344CB8AC3E}">
        <p14:creationId xmlns:p14="http://schemas.microsoft.com/office/powerpoint/2010/main" val="3853527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228600" indent="-228600">
              <a:buAutoNum type="arabicPeriod"/>
            </a:pPr>
            <a:r>
              <a:rPr lang="en-US" dirty="0" err="1" smtClean="0"/>
              <a:t>Duvara</a:t>
            </a:r>
            <a:r>
              <a:rPr lang="en-US" dirty="0" smtClean="0"/>
              <a:t> </a:t>
            </a:r>
            <a:r>
              <a:rPr lang="en-US" dirty="0" err="1" smtClean="0"/>
              <a:t>sırtını</a:t>
            </a:r>
            <a:r>
              <a:rPr lang="en-US" dirty="0" smtClean="0"/>
              <a:t> </a:t>
            </a:r>
            <a:r>
              <a:rPr lang="en-US" dirty="0" err="1" smtClean="0"/>
              <a:t>tamamen</a:t>
            </a:r>
            <a:r>
              <a:rPr lang="en-US" dirty="0" smtClean="0"/>
              <a:t> </a:t>
            </a:r>
            <a:r>
              <a:rPr lang="en-US" dirty="0" err="1" smtClean="0"/>
              <a:t>dayayıp</a:t>
            </a:r>
            <a:r>
              <a:rPr lang="en-US" dirty="0" smtClean="0"/>
              <a:t>,</a:t>
            </a:r>
            <a:r>
              <a:rPr lang="en-US" baseline="0" dirty="0" smtClean="0"/>
              <a:t> </a:t>
            </a:r>
            <a:r>
              <a:rPr lang="en-US" baseline="0" dirty="0" err="1" smtClean="0"/>
              <a:t>bacaklarını</a:t>
            </a:r>
            <a:r>
              <a:rPr lang="en-US" dirty="0" smtClean="0"/>
              <a:t> </a:t>
            </a:r>
            <a:r>
              <a:rPr lang="en-US" dirty="0" err="1" smtClean="0"/>
              <a:t>bükmeden</a:t>
            </a:r>
            <a:r>
              <a:rPr lang="en-US" dirty="0" smtClean="0"/>
              <a:t> </a:t>
            </a:r>
            <a:r>
              <a:rPr lang="en-US" dirty="0" err="1" smtClean="0"/>
              <a:t>yere</a:t>
            </a:r>
            <a:r>
              <a:rPr lang="en-US" dirty="0" smtClean="0"/>
              <a:t> ne </a:t>
            </a:r>
            <a:r>
              <a:rPr lang="en-US" dirty="0" err="1" smtClean="0"/>
              <a:t>kadar</a:t>
            </a:r>
            <a:r>
              <a:rPr lang="en-US" dirty="0" smtClean="0"/>
              <a:t> </a:t>
            </a:r>
            <a:r>
              <a:rPr lang="en-US" dirty="0" err="1" smtClean="0"/>
              <a:t>eğilebilirsin</a:t>
            </a:r>
            <a:r>
              <a:rPr lang="en-US" dirty="0" smtClean="0"/>
              <a:t>.</a:t>
            </a:r>
          </a:p>
          <a:p>
            <a:pPr marL="228600" indent="-228600">
              <a:buAutoNum type="arabicPeriod"/>
            </a:pPr>
            <a:endParaRPr lang="en-US" dirty="0" smtClean="0"/>
          </a:p>
          <a:p>
            <a:pPr marL="228600" indent="-228600">
              <a:buAutoNum type="arabicPeriod"/>
            </a:pPr>
            <a:r>
              <a:rPr lang="en-US" dirty="0" err="1" smtClean="0"/>
              <a:t>Parmak</a:t>
            </a:r>
            <a:r>
              <a:rPr lang="en-US" dirty="0" smtClean="0"/>
              <a:t> </a:t>
            </a:r>
            <a:r>
              <a:rPr lang="en-US" dirty="0" err="1" smtClean="0"/>
              <a:t>ucuna</a:t>
            </a:r>
            <a:r>
              <a:rPr lang="en-US" dirty="0" smtClean="0"/>
              <a:t> </a:t>
            </a:r>
            <a:r>
              <a:rPr lang="en-US" dirty="0" err="1" smtClean="0"/>
              <a:t>dokunduktan</a:t>
            </a:r>
            <a:r>
              <a:rPr lang="en-US" dirty="0" smtClean="0"/>
              <a:t> </a:t>
            </a:r>
            <a:r>
              <a:rPr lang="en-US" dirty="0" err="1" smtClean="0"/>
              <a:t>sonra</a:t>
            </a:r>
            <a:r>
              <a:rPr lang="en-US" dirty="0" smtClean="0"/>
              <a:t> </a:t>
            </a:r>
            <a:r>
              <a:rPr lang="en-US" dirty="0" err="1" smtClean="0"/>
              <a:t>duvara</a:t>
            </a:r>
            <a:r>
              <a:rPr lang="en-US" dirty="0" smtClean="0"/>
              <a:t> </a:t>
            </a:r>
            <a:r>
              <a:rPr lang="en-US" dirty="0" err="1" smtClean="0"/>
              <a:t>tamamen</a:t>
            </a:r>
            <a:r>
              <a:rPr lang="en-US" dirty="0" smtClean="0"/>
              <a:t> </a:t>
            </a:r>
            <a:r>
              <a:rPr lang="en-US" dirty="0" err="1" smtClean="0"/>
              <a:t>dayanmaya</a:t>
            </a:r>
            <a:r>
              <a:rPr lang="en-US" dirty="0" smtClean="0"/>
              <a:t> </a:t>
            </a:r>
            <a:r>
              <a:rPr lang="en-US" dirty="0" err="1" smtClean="0"/>
              <a:t>çalış</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32</a:t>
            </a:fld>
            <a:endParaRPr lang="tr-TR"/>
          </a:p>
        </p:txBody>
      </p:sp>
    </p:spTree>
    <p:extLst>
      <p:ext uri="{BB962C8B-B14F-4D97-AF65-F5344CB8AC3E}">
        <p14:creationId xmlns:p14="http://schemas.microsoft.com/office/powerpoint/2010/main" val="2848282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33</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36</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38</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a:t>
            </a:fld>
            <a:endParaRPr lang="tr-TR"/>
          </a:p>
        </p:txBody>
      </p:sp>
    </p:spTree>
    <p:extLst>
      <p:ext uri="{BB962C8B-B14F-4D97-AF65-F5344CB8AC3E}">
        <p14:creationId xmlns:p14="http://schemas.microsoft.com/office/powerpoint/2010/main" val="2060517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39</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40</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41</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42</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43</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44</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45</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46</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47</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48</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5</a:t>
            </a:fld>
            <a:endParaRPr lang="tr-TR"/>
          </a:p>
        </p:txBody>
      </p:sp>
    </p:spTree>
    <p:extLst>
      <p:ext uri="{BB962C8B-B14F-4D97-AF65-F5344CB8AC3E}">
        <p14:creationId xmlns:p14="http://schemas.microsoft.com/office/powerpoint/2010/main" val="1041489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Kazanımların</a:t>
            </a:r>
            <a:r>
              <a:rPr lang="en-US" dirty="0" smtClean="0"/>
              <a:t> </a:t>
            </a:r>
            <a:r>
              <a:rPr lang="en-US" dirty="0" err="1" smtClean="0"/>
              <a:t>önemini</a:t>
            </a:r>
            <a:r>
              <a:rPr lang="en-US" dirty="0" smtClean="0"/>
              <a:t> </a:t>
            </a:r>
            <a:r>
              <a:rPr lang="en-US" dirty="0" err="1" smtClean="0"/>
              <a:t>vurgulayalım</a:t>
            </a:r>
            <a:r>
              <a:rPr lang="en-US" dirty="0" smtClean="0"/>
              <a:t>. </a:t>
            </a:r>
            <a:r>
              <a:rPr lang="en-US" dirty="0" err="1" smtClean="0"/>
              <a:t>Niye</a:t>
            </a:r>
            <a:r>
              <a:rPr lang="en-US" dirty="0" smtClean="0"/>
              <a:t> </a:t>
            </a:r>
            <a:r>
              <a:rPr lang="en-US" dirty="0" err="1" smtClean="0"/>
              <a:t>paylaşmaya</a:t>
            </a:r>
            <a:r>
              <a:rPr lang="en-US" dirty="0" smtClean="0"/>
              <a:t> </a:t>
            </a:r>
            <a:r>
              <a:rPr lang="en-US" dirty="0" err="1" smtClean="0"/>
              <a:t>değer</a:t>
            </a:r>
            <a:r>
              <a:rPr lang="en-US" dirty="0" smtClean="0"/>
              <a:t> </a:t>
            </a:r>
            <a:r>
              <a:rPr lang="en-US" dirty="0" err="1" smtClean="0"/>
              <a:t>görüyoruz</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50</a:t>
            </a:fld>
            <a:endParaRPr lang="tr-TR"/>
          </a:p>
        </p:txBody>
      </p:sp>
    </p:spTree>
    <p:extLst>
      <p:ext uri="{BB962C8B-B14F-4D97-AF65-F5344CB8AC3E}">
        <p14:creationId xmlns:p14="http://schemas.microsoft.com/office/powerpoint/2010/main" val="1571140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pPr/>
              <a:t>52</a:t>
            </a:fld>
            <a:endParaRPr lang="tr-TR"/>
          </a:p>
        </p:txBody>
      </p:sp>
    </p:spTree>
    <p:extLst>
      <p:ext uri="{BB962C8B-B14F-4D97-AF65-F5344CB8AC3E}">
        <p14:creationId xmlns:p14="http://schemas.microsoft.com/office/powerpoint/2010/main" val="2338468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Çubuğu</a:t>
            </a:r>
            <a:r>
              <a:rPr lang="en-US" dirty="0" smtClean="0"/>
              <a:t> </a:t>
            </a:r>
            <a:r>
              <a:rPr lang="en-US" dirty="0" err="1" smtClean="0"/>
              <a:t>böyle</a:t>
            </a:r>
            <a:r>
              <a:rPr lang="en-US" dirty="0" smtClean="0"/>
              <a:t> </a:t>
            </a:r>
            <a:r>
              <a:rPr lang="en-US" dirty="0" err="1" smtClean="0"/>
              <a:t>havada</a:t>
            </a:r>
            <a:r>
              <a:rPr lang="en-US" dirty="0" smtClean="0"/>
              <a:t> </a:t>
            </a:r>
            <a:r>
              <a:rPr lang="en-US" dirty="0" err="1" smtClean="0"/>
              <a:t>tutabilirmisiniz</a:t>
            </a:r>
            <a:r>
              <a:rPr lang="en-US" dirty="0" smtClean="0"/>
              <a:t>?</a:t>
            </a:r>
          </a:p>
          <a:p>
            <a:pPr marL="228600" indent="-228600">
              <a:buAutoNum type="arabicPeriod"/>
            </a:pPr>
            <a:r>
              <a:rPr lang="en-US" dirty="0" err="1" smtClean="0"/>
              <a:t>Çubuğun</a:t>
            </a:r>
            <a:r>
              <a:rPr lang="en-US" dirty="0" smtClean="0"/>
              <a:t> </a:t>
            </a:r>
            <a:r>
              <a:rPr lang="en-US" dirty="0" err="1" smtClean="0"/>
              <a:t>yukarıdaki</a:t>
            </a:r>
            <a:r>
              <a:rPr lang="en-US" dirty="0" smtClean="0"/>
              <a:t> </a:t>
            </a:r>
            <a:r>
              <a:rPr lang="en-US" dirty="0" err="1" smtClean="0"/>
              <a:t>ucuna</a:t>
            </a:r>
            <a:r>
              <a:rPr lang="en-US" dirty="0" smtClean="0"/>
              <a:t> </a:t>
            </a:r>
            <a:r>
              <a:rPr lang="en-US" dirty="0" err="1" smtClean="0"/>
              <a:t>ağır</a:t>
            </a:r>
            <a:r>
              <a:rPr lang="en-US" dirty="0" smtClean="0"/>
              <a:t> </a:t>
            </a:r>
            <a:r>
              <a:rPr lang="en-US" dirty="0" err="1" smtClean="0"/>
              <a:t>bir</a:t>
            </a:r>
            <a:r>
              <a:rPr lang="en-US" dirty="0" smtClean="0"/>
              <a:t> </a:t>
            </a:r>
            <a:r>
              <a:rPr lang="en-US" dirty="0" err="1" smtClean="0"/>
              <a:t>hamur</a:t>
            </a:r>
            <a:r>
              <a:rPr lang="en-US" dirty="0" smtClean="0"/>
              <a:t> </a:t>
            </a:r>
            <a:r>
              <a:rPr lang="en-US" dirty="0" err="1" smtClean="0"/>
              <a:t>koyarak</a:t>
            </a:r>
            <a:r>
              <a:rPr lang="en-US" dirty="0" smtClean="0"/>
              <a:t> </a:t>
            </a:r>
            <a:r>
              <a:rPr lang="en-US" dirty="0" err="1" smtClean="0"/>
              <a:t>havada</a:t>
            </a:r>
            <a:r>
              <a:rPr lang="en-US" dirty="0" smtClean="0"/>
              <a:t> </a:t>
            </a:r>
            <a:r>
              <a:rPr lang="en-US" dirty="0" err="1" smtClean="0"/>
              <a:t>tutabilirmisiniz</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smtClean="0"/>
              <a:t>Çubuğun</a:t>
            </a:r>
            <a:r>
              <a:rPr lang="en-US" dirty="0" smtClean="0"/>
              <a:t> </a:t>
            </a:r>
            <a:r>
              <a:rPr lang="en-US" dirty="0" err="1" smtClean="0"/>
              <a:t>aşağıdaki</a:t>
            </a:r>
            <a:r>
              <a:rPr lang="en-US" dirty="0" smtClean="0"/>
              <a:t> </a:t>
            </a:r>
            <a:r>
              <a:rPr lang="en-US" dirty="0" err="1" smtClean="0"/>
              <a:t>ucuna</a:t>
            </a:r>
            <a:r>
              <a:rPr lang="en-US" dirty="0" smtClean="0"/>
              <a:t> </a:t>
            </a:r>
            <a:r>
              <a:rPr lang="en-US" dirty="0" err="1" smtClean="0"/>
              <a:t>ağır</a:t>
            </a:r>
            <a:r>
              <a:rPr lang="en-US" dirty="0" smtClean="0"/>
              <a:t> </a:t>
            </a:r>
            <a:r>
              <a:rPr lang="en-US" dirty="0" err="1" smtClean="0"/>
              <a:t>bir</a:t>
            </a:r>
            <a:r>
              <a:rPr lang="en-US" dirty="0" smtClean="0"/>
              <a:t> </a:t>
            </a:r>
            <a:r>
              <a:rPr lang="en-US" dirty="0" err="1" smtClean="0"/>
              <a:t>hamur</a:t>
            </a:r>
            <a:r>
              <a:rPr lang="en-US" dirty="0" smtClean="0"/>
              <a:t> </a:t>
            </a:r>
            <a:r>
              <a:rPr lang="en-US" dirty="0" err="1" smtClean="0"/>
              <a:t>koyarak</a:t>
            </a:r>
            <a:r>
              <a:rPr lang="en-US" dirty="0" smtClean="0"/>
              <a:t> </a:t>
            </a:r>
            <a:r>
              <a:rPr lang="en-US" dirty="0" err="1" smtClean="0"/>
              <a:t>havada</a:t>
            </a:r>
            <a:r>
              <a:rPr lang="en-US" dirty="0" smtClean="0"/>
              <a:t> </a:t>
            </a:r>
            <a:r>
              <a:rPr lang="en-US" dirty="0" err="1" smtClean="0"/>
              <a:t>tutabilirmisiniz</a:t>
            </a:r>
            <a:r>
              <a:rPr lang="en-US" dirty="0" smtClean="0"/>
              <a:t>?</a:t>
            </a:r>
          </a:p>
          <a:p>
            <a:pPr marL="228600" indent="-228600">
              <a:buAutoNum type="arabicPeriod"/>
            </a:pPr>
            <a:endParaRPr lang="en-US" dirty="0" smtClean="0"/>
          </a:p>
          <a:p>
            <a:pPr marL="228600" indent="-228600">
              <a:buAutoNum type="arabicPeriod"/>
            </a:pP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6</a:t>
            </a:fld>
            <a:endParaRPr lang="tr-TR"/>
          </a:p>
        </p:txBody>
      </p:sp>
    </p:spTree>
    <p:extLst>
      <p:ext uri="{BB962C8B-B14F-4D97-AF65-F5344CB8AC3E}">
        <p14:creationId xmlns:p14="http://schemas.microsoft.com/office/powerpoint/2010/main" val="316391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228600" indent="-228600">
              <a:buAutoNum type="arabicPeriod"/>
            </a:pPr>
            <a:r>
              <a:rPr lang="en-US" dirty="0" err="1" smtClean="0"/>
              <a:t>Duvara</a:t>
            </a:r>
            <a:r>
              <a:rPr lang="en-US" dirty="0" smtClean="0"/>
              <a:t> </a:t>
            </a:r>
            <a:r>
              <a:rPr lang="en-US" dirty="0" err="1" smtClean="0"/>
              <a:t>sırtını</a:t>
            </a:r>
            <a:r>
              <a:rPr lang="en-US" dirty="0" smtClean="0"/>
              <a:t> </a:t>
            </a:r>
            <a:r>
              <a:rPr lang="en-US" dirty="0" err="1" smtClean="0"/>
              <a:t>tamamen</a:t>
            </a:r>
            <a:r>
              <a:rPr lang="en-US" dirty="0" smtClean="0"/>
              <a:t> </a:t>
            </a:r>
            <a:r>
              <a:rPr lang="en-US" dirty="0" err="1" smtClean="0"/>
              <a:t>dayayıp</a:t>
            </a:r>
            <a:r>
              <a:rPr lang="en-US" dirty="0" smtClean="0"/>
              <a:t>,</a:t>
            </a:r>
            <a:r>
              <a:rPr lang="en-US" baseline="0" dirty="0" smtClean="0"/>
              <a:t> </a:t>
            </a:r>
            <a:r>
              <a:rPr lang="en-US" baseline="0" dirty="0" err="1" smtClean="0"/>
              <a:t>bacaklarını</a:t>
            </a:r>
            <a:r>
              <a:rPr lang="en-US" dirty="0" smtClean="0"/>
              <a:t> </a:t>
            </a:r>
            <a:r>
              <a:rPr lang="en-US" dirty="0" err="1" smtClean="0"/>
              <a:t>bükmeden</a:t>
            </a:r>
            <a:r>
              <a:rPr lang="en-US" dirty="0" smtClean="0"/>
              <a:t> </a:t>
            </a:r>
            <a:r>
              <a:rPr lang="en-US" dirty="0" err="1" smtClean="0"/>
              <a:t>yere</a:t>
            </a:r>
            <a:r>
              <a:rPr lang="en-US" dirty="0" smtClean="0"/>
              <a:t> ne </a:t>
            </a:r>
            <a:r>
              <a:rPr lang="en-US" dirty="0" err="1" smtClean="0"/>
              <a:t>kadar</a:t>
            </a:r>
            <a:r>
              <a:rPr lang="en-US" dirty="0" smtClean="0"/>
              <a:t> </a:t>
            </a:r>
            <a:r>
              <a:rPr lang="en-US" dirty="0" err="1" smtClean="0"/>
              <a:t>eğilebilirsin</a:t>
            </a:r>
            <a:r>
              <a:rPr lang="en-US" dirty="0" smtClean="0"/>
              <a:t>.</a:t>
            </a:r>
          </a:p>
          <a:p>
            <a:pPr marL="228600" indent="-228600">
              <a:buAutoNum type="arabicPeriod"/>
            </a:pPr>
            <a:endParaRPr lang="en-US" dirty="0" smtClean="0"/>
          </a:p>
          <a:p>
            <a:pPr marL="228600" indent="-228600">
              <a:buAutoNum type="arabicPeriod"/>
            </a:pPr>
            <a:r>
              <a:rPr lang="en-US" dirty="0" err="1" smtClean="0"/>
              <a:t>Parmak</a:t>
            </a:r>
            <a:r>
              <a:rPr lang="en-US" dirty="0" smtClean="0"/>
              <a:t> </a:t>
            </a:r>
            <a:r>
              <a:rPr lang="en-US" dirty="0" err="1" smtClean="0"/>
              <a:t>ucuna</a:t>
            </a:r>
            <a:r>
              <a:rPr lang="en-US" dirty="0" smtClean="0"/>
              <a:t> </a:t>
            </a:r>
            <a:r>
              <a:rPr lang="en-US" dirty="0" err="1" smtClean="0"/>
              <a:t>dokunduktan</a:t>
            </a:r>
            <a:r>
              <a:rPr lang="en-US" dirty="0" smtClean="0"/>
              <a:t> </a:t>
            </a:r>
            <a:r>
              <a:rPr lang="en-US" dirty="0" err="1" smtClean="0"/>
              <a:t>sonra</a:t>
            </a:r>
            <a:r>
              <a:rPr lang="en-US" dirty="0" smtClean="0"/>
              <a:t> </a:t>
            </a:r>
            <a:r>
              <a:rPr lang="en-US" dirty="0" err="1" smtClean="0"/>
              <a:t>duvara</a:t>
            </a:r>
            <a:r>
              <a:rPr lang="en-US" dirty="0" smtClean="0"/>
              <a:t> </a:t>
            </a:r>
            <a:r>
              <a:rPr lang="en-US" dirty="0" err="1" smtClean="0"/>
              <a:t>tamamen</a:t>
            </a:r>
            <a:r>
              <a:rPr lang="en-US" dirty="0" smtClean="0"/>
              <a:t> </a:t>
            </a:r>
            <a:r>
              <a:rPr lang="en-US" dirty="0" err="1" smtClean="0"/>
              <a:t>dayanmaya</a:t>
            </a:r>
            <a:r>
              <a:rPr lang="en-US" dirty="0" smtClean="0"/>
              <a:t> </a:t>
            </a:r>
            <a:r>
              <a:rPr lang="en-US" dirty="0" err="1" smtClean="0"/>
              <a:t>çalış</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7</a:t>
            </a:fld>
            <a:endParaRPr lang="tr-TR"/>
          </a:p>
        </p:txBody>
      </p:sp>
    </p:spTree>
    <p:extLst>
      <p:ext uri="{BB962C8B-B14F-4D97-AF65-F5344CB8AC3E}">
        <p14:creationId xmlns:p14="http://schemas.microsoft.com/office/powerpoint/2010/main" val="27613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9</a:t>
            </a:fld>
            <a:endParaRPr lang="tr-TR"/>
          </a:p>
        </p:txBody>
      </p:sp>
    </p:spTree>
    <p:extLst>
      <p:ext uri="{BB962C8B-B14F-4D97-AF65-F5344CB8AC3E}">
        <p14:creationId xmlns:p14="http://schemas.microsoft.com/office/powerpoint/2010/main" val="285347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10</a:t>
            </a:fld>
            <a:endParaRPr lang="tr-TR"/>
          </a:p>
        </p:txBody>
      </p:sp>
    </p:spTree>
    <p:extLst>
      <p:ext uri="{BB962C8B-B14F-4D97-AF65-F5344CB8AC3E}">
        <p14:creationId xmlns:p14="http://schemas.microsoft.com/office/powerpoint/2010/main" val="127772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11</a:t>
            </a:fld>
            <a:endParaRPr lang="tr-TR"/>
          </a:p>
        </p:txBody>
      </p:sp>
    </p:spTree>
    <p:extLst>
      <p:ext uri="{BB962C8B-B14F-4D97-AF65-F5344CB8AC3E}">
        <p14:creationId xmlns:p14="http://schemas.microsoft.com/office/powerpoint/2010/main" val="2832591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720726" y="776289"/>
            <a:ext cx="10750549"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828800" y="6012657"/>
            <a:ext cx="7721600" cy="365125"/>
          </a:xfrm>
        </p:spPr>
        <p:txBody>
          <a:bodyPr tIns="0" bIns="0" anchor="t"/>
          <a:lstStyle>
            <a:lvl1pPr algn="r">
              <a:defRPr sz="1000"/>
            </a:lvl1pPr>
          </a:lstStyle>
          <a:p>
            <a:fld id="{CA160B30-60EE-45FA-8251-617A49E60C36}" type="datetimeFigureOut">
              <a:rPr lang="tr-TR" smtClean="0"/>
              <a:pPr/>
              <a:t>21.12.2018</a:t>
            </a:fld>
            <a:endParaRPr lang="tr-TR"/>
          </a:p>
        </p:txBody>
      </p:sp>
      <p:sp>
        <p:nvSpPr>
          <p:cNvPr id="17" name="Footer Placeholder 16"/>
          <p:cNvSpPr>
            <a:spLocks noGrp="1"/>
          </p:cNvSpPr>
          <p:nvPr>
            <p:ph type="ftr" sz="quarter" idx="11"/>
          </p:nvPr>
        </p:nvSpPr>
        <p:spPr>
          <a:xfrm>
            <a:off x="1828800" y="5650705"/>
            <a:ext cx="7721600" cy="365125"/>
          </a:xfrm>
        </p:spPr>
        <p:txBody>
          <a:bodyPr tIns="0" bIns="0" anchor="b"/>
          <a:lstStyle>
            <a:lvl1pPr algn="r">
              <a:defRPr sz="1100"/>
            </a:lvl1pPr>
          </a:lstStyle>
          <a:p>
            <a:endParaRPr lang="tr-TR"/>
          </a:p>
        </p:txBody>
      </p:sp>
      <p:sp>
        <p:nvSpPr>
          <p:cNvPr id="29" name="Slide Number Placeholder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810F24C0-A371-4D68-8B59-0EAC4F69D0D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160B30-60EE-45FA-8251-617A49E60C36}" type="datetimeFigureOut">
              <a:rPr lang="tr-TR" smtClean="0"/>
              <a:pPr/>
              <a:t>21.12.2018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160B30-60EE-45FA-8251-617A49E60C36}" type="datetimeFigureOut">
              <a:rPr lang="tr-TR" smtClean="0"/>
              <a:pPr/>
              <a:t>21.12.2018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CA160B30-60EE-45FA-8251-617A49E60C36}" type="datetimeFigureOut">
              <a:rPr lang="tr-TR" smtClean="0"/>
              <a:pPr/>
              <a:t>21.12.2018</a:t>
            </a:fld>
            <a:endParaRPr lang="tr-TR"/>
          </a:p>
        </p:txBody>
      </p:sp>
      <p:sp>
        <p:nvSpPr>
          <p:cNvPr id="5" name="Footer Placeholder 4"/>
          <p:cNvSpPr>
            <a:spLocks noGrp="1"/>
          </p:cNvSpPr>
          <p:nvPr>
            <p:ph type="ftr" sz="quarter" idx="11"/>
          </p:nvPr>
        </p:nvSpPr>
        <p:spPr>
          <a:xfrm>
            <a:off x="609600" y="6480970"/>
            <a:ext cx="5680075" cy="300831"/>
          </a:xfrm>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9274176" y="6477000"/>
            <a:ext cx="2844800" cy="304800"/>
          </a:xfrm>
        </p:spPr>
        <p:txBody>
          <a:bodyPr/>
          <a:lstStyle/>
          <a:p>
            <a:fld id="{CA160B30-60EE-45FA-8251-617A49E60C36}" type="datetimeFigureOut">
              <a:rPr lang="tr-TR" smtClean="0"/>
              <a:pPr/>
              <a:t>21.12.2018</a:t>
            </a:fld>
            <a:endParaRPr lang="tr-TR"/>
          </a:p>
        </p:txBody>
      </p:sp>
      <p:sp>
        <p:nvSpPr>
          <p:cNvPr id="5" name="Footer Placeholder 4"/>
          <p:cNvSpPr>
            <a:spLocks noGrp="1"/>
          </p:cNvSpPr>
          <p:nvPr>
            <p:ph type="ftr" sz="quarter" idx="11"/>
          </p:nvPr>
        </p:nvSpPr>
        <p:spPr>
          <a:xfrm>
            <a:off x="3492501" y="6480970"/>
            <a:ext cx="5680075" cy="300831"/>
          </a:xfrm>
        </p:spPr>
        <p:txBody>
          <a:bodyPr/>
          <a:lstStyle/>
          <a:p>
            <a:endParaRPr lang="tr-TR"/>
          </a:p>
        </p:txBody>
      </p:sp>
      <p:sp>
        <p:nvSpPr>
          <p:cNvPr id="6" name="Slide Number Placeholder 5"/>
          <p:cNvSpPr>
            <a:spLocks noGrp="1"/>
          </p:cNvSpPr>
          <p:nvPr>
            <p:ph type="sldNum" sz="quarter" idx="12"/>
          </p:nvPr>
        </p:nvSpPr>
        <p:spPr>
          <a:xfrm>
            <a:off x="11268075" y="809625"/>
            <a:ext cx="670560" cy="300831"/>
          </a:xfrm>
        </p:spPr>
        <p:txBody>
          <a:bodyPr/>
          <a:lstStyle/>
          <a:p>
            <a:fld id="{810F24C0-A371-4D68-8B59-0EAC4F69D0D5}" type="slidenum">
              <a:rPr lang="tr-TR" smtClean="0"/>
              <a:pPr/>
              <a:t>‹#›</a:t>
            </a:fld>
            <a:endParaRPr lang="tr-TR"/>
          </a:p>
        </p:txBody>
      </p:sp>
      <p:cxnSp>
        <p:nvCxnSpPr>
          <p:cNvPr id="11" name="Straight Connector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CA160B30-60EE-45FA-8251-617A49E60C36}" type="datetimeFigureOut">
              <a:rPr lang="tr-TR" smtClean="0"/>
              <a:pPr/>
              <a:t>21.12.2018</a:t>
            </a:fld>
            <a:endParaRPr lang="tr-TR"/>
          </a:p>
        </p:txBody>
      </p:sp>
      <p:sp>
        <p:nvSpPr>
          <p:cNvPr id="6" name="Footer Placeholder 5"/>
          <p:cNvSpPr>
            <a:spLocks noGrp="1"/>
          </p:cNvSpPr>
          <p:nvPr>
            <p:ph type="ftr" sz="quarter" idx="11"/>
          </p:nvPr>
        </p:nvSpPr>
        <p:spPr>
          <a:xfrm>
            <a:off x="609600" y="6480969"/>
            <a:ext cx="5680075" cy="301752"/>
          </a:xfrm>
        </p:spPr>
        <p:txBody>
          <a:bodyPr/>
          <a:lstStyle/>
          <a:p>
            <a:endParaRPr lang="tr-TR"/>
          </a:p>
        </p:txBody>
      </p:sp>
      <p:sp>
        <p:nvSpPr>
          <p:cNvPr id="7" name="Slide Number Placeholder 6"/>
          <p:cNvSpPr>
            <a:spLocks noGrp="1"/>
          </p:cNvSpPr>
          <p:nvPr>
            <p:ph type="sldNum" sz="quarter" idx="12"/>
          </p:nvPr>
        </p:nvSpPr>
        <p:spPr>
          <a:xfrm>
            <a:off x="10119360" y="6480969"/>
            <a:ext cx="670560" cy="301752"/>
          </a:xfrm>
        </p:spPr>
        <p:txBody>
          <a:bodyPr/>
          <a:lstStyle/>
          <a:p>
            <a:fld id="{810F24C0-A371-4D68-8B59-0EAC4F69D0D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CA160B30-60EE-45FA-8251-617A49E60C36}" type="datetimeFigureOut">
              <a:rPr lang="tr-TR" smtClean="0"/>
              <a:pPr/>
              <a:t>21.12.2018</a:t>
            </a:fld>
            <a:endParaRPr lang="tr-TR"/>
          </a:p>
        </p:txBody>
      </p:sp>
      <p:sp>
        <p:nvSpPr>
          <p:cNvPr id="8" name="Footer Placeholder 7"/>
          <p:cNvSpPr>
            <a:spLocks noGrp="1"/>
          </p:cNvSpPr>
          <p:nvPr>
            <p:ph type="ftr" sz="quarter" idx="11"/>
          </p:nvPr>
        </p:nvSpPr>
        <p:spPr>
          <a:xfrm>
            <a:off x="609600" y="6480969"/>
            <a:ext cx="5681472" cy="301752"/>
          </a:xfrm>
        </p:spPr>
        <p:txBody>
          <a:bodyPr/>
          <a:lstStyle/>
          <a:p>
            <a:endParaRPr lang="tr-TR"/>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810F24C0-A371-4D68-8B59-0EAC4F69D0D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160B30-60EE-45FA-8251-617A49E60C36}" type="datetimeFigureOut">
              <a:rPr lang="tr-TR" smtClean="0"/>
              <a:pPr/>
              <a:t>21.12.2018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CA160B30-60EE-45FA-8251-617A49E60C36}" type="datetimeFigureOut">
              <a:rPr lang="tr-TR" smtClean="0"/>
              <a:pPr/>
              <a:t>21.12.2018</a:t>
            </a:fld>
            <a:endParaRPr lang="tr-TR"/>
          </a:p>
        </p:txBody>
      </p:sp>
      <p:sp>
        <p:nvSpPr>
          <p:cNvPr id="3" name="Footer Placeholder 2"/>
          <p:cNvSpPr>
            <a:spLocks noGrp="1"/>
          </p:cNvSpPr>
          <p:nvPr>
            <p:ph type="ftr" sz="quarter" idx="11"/>
          </p:nvPr>
        </p:nvSpPr>
        <p:spPr>
          <a:xfrm>
            <a:off x="609600" y="6481891"/>
            <a:ext cx="5680075" cy="300831"/>
          </a:xfrm>
        </p:spPr>
        <p:txBody>
          <a:bodyPr/>
          <a:lstStyle/>
          <a:p>
            <a:endParaRPr lang="tr-TR"/>
          </a:p>
        </p:txBody>
      </p:sp>
      <p:sp>
        <p:nvSpPr>
          <p:cNvPr id="4" name="Slide Number Placeholder 3"/>
          <p:cNvSpPr>
            <a:spLocks noGrp="1"/>
          </p:cNvSpPr>
          <p:nvPr>
            <p:ph type="sldNum" sz="quarter" idx="12"/>
          </p:nvPr>
        </p:nvSpPr>
        <p:spPr>
          <a:xfrm>
            <a:off x="10119360" y="6480969"/>
            <a:ext cx="670560" cy="301752"/>
          </a:xfrm>
        </p:spPr>
        <p:txBody>
          <a:bodyPr/>
          <a:lstStyle/>
          <a:p>
            <a:fld id="{810F24C0-A371-4D68-8B59-0EAC4F69D0D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fld id="{CA160B30-60EE-45FA-8251-617A49E60C36}" type="datetimeFigureOut">
              <a:rPr lang="tr-TR" smtClean="0"/>
              <a:pPr/>
              <a:t>21.12.2018</a:t>
            </a:fld>
            <a:endParaRPr lang="tr-TR"/>
          </a:p>
        </p:txBody>
      </p:sp>
      <p:sp>
        <p:nvSpPr>
          <p:cNvPr id="6" name="Footer Placeholder 5"/>
          <p:cNvSpPr>
            <a:spLocks noGrp="1"/>
          </p:cNvSpPr>
          <p:nvPr>
            <p:ph type="ftr" sz="quarter" idx="11"/>
          </p:nvPr>
        </p:nvSpPr>
        <p:spPr>
          <a:xfrm>
            <a:off x="1514475" y="6556248"/>
            <a:ext cx="6857493" cy="301752"/>
          </a:xfrm>
        </p:spPr>
        <p:txBody>
          <a:bodyPr/>
          <a:lstStyle>
            <a:lvl1pPr>
              <a:defRPr sz="900"/>
            </a:lvl1pPr>
          </a:lstStyle>
          <a:p>
            <a:endParaRPr lang="tr-TR"/>
          </a:p>
        </p:txBody>
      </p:sp>
      <p:sp>
        <p:nvSpPr>
          <p:cNvPr id="7" name="Slide Number Placeholder 6"/>
          <p:cNvSpPr>
            <a:spLocks noGrp="1"/>
          </p:cNvSpPr>
          <p:nvPr>
            <p:ph type="sldNum" sz="quarter" idx="12"/>
          </p:nvPr>
        </p:nvSpPr>
        <p:spPr>
          <a:xfrm>
            <a:off x="11214101" y="6556248"/>
            <a:ext cx="670560" cy="301752"/>
          </a:xfrm>
        </p:spPr>
        <p:txBody>
          <a:bodyPr/>
          <a:lstStyle>
            <a:lvl1pPr>
              <a:defRPr sz="900"/>
            </a:lvl1pPr>
          </a:lstStyle>
          <a:p>
            <a:fld id="{810F24C0-A371-4D68-8B59-0EAC4F69D0D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144256" y="6556248"/>
            <a:ext cx="2804160" cy="301752"/>
          </a:xfrm>
        </p:spPr>
        <p:txBody>
          <a:bodyPr/>
          <a:lstStyle>
            <a:lvl1pPr>
              <a:defRPr sz="900"/>
            </a:lvl1pPr>
          </a:lstStyle>
          <a:p>
            <a:fld id="{CA160B30-60EE-45FA-8251-617A49E60C36}" type="datetimeFigureOut">
              <a:rPr lang="tr-TR" smtClean="0"/>
              <a:pPr/>
              <a:t>21.12.2018</a:t>
            </a:fld>
            <a:endParaRPr lang="tr-TR"/>
          </a:p>
        </p:txBody>
      </p:sp>
      <p:sp>
        <p:nvSpPr>
          <p:cNvPr id="6" name="Footer Placeholder 5"/>
          <p:cNvSpPr>
            <a:spLocks noGrp="1"/>
          </p:cNvSpPr>
          <p:nvPr>
            <p:ph type="ftr" sz="quarter" idx="11"/>
          </p:nvPr>
        </p:nvSpPr>
        <p:spPr>
          <a:xfrm>
            <a:off x="1560576" y="6557169"/>
            <a:ext cx="6597429" cy="301752"/>
          </a:xfrm>
        </p:spPr>
        <p:txBody>
          <a:bodyPr/>
          <a:lstStyle>
            <a:lvl1pPr>
              <a:defRPr sz="900"/>
            </a:lvl1pPr>
          </a:lstStyle>
          <a:p>
            <a:endParaRPr lang="tr-TR"/>
          </a:p>
        </p:txBody>
      </p:sp>
      <p:sp>
        <p:nvSpPr>
          <p:cNvPr id="7" name="Slide Number Placeholder 6"/>
          <p:cNvSpPr>
            <a:spLocks noGrp="1"/>
          </p:cNvSpPr>
          <p:nvPr>
            <p:ph type="sldNum" sz="quarter" idx="12"/>
          </p:nvPr>
        </p:nvSpPr>
        <p:spPr>
          <a:xfrm>
            <a:off x="10956256" y="6556248"/>
            <a:ext cx="487680" cy="301752"/>
          </a:xfrm>
        </p:spPr>
        <p:txBody>
          <a:bodyPr/>
          <a:lstStyle>
            <a:lvl1pPr algn="ctr">
              <a:defRPr sz="900"/>
            </a:lvl1pPr>
          </a:lstStyle>
          <a:p>
            <a:fld id="{810F24C0-A371-4D68-8B59-0EAC4F69D0D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7494"/>
            <a:ext cx="109728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CA160B30-60EE-45FA-8251-617A49E60C36}" type="datetimeFigureOut">
              <a:rPr lang="tr-TR" smtClean="0"/>
              <a:pPr/>
              <a:t>21.12.2018</a:t>
            </a:fld>
            <a:endParaRPr lang="tr-TR"/>
          </a:p>
        </p:txBody>
      </p:sp>
      <p:sp>
        <p:nvSpPr>
          <p:cNvPr id="3" name="Footer Placeholder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810F24C0-A371-4D68-8B59-0EAC4F69D0D5}"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0ZVfDlJxsF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youtube.com/watch?v=ERaFRY3Uc1Y" TargetMode="External"/><Relationship Id="rId5" Type="http://schemas.openxmlformats.org/officeDocument/2006/relationships/image" Target="../media/image31.jpe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9.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6.png"/><Relationship Id="rId5" Type="http://schemas.openxmlformats.org/officeDocument/2006/relationships/image" Target="../media/image13.jpeg"/><Relationship Id="rId10" Type="http://schemas.openxmlformats.org/officeDocument/2006/relationships/image" Target="../media/image27.png"/><Relationship Id="rId4" Type="http://schemas.openxmlformats.org/officeDocument/2006/relationships/image" Target="../media/image32.png"/><Relationship Id="rId9" Type="http://schemas.openxmlformats.org/officeDocument/2006/relationships/image" Target="../media/image20.gif"/><Relationship Id="rId1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4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4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4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gif"/></Relationships>
</file>

<file path=ppt/slides/_rels/slide4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4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4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4.gif"/></Relationships>
</file>

<file path=ppt/slides/_rels/slide4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gif"/></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youtube.com/watch?v=ERaFRY3Uc1Y"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9410" y="1500174"/>
            <a:ext cx="9435645" cy="2406549"/>
          </a:xfrm>
        </p:spPr>
        <p:txBody>
          <a:bodyPr>
            <a:noAutofit/>
          </a:bodyPr>
          <a:lstStyle/>
          <a:p>
            <a:pPr algn="ctr"/>
            <a:r>
              <a:rPr lang="en-US" sz="4800" dirty="0" smtClean="0">
                <a:latin typeface="Calibri" pitchFamily="34" charset="0"/>
                <a:cs typeface="Calibri" pitchFamily="34" charset="0"/>
              </a:rPr>
              <a:t>11. </a:t>
            </a:r>
            <a:r>
              <a:rPr lang="tr-TR" sz="4800" dirty="0" smtClean="0">
                <a:latin typeface="Calibri" pitchFamily="34" charset="0"/>
                <a:cs typeface="Calibri" pitchFamily="34" charset="0"/>
              </a:rPr>
              <a:t>SINIF</a:t>
            </a:r>
            <a:r>
              <a:rPr lang="en-US" sz="4800" dirty="0" smtClean="0">
                <a:latin typeface="Calibri" pitchFamily="34" charset="0"/>
                <a:cs typeface="Calibri" pitchFamily="34" charset="0"/>
              </a:rPr>
              <a:t>:</a:t>
            </a:r>
            <a:br>
              <a:rPr lang="en-US" sz="4800" dirty="0" smtClean="0">
                <a:latin typeface="Calibri" pitchFamily="34" charset="0"/>
                <a:cs typeface="Calibri" pitchFamily="34" charset="0"/>
              </a:rPr>
            </a:br>
            <a:r>
              <a:rPr lang="tr-TR" sz="4800" dirty="0" smtClean="0">
                <a:latin typeface="Calibri" pitchFamily="34" charset="0"/>
                <a:cs typeface="Calibri" pitchFamily="34" charset="0"/>
              </a:rPr>
              <a:t>KUVVET</a:t>
            </a:r>
            <a:r>
              <a:rPr lang="en-US" sz="4800" dirty="0" smtClean="0">
                <a:latin typeface="Calibri" pitchFamily="34" charset="0"/>
                <a:cs typeface="Calibri" pitchFamily="34" charset="0"/>
              </a:rPr>
              <a:t> </a:t>
            </a:r>
            <a:r>
              <a:rPr lang="tr-TR" sz="4800" cap="none" dirty="0" smtClean="0">
                <a:latin typeface="Calibri" pitchFamily="34" charset="0"/>
                <a:cs typeface="Calibri" pitchFamily="34" charset="0"/>
              </a:rPr>
              <a:t>ve</a:t>
            </a:r>
            <a:r>
              <a:rPr lang="en-US" sz="4800" dirty="0" smtClean="0">
                <a:latin typeface="Calibri" pitchFamily="34" charset="0"/>
                <a:cs typeface="Calibri" pitchFamily="34" charset="0"/>
              </a:rPr>
              <a:t> HAREKET </a:t>
            </a:r>
            <a:r>
              <a:rPr lang="tr-TR" sz="4800" dirty="0" smtClean="0">
                <a:latin typeface="Calibri" pitchFamily="34" charset="0"/>
                <a:cs typeface="Calibri" pitchFamily="34" charset="0"/>
              </a:rPr>
              <a:t>ÜNİTESİ</a:t>
            </a:r>
            <a:r>
              <a:rPr lang="en-US" sz="4800" dirty="0" smtClean="0">
                <a:latin typeface="Calibri" pitchFamily="34" charset="0"/>
                <a:cs typeface="Calibri" pitchFamily="34" charset="0"/>
              </a:rPr>
              <a:t/>
            </a:r>
            <a:br>
              <a:rPr lang="en-US" sz="4800" dirty="0" smtClean="0">
                <a:latin typeface="Calibri" pitchFamily="34" charset="0"/>
                <a:cs typeface="Calibri" pitchFamily="34" charset="0"/>
              </a:rPr>
            </a:br>
            <a:r>
              <a:rPr lang="en-US" sz="4800" dirty="0">
                <a:latin typeface="Calibri" pitchFamily="34" charset="0"/>
                <a:cs typeface="Calibri" pitchFamily="34" charset="0"/>
              </a:rPr>
              <a:t/>
            </a:r>
            <a:br>
              <a:rPr lang="en-US" sz="4800" dirty="0">
                <a:latin typeface="Calibri" pitchFamily="34" charset="0"/>
                <a:cs typeface="Calibri" pitchFamily="34" charset="0"/>
              </a:rPr>
            </a:br>
            <a:r>
              <a:rPr lang="en-US" sz="4800" dirty="0" smtClean="0">
                <a:latin typeface="Calibri" pitchFamily="34" charset="0"/>
                <a:cs typeface="Calibri" pitchFamily="34" charset="0"/>
              </a:rPr>
              <a:t> </a:t>
            </a:r>
            <a:r>
              <a:rPr lang="tr-TR" sz="4800" cap="none" dirty="0" smtClean="0">
                <a:latin typeface="Calibri" pitchFamily="34" charset="0"/>
                <a:cs typeface="Calibri" pitchFamily="34" charset="0"/>
              </a:rPr>
              <a:t>Denge</a:t>
            </a:r>
            <a:endParaRPr lang="tr-TR" sz="4800" cap="none" dirty="0">
              <a:latin typeface="Calibri" pitchFamily="34" charset="0"/>
              <a:cs typeface="Calibri" pitchFamily="34" charset="0"/>
            </a:endParaRPr>
          </a:p>
        </p:txBody>
      </p:sp>
      <p:sp>
        <p:nvSpPr>
          <p:cNvPr id="3" name="Subtitle 2"/>
          <p:cNvSpPr>
            <a:spLocks noGrp="1"/>
          </p:cNvSpPr>
          <p:nvPr>
            <p:ph type="subTitle" idx="1"/>
          </p:nvPr>
        </p:nvSpPr>
        <p:spPr>
          <a:xfrm>
            <a:off x="5780251" y="3947442"/>
            <a:ext cx="7948602" cy="849835"/>
          </a:xfrm>
        </p:spPr>
        <p:txBody>
          <a:bodyPr>
            <a:noAutofit/>
          </a:bodyPr>
          <a:lstStyle/>
          <a:p>
            <a:pPr algn="ctr"/>
            <a:r>
              <a:rPr lang="tr-TR" sz="2400" b="1" dirty="0" smtClean="0">
                <a:latin typeface="Calibri" pitchFamily="34" charset="0"/>
                <a:cs typeface="Calibri" pitchFamily="34" charset="0"/>
              </a:rPr>
              <a:t>İlknur Akgümüş</a:t>
            </a:r>
          </a:p>
          <a:p>
            <a:pPr algn="ctr"/>
            <a:r>
              <a:rPr lang="tr-TR" sz="2400" b="1" dirty="0" smtClean="0">
                <a:latin typeface="Calibri" pitchFamily="34" charset="0"/>
                <a:cs typeface="Calibri" pitchFamily="34" charset="0"/>
              </a:rPr>
              <a:t>Gözde </a:t>
            </a:r>
            <a:r>
              <a:rPr lang="tr-TR" sz="2400" b="1" dirty="0">
                <a:latin typeface="Calibri" pitchFamily="34" charset="0"/>
                <a:cs typeface="Calibri" pitchFamily="34" charset="0"/>
              </a:rPr>
              <a:t>Aksoy</a:t>
            </a:r>
          </a:p>
          <a:p>
            <a:pPr algn="ctr"/>
            <a:r>
              <a:rPr lang="tr-TR" sz="2400" b="1" dirty="0" smtClean="0">
                <a:latin typeface="Calibri" pitchFamily="34" charset="0"/>
                <a:cs typeface="Calibri" pitchFamily="34" charset="0"/>
              </a:rPr>
              <a:t>Prof. </a:t>
            </a:r>
            <a:r>
              <a:rPr lang="en-US" sz="2400" b="1" dirty="0" smtClean="0">
                <a:latin typeface="Calibri" pitchFamily="34" charset="0"/>
                <a:cs typeface="Calibri" pitchFamily="34" charset="0"/>
              </a:rPr>
              <a:t>Dr. Ali ERYILMAZ</a:t>
            </a:r>
            <a:endParaRPr lang="tr-TR" sz="2400" b="1" dirty="0" smtClean="0">
              <a:latin typeface="Calibri" pitchFamily="34" charset="0"/>
              <a:cs typeface="Calibri" pitchFamily="34" charset="0"/>
            </a:endParaRPr>
          </a:p>
        </p:txBody>
      </p:sp>
    </p:spTree>
    <p:extLst>
      <p:ext uri="{BB962C8B-B14F-4D97-AF65-F5344CB8AC3E}">
        <p14:creationId xmlns:p14="http://schemas.microsoft.com/office/powerpoint/2010/main" val="328099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95802" y="665840"/>
            <a:ext cx="5391103" cy="523220"/>
          </a:xfrm>
          <a:prstGeom prst="rect">
            <a:avLst/>
          </a:prstGeom>
          <a:noFill/>
        </p:spPr>
        <p:txBody>
          <a:bodyPr wrap="square" rtlCol="0">
            <a:spAutoFit/>
          </a:bodyPr>
          <a:lstStyle/>
          <a:p>
            <a:r>
              <a:rPr lang="tr-TR" sz="2800" b="1" dirty="0" smtClean="0">
                <a:solidFill>
                  <a:schemeClr val="accent1">
                    <a:lumMod val="75000"/>
                  </a:schemeClr>
                </a:solidFill>
              </a:rPr>
              <a:t>Denge Şartları</a:t>
            </a:r>
            <a:endParaRPr lang="tr-TR" sz="2800" b="1" dirty="0">
              <a:solidFill>
                <a:schemeClr val="accent1">
                  <a:lumMod val="75000"/>
                </a:schemeClr>
              </a:solidFill>
            </a:endParaRPr>
          </a:p>
        </p:txBody>
      </p:sp>
      <p:sp>
        <p:nvSpPr>
          <p:cNvPr id="2" name="TextBox 1"/>
          <p:cNvSpPr txBox="1"/>
          <p:nvPr/>
        </p:nvSpPr>
        <p:spPr>
          <a:xfrm>
            <a:off x="3307195" y="1571612"/>
            <a:ext cx="6077675" cy="369332"/>
          </a:xfrm>
          <a:prstGeom prst="rect">
            <a:avLst/>
          </a:prstGeom>
          <a:noFill/>
        </p:spPr>
        <p:txBody>
          <a:bodyPr wrap="square" rtlCol="0">
            <a:spAutoFit/>
          </a:bodyPr>
          <a:lstStyle/>
          <a:p>
            <a:r>
              <a:rPr lang="tr-TR" b="1" dirty="0" smtClean="0"/>
              <a:t>Dengenin sağlanabilmesi  için,</a:t>
            </a:r>
            <a:endParaRPr lang="tr-TR" dirty="0"/>
          </a:p>
        </p:txBody>
      </p:sp>
      <p:sp>
        <p:nvSpPr>
          <p:cNvPr id="6" name="TextBox 5"/>
          <p:cNvSpPr txBox="1"/>
          <p:nvPr/>
        </p:nvSpPr>
        <p:spPr>
          <a:xfrm>
            <a:off x="3667108" y="2240998"/>
            <a:ext cx="5593198" cy="1569660"/>
          </a:xfrm>
          <a:prstGeom prst="rect">
            <a:avLst/>
          </a:prstGeom>
          <a:noFill/>
        </p:spPr>
        <p:txBody>
          <a:bodyPr wrap="none" rtlCol="0">
            <a:spAutoFit/>
          </a:bodyPr>
          <a:lstStyle/>
          <a:p>
            <a:r>
              <a:rPr lang="tr-TR" sz="2400" dirty="0" smtClean="0">
                <a:latin typeface="Calibri" panose="020F0502020204030204" pitchFamily="34" charset="0"/>
                <a:cs typeface="Calibri" panose="020F0502020204030204" pitchFamily="34" charset="0"/>
              </a:rPr>
              <a:t>1. Σ </a:t>
            </a:r>
            <a:r>
              <a:rPr lang="tr-TR" sz="2400" dirty="0" smtClean="0"/>
              <a:t>F</a:t>
            </a:r>
            <a:r>
              <a:rPr lang="tr-TR" sz="2400" baseline="-25000" dirty="0" smtClean="0"/>
              <a:t>net</a:t>
            </a:r>
            <a:r>
              <a:rPr lang="tr-TR" sz="2400" dirty="0" smtClean="0"/>
              <a:t> = 0         ise V = 0 veya V sabit</a:t>
            </a:r>
          </a:p>
          <a:p>
            <a:endParaRPr lang="tr-TR" sz="2400" dirty="0" smtClean="0"/>
          </a:p>
          <a:p>
            <a:endParaRPr lang="tr-TR" sz="2400" dirty="0" smtClean="0"/>
          </a:p>
          <a:p>
            <a:r>
              <a:rPr lang="tr-TR" sz="2400" dirty="0" smtClean="0">
                <a:latin typeface="Calibri" panose="020F0502020204030204" pitchFamily="34" charset="0"/>
                <a:cs typeface="Calibri" panose="020F0502020204030204" pitchFamily="34" charset="0"/>
              </a:rPr>
              <a:t>2. Σ </a:t>
            </a:r>
            <a:r>
              <a:rPr lang="tr-TR" sz="2400" dirty="0" err="1" smtClean="0"/>
              <a:t>M</a:t>
            </a:r>
            <a:r>
              <a:rPr lang="tr-TR" sz="2400" baseline="-25000" dirty="0" err="1" smtClean="0"/>
              <a:t>net</a:t>
            </a:r>
            <a:r>
              <a:rPr lang="tr-TR" sz="2400" dirty="0" smtClean="0"/>
              <a:t> = 0       ise </a:t>
            </a:r>
            <a:r>
              <a:rPr lang="tr-TR" sz="2400" dirty="0" smtClean="0">
                <a:latin typeface="Calibri" panose="020F0502020204030204" pitchFamily="34" charset="0"/>
                <a:cs typeface="Calibri" panose="020F0502020204030204" pitchFamily="34" charset="0"/>
              </a:rPr>
              <a:t>ω = 0 veya ω sabit</a:t>
            </a:r>
            <a:endParaRPr lang="tr-TR" sz="2400" dirty="0"/>
          </a:p>
        </p:txBody>
      </p:sp>
      <p:cxnSp>
        <p:nvCxnSpPr>
          <p:cNvPr id="74" name="Straight Arrow Connector 73"/>
          <p:cNvCxnSpPr/>
          <p:nvPr/>
        </p:nvCxnSpPr>
        <p:spPr>
          <a:xfrm>
            <a:off x="4295800" y="3356992"/>
            <a:ext cx="209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84545" y="4631414"/>
            <a:ext cx="4795685" cy="1200329"/>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Statik Denge</a:t>
            </a:r>
            <a:r>
              <a:rPr lang="en-US" b="1" dirty="0" smtClean="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(V = 0 ve/veya </a:t>
            </a:r>
            <a:r>
              <a:rPr lang="tr-TR" dirty="0">
                <a:latin typeface="Arial" panose="020B0604020202020204" pitchFamily="34" charset="0"/>
                <a:cs typeface="Arial" panose="020B0604020202020204" pitchFamily="34" charset="0"/>
              </a:rPr>
              <a:t>ω = </a:t>
            </a:r>
            <a:r>
              <a:rPr lang="tr-TR" dirty="0" smtClean="0">
                <a:latin typeface="Arial" panose="020B0604020202020204" pitchFamily="34" charset="0"/>
                <a:cs typeface="Arial" panose="020B0604020202020204" pitchFamily="34" charset="0"/>
              </a:rPr>
              <a:t>0</a:t>
            </a:r>
            <a:r>
              <a:rPr lang="en-US" dirty="0" smtClean="0">
                <a:latin typeface="Arial" panose="020B0604020202020204" pitchFamily="34" charset="0"/>
                <a:cs typeface="Arial" panose="020B0604020202020204" pitchFamily="34" charset="0"/>
              </a:rPr>
              <a:t>)</a:t>
            </a:r>
            <a:r>
              <a:rPr lang="tr-TR" dirty="0" smtClean="0">
                <a:latin typeface="Arial" panose="020B0604020202020204" pitchFamily="34" charset="0"/>
                <a:cs typeface="Arial" panose="020B0604020202020204" pitchFamily="34" charset="0"/>
              </a:rPr>
              <a:t> </a:t>
            </a:r>
          </a:p>
          <a:p>
            <a:endParaRPr lang="tr-TR" dirty="0" smtClean="0">
              <a:latin typeface="Arial" panose="020B0604020202020204" pitchFamily="34" charset="0"/>
              <a:cs typeface="Arial" panose="020B0604020202020204" pitchFamily="34" charset="0"/>
            </a:endParaRPr>
          </a:p>
          <a:p>
            <a:endParaRPr lang="tr-TR"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Dinamik Denge</a:t>
            </a:r>
            <a:r>
              <a:rPr lang="en-US"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(V sabit </a:t>
            </a:r>
            <a:r>
              <a:rPr lang="en-US" dirty="0">
                <a:latin typeface="Arial" panose="020B0604020202020204" pitchFamily="34" charset="0"/>
                <a:cs typeface="Arial" panose="020B0604020202020204" pitchFamily="34" charset="0"/>
              </a:rPr>
              <a:t>ve/veya </a:t>
            </a:r>
            <a:r>
              <a:rPr lang="tr-TR" dirty="0">
                <a:latin typeface="Arial" panose="020B0604020202020204" pitchFamily="34" charset="0"/>
                <a:cs typeface="Arial" panose="020B0604020202020204" pitchFamily="34" charset="0"/>
              </a:rPr>
              <a:t>ω </a:t>
            </a:r>
            <a:r>
              <a:rPr lang="en-US" dirty="0" smtClean="0">
                <a:latin typeface="Arial" panose="020B0604020202020204" pitchFamily="34" charset="0"/>
                <a:cs typeface="Arial" panose="020B0604020202020204" pitchFamily="34" charset="0"/>
              </a:rPr>
              <a:t>sabit)</a:t>
            </a:r>
            <a:endParaRPr lang="tr-TR" dirty="0">
              <a:latin typeface="Arial" panose="020B0604020202020204" pitchFamily="34" charset="0"/>
              <a:cs typeface="Arial" panose="020B0604020202020204" pitchFamily="34" charset="0"/>
            </a:endParaRPr>
          </a:p>
        </p:txBody>
      </p:sp>
      <p:cxnSp>
        <p:nvCxnSpPr>
          <p:cNvPr id="18" name="Straight Arrow Connector 17"/>
          <p:cNvCxnSpPr/>
          <p:nvPr/>
        </p:nvCxnSpPr>
        <p:spPr>
          <a:xfrm>
            <a:off x="5159896" y="5488670"/>
            <a:ext cx="2420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52477" y="5512736"/>
            <a:ext cx="20761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b="1" dirty="0" smtClean="0">
                <a:solidFill>
                  <a:schemeClr val="accent1">
                    <a:lumMod val="75000"/>
                  </a:schemeClr>
                </a:solidFill>
              </a:rPr>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cxnSp>
        <p:nvCxnSpPr>
          <p:cNvPr id="21" name="Straight Arrow Connector 20"/>
          <p:cNvCxnSpPr/>
          <p:nvPr/>
        </p:nvCxnSpPr>
        <p:spPr>
          <a:xfrm>
            <a:off x="4295800" y="2276872"/>
            <a:ext cx="209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780706" y="3429000"/>
            <a:ext cx="209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12224" y="2276872"/>
            <a:ext cx="209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endCxn id="10" idx="0"/>
          </p:cNvCxnSpPr>
          <p:nvPr/>
        </p:nvCxnSpPr>
        <p:spPr>
          <a:xfrm rot="5400000">
            <a:off x="5007967" y="3111333"/>
            <a:ext cx="1994502" cy="1045660"/>
          </a:xfrm>
          <a:prstGeom prst="bentConnector3">
            <a:avLst>
              <a:gd name="adj1" fmla="val 31337"/>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6772888" y="3759099"/>
            <a:ext cx="0" cy="87231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Elbow Connector 28"/>
          <p:cNvCxnSpPr/>
          <p:nvPr/>
        </p:nvCxnSpPr>
        <p:spPr>
          <a:xfrm rot="5400000">
            <a:off x="6849687" y="4240293"/>
            <a:ext cx="1714110" cy="830778"/>
          </a:xfrm>
          <a:prstGeom prst="bentConnector3">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4" name="Straight Arrow Connector 63"/>
          <p:cNvCxnSpPr/>
          <p:nvPr/>
        </p:nvCxnSpPr>
        <p:spPr>
          <a:xfrm>
            <a:off x="5519936" y="5231578"/>
            <a:ext cx="0" cy="25709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6" name="Elbow Connector 65"/>
          <p:cNvCxnSpPr/>
          <p:nvPr/>
        </p:nvCxnSpPr>
        <p:spPr>
          <a:xfrm flipV="1">
            <a:off x="5519936" y="2852936"/>
            <a:ext cx="3096344" cy="2378642"/>
          </a:xfrm>
          <a:prstGeom prst="bentConnector3">
            <a:avLst>
              <a:gd name="adj1" fmla="val 111677"/>
            </a:avLst>
          </a:prstGeom>
        </p:spPr>
        <p:style>
          <a:lnRef idx="3">
            <a:schemeClr val="accent5"/>
          </a:lnRef>
          <a:fillRef idx="0">
            <a:schemeClr val="accent5"/>
          </a:fillRef>
          <a:effectRef idx="2">
            <a:schemeClr val="accent5"/>
          </a:effectRef>
          <a:fontRef idx="minor">
            <a:schemeClr val="tx1"/>
          </a:fontRef>
        </p:style>
      </p:cxnSp>
      <p:cxnSp>
        <p:nvCxnSpPr>
          <p:cNvPr id="73" name="Straight Connector 72"/>
          <p:cNvCxnSpPr/>
          <p:nvPr/>
        </p:nvCxnSpPr>
        <p:spPr>
          <a:xfrm flipV="1">
            <a:off x="8616280" y="2636912"/>
            <a:ext cx="0" cy="21602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11966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595670" y="857232"/>
            <a:ext cx="4929222" cy="523220"/>
          </a:xfrm>
          <a:prstGeom prst="rect">
            <a:avLst/>
          </a:prstGeom>
          <a:noFill/>
        </p:spPr>
        <p:txBody>
          <a:bodyPr wrap="square" rtlCol="0">
            <a:spAutoFit/>
          </a:bodyPr>
          <a:lstStyle/>
          <a:p>
            <a:r>
              <a:rPr lang="tr-TR" sz="2800" b="1" dirty="0" smtClean="0">
                <a:solidFill>
                  <a:schemeClr val="accent1">
                    <a:lumMod val="75000"/>
                  </a:schemeClr>
                </a:solidFill>
              </a:rPr>
              <a:t>Hadi Cevaplayalım </a:t>
            </a:r>
            <a:r>
              <a:rPr lang="tr-TR" sz="2800" b="1" dirty="0" smtClean="0">
                <a:solidFill>
                  <a:schemeClr val="accent1">
                    <a:lumMod val="75000"/>
                  </a:schemeClr>
                </a:solidFill>
                <a:sym typeface="Wingdings" pitchFamily="2" charset="2"/>
              </a:rPr>
              <a:t> </a:t>
            </a:r>
            <a:endParaRPr lang="tr-TR" sz="2800" b="1" dirty="0">
              <a:solidFill>
                <a:schemeClr val="accent1">
                  <a:lumMod val="75000"/>
                </a:schemeClr>
              </a:solidFill>
            </a:endParaRPr>
          </a:p>
        </p:txBody>
      </p:sp>
      <p:pic>
        <p:nvPicPr>
          <p:cNvPr id="65538" name="Picture 2" descr="direksiyon resmi ile ilgili görsel sonucu"/>
          <p:cNvPicPr>
            <a:picLocks noChangeAspect="1" noChangeArrowheads="1"/>
          </p:cNvPicPr>
          <p:nvPr/>
        </p:nvPicPr>
        <p:blipFill>
          <a:blip r:embed="rId3"/>
          <a:srcRect/>
          <a:stretch>
            <a:fillRect/>
          </a:stretch>
        </p:blipFill>
        <p:spPr bwMode="auto">
          <a:xfrm>
            <a:off x="7690144" y="1643050"/>
            <a:ext cx="4019487" cy="2631064"/>
          </a:xfrm>
          <a:prstGeom prst="rect">
            <a:avLst/>
          </a:prstGeom>
          <a:noFill/>
        </p:spPr>
      </p:pic>
      <p:sp>
        <p:nvSpPr>
          <p:cNvPr id="14" name="13 Metin kutusu"/>
          <p:cNvSpPr txBox="1"/>
          <p:nvPr/>
        </p:nvSpPr>
        <p:spPr>
          <a:xfrm>
            <a:off x="3738546" y="1857364"/>
            <a:ext cx="3500462" cy="2308324"/>
          </a:xfrm>
          <a:prstGeom prst="rect">
            <a:avLst/>
          </a:prstGeom>
          <a:noFill/>
        </p:spPr>
        <p:txBody>
          <a:bodyPr wrap="square" rtlCol="0">
            <a:spAutoFit/>
          </a:bodyPr>
          <a:lstStyle/>
          <a:p>
            <a:r>
              <a:rPr lang="tr-TR" dirty="0" smtClean="0">
                <a:latin typeface="Arial" panose="020B0604020202020204" pitchFamily="34" charset="0"/>
                <a:cs typeface="Arial" panose="020B0604020202020204" pitchFamily="34" charset="0"/>
              </a:rPr>
              <a:t>Direksiyonu tutan sürücü direksiyona sağ eliyle aşağı doğru bir kuvvet, sol eliyle ise yukarı doğru ters yönlü ve eşit büyüklükte bir kuvvet uyguluyor. Böyle bir durumda denge durumu söz konusu mudur? Neden? </a:t>
            </a:r>
            <a:endParaRPr lang="tr-TR" dirty="0">
              <a:latin typeface="Arial" panose="020B0604020202020204" pitchFamily="34" charset="0"/>
              <a:cs typeface="Arial" panose="020B0604020202020204" pitchFamily="34" charset="0"/>
            </a:endParaRPr>
          </a:p>
        </p:txBody>
      </p:sp>
      <p:sp>
        <p:nvSpPr>
          <p:cNvPr id="7" name="TextBox 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b="1" dirty="0" smtClean="0">
                <a:solidFill>
                  <a:schemeClr val="accent1">
                    <a:lumMod val="75000"/>
                  </a:schemeClr>
                </a:solidFill>
              </a:rPr>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2728" y="403191"/>
            <a:ext cx="8543872" cy="523220"/>
          </a:xfrm>
          <a:prstGeom prst="rect">
            <a:avLst/>
          </a:prstGeom>
          <a:noFill/>
        </p:spPr>
        <p:txBody>
          <a:bodyPr wrap="square" rtlCol="0">
            <a:spAutoFit/>
          </a:bodyPr>
          <a:lstStyle/>
          <a:p>
            <a:r>
              <a:rPr lang="tr-TR" sz="2800" b="1" dirty="0" smtClean="0">
                <a:solidFill>
                  <a:schemeClr val="accent1">
                    <a:lumMod val="75000"/>
                  </a:schemeClr>
                </a:solidFill>
              </a:rPr>
              <a:t>Düzgün Geometrik Cisimlerin Ağırlık Merkezleri</a:t>
            </a:r>
            <a:endParaRPr lang="tr-TR" sz="2800" b="1" dirty="0">
              <a:solidFill>
                <a:schemeClr val="accent1">
                  <a:lumMod val="75000"/>
                </a:schemeClr>
              </a:solidFill>
            </a:endParaRPr>
          </a:p>
        </p:txBody>
      </p:sp>
      <p:pic>
        <p:nvPicPr>
          <p:cNvPr id="57346" name="Picture 2" descr="cismin_merkezi"/>
          <p:cNvPicPr>
            <a:picLocks noChangeAspect="1" noChangeArrowheads="1"/>
          </p:cNvPicPr>
          <p:nvPr/>
        </p:nvPicPr>
        <p:blipFill rotWithShape="1">
          <a:blip r:embed="rId3"/>
          <a:srcRect l="1366" t="9283" r="3738" b="8168"/>
          <a:stretch/>
        </p:blipFill>
        <p:spPr bwMode="auto">
          <a:xfrm>
            <a:off x="7785588" y="1940875"/>
            <a:ext cx="4243868" cy="1036732"/>
          </a:xfrm>
          <a:prstGeom prst="rect">
            <a:avLst/>
          </a:prstGeom>
          <a:noFill/>
        </p:spPr>
      </p:pic>
      <p:sp>
        <p:nvSpPr>
          <p:cNvPr id="26" name="25 Metin kutusu"/>
          <p:cNvSpPr txBox="1"/>
          <p:nvPr/>
        </p:nvSpPr>
        <p:spPr>
          <a:xfrm>
            <a:off x="3152050" y="1777278"/>
            <a:ext cx="4832860" cy="1200329"/>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Düzgün türdeş çubuğun </a:t>
            </a:r>
            <a:r>
              <a:rPr lang="en-US" sz="2400" dirty="0" err="1" smtClean="0">
                <a:solidFill>
                  <a:srgbClr val="00B050"/>
                </a:solidFill>
                <a:latin typeface="Arial" panose="020B0604020202020204" pitchFamily="34" charset="0"/>
                <a:cs typeface="Arial" panose="020B0604020202020204" pitchFamily="34" charset="0"/>
              </a:rPr>
              <a:t>ağırlık</a:t>
            </a:r>
            <a:r>
              <a:rPr lang="tr-TR" sz="2400" dirty="0" smtClean="0">
                <a:solidFill>
                  <a:srgbClr val="00B050"/>
                </a:solidFill>
                <a:latin typeface="Arial" panose="020B0604020202020204" pitchFamily="34" charset="0"/>
                <a:cs typeface="Arial" panose="020B0604020202020204" pitchFamily="34" charset="0"/>
              </a:rPr>
              <a:t> merkezi</a:t>
            </a:r>
            <a:r>
              <a:rPr lang="tr-TR" sz="2400" dirty="0" smtClean="0">
                <a:latin typeface="Arial" panose="020B0604020202020204" pitchFamily="34" charset="0"/>
                <a:cs typeface="Arial" panose="020B0604020202020204" pitchFamily="34" charset="0"/>
              </a:rPr>
              <a:t> çubuğun tam orta noktasındadır.</a:t>
            </a:r>
            <a:endParaRPr lang="tr-TR" sz="2400" dirty="0">
              <a:latin typeface="Arial" panose="020B0604020202020204" pitchFamily="34" charset="0"/>
              <a:cs typeface="Arial" panose="020B0604020202020204" pitchFamily="34" charset="0"/>
            </a:endParaRPr>
          </a:p>
        </p:txBody>
      </p:sp>
      <p:pic>
        <p:nvPicPr>
          <p:cNvPr id="57348" name="Picture 4" descr="iki_boyutta_agirlik_merkezi_bulunmasi"/>
          <p:cNvPicPr>
            <a:picLocks noChangeAspect="1" noChangeArrowheads="1"/>
          </p:cNvPicPr>
          <p:nvPr/>
        </p:nvPicPr>
        <p:blipFill rotWithShape="1">
          <a:blip r:embed="rId4"/>
          <a:srcRect l="12273" t="72305" r="14014"/>
          <a:stretch/>
        </p:blipFill>
        <p:spPr bwMode="auto">
          <a:xfrm>
            <a:off x="7968208" y="3857628"/>
            <a:ext cx="4061248" cy="1591614"/>
          </a:xfrm>
          <a:prstGeom prst="rect">
            <a:avLst/>
          </a:prstGeom>
          <a:noFill/>
        </p:spPr>
      </p:pic>
      <p:sp>
        <p:nvSpPr>
          <p:cNvPr id="28" name="27 Metin kutusu"/>
          <p:cNvSpPr txBox="1"/>
          <p:nvPr/>
        </p:nvSpPr>
        <p:spPr>
          <a:xfrm>
            <a:off x="3152050" y="3879582"/>
            <a:ext cx="5231504" cy="1569660"/>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Düzgün ve türdeş kare, dikdörtgen ve paralelkenar levhanın </a:t>
            </a:r>
            <a:r>
              <a:rPr lang="en-US" sz="2400" dirty="0" err="1" smtClean="0">
                <a:solidFill>
                  <a:srgbClr val="00B050"/>
                </a:solidFill>
                <a:latin typeface="Arial" panose="020B0604020202020204" pitchFamily="34" charset="0"/>
                <a:cs typeface="Arial" panose="020B0604020202020204" pitchFamily="34" charset="0"/>
              </a:rPr>
              <a:t>ağırlık</a:t>
            </a:r>
            <a:r>
              <a:rPr lang="tr-TR" sz="2400" dirty="0" smtClean="0">
                <a:solidFill>
                  <a:srgbClr val="00B050"/>
                </a:solidFill>
                <a:latin typeface="Arial" panose="020B0604020202020204" pitchFamily="34" charset="0"/>
                <a:cs typeface="Arial" panose="020B0604020202020204" pitchFamily="34" charset="0"/>
              </a:rPr>
              <a:t> merkezi</a:t>
            </a:r>
            <a:r>
              <a:rPr lang="tr-TR" sz="2400" dirty="0" smtClean="0">
                <a:latin typeface="Arial" panose="020B0604020202020204" pitchFamily="34" charset="0"/>
                <a:cs typeface="Arial" panose="020B0604020202020204" pitchFamily="34" charset="0"/>
              </a:rPr>
              <a:t> köşegenlerinin kesiştiği yerdedir.</a:t>
            </a:r>
            <a:endParaRPr lang="tr-TR" sz="2400" dirty="0">
              <a:latin typeface="Arial" panose="020B0604020202020204" pitchFamily="34" charset="0"/>
              <a:cs typeface="Arial" panose="020B0604020202020204" pitchFamily="34" charset="0"/>
            </a:endParaRPr>
          </a:p>
        </p:txBody>
      </p:sp>
      <p:sp>
        <p:nvSpPr>
          <p:cNvPr id="8" name="TextBox 7"/>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b="1" dirty="0">
                <a:solidFill>
                  <a:schemeClr val="accent1">
                    <a:lumMod val="75000"/>
                  </a:schemeClr>
                </a:solidFill>
              </a:rPr>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2935024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1290" y="214290"/>
            <a:ext cx="8759326" cy="523220"/>
          </a:xfrm>
          <a:prstGeom prst="rect">
            <a:avLst/>
          </a:prstGeom>
          <a:noFill/>
        </p:spPr>
        <p:txBody>
          <a:bodyPr wrap="square" rtlCol="0">
            <a:spAutoFit/>
          </a:bodyPr>
          <a:lstStyle/>
          <a:p>
            <a:r>
              <a:rPr lang="tr-TR" sz="2800" b="1" dirty="0" smtClean="0">
                <a:solidFill>
                  <a:schemeClr val="accent1">
                    <a:lumMod val="75000"/>
                  </a:schemeClr>
                </a:solidFill>
              </a:rPr>
              <a:t>Düzgün Geometrik Cisimlerin Ağırlık Merkezleri</a:t>
            </a:r>
            <a:endParaRPr lang="tr-TR" sz="2800" b="1" dirty="0">
              <a:solidFill>
                <a:schemeClr val="accent1">
                  <a:lumMod val="75000"/>
                </a:schemeClr>
              </a:solidFill>
            </a:endParaRPr>
          </a:p>
        </p:txBody>
      </p:sp>
      <p:pic>
        <p:nvPicPr>
          <p:cNvPr id="57350" name="Picture 6" descr="ucgen_levha_agirlik_merkezi"/>
          <p:cNvPicPr>
            <a:picLocks noChangeAspect="1" noChangeArrowheads="1"/>
          </p:cNvPicPr>
          <p:nvPr/>
        </p:nvPicPr>
        <p:blipFill rotWithShape="1">
          <a:blip r:embed="rId3"/>
          <a:srcRect l="27382" t="42890" r="24480" b="32854"/>
          <a:stretch/>
        </p:blipFill>
        <p:spPr bwMode="auto">
          <a:xfrm>
            <a:off x="8904312" y="1364647"/>
            <a:ext cx="2468551" cy="2247996"/>
          </a:xfrm>
          <a:prstGeom prst="rect">
            <a:avLst/>
          </a:prstGeom>
          <a:noFill/>
        </p:spPr>
      </p:pic>
      <p:sp>
        <p:nvSpPr>
          <p:cNvPr id="30" name="29 Metin kutusu"/>
          <p:cNvSpPr txBox="1"/>
          <p:nvPr/>
        </p:nvSpPr>
        <p:spPr>
          <a:xfrm>
            <a:off x="3191931" y="1643049"/>
            <a:ext cx="5951014" cy="1200329"/>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Düzgün türdeş bir üçgen levhanın </a:t>
            </a:r>
            <a:r>
              <a:rPr lang="tr-TR" sz="2400" dirty="0" smtClean="0">
                <a:solidFill>
                  <a:srgbClr val="00B050"/>
                </a:solidFill>
                <a:latin typeface="Arial" panose="020B0604020202020204" pitchFamily="34" charset="0"/>
                <a:cs typeface="Arial" panose="020B0604020202020204" pitchFamily="34" charset="0"/>
              </a:rPr>
              <a:t>ağırlık merkezi</a:t>
            </a:r>
            <a:r>
              <a:rPr lang="tr-TR" sz="2400" dirty="0" smtClean="0">
                <a:latin typeface="Arial" panose="020B0604020202020204" pitchFamily="34" charset="0"/>
                <a:cs typeface="Arial" panose="020B0604020202020204" pitchFamily="34" charset="0"/>
              </a:rPr>
              <a:t> kenarortaylarının kesiştiği noktadadır. </a:t>
            </a:r>
            <a:endParaRPr lang="tr-TR" sz="2400" dirty="0">
              <a:latin typeface="Arial" panose="020B0604020202020204" pitchFamily="34" charset="0"/>
              <a:cs typeface="Arial" panose="020B0604020202020204" pitchFamily="34" charset="0"/>
            </a:endParaRPr>
          </a:p>
        </p:txBody>
      </p:sp>
      <p:sp>
        <p:nvSpPr>
          <p:cNvPr id="10" name="9 Metin kutusu"/>
          <p:cNvSpPr txBox="1"/>
          <p:nvPr/>
        </p:nvSpPr>
        <p:spPr>
          <a:xfrm>
            <a:off x="3116597" y="4006012"/>
            <a:ext cx="5518966" cy="1200329"/>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Düzgün ve türdeş çember daire ve kürenin </a:t>
            </a:r>
            <a:r>
              <a:rPr lang="tr-TR" sz="2400" dirty="0" smtClean="0">
                <a:solidFill>
                  <a:srgbClr val="00B050"/>
                </a:solidFill>
                <a:latin typeface="Arial" panose="020B0604020202020204" pitchFamily="34" charset="0"/>
                <a:cs typeface="Arial" panose="020B0604020202020204" pitchFamily="34" charset="0"/>
              </a:rPr>
              <a:t>ağırlık merkezi </a:t>
            </a:r>
            <a:r>
              <a:rPr lang="tr-TR" sz="2400" dirty="0" smtClean="0">
                <a:latin typeface="Arial" panose="020B0604020202020204" pitchFamily="34" charset="0"/>
                <a:cs typeface="Arial" panose="020B0604020202020204" pitchFamily="34" charset="0"/>
              </a:rPr>
              <a:t>cisimlerin geometrik merkezindedir.</a:t>
            </a:r>
            <a:endParaRPr lang="tr-TR" sz="2400" dirty="0">
              <a:latin typeface="Arial" panose="020B0604020202020204" pitchFamily="34" charset="0"/>
              <a:cs typeface="Arial" panose="020B0604020202020204" pitchFamily="34" charset="0"/>
            </a:endParaRPr>
          </a:p>
        </p:txBody>
      </p:sp>
      <p:pic>
        <p:nvPicPr>
          <p:cNvPr id="11" name="Picture 2" descr="çember daire küre ile ilgili görsel sonucu"/>
          <p:cNvPicPr>
            <a:picLocks noChangeAspect="1" noChangeArrowheads="1"/>
          </p:cNvPicPr>
          <p:nvPr/>
        </p:nvPicPr>
        <p:blipFill>
          <a:blip r:embed="rId4"/>
          <a:srcRect/>
          <a:stretch>
            <a:fillRect/>
          </a:stretch>
        </p:blipFill>
        <p:spPr bwMode="auto">
          <a:xfrm>
            <a:off x="7968208" y="3933055"/>
            <a:ext cx="3897593" cy="1346245"/>
          </a:xfrm>
          <a:prstGeom prst="rect">
            <a:avLst/>
          </a:prstGeom>
          <a:noFill/>
        </p:spPr>
      </p:pic>
      <p:sp>
        <p:nvSpPr>
          <p:cNvPr id="8" name="TextBox 7"/>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b="1" dirty="0">
                <a:solidFill>
                  <a:schemeClr val="accent1">
                    <a:lumMod val="75000"/>
                  </a:schemeClr>
                </a:solidFill>
              </a:rPr>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2935024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639761" y="457200"/>
            <a:ext cx="6643734" cy="523220"/>
          </a:xfrm>
          <a:prstGeom prst="rect">
            <a:avLst/>
          </a:prstGeom>
          <a:noFill/>
        </p:spPr>
        <p:txBody>
          <a:bodyPr wrap="square" rtlCol="0">
            <a:spAutoFit/>
          </a:bodyPr>
          <a:lstStyle/>
          <a:p>
            <a:r>
              <a:rPr lang="tr-TR" sz="2800" b="1" dirty="0" smtClean="0">
                <a:solidFill>
                  <a:schemeClr val="accent1">
                    <a:lumMod val="75000"/>
                  </a:schemeClr>
                </a:solidFill>
                <a:latin typeface="Calibri" pitchFamily="34" charset="0"/>
                <a:cs typeface="Calibri" pitchFamily="34" charset="0"/>
              </a:rPr>
              <a:t>Cisimlerin Kütle ve Ağırlık Merkezleri</a:t>
            </a:r>
            <a:endParaRPr lang="tr-TR" sz="2800" b="1" dirty="0">
              <a:solidFill>
                <a:schemeClr val="accent1">
                  <a:lumMod val="75000"/>
                </a:schemeClr>
              </a:solidFill>
              <a:latin typeface="Calibri" pitchFamily="34" charset="0"/>
              <a:cs typeface="Calibri" pitchFamily="34" charset="0"/>
            </a:endParaRPr>
          </a:p>
        </p:txBody>
      </p:sp>
      <p:sp>
        <p:nvSpPr>
          <p:cNvPr id="16" name="15 Metin kutusu"/>
          <p:cNvSpPr txBox="1"/>
          <p:nvPr/>
        </p:nvSpPr>
        <p:spPr>
          <a:xfrm>
            <a:off x="3498773" y="1571612"/>
            <a:ext cx="7786742" cy="1200329"/>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Cisimler birçok küçük kütleden meydana gelir. Bir cismi meydana getiren küçük kütlelerin toplandığını varsaydığımız noktaya o cismin </a:t>
            </a:r>
            <a:r>
              <a:rPr lang="tr-TR" sz="2400" dirty="0" smtClean="0">
                <a:solidFill>
                  <a:srgbClr val="00B050"/>
                </a:solidFill>
                <a:latin typeface="Arial" panose="020B0604020202020204" pitchFamily="34" charset="0"/>
                <a:cs typeface="Arial" panose="020B0604020202020204" pitchFamily="34" charset="0"/>
              </a:rPr>
              <a:t>kütle merkezi </a:t>
            </a:r>
            <a:r>
              <a:rPr lang="tr-TR" sz="2400" dirty="0" smtClean="0">
                <a:latin typeface="Arial" panose="020B0604020202020204" pitchFamily="34" charset="0"/>
                <a:cs typeface="Arial" panose="020B0604020202020204" pitchFamily="34" charset="0"/>
              </a:rPr>
              <a:t>denir.</a:t>
            </a:r>
            <a:endParaRPr lang="tr-TR" sz="2400" dirty="0">
              <a:latin typeface="Arial" panose="020B0604020202020204" pitchFamily="34" charset="0"/>
              <a:cs typeface="Arial" panose="020B0604020202020204" pitchFamily="34" charset="0"/>
            </a:endParaRPr>
          </a:p>
        </p:txBody>
      </p:sp>
      <p:sp>
        <p:nvSpPr>
          <p:cNvPr id="634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6349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3" name="32 Dikdörtgen"/>
          <p:cNvSpPr/>
          <p:nvPr/>
        </p:nvSpPr>
        <p:spPr>
          <a:xfrm>
            <a:off x="3331536" y="3795406"/>
            <a:ext cx="8525104" cy="830997"/>
          </a:xfrm>
          <a:prstGeom prst="rect">
            <a:avLst/>
          </a:prstGeom>
        </p:spPr>
        <p:txBody>
          <a:bodyPr wrap="square">
            <a:spAutoFit/>
          </a:bodyPr>
          <a:lstStyle/>
          <a:p>
            <a:r>
              <a:rPr lang="tr-TR" sz="2400" dirty="0" smtClean="0">
                <a:latin typeface="Arial" panose="020B0604020202020204" pitchFamily="34" charset="0"/>
                <a:cs typeface="Arial" panose="020B0604020202020204" pitchFamily="34" charset="0"/>
              </a:rPr>
              <a:t>Ağırlık yani kütle çekim kuvveti, kütle ve yer çekim ivmesine bağlıdır.</a:t>
            </a:r>
          </a:p>
        </p:txBody>
      </p:sp>
      <p:sp>
        <p:nvSpPr>
          <p:cNvPr id="34" name="33 Metin kutusu"/>
          <p:cNvSpPr txBox="1"/>
          <p:nvPr/>
        </p:nvSpPr>
        <p:spPr>
          <a:xfrm>
            <a:off x="6071561" y="5114195"/>
            <a:ext cx="2143140" cy="584775"/>
          </a:xfrm>
          <a:prstGeom prst="rect">
            <a:avLst/>
          </a:prstGeom>
          <a:noFill/>
        </p:spPr>
        <p:txBody>
          <a:bodyPr wrap="square" rtlCol="0">
            <a:spAutoFit/>
          </a:bodyPr>
          <a:lstStyle/>
          <a:p>
            <a:r>
              <a:rPr lang="tr-TR" sz="3200" b="1" dirty="0" smtClean="0"/>
              <a:t>G = mg</a:t>
            </a:r>
            <a:endParaRPr lang="tr-TR" sz="3200" b="1" dirty="0"/>
          </a:p>
        </p:txBody>
      </p:sp>
      <p:cxnSp>
        <p:nvCxnSpPr>
          <p:cNvPr id="36" name="35 Düz Ok Bağlayıcısı"/>
          <p:cNvCxnSpPr/>
          <p:nvPr/>
        </p:nvCxnSpPr>
        <p:spPr>
          <a:xfrm>
            <a:off x="6168008" y="5109744"/>
            <a:ext cx="31309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35 Düz Ok Bağlayıcısı"/>
          <p:cNvCxnSpPr/>
          <p:nvPr/>
        </p:nvCxnSpPr>
        <p:spPr>
          <a:xfrm>
            <a:off x="7392144" y="516631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019674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639761" y="457200"/>
            <a:ext cx="6643734" cy="523220"/>
          </a:xfrm>
          <a:prstGeom prst="rect">
            <a:avLst/>
          </a:prstGeom>
          <a:noFill/>
        </p:spPr>
        <p:txBody>
          <a:bodyPr wrap="square" rtlCol="0">
            <a:spAutoFit/>
          </a:bodyPr>
          <a:lstStyle/>
          <a:p>
            <a:r>
              <a:rPr lang="tr-TR" sz="2800" b="1" dirty="0" smtClean="0">
                <a:solidFill>
                  <a:schemeClr val="accent1">
                    <a:lumMod val="75000"/>
                  </a:schemeClr>
                </a:solidFill>
                <a:latin typeface="Calibri" pitchFamily="34" charset="0"/>
                <a:cs typeface="Calibri" pitchFamily="34" charset="0"/>
              </a:rPr>
              <a:t>Cisimlerin Kütle vs Ağırlık Merkezleri</a:t>
            </a:r>
            <a:endParaRPr lang="tr-TR" sz="2800" b="1" dirty="0">
              <a:solidFill>
                <a:schemeClr val="accent1">
                  <a:lumMod val="75000"/>
                </a:schemeClr>
              </a:solidFill>
              <a:latin typeface="Calibri" pitchFamily="34" charset="0"/>
              <a:cs typeface="Calibri" pitchFamily="34" charset="0"/>
            </a:endParaRPr>
          </a:p>
        </p:txBody>
      </p:sp>
      <p:sp>
        <p:nvSpPr>
          <p:cNvPr id="32" name="31 Metin kutusu"/>
          <p:cNvSpPr txBox="1"/>
          <p:nvPr/>
        </p:nvSpPr>
        <p:spPr>
          <a:xfrm>
            <a:off x="3343849" y="2731538"/>
            <a:ext cx="3302893" cy="400110"/>
          </a:xfrm>
          <a:prstGeom prst="rect">
            <a:avLst/>
          </a:prstGeom>
          <a:noFill/>
        </p:spPr>
        <p:txBody>
          <a:bodyPr wrap="square" rtlCol="0">
            <a:spAutoFit/>
          </a:bodyPr>
          <a:lstStyle/>
          <a:p>
            <a:r>
              <a:rPr lang="tr-TR" sz="2000" b="1" dirty="0" err="1" smtClean="0">
                <a:latin typeface="Arial" panose="020B0604020202020204" pitchFamily="34" charset="0"/>
                <a:cs typeface="Arial" panose="020B0604020202020204" pitchFamily="34" charset="0"/>
              </a:rPr>
              <a:t>X</a:t>
            </a:r>
            <a:r>
              <a:rPr lang="tr-TR" sz="2000" b="1" baseline="-25000" dirty="0" err="1" smtClean="0">
                <a:latin typeface="Arial" panose="020B0604020202020204" pitchFamily="34" charset="0"/>
                <a:cs typeface="Arial" panose="020B0604020202020204" pitchFamily="34" charset="0"/>
              </a:rPr>
              <a:t>kmer</a:t>
            </a:r>
            <a:r>
              <a:rPr lang="tr-TR" sz="2000" b="1" dirty="0" smtClean="0">
                <a:latin typeface="Arial" panose="020B0604020202020204" pitchFamily="34" charset="0"/>
                <a:cs typeface="Arial" panose="020B0604020202020204" pitchFamily="34" charset="0"/>
              </a:rPr>
              <a:t>  =</a:t>
            </a:r>
            <a:endParaRPr lang="tr-TR" sz="2000" b="1" dirty="0">
              <a:latin typeface="Arial" panose="020B0604020202020204" pitchFamily="34" charset="0"/>
              <a:cs typeface="Arial" panose="020B0604020202020204" pitchFamily="34" charset="0"/>
            </a:endParaRPr>
          </a:p>
        </p:txBody>
      </p:sp>
      <p:sp>
        <p:nvSpPr>
          <p:cNvPr id="634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6349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 name="36 Metin kutusu"/>
          <p:cNvSpPr txBox="1"/>
          <p:nvPr/>
        </p:nvSpPr>
        <p:spPr>
          <a:xfrm>
            <a:off x="3309276" y="3732514"/>
            <a:ext cx="1138295" cy="400110"/>
          </a:xfrm>
          <a:prstGeom prst="rect">
            <a:avLst/>
          </a:prstGeom>
          <a:noFill/>
        </p:spPr>
        <p:txBody>
          <a:bodyPr wrap="square" rtlCol="0">
            <a:spAutoFit/>
          </a:bodyPr>
          <a:lstStyle/>
          <a:p>
            <a:r>
              <a:rPr lang="tr-TR" sz="2000" b="1" dirty="0" err="1" smtClean="0">
                <a:latin typeface="Arial" panose="020B0604020202020204" pitchFamily="34" charset="0"/>
                <a:cs typeface="Arial" panose="020B0604020202020204" pitchFamily="34" charset="0"/>
              </a:rPr>
              <a:t>Y</a:t>
            </a:r>
            <a:r>
              <a:rPr lang="tr-TR" sz="2000" b="1" baseline="-25000" dirty="0" err="1" smtClean="0">
                <a:latin typeface="Arial" panose="020B0604020202020204" pitchFamily="34" charset="0"/>
                <a:cs typeface="Arial" panose="020B0604020202020204" pitchFamily="34" charset="0"/>
              </a:rPr>
              <a:t>kmer</a:t>
            </a:r>
            <a:r>
              <a:rPr lang="tr-TR" sz="2000" b="1" dirty="0" smtClean="0">
                <a:latin typeface="Arial" panose="020B0604020202020204" pitchFamily="34" charset="0"/>
                <a:cs typeface="Arial" panose="020B0604020202020204" pitchFamily="34" charset="0"/>
              </a:rPr>
              <a:t>  =</a:t>
            </a:r>
            <a:endParaRPr lang="tr-TR" sz="2000" b="1" dirty="0">
              <a:latin typeface="Arial" panose="020B0604020202020204" pitchFamily="34" charset="0"/>
              <a:cs typeface="Arial" panose="020B0604020202020204" pitchFamily="34" charset="0"/>
            </a:endParaRPr>
          </a:p>
        </p:txBody>
      </p:sp>
      <p:sp>
        <p:nvSpPr>
          <p:cNvPr id="38" name="37 Metin kutusu"/>
          <p:cNvSpPr txBox="1"/>
          <p:nvPr/>
        </p:nvSpPr>
        <p:spPr>
          <a:xfrm>
            <a:off x="3194601" y="1571612"/>
            <a:ext cx="3437396" cy="369332"/>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Cisimlerin kütle merkezleri;</a:t>
            </a:r>
            <a:endParaRPr lang="tr-TR" b="1" dirty="0">
              <a:latin typeface="Arial" panose="020B0604020202020204" pitchFamily="34" charset="0"/>
              <a:cs typeface="Arial" panose="020B0604020202020204" pitchFamily="34" charset="0"/>
            </a:endParaRPr>
          </a:p>
        </p:txBody>
      </p:sp>
      <p:sp>
        <p:nvSpPr>
          <p:cNvPr id="39" name="38 Metin kutusu"/>
          <p:cNvSpPr txBox="1"/>
          <p:nvPr/>
        </p:nvSpPr>
        <p:spPr>
          <a:xfrm>
            <a:off x="3211911" y="5157192"/>
            <a:ext cx="4184142" cy="400110"/>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bağıntıları kullanılarak hesaplanır.</a:t>
            </a:r>
            <a:endParaRPr lang="tr-TR" sz="2000" dirty="0">
              <a:latin typeface="Arial" panose="020B0604020202020204" pitchFamily="34" charset="0"/>
              <a:cs typeface="Arial" panose="020B0604020202020204" pitchFamily="34" charset="0"/>
            </a:endParaRPr>
          </a:p>
        </p:txBody>
      </p:sp>
      <p:sp>
        <p:nvSpPr>
          <p:cNvPr id="47" name="TextBox 4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007" t="24009" r="6296" b="19040"/>
          <a:stretch/>
        </p:blipFill>
        <p:spPr bwMode="auto">
          <a:xfrm>
            <a:off x="7320136" y="980421"/>
            <a:ext cx="4655840" cy="562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4326666" y="3609765"/>
                <a:ext cx="2808312" cy="8943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tr-TR" b="1" i="1">
                              <a:latin typeface="Cambria Math"/>
                            </a:rPr>
                          </m:ctrlPr>
                        </m:fPr>
                        <m:num>
                          <m:r>
                            <a:rPr lang="en-US" b="1" i="1">
                              <a:latin typeface="Cambria Math" panose="02040503050406030204" pitchFamily="18" charset="0"/>
                            </a:rPr>
                            <m:t>𝒎</m:t>
                          </m:r>
                          <m:r>
                            <a:rPr lang="en-US" b="1" i="1" baseline="-25000">
                              <a:latin typeface="Cambria Math" panose="02040503050406030204" pitchFamily="18" charset="0"/>
                            </a:rPr>
                            <m:t>𝟏</m:t>
                          </m:r>
                          <m:r>
                            <a:rPr lang="en-US" b="1" i="1">
                              <a:latin typeface="Cambria Math" panose="02040503050406030204" pitchFamily="18" charset="0"/>
                            </a:rPr>
                            <m:t>.</m:t>
                          </m:r>
                          <m:r>
                            <a:rPr lang="en-US" b="1" i="1" smtClean="0">
                              <a:latin typeface="Cambria Math" panose="02040503050406030204" pitchFamily="18" charset="0"/>
                            </a:rPr>
                            <m:t> </m:t>
                          </m:r>
                          <m:r>
                            <a:rPr lang="en-US" b="1" i="1">
                              <a:latin typeface="Cambria Math" panose="02040503050406030204" pitchFamily="18" charset="0"/>
                            </a:rPr>
                            <m:t>𝒚</m:t>
                          </m:r>
                          <m:r>
                            <a:rPr lang="en-US" b="1" i="1" baseline="-25000">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𝒎</m:t>
                          </m:r>
                          <m:r>
                            <a:rPr lang="en-US" b="1" i="1" baseline="-25000">
                              <a:latin typeface="Cambria Math" panose="02040503050406030204" pitchFamily="18" charset="0"/>
                            </a:rPr>
                            <m:t>𝟐</m:t>
                          </m:r>
                          <m:r>
                            <a:rPr lang="en-US" b="1" i="1">
                              <a:latin typeface="Cambria Math" panose="02040503050406030204" pitchFamily="18" charset="0"/>
                            </a:rPr>
                            <m:t>.</m:t>
                          </m:r>
                          <m:r>
                            <a:rPr lang="en-US" b="1" i="1" smtClean="0">
                              <a:latin typeface="Cambria Math" panose="02040503050406030204" pitchFamily="18" charset="0"/>
                            </a:rPr>
                            <m:t> </m:t>
                          </m:r>
                          <m:r>
                            <a:rPr lang="en-US" b="1" i="1">
                              <a:latin typeface="Cambria Math" panose="02040503050406030204" pitchFamily="18" charset="0"/>
                            </a:rPr>
                            <m:t>𝒚</m:t>
                          </m:r>
                          <m:r>
                            <a:rPr lang="en-US" b="1" i="1" baseline="-25000">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𝒎</m:t>
                          </m:r>
                          <m:r>
                            <a:rPr lang="en-US" b="1" i="1" baseline="-25000">
                              <a:latin typeface="Cambria Math" panose="02040503050406030204" pitchFamily="18" charset="0"/>
                            </a:rPr>
                            <m:t>𝟑</m:t>
                          </m:r>
                          <m:r>
                            <a:rPr lang="en-US" b="1" i="1">
                              <a:latin typeface="Cambria Math" panose="02040503050406030204" pitchFamily="18" charset="0"/>
                            </a:rPr>
                            <m:t>.</m:t>
                          </m:r>
                          <m:r>
                            <a:rPr lang="en-US" b="1" i="1" smtClean="0">
                              <a:latin typeface="Cambria Math" panose="02040503050406030204" pitchFamily="18" charset="0"/>
                            </a:rPr>
                            <m:t> </m:t>
                          </m:r>
                          <m:r>
                            <a:rPr lang="en-US" b="1" i="1">
                              <a:latin typeface="Cambria Math" panose="02040503050406030204" pitchFamily="18" charset="0"/>
                            </a:rPr>
                            <m:t>𝒚</m:t>
                          </m:r>
                          <m:r>
                            <a:rPr lang="en-US" b="1" i="1" baseline="-25000">
                              <a:latin typeface="Cambria Math" panose="02040503050406030204" pitchFamily="18" charset="0"/>
                            </a:rPr>
                            <m:t>𝟑</m:t>
                          </m:r>
                        </m:num>
                        <m:den>
                          <m:r>
                            <a:rPr lang="en-US" b="1" i="1">
                              <a:latin typeface="Cambria Math" panose="02040503050406030204" pitchFamily="18" charset="0"/>
                            </a:rPr>
                            <m:t>𝒎</m:t>
                          </m:r>
                          <m:r>
                            <a:rPr lang="en-US" b="1" i="1" baseline="-25000">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𝒎</m:t>
                          </m:r>
                          <m:r>
                            <a:rPr lang="en-US" b="1" i="1" baseline="-25000">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𝒎</m:t>
                          </m:r>
                          <m:r>
                            <a:rPr lang="en-US" b="1" i="1" baseline="-25000">
                              <a:latin typeface="Cambria Math" panose="02040503050406030204" pitchFamily="18" charset="0"/>
                            </a:rPr>
                            <m:t>𝟑</m:t>
                          </m:r>
                        </m:den>
                      </m:f>
                    </m:oMath>
                  </m:oMathPara>
                </a14:m>
                <a:endParaRPr lang="tr-TR" b="1" dirty="0"/>
              </a:p>
              <a:p>
                <a:endParaRPr lang="tr-TR" dirty="0"/>
              </a:p>
            </p:txBody>
          </p:sp>
        </mc:Choice>
        <mc:Fallback xmlns="">
          <p:sp>
            <p:nvSpPr>
              <p:cNvPr id="2" name="TextBox 1"/>
              <p:cNvSpPr txBox="1">
                <a:spLocks noRot="1" noChangeAspect="1" noMove="1" noResize="1" noEditPoints="1" noAdjustHandles="1" noChangeArrowheads="1" noChangeShapeType="1" noTextEdit="1"/>
              </p:cNvSpPr>
              <p:nvPr/>
            </p:nvSpPr>
            <p:spPr>
              <a:xfrm>
                <a:off x="4326666" y="3609765"/>
                <a:ext cx="2808312" cy="894347"/>
              </a:xfrm>
              <a:prstGeom prst="rect">
                <a:avLst/>
              </a:prstGeom>
              <a:blipFill rotWithShape="1">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879685" y="2620205"/>
                <a:ext cx="3528392" cy="11713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tr-TR" b="1" i="1" smtClean="0">
                              <a:latin typeface="Cambria Math"/>
                            </a:rPr>
                          </m:ctrlPr>
                        </m:fPr>
                        <m:num>
                          <m:r>
                            <a:rPr lang="en-US" b="1" i="1">
                              <a:latin typeface="Cambria Math" panose="02040503050406030204" pitchFamily="18" charset="0"/>
                            </a:rPr>
                            <m:t>𝒎</m:t>
                          </m:r>
                          <m:r>
                            <a:rPr lang="en-US" b="1" i="1" baseline="-25000">
                              <a:latin typeface="Cambria Math" panose="02040503050406030204" pitchFamily="18" charset="0"/>
                            </a:rPr>
                            <m:t>𝟏</m:t>
                          </m:r>
                          <m:r>
                            <a:rPr lang="en-US" b="1" i="1">
                              <a:latin typeface="Cambria Math" panose="02040503050406030204" pitchFamily="18" charset="0"/>
                            </a:rPr>
                            <m:t>. </m:t>
                          </m:r>
                          <m:r>
                            <a:rPr lang="tr-TR" b="1" i="1" smtClean="0">
                              <a:latin typeface="Cambria Math"/>
                            </a:rPr>
                            <m:t>𝒙</m:t>
                          </m:r>
                          <m:r>
                            <a:rPr lang="en-US" b="1" i="1" baseline="-25000">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𝒎</m:t>
                          </m:r>
                          <m:r>
                            <a:rPr lang="en-US" b="1" i="1" baseline="-25000">
                              <a:latin typeface="Cambria Math" panose="02040503050406030204" pitchFamily="18" charset="0"/>
                            </a:rPr>
                            <m:t>𝟐</m:t>
                          </m:r>
                          <m:r>
                            <a:rPr lang="en-US" b="1" i="1">
                              <a:latin typeface="Cambria Math" panose="02040503050406030204" pitchFamily="18" charset="0"/>
                            </a:rPr>
                            <m:t>. </m:t>
                          </m:r>
                          <m:r>
                            <a:rPr lang="tr-TR" b="1" i="1" smtClean="0">
                              <a:latin typeface="Cambria Math"/>
                            </a:rPr>
                            <m:t>𝒙</m:t>
                          </m:r>
                          <m:r>
                            <a:rPr lang="en-US" b="1" i="1" baseline="-25000">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𝒎</m:t>
                          </m:r>
                          <m:r>
                            <a:rPr lang="en-US" b="1" i="1" baseline="-25000">
                              <a:latin typeface="Cambria Math" panose="02040503050406030204" pitchFamily="18" charset="0"/>
                            </a:rPr>
                            <m:t>𝟑</m:t>
                          </m:r>
                          <m:r>
                            <a:rPr lang="en-US" b="1" i="1">
                              <a:latin typeface="Cambria Math" panose="02040503050406030204" pitchFamily="18" charset="0"/>
                            </a:rPr>
                            <m:t>. </m:t>
                          </m:r>
                          <m:r>
                            <a:rPr lang="tr-TR" b="1" i="1" smtClean="0">
                              <a:latin typeface="Cambria Math"/>
                            </a:rPr>
                            <m:t>𝒙</m:t>
                          </m:r>
                          <m:r>
                            <a:rPr lang="en-US" b="1" i="1" baseline="-25000">
                              <a:latin typeface="Cambria Math" panose="02040503050406030204" pitchFamily="18" charset="0"/>
                            </a:rPr>
                            <m:t>𝟑</m:t>
                          </m:r>
                        </m:num>
                        <m:den>
                          <m:r>
                            <a:rPr lang="en-US" b="1" i="1">
                              <a:latin typeface="Cambria Math" panose="02040503050406030204" pitchFamily="18" charset="0"/>
                            </a:rPr>
                            <m:t>𝒎</m:t>
                          </m:r>
                          <m:r>
                            <a:rPr lang="en-US" b="1" i="1" baseline="-25000">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𝒎</m:t>
                          </m:r>
                          <m:r>
                            <a:rPr lang="en-US" b="1" i="1" baseline="-25000">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𝒎</m:t>
                          </m:r>
                          <m:r>
                            <a:rPr lang="en-US" b="1" i="1" baseline="-25000">
                              <a:latin typeface="Cambria Math" panose="02040503050406030204" pitchFamily="18" charset="0"/>
                            </a:rPr>
                            <m:t>𝟑</m:t>
                          </m:r>
                        </m:den>
                      </m:f>
                    </m:oMath>
                  </m:oMathPara>
                </a14:m>
                <a:endParaRPr lang="tr-TR" b="1" dirty="0"/>
              </a:p>
              <a:p>
                <a:endParaRPr lang="tr-TR" dirty="0"/>
              </a:p>
              <a:p>
                <a:endParaRPr lang="tr-TR" dirty="0"/>
              </a:p>
            </p:txBody>
          </p:sp>
        </mc:Choice>
        <mc:Fallback xmlns="">
          <p:sp>
            <p:nvSpPr>
              <p:cNvPr id="3" name="TextBox 2"/>
              <p:cNvSpPr txBox="1">
                <a:spLocks noRot="1" noChangeAspect="1" noMove="1" noResize="1" noEditPoints="1" noAdjustHandles="1" noChangeArrowheads="1" noChangeShapeType="1" noTextEdit="1"/>
              </p:cNvSpPr>
              <p:nvPr/>
            </p:nvSpPr>
            <p:spPr>
              <a:xfrm>
                <a:off x="3879685" y="2620205"/>
                <a:ext cx="3528392" cy="1171346"/>
              </a:xfrm>
              <a:prstGeom prst="rect">
                <a:avLst/>
              </a:prstGeom>
              <a:blipFill rotWithShape="1">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019674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639761" y="457200"/>
            <a:ext cx="6643734" cy="523220"/>
          </a:xfrm>
          <a:prstGeom prst="rect">
            <a:avLst/>
          </a:prstGeom>
          <a:noFill/>
        </p:spPr>
        <p:txBody>
          <a:bodyPr wrap="square" rtlCol="0">
            <a:spAutoFit/>
          </a:bodyPr>
          <a:lstStyle/>
          <a:p>
            <a:r>
              <a:rPr lang="tr-TR" sz="2800" b="1" dirty="0" smtClean="0">
                <a:solidFill>
                  <a:schemeClr val="accent1">
                    <a:lumMod val="75000"/>
                  </a:schemeClr>
                </a:solidFill>
                <a:latin typeface="Calibri" pitchFamily="34" charset="0"/>
                <a:cs typeface="Calibri" pitchFamily="34" charset="0"/>
              </a:rPr>
              <a:t>Cisimlerin Kütle vs Ağırlık Merkezleri</a:t>
            </a:r>
            <a:endParaRPr lang="tr-TR" sz="2800" b="1" dirty="0">
              <a:solidFill>
                <a:schemeClr val="accent1">
                  <a:lumMod val="75000"/>
                </a:schemeClr>
              </a:solidFill>
              <a:latin typeface="Calibri" pitchFamily="34" charset="0"/>
              <a:cs typeface="Calibri" pitchFamily="34" charset="0"/>
            </a:endParaRPr>
          </a:p>
        </p:txBody>
      </p:sp>
      <p:sp>
        <p:nvSpPr>
          <p:cNvPr id="32" name="31 Metin kutusu"/>
          <p:cNvSpPr txBox="1"/>
          <p:nvPr/>
        </p:nvSpPr>
        <p:spPr>
          <a:xfrm>
            <a:off x="3226128" y="2631228"/>
            <a:ext cx="3587850" cy="369332"/>
          </a:xfrm>
          <a:prstGeom prst="rect">
            <a:avLst/>
          </a:prstGeom>
          <a:noFill/>
        </p:spPr>
        <p:txBody>
          <a:bodyPr wrap="square" rtlCol="0">
            <a:spAutoFit/>
          </a:bodyPr>
          <a:lstStyle/>
          <a:p>
            <a:r>
              <a:rPr lang="tr-TR" b="1" dirty="0" err="1" smtClean="0">
                <a:latin typeface="Calibri" pitchFamily="34" charset="0"/>
                <a:cs typeface="Calibri" pitchFamily="34" charset="0"/>
              </a:rPr>
              <a:t>X</a:t>
            </a:r>
            <a:r>
              <a:rPr lang="tr-TR" b="1" baseline="-25000" dirty="0" err="1" smtClean="0">
                <a:latin typeface="Calibri" pitchFamily="34" charset="0"/>
                <a:cs typeface="Calibri" pitchFamily="34" charset="0"/>
              </a:rPr>
              <a:t>amer</a:t>
            </a:r>
            <a:r>
              <a:rPr lang="tr-TR" b="1" dirty="0" smtClean="0">
                <a:latin typeface="Calibri" pitchFamily="34" charset="0"/>
                <a:cs typeface="Calibri" pitchFamily="34" charset="0"/>
              </a:rPr>
              <a:t> =</a:t>
            </a:r>
            <a:endParaRPr lang="tr-TR" b="1" dirty="0">
              <a:latin typeface="Calibri" pitchFamily="34" charset="0"/>
              <a:cs typeface="Calibri" pitchFamily="34" charset="0"/>
            </a:endParaRPr>
          </a:p>
        </p:txBody>
      </p:sp>
      <p:sp>
        <p:nvSpPr>
          <p:cNvPr id="634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6349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 name="36 Metin kutusu"/>
          <p:cNvSpPr txBox="1"/>
          <p:nvPr/>
        </p:nvSpPr>
        <p:spPr>
          <a:xfrm>
            <a:off x="3197461" y="3695270"/>
            <a:ext cx="884600" cy="369332"/>
          </a:xfrm>
          <a:prstGeom prst="rect">
            <a:avLst/>
          </a:prstGeom>
          <a:noFill/>
        </p:spPr>
        <p:txBody>
          <a:bodyPr wrap="square" rtlCol="0">
            <a:spAutoFit/>
          </a:bodyPr>
          <a:lstStyle/>
          <a:p>
            <a:r>
              <a:rPr lang="tr-TR" b="1" dirty="0" err="1" smtClean="0">
                <a:latin typeface="Calibri" pitchFamily="34" charset="0"/>
                <a:cs typeface="Calibri" pitchFamily="34" charset="0"/>
              </a:rPr>
              <a:t>Y</a:t>
            </a:r>
            <a:r>
              <a:rPr lang="tr-TR" b="1" baseline="-25000" dirty="0" err="1" smtClean="0">
                <a:latin typeface="Calibri" pitchFamily="34" charset="0"/>
                <a:cs typeface="Calibri" pitchFamily="34" charset="0"/>
              </a:rPr>
              <a:t>amer</a:t>
            </a:r>
            <a:r>
              <a:rPr lang="tr-TR" b="1" dirty="0" smtClean="0">
                <a:latin typeface="Calibri" pitchFamily="34" charset="0"/>
                <a:cs typeface="Calibri" pitchFamily="34" charset="0"/>
              </a:rPr>
              <a:t>=</a:t>
            </a:r>
            <a:endParaRPr lang="tr-TR" b="1" dirty="0">
              <a:latin typeface="Calibri" pitchFamily="34" charset="0"/>
              <a:cs typeface="Calibri" pitchFamily="34" charset="0"/>
            </a:endParaRPr>
          </a:p>
        </p:txBody>
      </p:sp>
      <p:sp>
        <p:nvSpPr>
          <p:cNvPr id="38" name="37 Metin kutusu"/>
          <p:cNvSpPr txBox="1"/>
          <p:nvPr/>
        </p:nvSpPr>
        <p:spPr>
          <a:xfrm>
            <a:off x="3095604" y="1355909"/>
            <a:ext cx="5250693" cy="400110"/>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Cisimlerin ağırlık merkezleri;</a:t>
            </a:r>
            <a:endParaRPr lang="tr-TR" sz="2000" dirty="0">
              <a:latin typeface="Arial" panose="020B0604020202020204" pitchFamily="34" charset="0"/>
              <a:cs typeface="Arial" panose="020B0604020202020204" pitchFamily="34" charset="0"/>
            </a:endParaRPr>
          </a:p>
        </p:txBody>
      </p:sp>
      <p:sp>
        <p:nvSpPr>
          <p:cNvPr id="39" name="38 Metin kutusu"/>
          <p:cNvSpPr txBox="1"/>
          <p:nvPr/>
        </p:nvSpPr>
        <p:spPr>
          <a:xfrm>
            <a:off x="3384015" y="4840838"/>
            <a:ext cx="4047164" cy="369332"/>
          </a:xfrm>
          <a:prstGeom prst="rect">
            <a:avLst/>
          </a:prstGeom>
          <a:noFill/>
        </p:spPr>
        <p:txBody>
          <a:bodyPr wrap="square" rtlCol="0">
            <a:spAutoFit/>
          </a:bodyPr>
          <a:lstStyle/>
          <a:p>
            <a:r>
              <a:rPr lang="tr-TR" dirty="0" smtClean="0"/>
              <a:t>bağıntıları kullanılarak hesaplanır.</a:t>
            </a:r>
            <a:endParaRPr lang="tr-TR" dirty="0"/>
          </a:p>
        </p:txBody>
      </p:sp>
      <p:sp>
        <p:nvSpPr>
          <p:cNvPr id="45" name="44 Metin kutusu"/>
          <p:cNvSpPr txBox="1"/>
          <p:nvPr/>
        </p:nvSpPr>
        <p:spPr>
          <a:xfrm>
            <a:off x="7577359" y="932662"/>
            <a:ext cx="428628" cy="369332"/>
          </a:xfrm>
          <a:prstGeom prst="rect">
            <a:avLst/>
          </a:prstGeom>
          <a:noFill/>
        </p:spPr>
        <p:txBody>
          <a:bodyPr wrap="square" rtlCol="0">
            <a:spAutoFit/>
          </a:bodyPr>
          <a:lstStyle/>
          <a:p>
            <a:r>
              <a:rPr lang="tr-TR" b="1" dirty="0" smtClean="0"/>
              <a:t>y</a:t>
            </a:r>
            <a:endParaRPr lang="tr-TR" b="1" dirty="0"/>
          </a:p>
        </p:txBody>
      </p:sp>
      <p:sp>
        <p:nvSpPr>
          <p:cNvPr id="46" name="45 Metin kutusu"/>
          <p:cNvSpPr txBox="1"/>
          <p:nvPr/>
        </p:nvSpPr>
        <p:spPr>
          <a:xfrm>
            <a:off x="11549058" y="5121637"/>
            <a:ext cx="642942" cy="369332"/>
          </a:xfrm>
          <a:prstGeom prst="rect">
            <a:avLst/>
          </a:prstGeom>
          <a:noFill/>
        </p:spPr>
        <p:txBody>
          <a:bodyPr wrap="square" rtlCol="0">
            <a:spAutoFit/>
          </a:bodyPr>
          <a:lstStyle/>
          <a:p>
            <a:r>
              <a:rPr lang="tr-TR" b="1" dirty="0" smtClean="0"/>
              <a:t>x</a:t>
            </a:r>
            <a:endParaRPr lang="tr-TR" b="1" dirty="0"/>
          </a:p>
        </p:txBody>
      </p:sp>
      <p:sp>
        <p:nvSpPr>
          <p:cNvPr id="9113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9114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9114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40" name="28 Metin kutusu"/>
          <p:cNvSpPr txBox="1"/>
          <p:nvPr/>
        </p:nvSpPr>
        <p:spPr>
          <a:xfrm>
            <a:off x="8133071" y="5456366"/>
            <a:ext cx="535785" cy="369332"/>
          </a:xfrm>
          <a:prstGeom prst="rect">
            <a:avLst/>
          </a:prstGeom>
          <a:noFill/>
        </p:spPr>
        <p:txBody>
          <a:bodyPr wrap="square" rtlCol="0">
            <a:spAutoFit/>
          </a:bodyPr>
          <a:lstStyle/>
          <a:p>
            <a:r>
              <a:rPr lang="en-US" b="1" dirty="0"/>
              <a:t>x</a:t>
            </a:r>
            <a:r>
              <a:rPr lang="tr-TR" b="1" baseline="-25000" dirty="0" smtClean="0"/>
              <a:t>1</a:t>
            </a:r>
            <a:endParaRPr lang="tr-TR" b="1" baseline="-25000" dirty="0"/>
          </a:p>
        </p:txBody>
      </p:sp>
      <p:sp>
        <p:nvSpPr>
          <p:cNvPr id="42" name="28 Metin kutusu"/>
          <p:cNvSpPr txBox="1"/>
          <p:nvPr/>
        </p:nvSpPr>
        <p:spPr>
          <a:xfrm>
            <a:off x="7791673" y="5029347"/>
            <a:ext cx="535785" cy="369332"/>
          </a:xfrm>
          <a:prstGeom prst="rect">
            <a:avLst/>
          </a:prstGeom>
          <a:noFill/>
        </p:spPr>
        <p:txBody>
          <a:bodyPr wrap="square" rtlCol="0">
            <a:spAutoFit/>
          </a:bodyPr>
          <a:lstStyle/>
          <a:p>
            <a:r>
              <a:rPr lang="en-US" b="1" dirty="0" smtClean="0"/>
              <a:t>x</a:t>
            </a:r>
            <a:r>
              <a:rPr lang="en-US" b="1" baseline="-25000" dirty="0" smtClean="0"/>
              <a:t>2</a:t>
            </a:r>
            <a:endParaRPr lang="tr-TR" b="1" baseline="-25000" dirty="0"/>
          </a:p>
        </p:txBody>
      </p:sp>
      <p:sp>
        <p:nvSpPr>
          <p:cNvPr id="44" name="28 Metin kutusu"/>
          <p:cNvSpPr txBox="1"/>
          <p:nvPr/>
        </p:nvSpPr>
        <p:spPr>
          <a:xfrm>
            <a:off x="8634797" y="6021288"/>
            <a:ext cx="535785" cy="369332"/>
          </a:xfrm>
          <a:prstGeom prst="rect">
            <a:avLst/>
          </a:prstGeom>
          <a:noFill/>
        </p:spPr>
        <p:txBody>
          <a:bodyPr wrap="square" rtlCol="0">
            <a:spAutoFit/>
          </a:bodyPr>
          <a:lstStyle/>
          <a:p>
            <a:r>
              <a:rPr lang="en-US" b="1" dirty="0" smtClean="0"/>
              <a:t>x</a:t>
            </a:r>
            <a:r>
              <a:rPr lang="en-US" b="1" baseline="-25000" dirty="0" smtClean="0"/>
              <a:t>3</a:t>
            </a:r>
            <a:endParaRPr lang="tr-TR" b="1" baseline="-25000" dirty="0"/>
          </a:p>
        </p:txBody>
      </p:sp>
      <mc:AlternateContent xmlns:mc="http://schemas.openxmlformats.org/markup-compatibility/2006" xmlns:a14="http://schemas.microsoft.com/office/drawing/2010/main">
        <mc:Choice Requires="a14">
          <p:sp>
            <p:nvSpPr>
              <p:cNvPr id="2" name="TextBox 1"/>
              <p:cNvSpPr txBox="1"/>
              <p:nvPr/>
            </p:nvSpPr>
            <p:spPr>
              <a:xfrm>
                <a:off x="3997709" y="2605566"/>
                <a:ext cx="3126945" cy="505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1600" b="1" i="1" smtClean="0">
                              <a:latin typeface="Cambria Math"/>
                            </a:rPr>
                          </m:ctrlPr>
                        </m:fPr>
                        <m:num>
                          <m:r>
                            <a:rPr lang="en-US" sz="1600" b="1" i="1" smtClean="0">
                              <a:latin typeface="Cambria Math" panose="02040503050406030204" pitchFamily="18" charset="0"/>
                            </a:rPr>
                            <m:t>𝒎</m:t>
                          </m:r>
                          <m:r>
                            <a:rPr lang="en-US" sz="1600" b="1" i="1" baseline="-25000"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𝒈</m:t>
                          </m:r>
                          <m:r>
                            <a:rPr lang="en-US" sz="1600" b="1" i="1" baseline="-25000"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𝒙</m:t>
                          </m:r>
                          <m:r>
                            <a:rPr lang="en-US" sz="1600" b="1" i="1" baseline="-25000"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𝒎</m:t>
                          </m:r>
                          <m:r>
                            <a:rPr lang="en-US" sz="1600" b="1" i="1" baseline="-25000" smtClean="0">
                              <a:latin typeface="Cambria Math" panose="02040503050406030204" pitchFamily="18" charset="0"/>
                            </a:rPr>
                            <m:t>𝟐</m:t>
                          </m:r>
                          <m:r>
                            <a:rPr lang="en-US" sz="1600" b="1" i="1" smtClean="0">
                              <a:latin typeface="Cambria Math" panose="02040503050406030204" pitchFamily="18" charset="0"/>
                            </a:rPr>
                            <m:t>.</m:t>
                          </m:r>
                          <m:r>
                            <a:rPr lang="en-US" sz="1600" b="1" i="1" smtClean="0">
                              <a:latin typeface="Cambria Math" panose="02040503050406030204" pitchFamily="18" charset="0"/>
                            </a:rPr>
                            <m:t>𝒈</m:t>
                          </m:r>
                          <m:r>
                            <a:rPr lang="en-US" sz="1600" b="1" i="1" baseline="-25000" smtClean="0">
                              <a:latin typeface="Cambria Math" panose="02040503050406030204" pitchFamily="18" charset="0"/>
                            </a:rPr>
                            <m:t>𝟐</m:t>
                          </m:r>
                          <m:r>
                            <a:rPr lang="en-US" sz="1600" b="1" i="1" smtClean="0">
                              <a:latin typeface="Cambria Math" panose="02040503050406030204" pitchFamily="18" charset="0"/>
                            </a:rPr>
                            <m:t>.</m:t>
                          </m:r>
                          <m:r>
                            <a:rPr lang="en-US" sz="1600" b="1" i="1" smtClean="0">
                              <a:latin typeface="Cambria Math" panose="02040503050406030204" pitchFamily="18" charset="0"/>
                            </a:rPr>
                            <m:t>𝒙</m:t>
                          </m:r>
                          <m:r>
                            <a:rPr lang="en-US" sz="1600" b="1" i="1" baseline="-25000" smtClean="0">
                              <a:latin typeface="Cambria Math" panose="02040503050406030204" pitchFamily="18" charset="0"/>
                            </a:rPr>
                            <m:t>𝟐</m:t>
                          </m:r>
                          <m:r>
                            <a:rPr lang="en-US" sz="1600" b="1" i="1" smtClean="0">
                              <a:latin typeface="Cambria Math" panose="02040503050406030204" pitchFamily="18" charset="0"/>
                            </a:rPr>
                            <m:t>+</m:t>
                          </m:r>
                          <m:r>
                            <a:rPr lang="en-US" sz="1600" b="1" i="1" smtClean="0">
                              <a:latin typeface="Cambria Math" panose="02040503050406030204" pitchFamily="18" charset="0"/>
                            </a:rPr>
                            <m:t>𝒎</m:t>
                          </m:r>
                          <m:r>
                            <a:rPr lang="en-US" sz="1600" b="1" i="1" baseline="-25000" smtClean="0">
                              <a:latin typeface="Cambria Math" panose="02040503050406030204" pitchFamily="18" charset="0"/>
                            </a:rPr>
                            <m:t>𝟑</m:t>
                          </m:r>
                          <m:r>
                            <a:rPr lang="en-US" sz="1600" b="1" i="1" smtClean="0">
                              <a:latin typeface="Cambria Math" panose="02040503050406030204" pitchFamily="18" charset="0"/>
                            </a:rPr>
                            <m:t>.</m:t>
                          </m:r>
                          <m:r>
                            <a:rPr lang="en-US" sz="1600" b="1" i="1" smtClean="0">
                              <a:latin typeface="Cambria Math" panose="02040503050406030204" pitchFamily="18" charset="0"/>
                            </a:rPr>
                            <m:t>𝒈</m:t>
                          </m:r>
                          <m:r>
                            <a:rPr lang="en-US" sz="1600" b="1" i="1" baseline="-25000" smtClean="0">
                              <a:latin typeface="Cambria Math" panose="02040503050406030204" pitchFamily="18" charset="0"/>
                            </a:rPr>
                            <m:t>𝟑</m:t>
                          </m:r>
                          <m:r>
                            <a:rPr lang="en-US" sz="1600" b="1" i="1" smtClean="0">
                              <a:latin typeface="Cambria Math" panose="02040503050406030204" pitchFamily="18" charset="0"/>
                            </a:rPr>
                            <m:t>.</m:t>
                          </m:r>
                          <m:r>
                            <a:rPr lang="en-US" sz="1600" b="1" i="1" smtClean="0">
                              <a:latin typeface="Cambria Math" panose="02040503050406030204" pitchFamily="18" charset="0"/>
                            </a:rPr>
                            <m:t>𝒙</m:t>
                          </m:r>
                          <m:r>
                            <a:rPr lang="en-US" sz="1600" b="1" i="1" baseline="-25000" smtClean="0">
                              <a:latin typeface="Cambria Math" panose="02040503050406030204" pitchFamily="18" charset="0"/>
                            </a:rPr>
                            <m:t>𝟑</m:t>
                          </m:r>
                        </m:num>
                        <m:den>
                          <m:r>
                            <a:rPr lang="en-US" sz="1600" b="1" i="1" smtClean="0">
                              <a:latin typeface="Cambria Math" panose="02040503050406030204" pitchFamily="18" charset="0"/>
                            </a:rPr>
                            <m:t>𝒎</m:t>
                          </m:r>
                          <m:r>
                            <a:rPr lang="en-US" sz="1600" b="1" i="1" baseline="-25000"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𝒈</m:t>
                          </m:r>
                          <m:r>
                            <a:rPr lang="en-US" sz="1600" b="1" i="1" baseline="-25000"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𝒎</m:t>
                          </m:r>
                          <m:r>
                            <a:rPr lang="en-US" sz="1600" b="1" i="1" baseline="-25000" smtClean="0">
                              <a:latin typeface="Cambria Math" panose="02040503050406030204" pitchFamily="18" charset="0"/>
                            </a:rPr>
                            <m:t>𝟐</m:t>
                          </m:r>
                          <m:r>
                            <a:rPr lang="en-US" sz="1600" b="1" i="1" smtClean="0">
                              <a:latin typeface="Cambria Math" panose="02040503050406030204" pitchFamily="18" charset="0"/>
                            </a:rPr>
                            <m:t>.</m:t>
                          </m:r>
                          <m:r>
                            <a:rPr lang="en-US" sz="1600" b="1" i="1" smtClean="0">
                              <a:latin typeface="Cambria Math" panose="02040503050406030204" pitchFamily="18" charset="0"/>
                            </a:rPr>
                            <m:t>𝒈</m:t>
                          </m:r>
                          <m:r>
                            <a:rPr lang="en-US" sz="1600" b="1" i="1" baseline="-25000" smtClean="0">
                              <a:latin typeface="Cambria Math" panose="02040503050406030204" pitchFamily="18" charset="0"/>
                            </a:rPr>
                            <m:t>𝟐</m:t>
                          </m:r>
                          <m:r>
                            <a:rPr lang="en-US" sz="1600" b="1" i="1" smtClean="0">
                              <a:latin typeface="Cambria Math" panose="02040503050406030204" pitchFamily="18" charset="0"/>
                            </a:rPr>
                            <m:t>+</m:t>
                          </m:r>
                          <m:r>
                            <a:rPr lang="en-US" sz="1600" b="1" i="1" smtClean="0">
                              <a:latin typeface="Cambria Math" panose="02040503050406030204" pitchFamily="18" charset="0"/>
                            </a:rPr>
                            <m:t>𝒎</m:t>
                          </m:r>
                          <m:r>
                            <a:rPr lang="en-US" sz="1600" b="1" i="1" baseline="-25000" smtClean="0">
                              <a:latin typeface="Cambria Math" panose="02040503050406030204" pitchFamily="18" charset="0"/>
                            </a:rPr>
                            <m:t>𝟑</m:t>
                          </m:r>
                          <m:r>
                            <a:rPr lang="en-US" sz="1600" b="1" i="1" smtClean="0">
                              <a:latin typeface="Cambria Math" panose="02040503050406030204" pitchFamily="18" charset="0"/>
                            </a:rPr>
                            <m:t>.</m:t>
                          </m:r>
                          <m:r>
                            <a:rPr lang="en-US" sz="1600" b="1" i="1" smtClean="0">
                              <a:latin typeface="Cambria Math" panose="02040503050406030204" pitchFamily="18" charset="0"/>
                            </a:rPr>
                            <m:t>𝒈</m:t>
                          </m:r>
                          <m:r>
                            <a:rPr lang="en-US" sz="1600" b="1" i="1" baseline="-25000" smtClean="0">
                              <a:latin typeface="Cambria Math" panose="02040503050406030204" pitchFamily="18" charset="0"/>
                            </a:rPr>
                            <m:t>𝟑</m:t>
                          </m:r>
                        </m:den>
                      </m:f>
                    </m:oMath>
                  </m:oMathPara>
                </a14:m>
                <a:endParaRPr lang="tr-TR" sz="16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3997709" y="2605566"/>
                <a:ext cx="3126945" cy="505779"/>
              </a:xfrm>
              <a:prstGeom prst="rect">
                <a:avLst/>
              </a:prstGeom>
              <a:blipFill rotWithShape="1">
                <a:blip r:embed="rId3"/>
                <a:stretch>
                  <a:fillRect b="-963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944701" y="3637602"/>
                <a:ext cx="3099695" cy="490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1600" b="1" i="1" smtClean="0">
                              <a:latin typeface="Cambria Math"/>
                            </a:rPr>
                          </m:ctrlPr>
                        </m:fPr>
                        <m:num>
                          <m:r>
                            <a:rPr lang="en-US" sz="1600" b="1" i="1">
                              <a:latin typeface="Cambria Math" panose="02040503050406030204" pitchFamily="18" charset="0"/>
                            </a:rPr>
                            <m:t>𝒎</m:t>
                          </m:r>
                          <m:r>
                            <a:rPr lang="en-US" sz="1600" b="1" i="1" baseline="-25000">
                              <a:latin typeface="Cambria Math" panose="02040503050406030204" pitchFamily="18" charset="0"/>
                            </a:rPr>
                            <m:t>𝟏</m:t>
                          </m:r>
                          <m:r>
                            <a:rPr lang="en-US" sz="1600" b="1" i="1">
                              <a:latin typeface="Cambria Math" panose="02040503050406030204" pitchFamily="18" charset="0"/>
                            </a:rPr>
                            <m:t>.</m:t>
                          </m:r>
                          <m:r>
                            <a:rPr lang="en-US" sz="1600" b="1" i="1">
                              <a:latin typeface="Cambria Math" panose="02040503050406030204" pitchFamily="18" charset="0"/>
                            </a:rPr>
                            <m:t>𝒈</m:t>
                          </m:r>
                          <m:r>
                            <a:rPr lang="en-US" sz="1600" b="1" i="1" baseline="-25000">
                              <a:latin typeface="Cambria Math" panose="02040503050406030204" pitchFamily="18" charset="0"/>
                            </a:rPr>
                            <m:t>𝟏</m:t>
                          </m:r>
                          <m:r>
                            <a:rPr lang="en-US" sz="1600" b="1" i="1">
                              <a:latin typeface="Cambria Math" panose="02040503050406030204" pitchFamily="18" charset="0"/>
                            </a:rPr>
                            <m:t>.</m:t>
                          </m:r>
                          <m:r>
                            <a:rPr lang="tr-TR" sz="1600" b="1" i="1" smtClean="0">
                              <a:latin typeface="Cambria Math"/>
                            </a:rPr>
                            <m:t>𝒚</m:t>
                          </m:r>
                          <m:r>
                            <a:rPr lang="en-US" sz="1600" b="1" i="1" baseline="-25000">
                              <a:latin typeface="Cambria Math" panose="02040503050406030204" pitchFamily="18" charset="0"/>
                            </a:rPr>
                            <m:t>𝟏</m:t>
                          </m:r>
                          <m:r>
                            <a:rPr lang="en-US" sz="1600" b="1" i="1">
                              <a:latin typeface="Cambria Math" panose="02040503050406030204" pitchFamily="18" charset="0"/>
                            </a:rPr>
                            <m:t>+</m:t>
                          </m:r>
                          <m:r>
                            <a:rPr lang="en-US" sz="1600" b="1" i="1">
                              <a:latin typeface="Cambria Math" panose="02040503050406030204" pitchFamily="18" charset="0"/>
                            </a:rPr>
                            <m:t>𝒎</m:t>
                          </m:r>
                          <m:r>
                            <a:rPr lang="en-US" sz="1600" b="1" i="1" baseline="-25000">
                              <a:latin typeface="Cambria Math" panose="02040503050406030204" pitchFamily="18" charset="0"/>
                            </a:rPr>
                            <m:t>𝟐</m:t>
                          </m:r>
                          <m:r>
                            <a:rPr lang="en-US" sz="1600" b="1" i="1">
                              <a:latin typeface="Cambria Math" panose="02040503050406030204" pitchFamily="18" charset="0"/>
                            </a:rPr>
                            <m:t>.</m:t>
                          </m:r>
                          <m:r>
                            <a:rPr lang="en-US" sz="1600" b="1" i="1">
                              <a:latin typeface="Cambria Math" panose="02040503050406030204" pitchFamily="18" charset="0"/>
                            </a:rPr>
                            <m:t>𝒈</m:t>
                          </m:r>
                          <m:r>
                            <a:rPr lang="en-US" sz="1600" b="1" i="1" baseline="-25000">
                              <a:latin typeface="Cambria Math" panose="02040503050406030204" pitchFamily="18" charset="0"/>
                            </a:rPr>
                            <m:t>𝟐</m:t>
                          </m:r>
                          <m:r>
                            <a:rPr lang="en-US" sz="1600" b="1" i="1">
                              <a:latin typeface="Cambria Math" panose="02040503050406030204" pitchFamily="18" charset="0"/>
                            </a:rPr>
                            <m:t>.</m:t>
                          </m:r>
                          <m:r>
                            <a:rPr lang="tr-TR" sz="1600" b="1" i="1" smtClean="0">
                              <a:latin typeface="Cambria Math"/>
                            </a:rPr>
                            <m:t>𝒚</m:t>
                          </m:r>
                          <m:r>
                            <a:rPr lang="en-US" sz="1600" b="1" i="1" baseline="-25000">
                              <a:latin typeface="Cambria Math" panose="02040503050406030204" pitchFamily="18" charset="0"/>
                            </a:rPr>
                            <m:t>𝟐</m:t>
                          </m:r>
                          <m:r>
                            <a:rPr lang="en-US" sz="1600" b="1" i="1">
                              <a:latin typeface="Cambria Math" panose="02040503050406030204" pitchFamily="18" charset="0"/>
                            </a:rPr>
                            <m:t>+</m:t>
                          </m:r>
                          <m:r>
                            <a:rPr lang="en-US" sz="1600" b="1" i="1">
                              <a:latin typeface="Cambria Math" panose="02040503050406030204" pitchFamily="18" charset="0"/>
                            </a:rPr>
                            <m:t>𝒎</m:t>
                          </m:r>
                          <m:r>
                            <a:rPr lang="en-US" sz="1600" b="1" i="1" baseline="-25000">
                              <a:latin typeface="Cambria Math" panose="02040503050406030204" pitchFamily="18" charset="0"/>
                            </a:rPr>
                            <m:t>𝟑</m:t>
                          </m:r>
                          <m:r>
                            <a:rPr lang="en-US" sz="1600" b="1" i="1">
                              <a:latin typeface="Cambria Math" panose="02040503050406030204" pitchFamily="18" charset="0"/>
                            </a:rPr>
                            <m:t>.</m:t>
                          </m:r>
                          <m:r>
                            <a:rPr lang="en-US" sz="1600" b="1" i="1">
                              <a:latin typeface="Cambria Math" panose="02040503050406030204" pitchFamily="18" charset="0"/>
                            </a:rPr>
                            <m:t>𝒈</m:t>
                          </m:r>
                          <m:r>
                            <a:rPr lang="en-US" sz="1600" b="1" i="1" baseline="-25000">
                              <a:latin typeface="Cambria Math" panose="02040503050406030204" pitchFamily="18" charset="0"/>
                            </a:rPr>
                            <m:t>𝟑</m:t>
                          </m:r>
                          <m:r>
                            <a:rPr lang="en-US" sz="1600" b="1" i="1">
                              <a:latin typeface="Cambria Math" panose="02040503050406030204" pitchFamily="18" charset="0"/>
                            </a:rPr>
                            <m:t>.</m:t>
                          </m:r>
                          <m:r>
                            <a:rPr lang="tr-TR" sz="1600" b="1" i="1" smtClean="0">
                              <a:latin typeface="Cambria Math"/>
                            </a:rPr>
                            <m:t>𝒚</m:t>
                          </m:r>
                          <m:r>
                            <a:rPr lang="en-US" sz="1600" b="1" i="1" baseline="-25000">
                              <a:latin typeface="Cambria Math" panose="02040503050406030204" pitchFamily="18" charset="0"/>
                            </a:rPr>
                            <m:t>𝟑</m:t>
                          </m:r>
                        </m:num>
                        <m:den>
                          <m:r>
                            <a:rPr lang="en-US" sz="1600" b="1" i="1">
                              <a:latin typeface="Cambria Math" panose="02040503050406030204" pitchFamily="18" charset="0"/>
                            </a:rPr>
                            <m:t>𝒎</m:t>
                          </m:r>
                          <m:r>
                            <a:rPr lang="en-US" sz="1600" b="1" i="1" baseline="-25000">
                              <a:latin typeface="Cambria Math" panose="02040503050406030204" pitchFamily="18" charset="0"/>
                            </a:rPr>
                            <m:t>𝟏</m:t>
                          </m:r>
                          <m:r>
                            <a:rPr lang="en-US" sz="1600" b="1" i="1">
                              <a:latin typeface="Cambria Math" panose="02040503050406030204" pitchFamily="18" charset="0"/>
                            </a:rPr>
                            <m:t>.</m:t>
                          </m:r>
                          <m:r>
                            <a:rPr lang="en-US" sz="1600" b="1" i="1">
                              <a:latin typeface="Cambria Math" panose="02040503050406030204" pitchFamily="18" charset="0"/>
                            </a:rPr>
                            <m:t>𝒈</m:t>
                          </m:r>
                          <m:r>
                            <a:rPr lang="en-US" sz="1600" b="1" i="1" baseline="-25000">
                              <a:latin typeface="Cambria Math" panose="02040503050406030204" pitchFamily="18" charset="0"/>
                            </a:rPr>
                            <m:t>𝟏</m:t>
                          </m:r>
                          <m:r>
                            <a:rPr lang="en-US" sz="1600" b="1" i="1">
                              <a:latin typeface="Cambria Math" panose="02040503050406030204" pitchFamily="18" charset="0"/>
                            </a:rPr>
                            <m:t>+</m:t>
                          </m:r>
                          <m:r>
                            <a:rPr lang="en-US" sz="1600" b="1" i="1">
                              <a:latin typeface="Cambria Math" panose="02040503050406030204" pitchFamily="18" charset="0"/>
                            </a:rPr>
                            <m:t>𝒎</m:t>
                          </m:r>
                          <m:r>
                            <a:rPr lang="en-US" sz="1600" b="1" i="1" baseline="-25000">
                              <a:latin typeface="Cambria Math" panose="02040503050406030204" pitchFamily="18" charset="0"/>
                            </a:rPr>
                            <m:t>𝟐</m:t>
                          </m:r>
                          <m:r>
                            <a:rPr lang="en-US" sz="1600" b="1" i="1">
                              <a:latin typeface="Cambria Math" panose="02040503050406030204" pitchFamily="18" charset="0"/>
                            </a:rPr>
                            <m:t>.</m:t>
                          </m:r>
                          <m:r>
                            <a:rPr lang="en-US" sz="1600" b="1" i="1">
                              <a:latin typeface="Cambria Math" panose="02040503050406030204" pitchFamily="18" charset="0"/>
                            </a:rPr>
                            <m:t>𝒈</m:t>
                          </m:r>
                          <m:r>
                            <a:rPr lang="en-US" sz="1600" b="1" i="1" baseline="-25000">
                              <a:latin typeface="Cambria Math" panose="02040503050406030204" pitchFamily="18" charset="0"/>
                            </a:rPr>
                            <m:t>𝟐</m:t>
                          </m:r>
                          <m:r>
                            <a:rPr lang="en-US" sz="1600" b="1" i="1">
                              <a:latin typeface="Cambria Math" panose="02040503050406030204" pitchFamily="18" charset="0"/>
                            </a:rPr>
                            <m:t>+</m:t>
                          </m:r>
                          <m:r>
                            <a:rPr lang="en-US" sz="1600" b="1" i="1">
                              <a:latin typeface="Cambria Math" panose="02040503050406030204" pitchFamily="18" charset="0"/>
                            </a:rPr>
                            <m:t>𝒎</m:t>
                          </m:r>
                          <m:r>
                            <a:rPr lang="en-US" sz="1600" b="1" i="1" baseline="-25000">
                              <a:latin typeface="Cambria Math" panose="02040503050406030204" pitchFamily="18" charset="0"/>
                            </a:rPr>
                            <m:t>𝟑</m:t>
                          </m:r>
                          <m:r>
                            <a:rPr lang="en-US" sz="1600" b="1" i="1">
                              <a:latin typeface="Cambria Math" panose="02040503050406030204" pitchFamily="18" charset="0"/>
                            </a:rPr>
                            <m:t>.</m:t>
                          </m:r>
                          <m:r>
                            <a:rPr lang="en-US" sz="1600" b="1" i="1">
                              <a:latin typeface="Cambria Math" panose="02040503050406030204" pitchFamily="18" charset="0"/>
                            </a:rPr>
                            <m:t>𝒈</m:t>
                          </m:r>
                          <m:r>
                            <a:rPr lang="en-US" sz="1600" b="1" i="1" baseline="-25000">
                              <a:latin typeface="Cambria Math" panose="02040503050406030204" pitchFamily="18" charset="0"/>
                            </a:rPr>
                            <m:t>𝟑</m:t>
                          </m:r>
                        </m:den>
                      </m:f>
                    </m:oMath>
                  </m:oMathPara>
                </a14:m>
                <a:endParaRPr lang="tr-TR" sz="16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3944701" y="3637602"/>
                <a:ext cx="3099695" cy="490455"/>
              </a:xfrm>
              <a:prstGeom prst="rect">
                <a:avLst/>
              </a:prstGeom>
              <a:blipFill rotWithShape="1">
                <a:blip r:embed="rId4"/>
                <a:stretch>
                  <a:fillRect l="-196" r="-196" b="-12500"/>
                </a:stretch>
              </a:blipFill>
            </p:spPr>
            <p:txBody>
              <a:bodyPr/>
              <a:lstStyle/>
              <a:p>
                <a:r>
                  <a:rPr lang="tr-TR">
                    <a:noFill/>
                  </a:rPr>
                  <a:t> </a:t>
                </a:r>
              </a:p>
            </p:txBody>
          </p:sp>
        </mc:Fallback>
      </mc:AlternateContent>
      <p:sp>
        <p:nvSpPr>
          <p:cNvPr id="48" name="TextBox 47"/>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pic>
        <p:nvPicPr>
          <p:cNvPr id="49" name="Picture 2" descr="http://img-aws.ehowcdn.com/615x200/cme/cme_public_images/www_ehow_com/photos.demandstudios.com/getty/article/235/117/481696801_XS.jpg"/>
          <p:cNvPicPr>
            <a:picLocks noChangeAspect="1" noChangeArrowheads="1"/>
          </p:cNvPicPr>
          <p:nvPr/>
        </p:nvPicPr>
        <p:blipFill rotWithShape="1">
          <a:blip r:embed="rId5">
            <a:extLst>
              <a:ext uri="{28A0092B-C50C-407E-A947-70E740481C1C}">
                <a14:useLocalDpi xmlns:a14="http://schemas.microsoft.com/office/drawing/2010/main" val="0"/>
              </a:ext>
            </a:extLst>
          </a:blip>
          <a:srcRect r="20980"/>
          <a:stretch/>
        </p:blipFill>
        <p:spPr bwMode="auto">
          <a:xfrm>
            <a:off x="7467367" y="1378066"/>
            <a:ext cx="4263752" cy="3658168"/>
          </a:xfrm>
          <a:prstGeom prst="rect">
            <a:avLst/>
          </a:prstGeom>
          <a:noFill/>
          <a:extLst>
            <a:ext uri="{909E8E84-426E-40DD-AFC4-6F175D3DCCD1}">
              <a14:hiddenFill xmlns:a14="http://schemas.microsoft.com/office/drawing/2010/main">
                <a:solidFill>
                  <a:srgbClr val="FFFFFF"/>
                </a:solidFill>
              </a14:hiddenFill>
            </a:ext>
          </a:extLst>
        </p:spPr>
      </p:pic>
      <p:sp>
        <p:nvSpPr>
          <p:cNvPr id="50" name="17 Oval"/>
          <p:cNvSpPr/>
          <p:nvPr/>
        </p:nvSpPr>
        <p:spPr>
          <a:xfrm>
            <a:off x="8858808" y="2176937"/>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18 Oval"/>
          <p:cNvSpPr/>
          <p:nvPr/>
        </p:nvSpPr>
        <p:spPr>
          <a:xfrm>
            <a:off x="10004678" y="3291567"/>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20 Oval"/>
          <p:cNvSpPr/>
          <p:nvPr/>
        </p:nvSpPr>
        <p:spPr>
          <a:xfrm>
            <a:off x="8318293" y="3851493"/>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 name="30 Metin kutusu"/>
          <p:cNvSpPr txBox="1"/>
          <p:nvPr/>
        </p:nvSpPr>
        <p:spPr>
          <a:xfrm>
            <a:off x="8237571" y="4143381"/>
            <a:ext cx="697635" cy="369332"/>
          </a:xfrm>
          <a:prstGeom prst="rect">
            <a:avLst/>
          </a:prstGeom>
          <a:noFill/>
          <a:ln>
            <a:noFill/>
          </a:ln>
        </p:spPr>
        <p:txBody>
          <a:bodyPr wrap="square" rtlCol="0">
            <a:spAutoFit/>
          </a:bodyPr>
          <a:lstStyle/>
          <a:p>
            <a:r>
              <a:rPr lang="tr-TR" b="1" dirty="0" smtClean="0">
                <a:solidFill>
                  <a:schemeClr val="bg1"/>
                </a:solidFill>
              </a:rPr>
              <a:t>y</a:t>
            </a:r>
            <a:r>
              <a:rPr lang="tr-TR" b="1" baseline="-25000" dirty="0" smtClean="0">
                <a:solidFill>
                  <a:schemeClr val="bg1"/>
                </a:solidFill>
              </a:rPr>
              <a:t>2</a:t>
            </a:r>
            <a:endParaRPr lang="tr-TR" b="1" baseline="-25000" dirty="0">
              <a:solidFill>
                <a:schemeClr val="bg1"/>
              </a:solidFill>
            </a:endParaRPr>
          </a:p>
        </p:txBody>
      </p:sp>
      <p:cxnSp>
        <p:nvCxnSpPr>
          <p:cNvPr id="57" name="40 Düz Ok Bağlayıcısı"/>
          <p:cNvCxnSpPr/>
          <p:nvPr/>
        </p:nvCxnSpPr>
        <p:spPr>
          <a:xfrm flipV="1">
            <a:off x="7458080" y="1117328"/>
            <a:ext cx="0" cy="3911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42 Düz Ok Bağlayıcısı"/>
          <p:cNvCxnSpPr/>
          <p:nvPr/>
        </p:nvCxnSpPr>
        <p:spPr>
          <a:xfrm>
            <a:off x="7406210" y="5026269"/>
            <a:ext cx="4367493" cy="3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Metin kutusu"/>
          <p:cNvSpPr txBox="1"/>
          <p:nvPr/>
        </p:nvSpPr>
        <p:spPr>
          <a:xfrm>
            <a:off x="8175417" y="3505881"/>
            <a:ext cx="571504" cy="369332"/>
          </a:xfrm>
          <a:prstGeom prst="rect">
            <a:avLst/>
          </a:prstGeom>
          <a:noFill/>
        </p:spPr>
        <p:txBody>
          <a:bodyPr wrap="square" rtlCol="0">
            <a:spAutoFit/>
          </a:bodyPr>
          <a:lstStyle/>
          <a:p>
            <a:r>
              <a:rPr lang="tr-TR" b="1" dirty="0" smtClean="0">
                <a:solidFill>
                  <a:schemeClr val="bg1"/>
                </a:solidFill>
              </a:rPr>
              <a:t>m</a:t>
            </a:r>
            <a:r>
              <a:rPr lang="tr-TR" b="1" baseline="-25000" dirty="0" smtClean="0">
                <a:solidFill>
                  <a:schemeClr val="bg1"/>
                </a:solidFill>
              </a:rPr>
              <a:t>2</a:t>
            </a:r>
            <a:endParaRPr lang="tr-TR" b="1" baseline="-25000" dirty="0">
              <a:solidFill>
                <a:schemeClr val="bg1"/>
              </a:solidFill>
            </a:endParaRPr>
          </a:p>
        </p:txBody>
      </p:sp>
      <p:sp>
        <p:nvSpPr>
          <p:cNvPr id="24" name="23 Metin kutusu"/>
          <p:cNvSpPr txBox="1"/>
          <p:nvPr/>
        </p:nvSpPr>
        <p:spPr>
          <a:xfrm>
            <a:off x="9897521" y="2926679"/>
            <a:ext cx="571504" cy="369332"/>
          </a:xfrm>
          <a:prstGeom prst="rect">
            <a:avLst/>
          </a:prstGeom>
          <a:noFill/>
        </p:spPr>
        <p:txBody>
          <a:bodyPr wrap="square" rtlCol="0">
            <a:spAutoFit/>
          </a:bodyPr>
          <a:lstStyle/>
          <a:p>
            <a:r>
              <a:rPr lang="tr-TR" b="1" dirty="0" smtClean="0">
                <a:solidFill>
                  <a:schemeClr val="bg1"/>
                </a:solidFill>
              </a:rPr>
              <a:t>m</a:t>
            </a:r>
            <a:r>
              <a:rPr lang="tr-TR" b="1" baseline="-25000" dirty="0" smtClean="0">
                <a:solidFill>
                  <a:schemeClr val="bg1"/>
                </a:solidFill>
              </a:rPr>
              <a:t>3</a:t>
            </a:r>
            <a:endParaRPr lang="tr-TR" b="1" baseline="-25000" dirty="0">
              <a:solidFill>
                <a:schemeClr val="bg1"/>
              </a:solidFill>
            </a:endParaRPr>
          </a:p>
        </p:txBody>
      </p:sp>
      <p:sp>
        <p:nvSpPr>
          <p:cNvPr id="22" name="21 Metin kutusu"/>
          <p:cNvSpPr txBox="1"/>
          <p:nvPr/>
        </p:nvSpPr>
        <p:spPr>
          <a:xfrm>
            <a:off x="8823089" y="1802021"/>
            <a:ext cx="785818" cy="369332"/>
          </a:xfrm>
          <a:prstGeom prst="rect">
            <a:avLst/>
          </a:prstGeom>
          <a:noFill/>
        </p:spPr>
        <p:txBody>
          <a:bodyPr wrap="square" rtlCol="0">
            <a:spAutoFit/>
          </a:bodyPr>
          <a:lstStyle/>
          <a:p>
            <a:r>
              <a:rPr lang="tr-TR" b="1" dirty="0" smtClean="0">
                <a:solidFill>
                  <a:schemeClr val="bg1"/>
                </a:solidFill>
              </a:rPr>
              <a:t>m</a:t>
            </a:r>
            <a:r>
              <a:rPr lang="tr-TR" b="1" baseline="-25000" dirty="0" smtClean="0">
                <a:solidFill>
                  <a:schemeClr val="bg1"/>
                </a:solidFill>
              </a:rPr>
              <a:t>1</a:t>
            </a:r>
            <a:endParaRPr lang="tr-TR" b="1" baseline="-25000" dirty="0">
              <a:solidFill>
                <a:schemeClr val="bg1"/>
              </a:solidFill>
            </a:endParaRPr>
          </a:p>
        </p:txBody>
      </p:sp>
      <p:sp>
        <p:nvSpPr>
          <p:cNvPr id="29" name="28 Metin kutusu"/>
          <p:cNvSpPr txBox="1"/>
          <p:nvPr/>
        </p:nvSpPr>
        <p:spPr>
          <a:xfrm>
            <a:off x="9322063" y="3627816"/>
            <a:ext cx="535785" cy="369332"/>
          </a:xfrm>
          <a:prstGeom prst="rect">
            <a:avLst/>
          </a:prstGeom>
          <a:noFill/>
        </p:spPr>
        <p:txBody>
          <a:bodyPr wrap="square" rtlCol="0">
            <a:spAutoFit/>
          </a:bodyPr>
          <a:lstStyle/>
          <a:p>
            <a:r>
              <a:rPr lang="tr-TR" b="1" dirty="0" smtClean="0">
                <a:solidFill>
                  <a:schemeClr val="bg1"/>
                </a:solidFill>
              </a:rPr>
              <a:t>y</a:t>
            </a:r>
            <a:r>
              <a:rPr lang="tr-TR" b="1" baseline="-25000" dirty="0" smtClean="0">
                <a:solidFill>
                  <a:schemeClr val="bg1"/>
                </a:solidFill>
              </a:rPr>
              <a:t>1</a:t>
            </a:r>
            <a:endParaRPr lang="tr-TR" b="1" baseline="-25000" dirty="0">
              <a:solidFill>
                <a:schemeClr val="bg1"/>
              </a:solidFill>
            </a:endParaRPr>
          </a:p>
        </p:txBody>
      </p:sp>
      <p:sp>
        <p:nvSpPr>
          <p:cNvPr id="30" name="29 Metin kutusu"/>
          <p:cNvSpPr txBox="1"/>
          <p:nvPr/>
        </p:nvSpPr>
        <p:spPr>
          <a:xfrm>
            <a:off x="10302512" y="4091852"/>
            <a:ext cx="785818" cy="369332"/>
          </a:xfrm>
          <a:prstGeom prst="rect">
            <a:avLst/>
          </a:prstGeom>
          <a:noFill/>
        </p:spPr>
        <p:txBody>
          <a:bodyPr wrap="square" rtlCol="0">
            <a:spAutoFit/>
          </a:bodyPr>
          <a:lstStyle/>
          <a:p>
            <a:r>
              <a:rPr lang="tr-TR" b="1" dirty="0" smtClean="0">
                <a:solidFill>
                  <a:schemeClr val="bg1"/>
                </a:solidFill>
              </a:rPr>
              <a:t>y</a:t>
            </a:r>
            <a:r>
              <a:rPr lang="tr-TR" b="1" baseline="-25000" dirty="0" smtClean="0">
                <a:solidFill>
                  <a:schemeClr val="bg1"/>
                </a:solidFill>
              </a:rPr>
              <a:t>3</a:t>
            </a:r>
            <a:endParaRPr lang="tr-TR" b="1" baseline="-25000" dirty="0">
              <a:solidFill>
                <a:schemeClr val="bg1"/>
              </a:solidFill>
            </a:endParaRPr>
          </a:p>
        </p:txBody>
      </p:sp>
      <p:cxnSp>
        <p:nvCxnSpPr>
          <p:cNvPr id="7" name="Straight Arrow Connector 6"/>
          <p:cNvCxnSpPr/>
          <p:nvPr/>
        </p:nvCxnSpPr>
        <p:spPr>
          <a:xfrm>
            <a:off x="10261164" y="3398724"/>
            <a:ext cx="19017" cy="160111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a:off x="8634797" y="3958715"/>
            <a:ext cx="0" cy="106755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a:xfrm>
            <a:off x="9237243" y="2319121"/>
            <a:ext cx="19017" cy="270714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7431179" y="5094966"/>
            <a:ext cx="10627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flipH="1">
            <a:off x="7413937" y="6021288"/>
            <a:ext cx="2713496"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63" name="Straight Arrow Connector 62"/>
          <p:cNvCxnSpPr/>
          <p:nvPr/>
        </p:nvCxnSpPr>
        <p:spPr>
          <a:xfrm flipH="1">
            <a:off x="7431179" y="5540224"/>
            <a:ext cx="1606224"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10127433" y="5077063"/>
            <a:ext cx="0" cy="926322"/>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9036960" y="5026269"/>
            <a:ext cx="0" cy="51395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458080" y="5029347"/>
            <a:ext cx="0" cy="926322"/>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8461169" y="5027790"/>
            <a:ext cx="348" cy="7684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674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Metin kutusu"/>
          <p:cNvSpPr txBox="1"/>
          <p:nvPr/>
        </p:nvSpPr>
        <p:spPr>
          <a:xfrm>
            <a:off x="3068331" y="2285992"/>
            <a:ext cx="7429552" cy="369332"/>
          </a:xfrm>
          <a:prstGeom prst="rect">
            <a:avLst/>
          </a:prstGeom>
          <a:noFill/>
        </p:spPr>
        <p:txBody>
          <a:bodyPr wrap="square" rtlCol="0">
            <a:spAutoFit/>
          </a:bodyPr>
          <a:lstStyle/>
          <a:p>
            <a:r>
              <a:rPr lang="tr-TR" dirty="0" smtClean="0"/>
              <a:t>Kütle Merkezi     =       Ağırlık Merkezi</a:t>
            </a:r>
            <a:endParaRPr lang="tr-TR" dirty="0"/>
          </a:p>
        </p:txBody>
      </p:sp>
      <p:sp>
        <p:nvSpPr>
          <p:cNvPr id="34" name="Multiply 24"/>
          <p:cNvSpPr/>
          <p:nvPr/>
        </p:nvSpPr>
        <p:spPr>
          <a:xfrm>
            <a:off x="4186021" y="1871880"/>
            <a:ext cx="1541736" cy="1197526"/>
          </a:xfrm>
          <a:prstGeom prst="mathMultiply">
            <a:avLst/>
          </a:prstGeom>
          <a:solidFill>
            <a:srgbClr val="FF0000">
              <a:alpha val="47000"/>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35 Metin kutusu"/>
          <p:cNvSpPr txBox="1"/>
          <p:nvPr/>
        </p:nvSpPr>
        <p:spPr>
          <a:xfrm>
            <a:off x="3595670" y="642918"/>
            <a:ext cx="6643734" cy="523220"/>
          </a:xfrm>
          <a:prstGeom prst="rect">
            <a:avLst/>
          </a:prstGeom>
          <a:noFill/>
        </p:spPr>
        <p:txBody>
          <a:bodyPr wrap="square" rtlCol="0">
            <a:spAutoFit/>
          </a:bodyPr>
          <a:lstStyle/>
          <a:p>
            <a:r>
              <a:rPr lang="tr-TR" sz="2800" b="1" dirty="0" smtClean="0">
                <a:solidFill>
                  <a:schemeClr val="accent1">
                    <a:lumMod val="75000"/>
                  </a:schemeClr>
                </a:solidFill>
                <a:latin typeface="Calibri" pitchFamily="34" charset="0"/>
                <a:cs typeface="Calibri" pitchFamily="34" charset="0"/>
              </a:rPr>
              <a:t>Cisimlerin Kütle vs Ağırlık Merkezleri</a:t>
            </a:r>
            <a:endParaRPr lang="tr-TR" sz="2800" b="1" dirty="0">
              <a:solidFill>
                <a:schemeClr val="accent1">
                  <a:lumMod val="75000"/>
                </a:schemeClr>
              </a:solidFill>
              <a:latin typeface="Calibri" pitchFamily="34" charset="0"/>
              <a:cs typeface="Calibri" pitchFamily="34" charset="0"/>
            </a:endParaRPr>
          </a:p>
        </p:txBody>
      </p:sp>
      <p:sp>
        <p:nvSpPr>
          <p:cNvPr id="42" name="41 Metin kutusu"/>
          <p:cNvSpPr txBox="1"/>
          <p:nvPr/>
        </p:nvSpPr>
        <p:spPr>
          <a:xfrm>
            <a:off x="3121460" y="1703008"/>
            <a:ext cx="7000924" cy="369332"/>
          </a:xfrm>
          <a:prstGeom prst="rect">
            <a:avLst/>
          </a:prstGeom>
          <a:noFill/>
          <a:ln>
            <a:noFill/>
          </a:ln>
        </p:spPr>
        <p:txBody>
          <a:bodyPr wrap="square" rtlCol="0">
            <a:spAutoFit/>
          </a:bodyPr>
          <a:lstStyle/>
          <a:p>
            <a:r>
              <a:rPr lang="tr-TR" dirty="0" smtClean="0"/>
              <a:t>Her zaman,</a:t>
            </a:r>
            <a:endParaRPr lang="tr-TR" dirty="0"/>
          </a:p>
        </p:txBody>
      </p:sp>
      <p:sp>
        <p:nvSpPr>
          <p:cNvPr id="44" name="43 Dikdörtgen"/>
          <p:cNvSpPr/>
          <p:nvPr/>
        </p:nvSpPr>
        <p:spPr>
          <a:xfrm>
            <a:off x="2952728" y="3099482"/>
            <a:ext cx="4357718" cy="3970318"/>
          </a:xfrm>
          <a:prstGeom prst="rect">
            <a:avLst/>
          </a:prstGeom>
        </p:spPr>
        <p:txBody>
          <a:bodyPr wrap="square">
            <a:spAutoFit/>
          </a:bodyPr>
          <a:lstStyle/>
          <a:p>
            <a:endParaRPr lang="tr-TR" dirty="0" smtClean="0"/>
          </a:p>
          <a:p>
            <a:pPr marL="171450" indent="-171450">
              <a:buFont typeface="Arial" pitchFamily="34" charset="0"/>
              <a:buChar char="•"/>
            </a:pPr>
            <a:r>
              <a:rPr lang="tr-TR" dirty="0" smtClean="0"/>
              <a:t>Çok uzun yapıların (Gökdelen) aşağı bölgelerine etkiyen yerçekimi ivmesi yukarıdaki bölgelere etkiyenden farklıdır.</a:t>
            </a:r>
          </a:p>
          <a:p>
            <a:endParaRPr lang="tr-TR" dirty="0" smtClean="0"/>
          </a:p>
          <a:p>
            <a:pPr marL="171450" indent="-171450">
              <a:buFont typeface="Arial" pitchFamily="34" charset="0"/>
              <a:buChar char="•"/>
            </a:pPr>
            <a:r>
              <a:rPr lang="tr-TR" dirty="0" smtClean="0"/>
              <a:t> Kütle çekim ivmesinin sıfır olduğu bir noktada kütle merkezinden bahsedebilirken ağırlık merkezinden bahsetmek mümkün değildir.</a:t>
            </a:r>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p:txBody>
      </p:sp>
      <p:pic>
        <p:nvPicPr>
          <p:cNvPr id="11" name="10 Resim" descr="https://upload.wikimedia.org/wikipedia/tr/thumb/2/2f/Burj_Khalifa_building.jpg/170px-Burj_Khalifa_building.jpg"/>
          <p:cNvPicPr/>
          <p:nvPr/>
        </p:nvPicPr>
        <p:blipFill>
          <a:blip r:embed="rId3"/>
          <a:srcRect/>
          <a:stretch>
            <a:fillRect/>
          </a:stretch>
        </p:blipFill>
        <p:spPr bwMode="auto">
          <a:xfrm>
            <a:off x="9953652" y="3428999"/>
            <a:ext cx="1952596" cy="2809803"/>
          </a:xfrm>
          <a:prstGeom prst="rect">
            <a:avLst/>
          </a:prstGeom>
          <a:noFill/>
        </p:spPr>
      </p:pic>
      <p:pic>
        <p:nvPicPr>
          <p:cNvPr id="12" name="11 Resim" descr="http://www.hercocuk.org/imgsize.php?img=images/articles/872.jpg&amp;w=300"/>
          <p:cNvPicPr/>
          <p:nvPr/>
        </p:nvPicPr>
        <p:blipFill>
          <a:blip r:embed="rId4"/>
          <a:srcRect/>
          <a:stretch>
            <a:fillRect/>
          </a:stretch>
        </p:blipFill>
        <p:spPr bwMode="auto">
          <a:xfrm>
            <a:off x="7310446" y="3429000"/>
            <a:ext cx="2529970" cy="2809802"/>
          </a:xfrm>
          <a:prstGeom prst="rect">
            <a:avLst/>
          </a:prstGeom>
          <a:noFill/>
        </p:spPr>
      </p:pic>
      <p:cxnSp>
        <p:nvCxnSpPr>
          <p:cNvPr id="14" name="13 Düz Bağlayıcı"/>
          <p:cNvCxnSpPr/>
          <p:nvPr/>
        </p:nvCxnSpPr>
        <p:spPr>
          <a:xfrm>
            <a:off x="10239404" y="3571876"/>
            <a:ext cx="114300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Action Button: Help 1">
            <a:hlinkClick r:id="" action="ppaction://noaction" highlightClick="1"/>
          </p:cNvPr>
          <p:cNvSpPr/>
          <p:nvPr/>
        </p:nvSpPr>
        <p:spPr>
          <a:xfrm>
            <a:off x="4740865" y="2568481"/>
            <a:ext cx="432048" cy="571504"/>
          </a:xfrm>
          <a:prstGeom prst="actionButtonHelp">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cxnSp>
        <p:nvCxnSpPr>
          <p:cNvPr id="15" name="14 Düz Bağlayıcı"/>
          <p:cNvCxnSpPr/>
          <p:nvPr/>
        </p:nvCxnSpPr>
        <p:spPr>
          <a:xfrm>
            <a:off x="9953652" y="5572140"/>
            <a:ext cx="114300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39 Metin kutusu"/>
          <p:cNvSpPr txBox="1"/>
          <p:nvPr/>
        </p:nvSpPr>
        <p:spPr>
          <a:xfrm>
            <a:off x="7353199" y="1714206"/>
            <a:ext cx="4705865" cy="923330"/>
          </a:xfrm>
          <a:prstGeom prst="rect">
            <a:avLst/>
          </a:prstGeom>
          <a:noFill/>
        </p:spPr>
        <p:txBody>
          <a:bodyPr wrap="square" rtlCol="0">
            <a:spAutoFit/>
          </a:bodyPr>
          <a:lstStyle/>
          <a:p>
            <a:pPr marL="114300" indent="-114300">
              <a:buFont typeface="Arial" pitchFamily="34" charset="0"/>
              <a:buChar char="•"/>
            </a:pPr>
            <a:r>
              <a:rPr lang="tr-TR" dirty="0" smtClean="0"/>
              <a:t>Bir cismin her noktasına aynı yerçekimi ivmesi etki </a:t>
            </a:r>
            <a:r>
              <a:rPr lang="tr-TR" u="sng" dirty="0" smtClean="0"/>
              <a:t>ederse</a:t>
            </a:r>
            <a:r>
              <a:rPr lang="tr-TR" dirty="0" smtClean="0"/>
              <a:t> kütle merkezi ağırlık merkeziyle aynı noktadadır.</a:t>
            </a:r>
            <a:endParaRPr lang="tr-TR" dirty="0"/>
          </a:p>
        </p:txBody>
      </p:sp>
      <p:sp>
        <p:nvSpPr>
          <p:cNvPr id="16" name="TextBox 15"/>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422374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00"/>
                                        <p:tgtEl>
                                          <p:spTgt spid="34"/>
                                        </p:tgtEl>
                                      </p:cBhvr>
                                    </p:animEffect>
                                    <p:anim calcmode="lin" valueType="num">
                                      <p:cBhvr>
                                        <p:cTn id="8" dur="700" fill="hold"/>
                                        <p:tgtEl>
                                          <p:spTgt spid="34"/>
                                        </p:tgtEl>
                                        <p:attrNameLst>
                                          <p:attrName>ppt_w</p:attrName>
                                        </p:attrNameLst>
                                      </p:cBhvr>
                                      <p:tavLst>
                                        <p:tav tm="0" fmla="#ppt_w*sin(2.5*pi*$)">
                                          <p:val>
                                            <p:fltVal val="0"/>
                                          </p:val>
                                        </p:tav>
                                        <p:tav tm="100000">
                                          <p:val>
                                            <p:fltVal val="1"/>
                                          </p:val>
                                        </p:tav>
                                      </p:tavLst>
                                    </p:anim>
                                    <p:anim calcmode="lin" valueType="num">
                                      <p:cBhvr>
                                        <p:cTn id="9" dur="700" fill="hold"/>
                                        <p:tgtEl>
                                          <p:spTgt spid="34"/>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ox(in)">
                                      <p:cBhvr>
                                        <p:cTn id="16" dur="500"/>
                                        <p:tgtEl>
                                          <p:spTgt spid="44"/>
                                        </p:tgtEl>
                                      </p:cBhvr>
                                    </p:animEffect>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Metin kutusu"/>
          <p:cNvSpPr txBox="1"/>
          <p:nvPr/>
        </p:nvSpPr>
        <p:spPr>
          <a:xfrm>
            <a:off x="3595670" y="642918"/>
            <a:ext cx="6643734" cy="523220"/>
          </a:xfrm>
          <a:prstGeom prst="rect">
            <a:avLst/>
          </a:prstGeom>
          <a:noFill/>
        </p:spPr>
        <p:txBody>
          <a:bodyPr wrap="square" rtlCol="0">
            <a:spAutoFit/>
          </a:bodyPr>
          <a:lstStyle/>
          <a:p>
            <a:r>
              <a:rPr lang="tr-TR" sz="2800" b="1" dirty="0" smtClean="0">
                <a:solidFill>
                  <a:schemeClr val="accent1">
                    <a:lumMod val="75000"/>
                  </a:schemeClr>
                </a:solidFill>
                <a:latin typeface="Calibri" pitchFamily="34" charset="0"/>
                <a:cs typeface="Calibri" pitchFamily="34" charset="0"/>
              </a:rPr>
              <a:t>Cisimlerin Kütle vs Ağırlık Merkezleri</a:t>
            </a:r>
            <a:endParaRPr lang="tr-TR" sz="2800" b="1" dirty="0">
              <a:solidFill>
                <a:schemeClr val="accent1">
                  <a:lumMod val="75000"/>
                </a:schemeClr>
              </a:solidFill>
              <a:latin typeface="Calibri" pitchFamily="34" charset="0"/>
              <a:cs typeface="Calibri" pitchFamily="34" charset="0"/>
            </a:endParaRPr>
          </a:p>
        </p:txBody>
      </p:sp>
      <p:pic>
        <p:nvPicPr>
          <p:cNvPr id="11" name="10 Resim" descr="https://upload.wikimedia.org/wikipedia/tr/thumb/2/2f/Burj_Khalifa_building.jpg/170px-Burj_Khalifa_building.jpg"/>
          <p:cNvPicPr/>
          <p:nvPr/>
        </p:nvPicPr>
        <p:blipFill>
          <a:blip r:embed="rId3"/>
          <a:srcRect/>
          <a:stretch>
            <a:fillRect/>
          </a:stretch>
        </p:blipFill>
        <p:spPr bwMode="auto">
          <a:xfrm>
            <a:off x="7779677" y="1571612"/>
            <a:ext cx="3526628" cy="3945620"/>
          </a:xfrm>
          <a:prstGeom prst="rect">
            <a:avLst/>
          </a:prstGeom>
          <a:noFill/>
        </p:spPr>
      </p:pic>
      <p:pic>
        <p:nvPicPr>
          <p:cNvPr id="12" name="11 Resim" descr="http://www.hercocuk.org/imgsize.php?img=images/articles/872.jpg&amp;w=300"/>
          <p:cNvPicPr/>
          <p:nvPr/>
        </p:nvPicPr>
        <p:blipFill>
          <a:blip r:embed="rId4"/>
          <a:srcRect/>
          <a:stretch>
            <a:fillRect/>
          </a:stretch>
        </p:blipFill>
        <p:spPr bwMode="auto">
          <a:xfrm>
            <a:off x="3431704" y="1571612"/>
            <a:ext cx="3600400" cy="3945620"/>
          </a:xfrm>
          <a:prstGeom prst="rect">
            <a:avLst/>
          </a:prstGeom>
          <a:noFill/>
        </p:spPr>
      </p:pic>
      <p:sp>
        <p:nvSpPr>
          <p:cNvPr id="3" name="TextBox 2"/>
          <p:cNvSpPr txBox="1"/>
          <p:nvPr/>
        </p:nvSpPr>
        <p:spPr>
          <a:xfrm>
            <a:off x="4007768" y="5801511"/>
            <a:ext cx="6965368" cy="769441"/>
          </a:xfrm>
          <a:prstGeom prst="rect">
            <a:avLst/>
          </a:prstGeom>
          <a:noFill/>
        </p:spPr>
        <p:txBody>
          <a:bodyPr wrap="none" rtlCol="0">
            <a:spAutoFit/>
          </a:bodyPr>
          <a:lstStyle/>
          <a:p>
            <a:r>
              <a:rPr lang="tr-TR" sz="2400" dirty="0" smtClean="0">
                <a:latin typeface="Arial" panose="020B0604020202020204" pitchFamily="34" charset="0"/>
                <a:cs typeface="Arial" panose="020B0604020202020204" pitchFamily="34" charset="0"/>
              </a:rPr>
              <a:t>Bu binaların ağırlık ve kütle merkezleri nerededir?</a:t>
            </a:r>
          </a:p>
          <a:p>
            <a:endParaRPr lang="tr-TR" sz="2000" dirty="0"/>
          </a:p>
        </p:txBody>
      </p:sp>
      <p:sp>
        <p:nvSpPr>
          <p:cNvPr id="7" name="TextBox 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282917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3095604" y="4077072"/>
            <a:ext cx="8904312" cy="2308324"/>
          </a:xfrm>
          <a:prstGeom prst="rect">
            <a:avLst/>
          </a:prstGeom>
          <a:noFill/>
        </p:spPr>
        <p:txBody>
          <a:bodyPr wrap="square" rtlCol="0">
            <a:spAutoFit/>
          </a:bodyPr>
          <a:lstStyle/>
          <a:p>
            <a:pPr marL="342900" indent="-342900">
              <a:buFont typeface="+mj-lt"/>
              <a:buAutoNum type="arabicPeriod"/>
            </a:pPr>
            <a:r>
              <a:rPr lang="tr-TR" sz="2400" dirty="0" smtClean="0">
                <a:latin typeface="Arial" panose="020B0604020202020204" pitchFamily="34" charset="0"/>
                <a:cs typeface="Arial" panose="020B0604020202020204" pitchFamily="34" charset="0"/>
              </a:rPr>
              <a:t>Cisimlerin ağırlık merkezleri bulunurken</a:t>
            </a:r>
          </a:p>
          <a:p>
            <a:pPr marL="723900"/>
            <a:endParaRPr lang="tr-TR" sz="2400" dirty="0" smtClean="0">
              <a:latin typeface="Arial" panose="020B0604020202020204" pitchFamily="34" charset="0"/>
              <a:cs typeface="Arial" panose="020B0604020202020204" pitchFamily="34" charset="0"/>
            </a:endParaRPr>
          </a:p>
          <a:p>
            <a:pPr marL="723900">
              <a:buFont typeface="Arial" pitchFamily="34" charset="0"/>
              <a:buChar char="•"/>
            </a:pPr>
            <a:r>
              <a:rPr lang="tr-TR" sz="2400" dirty="0" smtClean="0">
                <a:latin typeface="Arial" panose="020B0604020202020204" pitchFamily="34" charset="0"/>
                <a:cs typeface="Arial" panose="020B0604020202020204" pitchFamily="34" charset="0"/>
              </a:rPr>
              <a:t>Türdeş çubukların uzunlukları arasındaki oran,</a:t>
            </a:r>
          </a:p>
          <a:p>
            <a:pPr marL="723900">
              <a:buFont typeface="Arial" pitchFamily="34" charset="0"/>
              <a:buChar char="•"/>
            </a:pPr>
            <a:r>
              <a:rPr lang="tr-TR" sz="2400" dirty="0" smtClean="0">
                <a:latin typeface="Arial" panose="020B0604020202020204" pitchFamily="34" charset="0"/>
                <a:cs typeface="Arial" panose="020B0604020202020204" pitchFamily="34" charset="0"/>
              </a:rPr>
              <a:t>Türdeş levhaların alanları arasındaki oran</a:t>
            </a:r>
          </a:p>
          <a:p>
            <a:pPr marL="723900">
              <a:buFont typeface="Arial" pitchFamily="34" charset="0"/>
              <a:buChar char="•"/>
            </a:pPr>
            <a:r>
              <a:rPr lang="tr-TR" sz="2400" dirty="0" smtClean="0">
                <a:latin typeface="Arial" panose="020B0604020202020204" pitchFamily="34" charset="0"/>
                <a:cs typeface="Arial" panose="020B0604020202020204" pitchFamily="34" charset="0"/>
              </a:rPr>
              <a:t>Türdeş ve üç boyutlu cisimlerin hacimleri arasındaki oran</a:t>
            </a:r>
            <a:endParaRPr lang="en-US" sz="2400" dirty="0" smtClean="0">
              <a:latin typeface="Arial" panose="020B0604020202020204" pitchFamily="34" charset="0"/>
              <a:cs typeface="Arial" panose="020B0604020202020204" pitchFamily="34" charset="0"/>
            </a:endParaRPr>
          </a:p>
          <a:p>
            <a:pPr marL="723900"/>
            <a:r>
              <a:rPr lang="en-US" sz="2400" dirty="0" smtClean="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kullanılabilir. </a:t>
            </a:r>
            <a:endParaRPr lang="tr-TR" sz="2400" dirty="0">
              <a:latin typeface="Arial" panose="020B0604020202020204" pitchFamily="34" charset="0"/>
              <a:cs typeface="Arial" panose="020B0604020202020204" pitchFamily="34" charset="0"/>
            </a:endParaRPr>
          </a:p>
        </p:txBody>
      </p:sp>
      <p:sp>
        <p:nvSpPr>
          <p:cNvPr id="13" name="12 Metin kutusu"/>
          <p:cNvSpPr txBox="1"/>
          <p:nvPr/>
        </p:nvSpPr>
        <p:spPr>
          <a:xfrm>
            <a:off x="3317214" y="816430"/>
            <a:ext cx="8907332" cy="461665"/>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Soruları çözerken aşağıda verilen bilgiler size yardımcı olacaktır.</a:t>
            </a:r>
          </a:p>
        </p:txBody>
      </p:sp>
      <p:sp>
        <p:nvSpPr>
          <p:cNvPr id="14" name="13 5-Nokta Yıldız"/>
          <p:cNvSpPr/>
          <p:nvPr/>
        </p:nvSpPr>
        <p:spPr>
          <a:xfrm>
            <a:off x="3095604" y="861554"/>
            <a:ext cx="285752" cy="2780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Picture 2" descr="çember daire küre ile ilgili görsel sonucu"/>
          <p:cNvPicPr>
            <a:picLocks noChangeAspect="1" noChangeArrowheads="1"/>
          </p:cNvPicPr>
          <p:nvPr/>
        </p:nvPicPr>
        <p:blipFill>
          <a:blip r:embed="rId2"/>
          <a:srcRect/>
          <a:stretch>
            <a:fillRect/>
          </a:stretch>
        </p:blipFill>
        <p:spPr bwMode="auto">
          <a:xfrm>
            <a:off x="5545671" y="1435485"/>
            <a:ext cx="5291683" cy="1827769"/>
          </a:xfrm>
          <a:prstGeom prst="rect">
            <a:avLst/>
          </a:prstGeom>
          <a:noFill/>
        </p:spPr>
      </p:pic>
      <p:sp>
        <p:nvSpPr>
          <p:cNvPr id="17" name="16 Metin kutusu"/>
          <p:cNvSpPr txBox="1"/>
          <p:nvPr/>
        </p:nvSpPr>
        <p:spPr>
          <a:xfrm>
            <a:off x="5852674" y="3356715"/>
            <a:ext cx="4968552" cy="400110"/>
          </a:xfrm>
          <a:prstGeom prst="rect">
            <a:avLst/>
          </a:prstGeom>
          <a:noFill/>
        </p:spPr>
        <p:txBody>
          <a:bodyPr wrap="square" rtlCol="0">
            <a:spAutoFit/>
          </a:bodyPr>
          <a:lstStyle/>
          <a:p>
            <a:r>
              <a:rPr lang="tr-TR" sz="2000" b="1" dirty="0" smtClean="0">
                <a:solidFill>
                  <a:schemeClr val="bg1"/>
                </a:solidFill>
                <a:latin typeface="Arial" panose="020B0604020202020204" pitchFamily="34" charset="0"/>
                <a:cs typeface="Arial" panose="020B0604020202020204" pitchFamily="34" charset="0"/>
              </a:rPr>
              <a:t>Hacim                    Alan                 Çevre</a:t>
            </a:r>
            <a:endParaRPr lang="tr-TR" sz="20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288937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257" y="1311159"/>
            <a:ext cx="6790944" cy="523220"/>
          </a:xfrm>
          <a:prstGeom prst="rect">
            <a:avLst/>
          </a:prstGeom>
          <a:noFill/>
        </p:spPr>
        <p:txBody>
          <a:bodyPr wrap="square" rtlCol="0">
            <a:spAutoFit/>
          </a:bodyPr>
          <a:lstStyle/>
          <a:p>
            <a:r>
              <a:rPr lang="tr-TR" sz="2800" b="1" dirty="0" smtClean="0">
                <a:solidFill>
                  <a:schemeClr val="accent1">
                    <a:lumMod val="75000"/>
                  </a:schemeClr>
                </a:solidFill>
              </a:rPr>
              <a:t>Ne Öğreneceğiz: KAZANIMLAR</a:t>
            </a:r>
            <a:endParaRPr lang="tr-TR" sz="2800" b="1" dirty="0">
              <a:solidFill>
                <a:schemeClr val="accent1">
                  <a:lumMod val="75000"/>
                </a:schemeClr>
              </a:solidFill>
            </a:endParaRPr>
          </a:p>
        </p:txBody>
      </p:sp>
      <p:sp>
        <p:nvSpPr>
          <p:cNvPr id="2" name="Rectangle 1"/>
          <p:cNvSpPr/>
          <p:nvPr/>
        </p:nvSpPr>
        <p:spPr>
          <a:xfrm>
            <a:off x="688257" y="2132856"/>
            <a:ext cx="10530349" cy="2862322"/>
          </a:xfrm>
          <a:prstGeom prst="rect">
            <a:avLst/>
          </a:prstGeom>
        </p:spPr>
        <p:txBody>
          <a:bodyPr wrap="square">
            <a:spAutoFit/>
          </a:bodyPr>
          <a:lstStyle/>
          <a:p>
            <a:endParaRPr lang="tr-TR" sz="2000" dirty="0"/>
          </a:p>
          <a:p>
            <a:r>
              <a:rPr lang="da-DK" sz="2000" b="1" dirty="0"/>
              <a:t>11.1.9. DENGE VE DENGE ŞARTLARI </a:t>
            </a:r>
            <a:endParaRPr lang="tr-TR" sz="2000" b="1" dirty="0" smtClean="0"/>
          </a:p>
          <a:p>
            <a:endParaRPr lang="da-DK" sz="2000" dirty="0"/>
          </a:p>
          <a:p>
            <a:r>
              <a:rPr lang="tr-TR" sz="2000" b="1" dirty="0"/>
              <a:t>11.1.9.1. Cisimlerin denge şartlarını açıklar. </a:t>
            </a:r>
            <a:endParaRPr lang="tr-TR" sz="2000" b="1" dirty="0" smtClean="0"/>
          </a:p>
          <a:p>
            <a:endParaRPr lang="tr-TR" sz="2000" dirty="0"/>
          </a:p>
          <a:p>
            <a:r>
              <a:rPr lang="tr-TR" sz="2000" b="1" dirty="0"/>
              <a:t>11.1.9.2. Kütle merkezi ve ağırlık merkezi kavramlarını açıklar. </a:t>
            </a:r>
            <a:endParaRPr lang="tr-TR" sz="2000" dirty="0"/>
          </a:p>
          <a:p>
            <a:r>
              <a:rPr lang="tr-TR" sz="2000" i="1" dirty="0" smtClean="0"/>
              <a:t>	Kütle </a:t>
            </a:r>
            <a:r>
              <a:rPr lang="tr-TR" sz="2000" i="1" dirty="0"/>
              <a:t>ve ağırlık merkezi kavramlarının farklı olduğu durumlara </a:t>
            </a:r>
            <a:r>
              <a:rPr lang="tr-TR" sz="2000" i="1" dirty="0" smtClean="0"/>
              <a:t>değinilir</a:t>
            </a:r>
            <a:r>
              <a:rPr lang="tr-TR" sz="2000" i="1" dirty="0"/>
              <a:t>. </a:t>
            </a:r>
            <a:endParaRPr lang="tr-TR" sz="2000" i="1" dirty="0" smtClean="0"/>
          </a:p>
          <a:p>
            <a:endParaRPr lang="tr-TR" sz="2000" dirty="0"/>
          </a:p>
          <a:p>
            <a:r>
              <a:rPr lang="tr-TR" sz="2000" b="1" dirty="0"/>
              <a:t>11.1.9.3. Kütle merkezi ve ağırlık merkezi ile ilgili hesaplamalar yapar. </a:t>
            </a:r>
            <a:endParaRPr lang="tr-TR" sz="2000" dirty="0"/>
          </a:p>
        </p:txBody>
      </p:sp>
    </p:spTree>
    <p:extLst>
      <p:ext uri="{BB962C8B-B14F-4D97-AF65-F5344CB8AC3E}">
        <p14:creationId xmlns:p14="http://schemas.microsoft.com/office/powerpoint/2010/main" val="4288007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ip ile asılan cisim ile ilgili görsel sonucu"/>
          <p:cNvPicPr>
            <a:picLocks noChangeAspect="1" noChangeArrowheads="1"/>
          </p:cNvPicPr>
          <p:nvPr/>
        </p:nvPicPr>
        <p:blipFill>
          <a:blip r:embed="rId2"/>
          <a:srcRect/>
          <a:stretch>
            <a:fillRect/>
          </a:stretch>
        </p:blipFill>
        <p:spPr bwMode="auto">
          <a:xfrm>
            <a:off x="8556685" y="1367523"/>
            <a:ext cx="2797483" cy="2721466"/>
          </a:xfrm>
          <a:prstGeom prst="rect">
            <a:avLst/>
          </a:prstGeom>
          <a:noFill/>
        </p:spPr>
      </p:pic>
      <p:sp>
        <p:nvSpPr>
          <p:cNvPr id="11" name="10 Metin kutusu"/>
          <p:cNvSpPr txBox="1"/>
          <p:nvPr/>
        </p:nvSpPr>
        <p:spPr>
          <a:xfrm>
            <a:off x="3095603" y="1717539"/>
            <a:ext cx="5448669" cy="1569660"/>
          </a:xfrm>
          <a:prstGeom prst="rect">
            <a:avLst/>
          </a:prstGeom>
          <a:noFill/>
        </p:spPr>
        <p:txBody>
          <a:bodyPr wrap="square" rtlCol="0">
            <a:spAutoFit/>
          </a:bodyPr>
          <a:lstStyle/>
          <a:p>
            <a:pPr marL="342900" indent="-342900"/>
            <a:r>
              <a:rPr lang="tr-TR" sz="2400" dirty="0" smtClean="0">
                <a:latin typeface="Arial" panose="020B0604020202020204" pitchFamily="34" charset="0"/>
                <a:cs typeface="Arial" panose="020B0604020202020204" pitchFamily="34" charset="0"/>
              </a:rPr>
              <a:t>2. Şekildeki gibi asılan cisimlerin dengede kalabilmesi için ipin uzantısının cismin kütle merkezinden geçmesi gerekir.</a:t>
            </a:r>
            <a:endParaRPr lang="tr-TR" sz="2400" dirty="0">
              <a:latin typeface="Arial" panose="020B0604020202020204" pitchFamily="34" charset="0"/>
              <a:cs typeface="Arial" panose="020B0604020202020204" pitchFamily="34" charset="0"/>
            </a:endParaRPr>
          </a:p>
        </p:txBody>
      </p:sp>
      <p:sp>
        <p:nvSpPr>
          <p:cNvPr id="12" name="Multiply 24"/>
          <p:cNvSpPr/>
          <p:nvPr/>
        </p:nvSpPr>
        <p:spPr>
          <a:xfrm>
            <a:off x="8566903" y="2010029"/>
            <a:ext cx="1357323" cy="1436453"/>
          </a:xfrm>
          <a:prstGeom prst="mathMultiply">
            <a:avLst/>
          </a:prstGeom>
          <a:solidFill>
            <a:srgbClr val="FF0000">
              <a:alpha val="47000"/>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Metin kutusu"/>
          <p:cNvSpPr txBox="1"/>
          <p:nvPr/>
        </p:nvSpPr>
        <p:spPr>
          <a:xfrm>
            <a:off x="3264851" y="816430"/>
            <a:ext cx="9051348" cy="461665"/>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Soruları çözerken aşağıda verilen bilgiler size yardımcı olacaktır.</a:t>
            </a:r>
          </a:p>
        </p:txBody>
      </p:sp>
      <p:sp>
        <p:nvSpPr>
          <p:cNvPr id="14" name="13 5-Nokta Yıldız"/>
          <p:cNvSpPr/>
          <p:nvPr/>
        </p:nvSpPr>
        <p:spPr>
          <a:xfrm>
            <a:off x="3095604" y="861554"/>
            <a:ext cx="285752" cy="2780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0 Metin kutusu"/>
          <p:cNvSpPr txBox="1"/>
          <p:nvPr/>
        </p:nvSpPr>
        <p:spPr>
          <a:xfrm>
            <a:off x="3066848" y="4288862"/>
            <a:ext cx="8260040" cy="1200329"/>
          </a:xfrm>
          <a:prstGeom prst="rect">
            <a:avLst/>
          </a:prstGeom>
          <a:noFill/>
        </p:spPr>
        <p:txBody>
          <a:bodyPr wrap="square" rtlCol="0">
            <a:spAutoFit/>
          </a:bodyPr>
          <a:lstStyle/>
          <a:p>
            <a:pPr marL="342900" indent="-342900"/>
            <a:r>
              <a:rPr lang="tr-TR" sz="2400" dirty="0" smtClean="0">
                <a:latin typeface="Arial" panose="020B0604020202020204" pitchFamily="34" charset="0"/>
                <a:cs typeface="Arial" panose="020B0604020202020204" pitchFamily="34" charset="0"/>
              </a:rPr>
              <a:t>3. Birleştirilen iki cismin ağırlık merkezleri iki cismin ağırlık merkezlerini birleştiren doğru üzerinde ağır olan cisme yakın olur. </a:t>
            </a:r>
            <a:endParaRPr lang="tr-TR" sz="2400" dirty="0">
              <a:latin typeface="Arial" panose="020B0604020202020204" pitchFamily="34" charset="0"/>
              <a:cs typeface="Arial" panose="020B0604020202020204" pitchFamily="34" charset="0"/>
            </a:endParaRPr>
          </a:p>
        </p:txBody>
      </p:sp>
      <p:sp>
        <p:nvSpPr>
          <p:cNvPr id="9" name="TextBox 8"/>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ppt_x"/>
                                          </p:val>
                                        </p:tav>
                                        <p:tav tm="100000">
                                          <p:val>
                                            <p:strVal val="#ppt_x"/>
                                          </p:val>
                                        </p:tav>
                                      </p:tavLst>
                                    </p:anim>
                                    <p:anim calcmode="lin" valueType="num">
                                      <p:cBhvr additive="base">
                                        <p:cTn id="8"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ppt_w</p:attrName>
                                        </p:attrNameLst>
                                      </p:cBhvr>
                                      <p:tavLst>
                                        <p:tav tm="0" fmla="#ppt_w*sin(2.5*pi*$)">
                                          <p:val>
                                            <p:fltVal val="0"/>
                                          </p:val>
                                        </p:tav>
                                        <p:tav tm="100000">
                                          <p:val>
                                            <p:fltVal val="1"/>
                                          </p:val>
                                        </p:tav>
                                      </p:tavLst>
                                    </p:anim>
                                    <p:anim calcmode="lin" valueType="num">
                                      <p:cBhvr>
                                        <p:cTn id="1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7728" y="1156598"/>
            <a:ext cx="6919934" cy="3712562"/>
          </a:xfrm>
          <a:prstGeom prst="rect">
            <a:avLst/>
          </a:prstGeom>
        </p:spPr>
      </p:pic>
      <p:sp>
        <p:nvSpPr>
          <p:cNvPr id="3" name="TextBox 2"/>
          <p:cNvSpPr txBox="1"/>
          <p:nvPr/>
        </p:nvSpPr>
        <p:spPr>
          <a:xfrm>
            <a:off x="5442345" y="5301208"/>
            <a:ext cx="3610284" cy="461665"/>
          </a:xfrm>
          <a:prstGeom prst="rect">
            <a:avLst/>
          </a:prstGeom>
          <a:noFill/>
        </p:spPr>
        <p:txBody>
          <a:bodyPr wrap="none" rtlCol="0">
            <a:spAutoFit/>
          </a:bodyPr>
          <a:lstStyle/>
          <a:p>
            <a:r>
              <a:rPr lang="tr-TR" sz="2400" dirty="0" smtClean="0">
                <a:latin typeface="Arial" panose="020B0604020202020204" pitchFamily="34" charset="0"/>
                <a:cs typeface="Arial" panose="020B0604020202020204" pitchFamily="34" charset="0"/>
              </a:rPr>
              <a:t>Kütle merkezleri nerede?</a:t>
            </a:r>
            <a:endParaRPr lang="tr-TR" sz="2400" dirty="0">
              <a:latin typeface="Arial" panose="020B0604020202020204" pitchFamily="34" charset="0"/>
              <a:cs typeface="Arial" panose="020B0604020202020204" pitchFamily="34" charset="0"/>
            </a:endParaRPr>
          </a:p>
        </p:txBody>
      </p:sp>
      <p:sp>
        <p:nvSpPr>
          <p:cNvPr id="4" name="5-Point Star 3"/>
          <p:cNvSpPr/>
          <p:nvPr/>
        </p:nvSpPr>
        <p:spPr>
          <a:xfrm>
            <a:off x="9789004" y="3573016"/>
            <a:ext cx="72008" cy="7200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5" name="5-Point Star 14"/>
          <p:cNvSpPr/>
          <p:nvPr/>
        </p:nvSpPr>
        <p:spPr>
          <a:xfrm>
            <a:off x="6721632" y="2714530"/>
            <a:ext cx="72008" cy="7200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8" name="5-Point Star 17"/>
          <p:cNvSpPr/>
          <p:nvPr/>
        </p:nvSpPr>
        <p:spPr>
          <a:xfrm>
            <a:off x="4611882" y="3068960"/>
            <a:ext cx="72008" cy="7200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9" name="5-Point Star 18"/>
          <p:cNvSpPr/>
          <p:nvPr/>
        </p:nvSpPr>
        <p:spPr>
          <a:xfrm>
            <a:off x="8356298" y="3318644"/>
            <a:ext cx="72008" cy="7200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9" name="TextBox 8"/>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146297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88596" y="1139596"/>
            <a:ext cx="6135638" cy="5137574"/>
          </a:xfrm>
          <a:prstGeom prst="rect">
            <a:avLst/>
          </a:prstGeom>
        </p:spPr>
      </p:pic>
      <p:sp>
        <p:nvSpPr>
          <p:cNvPr id="6" name="TextBox 5"/>
          <p:cNvSpPr txBox="1"/>
          <p:nvPr/>
        </p:nvSpPr>
        <p:spPr>
          <a:xfrm>
            <a:off x="3919393" y="663079"/>
            <a:ext cx="6704079" cy="461665"/>
          </a:xfrm>
          <a:prstGeom prst="rect">
            <a:avLst/>
          </a:prstGeom>
          <a:noFill/>
        </p:spPr>
        <p:txBody>
          <a:bodyPr wrap="none" rtlCol="0">
            <a:spAutoFit/>
          </a:bodyPr>
          <a:lstStyle/>
          <a:p>
            <a:r>
              <a:rPr lang="tr-TR" sz="2400" dirty="0" smtClean="0">
                <a:latin typeface="Arial" panose="020B0604020202020204" pitchFamily="34" charset="0"/>
                <a:cs typeface="Arial" panose="020B0604020202020204" pitchFamily="34" charset="0"/>
              </a:rPr>
              <a:t>Bir şey taşırken ağırlık merkezi nasıl değişiyor? </a:t>
            </a:r>
            <a:endParaRPr lang="tr-TR" sz="2400" dirty="0">
              <a:latin typeface="Arial" panose="020B0604020202020204" pitchFamily="34" charset="0"/>
              <a:cs typeface="Arial" panose="020B0604020202020204" pitchFamily="34" charset="0"/>
            </a:endParaRPr>
          </a:p>
        </p:txBody>
      </p:sp>
      <p:sp>
        <p:nvSpPr>
          <p:cNvPr id="7" name="TextBox 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963944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915568" y="4101410"/>
            <a:ext cx="3632726" cy="461665"/>
          </a:xfrm>
          <a:prstGeom prst="rect">
            <a:avLst/>
          </a:prstGeom>
          <a:noFill/>
        </p:spPr>
        <p:txBody>
          <a:bodyPr wrap="none" rtlCol="0">
            <a:spAutoFit/>
          </a:bodyPr>
          <a:lstStyle/>
          <a:p>
            <a:r>
              <a:rPr lang="tr-TR" sz="2400" dirty="0" smtClean="0"/>
              <a:t>Kütle merkezi nerede?</a:t>
            </a:r>
            <a:endParaRPr lang="tr-TR" sz="2400" dirty="0"/>
          </a:p>
        </p:txBody>
      </p:sp>
      <p:pic>
        <p:nvPicPr>
          <p:cNvPr id="4" name="Picture 3"/>
          <p:cNvPicPr>
            <a:picLocks noChangeAspect="1"/>
          </p:cNvPicPr>
          <p:nvPr/>
        </p:nvPicPr>
        <p:blipFill>
          <a:blip r:embed="rId3"/>
          <a:stretch>
            <a:fillRect/>
          </a:stretch>
        </p:blipFill>
        <p:spPr>
          <a:xfrm>
            <a:off x="4007768" y="836712"/>
            <a:ext cx="7131420" cy="2649444"/>
          </a:xfrm>
          <a:prstGeom prst="rect">
            <a:avLst/>
          </a:prstGeom>
        </p:spPr>
      </p:pic>
      <p:pic>
        <p:nvPicPr>
          <p:cNvPr id="5" name="Picture 4"/>
          <p:cNvPicPr>
            <a:picLocks noChangeAspect="1"/>
          </p:cNvPicPr>
          <p:nvPr/>
        </p:nvPicPr>
        <p:blipFill>
          <a:blip r:embed="rId4"/>
          <a:stretch>
            <a:fillRect/>
          </a:stretch>
        </p:blipFill>
        <p:spPr>
          <a:xfrm>
            <a:off x="4599583" y="2930213"/>
            <a:ext cx="6264696" cy="3815178"/>
          </a:xfrm>
          <a:prstGeom prst="rect">
            <a:avLst/>
          </a:prstGeom>
        </p:spPr>
      </p:pic>
      <p:sp>
        <p:nvSpPr>
          <p:cNvPr id="6" name="TextBox 5"/>
          <p:cNvSpPr txBox="1"/>
          <p:nvPr/>
        </p:nvSpPr>
        <p:spPr>
          <a:xfrm>
            <a:off x="4871864" y="4653136"/>
            <a:ext cx="1013419" cy="369332"/>
          </a:xfrm>
          <a:prstGeom prst="rect">
            <a:avLst/>
          </a:prstGeom>
          <a:noFill/>
        </p:spPr>
        <p:txBody>
          <a:bodyPr wrap="none" rtlCol="0">
            <a:spAutoFit/>
          </a:bodyPr>
          <a:lstStyle/>
          <a:p>
            <a:r>
              <a:rPr lang="tr-TR" dirty="0" smtClean="0"/>
              <a:t>Parmak</a:t>
            </a:r>
            <a:endParaRPr lang="tr-TR" dirty="0"/>
          </a:p>
        </p:txBody>
      </p:sp>
      <p:sp>
        <p:nvSpPr>
          <p:cNvPr id="8" name="TextBox 7"/>
          <p:cNvSpPr txBox="1"/>
          <p:nvPr/>
        </p:nvSpPr>
        <p:spPr>
          <a:xfrm>
            <a:off x="8400256" y="5430372"/>
            <a:ext cx="1013419" cy="369332"/>
          </a:xfrm>
          <a:prstGeom prst="rect">
            <a:avLst/>
          </a:prstGeom>
          <a:noFill/>
        </p:spPr>
        <p:txBody>
          <a:bodyPr wrap="none" rtlCol="0">
            <a:spAutoFit/>
          </a:bodyPr>
          <a:lstStyle/>
          <a:p>
            <a:r>
              <a:rPr lang="tr-TR" dirty="0" smtClean="0"/>
              <a:t>Parmak</a:t>
            </a:r>
            <a:endParaRPr lang="tr-TR" dirty="0"/>
          </a:p>
        </p:txBody>
      </p:sp>
      <p:sp>
        <p:nvSpPr>
          <p:cNvPr id="9" name="TextBox 8"/>
          <p:cNvSpPr txBox="1"/>
          <p:nvPr/>
        </p:nvSpPr>
        <p:spPr>
          <a:xfrm>
            <a:off x="6960096" y="6411440"/>
            <a:ext cx="1718740" cy="369332"/>
          </a:xfrm>
          <a:prstGeom prst="rect">
            <a:avLst/>
          </a:prstGeom>
          <a:noFill/>
        </p:spPr>
        <p:txBody>
          <a:bodyPr wrap="none" rtlCol="0">
            <a:spAutoFit/>
          </a:bodyPr>
          <a:lstStyle/>
          <a:p>
            <a:r>
              <a:rPr lang="tr-TR" dirty="0" smtClean="0"/>
              <a:t>Kütle Merkezi</a:t>
            </a:r>
            <a:endParaRPr lang="tr-TR" dirty="0"/>
          </a:p>
        </p:txBody>
      </p:sp>
      <p:sp>
        <p:nvSpPr>
          <p:cNvPr id="12" name="TextBox 11"/>
          <p:cNvSpPr txBox="1"/>
          <p:nvPr/>
        </p:nvSpPr>
        <p:spPr>
          <a:xfrm>
            <a:off x="5993485" y="240065"/>
            <a:ext cx="2515432" cy="461665"/>
          </a:xfrm>
          <a:prstGeom prst="rect">
            <a:avLst/>
          </a:prstGeom>
          <a:noFill/>
        </p:spPr>
        <p:txBody>
          <a:bodyPr wrap="none" rtlCol="0">
            <a:spAutoFit/>
          </a:bodyPr>
          <a:lstStyle/>
          <a:p>
            <a:r>
              <a:rPr lang="tr-TR" sz="2400" dirty="0" smtClean="0">
                <a:latin typeface="Arial" panose="020B0604020202020204" pitchFamily="34" charset="0"/>
                <a:cs typeface="Arial" panose="020B0604020202020204" pitchFamily="34" charset="0"/>
              </a:rPr>
              <a:t>Haydi Deneyelim</a:t>
            </a:r>
            <a:endParaRPr lang="tr-TR" sz="2400" dirty="0">
              <a:latin typeface="Arial" panose="020B0604020202020204" pitchFamily="34" charset="0"/>
              <a:cs typeface="Arial" panose="020B0604020202020204" pitchFamily="34" charset="0"/>
            </a:endParaRPr>
          </a:p>
        </p:txBody>
      </p:sp>
      <p:sp>
        <p:nvSpPr>
          <p:cNvPr id="13" name="TextBox 12"/>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18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595670" y="857232"/>
            <a:ext cx="4929222" cy="523220"/>
          </a:xfrm>
          <a:prstGeom prst="rect">
            <a:avLst/>
          </a:prstGeom>
          <a:noFill/>
        </p:spPr>
        <p:txBody>
          <a:bodyPr wrap="square" rtlCol="0">
            <a:spAutoFit/>
          </a:bodyPr>
          <a:lstStyle/>
          <a:p>
            <a:r>
              <a:rPr lang="tr-TR" sz="2800" b="1" dirty="0" smtClean="0">
                <a:solidFill>
                  <a:schemeClr val="accent1">
                    <a:lumMod val="75000"/>
                  </a:schemeClr>
                </a:solidFill>
              </a:rPr>
              <a:t>Örnek Soru</a:t>
            </a:r>
            <a:endParaRPr lang="tr-TR" sz="2800" b="1" dirty="0">
              <a:solidFill>
                <a:schemeClr val="accent1">
                  <a:lumMod val="75000"/>
                </a:schemeClr>
              </a:solidFill>
            </a:endParaRPr>
          </a:p>
        </p:txBody>
      </p:sp>
      <p:sp>
        <p:nvSpPr>
          <p:cNvPr id="7" name="6 Dikdörtgen"/>
          <p:cNvSpPr/>
          <p:nvPr/>
        </p:nvSpPr>
        <p:spPr>
          <a:xfrm>
            <a:off x="7667636" y="2000240"/>
            <a:ext cx="157163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9239272" y="2000240"/>
            <a:ext cx="2500330" cy="14287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5">
                  <a:lumMod val="75000"/>
                </a:schemeClr>
              </a:solidFill>
            </a:endParaRPr>
          </a:p>
        </p:txBody>
      </p:sp>
      <p:sp>
        <p:nvSpPr>
          <p:cNvPr id="9" name="8 Metin kutusu"/>
          <p:cNvSpPr txBox="1"/>
          <p:nvPr/>
        </p:nvSpPr>
        <p:spPr>
          <a:xfrm>
            <a:off x="7625104" y="2196281"/>
            <a:ext cx="296150" cy="369332"/>
          </a:xfrm>
          <a:prstGeom prst="rect">
            <a:avLst/>
          </a:prstGeom>
          <a:noFill/>
        </p:spPr>
        <p:txBody>
          <a:bodyPr wrap="square" rtlCol="0">
            <a:spAutoFit/>
          </a:bodyPr>
          <a:lstStyle/>
          <a:p>
            <a:r>
              <a:rPr lang="en-US" dirty="0" smtClean="0"/>
              <a:t>X</a:t>
            </a:r>
            <a:endParaRPr lang="tr-TR" dirty="0"/>
          </a:p>
        </p:txBody>
      </p:sp>
      <p:sp>
        <p:nvSpPr>
          <p:cNvPr id="10" name="9 Metin kutusu"/>
          <p:cNvSpPr txBox="1"/>
          <p:nvPr/>
        </p:nvSpPr>
        <p:spPr>
          <a:xfrm>
            <a:off x="11427937" y="2171883"/>
            <a:ext cx="428628" cy="369332"/>
          </a:xfrm>
          <a:prstGeom prst="rect">
            <a:avLst/>
          </a:prstGeom>
          <a:noFill/>
        </p:spPr>
        <p:txBody>
          <a:bodyPr wrap="square" rtlCol="0">
            <a:spAutoFit/>
          </a:bodyPr>
          <a:lstStyle/>
          <a:p>
            <a:r>
              <a:rPr lang="tr-TR" dirty="0" smtClean="0"/>
              <a:t>Y</a:t>
            </a:r>
            <a:endParaRPr lang="tr-TR" dirty="0"/>
          </a:p>
        </p:txBody>
      </p:sp>
      <p:sp>
        <p:nvSpPr>
          <p:cNvPr id="11" name="10 Metin kutusu"/>
          <p:cNvSpPr txBox="1"/>
          <p:nvPr/>
        </p:nvSpPr>
        <p:spPr>
          <a:xfrm>
            <a:off x="3452794" y="1773784"/>
            <a:ext cx="3786214" cy="2554545"/>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Yandaki şekilde verilen kendi içlerinde türdeş X ve Y cisimlerinden, </a:t>
            </a:r>
            <a:r>
              <a:rPr lang="tr-TR" sz="2000" dirty="0" err="1" smtClean="0">
                <a:latin typeface="Arial" panose="020B0604020202020204" pitchFamily="34" charset="0"/>
                <a:cs typeface="Arial" panose="020B0604020202020204" pitchFamily="34" charset="0"/>
              </a:rPr>
              <a:t>X’in</a:t>
            </a:r>
            <a:r>
              <a:rPr lang="tr-TR" sz="2000" dirty="0" smtClean="0">
                <a:latin typeface="Arial" panose="020B0604020202020204" pitchFamily="34" charset="0"/>
                <a:cs typeface="Arial" panose="020B0604020202020204" pitchFamily="34" charset="0"/>
              </a:rPr>
              <a:t> ağırlığı 2P ve Y’nin ağırlığı 3P’dir. Buna göre düzeneğin kütle merkezi çubukların birleşim noktasından hangi yönde ve ne kadar uzakta olur?</a:t>
            </a:r>
            <a:endParaRPr lang="tr-TR" sz="2000" dirty="0">
              <a:latin typeface="Arial" panose="020B0604020202020204" pitchFamily="34" charset="0"/>
              <a:cs typeface="Arial" panose="020B0604020202020204" pitchFamily="34" charset="0"/>
            </a:endParaRPr>
          </a:p>
        </p:txBody>
      </p:sp>
      <p:sp>
        <p:nvSpPr>
          <p:cNvPr id="12" name="11 Sol Ayraç"/>
          <p:cNvSpPr/>
          <p:nvPr/>
        </p:nvSpPr>
        <p:spPr>
          <a:xfrm rot="5400000">
            <a:off x="10252110" y="630214"/>
            <a:ext cx="474653" cy="2500330"/>
          </a:xfrm>
          <a:prstGeom prst="leftBrace">
            <a:avLst>
              <a:gd name="adj1" fmla="val 8333"/>
              <a:gd name="adj2" fmla="val 531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3" name="12 Sol Ayraç"/>
          <p:cNvSpPr/>
          <p:nvPr/>
        </p:nvSpPr>
        <p:spPr>
          <a:xfrm rot="5400000">
            <a:off x="8203421" y="1077616"/>
            <a:ext cx="500063" cy="1571636"/>
          </a:xfrm>
          <a:prstGeom prst="leftBrace">
            <a:avLst>
              <a:gd name="adj1" fmla="val 8333"/>
              <a:gd name="adj2" fmla="val 531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6" name="15 Metin kutusu"/>
          <p:cNvSpPr txBox="1"/>
          <p:nvPr/>
        </p:nvSpPr>
        <p:spPr>
          <a:xfrm>
            <a:off x="7953388" y="1273722"/>
            <a:ext cx="1571636" cy="369332"/>
          </a:xfrm>
          <a:prstGeom prst="rect">
            <a:avLst/>
          </a:prstGeom>
          <a:noFill/>
        </p:spPr>
        <p:txBody>
          <a:bodyPr wrap="square" rtlCol="0">
            <a:spAutoFit/>
          </a:bodyPr>
          <a:lstStyle/>
          <a:p>
            <a:r>
              <a:rPr lang="tr-TR" dirty="0" smtClean="0"/>
              <a:t>10</a:t>
            </a:r>
            <a:r>
              <a:rPr lang="en-US" dirty="0" smtClean="0"/>
              <a:t> </a:t>
            </a:r>
            <a:r>
              <a:rPr lang="tr-TR" dirty="0" smtClean="0"/>
              <a:t>cm</a:t>
            </a:r>
            <a:endParaRPr lang="tr-TR" dirty="0"/>
          </a:p>
        </p:txBody>
      </p:sp>
      <p:sp>
        <p:nvSpPr>
          <p:cNvPr id="17" name="16 Metin kutusu"/>
          <p:cNvSpPr txBox="1"/>
          <p:nvPr/>
        </p:nvSpPr>
        <p:spPr>
          <a:xfrm>
            <a:off x="9953652" y="1244070"/>
            <a:ext cx="1785950" cy="369332"/>
          </a:xfrm>
          <a:prstGeom prst="rect">
            <a:avLst/>
          </a:prstGeom>
          <a:noFill/>
        </p:spPr>
        <p:txBody>
          <a:bodyPr wrap="square" rtlCol="0">
            <a:spAutoFit/>
          </a:bodyPr>
          <a:lstStyle/>
          <a:p>
            <a:r>
              <a:rPr lang="tr-TR" dirty="0" smtClean="0"/>
              <a:t>30</a:t>
            </a:r>
            <a:r>
              <a:rPr lang="en-US" dirty="0" smtClean="0"/>
              <a:t> </a:t>
            </a:r>
            <a:r>
              <a:rPr lang="tr-TR" dirty="0" smtClean="0"/>
              <a:t>cm</a:t>
            </a:r>
            <a:endParaRPr lang="tr-TR" dirty="0"/>
          </a:p>
        </p:txBody>
      </p:sp>
      <p:sp>
        <p:nvSpPr>
          <p:cNvPr id="14" name="13 Metin kutusu"/>
          <p:cNvSpPr txBox="1"/>
          <p:nvPr/>
        </p:nvSpPr>
        <p:spPr>
          <a:xfrm>
            <a:off x="8184232" y="6471859"/>
            <a:ext cx="4118708" cy="369332"/>
          </a:xfrm>
          <a:prstGeom prst="rect">
            <a:avLst/>
          </a:prstGeom>
          <a:noFill/>
        </p:spPr>
        <p:txBody>
          <a:bodyPr wrap="square" rtlCol="0">
            <a:spAutoFit/>
          </a:bodyPr>
          <a:lstStyle/>
          <a:p>
            <a:r>
              <a:rPr lang="tr-TR" dirty="0" smtClean="0"/>
              <a:t>Y’nin ucuna doğru 7 cm uzaklıkta</a:t>
            </a:r>
            <a:endParaRPr lang="tr-TR" dirty="0"/>
          </a:p>
        </p:txBody>
      </p:sp>
      <p:sp>
        <p:nvSpPr>
          <p:cNvPr id="19" name="TextBox 18"/>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595670" y="857232"/>
            <a:ext cx="4929222" cy="523220"/>
          </a:xfrm>
          <a:prstGeom prst="rect">
            <a:avLst/>
          </a:prstGeom>
          <a:noFill/>
        </p:spPr>
        <p:txBody>
          <a:bodyPr wrap="square" rtlCol="0">
            <a:spAutoFit/>
          </a:bodyPr>
          <a:lstStyle/>
          <a:p>
            <a:r>
              <a:rPr lang="tr-TR" sz="2800" b="1" dirty="0" smtClean="0">
                <a:solidFill>
                  <a:schemeClr val="accent1">
                    <a:lumMod val="75000"/>
                  </a:schemeClr>
                </a:solidFill>
              </a:rPr>
              <a:t>Örnek Soru</a:t>
            </a:r>
            <a:endParaRPr lang="tr-TR" sz="2800" b="1" dirty="0">
              <a:solidFill>
                <a:schemeClr val="accent1">
                  <a:lumMod val="75000"/>
                </a:schemeClr>
              </a:solidFill>
            </a:endParaRPr>
          </a:p>
        </p:txBody>
      </p:sp>
      <p:sp>
        <p:nvSpPr>
          <p:cNvPr id="14" name="13 Oval"/>
          <p:cNvSpPr/>
          <p:nvPr/>
        </p:nvSpPr>
        <p:spPr>
          <a:xfrm>
            <a:off x="7505423" y="3836382"/>
            <a:ext cx="2631926" cy="2544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Dikdörtgen"/>
          <p:cNvSpPr/>
          <p:nvPr/>
        </p:nvSpPr>
        <p:spPr>
          <a:xfrm>
            <a:off x="4997570" y="3836382"/>
            <a:ext cx="2500330" cy="2544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Metin kutusu"/>
          <p:cNvSpPr txBox="1"/>
          <p:nvPr/>
        </p:nvSpPr>
        <p:spPr>
          <a:xfrm>
            <a:off x="5792388" y="4667515"/>
            <a:ext cx="1184366" cy="400110"/>
          </a:xfrm>
          <a:prstGeom prst="rect">
            <a:avLst/>
          </a:prstGeom>
          <a:noFill/>
        </p:spPr>
        <p:txBody>
          <a:bodyPr wrap="square" rtlCol="0">
            <a:spAutoFit/>
          </a:bodyPr>
          <a:lstStyle/>
          <a:p>
            <a:r>
              <a:rPr lang="tr-TR" sz="2000" b="1" dirty="0" smtClean="0">
                <a:solidFill>
                  <a:schemeClr val="bg1"/>
                </a:solidFill>
                <a:latin typeface="Calibri" pitchFamily="34" charset="0"/>
                <a:cs typeface="Calibri" pitchFamily="34" charset="0"/>
              </a:rPr>
              <a:t>  O</a:t>
            </a:r>
            <a:r>
              <a:rPr lang="tr-TR" sz="2000" b="1" baseline="-25000" dirty="0" smtClean="0">
                <a:solidFill>
                  <a:schemeClr val="bg1"/>
                </a:solidFill>
                <a:latin typeface="Calibri" pitchFamily="34" charset="0"/>
                <a:cs typeface="Calibri" pitchFamily="34" charset="0"/>
              </a:rPr>
              <a:t>1</a:t>
            </a:r>
            <a:endParaRPr lang="tr-TR" sz="2000" b="1" baseline="-25000" dirty="0">
              <a:solidFill>
                <a:schemeClr val="bg1"/>
              </a:solidFill>
              <a:latin typeface="Calibri" pitchFamily="34" charset="0"/>
              <a:cs typeface="Calibri" pitchFamily="34" charset="0"/>
            </a:endParaRPr>
          </a:p>
        </p:txBody>
      </p:sp>
      <p:sp>
        <p:nvSpPr>
          <p:cNvPr id="22" name="21 Metin kutusu"/>
          <p:cNvSpPr txBox="1"/>
          <p:nvPr/>
        </p:nvSpPr>
        <p:spPr>
          <a:xfrm>
            <a:off x="8667768" y="4636737"/>
            <a:ext cx="1710752" cy="400110"/>
          </a:xfrm>
          <a:prstGeom prst="rect">
            <a:avLst/>
          </a:prstGeom>
          <a:noFill/>
        </p:spPr>
        <p:txBody>
          <a:bodyPr wrap="square" rtlCol="0">
            <a:spAutoFit/>
          </a:bodyPr>
          <a:lstStyle/>
          <a:p>
            <a:r>
              <a:rPr lang="tr-TR" sz="2000" b="1" dirty="0" smtClean="0">
                <a:solidFill>
                  <a:schemeClr val="bg1"/>
                </a:solidFill>
                <a:latin typeface="Calibri" pitchFamily="34" charset="0"/>
                <a:cs typeface="Calibri" pitchFamily="34" charset="0"/>
              </a:rPr>
              <a:t>O</a:t>
            </a:r>
            <a:r>
              <a:rPr lang="tr-TR" sz="2000" b="1" baseline="-25000" dirty="0" smtClean="0">
                <a:solidFill>
                  <a:schemeClr val="bg1"/>
                </a:solidFill>
                <a:latin typeface="Calibri" pitchFamily="34" charset="0"/>
                <a:cs typeface="Calibri" pitchFamily="34" charset="0"/>
              </a:rPr>
              <a:t>2</a:t>
            </a:r>
            <a:endParaRPr lang="tr-TR" sz="2000" b="1" baseline="-25000" dirty="0">
              <a:solidFill>
                <a:schemeClr val="bg1"/>
              </a:solidFill>
              <a:latin typeface="Calibri" pitchFamily="34" charset="0"/>
              <a:cs typeface="Calibri" pitchFamily="34" charset="0"/>
            </a:endParaRPr>
          </a:p>
        </p:txBody>
      </p:sp>
      <p:sp>
        <p:nvSpPr>
          <p:cNvPr id="23" name="22 Metin kutusu"/>
          <p:cNvSpPr txBox="1"/>
          <p:nvPr/>
        </p:nvSpPr>
        <p:spPr>
          <a:xfrm>
            <a:off x="3274199" y="1773784"/>
            <a:ext cx="5036379" cy="1631216"/>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Aynı türdeş levhadan kesilmiş O</a:t>
            </a:r>
            <a:r>
              <a:rPr lang="tr-TR" sz="2000" baseline="-25000" dirty="0" smtClean="0">
                <a:latin typeface="Arial" panose="020B0604020202020204" pitchFamily="34" charset="0"/>
                <a:cs typeface="Arial" panose="020B0604020202020204" pitchFamily="34" charset="0"/>
              </a:rPr>
              <a:t>1</a:t>
            </a:r>
            <a:r>
              <a:rPr lang="tr-TR" sz="2000" dirty="0" smtClean="0">
                <a:latin typeface="Arial" panose="020B0604020202020204" pitchFamily="34" charset="0"/>
                <a:cs typeface="Arial" panose="020B0604020202020204" pitchFamily="34" charset="0"/>
              </a:rPr>
              <a:t> merkezli kare X ve O</a:t>
            </a:r>
            <a:r>
              <a:rPr lang="tr-TR" sz="2000" baseline="-25000" dirty="0" smtClean="0">
                <a:latin typeface="Arial" panose="020B0604020202020204" pitchFamily="34" charset="0"/>
                <a:cs typeface="Arial" panose="020B0604020202020204" pitchFamily="34" charset="0"/>
              </a:rPr>
              <a:t>2</a:t>
            </a:r>
            <a:r>
              <a:rPr lang="tr-TR" sz="2000" dirty="0" smtClean="0">
                <a:latin typeface="Arial" panose="020B0604020202020204" pitchFamily="34" charset="0"/>
                <a:cs typeface="Arial" panose="020B0604020202020204" pitchFamily="34" charset="0"/>
              </a:rPr>
              <a:t> merkezli daire Y cisimlerinden oluşan sistemin ağırlık merkezinin O</a:t>
            </a:r>
            <a:r>
              <a:rPr lang="tr-TR" sz="2000" baseline="-25000" dirty="0" smtClean="0">
                <a:latin typeface="Arial" panose="020B0604020202020204" pitchFamily="34" charset="0"/>
                <a:cs typeface="Arial" panose="020B0604020202020204" pitchFamily="34" charset="0"/>
              </a:rPr>
              <a:t>1</a:t>
            </a:r>
            <a:r>
              <a:rPr lang="tr-TR" sz="2000" dirty="0" smtClean="0">
                <a:latin typeface="Arial" panose="020B0604020202020204" pitchFamily="34" charset="0"/>
                <a:cs typeface="Arial" panose="020B0604020202020204" pitchFamily="34" charset="0"/>
              </a:rPr>
              <a:t>’ den uzaklığı kaç cm’dir?</a:t>
            </a:r>
          </a:p>
          <a:p>
            <a:r>
              <a:rPr lang="tr-TR" sz="2000"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π</a:t>
            </a:r>
            <a:r>
              <a:rPr lang="tr-TR" sz="2000" dirty="0" smtClean="0">
                <a:latin typeface="Arial" panose="020B0604020202020204" pitchFamily="34" charset="0"/>
                <a:cs typeface="Arial" panose="020B0604020202020204" pitchFamily="34" charset="0"/>
              </a:rPr>
              <a:t> = 3 )</a:t>
            </a:r>
            <a:endParaRPr lang="tr-TR" sz="2000" dirty="0">
              <a:latin typeface="Arial" panose="020B0604020202020204" pitchFamily="34" charset="0"/>
              <a:cs typeface="Arial" panose="020B0604020202020204" pitchFamily="34" charset="0"/>
            </a:endParaRPr>
          </a:p>
        </p:txBody>
      </p:sp>
      <p:sp>
        <p:nvSpPr>
          <p:cNvPr id="24" name="23 Metin kutusu"/>
          <p:cNvSpPr txBox="1"/>
          <p:nvPr/>
        </p:nvSpPr>
        <p:spPr>
          <a:xfrm>
            <a:off x="6060281" y="3405000"/>
            <a:ext cx="500066" cy="400110"/>
          </a:xfrm>
          <a:prstGeom prst="rect">
            <a:avLst/>
          </a:prstGeom>
          <a:noFill/>
        </p:spPr>
        <p:txBody>
          <a:bodyPr wrap="square" rtlCol="0">
            <a:spAutoFit/>
          </a:bodyPr>
          <a:lstStyle/>
          <a:p>
            <a:r>
              <a:rPr lang="tr-TR" sz="2000" b="1" dirty="0" smtClean="0"/>
              <a:t>X</a:t>
            </a:r>
            <a:endParaRPr lang="tr-TR" sz="2000" b="1" dirty="0"/>
          </a:p>
        </p:txBody>
      </p:sp>
      <p:sp>
        <p:nvSpPr>
          <p:cNvPr id="25" name="24 Metin kutusu"/>
          <p:cNvSpPr txBox="1"/>
          <p:nvPr/>
        </p:nvSpPr>
        <p:spPr>
          <a:xfrm>
            <a:off x="8667768" y="3295160"/>
            <a:ext cx="571504" cy="400110"/>
          </a:xfrm>
          <a:prstGeom prst="rect">
            <a:avLst/>
          </a:prstGeom>
          <a:noFill/>
        </p:spPr>
        <p:txBody>
          <a:bodyPr wrap="square" rtlCol="0">
            <a:spAutoFit/>
          </a:bodyPr>
          <a:lstStyle/>
          <a:p>
            <a:r>
              <a:rPr lang="tr-TR" sz="2000" b="1" dirty="0" smtClean="0"/>
              <a:t>Y</a:t>
            </a:r>
            <a:endParaRPr lang="tr-TR" sz="2000" b="1" dirty="0"/>
          </a:p>
        </p:txBody>
      </p:sp>
      <p:sp>
        <p:nvSpPr>
          <p:cNvPr id="26" name="25 Sağ Ayraç"/>
          <p:cNvSpPr/>
          <p:nvPr/>
        </p:nvSpPr>
        <p:spPr>
          <a:xfrm rot="16200000" flipH="1">
            <a:off x="6675311" y="4664341"/>
            <a:ext cx="385378" cy="1257687"/>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28" name="27 Metin kutusu"/>
          <p:cNvSpPr txBox="1"/>
          <p:nvPr/>
        </p:nvSpPr>
        <p:spPr>
          <a:xfrm>
            <a:off x="6190918" y="5613140"/>
            <a:ext cx="2895118" cy="369332"/>
          </a:xfrm>
          <a:prstGeom prst="rect">
            <a:avLst/>
          </a:prstGeom>
          <a:noFill/>
        </p:spPr>
        <p:txBody>
          <a:bodyPr wrap="square" rtlCol="0">
            <a:spAutoFit/>
          </a:bodyPr>
          <a:lstStyle/>
          <a:p>
            <a:r>
              <a:rPr lang="tr-TR" b="1" dirty="0" smtClean="0"/>
              <a:t>     </a:t>
            </a:r>
            <a:r>
              <a:rPr lang="tr-TR" b="1" dirty="0" smtClean="0">
                <a:solidFill>
                  <a:schemeClr val="bg1"/>
                </a:solidFill>
              </a:rPr>
              <a:t>1cm              1cm</a:t>
            </a:r>
            <a:endParaRPr lang="tr-TR" b="1" dirty="0">
              <a:solidFill>
                <a:schemeClr val="bg1"/>
              </a:solidFill>
            </a:endParaRPr>
          </a:p>
        </p:txBody>
      </p:sp>
      <p:sp>
        <p:nvSpPr>
          <p:cNvPr id="29" name="28 Metin kutusu"/>
          <p:cNvSpPr txBox="1"/>
          <p:nvPr/>
        </p:nvSpPr>
        <p:spPr>
          <a:xfrm>
            <a:off x="10953783" y="6381328"/>
            <a:ext cx="1857388" cy="369332"/>
          </a:xfrm>
          <a:prstGeom prst="rect">
            <a:avLst/>
          </a:prstGeom>
          <a:noFill/>
        </p:spPr>
        <p:txBody>
          <a:bodyPr wrap="square" rtlCol="0">
            <a:spAutoFit/>
          </a:bodyPr>
          <a:lstStyle/>
          <a:p>
            <a:r>
              <a:rPr lang="tr-TR" dirty="0" smtClean="0"/>
              <a:t>X=6/7 </a:t>
            </a:r>
            <a:endParaRPr lang="tr-TR" dirty="0"/>
          </a:p>
        </p:txBody>
      </p:sp>
      <p:sp>
        <p:nvSpPr>
          <p:cNvPr id="17" name="25 Sağ Ayraç"/>
          <p:cNvSpPr/>
          <p:nvPr/>
        </p:nvSpPr>
        <p:spPr>
          <a:xfrm rot="16200000" flipH="1">
            <a:off x="7943517" y="4664341"/>
            <a:ext cx="385378" cy="1257687"/>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2" name="Oval 1"/>
          <p:cNvSpPr/>
          <p:nvPr/>
        </p:nvSpPr>
        <p:spPr>
          <a:xfrm>
            <a:off x="6103719" y="510049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Oval 19"/>
          <p:cNvSpPr/>
          <p:nvPr/>
        </p:nvSpPr>
        <p:spPr>
          <a:xfrm>
            <a:off x="8765050" y="5036847"/>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1" name="TextBox 20"/>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Metin kutusu"/>
          <p:cNvSpPr txBox="1"/>
          <p:nvPr/>
        </p:nvSpPr>
        <p:spPr>
          <a:xfrm>
            <a:off x="3595670" y="1773784"/>
            <a:ext cx="4433920" cy="3724096"/>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Yandaki şekilde 6 eşit bölmeye ayrılmış  türdeş çubuğun ağırlığı 50 N ve çubuğun ucuna asılan cismin ağırlığı ise 40 N ve sistem dengede olduğuna göre; </a:t>
            </a:r>
          </a:p>
          <a:p>
            <a:endParaRPr lang="tr-TR" sz="2000" dirty="0" smtClean="0">
              <a:latin typeface="Arial" panose="020B0604020202020204" pitchFamily="34" charset="0"/>
              <a:cs typeface="Arial" panose="020B0604020202020204" pitchFamily="34" charset="0"/>
            </a:endParaRPr>
          </a:p>
          <a:p>
            <a:pPr marL="342900" indent="-342900">
              <a:buAutoNum type="alphaLcParenR"/>
            </a:pPr>
            <a:r>
              <a:rPr lang="tr-TR" sz="2000" dirty="0" smtClean="0">
                <a:latin typeface="Arial" panose="020B0604020202020204" pitchFamily="34" charset="0"/>
                <a:cs typeface="Arial" panose="020B0604020202020204" pitchFamily="34" charset="0"/>
              </a:rPr>
              <a:t>T1 ip gerilimini bulunuz.</a:t>
            </a:r>
          </a:p>
          <a:p>
            <a:pPr marL="342900" indent="-342900">
              <a:buAutoNum type="alphaLcParenR"/>
            </a:pPr>
            <a:endParaRPr lang="tr-TR" sz="2000" dirty="0" smtClean="0">
              <a:latin typeface="Arial" panose="020B0604020202020204" pitchFamily="34" charset="0"/>
              <a:cs typeface="Arial" panose="020B0604020202020204" pitchFamily="34" charset="0"/>
            </a:endParaRPr>
          </a:p>
          <a:p>
            <a:pPr marL="342900" indent="-342900">
              <a:buAutoNum type="alphaLcParenR"/>
            </a:pPr>
            <a:endParaRPr lang="tr-TR" sz="2000" dirty="0" smtClean="0">
              <a:latin typeface="Arial" panose="020B0604020202020204" pitchFamily="34" charset="0"/>
              <a:cs typeface="Arial" panose="020B0604020202020204" pitchFamily="34" charset="0"/>
            </a:endParaRPr>
          </a:p>
          <a:p>
            <a:pPr marL="342900" indent="-342900">
              <a:buAutoNum type="alphaLcParenR"/>
            </a:pPr>
            <a:r>
              <a:rPr lang="tr-TR" sz="2000" dirty="0" smtClean="0">
                <a:latin typeface="Arial" panose="020B0604020202020204" pitchFamily="34" charset="0"/>
                <a:cs typeface="Arial" panose="020B0604020202020204" pitchFamily="34" charset="0"/>
              </a:rPr>
              <a:t>T2 ip gerilimini bulunuz.</a:t>
            </a:r>
          </a:p>
          <a:p>
            <a:endParaRPr lang="tr-TR" dirty="0" smtClean="0"/>
          </a:p>
          <a:p>
            <a:endParaRPr lang="tr-TR" dirty="0"/>
          </a:p>
        </p:txBody>
      </p:sp>
      <p:sp>
        <p:nvSpPr>
          <p:cNvPr id="30" name="29 Dikdörtgen"/>
          <p:cNvSpPr/>
          <p:nvPr/>
        </p:nvSpPr>
        <p:spPr>
          <a:xfrm>
            <a:off x="8810644" y="1142984"/>
            <a:ext cx="2500330" cy="714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31 Düz Bağlayıcı"/>
          <p:cNvCxnSpPr/>
          <p:nvPr/>
        </p:nvCxnSpPr>
        <p:spPr>
          <a:xfrm>
            <a:off x="8810644" y="1214422"/>
            <a:ext cx="2500330"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34 Düz Ok Bağlayıcısı"/>
          <p:cNvCxnSpPr/>
          <p:nvPr/>
        </p:nvCxnSpPr>
        <p:spPr>
          <a:xfrm rot="5400000" flipH="1" flipV="1">
            <a:off x="8854816" y="1600466"/>
            <a:ext cx="345048" cy="158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36 Düz Bağlayıcı"/>
          <p:cNvCxnSpPr/>
          <p:nvPr/>
        </p:nvCxnSpPr>
        <p:spPr>
          <a:xfrm rot="5400000" flipH="1" flipV="1">
            <a:off x="8918992" y="1334453"/>
            <a:ext cx="213520"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38 Düz Ok Bağlayıcısı"/>
          <p:cNvCxnSpPr/>
          <p:nvPr/>
        </p:nvCxnSpPr>
        <p:spPr>
          <a:xfrm rot="5400000" flipH="1" flipV="1">
            <a:off x="11136068" y="1600466"/>
            <a:ext cx="345048" cy="158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flipH="1" flipV="1">
            <a:off x="11203420" y="1321976"/>
            <a:ext cx="213520"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4" name="43 Dikdörtgen"/>
          <p:cNvSpPr/>
          <p:nvPr/>
        </p:nvSpPr>
        <p:spPr>
          <a:xfrm>
            <a:off x="8524892" y="1815733"/>
            <a:ext cx="2782906" cy="22725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6" name="45 Düz Bağlayıcı"/>
          <p:cNvCxnSpPr/>
          <p:nvPr/>
        </p:nvCxnSpPr>
        <p:spPr>
          <a:xfrm rot="5400000">
            <a:off x="8893533" y="1906003"/>
            <a:ext cx="266026" cy="317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rot="16200000" flipH="1">
            <a:off x="9286562" y="1943426"/>
            <a:ext cx="199116" cy="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 name="47 Düz Bağlayıcı"/>
          <p:cNvCxnSpPr/>
          <p:nvPr/>
        </p:nvCxnSpPr>
        <p:spPr>
          <a:xfrm rot="5400000">
            <a:off x="9713200" y="1941442"/>
            <a:ext cx="196736"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48 Düz Bağlayıcı"/>
          <p:cNvCxnSpPr/>
          <p:nvPr/>
        </p:nvCxnSpPr>
        <p:spPr>
          <a:xfrm rot="5400000">
            <a:off x="10218826" y="1941442"/>
            <a:ext cx="196736"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54 Düz Bağlayıcı"/>
          <p:cNvCxnSpPr/>
          <p:nvPr/>
        </p:nvCxnSpPr>
        <p:spPr>
          <a:xfrm rot="5400000">
            <a:off x="10719448" y="1907193"/>
            <a:ext cx="184507"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60 Düz Bağlayıcı"/>
          <p:cNvCxnSpPr/>
          <p:nvPr/>
        </p:nvCxnSpPr>
        <p:spPr>
          <a:xfrm rot="16200000" flipH="1">
            <a:off x="10601765" y="2209382"/>
            <a:ext cx="419873" cy="158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 name="61 Dikdörtgen"/>
          <p:cNvSpPr/>
          <p:nvPr/>
        </p:nvSpPr>
        <p:spPr>
          <a:xfrm>
            <a:off x="10525156" y="2420114"/>
            <a:ext cx="571504" cy="43738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62 Metin kutusu"/>
          <p:cNvSpPr txBox="1"/>
          <p:nvPr/>
        </p:nvSpPr>
        <p:spPr>
          <a:xfrm>
            <a:off x="9064714" y="1345156"/>
            <a:ext cx="2714644" cy="369332"/>
          </a:xfrm>
          <a:prstGeom prst="rect">
            <a:avLst/>
          </a:prstGeom>
          <a:noFill/>
        </p:spPr>
        <p:txBody>
          <a:bodyPr wrap="square" rtlCol="0">
            <a:spAutoFit/>
          </a:bodyPr>
          <a:lstStyle/>
          <a:p>
            <a:r>
              <a:rPr lang="tr-TR" b="1" dirty="0" smtClean="0"/>
              <a:t>T</a:t>
            </a:r>
            <a:r>
              <a:rPr lang="tr-TR" b="1" baseline="-25000" dirty="0" smtClean="0"/>
              <a:t>1</a:t>
            </a:r>
            <a:r>
              <a:rPr lang="tr-TR" b="1" dirty="0" smtClean="0"/>
              <a:t>                          T</a:t>
            </a:r>
            <a:r>
              <a:rPr lang="tr-TR" b="1" baseline="-25000" dirty="0" smtClean="0"/>
              <a:t>2</a:t>
            </a:r>
            <a:endParaRPr lang="tr-TR" b="1" baseline="-25000" dirty="0"/>
          </a:p>
        </p:txBody>
      </p:sp>
      <p:sp>
        <p:nvSpPr>
          <p:cNvPr id="65" name="64 Metin kutusu"/>
          <p:cNvSpPr txBox="1"/>
          <p:nvPr/>
        </p:nvSpPr>
        <p:spPr>
          <a:xfrm>
            <a:off x="10525156" y="2420114"/>
            <a:ext cx="1000132" cy="338554"/>
          </a:xfrm>
          <a:prstGeom prst="rect">
            <a:avLst/>
          </a:prstGeom>
          <a:noFill/>
        </p:spPr>
        <p:txBody>
          <a:bodyPr wrap="square" rtlCol="0">
            <a:spAutoFit/>
          </a:bodyPr>
          <a:lstStyle/>
          <a:p>
            <a:r>
              <a:rPr lang="tr-TR" sz="1600" b="1" dirty="0" smtClean="0">
                <a:latin typeface="Calibri" pitchFamily="34" charset="0"/>
                <a:cs typeface="Calibri" pitchFamily="34" charset="0"/>
              </a:rPr>
              <a:t>40 </a:t>
            </a:r>
            <a:r>
              <a:rPr lang="en-US" sz="1600" b="1" dirty="0" smtClean="0">
                <a:latin typeface="Calibri" pitchFamily="34" charset="0"/>
                <a:cs typeface="Calibri" pitchFamily="34" charset="0"/>
              </a:rPr>
              <a:t>N</a:t>
            </a:r>
            <a:endParaRPr lang="tr-TR" sz="1600" b="1" dirty="0">
              <a:latin typeface="Calibri" pitchFamily="34" charset="0"/>
              <a:cs typeface="Calibri" pitchFamily="34" charset="0"/>
            </a:endParaRPr>
          </a:p>
        </p:txBody>
      </p:sp>
      <p:sp>
        <p:nvSpPr>
          <p:cNvPr id="21" name="20 Metin kutusu"/>
          <p:cNvSpPr txBox="1"/>
          <p:nvPr/>
        </p:nvSpPr>
        <p:spPr>
          <a:xfrm>
            <a:off x="9274991" y="6427582"/>
            <a:ext cx="3500462" cy="369332"/>
          </a:xfrm>
          <a:prstGeom prst="rect">
            <a:avLst/>
          </a:prstGeom>
          <a:noFill/>
        </p:spPr>
        <p:txBody>
          <a:bodyPr wrap="square" rtlCol="0">
            <a:spAutoFit/>
          </a:bodyPr>
          <a:lstStyle/>
          <a:p>
            <a:r>
              <a:rPr lang="tr-TR" dirty="0" smtClean="0"/>
              <a:t>T</a:t>
            </a:r>
            <a:r>
              <a:rPr lang="tr-TR" baseline="-25000" dirty="0" smtClean="0"/>
              <a:t>2</a:t>
            </a:r>
            <a:r>
              <a:rPr lang="tr-TR" dirty="0" smtClean="0"/>
              <a:t>= 52</a:t>
            </a:r>
            <a:r>
              <a:rPr lang="en-US" dirty="0" smtClean="0"/>
              <a:t> </a:t>
            </a:r>
            <a:r>
              <a:rPr lang="tr-TR" dirty="0" smtClean="0"/>
              <a:t>N      T</a:t>
            </a:r>
            <a:r>
              <a:rPr lang="tr-TR" baseline="-25000" dirty="0" smtClean="0"/>
              <a:t>1</a:t>
            </a:r>
            <a:r>
              <a:rPr lang="tr-TR" dirty="0" smtClean="0"/>
              <a:t>=</a:t>
            </a:r>
            <a:r>
              <a:rPr lang="en-US" dirty="0" smtClean="0"/>
              <a:t>3</a:t>
            </a:r>
            <a:r>
              <a:rPr lang="tr-TR" dirty="0" smtClean="0"/>
              <a:t>8</a:t>
            </a:r>
            <a:r>
              <a:rPr lang="en-US" dirty="0" smtClean="0"/>
              <a:t> </a:t>
            </a:r>
            <a:r>
              <a:rPr lang="tr-TR" dirty="0" smtClean="0"/>
              <a:t>N </a:t>
            </a:r>
            <a:endParaRPr lang="tr-TR" dirty="0"/>
          </a:p>
        </p:txBody>
      </p:sp>
      <p:sp>
        <p:nvSpPr>
          <p:cNvPr id="24" name="5 Metin kutusu"/>
          <p:cNvSpPr txBox="1"/>
          <p:nvPr/>
        </p:nvSpPr>
        <p:spPr>
          <a:xfrm>
            <a:off x="3595670" y="857232"/>
            <a:ext cx="4929222" cy="523220"/>
          </a:xfrm>
          <a:prstGeom prst="rect">
            <a:avLst/>
          </a:prstGeom>
          <a:noFill/>
        </p:spPr>
        <p:txBody>
          <a:bodyPr wrap="square" rtlCol="0">
            <a:spAutoFit/>
          </a:bodyPr>
          <a:lstStyle/>
          <a:p>
            <a:r>
              <a:rPr lang="tr-TR" sz="2800" b="1" dirty="0" smtClean="0">
                <a:solidFill>
                  <a:schemeClr val="accent1">
                    <a:lumMod val="75000"/>
                  </a:schemeClr>
                </a:solidFill>
              </a:rPr>
              <a:t>Örnek Soru</a:t>
            </a:r>
            <a:endParaRPr lang="tr-TR" sz="2800" b="1" dirty="0">
              <a:solidFill>
                <a:schemeClr val="accent1">
                  <a:lumMod val="75000"/>
                </a:schemeClr>
              </a:solidFill>
            </a:endParaRPr>
          </a:p>
        </p:txBody>
      </p:sp>
      <p:sp>
        <p:nvSpPr>
          <p:cNvPr id="26" name="TextBox 25"/>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Metin kutusu"/>
          <p:cNvSpPr txBox="1"/>
          <p:nvPr/>
        </p:nvSpPr>
        <p:spPr>
          <a:xfrm>
            <a:off x="3595670" y="1773784"/>
            <a:ext cx="4214842" cy="2862322"/>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Yandaki şekilde 40</a:t>
            </a:r>
            <a:r>
              <a:rPr lang="en-US" sz="2000"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N ağırlığındaki türdeş küre bir ip yardımıyla duvara asılmıştır. Küre dengede olduğuna göre,</a:t>
            </a:r>
          </a:p>
          <a:p>
            <a:pPr marL="342900" indent="-342900">
              <a:buAutoNum type="alphaLcParenR"/>
            </a:pPr>
            <a:r>
              <a:rPr lang="tr-TR" sz="2000" dirty="0" smtClean="0">
                <a:latin typeface="Arial" panose="020B0604020202020204" pitchFamily="34" charset="0"/>
                <a:cs typeface="Arial" panose="020B0604020202020204" pitchFamily="34" charset="0"/>
              </a:rPr>
              <a:t>Duvarın tepki kuvvetini bulunuz.</a:t>
            </a:r>
          </a:p>
          <a:p>
            <a:pPr marL="342900" indent="-342900">
              <a:buAutoNum type="alphaLcParenR"/>
            </a:pPr>
            <a:endParaRPr lang="tr-TR" sz="2000" dirty="0" smtClean="0">
              <a:latin typeface="Arial" panose="020B0604020202020204" pitchFamily="34" charset="0"/>
              <a:cs typeface="Arial" panose="020B0604020202020204" pitchFamily="34" charset="0"/>
            </a:endParaRPr>
          </a:p>
          <a:p>
            <a:pPr marL="342900" indent="-342900">
              <a:buAutoNum type="alphaLcParenR"/>
            </a:pPr>
            <a:r>
              <a:rPr lang="tr-TR" sz="2000" dirty="0" smtClean="0">
                <a:latin typeface="Arial" panose="020B0604020202020204" pitchFamily="34" charset="0"/>
                <a:cs typeface="Arial" panose="020B0604020202020204" pitchFamily="34" charset="0"/>
              </a:rPr>
              <a:t>İpteki gerilme kuvvetini bulunuz.</a:t>
            </a:r>
          </a:p>
          <a:p>
            <a:pPr marL="342900" indent="-342900">
              <a:buAutoNum type="alphaLcParenR"/>
            </a:pPr>
            <a:endParaRPr lang="tr-TR" sz="2000" dirty="0" smtClean="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p:txBody>
      </p:sp>
      <p:sp>
        <p:nvSpPr>
          <p:cNvPr id="24" name="23 Dikdörtgen"/>
          <p:cNvSpPr/>
          <p:nvPr/>
        </p:nvSpPr>
        <p:spPr>
          <a:xfrm flipH="1">
            <a:off x="9525021" y="1442006"/>
            <a:ext cx="45719" cy="334431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25 Düz Bağlayıcı"/>
          <p:cNvCxnSpPr/>
          <p:nvPr/>
        </p:nvCxnSpPr>
        <p:spPr>
          <a:xfrm rot="5400000">
            <a:off x="7898584" y="3114163"/>
            <a:ext cx="3344313"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32 Oval"/>
          <p:cNvSpPr/>
          <p:nvPr/>
        </p:nvSpPr>
        <p:spPr>
          <a:xfrm>
            <a:off x="9569946" y="2214554"/>
            <a:ext cx="1810877" cy="171451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cxnSp>
        <p:nvCxnSpPr>
          <p:cNvPr id="36" name="35 Düz Bağlayıcı"/>
          <p:cNvCxnSpPr/>
          <p:nvPr/>
        </p:nvCxnSpPr>
        <p:spPr>
          <a:xfrm rot="16200000" flipV="1">
            <a:off x="9233841" y="1780494"/>
            <a:ext cx="1629010" cy="953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Ok Bağlayıcısı"/>
          <p:cNvCxnSpPr/>
          <p:nvPr/>
        </p:nvCxnSpPr>
        <p:spPr>
          <a:xfrm rot="16200000" flipV="1">
            <a:off x="9810776" y="2000240"/>
            <a:ext cx="285752" cy="142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41 Metin kutusu"/>
          <p:cNvSpPr txBox="1"/>
          <p:nvPr/>
        </p:nvSpPr>
        <p:spPr>
          <a:xfrm>
            <a:off x="9525021" y="1821080"/>
            <a:ext cx="500069" cy="338554"/>
          </a:xfrm>
          <a:prstGeom prst="rect">
            <a:avLst/>
          </a:prstGeom>
          <a:noFill/>
        </p:spPr>
        <p:txBody>
          <a:bodyPr wrap="square" rtlCol="0">
            <a:spAutoFit/>
          </a:bodyPr>
          <a:lstStyle/>
          <a:p>
            <a:r>
              <a:rPr lang="tr-TR" sz="1600" b="1" dirty="0" smtClean="0"/>
              <a:t>37</a:t>
            </a:r>
            <a:endParaRPr lang="tr-TR" sz="1600" b="1" dirty="0"/>
          </a:p>
        </p:txBody>
      </p:sp>
      <p:sp>
        <p:nvSpPr>
          <p:cNvPr id="43" name="42 Metin kutusu"/>
          <p:cNvSpPr txBox="1"/>
          <p:nvPr/>
        </p:nvSpPr>
        <p:spPr>
          <a:xfrm>
            <a:off x="9810776" y="1800794"/>
            <a:ext cx="428628" cy="215444"/>
          </a:xfrm>
          <a:prstGeom prst="rect">
            <a:avLst/>
          </a:prstGeom>
          <a:noFill/>
        </p:spPr>
        <p:txBody>
          <a:bodyPr wrap="square" rtlCol="0">
            <a:spAutoFit/>
          </a:bodyPr>
          <a:lstStyle/>
          <a:p>
            <a:r>
              <a:rPr lang="tr-TR" sz="800" b="1" dirty="0" smtClean="0"/>
              <a:t>0</a:t>
            </a:r>
            <a:endParaRPr lang="tr-TR" sz="800" b="1" dirty="0"/>
          </a:p>
        </p:txBody>
      </p:sp>
      <p:sp>
        <p:nvSpPr>
          <p:cNvPr id="45" name="44 Metin kutusu"/>
          <p:cNvSpPr txBox="1"/>
          <p:nvPr/>
        </p:nvSpPr>
        <p:spPr>
          <a:xfrm>
            <a:off x="9864948" y="6449606"/>
            <a:ext cx="2857520" cy="369332"/>
          </a:xfrm>
          <a:prstGeom prst="rect">
            <a:avLst/>
          </a:prstGeom>
          <a:noFill/>
        </p:spPr>
        <p:txBody>
          <a:bodyPr wrap="square" rtlCol="0">
            <a:spAutoFit/>
          </a:bodyPr>
          <a:lstStyle/>
          <a:p>
            <a:r>
              <a:rPr lang="tr-TR" dirty="0" smtClean="0"/>
              <a:t>N=30</a:t>
            </a:r>
            <a:r>
              <a:rPr lang="en-US" dirty="0" smtClean="0"/>
              <a:t> </a:t>
            </a:r>
            <a:r>
              <a:rPr lang="tr-TR" dirty="0" smtClean="0"/>
              <a:t>N, T=50</a:t>
            </a:r>
            <a:r>
              <a:rPr lang="en-US" dirty="0" smtClean="0"/>
              <a:t> </a:t>
            </a:r>
            <a:r>
              <a:rPr lang="tr-TR" dirty="0" smtClean="0"/>
              <a:t>N</a:t>
            </a:r>
            <a:endParaRPr lang="tr-TR" dirty="0"/>
          </a:p>
        </p:txBody>
      </p:sp>
      <p:sp>
        <p:nvSpPr>
          <p:cNvPr id="50" name="49 Metin kutusu"/>
          <p:cNvSpPr txBox="1"/>
          <p:nvPr/>
        </p:nvSpPr>
        <p:spPr>
          <a:xfrm>
            <a:off x="10203685" y="2887144"/>
            <a:ext cx="357190" cy="461665"/>
          </a:xfrm>
          <a:prstGeom prst="rect">
            <a:avLst/>
          </a:prstGeom>
          <a:noFill/>
        </p:spPr>
        <p:txBody>
          <a:bodyPr wrap="square" rtlCol="0">
            <a:spAutoFit/>
          </a:bodyPr>
          <a:lstStyle/>
          <a:p>
            <a:r>
              <a:rPr lang="tr-TR" sz="2400" dirty="0" smtClean="0"/>
              <a:t>o</a:t>
            </a:r>
            <a:endParaRPr lang="tr-TR" sz="2400" dirty="0"/>
          </a:p>
        </p:txBody>
      </p:sp>
      <p:sp>
        <p:nvSpPr>
          <p:cNvPr id="15" name="5 Metin kutusu"/>
          <p:cNvSpPr txBox="1"/>
          <p:nvPr/>
        </p:nvSpPr>
        <p:spPr>
          <a:xfrm>
            <a:off x="3595670" y="857232"/>
            <a:ext cx="4929222" cy="523220"/>
          </a:xfrm>
          <a:prstGeom prst="rect">
            <a:avLst/>
          </a:prstGeom>
          <a:noFill/>
        </p:spPr>
        <p:txBody>
          <a:bodyPr wrap="square" rtlCol="0">
            <a:spAutoFit/>
          </a:bodyPr>
          <a:lstStyle/>
          <a:p>
            <a:r>
              <a:rPr lang="tr-TR" sz="2800" b="1" dirty="0" smtClean="0">
                <a:solidFill>
                  <a:schemeClr val="accent1">
                    <a:lumMod val="75000"/>
                  </a:schemeClr>
                </a:solidFill>
              </a:rPr>
              <a:t>Örnek Soru</a:t>
            </a:r>
            <a:endParaRPr lang="tr-TR" sz="2800" b="1" dirty="0">
              <a:solidFill>
                <a:schemeClr val="accent1">
                  <a:lumMod val="75000"/>
                </a:schemeClr>
              </a:solidFill>
            </a:endParaRPr>
          </a:p>
        </p:txBody>
      </p:sp>
      <p:sp>
        <p:nvSpPr>
          <p:cNvPr id="17" name="TextBox 1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 calcmode="lin" valueType="num">
                                      <p:cBhvr additive="base">
                                        <p:cTn id="7"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etin kutusu"/>
          <p:cNvSpPr txBox="1"/>
          <p:nvPr/>
        </p:nvSpPr>
        <p:spPr>
          <a:xfrm>
            <a:off x="4095736" y="1857364"/>
            <a:ext cx="6500858" cy="369332"/>
          </a:xfrm>
          <a:prstGeom prst="rect">
            <a:avLst/>
          </a:prstGeom>
          <a:noFill/>
        </p:spPr>
        <p:txBody>
          <a:bodyPr wrap="square" rtlCol="0">
            <a:spAutoFit/>
          </a:bodyPr>
          <a:lstStyle/>
          <a:p>
            <a:endParaRPr lang="tr-TR" dirty="0"/>
          </a:p>
        </p:txBody>
      </p:sp>
      <p:pic>
        <p:nvPicPr>
          <p:cNvPr id="12" name="Picture 2" descr="http://img-aws.ehowcdn.com/615x200/cme/cme_public_images/www_ehow_com/photos.demandstudios.com/getty/article/235/117/481696801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953" y="2012382"/>
            <a:ext cx="5418572" cy="3673608"/>
          </a:xfrm>
          <a:prstGeom prst="rect">
            <a:avLst/>
          </a:prstGeom>
          <a:noFill/>
          <a:extLst>
            <a:ext uri="{909E8E84-426E-40DD-AFC4-6F175D3DCCD1}">
              <a14:hiddenFill xmlns:a14="http://schemas.microsoft.com/office/drawing/2010/main">
                <a:solidFill>
                  <a:srgbClr val="FFFFFF"/>
                </a:solidFill>
              </a14:hiddenFill>
            </a:ext>
          </a:extLst>
        </p:spPr>
      </p:pic>
      <p:sp>
        <p:nvSpPr>
          <p:cNvPr id="14" name="13 Oval"/>
          <p:cNvSpPr/>
          <p:nvPr/>
        </p:nvSpPr>
        <p:spPr>
          <a:xfrm>
            <a:off x="7144270" y="2812460"/>
            <a:ext cx="314276"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Oval"/>
          <p:cNvSpPr/>
          <p:nvPr/>
        </p:nvSpPr>
        <p:spPr>
          <a:xfrm>
            <a:off x="7674830" y="3857628"/>
            <a:ext cx="357189" cy="338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Oval"/>
          <p:cNvSpPr/>
          <p:nvPr/>
        </p:nvSpPr>
        <p:spPr>
          <a:xfrm>
            <a:off x="8845134" y="2839756"/>
            <a:ext cx="214314" cy="195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Metin kutusu"/>
          <p:cNvSpPr txBox="1"/>
          <p:nvPr/>
        </p:nvSpPr>
        <p:spPr>
          <a:xfrm>
            <a:off x="6872780" y="2473906"/>
            <a:ext cx="857256" cy="338554"/>
          </a:xfrm>
          <a:prstGeom prst="rect">
            <a:avLst/>
          </a:prstGeom>
          <a:noFill/>
        </p:spPr>
        <p:txBody>
          <a:bodyPr wrap="square" rtlCol="0">
            <a:spAutoFit/>
          </a:bodyPr>
          <a:lstStyle/>
          <a:p>
            <a:r>
              <a:rPr lang="tr-TR" sz="1600" b="1" dirty="0" smtClean="0">
                <a:solidFill>
                  <a:schemeClr val="bg1"/>
                </a:solidFill>
                <a:latin typeface="Calibri" pitchFamily="34" charset="0"/>
                <a:cs typeface="Calibri" pitchFamily="34" charset="0"/>
              </a:rPr>
              <a:t>m</a:t>
            </a:r>
            <a:r>
              <a:rPr lang="tr-TR" sz="1600" b="1" baseline="-25000" dirty="0" smtClean="0">
                <a:solidFill>
                  <a:schemeClr val="bg1"/>
                </a:solidFill>
                <a:latin typeface="Calibri" pitchFamily="34" charset="0"/>
                <a:cs typeface="Calibri" pitchFamily="34" charset="0"/>
              </a:rPr>
              <a:t>1</a:t>
            </a:r>
            <a:r>
              <a:rPr lang="tr-TR" sz="1600" b="1" dirty="0" smtClean="0">
                <a:solidFill>
                  <a:schemeClr val="bg1"/>
                </a:solidFill>
                <a:latin typeface="Calibri" pitchFamily="34" charset="0"/>
                <a:cs typeface="Calibri" pitchFamily="34" charset="0"/>
              </a:rPr>
              <a:t>=2kg</a:t>
            </a:r>
            <a:endParaRPr lang="tr-TR" sz="1600" b="1" dirty="0">
              <a:solidFill>
                <a:schemeClr val="bg1"/>
              </a:solidFill>
              <a:latin typeface="Calibri" pitchFamily="34" charset="0"/>
              <a:cs typeface="Calibri" pitchFamily="34" charset="0"/>
            </a:endParaRPr>
          </a:p>
        </p:txBody>
      </p:sp>
      <p:sp>
        <p:nvSpPr>
          <p:cNvPr id="18" name="17 Metin kutusu"/>
          <p:cNvSpPr txBox="1"/>
          <p:nvPr/>
        </p:nvSpPr>
        <p:spPr>
          <a:xfrm>
            <a:off x="7434232" y="3510632"/>
            <a:ext cx="1000133" cy="338554"/>
          </a:xfrm>
          <a:prstGeom prst="rect">
            <a:avLst/>
          </a:prstGeom>
          <a:noFill/>
        </p:spPr>
        <p:txBody>
          <a:bodyPr wrap="square" rtlCol="0">
            <a:spAutoFit/>
          </a:bodyPr>
          <a:lstStyle/>
          <a:p>
            <a:r>
              <a:rPr lang="tr-TR" sz="1600" b="1" dirty="0" smtClean="0">
                <a:solidFill>
                  <a:schemeClr val="bg1"/>
                </a:solidFill>
                <a:latin typeface="Calibri" pitchFamily="34" charset="0"/>
                <a:cs typeface="Calibri" pitchFamily="34" charset="0"/>
              </a:rPr>
              <a:t>m</a:t>
            </a:r>
            <a:r>
              <a:rPr lang="tr-TR" sz="1600" b="1" baseline="-25000" dirty="0" smtClean="0">
                <a:solidFill>
                  <a:schemeClr val="bg1"/>
                </a:solidFill>
                <a:latin typeface="Calibri" pitchFamily="34" charset="0"/>
                <a:cs typeface="Calibri" pitchFamily="34" charset="0"/>
              </a:rPr>
              <a:t>3</a:t>
            </a:r>
            <a:r>
              <a:rPr lang="tr-TR" sz="1600" b="1" dirty="0" smtClean="0">
                <a:solidFill>
                  <a:schemeClr val="bg1"/>
                </a:solidFill>
                <a:latin typeface="Calibri" pitchFamily="34" charset="0"/>
                <a:cs typeface="Calibri" pitchFamily="34" charset="0"/>
              </a:rPr>
              <a:t>=3kg</a:t>
            </a:r>
            <a:endParaRPr lang="tr-TR" sz="1600" b="1" dirty="0">
              <a:solidFill>
                <a:schemeClr val="bg1"/>
              </a:solidFill>
              <a:latin typeface="Calibri" pitchFamily="34" charset="0"/>
              <a:cs typeface="Calibri" pitchFamily="34" charset="0"/>
            </a:endParaRPr>
          </a:p>
        </p:txBody>
      </p:sp>
      <p:sp>
        <p:nvSpPr>
          <p:cNvPr id="20" name="19 Metin kutusu"/>
          <p:cNvSpPr txBox="1"/>
          <p:nvPr/>
        </p:nvSpPr>
        <p:spPr>
          <a:xfrm>
            <a:off x="8434365" y="2501202"/>
            <a:ext cx="1035851" cy="338554"/>
          </a:xfrm>
          <a:prstGeom prst="rect">
            <a:avLst/>
          </a:prstGeom>
          <a:noFill/>
        </p:spPr>
        <p:txBody>
          <a:bodyPr wrap="square" rtlCol="0">
            <a:spAutoFit/>
          </a:bodyPr>
          <a:lstStyle/>
          <a:p>
            <a:r>
              <a:rPr lang="tr-TR" sz="1600" b="1" dirty="0" smtClean="0">
                <a:solidFill>
                  <a:schemeClr val="bg1"/>
                </a:solidFill>
                <a:latin typeface="Calibri" pitchFamily="34" charset="0"/>
                <a:cs typeface="Calibri" pitchFamily="34" charset="0"/>
              </a:rPr>
              <a:t>m</a:t>
            </a:r>
            <a:r>
              <a:rPr lang="tr-TR" sz="1600" b="1" baseline="-25000" dirty="0" smtClean="0">
                <a:solidFill>
                  <a:schemeClr val="bg1"/>
                </a:solidFill>
                <a:latin typeface="Calibri" pitchFamily="34" charset="0"/>
                <a:cs typeface="Calibri" pitchFamily="34" charset="0"/>
              </a:rPr>
              <a:t>2</a:t>
            </a:r>
            <a:r>
              <a:rPr lang="tr-TR" sz="1600" b="1" dirty="0" smtClean="0">
                <a:solidFill>
                  <a:schemeClr val="bg1"/>
                </a:solidFill>
                <a:latin typeface="Calibri" pitchFamily="34" charset="0"/>
                <a:cs typeface="Calibri" pitchFamily="34" charset="0"/>
              </a:rPr>
              <a:t>=1kg</a:t>
            </a:r>
            <a:endParaRPr lang="tr-TR" sz="1600" b="1" dirty="0">
              <a:solidFill>
                <a:schemeClr val="bg1"/>
              </a:solidFill>
              <a:latin typeface="Calibri" pitchFamily="34" charset="0"/>
              <a:cs typeface="Calibri" pitchFamily="34" charset="0"/>
            </a:endParaRPr>
          </a:p>
        </p:txBody>
      </p:sp>
      <p:cxnSp>
        <p:nvCxnSpPr>
          <p:cNvPr id="23" name="22 Düz Ok Bağlayıcısı"/>
          <p:cNvCxnSpPr/>
          <p:nvPr/>
        </p:nvCxnSpPr>
        <p:spPr>
          <a:xfrm rot="5400000" flipH="1" flipV="1">
            <a:off x="4360625" y="3856834"/>
            <a:ext cx="38370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Düz Ok Bağlayıcısı"/>
          <p:cNvCxnSpPr/>
          <p:nvPr/>
        </p:nvCxnSpPr>
        <p:spPr>
          <a:xfrm>
            <a:off x="6215757" y="5696814"/>
            <a:ext cx="55469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Metin kutusu"/>
          <p:cNvSpPr txBox="1"/>
          <p:nvPr/>
        </p:nvSpPr>
        <p:spPr>
          <a:xfrm>
            <a:off x="6023992" y="1754428"/>
            <a:ext cx="689180" cy="369332"/>
          </a:xfrm>
          <a:prstGeom prst="rect">
            <a:avLst/>
          </a:prstGeom>
          <a:noFill/>
        </p:spPr>
        <p:txBody>
          <a:bodyPr wrap="square" rtlCol="0">
            <a:spAutoFit/>
          </a:bodyPr>
          <a:lstStyle/>
          <a:p>
            <a:r>
              <a:rPr lang="tr-TR" dirty="0" smtClean="0"/>
              <a:t>y</a:t>
            </a:r>
            <a:endParaRPr lang="tr-TR" dirty="0"/>
          </a:p>
        </p:txBody>
      </p:sp>
      <p:sp>
        <p:nvSpPr>
          <p:cNvPr id="29" name="28 Metin kutusu"/>
          <p:cNvSpPr txBox="1"/>
          <p:nvPr/>
        </p:nvSpPr>
        <p:spPr>
          <a:xfrm>
            <a:off x="11642326" y="5702874"/>
            <a:ext cx="214314" cy="369332"/>
          </a:xfrm>
          <a:prstGeom prst="rect">
            <a:avLst/>
          </a:prstGeom>
          <a:noFill/>
        </p:spPr>
        <p:txBody>
          <a:bodyPr wrap="square" rtlCol="0">
            <a:spAutoFit/>
          </a:bodyPr>
          <a:lstStyle/>
          <a:p>
            <a:r>
              <a:rPr lang="tr-TR" dirty="0" smtClean="0"/>
              <a:t>x</a:t>
            </a:r>
            <a:endParaRPr lang="tr-TR" dirty="0"/>
          </a:p>
        </p:txBody>
      </p:sp>
      <p:sp>
        <p:nvSpPr>
          <p:cNvPr id="30" name="29 Metin kutusu"/>
          <p:cNvSpPr txBox="1"/>
          <p:nvPr/>
        </p:nvSpPr>
        <p:spPr>
          <a:xfrm>
            <a:off x="3108608" y="2012382"/>
            <a:ext cx="3143272" cy="2862322"/>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Yandaki şekilde verilen koordinat sistemine yerleştirilmiş cisimlerin kütleleri sırasıyla m</a:t>
            </a:r>
            <a:r>
              <a:rPr lang="tr-TR" sz="2000" baseline="-25000" dirty="0" smtClean="0">
                <a:latin typeface="Arial" panose="020B0604020202020204" pitchFamily="34" charset="0"/>
                <a:cs typeface="Arial" panose="020B0604020202020204" pitchFamily="34" charset="0"/>
              </a:rPr>
              <a:t>1</a:t>
            </a:r>
            <a:r>
              <a:rPr lang="tr-TR" sz="2000" dirty="0" smtClean="0">
                <a:latin typeface="Arial" panose="020B0604020202020204" pitchFamily="34" charset="0"/>
                <a:cs typeface="Arial" panose="020B0604020202020204" pitchFamily="34" charset="0"/>
              </a:rPr>
              <a:t>=2kg, m</a:t>
            </a:r>
            <a:r>
              <a:rPr lang="tr-TR" sz="2000" baseline="-25000" dirty="0" smtClean="0">
                <a:latin typeface="Arial" panose="020B0604020202020204" pitchFamily="34" charset="0"/>
                <a:cs typeface="Arial" panose="020B0604020202020204" pitchFamily="34" charset="0"/>
              </a:rPr>
              <a:t>2</a:t>
            </a:r>
            <a:r>
              <a:rPr lang="tr-TR" sz="2000" dirty="0" smtClean="0">
                <a:latin typeface="Arial" panose="020B0604020202020204" pitchFamily="34" charset="0"/>
                <a:cs typeface="Arial" panose="020B0604020202020204" pitchFamily="34" charset="0"/>
              </a:rPr>
              <a:t>=1kg ve m</a:t>
            </a:r>
            <a:r>
              <a:rPr lang="tr-TR" sz="2000" baseline="-25000" dirty="0" smtClean="0">
                <a:latin typeface="Arial" panose="020B0604020202020204" pitchFamily="34" charset="0"/>
                <a:cs typeface="Arial" panose="020B0604020202020204" pitchFamily="34" charset="0"/>
              </a:rPr>
              <a:t>3</a:t>
            </a:r>
            <a:r>
              <a:rPr lang="tr-TR" sz="2000" dirty="0" smtClean="0">
                <a:latin typeface="Arial" panose="020B0604020202020204" pitchFamily="34" charset="0"/>
                <a:cs typeface="Arial" panose="020B0604020202020204" pitchFamily="34" charset="0"/>
              </a:rPr>
              <a:t>= 3kg olduğuna göre sistemin kütle merkezinin yerini koordinatlarını göstererek bulunuz.</a:t>
            </a:r>
            <a:endParaRPr lang="tr-TR" sz="2000" dirty="0">
              <a:latin typeface="Arial" panose="020B0604020202020204" pitchFamily="34" charset="0"/>
              <a:cs typeface="Arial" panose="020B0604020202020204" pitchFamily="34" charset="0"/>
            </a:endParaRPr>
          </a:p>
        </p:txBody>
      </p:sp>
      <p:sp>
        <p:nvSpPr>
          <p:cNvPr id="31" name="30 Metin kutusu"/>
          <p:cNvSpPr txBox="1"/>
          <p:nvPr/>
        </p:nvSpPr>
        <p:spPr>
          <a:xfrm>
            <a:off x="10597878" y="6441538"/>
            <a:ext cx="1943215" cy="369332"/>
          </a:xfrm>
          <a:prstGeom prst="rect">
            <a:avLst/>
          </a:prstGeom>
          <a:noFill/>
        </p:spPr>
        <p:txBody>
          <a:bodyPr wrap="square" rtlCol="0">
            <a:spAutoFit/>
          </a:bodyPr>
          <a:lstStyle/>
          <a:p>
            <a:r>
              <a:rPr lang="tr-TR" dirty="0" smtClean="0"/>
              <a:t>Cevap (3,4)</a:t>
            </a:r>
            <a:endParaRPr lang="tr-TR" dirty="0"/>
          </a:p>
        </p:txBody>
      </p:sp>
      <p:sp>
        <p:nvSpPr>
          <p:cNvPr id="21" name="5 Metin kutusu"/>
          <p:cNvSpPr txBox="1"/>
          <p:nvPr/>
        </p:nvSpPr>
        <p:spPr>
          <a:xfrm>
            <a:off x="3595670" y="857232"/>
            <a:ext cx="4929222" cy="523220"/>
          </a:xfrm>
          <a:prstGeom prst="rect">
            <a:avLst/>
          </a:prstGeom>
          <a:noFill/>
        </p:spPr>
        <p:txBody>
          <a:bodyPr wrap="square" rtlCol="0">
            <a:spAutoFit/>
          </a:bodyPr>
          <a:lstStyle/>
          <a:p>
            <a:r>
              <a:rPr lang="tr-TR" sz="2800" b="1" dirty="0" smtClean="0">
                <a:solidFill>
                  <a:schemeClr val="accent1">
                    <a:lumMod val="75000"/>
                  </a:schemeClr>
                </a:solidFill>
              </a:rPr>
              <a:t>Örnek Soru</a:t>
            </a:r>
            <a:endParaRPr lang="tr-TR" sz="2800" b="1" dirty="0">
              <a:solidFill>
                <a:schemeClr val="accent1">
                  <a:lumMod val="75000"/>
                </a:schemeClr>
              </a:solidFill>
            </a:endParaRPr>
          </a:p>
        </p:txBody>
      </p:sp>
      <p:sp>
        <p:nvSpPr>
          <p:cNvPr id="26" name="TextBox 25"/>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134968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Metin kutusu"/>
          <p:cNvSpPr txBox="1"/>
          <p:nvPr/>
        </p:nvSpPr>
        <p:spPr>
          <a:xfrm>
            <a:off x="3202761" y="1773784"/>
            <a:ext cx="4357718" cy="2246769"/>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Yandaki şekilde parçalara ayrılmış halde verilen kare levhanın taralı olarak verilen parçaları çıkarılmıştır. Kütle merkezi değişmesin diye, cismin üzerinde bulunan hangi numaralı sayı yada sayılara ait parçalar çıkarılmalıdır?</a:t>
            </a:r>
            <a:endParaRPr lang="tr-TR" sz="2000" dirty="0">
              <a:latin typeface="Arial" panose="020B0604020202020204" pitchFamily="34" charset="0"/>
              <a:cs typeface="Arial" panose="020B0604020202020204" pitchFamily="34" charset="0"/>
            </a:endParaRPr>
          </a:p>
        </p:txBody>
      </p:sp>
      <p:sp>
        <p:nvSpPr>
          <p:cNvPr id="46" name="45 Metin kutusu"/>
          <p:cNvSpPr txBox="1"/>
          <p:nvPr/>
        </p:nvSpPr>
        <p:spPr>
          <a:xfrm>
            <a:off x="9773691" y="6453328"/>
            <a:ext cx="3929090" cy="369332"/>
          </a:xfrm>
          <a:prstGeom prst="rect">
            <a:avLst/>
          </a:prstGeom>
          <a:noFill/>
        </p:spPr>
        <p:txBody>
          <a:bodyPr wrap="square" rtlCol="0">
            <a:spAutoFit/>
          </a:bodyPr>
          <a:lstStyle/>
          <a:p>
            <a:r>
              <a:rPr lang="tr-TR" dirty="0" smtClean="0"/>
              <a:t>(3,4),(1,6), (2,5)</a:t>
            </a:r>
            <a:endParaRPr lang="tr-TR" dirty="0"/>
          </a:p>
        </p:txBody>
      </p:sp>
      <p:pic>
        <p:nvPicPr>
          <p:cNvPr id="47111" name="Picture 7"/>
          <p:cNvPicPr>
            <a:picLocks noChangeAspect="1" noChangeArrowheads="1"/>
          </p:cNvPicPr>
          <p:nvPr/>
        </p:nvPicPr>
        <p:blipFill>
          <a:blip r:embed="rId3"/>
          <a:srcRect l="3686" t="3621" r="4176" b="3505"/>
          <a:stretch>
            <a:fillRect/>
          </a:stretch>
        </p:blipFill>
        <p:spPr bwMode="auto">
          <a:xfrm>
            <a:off x="7953388" y="1214422"/>
            <a:ext cx="3571900" cy="3786214"/>
          </a:xfrm>
          <a:prstGeom prst="rect">
            <a:avLst/>
          </a:prstGeom>
          <a:noFill/>
          <a:ln w="9525">
            <a:noFill/>
            <a:miter lim="800000"/>
            <a:headEnd/>
            <a:tailEnd/>
          </a:ln>
          <a:effectLst/>
        </p:spPr>
      </p:pic>
      <p:sp>
        <p:nvSpPr>
          <p:cNvPr id="25" name="24 Metin kutusu"/>
          <p:cNvSpPr txBox="1"/>
          <p:nvPr/>
        </p:nvSpPr>
        <p:spPr>
          <a:xfrm>
            <a:off x="10025090" y="1714488"/>
            <a:ext cx="1285884" cy="2031325"/>
          </a:xfrm>
          <a:prstGeom prst="rect">
            <a:avLst/>
          </a:prstGeom>
          <a:noFill/>
        </p:spPr>
        <p:txBody>
          <a:bodyPr wrap="square" rtlCol="0">
            <a:spAutoFit/>
          </a:bodyPr>
          <a:lstStyle/>
          <a:p>
            <a:pPr marL="342900" indent="-342900">
              <a:buAutoNum type="arabicPlain"/>
            </a:pPr>
            <a:r>
              <a:rPr lang="tr-TR" b="1" dirty="0" smtClean="0">
                <a:solidFill>
                  <a:schemeClr val="bg1"/>
                </a:solidFill>
              </a:rPr>
              <a:t>       2</a:t>
            </a:r>
          </a:p>
          <a:p>
            <a:pPr marL="342900" indent="-342900">
              <a:buAutoNum type="arabicPlain"/>
            </a:pPr>
            <a:endParaRPr lang="tr-TR" b="1" dirty="0" smtClean="0">
              <a:solidFill>
                <a:schemeClr val="bg1"/>
              </a:solidFill>
            </a:endParaRPr>
          </a:p>
          <a:p>
            <a:pPr marL="342900" indent="-342900">
              <a:buAutoNum type="arabicPlain"/>
            </a:pPr>
            <a:endParaRPr lang="tr-TR" b="1" dirty="0" smtClean="0">
              <a:solidFill>
                <a:schemeClr val="bg1"/>
              </a:solidFill>
            </a:endParaRPr>
          </a:p>
          <a:p>
            <a:pPr marL="342900" indent="-342900">
              <a:buAutoNum type="arabicPlain" startAt="3"/>
            </a:pPr>
            <a:r>
              <a:rPr lang="tr-TR" b="1" dirty="0" smtClean="0">
                <a:solidFill>
                  <a:schemeClr val="bg1"/>
                </a:solidFill>
              </a:rPr>
              <a:t>       4</a:t>
            </a:r>
          </a:p>
          <a:p>
            <a:pPr marL="342900" indent="-342900">
              <a:buAutoNum type="arabicPlain" startAt="3"/>
            </a:pPr>
            <a:endParaRPr lang="tr-TR" b="1" dirty="0" smtClean="0">
              <a:solidFill>
                <a:schemeClr val="bg1"/>
              </a:solidFill>
            </a:endParaRPr>
          </a:p>
          <a:p>
            <a:pPr marL="342900" indent="-342900">
              <a:buAutoNum type="arabicPlain" startAt="3"/>
            </a:pPr>
            <a:endParaRPr lang="tr-TR" b="1" dirty="0" smtClean="0">
              <a:solidFill>
                <a:schemeClr val="bg1"/>
              </a:solidFill>
            </a:endParaRPr>
          </a:p>
          <a:p>
            <a:pPr marL="342900" indent="-342900"/>
            <a:r>
              <a:rPr lang="tr-TR" b="1" dirty="0" smtClean="0">
                <a:solidFill>
                  <a:schemeClr val="bg1"/>
                </a:solidFill>
              </a:rPr>
              <a:t>5          6</a:t>
            </a:r>
          </a:p>
        </p:txBody>
      </p:sp>
      <p:cxnSp>
        <p:nvCxnSpPr>
          <p:cNvPr id="27" name="26 Düz Bağlayıcı"/>
          <p:cNvCxnSpPr/>
          <p:nvPr/>
        </p:nvCxnSpPr>
        <p:spPr>
          <a:xfrm rot="10800000" flipV="1">
            <a:off x="7953388" y="2250273"/>
            <a:ext cx="571504"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Düz Bağlayıcı"/>
          <p:cNvCxnSpPr>
            <a:endCxn id="47111" idx="1"/>
          </p:cNvCxnSpPr>
          <p:nvPr/>
        </p:nvCxnSpPr>
        <p:spPr>
          <a:xfrm rot="5400000">
            <a:off x="7953388" y="2250273"/>
            <a:ext cx="857256" cy="85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8310578" y="2607463"/>
            <a:ext cx="500066"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Düz Bağlayıcı"/>
          <p:cNvCxnSpPr/>
          <p:nvPr/>
        </p:nvCxnSpPr>
        <p:spPr>
          <a:xfrm rot="5400000">
            <a:off x="8953520" y="4000504"/>
            <a:ext cx="357190"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48 Düz Bağlayıcı"/>
          <p:cNvCxnSpPr/>
          <p:nvPr/>
        </p:nvCxnSpPr>
        <p:spPr>
          <a:xfrm rot="5400000">
            <a:off x="8882082" y="4071942"/>
            <a:ext cx="857256"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50 Düz Bağlayıcı"/>
          <p:cNvCxnSpPr/>
          <p:nvPr/>
        </p:nvCxnSpPr>
        <p:spPr>
          <a:xfrm rot="5400000">
            <a:off x="9239272" y="4429132"/>
            <a:ext cx="500066" cy="35719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b="1" dirty="0" smtClean="0">
                <a:solidFill>
                  <a:schemeClr val="accent1">
                    <a:lumMod val="75000"/>
                  </a:schemeClr>
                </a:solidFill>
              </a:rPr>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
        <p:nvSpPr>
          <p:cNvPr id="14" name="5 Metin kutusu"/>
          <p:cNvSpPr txBox="1"/>
          <p:nvPr/>
        </p:nvSpPr>
        <p:spPr>
          <a:xfrm>
            <a:off x="3595670" y="857232"/>
            <a:ext cx="4929222" cy="523220"/>
          </a:xfrm>
          <a:prstGeom prst="rect">
            <a:avLst/>
          </a:prstGeom>
          <a:noFill/>
        </p:spPr>
        <p:txBody>
          <a:bodyPr wrap="square" rtlCol="0">
            <a:spAutoFit/>
          </a:bodyPr>
          <a:lstStyle/>
          <a:p>
            <a:r>
              <a:rPr lang="tr-TR" sz="2800" b="1" dirty="0" smtClean="0">
                <a:solidFill>
                  <a:schemeClr val="accent1">
                    <a:lumMod val="75000"/>
                  </a:schemeClr>
                </a:solidFill>
              </a:rPr>
              <a:t>Örnek Soru</a:t>
            </a:r>
            <a:endParaRPr lang="tr-TR" sz="2800" b="1" dirty="0">
              <a:solidFill>
                <a:schemeClr val="accent1">
                  <a:lumMod val="75000"/>
                </a:schemeClr>
              </a:solidFill>
            </a:endParaRPr>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additive="base">
                                        <p:cTn id="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8612" y="760302"/>
            <a:ext cx="4857784" cy="523220"/>
          </a:xfrm>
          <a:prstGeom prst="rect">
            <a:avLst/>
          </a:prstGeom>
          <a:noFill/>
        </p:spPr>
        <p:txBody>
          <a:bodyPr wrap="square" rtlCol="0">
            <a:spAutoFit/>
          </a:bodyPr>
          <a:lstStyle/>
          <a:p>
            <a:r>
              <a:rPr lang="tr-TR" sz="2800" b="1" dirty="0" smtClean="0">
                <a:solidFill>
                  <a:schemeClr val="accent1">
                    <a:lumMod val="75000"/>
                  </a:schemeClr>
                </a:solidFill>
              </a:rPr>
              <a:t>Bugün Neler Öğreneceğiz?</a:t>
            </a:r>
            <a:endParaRPr lang="tr-TR" sz="2800" b="1" dirty="0">
              <a:solidFill>
                <a:schemeClr val="accent1">
                  <a:lumMod val="75000"/>
                </a:schemeClr>
              </a:solidFill>
            </a:endParaRPr>
          </a:p>
        </p:txBody>
      </p:sp>
      <p:sp>
        <p:nvSpPr>
          <p:cNvPr id="2" name="TextBox 1"/>
          <p:cNvSpPr txBox="1"/>
          <p:nvPr/>
        </p:nvSpPr>
        <p:spPr>
          <a:xfrm>
            <a:off x="1559496" y="1916832"/>
            <a:ext cx="4574882" cy="4247317"/>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tr-TR" dirty="0" smtClean="0"/>
              <a:t>Geçen Hafta Neler Öğrendik</a:t>
            </a:r>
          </a:p>
          <a:p>
            <a:pPr marL="285744" indent="-285744">
              <a:lnSpc>
                <a:spcPct val="150000"/>
              </a:lnSpc>
              <a:buFont typeface="Arial" panose="020B0604020202020204" pitchFamily="34" charset="0"/>
              <a:buChar char="•"/>
            </a:pPr>
            <a:r>
              <a:rPr lang="tr-TR" dirty="0" smtClean="0"/>
              <a:t>Nasıl Dengede Kalıyorlar?</a:t>
            </a:r>
          </a:p>
          <a:p>
            <a:pPr marL="285744" indent="-285744">
              <a:lnSpc>
                <a:spcPct val="150000"/>
              </a:lnSpc>
              <a:buFont typeface="Arial" panose="020B0604020202020204" pitchFamily="34" charset="0"/>
              <a:buChar char="•"/>
            </a:pPr>
            <a:r>
              <a:rPr lang="tr-TR" dirty="0" smtClean="0"/>
              <a:t>Denge Şartları</a:t>
            </a:r>
          </a:p>
          <a:p>
            <a:pPr marL="285744" indent="-285744">
              <a:lnSpc>
                <a:spcPct val="150000"/>
              </a:lnSpc>
              <a:buFont typeface="Arial" panose="020B0604020202020204" pitchFamily="34" charset="0"/>
              <a:buChar char="•"/>
            </a:pPr>
            <a:r>
              <a:rPr lang="tr-TR" dirty="0" smtClean="0"/>
              <a:t>Cisimlerin Kütle ve Ağırlık Merkezleri </a:t>
            </a:r>
          </a:p>
          <a:p>
            <a:pPr marL="285744" indent="-285744">
              <a:lnSpc>
                <a:spcPct val="150000"/>
              </a:lnSpc>
              <a:buFont typeface="Arial" panose="020B0604020202020204" pitchFamily="34" charset="0"/>
              <a:buChar char="•"/>
            </a:pPr>
            <a:r>
              <a:rPr lang="tr-TR" dirty="0" smtClean="0"/>
              <a:t>Düzgün Geometrik Cisimlerin Ağırlık Merkezleri</a:t>
            </a:r>
          </a:p>
          <a:p>
            <a:pPr marL="285744" indent="-285744">
              <a:lnSpc>
                <a:spcPct val="150000"/>
              </a:lnSpc>
              <a:buFont typeface="Arial" panose="020B0604020202020204" pitchFamily="34" charset="0"/>
              <a:buChar char="•"/>
            </a:pPr>
            <a:r>
              <a:rPr lang="tr-TR" dirty="0" smtClean="0"/>
              <a:t>Cisimlerin Kütle vs Ağırlık Merkezleri</a:t>
            </a:r>
          </a:p>
          <a:p>
            <a:pPr marL="285744" indent="-285744">
              <a:lnSpc>
                <a:spcPct val="150000"/>
              </a:lnSpc>
              <a:buFont typeface="Arial" panose="020B0604020202020204" pitchFamily="34" charset="0"/>
              <a:buChar char="•"/>
            </a:pPr>
            <a:r>
              <a:rPr lang="tr-TR" dirty="0" smtClean="0"/>
              <a:t>Dengede Kalıyorlar</a:t>
            </a:r>
          </a:p>
          <a:p>
            <a:pPr marL="285744" indent="-285744">
              <a:lnSpc>
                <a:spcPct val="150000"/>
              </a:lnSpc>
              <a:buFont typeface="Arial" panose="020B0604020202020204" pitchFamily="34" charset="0"/>
              <a:buChar char="•"/>
            </a:pPr>
            <a:r>
              <a:rPr lang="tr-TR" dirty="0" smtClean="0"/>
              <a:t>Günün Özeti</a:t>
            </a:r>
          </a:p>
          <a:p>
            <a:pPr marL="285744" indent="-285744">
              <a:lnSpc>
                <a:spcPct val="150000"/>
              </a:lnSpc>
              <a:buFont typeface="Arial" panose="020B0604020202020204" pitchFamily="34" charset="0"/>
              <a:buChar char="•"/>
            </a:pPr>
            <a:r>
              <a:rPr lang="tr-TR" dirty="0" smtClean="0"/>
              <a:t>Soru Çözümü</a:t>
            </a:r>
            <a:endParaRPr lang="tr-TR" dirty="0"/>
          </a:p>
        </p:txBody>
      </p:sp>
      <p:pic>
        <p:nvPicPr>
          <p:cNvPr id="4098" name="Picture 2" descr="fizik eÄlenceli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b="33879"/>
          <a:stretch/>
        </p:blipFill>
        <p:spPr bwMode="auto">
          <a:xfrm>
            <a:off x="6888088" y="1465291"/>
            <a:ext cx="466543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1290" y="500042"/>
            <a:ext cx="7298123" cy="523220"/>
          </a:xfrm>
          <a:prstGeom prst="rect">
            <a:avLst/>
          </a:prstGeom>
          <a:noFill/>
        </p:spPr>
        <p:txBody>
          <a:bodyPr wrap="square" rtlCol="0">
            <a:spAutoFit/>
          </a:bodyPr>
          <a:lstStyle/>
          <a:p>
            <a:r>
              <a:rPr lang="tr-TR" sz="2800" b="1" dirty="0" smtClean="0">
                <a:solidFill>
                  <a:schemeClr val="accent1">
                    <a:lumMod val="75000"/>
                  </a:schemeClr>
                </a:solidFill>
              </a:rPr>
              <a:t>Dengede Kalıyorlar</a:t>
            </a:r>
            <a:endParaRPr lang="tr-TR" sz="2800" b="1" dirty="0">
              <a:solidFill>
                <a:schemeClr val="accent1">
                  <a:lumMod val="75000"/>
                </a:schemeClr>
              </a:solidFill>
            </a:endParaRPr>
          </a:p>
        </p:txBody>
      </p:sp>
      <p:pic>
        <p:nvPicPr>
          <p:cNvPr id="69640" name="Picture 8" descr="ilginç denge durumları ile ilgili görsel sonucu">
            <a:hlinkClick r:id="rId3"/>
          </p:cNvPr>
          <p:cNvPicPr>
            <a:picLocks noChangeAspect="1" noChangeArrowheads="1"/>
          </p:cNvPicPr>
          <p:nvPr/>
        </p:nvPicPr>
        <p:blipFill>
          <a:blip r:embed="rId4"/>
          <a:srcRect/>
          <a:stretch>
            <a:fillRect/>
          </a:stretch>
        </p:blipFill>
        <p:spPr bwMode="auto">
          <a:xfrm>
            <a:off x="7859626" y="3725083"/>
            <a:ext cx="3933650" cy="2617391"/>
          </a:xfrm>
          <a:prstGeom prst="rect">
            <a:avLst/>
          </a:prstGeom>
          <a:noFill/>
        </p:spPr>
      </p:pic>
      <p:pic>
        <p:nvPicPr>
          <p:cNvPr id="10" name="Picture 2" descr="balancing eagle ile ilgili görsel sonucu"/>
          <p:cNvPicPr>
            <a:picLocks noChangeAspect="1" noChangeArrowheads="1"/>
          </p:cNvPicPr>
          <p:nvPr/>
        </p:nvPicPr>
        <p:blipFill>
          <a:blip r:embed="rId5"/>
          <a:srcRect/>
          <a:stretch>
            <a:fillRect/>
          </a:stretch>
        </p:blipFill>
        <p:spPr bwMode="auto">
          <a:xfrm>
            <a:off x="3719736" y="1571612"/>
            <a:ext cx="3962010" cy="3024336"/>
          </a:xfrm>
          <a:prstGeom prst="rect">
            <a:avLst/>
          </a:prstGeom>
          <a:noFill/>
        </p:spPr>
      </p:pic>
      <p:sp>
        <p:nvSpPr>
          <p:cNvPr id="11" name="8 Dikdörtgen"/>
          <p:cNvSpPr/>
          <p:nvPr/>
        </p:nvSpPr>
        <p:spPr>
          <a:xfrm>
            <a:off x="3865276" y="4620629"/>
            <a:ext cx="3670930" cy="261610"/>
          </a:xfrm>
          <a:prstGeom prst="rect">
            <a:avLst/>
          </a:prstGeom>
        </p:spPr>
        <p:txBody>
          <a:bodyPr wrap="square">
            <a:spAutoFit/>
          </a:bodyPr>
          <a:lstStyle/>
          <a:p>
            <a:r>
              <a:rPr lang="tr-TR" sz="1100" dirty="0" smtClean="0">
                <a:hlinkClick r:id="rId6"/>
              </a:rPr>
              <a:t>https://www.youtube.com/watch?v=ERaFRY3Uc1Y</a:t>
            </a:r>
            <a:r>
              <a:rPr lang="tr-TR" sz="1100" dirty="0" smtClean="0"/>
              <a:t> </a:t>
            </a:r>
            <a:endParaRPr lang="tr-TR" sz="1100" dirty="0"/>
          </a:p>
        </p:txBody>
      </p:sp>
      <p:sp>
        <p:nvSpPr>
          <p:cNvPr id="12" name="9 Dikdörtgen"/>
          <p:cNvSpPr/>
          <p:nvPr/>
        </p:nvSpPr>
        <p:spPr>
          <a:xfrm>
            <a:off x="8039204" y="6380229"/>
            <a:ext cx="3754072" cy="261610"/>
          </a:xfrm>
          <a:prstGeom prst="rect">
            <a:avLst/>
          </a:prstGeom>
        </p:spPr>
        <p:txBody>
          <a:bodyPr wrap="square">
            <a:spAutoFit/>
          </a:bodyPr>
          <a:lstStyle/>
          <a:p>
            <a:r>
              <a:rPr lang="tr-TR" sz="1100" dirty="0" smtClean="0">
                <a:hlinkClick r:id="rId3"/>
              </a:rPr>
              <a:t>https://www.youtube.com/watch?v=0ZVfDlJxsFE</a:t>
            </a:r>
            <a:r>
              <a:rPr lang="tr-TR" sz="1100" dirty="0" smtClean="0"/>
              <a:t> </a:t>
            </a:r>
            <a:endParaRPr lang="tr-TR" sz="1100" dirty="0"/>
          </a:p>
        </p:txBody>
      </p:sp>
      <p:sp>
        <p:nvSpPr>
          <p:cNvPr id="13" name="TextBox 12"/>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b="1" dirty="0" smtClean="0">
                <a:solidFill>
                  <a:schemeClr val="accent1">
                    <a:lumMod val="75000"/>
                  </a:schemeClr>
                </a:solidFill>
              </a:rPr>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1594360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2493" y="500042"/>
            <a:ext cx="7298123" cy="523220"/>
          </a:xfrm>
          <a:prstGeom prst="rect">
            <a:avLst/>
          </a:prstGeom>
          <a:noFill/>
        </p:spPr>
        <p:txBody>
          <a:bodyPr wrap="square" rtlCol="0">
            <a:spAutoFit/>
          </a:bodyPr>
          <a:lstStyle/>
          <a:p>
            <a:r>
              <a:rPr lang="tr-TR" sz="2800" b="1" dirty="0" smtClean="0">
                <a:solidFill>
                  <a:schemeClr val="accent1">
                    <a:lumMod val="75000"/>
                  </a:schemeClr>
                </a:solidFill>
              </a:rPr>
              <a:t>Nasıl Dengede Kalıyorlar?</a:t>
            </a:r>
            <a:endParaRPr lang="tr-TR" sz="2800" b="1" dirty="0">
              <a:solidFill>
                <a:schemeClr val="accent1">
                  <a:lumMod val="75000"/>
                </a:schemeClr>
              </a:solidFill>
            </a:endParaRPr>
          </a:p>
        </p:txBody>
      </p:sp>
      <p:pic>
        <p:nvPicPr>
          <p:cNvPr id="3074" name="Picture 2" descr="Image result for balancing 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1309718"/>
            <a:ext cx="6243653" cy="46767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lancing st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3038" y="1309717"/>
            <a:ext cx="3277618" cy="31273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b="1" dirty="0" smtClean="0">
                <a:solidFill>
                  <a:schemeClr val="accent1">
                    <a:lumMod val="75000"/>
                  </a:schemeClr>
                </a:solidFill>
              </a:rPr>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086240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6191" y="502578"/>
            <a:ext cx="7298123" cy="523220"/>
          </a:xfrm>
          <a:prstGeom prst="rect">
            <a:avLst/>
          </a:prstGeom>
          <a:noFill/>
        </p:spPr>
        <p:txBody>
          <a:bodyPr wrap="square" rtlCol="0">
            <a:spAutoFit/>
          </a:bodyPr>
          <a:lstStyle/>
          <a:p>
            <a:r>
              <a:rPr lang="tr-TR" sz="2800" b="1" dirty="0" smtClean="0">
                <a:solidFill>
                  <a:schemeClr val="accent1">
                    <a:lumMod val="75000"/>
                  </a:schemeClr>
                </a:solidFill>
              </a:rPr>
              <a:t>Nasıl Dengede Kalıyorlar?</a:t>
            </a:r>
            <a:endParaRPr lang="tr-TR" sz="2800" b="1" dirty="0">
              <a:solidFill>
                <a:schemeClr val="accent1">
                  <a:lumMod val="75000"/>
                </a:schemeClr>
              </a:solidFill>
            </a:endParaRPr>
          </a:p>
        </p:txBody>
      </p:sp>
      <p:pic>
        <p:nvPicPr>
          <p:cNvPr id="4098" name="Picture 2" descr="Image result for standing near the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1309718"/>
            <a:ext cx="6048672" cy="4530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95600" y="6021288"/>
            <a:ext cx="9764211" cy="338554"/>
          </a:xfrm>
          <a:prstGeom prst="rect">
            <a:avLst/>
          </a:prstGeom>
          <a:noFill/>
        </p:spPr>
        <p:txBody>
          <a:bodyPr wrap="none" rtlCol="0">
            <a:spAutoFit/>
          </a:bodyPr>
          <a:lstStyle/>
          <a:p>
            <a:r>
              <a:rPr lang="tr-TR" sz="1600" dirty="0" smtClean="0"/>
              <a:t>Duvara sırtını tamamen dayayıp, bacaklarını bükmeden ayak parmak uçlarına dokunabilir misin?</a:t>
            </a:r>
            <a:endParaRPr lang="tr-TR" sz="1600" dirty="0"/>
          </a:p>
        </p:txBody>
      </p:sp>
      <p:sp>
        <p:nvSpPr>
          <p:cNvPr id="8" name="TextBox 7"/>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b="1" dirty="0" smtClean="0">
                <a:solidFill>
                  <a:schemeClr val="accent1">
                    <a:lumMod val="75000"/>
                  </a:schemeClr>
                </a:solidFill>
              </a:rPr>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1309280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2360" y="585478"/>
            <a:ext cx="3815188" cy="523220"/>
          </a:xfrm>
          <a:prstGeom prst="rect">
            <a:avLst/>
          </a:prstGeom>
          <a:noFill/>
        </p:spPr>
        <p:txBody>
          <a:bodyPr wrap="square" rtlCol="0">
            <a:spAutoFit/>
          </a:bodyPr>
          <a:lstStyle/>
          <a:p>
            <a:r>
              <a:rPr lang="tr-TR" sz="2800" b="1" dirty="0" smtClean="0">
                <a:solidFill>
                  <a:schemeClr val="accent1">
                    <a:lumMod val="75000"/>
                  </a:schemeClr>
                </a:solidFill>
              </a:rPr>
              <a:t>Günün Özeti</a:t>
            </a:r>
            <a:endParaRPr lang="tr-TR" sz="2800" b="1" dirty="0">
              <a:solidFill>
                <a:schemeClr val="accent1">
                  <a:lumMod val="75000"/>
                </a:schemeClr>
              </a:solidFill>
            </a:endParaRPr>
          </a:p>
        </p:txBody>
      </p:sp>
      <p:pic>
        <p:nvPicPr>
          <p:cNvPr id="6" name="Picture 8" descr="ilginç denge durumları ile ilgili görsel sonucu"/>
          <p:cNvPicPr>
            <a:picLocks noChangeAspect="1" noChangeArrowheads="1"/>
          </p:cNvPicPr>
          <p:nvPr/>
        </p:nvPicPr>
        <p:blipFill>
          <a:blip r:embed="rId3"/>
          <a:srcRect/>
          <a:stretch>
            <a:fillRect/>
          </a:stretch>
        </p:blipFill>
        <p:spPr bwMode="auto">
          <a:xfrm>
            <a:off x="3396764" y="1192828"/>
            <a:ext cx="2411203" cy="1293652"/>
          </a:xfrm>
          <a:prstGeom prst="rect">
            <a:avLst/>
          </a:prstGeom>
          <a:noFill/>
        </p:spPr>
      </p:pic>
      <p:pic>
        <p:nvPicPr>
          <p:cNvPr id="440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525" t="28378" r="12057" b="31757"/>
          <a:stretch/>
        </p:blipFill>
        <p:spPr bwMode="auto">
          <a:xfrm>
            <a:off x="6242490" y="1192828"/>
            <a:ext cx="2589814" cy="130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result for standing near the w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2928" y="1114950"/>
            <a:ext cx="2412268" cy="13976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ismin_merkezi"/>
          <p:cNvPicPr>
            <a:picLocks noChangeAspect="1" noChangeArrowheads="1"/>
          </p:cNvPicPr>
          <p:nvPr/>
        </p:nvPicPr>
        <p:blipFill rotWithShape="1">
          <a:blip r:embed="rId6"/>
          <a:srcRect l="1366" t="9283" r="3738" b="8168"/>
          <a:stretch/>
        </p:blipFill>
        <p:spPr bwMode="auto">
          <a:xfrm>
            <a:off x="3355943" y="2636912"/>
            <a:ext cx="2768910" cy="711896"/>
          </a:xfrm>
          <a:prstGeom prst="rect">
            <a:avLst/>
          </a:prstGeom>
          <a:noFill/>
        </p:spPr>
      </p:pic>
      <p:pic>
        <p:nvPicPr>
          <p:cNvPr id="10" name="Picture 4" descr="iki_boyutta_agirlik_merkezi_bulunmasi"/>
          <p:cNvPicPr>
            <a:picLocks noChangeAspect="1" noChangeArrowheads="1"/>
          </p:cNvPicPr>
          <p:nvPr/>
        </p:nvPicPr>
        <p:blipFill rotWithShape="1">
          <a:blip r:embed="rId7"/>
          <a:srcRect l="12273" t="72305" r="14014"/>
          <a:stretch/>
        </p:blipFill>
        <p:spPr bwMode="auto">
          <a:xfrm>
            <a:off x="3335803" y="3429000"/>
            <a:ext cx="2776975" cy="1088304"/>
          </a:xfrm>
          <a:prstGeom prst="rect">
            <a:avLst/>
          </a:prstGeom>
          <a:noFill/>
        </p:spPr>
      </p:pic>
      <p:pic>
        <p:nvPicPr>
          <p:cNvPr id="11" name="Picture 6" descr="ucgen_levha_agirlik_merkezi"/>
          <p:cNvPicPr>
            <a:picLocks noChangeAspect="1" noChangeArrowheads="1"/>
          </p:cNvPicPr>
          <p:nvPr/>
        </p:nvPicPr>
        <p:blipFill rotWithShape="1">
          <a:blip r:embed="rId8"/>
          <a:srcRect l="27382" t="42890" r="24480" b="32854"/>
          <a:stretch/>
        </p:blipFill>
        <p:spPr bwMode="auto">
          <a:xfrm>
            <a:off x="4067807" y="4608063"/>
            <a:ext cx="1407244" cy="1281513"/>
          </a:xfrm>
          <a:prstGeom prst="rect">
            <a:avLst/>
          </a:prstGeom>
          <a:noFill/>
        </p:spPr>
      </p:pic>
      <p:pic>
        <p:nvPicPr>
          <p:cNvPr id="12" name="Picture 2" descr="çember daire küre ile ilgili görsel sonucu"/>
          <p:cNvPicPr>
            <a:picLocks noChangeAspect="1" noChangeArrowheads="1"/>
          </p:cNvPicPr>
          <p:nvPr/>
        </p:nvPicPr>
        <p:blipFill>
          <a:blip r:embed="rId9"/>
          <a:srcRect/>
          <a:stretch>
            <a:fillRect/>
          </a:stretch>
        </p:blipFill>
        <p:spPr bwMode="auto">
          <a:xfrm>
            <a:off x="3426263" y="5898977"/>
            <a:ext cx="2698590" cy="926352"/>
          </a:xfrm>
          <a:prstGeom prst="rect">
            <a:avLst/>
          </a:prstGeom>
          <a:noFill/>
        </p:spPr>
      </p:pic>
      <p:pic>
        <p:nvPicPr>
          <p:cNvPr id="13" name="Picture 12"/>
          <p:cNvPicPr>
            <a:picLocks noChangeAspect="1"/>
          </p:cNvPicPr>
          <p:nvPr/>
        </p:nvPicPr>
        <p:blipFill>
          <a:blip r:embed="rId10"/>
          <a:stretch>
            <a:fillRect/>
          </a:stretch>
        </p:blipFill>
        <p:spPr>
          <a:xfrm>
            <a:off x="9044785" y="2699332"/>
            <a:ext cx="2668640" cy="2234541"/>
          </a:xfrm>
          <a:prstGeom prst="rect">
            <a:avLst/>
          </a:prstGeom>
        </p:spPr>
      </p:pic>
      <p:pic>
        <p:nvPicPr>
          <p:cNvPr id="14" name="Picture 13"/>
          <p:cNvPicPr>
            <a:picLocks noChangeAspect="1"/>
          </p:cNvPicPr>
          <p:nvPr/>
        </p:nvPicPr>
        <p:blipFill>
          <a:blip r:embed="rId11"/>
          <a:stretch>
            <a:fillRect/>
          </a:stretch>
        </p:blipFill>
        <p:spPr>
          <a:xfrm>
            <a:off x="9047473" y="5056586"/>
            <a:ext cx="2668640" cy="1684782"/>
          </a:xfrm>
          <a:prstGeom prst="rect">
            <a:avLst/>
          </a:prstGeom>
        </p:spPr>
      </p:pic>
      <p:pic>
        <p:nvPicPr>
          <p:cNvPr id="15" name="10 Resim" descr="https://upload.wikimedia.org/wikipedia/tr/thumb/2/2f/Burj_Khalifa_building.jpg/170px-Burj_Khalifa_building.jpg"/>
          <p:cNvPicPr/>
          <p:nvPr/>
        </p:nvPicPr>
        <p:blipFill>
          <a:blip r:embed="rId12"/>
          <a:srcRect/>
          <a:stretch>
            <a:fillRect/>
          </a:stretch>
        </p:blipFill>
        <p:spPr bwMode="auto">
          <a:xfrm>
            <a:off x="6851946" y="5557445"/>
            <a:ext cx="1489329" cy="1305567"/>
          </a:xfrm>
          <a:prstGeom prst="rect">
            <a:avLst/>
          </a:prstGeom>
          <a:noFill/>
        </p:spPr>
      </p:pic>
      <p:pic>
        <p:nvPicPr>
          <p:cNvPr id="16" name="11 Resim" descr="http://www.hercocuk.org/imgsize.php?img=images/articles/872.jpg&amp;w=300"/>
          <p:cNvPicPr/>
          <p:nvPr/>
        </p:nvPicPr>
        <p:blipFill>
          <a:blip r:embed="rId13"/>
          <a:srcRect/>
          <a:stretch>
            <a:fillRect/>
          </a:stretch>
        </p:blipFill>
        <p:spPr bwMode="auto">
          <a:xfrm>
            <a:off x="6891458" y="3937687"/>
            <a:ext cx="1291878" cy="1582075"/>
          </a:xfrm>
          <a:prstGeom prst="rect">
            <a:avLst/>
          </a:prstGeom>
          <a:noFill/>
        </p:spPr>
      </p:pic>
      <p:sp>
        <p:nvSpPr>
          <p:cNvPr id="17" name="TextBox 1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b="1" dirty="0" smtClean="0">
                <a:solidFill>
                  <a:schemeClr val="accent1">
                    <a:lumMod val="75000"/>
                  </a:schemeClr>
                </a:solidFill>
              </a:rPr>
              <a:t>Günün Özeti</a:t>
            </a:r>
          </a:p>
          <a:p>
            <a:pPr marL="169863" indent="-169863">
              <a:buFont typeface="Arial" panose="020B0604020202020204" pitchFamily="34" charset="0"/>
              <a:buChar char="•"/>
            </a:pPr>
            <a:r>
              <a:rPr lang="tr-TR" dirty="0" smtClean="0"/>
              <a:t>Soru Çözümü</a:t>
            </a:r>
            <a:endParaRPr lang="tr-TR" dirty="0"/>
          </a:p>
        </p:txBody>
      </p:sp>
      <p:pic>
        <p:nvPicPr>
          <p:cNvPr id="18" name="Picture 1" descr="C:\Users\Casper\Desktop\15822801_10210185263062116_8875614709608670329_n.jpg"/>
          <p:cNvPicPr>
            <a:picLocks noChangeAspect="1" noChangeArrowheads="1"/>
          </p:cNvPicPr>
          <p:nvPr/>
        </p:nvPicPr>
        <p:blipFill rotWithShape="1">
          <a:blip r:embed="rId14"/>
          <a:srcRect l="23454" t="30308" r="16842" b="28423"/>
          <a:stretch/>
        </p:blipFill>
        <p:spPr bwMode="auto">
          <a:xfrm rot="21389130">
            <a:off x="6156471" y="2709080"/>
            <a:ext cx="2880280" cy="1119894"/>
          </a:xfrm>
          <a:prstGeom prst="rect">
            <a:avLst/>
          </a:prstGeom>
          <a:noFill/>
        </p:spPr>
      </p:pic>
    </p:spTree>
    <p:extLst>
      <p:ext uri="{BB962C8B-B14F-4D97-AF65-F5344CB8AC3E}">
        <p14:creationId xmlns:p14="http://schemas.microsoft.com/office/powerpoint/2010/main" val="3736849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C:\Users\Casper\Desktop\15873402_10210206457711969_290039106713793007_n.jpg"/>
          <p:cNvPicPr/>
          <p:nvPr/>
        </p:nvPicPr>
        <p:blipFill rotWithShape="1">
          <a:blip r:embed="rId2"/>
          <a:srcRect l="38769" t="10908" r="10863"/>
          <a:stretch/>
        </p:blipFill>
        <p:spPr bwMode="auto">
          <a:xfrm rot="5400000">
            <a:off x="4929404" y="1226909"/>
            <a:ext cx="5440363" cy="5821822"/>
          </a:xfrm>
          <a:prstGeom prst="rect">
            <a:avLst/>
          </a:prstGeom>
          <a:noFill/>
          <a:ln w="9525">
            <a:noFill/>
            <a:miter lim="800000"/>
            <a:headEnd/>
            <a:tailEnd/>
          </a:ln>
        </p:spPr>
      </p:pic>
      <p:sp>
        <p:nvSpPr>
          <p:cNvPr id="10" name="9 Oval"/>
          <p:cNvSpPr/>
          <p:nvPr/>
        </p:nvSpPr>
        <p:spPr>
          <a:xfrm>
            <a:off x="9048328" y="5823790"/>
            <a:ext cx="73775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 Başlık"/>
          <p:cNvSpPr txBox="1">
            <a:spLocks/>
          </p:cNvSpPr>
          <p:nvPr/>
        </p:nvSpPr>
        <p:spPr>
          <a:xfrm>
            <a:off x="3738546" y="274638"/>
            <a:ext cx="7843854" cy="1143000"/>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tr-TR" sz="2800" b="1"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11" name="TextBox 10"/>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4304" t="21535" r="10436" b="16983"/>
          <a:stretch/>
        </p:blipFill>
        <p:spPr bwMode="auto">
          <a:xfrm>
            <a:off x="4727848" y="1313573"/>
            <a:ext cx="5648724" cy="553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92344" y="6381328"/>
            <a:ext cx="1184228" cy="369332"/>
          </a:xfrm>
          <a:prstGeom prst="rect">
            <a:avLst/>
          </a:prstGeom>
          <a:noFill/>
        </p:spPr>
        <p:txBody>
          <a:bodyPr wrap="square" rtlCol="0">
            <a:spAutoFit/>
          </a:bodyPr>
          <a:lstStyle/>
          <a:p>
            <a:r>
              <a:rPr lang="tr-TR" b="1" dirty="0" smtClean="0">
                <a:solidFill>
                  <a:schemeClr val="bg1"/>
                </a:solidFill>
              </a:rPr>
              <a:t>2017-LYS</a:t>
            </a:r>
            <a:endParaRPr lang="tr-TR" b="1" dirty="0">
              <a:solidFill>
                <a:schemeClr val="bg1"/>
              </a:solidFill>
            </a:endParaRPr>
          </a:p>
        </p:txBody>
      </p:sp>
      <p:sp>
        <p:nvSpPr>
          <p:cNvPr id="6" name="2 Başlık"/>
          <p:cNvSpPr txBox="1">
            <a:spLocks/>
          </p:cNvSpPr>
          <p:nvPr/>
        </p:nvSpPr>
        <p:spPr>
          <a:xfrm>
            <a:off x="3738546" y="274638"/>
            <a:ext cx="7843854" cy="1143000"/>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tr-TR" sz="2800" b="1"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7" name="TextBox 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
        <p:nvSpPr>
          <p:cNvPr id="8" name="7 Oval"/>
          <p:cNvSpPr/>
          <p:nvPr/>
        </p:nvSpPr>
        <p:spPr>
          <a:xfrm>
            <a:off x="5519936" y="5939506"/>
            <a:ext cx="571504" cy="441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721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lysmat.com/ossmat/snv/konulara_gore/fiz/agirlik_mer/02.gif?psid=1"/>
          <p:cNvPicPr>
            <a:picLocks noChangeAspect="1" noChangeArrowheads="1"/>
          </p:cNvPicPr>
          <p:nvPr/>
        </p:nvPicPr>
        <p:blipFill>
          <a:blip r:embed="rId3"/>
          <a:srcRect/>
          <a:stretch>
            <a:fillRect/>
          </a:stretch>
        </p:blipFill>
        <p:spPr bwMode="auto">
          <a:xfrm>
            <a:off x="4524364" y="1369176"/>
            <a:ext cx="5364076" cy="5488824"/>
          </a:xfrm>
          <a:prstGeom prst="rect">
            <a:avLst/>
          </a:prstGeom>
          <a:noFill/>
        </p:spPr>
      </p:pic>
      <p:sp>
        <p:nvSpPr>
          <p:cNvPr id="10" name="9 Oval"/>
          <p:cNvSpPr/>
          <p:nvPr/>
        </p:nvSpPr>
        <p:spPr>
          <a:xfrm>
            <a:off x="6168008" y="6021288"/>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9" name="TextBox 8"/>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pic>
        <p:nvPicPr>
          <p:cNvPr id="96258" name="Picture 2" descr="http://www.lysmat.com/ossmat/snv/konulara_gore/fiz/eski/moment_denge/moment_denge-22_01.gif"/>
          <p:cNvPicPr>
            <a:picLocks noChangeAspect="1" noChangeArrowheads="1"/>
          </p:cNvPicPr>
          <p:nvPr/>
        </p:nvPicPr>
        <p:blipFill>
          <a:blip r:embed="rId2"/>
          <a:srcRect/>
          <a:stretch>
            <a:fillRect/>
          </a:stretch>
        </p:blipFill>
        <p:spPr bwMode="auto">
          <a:xfrm>
            <a:off x="4007768" y="1417638"/>
            <a:ext cx="6748232" cy="2779399"/>
          </a:xfrm>
          <a:prstGeom prst="rect">
            <a:avLst/>
          </a:prstGeom>
          <a:noFill/>
        </p:spPr>
      </p:pic>
      <p:pic>
        <p:nvPicPr>
          <p:cNvPr id="96260" name="Picture 4" descr="http://www.lysmat.com/ossmat/snv/konulara_gore/fiz/eski/moment_denge/moment_denge-22_02.gif"/>
          <p:cNvPicPr>
            <a:picLocks noChangeAspect="1" noChangeArrowheads="1"/>
          </p:cNvPicPr>
          <p:nvPr/>
        </p:nvPicPr>
        <p:blipFill>
          <a:blip r:embed="rId3"/>
          <a:srcRect/>
          <a:stretch>
            <a:fillRect/>
          </a:stretch>
        </p:blipFill>
        <p:spPr bwMode="auto">
          <a:xfrm>
            <a:off x="4007768" y="4191218"/>
            <a:ext cx="6748232" cy="2341598"/>
          </a:xfrm>
          <a:prstGeom prst="rect">
            <a:avLst/>
          </a:prstGeom>
          <a:noFill/>
        </p:spPr>
      </p:pic>
      <p:sp>
        <p:nvSpPr>
          <p:cNvPr id="8" name="7 Oval"/>
          <p:cNvSpPr/>
          <p:nvPr/>
        </p:nvSpPr>
        <p:spPr>
          <a:xfrm>
            <a:off x="4174148" y="5075410"/>
            <a:ext cx="571504" cy="441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www.lysmat.com/ossmat/snv/konulara_gore/fiz/agirlik_mer/01.gif?psid=1"/>
          <p:cNvPicPr>
            <a:picLocks noChangeAspect="1" noChangeArrowheads="1"/>
          </p:cNvPicPr>
          <p:nvPr/>
        </p:nvPicPr>
        <p:blipFill>
          <a:blip r:embed="rId3"/>
          <a:srcRect/>
          <a:stretch>
            <a:fillRect/>
          </a:stretch>
        </p:blipFill>
        <p:spPr bwMode="auto">
          <a:xfrm>
            <a:off x="4952991" y="1254774"/>
            <a:ext cx="4685593" cy="5603226"/>
          </a:xfrm>
          <a:prstGeom prst="rect">
            <a:avLst/>
          </a:prstGeom>
          <a:noFill/>
        </p:spPr>
      </p:pic>
      <p:sp>
        <p:nvSpPr>
          <p:cNvPr id="8" name="7 Oval"/>
          <p:cNvSpPr/>
          <p:nvPr/>
        </p:nvSpPr>
        <p:spPr>
          <a:xfrm>
            <a:off x="4988711" y="6237312"/>
            <a:ext cx="642942"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9" name="TextBox 8"/>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www.lysmat.com/ossmat/snv/konulara_gore/fiz/agirlik_mer/04.gif?psid=1"/>
          <p:cNvPicPr>
            <a:picLocks noChangeAspect="1" noChangeArrowheads="1"/>
          </p:cNvPicPr>
          <p:nvPr/>
        </p:nvPicPr>
        <p:blipFill>
          <a:blip r:embed="rId3"/>
          <a:srcRect/>
          <a:stretch>
            <a:fillRect/>
          </a:stretch>
        </p:blipFill>
        <p:spPr bwMode="auto">
          <a:xfrm>
            <a:off x="4452926" y="1104308"/>
            <a:ext cx="5387490" cy="5816430"/>
          </a:xfrm>
          <a:prstGeom prst="rect">
            <a:avLst/>
          </a:prstGeom>
          <a:noFill/>
        </p:spPr>
      </p:pic>
      <p:sp>
        <p:nvSpPr>
          <p:cNvPr id="7" name="6 Oval"/>
          <p:cNvSpPr/>
          <p:nvPr/>
        </p:nvSpPr>
        <p:spPr>
          <a:xfrm>
            <a:off x="4345768" y="5577534"/>
            <a:ext cx="1174168" cy="4827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9" name="TextBox 8"/>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7108" y="712236"/>
            <a:ext cx="5620512" cy="523220"/>
          </a:xfrm>
          <a:prstGeom prst="rect">
            <a:avLst/>
          </a:prstGeom>
          <a:noFill/>
        </p:spPr>
        <p:txBody>
          <a:bodyPr wrap="square" rtlCol="0">
            <a:spAutoFit/>
          </a:bodyPr>
          <a:lstStyle/>
          <a:p>
            <a:r>
              <a:rPr lang="tr-TR" sz="2800" b="1" dirty="0">
                <a:solidFill>
                  <a:schemeClr val="accent1">
                    <a:lumMod val="75000"/>
                  </a:schemeClr>
                </a:solidFill>
              </a:rPr>
              <a:t>Geçen Hafta Neler Öğrendik?</a:t>
            </a:r>
          </a:p>
        </p:txBody>
      </p:sp>
      <p:sp>
        <p:nvSpPr>
          <p:cNvPr id="5" name="TextBox 4"/>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b="1" dirty="0" smtClean="0">
                <a:solidFill>
                  <a:schemeClr val="accent1">
                    <a:lumMod val="75000"/>
                  </a:schemeClr>
                </a:solidFill>
              </a:rPr>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
        <p:nvSpPr>
          <p:cNvPr id="9" name="TextBox 8"/>
          <p:cNvSpPr txBox="1"/>
          <p:nvPr/>
        </p:nvSpPr>
        <p:spPr>
          <a:xfrm>
            <a:off x="6060291" y="1235456"/>
            <a:ext cx="5502740" cy="577081"/>
          </a:xfrm>
          <a:prstGeom prst="rect">
            <a:avLst/>
          </a:prstGeom>
          <a:noFill/>
        </p:spPr>
        <p:txBody>
          <a:bodyPr wrap="square" rtlCol="0">
            <a:spAutoFit/>
          </a:bodyPr>
          <a:lstStyle/>
          <a:p>
            <a:pPr marL="285744" indent="-285744">
              <a:lnSpc>
                <a:spcPct val="200000"/>
              </a:lnSpc>
              <a:buFont typeface="Arial" panose="020B0604020202020204" pitchFamily="34" charset="0"/>
              <a:buChar char="•"/>
            </a:pPr>
            <a:endParaRPr lang="tr-TR" dirty="0"/>
          </a:p>
        </p:txBody>
      </p:sp>
      <p:pic>
        <p:nvPicPr>
          <p:cNvPr id="10" name="Picture 9"/>
          <p:cNvPicPr>
            <a:picLocks noChangeAspect="1"/>
          </p:cNvPicPr>
          <p:nvPr/>
        </p:nvPicPr>
        <p:blipFill>
          <a:blip r:embed="rId2"/>
          <a:stretch>
            <a:fillRect/>
          </a:stretch>
        </p:blipFill>
        <p:spPr>
          <a:xfrm>
            <a:off x="5597193" y="1548814"/>
            <a:ext cx="2363560" cy="1770389"/>
          </a:xfrm>
          <a:prstGeom prst="rect">
            <a:avLst/>
          </a:prstGeom>
        </p:spPr>
      </p:pic>
      <p:pic>
        <p:nvPicPr>
          <p:cNvPr id="11" name="Picture 10" descr="Image result for musl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731" y="1478197"/>
            <a:ext cx="2138011" cy="19469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5681" t="35297" r="27565" b="40607"/>
          <a:stretch/>
        </p:blipFill>
        <p:spPr bwMode="auto">
          <a:xfrm>
            <a:off x="8688288" y="2227454"/>
            <a:ext cx="2345304" cy="118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872" t="47421" r="35299" b="43856"/>
          <a:stretch/>
        </p:blipFill>
        <p:spPr bwMode="auto">
          <a:xfrm>
            <a:off x="8016555" y="1628300"/>
            <a:ext cx="4120199" cy="49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441" t="46823" r="3953" b="26589"/>
          <a:stretch/>
        </p:blipFill>
        <p:spPr bwMode="auto">
          <a:xfrm>
            <a:off x="7775843" y="3847478"/>
            <a:ext cx="4360911" cy="109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1333" t="48978" r="23155" b="20949"/>
          <a:stretch/>
        </p:blipFill>
        <p:spPr bwMode="auto">
          <a:xfrm>
            <a:off x="3241618" y="3518984"/>
            <a:ext cx="4386290" cy="1629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357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www.lysmat.com/ossmat/snv/konulara_gore/fiz/eski/agirlik_mer/agirlik_merkezi-9.gif"/>
          <p:cNvPicPr>
            <a:picLocks noChangeAspect="1" noChangeArrowheads="1"/>
          </p:cNvPicPr>
          <p:nvPr/>
        </p:nvPicPr>
        <p:blipFill>
          <a:blip r:embed="rId3"/>
          <a:srcRect/>
          <a:stretch>
            <a:fillRect/>
          </a:stretch>
        </p:blipFill>
        <p:spPr bwMode="auto">
          <a:xfrm>
            <a:off x="3758641" y="1758179"/>
            <a:ext cx="7777220" cy="3659868"/>
          </a:xfrm>
          <a:prstGeom prst="rect">
            <a:avLst/>
          </a:prstGeom>
          <a:noFill/>
        </p:spPr>
      </p:pic>
      <p:sp>
        <p:nvSpPr>
          <p:cNvPr id="8" name="7 Oval"/>
          <p:cNvSpPr/>
          <p:nvPr/>
        </p:nvSpPr>
        <p:spPr>
          <a:xfrm>
            <a:off x="4081504" y="4077072"/>
            <a:ext cx="71438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9" name="TextBox 8"/>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http://www.lysmat.com/ossmat/snv/konulara_gore/fiz/eski/moment_denge/moment_denge-11_01.gif"/>
          <p:cNvPicPr>
            <a:picLocks noChangeAspect="1" noChangeArrowheads="1"/>
          </p:cNvPicPr>
          <p:nvPr/>
        </p:nvPicPr>
        <p:blipFill>
          <a:blip r:embed="rId3"/>
          <a:srcRect/>
          <a:stretch>
            <a:fillRect/>
          </a:stretch>
        </p:blipFill>
        <p:spPr bwMode="auto">
          <a:xfrm>
            <a:off x="3952860" y="1071546"/>
            <a:ext cx="5381625" cy="2952751"/>
          </a:xfrm>
          <a:prstGeom prst="rect">
            <a:avLst/>
          </a:prstGeom>
          <a:noFill/>
        </p:spPr>
      </p:pic>
      <p:pic>
        <p:nvPicPr>
          <p:cNvPr id="83974" name="Picture 6" descr="http://www.lysmat.com/ossmat/snv/konulara_gore/fiz/eski/moment_denge/moment_denge-11_02.gif"/>
          <p:cNvPicPr>
            <a:picLocks noChangeAspect="1" noChangeArrowheads="1"/>
          </p:cNvPicPr>
          <p:nvPr/>
        </p:nvPicPr>
        <p:blipFill>
          <a:blip r:embed="rId4"/>
          <a:srcRect/>
          <a:stretch>
            <a:fillRect/>
          </a:stretch>
        </p:blipFill>
        <p:spPr bwMode="auto">
          <a:xfrm>
            <a:off x="3952860" y="4024297"/>
            <a:ext cx="5381625" cy="2514600"/>
          </a:xfrm>
          <a:prstGeom prst="rect">
            <a:avLst/>
          </a:prstGeom>
          <a:noFill/>
        </p:spPr>
      </p:pic>
      <p:sp>
        <p:nvSpPr>
          <p:cNvPr id="8" name="7 Oval"/>
          <p:cNvSpPr/>
          <p:nvPr/>
        </p:nvSpPr>
        <p:spPr>
          <a:xfrm>
            <a:off x="4085476" y="5445224"/>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10" name="TextBox 9"/>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www.lysmat.com/ossmat/snv/konulara_gore/fiz/eski/moment_denge/moment_denge-1_02.gif"/>
          <p:cNvPicPr>
            <a:picLocks noChangeAspect="1" noChangeArrowheads="1"/>
          </p:cNvPicPr>
          <p:nvPr/>
        </p:nvPicPr>
        <p:blipFill>
          <a:blip r:embed="rId3"/>
          <a:srcRect/>
          <a:stretch>
            <a:fillRect/>
          </a:stretch>
        </p:blipFill>
        <p:spPr bwMode="auto">
          <a:xfrm>
            <a:off x="3738546" y="3747922"/>
            <a:ext cx="7828351" cy="1973092"/>
          </a:xfrm>
          <a:prstGeom prst="rect">
            <a:avLst/>
          </a:prstGeom>
          <a:noFill/>
        </p:spPr>
      </p:pic>
      <p:pic>
        <p:nvPicPr>
          <p:cNvPr id="100356" name="Picture 4" descr="http://www.lysmat.com/ossmat/snv/konulara_gore/fiz/eski/moment_denge/moment_denge-1_01.gif"/>
          <p:cNvPicPr>
            <a:picLocks noChangeAspect="1" noChangeArrowheads="1"/>
          </p:cNvPicPr>
          <p:nvPr/>
        </p:nvPicPr>
        <p:blipFill>
          <a:blip r:embed="rId4"/>
          <a:srcRect/>
          <a:stretch>
            <a:fillRect/>
          </a:stretch>
        </p:blipFill>
        <p:spPr bwMode="auto">
          <a:xfrm>
            <a:off x="3738546" y="1438840"/>
            <a:ext cx="7828352" cy="2309082"/>
          </a:xfrm>
          <a:prstGeom prst="rect">
            <a:avLst/>
          </a:prstGeom>
          <a:noFill/>
        </p:spPr>
      </p:pic>
      <p:sp>
        <p:nvSpPr>
          <p:cNvPr id="9" name="8 Oval"/>
          <p:cNvSpPr/>
          <p:nvPr/>
        </p:nvSpPr>
        <p:spPr>
          <a:xfrm>
            <a:off x="7104112" y="4726490"/>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10" name="TextBox 9"/>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www.lysmat.com/ossmat/snv/konulara_gore/fiz/eski/agirlik_mer/agirlik_merkezi-1_01.gif"/>
          <p:cNvPicPr>
            <a:picLocks noChangeAspect="1" noChangeArrowheads="1"/>
          </p:cNvPicPr>
          <p:nvPr/>
        </p:nvPicPr>
        <p:blipFill>
          <a:blip r:embed="rId3"/>
          <a:srcRect/>
          <a:stretch>
            <a:fillRect/>
          </a:stretch>
        </p:blipFill>
        <p:spPr bwMode="auto">
          <a:xfrm>
            <a:off x="3805401" y="1386297"/>
            <a:ext cx="7426723" cy="2276999"/>
          </a:xfrm>
          <a:prstGeom prst="rect">
            <a:avLst/>
          </a:prstGeom>
          <a:noFill/>
        </p:spPr>
      </p:pic>
      <p:pic>
        <p:nvPicPr>
          <p:cNvPr id="116740" name="Picture 4" descr="http://www.lysmat.com/ossmat/snv/konulara_gore/fiz/eski/agirlik_mer/agirlik_merkezi-1_02.gif"/>
          <p:cNvPicPr>
            <a:picLocks noChangeAspect="1" noChangeArrowheads="1"/>
          </p:cNvPicPr>
          <p:nvPr/>
        </p:nvPicPr>
        <p:blipFill>
          <a:blip r:embed="rId4"/>
          <a:srcRect/>
          <a:stretch>
            <a:fillRect/>
          </a:stretch>
        </p:blipFill>
        <p:spPr bwMode="auto">
          <a:xfrm>
            <a:off x="3838674" y="3654699"/>
            <a:ext cx="7393450" cy="2174546"/>
          </a:xfrm>
          <a:prstGeom prst="rect">
            <a:avLst/>
          </a:prstGeom>
          <a:noFill/>
        </p:spPr>
      </p:pic>
      <p:sp>
        <p:nvSpPr>
          <p:cNvPr id="8" name="7 Oval"/>
          <p:cNvSpPr/>
          <p:nvPr/>
        </p:nvSpPr>
        <p:spPr>
          <a:xfrm>
            <a:off x="9984432" y="4977085"/>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10" name="TextBox 9"/>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lysmat.com/ossmat/snv/konulara_gore/fiz/eski/agirlik_mer/agirlik_merkezi-3_02.gif"/>
          <p:cNvPicPr>
            <a:picLocks noChangeAspect="1" noChangeArrowheads="1"/>
          </p:cNvPicPr>
          <p:nvPr/>
        </p:nvPicPr>
        <p:blipFill>
          <a:blip r:embed="rId3"/>
          <a:srcRect/>
          <a:stretch>
            <a:fillRect/>
          </a:stretch>
        </p:blipFill>
        <p:spPr bwMode="auto">
          <a:xfrm>
            <a:off x="3663862" y="3460531"/>
            <a:ext cx="7936296" cy="2811963"/>
          </a:xfrm>
          <a:prstGeom prst="rect">
            <a:avLst/>
          </a:prstGeom>
          <a:noFill/>
        </p:spPr>
      </p:pic>
      <p:sp>
        <p:nvSpPr>
          <p:cNvPr id="8" name="7 Oval"/>
          <p:cNvSpPr/>
          <p:nvPr/>
        </p:nvSpPr>
        <p:spPr>
          <a:xfrm>
            <a:off x="9154137" y="5157192"/>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4692" name="Picture 4" descr="http://www.lysmat.com/ossmat/snv/konulara_gore/fiz/eski/agirlik_mer/agirlik_merkezi-3_01.gif"/>
          <p:cNvPicPr>
            <a:picLocks noChangeAspect="1" noChangeArrowheads="1"/>
          </p:cNvPicPr>
          <p:nvPr/>
        </p:nvPicPr>
        <p:blipFill>
          <a:blip r:embed="rId4"/>
          <a:srcRect/>
          <a:stretch>
            <a:fillRect/>
          </a:stretch>
        </p:blipFill>
        <p:spPr bwMode="auto">
          <a:xfrm>
            <a:off x="3663862" y="1295748"/>
            <a:ext cx="7918538" cy="2164783"/>
          </a:xfrm>
          <a:prstGeom prst="rect">
            <a:avLst/>
          </a:prstGeom>
          <a:noFill/>
        </p:spPr>
      </p:pic>
      <p:sp>
        <p:nvSpPr>
          <p:cNvPr id="7"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10" name="TextBox 9"/>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www.lysmat.com/ossmat/snv/konulara_gore/fiz/eski/agirlik_mer/agirlik_merkezi-5_01.gif"/>
          <p:cNvPicPr>
            <a:picLocks noChangeAspect="1" noChangeArrowheads="1"/>
          </p:cNvPicPr>
          <p:nvPr/>
        </p:nvPicPr>
        <p:blipFill>
          <a:blip r:embed="rId3"/>
          <a:srcRect/>
          <a:stretch>
            <a:fillRect/>
          </a:stretch>
        </p:blipFill>
        <p:spPr bwMode="auto">
          <a:xfrm>
            <a:off x="3494575" y="1571612"/>
            <a:ext cx="7958188" cy="2357454"/>
          </a:xfrm>
          <a:prstGeom prst="rect">
            <a:avLst/>
          </a:prstGeom>
          <a:noFill/>
        </p:spPr>
      </p:pic>
      <p:pic>
        <p:nvPicPr>
          <p:cNvPr id="112644" name="Picture 4" descr="http://www.lysmat.com/ossmat/snv/konulara_gore/fiz/eski/agirlik_mer/agirlik_merkezi-5_02.gif"/>
          <p:cNvPicPr>
            <a:picLocks noChangeAspect="1" noChangeArrowheads="1"/>
          </p:cNvPicPr>
          <p:nvPr/>
        </p:nvPicPr>
        <p:blipFill>
          <a:blip r:embed="rId4"/>
          <a:srcRect/>
          <a:stretch>
            <a:fillRect/>
          </a:stretch>
        </p:blipFill>
        <p:spPr bwMode="auto">
          <a:xfrm>
            <a:off x="3480393" y="3933791"/>
            <a:ext cx="7986552" cy="2236808"/>
          </a:xfrm>
          <a:prstGeom prst="rect">
            <a:avLst/>
          </a:prstGeom>
          <a:noFill/>
        </p:spPr>
      </p:pic>
      <p:sp>
        <p:nvSpPr>
          <p:cNvPr id="8" name="7 Oval"/>
          <p:cNvSpPr/>
          <p:nvPr/>
        </p:nvSpPr>
        <p:spPr>
          <a:xfrm>
            <a:off x="8760296" y="4391741"/>
            <a:ext cx="2442572" cy="623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10" name="TextBox 9"/>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www.lysmat.com/ossmat/snv/konulara_gore/fiz/eski/agirlik_mer/agirlik_merkezi-13_01.gif"/>
          <p:cNvPicPr>
            <a:picLocks noChangeAspect="1" noChangeArrowheads="1"/>
          </p:cNvPicPr>
          <p:nvPr/>
        </p:nvPicPr>
        <p:blipFill>
          <a:blip r:embed="rId3"/>
          <a:srcRect/>
          <a:stretch>
            <a:fillRect/>
          </a:stretch>
        </p:blipFill>
        <p:spPr bwMode="auto">
          <a:xfrm>
            <a:off x="4742482" y="1094945"/>
            <a:ext cx="4867275" cy="2600325"/>
          </a:xfrm>
          <a:prstGeom prst="rect">
            <a:avLst/>
          </a:prstGeom>
          <a:noFill/>
        </p:spPr>
      </p:pic>
      <p:pic>
        <p:nvPicPr>
          <p:cNvPr id="124932" name="Picture 4" descr="http://www.lysmat.com/ossmat/snv/konulara_gore/fiz/eski/agirlik_mer/agirlik_merkezi-13_02.gif"/>
          <p:cNvPicPr>
            <a:picLocks noChangeAspect="1" noChangeArrowheads="1"/>
          </p:cNvPicPr>
          <p:nvPr/>
        </p:nvPicPr>
        <p:blipFill>
          <a:blip r:embed="rId4"/>
          <a:srcRect/>
          <a:stretch>
            <a:fillRect/>
          </a:stretch>
        </p:blipFill>
        <p:spPr bwMode="auto">
          <a:xfrm>
            <a:off x="4742482" y="3695270"/>
            <a:ext cx="4867275" cy="2838450"/>
          </a:xfrm>
          <a:prstGeom prst="rect">
            <a:avLst/>
          </a:prstGeom>
          <a:noFill/>
        </p:spPr>
      </p:pic>
      <p:sp>
        <p:nvSpPr>
          <p:cNvPr id="8" name="7 Oval"/>
          <p:cNvSpPr/>
          <p:nvPr/>
        </p:nvSpPr>
        <p:spPr>
          <a:xfrm>
            <a:off x="6528432" y="2591153"/>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8484616" y="6067507"/>
            <a:ext cx="1328348" cy="338554"/>
          </a:xfrm>
          <a:prstGeom prst="rect">
            <a:avLst/>
          </a:prstGeom>
          <a:noFill/>
        </p:spPr>
        <p:txBody>
          <a:bodyPr wrap="square" rtlCol="0">
            <a:spAutoFit/>
          </a:bodyPr>
          <a:lstStyle/>
          <a:p>
            <a:r>
              <a:rPr lang="tr-TR" sz="1600" b="1" dirty="0" smtClean="0">
                <a:solidFill>
                  <a:schemeClr val="bg1"/>
                </a:solidFill>
              </a:rPr>
              <a:t>1988 </a:t>
            </a:r>
            <a:r>
              <a:rPr lang="tr-TR" sz="1600" b="1" dirty="0" err="1" smtClean="0">
                <a:solidFill>
                  <a:schemeClr val="bg1"/>
                </a:solidFill>
              </a:rPr>
              <a:t>Öss</a:t>
            </a:r>
            <a:endParaRPr lang="tr-TR" sz="1600" b="1" dirty="0">
              <a:solidFill>
                <a:schemeClr val="bg1"/>
              </a:solidFill>
            </a:endParaRPr>
          </a:p>
        </p:txBody>
      </p:sp>
      <p:sp>
        <p:nvSpPr>
          <p:cNvPr id="10"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11" name="TextBox 10"/>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www.lysmat.com/ossmat/snv/konulara_gore/fiz/eski/agirlik_mer/agirlik_merkezi-15_01.gif"/>
          <p:cNvPicPr>
            <a:picLocks noChangeAspect="1" noChangeArrowheads="1"/>
          </p:cNvPicPr>
          <p:nvPr/>
        </p:nvPicPr>
        <p:blipFill>
          <a:blip r:embed="rId3"/>
          <a:srcRect/>
          <a:stretch>
            <a:fillRect/>
          </a:stretch>
        </p:blipFill>
        <p:spPr bwMode="auto">
          <a:xfrm>
            <a:off x="3738546" y="1087901"/>
            <a:ext cx="6277504" cy="2751467"/>
          </a:xfrm>
          <a:prstGeom prst="rect">
            <a:avLst/>
          </a:prstGeom>
          <a:noFill/>
        </p:spPr>
      </p:pic>
      <p:pic>
        <p:nvPicPr>
          <p:cNvPr id="122884" name="Picture 4" descr="http://www.lysmat.com/ossmat/snv/konulara_gore/fiz/eski/agirlik_mer/agirlik_merkezi-15_02.gif"/>
          <p:cNvPicPr>
            <a:picLocks noChangeAspect="1" noChangeArrowheads="1"/>
          </p:cNvPicPr>
          <p:nvPr/>
        </p:nvPicPr>
        <p:blipFill>
          <a:blip r:embed="rId4"/>
          <a:srcRect/>
          <a:stretch>
            <a:fillRect/>
          </a:stretch>
        </p:blipFill>
        <p:spPr bwMode="auto">
          <a:xfrm>
            <a:off x="3737071" y="3839368"/>
            <a:ext cx="6277504" cy="2947999"/>
          </a:xfrm>
          <a:prstGeom prst="rect">
            <a:avLst/>
          </a:prstGeom>
          <a:noFill/>
        </p:spPr>
      </p:pic>
      <p:sp>
        <p:nvSpPr>
          <p:cNvPr id="8" name="7 Oval"/>
          <p:cNvSpPr/>
          <p:nvPr/>
        </p:nvSpPr>
        <p:spPr>
          <a:xfrm>
            <a:off x="5658252" y="2386936"/>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8400256" y="6165304"/>
            <a:ext cx="1471224" cy="369332"/>
          </a:xfrm>
          <a:prstGeom prst="rect">
            <a:avLst/>
          </a:prstGeom>
          <a:noFill/>
        </p:spPr>
        <p:txBody>
          <a:bodyPr wrap="square" rtlCol="0">
            <a:spAutoFit/>
          </a:bodyPr>
          <a:lstStyle/>
          <a:p>
            <a:r>
              <a:rPr lang="tr-TR" b="1" dirty="0" smtClean="0">
                <a:solidFill>
                  <a:schemeClr val="bg1"/>
                </a:solidFill>
              </a:rPr>
              <a:t>1989 </a:t>
            </a:r>
            <a:r>
              <a:rPr lang="tr-TR" b="1" dirty="0" err="1" smtClean="0">
                <a:solidFill>
                  <a:schemeClr val="bg1"/>
                </a:solidFill>
              </a:rPr>
              <a:t>Öss</a:t>
            </a:r>
            <a:endParaRPr lang="tr-TR" b="1" dirty="0">
              <a:solidFill>
                <a:schemeClr val="bg1"/>
              </a:solidFill>
            </a:endParaRPr>
          </a:p>
        </p:txBody>
      </p:sp>
      <p:sp>
        <p:nvSpPr>
          <p:cNvPr id="10"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11" name="TextBox 10"/>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2" name="Picture 8" descr="http://www.lysmat.com/ossmat/snv/konulara_gore/fiz/eski/agirlik_mer/agirlik_merkezi-39_02.gif"/>
          <p:cNvPicPr>
            <a:picLocks noChangeAspect="1" noChangeArrowheads="1"/>
          </p:cNvPicPr>
          <p:nvPr/>
        </p:nvPicPr>
        <p:blipFill>
          <a:blip r:embed="rId3"/>
          <a:srcRect/>
          <a:stretch>
            <a:fillRect/>
          </a:stretch>
        </p:blipFill>
        <p:spPr bwMode="auto">
          <a:xfrm>
            <a:off x="5015880" y="3280227"/>
            <a:ext cx="4357718" cy="1937673"/>
          </a:xfrm>
          <a:prstGeom prst="rect">
            <a:avLst/>
          </a:prstGeom>
          <a:noFill/>
        </p:spPr>
      </p:pic>
      <p:pic>
        <p:nvPicPr>
          <p:cNvPr id="118794" name="Picture 10" descr="http://www.lysmat.com/ossmat/snv/konulara_gore/fiz/eski/agirlik_mer/agirlik_merkezi-40.gif"/>
          <p:cNvPicPr>
            <a:picLocks noChangeAspect="1" noChangeArrowheads="1"/>
          </p:cNvPicPr>
          <p:nvPr/>
        </p:nvPicPr>
        <p:blipFill rotWithShape="1">
          <a:blip r:embed="rId4"/>
          <a:srcRect b="24437"/>
          <a:stretch/>
        </p:blipFill>
        <p:spPr bwMode="auto">
          <a:xfrm>
            <a:off x="5203134" y="5187622"/>
            <a:ext cx="4000529" cy="1670378"/>
          </a:xfrm>
          <a:prstGeom prst="rect">
            <a:avLst/>
          </a:prstGeom>
          <a:noFill/>
        </p:spPr>
      </p:pic>
      <p:pic>
        <p:nvPicPr>
          <p:cNvPr id="118796" name="Picture 12" descr="http://www.lysmat.com/ossmat/snv/konulara_gore/fiz/eski/agirlik_mer/agirlik_merkezi-39_01.gif"/>
          <p:cNvPicPr>
            <a:picLocks noChangeAspect="1" noChangeArrowheads="1"/>
          </p:cNvPicPr>
          <p:nvPr/>
        </p:nvPicPr>
        <p:blipFill>
          <a:blip r:embed="rId5"/>
          <a:srcRect/>
          <a:stretch>
            <a:fillRect/>
          </a:stretch>
        </p:blipFill>
        <p:spPr bwMode="auto">
          <a:xfrm>
            <a:off x="4900060" y="1072976"/>
            <a:ext cx="5242905" cy="2193560"/>
          </a:xfrm>
          <a:prstGeom prst="rect">
            <a:avLst/>
          </a:prstGeom>
          <a:noFill/>
        </p:spPr>
      </p:pic>
      <p:sp>
        <p:nvSpPr>
          <p:cNvPr id="7" name="6 Oval"/>
          <p:cNvSpPr/>
          <p:nvPr/>
        </p:nvSpPr>
        <p:spPr>
          <a:xfrm>
            <a:off x="5045692" y="3388218"/>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 Başlık"/>
          <p:cNvSpPr>
            <a:spLocks noGrp="1"/>
          </p:cNvSpPr>
          <p:nvPr>
            <p:ph type="title"/>
          </p:nvPr>
        </p:nvSpPr>
        <p:spPr>
          <a:xfrm>
            <a:off x="3738546" y="274638"/>
            <a:ext cx="7843854" cy="1143000"/>
          </a:xfrm>
        </p:spPr>
        <p:txBody>
          <a:bodyPr>
            <a:normAutofit/>
          </a:bodyPr>
          <a:lstStyle/>
          <a:p>
            <a:r>
              <a:rPr lang="tr-TR" sz="2800" b="1" dirty="0"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9" name="TextBox 8"/>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Resim" descr="C:\Users\Casper\Desktop\15873414_10210206566034677_4815014417633024216_n.jpg"/>
          <p:cNvPicPr/>
          <p:nvPr/>
        </p:nvPicPr>
        <p:blipFill>
          <a:blip r:embed="rId2"/>
          <a:srcRect l="7531" t="13385" r="15980" b="13642"/>
          <a:stretch>
            <a:fillRect/>
          </a:stretch>
        </p:blipFill>
        <p:spPr bwMode="auto">
          <a:xfrm>
            <a:off x="4952992" y="1225150"/>
            <a:ext cx="4527384" cy="5632850"/>
          </a:xfrm>
          <a:prstGeom prst="rect">
            <a:avLst/>
          </a:prstGeom>
          <a:noFill/>
        </p:spPr>
      </p:pic>
      <p:sp>
        <p:nvSpPr>
          <p:cNvPr id="11" name="10 Oval"/>
          <p:cNvSpPr/>
          <p:nvPr/>
        </p:nvSpPr>
        <p:spPr>
          <a:xfrm>
            <a:off x="5180609" y="5378746"/>
            <a:ext cx="571504"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2 Başlık"/>
          <p:cNvSpPr txBox="1">
            <a:spLocks/>
          </p:cNvSpPr>
          <p:nvPr/>
        </p:nvSpPr>
        <p:spPr>
          <a:xfrm>
            <a:off x="3738546" y="274638"/>
            <a:ext cx="7843854" cy="1143000"/>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tr-TR" sz="2800" b="1" smtClean="0">
                <a:solidFill>
                  <a:schemeClr val="accent1">
                    <a:lumMod val="75000"/>
                  </a:schemeClr>
                </a:solidFill>
                <a:effectLst/>
              </a:rPr>
              <a:t>Soru Çözümü</a:t>
            </a:r>
            <a:endParaRPr lang="tr-TR" sz="2800" b="1" dirty="0">
              <a:solidFill>
                <a:schemeClr val="accent1">
                  <a:lumMod val="75000"/>
                </a:schemeClr>
              </a:solidFill>
              <a:effectLst/>
            </a:endParaRPr>
          </a:p>
        </p:txBody>
      </p:sp>
      <p:sp>
        <p:nvSpPr>
          <p:cNvPr id="9" name="TextBox 8"/>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b="1" dirty="0" smtClean="0">
                <a:solidFill>
                  <a:schemeClr val="accent1">
                    <a:lumMod val="75000"/>
                  </a:schemeClr>
                </a:solidFill>
              </a:rPr>
              <a:t>Soru Çözümü</a:t>
            </a:r>
            <a:endParaRPr lang="tr-TR"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1290" y="500042"/>
            <a:ext cx="7298123" cy="523220"/>
          </a:xfrm>
          <a:prstGeom prst="rect">
            <a:avLst/>
          </a:prstGeom>
          <a:noFill/>
        </p:spPr>
        <p:txBody>
          <a:bodyPr wrap="square" rtlCol="0">
            <a:spAutoFit/>
          </a:bodyPr>
          <a:lstStyle/>
          <a:p>
            <a:r>
              <a:rPr lang="tr-TR" sz="2800" b="1" dirty="0" smtClean="0">
                <a:solidFill>
                  <a:schemeClr val="accent1">
                    <a:lumMod val="75000"/>
                  </a:schemeClr>
                </a:solidFill>
              </a:rPr>
              <a:t>Nasıl Dengede Kalıyorlar?</a:t>
            </a:r>
            <a:endParaRPr lang="tr-TR" sz="2800" b="1" dirty="0">
              <a:solidFill>
                <a:schemeClr val="accent1">
                  <a:lumMod val="75000"/>
                </a:schemeClr>
              </a:solidFill>
            </a:endParaRPr>
          </a:p>
        </p:txBody>
      </p:sp>
      <p:pic>
        <p:nvPicPr>
          <p:cNvPr id="69640" name="Picture 8" descr="ilginç denge durumları ile ilgili görsel sonucu"/>
          <p:cNvPicPr>
            <a:picLocks noChangeAspect="1" noChangeArrowheads="1"/>
          </p:cNvPicPr>
          <p:nvPr/>
        </p:nvPicPr>
        <p:blipFill>
          <a:blip r:embed="rId3"/>
          <a:srcRect/>
          <a:stretch>
            <a:fillRect/>
          </a:stretch>
        </p:blipFill>
        <p:spPr bwMode="auto">
          <a:xfrm>
            <a:off x="3071664" y="1299411"/>
            <a:ext cx="4197506" cy="2792957"/>
          </a:xfrm>
          <a:prstGeom prst="rect">
            <a:avLst/>
          </a:prstGeom>
          <a:noFill/>
        </p:spPr>
      </p:pic>
      <p:sp>
        <p:nvSpPr>
          <p:cNvPr id="7" name="TextBox 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b="1" dirty="0" smtClean="0">
                <a:solidFill>
                  <a:schemeClr val="accent1">
                    <a:lumMod val="75000"/>
                  </a:schemeClr>
                </a:solidFill>
              </a:rPr>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pic>
        <p:nvPicPr>
          <p:cNvPr id="6" name="Picture 2" descr="Image result for balancing bir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168" y="2420888"/>
            <a:ext cx="4218756" cy="42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600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257" y="1311159"/>
            <a:ext cx="6790944" cy="523220"/>
          </a:xfrm>
          <a:prstGeom prst="rect">
            <a:avLst/>
          </a:prstGeom>
          <a:noFill/>
        </p:spPr>
        <p:txBody>
          <a:bodyPr wrap="square" rtlCol="0">
            <a:spAutoFit/>
          </a:bodyPr>
          <a:lstStyle/>
          <a:p>
            <a:r>
              <a:rPr lang="tr-TR" sz="2800" b="1" dirty="0" smtClean="0"/>
              <a:t>Bugün Neler Öğrendik?</a:t>
            </a:r>
            <a:endParaRPr lang="tr-TR" sz="2800" b="1" dirty="0"/>
          </a:p>
        </p:txBody>
      </p:sp>
      <p:sp>
        <p:nvSpPr>
          <p:cNvPr id="5" name="Rectangle 4"/>
          <p:cNvSpPr/>
          <p:nvPr/>
        </p:nvSpPr>
        <p:spPr>
          <a:xfrm>
            <a:off x="688256" y="2276872"/>
            <a:ext cx="10952359" cy="2862322"/>
          </a:xfrm>
          <a:prstGeom prst="rect">
            <a:avLst/>
          </a:prstGeom>
        </p:spPr>
        <p:txBody>
          <a:bodyPr wrap="square">
            <a:spAutoFit/>
          </a:bodyPr>
          <a:lstStyle/>
          <a:p>
            <a:endParaRPr lang="tr-TR" sz="2000" dirty="0"/>
          </a:p>
          <a:p>
            <a:r>
              <a:rPr lang="da-DK" sz="2000" b="1" dirty="0"/>
              <a:t>11.1.9. DENGE VE DENGE ŞARTLARI </a:t>
            </a:r>
            <a:endParaRPr lang="tr-TR" sz="2000" b="1" dirty="0"/>
          </a:p>
          <a:p>
            <a:endParaRPr lang="da-DK" sz="2000" dirty="0"/>
          </a:p>
          <a:p>
            <a:r>
              <a:rPr lang="tr-TR" sz="2000" b="1" dirty="0"/>
              <a:t>11.1.9.1. Cisimlerin denge şartlarını açıklar. </a:t>
            </a:r>
          </a:p>
          <a:p>
            <a:endParaRPr lang="tr-TR" sz="2000" dirty="0"/>
          </a:p>
          <a:p>
            <a:r>
              <a:rPr lang="tr-TR" sz="2000" b="1" dirty="0"/>
              <a:t>11.1.9.2. Kütle merkezi ve ağırlık merkezi kavramlarını açıklar. </a:t>
            </a:r>
            <a:endParaRPr lang="tr-TR" sz="2000" dirty="0"/>
          </a:p>
          <a:p>
            <a:r>
              <a:rPr lang="tr-TR" sz="2000" i="1" dirty="0"/>
              <a:t>	Kütle ve ağırlık merkezi kavramlarının farklı olduğu durumlara </a:t>
            </a:r>
            <a:r>
              <a:rPr lang="tr-TR" sz="2000" i="1" dirty="0" smtClean="0"/>
              <a:t>değinilir</a:t>
            </a:r>
            <a:r>
              <a:rPr lang="tr-TR" sz="2000" i="1" dirty="0"/>
              <a:t>. </a:t>
            </a:r>
          </a:p>
          <a:p>
            <a:endParaRPr lang="tr-TR" sz="2000" dirty="0"/>
          </a:p>
          <a:p>
            <a:r>
              <a:rPr lang="tr-TR" sz="2000" b="1" dirty="0"/>
              <a:t>11.1.9.3. Kütle merkezi ve ağırlık merkezi ile ilgili hesaplamalar yapar. </a:t>
            </a:r>
            <a:endParaRPr lang="tr-TR" sz="2000" dirty="0"/>
          </a:p>
        </p:txBody>
      </p:sp>
    </p:spTree>
    <p:extLst>
      <p:ext uri="{BB962C8B-B14F-4D97-AF65-F5344CB8AC3E}">
        <p14:creationId xmlns:p14="http://schemas.microsoft.com/office/powerpoint/2010/main" val="42880070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407" y="1430879"/>
            <a:ext cx="8704247" cy="523220"/>
          </a:xfrm>
          <a:prstGeom prst="rect">
            <a:avLst/>
          </a:prstGeom>
          <a:noFill/>
        </p:spPr>
        <p:txBody>
          <a:bodyPr wrap="square" rtlCol="0">
            <a:spAutoFit/>
          </a:bodyPr>
          <a:lstStyle/>
          <a:p>
            <a:r>
              <a:rPr lang="en-US" sz="2800" b="1" dirty="0" smtClean="0"/>
              <a:t>SON</a:t>
            </a:r>
            <a:r>
              <a:rPr lang="tr-TR" sz="2800" b="1" dirty="0" smtClean="0"/>
              <a:t> HAFTA NE ÖĞRENECEĞİZ?</a:t>
            </a:r>
            <a:endParaRPr lang="tr-TR" sz="2800" b="1" dirty="0"/>
          </a:p>
        </p:txBody>
      </p:sp>
      <p:sp>
        <p:nvSpPr>
          <p:cNvPr id="2" name="Rectangle 1"/>
          <p:cNvSpPr/>
          <p:nvPr/>
        </p:nvSpPr>
        <p:spPr>
          <a:xfrm>
            <a:off x="597407" y="1954099"/>
            <a:ext cx="10704577" cy="4401205"/>
          </a:xfrm>
          <a:prstGeom prst="rect">
            <a:avLst/>
          </a:prstGeom>
        </p:spPr>
        <p:txBody>
          <a:bodyPr wrap="square">
            <a:spAutoFit/>
          </a:bodyPr>
          <a:lstStyle/>
          <a:p>
            <a:endParaRPr lang="tr-TR" sz="2000" dirty="0"/>
          </a:p>
          <a:p>
            <a:r>
              <a:rPr lang="tr-TR" sz="2000" b="1" dirty="0"/>
              <a:t>11.1.10. BASİT MAKİNELER </a:t>
            </a:r>
            <a:endParaRPr lang="tr-TR" sz="2000" b="1" dirty="0" smtClean="0"/>
          </a:p>
          <a:p>
            <a:endParaRPr lang="tr-TR" sz="2000" dirty="0"/>
          </a:p>
          <a:p>
            <a:r>
              <a:rPr lang="tr-TR" sz="2000" b="1" dirty="0"/>
              <a:t>11.1.10.1. Günlük hayatta kullanılan basit makinelerin işlevlerini açıklar. </a:t>
            </a:r>
            <a:endParaRPr lang="tr-TR" sz="2000" dirty="0"/>
          </a:p>
          <a:p>
            <a:r>
              <a:rPr lang="tr-TR" sz="2000" i="1" dirty="0" smtClean="0"/>
              <a:t>	Kaldıraç</a:t>
            </a:r>
            <a:r>
              <a:rPr lang="tr-TR" sz="2000" i="1" dirty="0"/>
              <a:t>, sabit ve hareketli makara, palanga, eğik düzlem, vida, çıkrık, çark ve </a:t>
            </a:r>
            <a:r>
              <a:rPr lang="tr-TR" sz="2000" i="1" dirty="0" smtClean="0"/>
              <a:t>	kasnak ile </a:t>
            </a:r>
            <a:r>
              <a:rPr lang="tr-TR" sz="2000" i="1" dirty="0"/>
              <a:t>sınırlı kalınır. </a:t>
            </a:r>
            <a:endParaRPr lang="tr-TR" sz="2000" dirty="0"/>
          </a:p>
          <a:p>
            <a:endParaRPr lang="tr-TR" sz="2000" dirty="0"/>
          </a:p>
          <a:p>
            <a:r>
              <a:rPr lang="tr-TR" sz="2000" b="1" dirty="0"/>
              <a:t>11.1.10.2. Basit makineler ile ilgili hesaplamalar yapar. </a:t>
            </a:r>
            <a:endParaRPr lang="tr-TR" sz="2000" dirty="0"/>
          </a:p>
          <a:p>
            <a:r>
              <a:rPr lang="tr-TR" sz="2000" i="1" dirty="0" smtClean="0"/>
              <a:t>	a</a:t>
            </a:r>
            <a:r>
              <a:rPr lang="tr-TR" sz="2000" i="1" dirty="0"/>
              <a:t>) İkiden fazla basit makinenin bir arada olduğu sistemlerle ilgili matematiksel </a:t>
            </a:r>
            <a:r>
              <a:rPr lang="tr-TR" sz="2000" i="1" dirty="0" smtClean="0"/>
              <a:t>	hesaplamalara </a:t>
            </a:r>
            <a:r>
              <a:rPr lang="tr-TR" sz="2000" i="1" dirty="0"/>
              <a:t>girilmez. </a:t>
            </a:r>
            <a:endParaRPr lang="tr-TR" sz="2000" dirty="0"/>
          </a:p>
          <a:p>
            <a:r>
              <a:rPr lang="tr-TR" sz="2000" i="1" dirty="0" smtClean="0"/>
              <a:t>	b</a:t>
            </a:r>
            <a:r>
              <a:rPr lang="tr-TR" sz="2000" i="1" dirty="0"/>
              <a:t>) Hesaplamaların günlük hayatta kullanılan basit makine örnekleri (anahtar </a:t>
            </a:r>
            <a:r>
              <a:rPr lang="tr-TR" sz="2000" i="1" dirty="0" smtClean="0"/>
              <a:t>	gibi</a:t>
            </a:r>
            <a:r>
              <a:rPr lang="tr-TR" sz="2000" i="1" dirty="0"/>
              <a:t>) </a:t>
            </a:r>
            <a:r>
              <a:rPr lang="tr-TR" sz="2000" i="1" dirty="0" smtClean="0"/>
              <a:t>üzerinden </a:t>
            </a:r>
            <a:r>
              <a:rPr lang="tr-TR" sz="2000" i="1" dirty="0"/>
              <a:t>yapılması sağlanır. </a:t>
            </a:r>
            <a:endParaRPr lang="tr-TR" sz="2000" dirty="0"/>
          </a:p>
          <a:p>
            <a:r>
              <a:rPr lang="tr-TR" sz="2000" i="1" dirty="0" smtClean="0"/>
              <a:t>	c</a:t>
            </a:r>
            <a:r>
              <a:rPr lang="tr-TR" sz="2000" i="1" dirty="0"/>
              <a:t>) Basit makinelerde verim ile ilgili matematiksel hesaplamalar yapılması </a:t>
            </a:r>
            <a:r>
              <a:rPr lang="tr-TR" sz="2000" i="1" dirty="0" smtClean="0"/>
              <a:t>	sağlanır</a:t>
            </a:r>
            <a:r>
              <a:rPr lang="tr-TR" sz="2000" i="1" dirty="0"/>
              <a:t>. </a:t>
            </a:r>
            <a:endParaRPr lang="tr-TR" sz="2000" dirty="0"/>
          </a:p>
        </p:txBody>
      </p:sp>
    </p:spTree>
    <p:extLst>
      <p:ext uri="{BB962C8B-B14F-4D97-AF65-F5344CB8AC3E}">
        <p14:creationId xmlns:p14="http://schemas.microsoft.com/office/powerpoint/2010/main" val="3835336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9654" y="1357298"/>
            <a:ext cx="9717024" cy="1420647"/>
          </a:xfrm>
        </p:spPr>
        <p:txBody>
          <a:bodyPr>
            <a:normAutofit lnSpcReduction="10000"/>
          </a:bodyPr>
          <a:lstStyle/>
          <a:p>
            <a:pPr marL="0" indent="0">
              <a:buNone/>
            </a:pPr>
            <a:endParaRPr lang="tr-TR" dirty="0" smtClean="0"/>
          </a:p>
          <a:p>
            <a:pPr marL="0" indent="0" algn="ctr">
              <a:buNone/>
            </a:pPr>
            <a:r>
              <a:rPr lang="tr-TR" sz="4800" dirty="0" smtClean="0"/>
              <a:t>Önümüzdeki Hafta Görüşürüz</a:t>
            </a:r>
            <a:endParaRPr lang="tr-TR" sz="4800" dirty="0">
              <a:solidFill>
                <a:schemeClr val="accent6">
                  <a:lumMod val="60000"/>
                  <a:lumOff val="40000"/>
                </a:schemeClr>
              </a:solidFill>
            </a:endParaRPr>
          </a:p>
        </p:txBody>
      </p:sp>
      <p:sp>
        <p:nvSpPr>
          <p:cNvPr id="4" name="Content Placeholder 2"/>
          <p:cNvSpPr txBox="1">
            <a:spLocks/>
          </p:cNvSpPr>
          <p:nvPr/>
        </p:nvSpPr>
        <p:spPr>
          <a:xfrm>
            <a:off x="1060704" y="2985348"/>
            <a:ext cx="9717024" cy="142064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tr-TR" dirty="0" smtClean="0"/>
          </a:p>
          <a:p>
            <a:pPr marL="0" indent="0" algn="ctr">
              <a:buFont typeface="Arial" panose="020B0604020202020204" pitchFamily="34" charset="0"/>
              <a:buNone/>
            </a:pPr>
            <a:r>
              <a:rPr lang="tr-TR" sz="4800" dirty="0" smtClean="0"/>
              <a:t>Düzenli Çalışalım ve </a:t>
            </a:r>
            <a:r>
              <a:rPr lang="tr-TR" sz="4800" dirty="0" smtClean="0">
                <a:solidFill>
                  <a:schemeClr val="accent6">
                    <a:lumMod val="60000"/>
                    <a:lumOff val="40000"/>
                  </a:schemeClr>
                </a:solidFill>
                <a:sym typeface="Wingdings" panose="05000000000000000000" pitchFamily="2" charset="2"/>
              </a:rPr>
              <a:t></a:t>
            </a:r>
            <a:endParaRPr lang="tr-TR" sz="4800" dirty="0">
              <a:solidFill>
                <a:schemeClr val="accent6">
                  <a:lumMod val="60000"/>
                  <a:lumOff val="40000"/>
                </a:schemeClr>
              </a:solidFill>
            </a:endParaRPr>
          </a:p>
        </p:txBody>
      </p:sp>
      <p:sp>
        <p:nvSpPr>
          <p:cNvPr id="5" name="4 Gülen Yüz"/>
          <p:cNvSpPr/>
          <p:nvPr/>
        </p:nvSpPr>
        <p:spPr>
          <a:xfrm>
            <a:off x="8596330" y="3040560"/>
            <a:ext cx="1573092" cy="136543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8893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2493" y="500042"/>
            <a:ext cx="7298123" cy="523220"/>
          </a:xfrm>
          <a:prstGeom prst="rect">
            <a:avLst/>
          </a:prstGeom>
          <a:noFill/>
        </p:spPr>
        <p:txBody>
          <a:bodyPr wrap="square" rtlCol="0">
            <a:spAutoFit/>
          </a:bodyPr>
          <a:lstStyle/>
          <a:p>
            <a:r>
              <a:rPr lang="tr-TR" sz="2800" b="1" dirty="0" smtClean="0">
                <a:solidFill>
                  <a:schemeClr val="accent1">
                    <a:lumMod val="75000"/>
                  </a:schemeClr>
                </a:solidFill>
              </a:rPr>
              <a:t>Nasıl Dengede Kalıyorlar?</a:t>
            </a:r>
            <a:endParaRPr lang="tr-TR" sz="2800" b="1" dirty="0">
              <a:solidFill>
                <a:schemeClr val="accent1">
                  <a:lumMod val="75000"/>
                </a:schemeClr>
              </a:solidFill>
            </a:endParaRPr>
          </a:p>
        </p:txBody>
      </p:sp>
      <p:pic>
        <p:nvPicPr>
          <p:cNvPr id="3074" name="Picture 2" descr="Image result for balancing 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88" y="1306131"/>
            <a:ext cx="6243653" cy="46767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lancing st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4960" y="1756755"/>
            <a:ext cx="3956820" cy="37754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59896" y="5811225"/>
            <a:ext cx="5891356" cy="923330"/>
          </a:xfrm>
          <a:prstGeom prst="rect">
            <a:avLst/>
          </a:prstGeom>
          <a:noFill/>
        </p:spPr>
        <p:txBody>
          <a:bodyPr wrap="none" rtlCol="0">
            <a:spAutoFit/>
          </a:bodyPr>
          <a:lstStyle/>
          <a:p>
            <a:r>
              <a:rPr lang="tr-TR" sz="5400" dirty="0" smtClean="0">
                <a:solidFill>
                  <a:schemeClr val="bg1"/>
                </a:solidFill>
              </a:rPr>
              <a:t>Haydi Deneyelim</a:t>
            </a:r>
            <a:endParaRPr lang="tr-TR" sz="5400" dirty="0">
              <a:solidFill>
                <a:schemeClr val="bg1"/>
              </a:solidFill>
            </a:endParaRPr>
          </a:p>
        </p:txBody>
      </p:sp>
      <p:sp>
        <p:nvSpPr>
          <p:cNvPr id="7" name="TextBox 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b="1" dirty="0" smtClean="0">
                <a:solidFill>
                  <a:schemeClr val="accent1">
                    <a:lumMod val="75000"/>
                  </a:schemeClr>
                </a:solidFill>
              </a:rPr>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403905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6191" y="502578"/>
            <a:ext cx="7298123" cy="523220"/>
          </a:xfrm>
          <a:prstGeom prst="rect">
            <a:avLst/>
          </a:prstGeom>
          <a:noFill/>
        </p:spPr>
        <p:txBody>
          <a:bodyPr wrap="square" rtlCol="0">
            <a:spAutoFit/>
          </a:bodyPr>
          <a:lstStyle/>
          <a:p>
            <a:r>
              <a:rPr lang="tr-TR" sz="2800" b="1" dirty="0" smtClean="0">
                <a:solidFill>
                  <a:schemeClr val="accent1">
                    <a:lumMod val="75000"/>
                  </a:schemeClr>
                </a:solidFill>
              </a:rPr>
              <a:t>Nasıl Dengede Kalıyorlar?</a:t>
            </a:r>
            <a:endParaRPr lang="tr-TR" sz="2800" b="1" dirty="0">
              <a:solidFill>
                <a:schemeClr val="accent1">
                  <a:lumMod val="75000"/>
                </a:schemeClr>
              </a:solidFill>
            </a:endParaRPr>
          </a:p>
        </p:txBody>
      </p:sp>
      <p:pic>
        <p:nvPicPr>
          <p:cNvPr id="4098" name="Picture 2" descr="Image result for standing near the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1309718"/>
            <a:ext cx="6048672" cy="4530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27648" y="6021288"/>
            <a:ext cx="8957901" cy="338554"/>
          </a:xfrm>
          <a:prstGeom prst="rect">
            <a:avLst/>
          </a:prstGeom>
          <a:noFill/>
        </p:spPr>
        <p:txBody>
          <a:bodyPr wrap="none" rtlCol="0">
            <a:spAutoFit/>
          </a:bodyPr>
          <a:lstStyle/>
          <a:p>
            <a:r>
              <a:rPr lang="tr-TR" sz="1600" dirty="0" smtClean="0">
                <a:latin typeface="Arial" panose="020B0604020202020204" pitchFamily="34" charset="0"/>
                <a:cs typeface="Arial" panose="020B0604020202020204" pitchFamily="34" charset="0"/>
              </a:rPr>
              <a:t>Duvara sırtını tamamen dayayıp, bacaklarını bükmeden ayak parmak uçlarına dokunabilir misin?</a:t>
            </a:r>
            <a:endParaRPr lang="tr-TR" sz="1600" dirty="0">
              <a:latin typeface="Arial" panose="020B0604020202020204" pitchFamily="34" charset="0"/>
              <a:cs typeface="Arial" panose="020B0604020202020204" pitchFamily="34" charset="0"/>
            </a:endParaRPr>
          </a:p>
        </p:txBody>
      </p:sp>
      <p:sp>
        <p:nvSpPr>
          <p:cNvPr id="3" name="TextBox 2"/>
          <p:cNvSpPr txBox="1"/>
          <p:nvPr/>
        </p:nvSpPr>
        <p:spPr>
          <a:xfrm>
            <a:off x="4460920" y="4221088"/>
            <a:ext cx="5891356" cy="923330"/>
          </a:xfrm>
          <a:prstGeom prst="rect">
            <a:avLst/>
          </a:prstGeom>
          <a:noFill/>
        </p:spPr>
        <p:txBody>
          <a:bodyPr wrap="none" rtlCol="0">
            <a:spAutoFit/>
          </a:bodyPr>
          <a:lstStyle/>
          <a:p>
            <a:r>
              <a:rPr lang="tr-TR" sz="5400" dirty="0" smtClean="0">
                <a:solidFill>
                  <a:schemeClr val="bg1"/>
                </a:solidFill>
              </a:rPr>
              <a:t>Haydi Deneyelim</a:t>
            </a:r>
            <a:endParaRPr lang="tr-TR" sz="5400" dirty="0">
              <a:solidFill>
                <a:schemeClr val="bg1"/>
              </a:solidFill>
            </a:endParaRPr>
          </a:p>
        </p:txBody>
      </p:sp>
      <p:sp>
        <p:nvSpPr>
          <p:cNvPr id="7" name="TextBox 6"/>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b="1" dirty="0" smtClean="0">
                <a:solidFill>
                  <a:schemeClr val="accent1">
                    <a:lumMod val="75000"/>
                  </a:schemeClr>
                </a:solidFill>
              </a:rPr>
              <a:t>Nasıl Dengede Kalıyorlar?</a:t>
            </a:r>
          </a:p>
          <a:p>
            <a:pPr marL="169863" indent="-169863">
              <a:buFont typeface="Arial" panose="020B0604020202020204" pitchFamily="34" charset="0"/>
              <a:buChar char="•"/>
            </a:pPr>
            <a:r>
              <a:rPr lang="tr-TR" dirty="0" smtClean="0"/>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460150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etin kutusu"/>
          <p:cNvSpPr txBox="1"/>
          <p:nvPr/>
        </p:nvSpPr>
        <p:spPr>
          <a:xfrm>
            <a:off x="4667240" y="571480"/>
            <a:ext cx="5072098" cy="523220"/>
          </a:xfrm>
          <a:prstGeom prst="rect">
            <a:avLst/>
          </a:prstGeom>
          <a:noFill/>
        </p:spPr>
        <p:txBody>
          <a:bodyPr wrap="square" rtlCol="0">
            <a:spAutoFit/>
          </a:bodyPr>
          <a:lstStyle/>
          <a:p>
            <a:r>
              <a:rPr lang="tr-TR" sz="2800" b="1" dirty="0" smtClean="0">
                <a:solidFill>
                  <a:schemeClr val="accent1">
                    <a:lumMod val="75000"/>
                  </a:schemeClr>
                </a:solidFill>
                <a:latin typeface="Calibri" pitchFamily="34" charset="0"/>
                <a:cs typeface="Calibri" pitchFamily="34" charset="0"/>
              </a:rPr>
              <a:t>Denge Şartları</a:t>
            </a:r>
            <a:endParaRPr lang="tr-TR" sz="2800" b="1" dirty="0">
              <a:solidFill>
                <a:schemeClr val="accent1">
                  <a:lumMod val="75000"/>
                </a:schemeClr>
              </a:solidFill>
              <a:latin typeface="Calibri" pitchFamily="34" charset="0"/>
              <a:cs typeface="Calibri" pitchFamily="34" charset="0"/>
            </a:endParaRPr>
          </a:p>
        </p:txBody>
      </p:sp>
      <p:pic>
        <p:nvPicPr>
          <p:cNvPr id="9" name="Picture 1" descr="C:\Users\Casper\Desktop\15822801_10210185263062116_8875614709608670329_n.jpg"/>
          <p:cNvPicPr>
            <a:picLocks noChangeAspect="1" noChangeArrowheads="1"/>
          </p:cNvPicPr>
          <p:nvPr/>
        </p:nvPicPr>
        <p:blipFill rotWithShape="1">
          <a:blip r:embed="rId2"/>
          <a:srcRect l="23454" t="30308" r="16842" b="28423"/>
          <a:stretch/>
        </p:blipFill>
        <p:spPr bwMode="auto">
          <a:xfrm rot="21389130">
            <a:off x="5119254" y="3826209"/>
            <a:ext cx="5148905" cy="2001967"/>
          </a:xfrm>
          <a:prstGeom prst="rect">
            <a:avLst/>
          </a:prstGeom>
          <a:noFill/>
        </p:spPr>
      </p:pic>
      <p:sp>
        <p:nvSpPr>
          <p:cNvPr id="10" name="9 Metin kutusu"/>
          <p:cNvSpPr txBox="1"/>
          <p:nvPr/>
        </p:nvSpPr>
        <p:spPr>
          <a:xfrm>
            <a:off x="3143672" y="1342509"/>
            <a:ext cx="9289032" cy="2677656"/>
          </a:xfrm>
          <a:prstGeom prst="rect">
            <a:avLst/>
          </a:prstGeom>
          <a:noFill/>
        </p:spPr>
        <p:txBody>
          <a:bodyPr wrap="square" rtlCol="0">
            <a:spAutoFit/>
          </a:bodyPr>
          <a:lstStyle/>
          <a:p>
            <a:pPr marL="342900" indent="-342900">
              <a:buAutoNum type="arabicPeriod"/>
            </a:pPr>
            <a:r>
              <a:rPr lang="tr-TR" sz="2400" dirty="0" smtClean="0">
                <a:latin typeface="Arial" panose="020B0604020202020204" pitchFamily="34" charset="0"/>
                <a:cs typeface="Arial" panose="020B0604020202020204" pitchFamily="34" charset="0"/>
              </a:rPr>
              <a:t>Bir cisme etki eden net kuvvet ∑F</a:t>
            </a:r>
            <a:r>
              <a:rPr lang="tr-TR" sz="2400" baseline="-25000" dirty="0" smtClean="0">
                <a:latin typeface="Arial" panose="020B0604020202020204" pitchFamily="34" charset="0"/>
                <a:cs typeface="Arial" panose="020B0604020202020204" pitchFamily="34" charset="0"/>
              </a:rPr>
              <a:t>net</a:t>
            </a:r>
            <a:r>
              <a:rPr lang="tr-TR" sz="2400" dirty="0" smtClean="0">
                <a:latin typeface="Arial" panose="020B0604020202020204" pitchFamily="34" charset="0"/>
                <a:cs typeface="Arial" panose="020B0604020202020204" pitchFamily="34" charset="0"/>
              </a:rPr>
              <a:t>=0  ise cisim</a:t>
            </a:r>
            <a:r>
              <a:rPr lang="en-US" sz="2400" dirty="0" smtClean="0">
                <a:latin typeface="Arial" panose="020B0604020202020204" pitchFamily="34" charset="0"/>
                <a:cs typeface="Arial" panose="020B0604020202020204" pitchFamily="34" charset="0"/>
              </a:rPr>
              <a:t>;</a:t>
            </a:r>
            <a:endParaRPr lang="tr-TR" sz="2400" dirty="0" smtClean="0">
              <a:latin typeface="Arial" panose="020B0604020202020204" pitchFamily="34" charset="0"/>
              <a:cs typeface="Arial" panose="020B0604020202020204" pitchFamily="34" charset="0"/>
            </a:endParaRPr>
          </a:p>
          <a:p>
            <a:pPr marL="342900" indent="-342900">
              <a:buAutoNum type="arabicPeriod"/>
            </a:pPr>
            <a:endParaRPr lang="tr-TR" sz="2400" dirty="0" smtClean="0">
              <a:latin typeface="Arial" panose="020B0604020202020204" pitchFamily="34" charset="0"/>
              <a:cs typeface="Arial" panose="020B0604020202020204" pitchFamily="34" charset="0"/>
            </a:endParaRPr>
          </a:p>
          <a:p>
            <a:pPr marL="896938" indent="-361950">
              <a:buFont typeface="+mj-lt"/>
              <a:buAutoNum type="alphaLcPeriod"/>
            </a:pPr>
            <a:r>
              <a:rPr lang="tr-TR" sz="2400" dirty="0" smtClean="0">
                <a:latin typeface="Arial" panose="020B0604020202020204" pitchFamily="34" charset="0"/>
                <a:cs typeface="Arial" panose="020B0604020202020204" pitchFamily="34" charset="0"/>
              </a:rPr>
              <a:t> Duruyorsa durmaya</a:t>
            </a:r>
          </a:p>
          <a:p>
            <a:pPr marL="896938" indent="-361950">
              <a:buFont typeface="+mj-lt"/>
              <a:buAutoNum type="alphaLcPeriod"/>
            </a:pPr>
            <a:r>
              <a:rPr lang="tr-TR" sz="2400" dirty="0" smtClean="0">
                <a:latin typeface="Arial" panose="020B0604020202020204" pitchFamily="34" charset="0"/>
                <a:cs typeface="Arial" panose="020B0604020202020204" pitchFamily="34" charset="0"/>
              </a:rPr>
              <a:t> Hareket ediyorsa da sabit hızla hareket etmeye </a:t>
            </a:r>
            <a:r>
              <a:rPr lang="tr-TR" sz="2400" dirty="0" smtClean="0">
                <a:latin typeface="Arial" panose="020B0604020202020204" pitchFamily="34" charset="0"/>
                <a:cs typeface="Arial" panose="020B0604020202020204" pitchFamily="34" charset="0"/>
              </a:rPr>
              <a:t>devam </a:t>
            </a:r>
            <a:r>
              <a:rPr lang="tr-TR" sz="2400" dirty="0" smtClean="0">
                <a:latin typeface="Arial" panose="020B0604020202020204" pitchFamily="34" charset="0"/>
                <a:cs typeface="Arial" panose="020B0604020202020204" pitchFamily="34" charset="0"/>
              </a:rPr>
              <a:t>eder.</a:t>
            </a:r>
          </a:p>
          <a:p>
            <a:pPr marL="896938" indent="-361950">
              <a:buFont typeface="+mj-lt"/>
              <a:buAutoNum type="alphaLcPeriod"/>
            </a:pPr>
            <a:r>
              <a:rPr lang="tr-TR" sz="2400" dirty="0" smtClean="0">
                <a:latin typeface="Arial" panose="020B0604020202020204" pitchFamily="34" charset="0"/>
                <a:cs typeface="Arial" panose="020B0604020202020204" pitchFamily="34" charset="0"/>
              </a:rPr>
              <a:t>Cisim dengede </a:t>
            </a:r>
            <a:r>
              <a:rPr lang="tr-TR" sz="2400" u="sng" dirty="0" smtClean="0">
                <a:latin typeface="Arial" panose="020B0604020202020204" pitchFamily="34" charset="0"/>
                <a:cs typeface="Arial" panose="020B0604020202020204" pitchFamily="34" charset="0"/>
              </a:rPr>
              <a:t>olabilir</a:t>
            </a:r>
            <a:r>
              <a:rPr lang="tr-TR" sz="2400" dirty="0" smtClean="0">
                <a:latin typeface="Arial" panose="020B0604020202020204" pitchFamily="34" charset="0"/>
                <a:cs typeface="Arial" panose="020B0604020202020204" pitchFamily="34" charset="0"/>
              </a:rPr>
              <a:t>.</a:t>
            </a:r>
          </a:p>
          <a:p>
            <a:pPr marL="342900" indent="-342900">
              <a:buAutoNum type="arabicPeriod"/>
            </a:pPr>
            <a:endParaRPr lang="tr-TR" sz="2400" dirty="0" smtClean="0">
              <a:latin typeface="Arial" panose="020B0604020202020204" pitchFamily="34" charset="0"/>
              <a:cs typeface="Arial" panose="020B0604020202020204" pitchFamily="34" charset="0"/>
            </a:endParaRPr>
          </a:p>
        </p:txBody>
      </p:sp>
      <p:sp>
        <p:nvSpPr>
          <p:cNvPr id="11" name="10 Metin kutusu"/>
          <p:cNvSpPr txBox="1"/>
          <p:nvPr/>
        </p:nvSpPr>
        <p:spPr>
          <a:xfrm>
            <a:off x="4245789" y="6092886"/>
            <a:ext cx="7939711" cy="461665"/>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Peki ya çocuklardan biri biraz daha önde olsa ne olur?   </a:t>
            </a:r>
            <a:endParaRPr lang="tr-TR" sz="2400" dirty="0">
              <a:latin typeface="Arial" panose="020B0604020202020204" pitchFamily="34" charset="0"/>
              <a:cs typeface="Arial" panose="020B0604020202020204" pitchFamily="34" charset="0"/>
            </a:endParaRPr>
          </a:p>
        </p:txBody>
      </p:sp>
      <p:cxnSp>
        <p:nvCxnSpPr>
          <p:cNvPr id="13" name="18 Düz Ok Bağlayıcısı"/>
          <p:cNvCxnSpPr/>
          <p:nvPr/>
        </p:nvCxnSpPr>
        <p:spPr>
          <a:xfrm>
            <a:off x="7849153" y="1342509"/>
            <a:ext cx="285752"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b="1" dirty="0" smtClean="0">
                <a:solidFill>
                  <a:schemeClr val="accent1">
                    <a:lumMod val="75000"/>
                  </a:schemeClr>
                </a:solidFill>
              </a:rPr>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123343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4667240" y="571480"/>
            <a:ext cx="5072098" cy="523220"/>
          </a:xfrm>
          <a:prstGeom prst="rect">
            <a:avLst/>
          </a:prstGeom>
          <a:noFill/>
        </p:spPr>
        <p:txBody>
          <a:bodyPr wrap="square" rtlCol="0">
            <a:spAutoFit/>
          </a:bodyPr>
          <a:lstStyle/>
          <a:p>
            <a:r>
              <a:rPr lang="tr-TR" sz="2800" b="1" dirty="0" smtClean="0">
                <a:solidFill>
                  <a:schemeClr val="accent1">
                    <a:lumMod val="75000"/>
                  </a:schemeClr>
                </a:solidFill>
                <a:latin typeface="Calibri" pitchFamily="34" charset="0"/>
                <a:cs typeface="Calibri" pitchFamily="34" charset="0"/>
              </a:rPr>
              <a:t>Denge Şartları</a:t>
            </a:r>
            <a:endParaRPr lang="tr-TR" sz="2800" b="1" dirty="0">
              <a:solidFill>
                <a:schemeClr val="accent1">
                  <a:lumMod val="75000"/>
                </a:schemeClr>
              </a:solidFill>
              <a:latin typeface="Calibri" pitchFamily="34" charset="0"/>
              <a:cs typeface="Calibri" pitchFamily="34" charset="0"/>
            </a:endParaRPr>
          </a:p>
        </p:txBody>
      </p:sp>
      <p:pic>
        <p:nvPicPr>
          <p:cNvPr id="9" name="8 Resim" descr="C:\Users\Casper\Desktop\15875430_10210185262062091_5410948741488607341_o.jpg"/>
          <p:cNvPicPr/>
          <p:nvPr/>
        </p:nvPicPr>
        <p:blipFill>
          <a:blip r:embed="rId3" cstate="print"/>
          <a:srcRect l="19632" t="39803" r="20013" b="18745"/>
          <a:stretch>
            <a:fillRect/>
          </a:stretch>
        </p:blipFill>
        <p:spPr bwMode="auto">
          <a:xfrm>
            <a:off x="6259384" y="4176018"/>
            <a:ext cx="3825902" cy="1571636"/>
          </a:xfrm>
          <a:prstGeom prst="rect">
            <a:avLst/>
          </a:prstGeom>
          <a:noFill/>
          <a:ln w="9525">
            <a:noFill/>
            <a:miter lim="800000"/>
            <a:headEnd/>
            <a:tailEnd/>
          </a:ln>
        </p:spPr>
      </p:pic>
      <p:sp>
        <p:nvSpPr>
          <p:cNvPr id="13" name="12 Metin kutusu"/>
          <p:cNvSpPr txBox="1"/>
          <p:nvPr/>
        </p:nvSpPr>
        <p:spPr>
          <a:xfrm>
            <a:off x="10279092" y="4416990"/>
            <a:ext cx="1643074" cy="369332"/>
          </a:xfrm>
          <a:prstGeom prst="rect">
            <a:avLst/>
          </a:prstGeom>
          <a:noFill/>
        </p:spPr>
        <p:txBody>
          <a:bodyPr wrap="square" rtlCol="0">
            <a:spAutoFit/>
          </a:bodyPr>
          <a:lstStyle/>
          <a:p>
            <a:r>
              <a:rPr lang="tr-TR" dirty="0" smtClean="0"/>
              <a:t>Dengesizlik</a:t>
            </a:r>
            <a:endParaRPr lang="tr-TR" dirty="0"/>
          </a:p>
        </p:txBody>
      </p:sp>
      <p:sp>
        <p:nvSpPr>
          <p:cNvPr id="14" name="13 Metin kutusu"/>
          <p:cNvSpPr txBox="1"/>
          <p:nvPr/>
        </p:nvSpPr>
        <p:spPr>
          <a:xfrm>
            <a:off x="3333095" y="1376185"/>
            <a:ext cx="8379529" cy="2677656"/>
          </a:xfrm>
          <a:prstGeom prst="rect">
            <a:avLst/>
          </a:prstGeom>
          <a:noFill/>
        </p:spPr>
        <p:txBody>
          <a:bodyPr wrap="square" rtlCol="0">
            <a:spAutoFit/>
          </a:bodyPr>
          <a:lstStyle/>
          <a:p>
            <a:pPr marL="228600" indent="-228600"/>
            <a:r>
              <a:rPr lang="tr-TR" sz="2400" dirty="0" smtClean="0">
                <a:latin typeface="Arial" panose="020B0604020202020204" pitchFamily="34" charset="0"/>
                <a:cs typeface="Arial" panose="020B0604020202020204" pitchFamily="34" charset="0"/>
              </a:rPr>
              <a:t>2. Bir cisme etki eden kuvvetlerin momenti (∑ M</a:t>
            </a:r>
            <a:r>
              <a:rPr lang="tr-TR" sz="2400" baseline="-25000" dirty="0" smtClean="0">
                <a:latin typeface="Arial" panose="020B0604020202020204" pitchFamily="34" charset="0"/>
                <a:cs typeface="Arial" panose="020B0604020202020204" pitchFamily="34" charset="0"/>
              </a:rPr>
              <a:t>net</a:t>
            </a:r>
            <a:r>
              <a:rPr lang="tr-TR" sz="2400" dirty="0" smtClean="0">
                <a:latin typeface="Arial" panose="020B0604020202020204" pitchFamily="34" charset="0"/>
                <a:cs typeface="Arial" panose="020B0604020202020204" pitchFamily="34" charset="0"/>
              </a:rPr>
              <a:t> =) 0 ise cisim;</a:t>
            </a:r>
          </a:p>
          <a:p>
            <a:pPr marL="228600" indent="-228600"/>
            <a:endParaRPr lang="tr-TR" sz="2400" dirty="0" smtClean="0">
              <a:latin typeface="Arial" panose="020B0604020202020204" pitchFamily="34" charset="0"/>
              <a:cs typeface="Arial" panose="020B0604020202020204" pitchFamily="34" charset="0"/>
            </a:endParaRPr>
          </a:p>
          <a:p>
            <a:pPr marL="895350" indent="-342900">
              <a:buFont typeface="+mj-lt"/>
              <a:buAutoNum type="alphaLcPeriod"/>
            </a:pPr>
            <a:r>
              <a:rPr lang="tr-TR" sz="2400" dirty="0" smtClean="0">
                <a:latin typeface="Arial" panose="020B0604020202020204" pitchFamily="34" charset="0"/>
                <a:cs typeface="Arial" panose="020B0604020202020204" pitchFamily="34" charset="0"/>
              </a:rPr>
              <a:t>Duruyorsa durmaya</a:t>
            </a:r>
          </a:p>
          <a:p>
            <a:pPr marL="895350" indent="-342900">
              <a:buFont typeface="+mj-lt"/>
              <a:buAutoNum type="alphaLcPeriod"/>
            </a:pPr>
            <a:r>
              <a:rPr lang="tr-TR" sz="2400" dirty="0" smtClean="0">
                <a:latin typeface="Arial" panose="020B0604020202020204" pitchFamily="34" charset="0"/>
                <a:cs typeface="Arial" panose="020B0604020202020204" pitchFamily="34" charset="0"/>
              </a:rPr>
              <a:t>Dönüyorsa da sabit Açısal hızla hareket etmeye devam eder.</a:t>
            </a:r>
          </a:p>
          <a:p>
            <a:pPr marL="895350" indent="-342900">
              <a:buFont typeface="+mj-lt"/>
              <a:buAutoNum type="alphaLcPeriod"/>
            </a:pPr>
            <a:r>
              <a:rPr lang="tr-TR" sz="2400" dirty="0" smtClean="0">
                <a:latin typeface="Arial" panose="020B0604020202020204" pitchFamily="34" charset="0"/>
                <a:cs typeface="Arial" panose="020B0604020202020204" pitchFamily="34" charset="0"/>
              </a:rPr>
              <a:t>Cisim dengede </a:t>
            </a:r>
            <a:r>
              <a:rPr lang="tr-TR" sz="2400" u="sng" dirty="0" smtClean="0">
                <a:latin typeface="Arial" panose="020B0604020202020204" pitchFamily="34" charset="0"/>
                <a:cs typeface="Arial" panose="020B0604020202020204" pitchFamily="34" charset="0"/>
              </a:rPr>
              <a:t>olabilir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cxnSp>
        <p:nvCxnSpPr>
          <p:cNvPr id="22" name="21 Düz Ok Bağlayıcısı"/>
          <p:cNvCxnSpPr/>
          <p:nvPr/>
        </p:nvCxnSpPr>
        <p:spPr>
          <a:xfrm rot="5400000" flipH="1" flipV="1">
            <a:off x="7302294" y="4361672"/>
            <a:ext cx="1200329" cy="158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22 Metin kutusu"/>
          <p:cNvSpPr txBox="1"/>
          <p:nvPr/>
        </p:nvSpPr>
        <p:spPr>
          <a:xfrm>
            <a:off x="7903253" y="3762301"/>
            <a:ext cx="964413" cy="369332"/>
          </a:xfrm>
          <a:prstGeom prst="rect">
            <a:avLst/>
          </a:prstGeom>
          <a:noFill/>
        </p:spPr>
        <p:txBody>
          <a:bodyPr wrap="square" rtlCol="0">
            <a:spAutoFit/>
          </a:bodyPr>
          <a:lstStyle/>
          <a:p>
            <a:r>
              <a:rPr lang="tr-TR" dirty="0" err="1" smtClean="0"/>
              <a:t>N</a:t>
            </a:r>
            <a:r>
              <a:rPr lang="tr-TR" baseline="-25000" dirty="0" err="1" smtClean="0"/>
              <a:t>yeni</a:t>
            </a:r>
            <a:endParaRPr lang="tr-TR" baseline="-25000" dirty="0"/>
          </a:p>
        </p:txBody>
      </p:sp>
      <p:cxnSp>
        <p:nvCxnSpPr>
          <p:cNvPr id="25" name="24 Düz Ok Bağlayıcısı"/>
          <p:cNvCxnSpPr/>
          <p:nvPr/>
        </p:nvCxnSpPr>
        <p:spPr>
          <a:xfrm>
            <a:off x="8689070" y="4963425"/>
            <a:ext cx="0" cy="428346"/>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25 Metin kutusu"/>
          <p:cNvSpPr txBox="1"/>
          <p:nvPr/>
        </p:nvSpPr>
        <p:spPr>
          <a:xfrm>
            <a:off x="8528733" y="5378322"/>
            <a:ext cx="677866" cy="369332"/>
          </a:xfrm>
          <a:prstGeom prst="rect">
            <a:avLst/>
          </a:prstGeom>
          <a:noFill/>
        </p:spPr>
        <p:txBody>
          <a:bodyPr wrap="square" rtlCol="0">
            <a:spAutoFit/>
          </a:bodyPr>
          <a:lstStyle/>
          <a:p>
            <a:r>
              <a:rPr lang="en-US" dirty="0" smtClean="0">
                <a:solidFill>
                  <a:srgbClr val="FFFF00"/>
                </a:solidFill>
                <a:latin typeface="Blackadder ITC" panose="04020505051007020D02" pitchFamily="82" charset="0"/>
              </a:rPr>
              <a:t>mg</a:t>
            </a:r>
            <a:endParaRPr lang="tr-TR" dirty="0">
              <a:solidFill>
                <a:srgbClr val="FFFF00"/>
              </a:solidFill>
              <a:latin typeface="Blackadder ITC" panose="04020505051007020D02" pitchFamily="82" charset="0"/>
            </a:endParaRPr>
          </a:p>
        </p:txBody>
      </p:sp>
      <p:cxnSp>
        <p:nvCxnSpPr>
          <p:cNvPr id="27" name="26 Düz Ok Bağlayıcısı"/>
          <p:cNvCxnSpPr/>
          <p:nvPr/>
        </p:nvCxnSpPr>
        <p:spPr>
          <a:xfrm>
            <a:off x="9634699" y="1438237"/>
            <a:ext cx="285752"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27 Metin kutusu"/>
          <p:cNvSpPr txBox="1"/>
          <p:nvPr/>
        </p:nvSpPr>
        <p:spPr>
          <a:xfrm>
            <a:off x="3333095" y="5818929"/>
            <a:ext cx="8792680" cy="830997"/>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Not: Bir cismin dengede olması için iki koşulun</a:t>
            </a:r>
            <a:r>
              <a:rPr lang="en-US" sz="2400" dirty="0" smtClean="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da sağlanması gerekir.</a:t>
            </a:r>
            <a:endParaRPr lang="tr-TR" sz="2400" dirty="0">
              <a:latin typeface="Arial" panose="020B0604020202020204" pitchFamily="34" charset="0"/>
              <a:cs typeface="Arial" panose="020B0604020202020204" pitchFamily="34" charset="0"/>
            </a:endParaRPr>
          </a:p>
        </p:txBody>
      </p:sp>
      <p:sp>
        <p:nvSpPr>
          <p:cNvPr id="20" name="TextBox 19"/>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t>Geçen Hafta Neler Öğrendik</a:t>
            </a:r>
          </a:p>
          <a:p>
            <a:pPr marL="169863" indent="-169863">
              <a:buFont typeface="Arial" panose="020B0604020202020204" pitchFamily="34" charset="0"/>
              <a:buChar char="•"/>
            </a:pPr>
            <a:r>
              <a:rPr lang="tr-TR" dirty="0" smtClean="0"/>
              <a:t>Nasıl Dengede Kalıyorlar?</a:t>
            </a:r>
          </a:p>
          <a:p>
            <a:pPr marL="169863" indent="-169863">
              <a:buFont typeface="Arial" panose="020B0604020202020204" pitchFamily="34" charset="0"/>
              <a:buChar char="•"/>
            </a:pPr>
            <a:r>
              <a:rPr lang="tr-TR" b="1" dirty="0" smtClean="0">
                <a:solidFill>
                  <a:schemeClr val="accent1">
                    <a:lumMod val="75000"/>
                  </a:schemeClr>
                </a:solidFill>
              </a:rPr>
              <a:t>Denge Şartları</a:t>
            </a:r>
          </a:p>
          <a:p>
            <a:pPr marL="169863" indent="-169863">
              <a:buFont typeface="Arial" panose="020B0604020202020204" pitchFamily="34" charset="0"/>
              <a:buChar char="•"/>
            </a:pPr>
            <a:r>
              <a:rPr lang="tr-TR" dirty="0"/>
              <a:t>Düzgün Geometrik Cisimlerin Ağırlık Merkezleri</a:t>
            </a:r>
          </a:p>
          <a:p>
            <a:pPr marL="169863" indent="-169863">
              <a:buFont typeface="Arial" panose="020B0604020202020204" pitchFamily="34" charset="0"/>
              <a:buChar char="•"/>
            </a:pPr>
            <a:r>
              <a:rPr lang="tr-TR" dirty="0" smtClean="0"/>
              <a:t>Cisimlerin  Kütle ve Ağırlık Merkezleri</a:t>
            </a:r>
          </a:p>
          <a:p>
            <a:pPr marL="169863" indent="-169863">
              <a:buFont typeface="Arial" panose="020B0604020202020204" pitchFamily="34" charset="0"/>
              <a:buChar char="•"/>
            </a:pPr>
            <a:r>
              <a:rPr lang="tr-TR" dirty="0" smtClean="0"/>
              <a:t>Cisimlerin  Kütle vs Ağırlık Merkezleri</a:t>
            </a:r>
          </a:p>
          <a:p>
            <a:pPr marL="169863" indent="-169863">
              <a:buFont typeface="Arial" panose="020B0604020202020204" pitchFamily="34" charset="0"/>
              <a:buChar char="•"/>
            </a:pPr>
            <a:r>
              <a:rPr lang="tr-TR" dirty="0" smtClean="0"/>
              <a:t>Dengede Kalıyorlar</a:t>
            </a:r>
          </a:p>
          <a:p>
            <a:pPr marL="169863" indent="-169863">
              <a:buFont typeface="Arial" panose="020B0604020202020204" pitchFamily="34" charset="0"/>
              <a:buChar char="•"/>
            </a:pPr>
            <a:r>
              <a:rPr lang="tr-TR" dirty="0" smtClean="0"/>
              <a:t>Günün Özeti</a:t>
            </a:r>
          </a:p>
          <a:p>
            <a:pPr marL="169863" indent="-169863">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43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amond(in)">
                                      <p:cBhvr>
                                        <p:cTn id="20" dur="500"/>
                                        <p:tgtEl>
                                          <p:spTgt spid="26"/>
                                        </p:tgtEl>
                                      </p:cBhvr>
                                    </p:animEffect>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8"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amond(i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3" grpId="0"/>
      <p:bldP spid="26" grpId="0"/>
      <p:bldP spid="2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12415</TotalTime>
  <Words>2742</Words>
  <Application>Microsoft Office PowerPoint</Application>
  <PresentationFormat>Custom</PresentationFormat>
  <Paragraphs>735</Paragraphs>
  <Slides>52</Slides>
  <Notes>41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Verve</vt:lpstr>
      <vt:lpstr>11. SINIF: KUVVET ve HAREKET ÜNİTESİ   Denge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NURTOPU</cp:lastModifiedBy>
  <cp:revision>520</cp:revision>
  <cp:lastPrinted>2017-01-07T07:06:34Z</cp:lastPrinted>
  <dcterms:created xsi:type="dcterms:W3CDTF">2016-04-01T12:40:28Z</dcterms:created>
  <dcterms:modified xsi:type="dcterms:W3CDTF">2018-12-21T14:38:27Z</dcterms:modified>
</cp:coreProperties>
</file>