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81" r:id="rId1"/>
  </p:sldMasterIdLst>
  <p:notesMasterIdLst>
    <p:notesMasterId r:id="rId31"/>
  </p:notesMasterIdLst>
  <p:handoutMasterIdLst>
    <p:handoutMasterId r:id="rId32"/>
  </p:handoutMasterIdLst>
  <p:sldIdLst>
    <p:sldId id="365" r:id="rId2"/>
    <p:sldId id="366" r:id="rId3"/>
    <p:sldId id="367" r:id="rId4"/>
    <p:sldId id="542" r:id="rId5"/>
    <p:sldId id="565" r:id="rId6"/>
    <p:sldId id="583" r:id="rId7"/>
    <p:sldId id="567" r:id="rId8"/>
    <p:sldId id="568" r:id="rId9"/>
    <p:sldId id="569" r:id="rId10"/>
    <p:sldId id="570" r:id="rId11"/>
    <p:sldId id="571" r:id="rId12"/>
    <p:sldId id="588" r:id="rId13"/>
    <p:sldId id="581" r:id="rId14"/>
    <p:sldId id="572" r:id="rId15"/>
    <p:sldId id="573" r:id="rId16"/>
    <p:sldId id="586" r:id="rId17"/>
    <p:sldId id="587" r:id="rId18"/>
    <p:sldId id="577" r:id="rId19"/>
    <p:sldId id="584" r:id="rId20"/>
    <p:sldId id="585" r:id="rId21"/>
    <p:sldId id="578" r:id="rId22"/>
    <p:sldId id="566" r:id="rId23"/>
    <p:sldId id="582" r:id="rId24"/>
    <p:sldId id="580" r:id="rId25"/>
    <p:sldId id="576" r:id="rId26"/>
    <p:sldId id="429" r:id="rId27"/>
    <p:sldId id="371" r:id="rId28"/>
    <p:sldId id="370" r:id="rId29"/>
    <p:sldId id="579" r:id="rId30"/>
  </p:sldIdLst>
  <p:sldSz cx="12192000" cy="6858000"/>
  <p:notesSz cx="6669088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B" lastIdx="3" clrIdx="0">
    <p:extLst>
      <p:ext uri="{19B8F6BF-5375-455C-9EA6-DF929625EA0E}">
        <p15:presenceInfo xmlns:p15="http://schemas.microsoft.com/office/powerpoint/2012/main" userId="Author" providerId="None"/>
      </p:ext>
    </p:extLst>
  </p:cmAuthor>
  <p:cmAuthor id="2" name="Ali Eryılmaz" initials="a" lastIdx="2" clrIdx="1">
    <p:extLst>
      <p:ext uri="{19B8F6BF-5375-455C-9EA6-DF929625EA0E}">
        <p15:presenceInfo xmlns:p15="http://schemas.microsoft.com/office/powerpoint/2012/main" userId="Ali Eryılma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83" autoAdjust="0"/>
    <p:restoredTop sz="88078" autoAdjust="0"/>
  </p:normalViewPr>
  <p:slideViewPr>
    <p:cSldViewPr snapToObjects="1">
      <p:cViewPr varScale="1">
        <p:scale>
          <a:sx n="83" d="100"/>
          <a:sy n="83" d="100"/>
        </p:scale>
        <p:origin x="96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36436-C5E2-40CD-A32F-0358155F7B57}" type="datetimeFigureOut">
              <a:rPr lang="tr-TR" smtClean="0"/>
              <a:t>3.05.2019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E0D1-4967-4D9C-B770-84B6340C84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0509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ED1A8-8F54-4CFC-A53A-4B1CACC2D8B3}" type="datetimeFigureOut">
              <a:rPr lang="tr-TR" smtClean="0"/>
              <a:pPr/>
              <a:t>3.05.2019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7CE48-F3B0-4932-B93F-8E112BAB355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7350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6578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Doğru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alternatif</a:t>
            </a:r>
            <a:r>
              <a:rPr lang="en-US" dirty="0" smtClean="0"/>
              <a:t> </a:t>
            </a:r>
            <a:r>
              <a:rPr lang="en-US" dirty="0" err="1" smtClean="0"/>
              <a:t>akımın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devrede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gösterimi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şekillerdeki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gibidir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Doğru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akım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devreye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yön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akım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verirken</a:t>
            </a:r>
            <a:r>
              <a:rPr lang="en-US" baseline="0" dirty="0" smtClean="0"/>
              <a:t> alternative </a:t>
            </a:r>
            <a:r>
              <a:rPr lang="en-US" baseline="0" dirty="0" err="1" smtClean="0"/>
              <a:t>akım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devreye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yönde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akım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verir</a:t>
            </a:r>
            <a:r>
              <a:rPr lang="en-US" baseline="0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0218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1148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220 Volt </a:t>
            </a:r>
            <a:r>
              <a:rPr lang="tr-TR" noProof="0" dirty="0" smtClean="0"/>
              <a:t>RMS değeridir. Maksimum değeri 311 Volttur. </a:t>
            </a:r>
            <a:endParaRPr lang="tr-T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8635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32946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Üretim sesini düşürdü</a:t>
            </a:r>
            <a:r>
              <a:rPr lang="en-US" dirty="0" smtClean="0"/>
              <a:t> (</a:t>
            </a:r>
            <a:r>
              <a:rPr lang="en-US" dirty="0" err="1" smtClean="0"/>
              <a:t>Kommutatöre</a:t>
            </a:r>
            <a:r>
              <a:rPr lang="en-US" dirty="0" smtClean="0"/>
              <a:t> </a:t>
            </a:r>
            <a:r>
              <a:rPr lang="en-US" dirty="0" err="1" smtClean="0"/>
              <a:t>ihtiyaç</a:t>
            </a:r>
            <a:r>
              <a:rPr lang="en-US" dirty="0" smtClean="0"/>
              <a:t> </a:t>
            </a:r>
            <a:r>
              <a:rPr lang="en-US" dirty="0" err="1" smtClean="0"/>
              <a:t>kalmadığından</a:t>
            </a:r>
            <a:r>
              <a:rPr lang="en-US" dirty="0" smtClean="0"/>
              <a:t>)</a:t>
            </a: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Transferde ısı ile kaybı düşürdü</a:t>
            </a:r>
            <a:r>
              <a:rPr lang="en-US" dirty="0" smtClean="0"/>
              <a:t> (</a:t>
            </a:r>
            <a:r>
              <a:rPr lang="en-US" dirty="0" err="1" smtClean="0"/>
              <a:t>Elektrik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taşıma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hatlarında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yüksek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akımla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taşınırsa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ısı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kaybı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çok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olacaktır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Güç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aynı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kalacak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şekilde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voltaj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akım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değerlerinden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oynayabiliyor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olmak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bunu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getiriyor</a:t>
            </a:r>
            <a:r>
              <a:rPr lang="en-US" baseline="0" dirty="0" smtClean="0"/>
              <a:t>.)</a:t>
            </a: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Maliyeti düşürdü</a:t>
            </a:r>
            <a:r>
              <a:rPr lang="en-US" dirty="0" smtClean="0"/>
              <a:t> (hem </a:t>
            </a:r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 smtClean="0"/>
              <a:t>kalın</a:t>
            </a:r>
            <a:r>
              <a:rPr lang="en-US" dirty="0" smtClean="0"/>
              <a:t> </a:t>
            </a:r>
            <a:r>
              <a:rPr lang="en-US" dirty="0" err="1" smtClean="0"/>
              <a:t>tellerle</a:t>
            </a:r>
            <a:r>
              <a:rPr lang="en-US" dirty="0" smtClean="0"/>
              <a:t> </a:t>
            </a:r>
            <a:r>
              <a:rPr lang="en-US" dirty="0" err="1" smtClean="0"/>
              <a:t>taşımak</a:t>
            </a:r>
            <a:r>
              <a:rPr lang="en-US" dirty="0" smtClean="0"/>
              <a:t> </a:t>
            </a:r>
            <a:r>
              <a:rPr lang="en-US" dirty="0" err="1" smtClean="0"/>
              <a:t>gerekecekti</a:t>
            </a:r>
            <a:r>
              <a:rPr lang="en-US" dirty="0" smtClean="0"/>
              <a:t> hem </a:t>
            </a:r>
            <a:r>
              <a:rPr lang="en-US" dirty="0" err="1" smtClean="0"/>
              <a:t>farklı</a:t>
            </a:r>
            <a:r>
              <a:rPr lang="en-US" dirty="0" smtClean="0"/>
              <a:t> </a:t>
            </a:r>
            <a:r>
              <a:rPr lang="en-US" dirty="0" err="1" smtClean="0"/>
              <a:t>parçalar</a:t>
            </a:r>
            <a:r>
              <a:rPr lang="en-US" dirty="0" smtClean="0"/>
              <a:t> </a:t>
            </a:r>
            <a:r>
              <a:rPr lang="en-US" dirty="0" err="1" smtClean="0"/>
              <a:t>gerektirecekti</a:t>
            </a:r>
            <a:r>
              <a:rPr lang="en-US" dirty="0" smtClean="0"/>
              <a:t>.)</a:t>
            </a: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Verimi artırdı.</a:t>
            </a:r>
            <a:r>
              <a:rPr lang="en-US" dirty="0" smtClean="0"/>
              <a:t> (</a:t>
            </a:r>
            <a:r>
              <a:rPr lang="en-US" dirty="0" err="1" smtClean="0"/>
              <a:t>sürtünmeleri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gereksiz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parçaları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azaltarak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yaptı</a:t>
            </a:r>
            <a:r>
              <a:rPr lang="en-US" baseline="0" dirty="0" smtClean="0"/>
              <a:t>)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84500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Hangileri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kullanışlı</a:t>
            </a:r>
            <a:r>
              <a:rPr lang="en-US" dirty="0" smtClean="0"/>
              <a:t>? </a:t>
            </a:r>
            <a:r>
              <a:rPr lang="en-US" dirty="0" err="1" smtClean="0"/>
              <a:t>Duruma</a:t>
            </a:r>
            <a:r>
              <a:rPr lang="en-US" dirty="0" smtClean="0"/>
              <a:t> </a:t>
            </a:r>
            <a:r>
              <a:rPr lang="en-US" dirty="0" err="1" smtClean="0"/>
              <a:t>göre</a:t>
            </a:r>
            <a:r>
              <a:rPr lang="en-US" dirty="0" smtClean="0"/>
              <a:t> (</a:t>
            </a:r>
            <a:r>
              <a:rPr lang="en-US" dirty="0" err="1" smtClean="0"/>
              <a:t>Elektriği</a:t>
            </a:r>
            <a:r>
              <a:rPr lang="en-US" dirty="0" smtClean="0"/>
              <a:t> ne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kullanıyorsunuz</a:t>
            </a:r>
            <a:r>
              <a:rPr lang="en-US" dirty="0" smtClean="0"/>
              <a:t>? </a:t>
            </a:r>
            <a:r>
              <a:rPr lang="en-US" dirty="0" err="1" smtClean="0"/>
              <a:t>Taşırken</a:t>
            </a:r>
            <a:r>
              <a:rPr lang="en-US" dirty="0" smtClean="0"/>
              <a:t> </a:t>
            </a:r>
            <a:r>
              <a:rPr lang="en-US" dirty="0" err="1" smtClean="0"/>
              <a:t>farklı</a:t>
            </a:r>
            <a:r>
              <a:rPr lang="en-US" dirty="0" smtClean="0"/>
              <a:t>, </a:t>
            </a:r>
            <a:r>
              <a:rPr lang="en-US" dirty="0" err="1" smtClean="0"/>
              <a:t>kullanırken</a:t>
            </a:r>
            <a:r>
              <a:rPr lang="en-US" dirty="0" smtClean="0"/>
              <a:t> </a:t>
            </a:r>
            <a:r>
              <a:rPr lang="en-US" dirty="0" err="1" smtClean="0"/>
              <a:t>farklı</a:t>
            </a:r>
            <a:r>
              <a:rPr lang="en-US" dirty="0" smtClean="0"/>
              <a:t>) </a:t>
            </a:r>
            <a:r>
              <a:rPr lang="en-US" dirty="0" err="1" smtClean="0"/>
              <a:t>değişebilir</a:t>
            </a:r>
            <a:r>
              <a:rPr lang="en-US" dirty="0" smtClean="0"/>
              <a:t> </a:t>
            </a:r>
            <a:r>
              <a:rPr lang="en-US" dirty="0" err="1" smtClean="0"/>
              <a:t>ama</a:t>
            </a:r>
            <a:r>
              <a:rPr lang="en-US" dirty="0" smtClean="0"/>
              <a:t> </a:t>
            </a:r>
            <a:r>
              <a:rPr lang="en-US" dirty="0" err="1" smtClean="0"/>
              <a:t>yaygın</a:t>
            </a:r>
            <a:r>
              <a:rPr lang="en-US" dirty="0" smtClean="0"/>
              <a:t> </a:t>
            </a:r>
            <a:r>
              <a:rPr lang="en-US" dirty="0" err="1" smtClean="0"/>
              <a:t>kullanıma</a:t>
            </a:r>
            <a:r>
              <a:rPr lang="en-US" dirty="0" smtClean="0"/>
              <a:t> </a:t>
            </a:r>
            <a:r>
              <a:rPr lang="en-US" dirty="0" err="1" smtClean="0"/>
              <a:t>dikkat</a:t>
            </a:r>
            <a:r>
              <a:rPr lang="en-US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78646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Hangileri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kullanışlı</a:t>
            </a:r>
            <a:r>
              <a:rPr lang="en-US" dirty="0" smtClean="0"/>
              <a:t>? </a:t>
            </a:r>
            <a:r>
              <a:rPr lang="en-US" dirty="0" err="1" smtClean="0"/>
              <a:t>Duruma</a:t>
            </a:r>
            <a:r>
              <a:rPr lang="en-US" dirty="0" smtClean="0"/>
              <a:t> </a:t>
            </a:r>
            <a:r>
              <a:rPr lang="en-US" dirty="0" err="1" smtClean="0"/>
              <a:t>göre</a:t>
            </a:r>
            <a:r>
              <a:rPr lang="en-US" dirty="0" smtClean="0"/>
              <a:t> (</a:t>
            </a:r>
            <a:r>
              <a:rPr lang="en-US" dirty="0" err="1" smtClean="0"/>
              <a:t>Elektriği</a:t>
            </a:r>
            <a:r>
              <a:rPr lang="en-US" dirty="0" smtClean="0"/>
              <a:t> ne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kullanıyorsunuz</a:t>
            </a:r>
            <a:r>
              <a:rPr lang="en-US" dirty="0" smtClean="0"/>
              <a:t>? </a:t>
            </a:r>
            <a:r>
              <a:rPr lang="en-US" dirty="0" err="1" smtClean="0"/>
              <a:t>Taşırken</a:t>
            </a:r>
            <a:r>
              <a:rPr lang="en-US" dirty="0" smtClean="0"/>
              <a:t> </a:t>
            </a:r>
            <a:r>
              <a:rPr lang="en-US" dirty="0" err="1" smtClean="0"/>
              <a:t>farklı</a:t>
            </a:r>
            <a:r>
              <a:rPr lang="en-US" dirty="0" smtClean="0"/>
              <a:t>, </a:t>
            </a:r>
            <a:r>
              <a:rPr lang="en-US" dirty="0" err="1" smtClean="0"/>
              <a:t>kullanırken</a:t>
            </a:r>
            <a:r>
              <a:rPr lang="en-US" dirty="0" smtClean="0"/>
              <a:t> </a:t>
            </a:r>
            <a:r>
              <a:rPr lang="en-US" dirty="0" err="1" smtClean="0"/>
              <a:t>farklı</a:t>
            </a:r>
            <a:r>
              <a:rPr lang="en-US" dirty="0" smtClean="0"/>
              <a:t>) </a:t>
            </a:r>
            <a:r>
              <a:rPr lang="en-US" dirty="0" err="1" smtClean="0"/>
              <a:t>değişebilir</a:t>
            </a:r>
            <a:r>
              <a:rPr lang="en-US" dirty="0" smtClean="0"/>
              <a:t> </a:t>
            </a:r>
            <a:r>
              <a:rPr lang="en-US" dirty="0" err="1" smtClean="0"/>
              <a:t>ama</a:t>
            </a:r>
            <a:r>
              <a:rPr lang="en-US" dirty="0" smtClean="0"/>
              <a:t> </a:t>
            </a:r>
            <a:r>
              <a:rPr lang="en-US" dirty="0" err="1" smtClean="0"/>
              <a:t>yaygın</a:t>
            </a:r>
            <a:r>
              <a:rPr lang="en-US" dirty="0" smtClean="0"/>
              <a:t> </a:t>
            </a:r>
            <a:r>
              <a:rPr lang="en-US" dirty="0" err="1" smtClean="0"/>
              <a:t>kullanıma</a:t>
            </a:r>
            <a:r>
              <a:rPr lang="en-US" dirty="0" smtClean="0"/>
              <a:t> </a:t>
            </a:r>
            <a:r>
              <a:rPr lang="en-US" dirty="0" err="1" smtClean="0"/>
              <a:t>dikkat</a:t>
            </a:r>
            <a:r>
              <a:rPr lang="en-US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74311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Hangileri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kullanışlı</a:t>
            </a:r>
            <a:r>
              <a:rPr lang="en-US" dirty="0" smtClean="0"/>
              <a:t>? </a:t>
            </a:r>
            <a:r>
              <a:rPr lang="en-US" dirty="0" err="1" smtClean="0"/>
              <a:t>Duruma</a:t>
            </a:r>
            <a:r>
              <a:rPr lang="en-US" dirty="0" smtClean="0"/>
              <a:t> </a:t>
            </a:r>
            <a:r>
              <a:rPr lang="en-US" dirty="0" err="1" smtClean="0"/>
              <a:t>göre</a:t>
            </a:r>
            <a:r>
              <a:rPr lang="en-US" dirty="0" smtClean="0"/>
              <a:t> (</a:t>
            </a:r>
            <a:r>
              <a:rPr lang="en-US" dirty="0" err="1" smtClean="0"/>
              <a:t>Elektriği</a:t>
            </a:r>
            <a:r>
              <a:rPr lang="en-US" dirty="0" smtClean="0"/>
              <a:t> ne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kullanıyorsunuz</a:t>
            </a:r>
            <a:r>
              <a:rPr lang="en-US" dirty="0" smtClean="0"/>
              <a:t>? </a:t>
            </a:r>
            <a:r>
              <a:rPr lang="en-US" dirty="0" err="1" smtClean="0"/>
              <a:t>Taşırken</a:t>
            </a:r>
            <a:r>
              <a:rPr lang="en-US" dirty="0" smtClean="0"/>
              <a:t> </a:t>
            </a:r>
            <a:r>
              <a:rPr lang="en-US" dirty="0" err="1" smtClean="0"/>
              <a:t>farklı</a:t>
            </a:r>
            <a:r>
              <a:rPr lang="en-US" dirty="0" smtClean="0"/>
              <a:t>, </a:t>
            </a:r>
            <a:r>
              <a:rPr lang="en-US" dirty="0" err="1" smtClean="0"/>
              <a:t>kullanırken</a:t>
            </a:r>
            <a:r>
              <a:rPr lang="en-US" dirty="0" smtClean="0"/>
              <a:t> </a:t>
            </a:r>
            <a:r>
              <a:rPr lang="en-US" dirty="0" err="1" smtClean="0"/>
              <a:t>farklı</a:t>
            </a:r>
            <a:r>
              <a:rPr lang="en-US" dirty="0" smtClean="0"/>
              <a:t>) </a:t>
            </a:r>
            <a:r>
              <a:rPr lang="en-US" dirty="0" err="1" smtClean="0"/>
              <a:t>değişebilir</a:t>
            </a:r>
            <a:r>
              <a:rPr lang="en-US" dirty="0" smtClean="0"/>
              <a:t> </a:t>
            </a:r>
            <a:r>
              <a:rPr lang="en-US" dirty="0" err="1" smtClean="0"/>
              <a:t>ama</a:t>
            </a:r>
            <a:r>
              <a:rPr lang="en-US" dirty="0" smtClean="0"/>
              <a:t> </a:t>
            </a:r>
            <a:r>
              <a:rPr lang="en-US" dirty="0" err="1" smtClean="0"/>
              <a:t>yaygın</a:t>
            </a:r>
            <a:r>
              <a:rPr lang="en-US" dirty="0" smtClean="0"/>
              <a:t> </a:t>
            </a:r>
            <a:r>
              <a:rPr lang="en-US" dirty="0" err="1" smtClean="0"/>
              <a:t>kullanıma</a:t>
            </a:r>
            <a:r>
              <a:rPr lang="en-US" dirty="0" smtClean="0"/>
              <a:t> </a:t>
            </a:r>
            <a:r>
              <a:rPr lang="en-US" dirty="0" err="1" smtClean="0"/>
              <a:t>dikkat</a:t>
            </a:r>
            <a:r>
              <a:rPr lang="en-US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26463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yönü</a:t>
            </a:r>
            <a:r>
              <a:rPr lang="en-US" dirty="0" smtClean="0"/>
              <a:t> yok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iki</a:t>
            </a:r>
            <a:r>
              <a:rPr lang="en-US" dirty="0" smtClean="0"/>
              <a:t> </a:t>
            </a:r>
            <a:r>
              <a:rPr lang="en-US" dirty="0" err="1" smtClean="0"/>
              <a:t>yönde</a:t>
            </a:r>
            <a:r>
              <a:rPr lang="en-US" dirty="0" smtClean="0"/>
              <a:t> de </a:t>
            </a:r>
            <a:r>
              <a:rPr lang="en-US" dirty="0" err="1" smtClean="0"/>
              <a:t>çalışıyor</a:t>
            </a:r>
            <a:r>
              <a:rPr lang="en-US" dirty="0" smtClean="0"/>
              <a:t>! </a:t>
            </a:r>
            <a:r>
              <a:rPr lang="en-US" dirty="0" err="1" smtClean="0"/>
              <a:t>Yani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yönü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saniyede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frekans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değeri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kadar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değişiyor</a:t>
            </a:r>
            <a:r>
              <a:rPr lang="en-US" baseline="0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35068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5287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11403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01381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Güç</a:t>
            </a:r>
            <a:r>
              <a:rPr lang="en-US" dirty="0" smtClean="0"/>
              <a:t> </a:t>
            </a:r>
            <a:r>
              <a:rPr lang="en-US" dirty="0" err="1" smtClean="0"/>
              <a:t>formüllerini</a:t>
            </a:r>
            <a:r>
              <a:rPr lang="en-US" dirty="0" smtClean="0"/>
              <a:t> </a:t>
            </a:r>
            <a:r>
              <a:rPr lang="en-US" dirty="0" err="1" smtClean="0"/>
              <a:t>yazıp</a:t>
            </a:r>
            <a:r>
              <a:rPr lang="en-US" dirty="0" smtClean="0"/>
              <a:t> RMS </a:t>
            </a:r>
            <a:r>
              <a:rPr lang="en-US" dirty="0" err="1" smtClean="0"/>
              <a:t>değerler</a:t>
            </a:r>
            <a:r>
              <a:rPr lang="en-US" dirty="0" smtClean="0"/>
              <a:t> mi </a:t>
            </a:r>
            <a:r>
              <a:rPr lang="en-US" dirty="0" err="1" smtClean="0"/>
              <a:t>kullanılacak</a:t>
            </a:r>
            <a:r>
              <a:rPr lang="en-US" dirty="0" smtClean="0"/>
              <a:t> </a:t>
            </a:r>
            <a:r>
              <a:rPr lang="en-US" dirty="0" err="1" smtClean="0"/>
              <a:t>konuşulmalı</a:t>
            </a:r>
            <a:r>
              <a:rPr lang="en-US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22528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11403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84682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9259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0517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81366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Pillerde</a:t>
            </a:r>
            <a:r>
              <a:rPr lang="en-US" dirty="0" smtClean="0"/>
              <a:t> </a:t>
            </a:r>
            <a:r>
              <a:rPr lang="en-US" dirty="0" err="1" smtClean="0"/>
              <a:t>pozitif</a:t>
            </a:r>
            <a:r>
              <a:rPr lang="en-US" dirty="0" smtClean="0"/>
              <a:t> </a:t>
            </a:r>
            <a:r>
              <a:rPr lang="en-US" dirty="0" err="1" smtClean="0"/>
              <a:t>kutup</a:t>
            </a:r>
            <a:r>
              <a:rPr lang="en-US" dirty="0" smtClean="0"/>
              <a:t> 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iken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prizlerde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niye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yoktur</a:t>
            </a:r>
            <a:r>
              <a:rPr lang="en-US" baseline="0" dirty="0" smtClean="0"/>
              <a:t>?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5187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4054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5235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 </a:t>
            </a:r>
            <a:r>
              <a:rPr lang="en-US" dirty="0" err="1" smtClean="0"/>
              <a:t>akım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yöne</a:t>
            </a:r>
            <a:r>
              <a:rPr lang="en-US" dirty="0" smtClean="0"/>
              <a:t> </a:t>
            </a:r>
            <a:r>
              <a:rPr lang="en-US" dirty="0" err="1" smtClean="0"/>
              <a:t>doğru</a:t>
            </a:r>
            <a:r>
              <a:rPr lang="en-US" dirty="0" smtClean="0"/>
              <a:t> </a:t>
            </a:r>
            <a:r>
              <a:rPr lang="en-US" dirty="0" err="1" smtClean="0"/>
              <a:t>önce</a:t>
            </a:r>
            <a:r>
              <a:rPr lang="en-US" dirty="0" smtClean="0"/>
              <a:t> </a:t>
            </a:r>
            <a:r>
              <a:rPr lang="en-US" dirty="0" err="1" smtClean="0"/>
              <a:t>artıp</a:t>
            </a:r>
            <a:r>
              <a:rPr lang="en-US" dirty="0" smtClean="0"/>
              <a:t> </a:t>
            </a:r>
            <a:r>
              <a:rPr lang="en-US" dirty="0" err="1" smtClean="0"/>
              <a:t>maksimum</a:t>
            </a:r>
            <a:r>
              <a:rPr lang="en-US" dirty="0" smtClean="0"/>
              <a:t> </a:t>
            </a:r>
            <a:r>
              <a:rPr lang="en-US" dirty="0" err="1" smtClean="0"/>
              <a:t>büyüklüğe</a:t>
            </a:r>
            <a:r>
              <a:rPr lang="en-US" dirty="0" smtClean="0"/>
              <a:t> </a:t>
            </a:r>
            <a:r>
              <a:rPr lang="en-US" dirty="0" err="1" smtClean="0"/>
              <a:t>vardıktan</a:t>
            </a:r>
            <a:r>
              <a:rPr lang="en-US" dirty="0" smtClean="0"/>
              <a:t> </a:t>
            </a:r>
            <a:r>
              <a:rPr lang="en-US" dirty="0" err="1" smtClean="0"/>
              <a:t>sonra</a:t>
            </a:r>
            <a:r>
              <a:rPr lang="en-US" dirty="0" smtClean="0"/>
              <a:t> </a:t>
            </a:r>
            <a:r>
              <a:rPr lang="en-US" dirty="0" err="1" smtClean="0"/>
              <a:t>azalarak</a:t>
            </a:r>
            <a:r>
              <a:rPr lang="en-US" dirty="0" smtClean="0"/>
              <a:t> </a:t>
            </a:r>
            <a:r>
              <a:rPr lang="en-US" dirty="0" err="1" smtClean="0"/>
              <a:t>sıfır</a:t>
            </a:r>
            <a:r>
              <a:rPr lang="en-US" dirty="0" smtClean="0"/>
              <a:t> </a:t>
            </a:r>
            <a:r>
              <a:rPr lang="en-US" dirty="0" err="1" smtClean="0"/>
              <a:t>oluyor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ters</a:t>
            </a:r>
            <a:r>
              <a:rPr lang="en-US" dirty="0" smtClean="0"/>
              <a:t> </a:t>
            </a:r>
            <a:r>
              <a:rPr lang="en-US" dirty="0" err="1" smtClean="0"/>
              <a:t>yöne</a:t>
            </a:r>
            <a:r>
              <a:rPr lang="en-US" dirty="0" smtClean="0"/>
              <a:t> </a:t>
            </a:r>
            <a:r>
              <a:rPr lang="en-US" dirty="0" err="1" smtClean="0"/>
              <a:t>aynı</a:t>
            </a:r>
            <a:r>
              <a:rPr lang="en-US" dirty="0" smtClean="0"/>
              <a:t> </a:t>
            </a:r>
            <a:r>
              <a:rPr lang="en-US" dirty="0" err="1" smtClean="0"/>
              <a:t>değişimi</a:t>
            </a:r>
            <a:r>
              <a:rPr lang="en-US" dirty="0" smtClean="0"/>
              <a:t> </a:t>
            </a:r>
            <a:r>
              <a:rPr lang="en-US" dirty="0" err="1" smtClean="0"/>
              <a:t>gerçekleştiriyor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Alternatif</a:t>
            </a:r>
            <a:r>
              <a:rPr lang="en-US" dirty="0" smtClean="0"/>
              <a:t> mi </a:t>
            </a:r>
            <a:r>
              <a:rPr lang="en-US" dirty="0" err="1" smtClean="0"/>
              <a:t>Değişken</a:t>
            </a:r>
            <a:r>
              <a:rPr lang="en-US" dirty="0" smtClean="0"/>
              <a:t> mi?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5209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Voltajın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akımın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değişimi</a:t>
            </a:r>
            <a:r>
              <a:rPr lang="en-US" baseline="0" dirty="0" smtClean="0"/>
              <a:t> sinus </a:t>
            </a:r>
            <a:r>
              <a:rPr lang="en-US" baseline="0" dirty="0" err="1" smtClean="0"/>
              <a:t>dalgasının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değerlerine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benzer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Sinüs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dalgası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cinsinden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formüldeki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gibi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yazılabilir</a:t>
            </a:r>
            <a:r>
              <a:rPr lang="en-US" baseline="0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444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 Üçgen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1 Grup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6 Serbest Form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7 Serbest Form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10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A160B30-60EE-45FA-8251-617A49E60C36}" type="datetimeFigureOut">
              <a:rPr lang="tr-TR" smtClean="0"/>
              <a:pPr/>
              <a:t>3.05.2019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3.05.2019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3.05.2019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3.05.2019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3.05.2019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Köşeli Çift Ayraç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7 Köşeli Çift Ayraç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3.05.2019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3.05.2019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3.05.2019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3.05.2019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CA160B30-60EE-45FA-8251-617A49E60C36}" type="datetimeFigureOut">
              <a:rPr lang="tr-TR" smtClean="0"/>
              <a:pPr/>
              <a:t>3.05.2019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A160B30-60EE-45FA-8251-617A49E60C36}" type="datetimeFigureOut">
              <a:rPr lang="tr-TR" smtClean="0"/>
              <a:pPr/>
              <a:t>3.05.2019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10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Köşeli Çift Ayraç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12 Köşeli Çift Ayraç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14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A160B30-60EE-45FA-8251-617A49E60C36}" type="datetimeFigureOut">
              <a:rPr lang="tr-TR" smtClean="0"/>
              <a:pPr/>
              <a:t>3.05.2019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10.png"/><Relationship Id="rId10" Type="http://schemas.openxmlformats.org/officeDocument/2006/relationships/image" Target="../media/image27.png"/><Relationship Id="rId4" Type="http://schemas.openxmlformats.org/officeDocument/2006/relationships/image" Target="../media/image200.png"/><Relationship Id="rId9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zlesene.com/video/yildirimlarin-efendisi-nikola-tesla-master-of-lightning/3602719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7448" y="1412776"/>
            <a:ext cx="9435645" cy="240654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11. 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>SINIF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ELEKTRİK </a:t>
            </a:r>
            <a:r>
              <a:rPr lang="tr-TR" cap="none" dirty="0" smtClean="0">
                <a:latin typeface="Calibri" pitchFamily="34" charset="0"/>
                <a:cs typeface="Calibri" pitchFamily="34" charset="0"/>
              </a:rPr>
              <a:t>ve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MANYETİZMA 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>ÜNİTESİ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>Alternatif Akım 1</a:t>
            </a:r>
            <a:endParaRPr lang="tr-TR" sz="3100" cap="non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176" y="4365104"/>
            <a:ext cx="4104456" cy="849835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Prof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Dr. Ali ERYILMAZ</a:t>
            </a:r>
            <a:endParaRPr lang="tr-TR" sz="2400" b="1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99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19736" y="293950"/>
            <a:ext cx="8136904" cy="1143000"/>
          </a:xfrm>
        </p:spPr>
        <p:txBody>
          <a:bodyPr>
            <a:normAutofit fontScale="90000"/>
          </a:bodyPr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Alternatif (AC) ve Doğru Akım (DC)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736" y="2708920"/>
            <a:ext cx="7032959" cy="21212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047" y="1401171"/>
            <a:ext cx="2362545" cy="424731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Geçen Hafta Neler Öğrendik?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 Prizlerinin Pozitif ve Negatif Uçları Neresidir?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Ampul Sürekli Işık Veriyor mu? </a:t>
            </a:r>
            <a:endParaRPr lang="en-US" sz="12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(Değiş</a:t>
            </a:r>
            <a:r>
              <a:rPr lang="en-US" sz="12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sz="12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en) Akım (AC)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Akımın Etkin ve Maksimum Değerleri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Akım ve Doğru Akımın Avantaj ve Dezavantajları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 Prizlerinin Pozitif ve Negatif Uçları Neresidir?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Ampul Sürekli Işık Veriyor mu? </a:t>
            </a:r>
            <a:endParaRPr lang="en-US" sz="1200" dirty="0">
              <a:solidFill>
                <a:srgbClr val="FFC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Günün özeti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Soru Çözümü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Bugün ne öğrendik</a:t>
            </a:r>
            <a:r>
              <a:rPr lang="en-US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tr-TR" sz="1200" dirty="0">
              <a:solidFill>
                <a:srgbClr val="FFC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69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215680" y="404664"/>
            <a:ext cx="8352928" cy="1143000"/>
          </a:xfrm>
        </p:spPr>
        <p:txBody>
          <a:bodyPr>
            <a:normAutofit/>
          </a:bodyPr>
          <a:lstStyle/>
          <a:p>
            <a:r>
              <a:rPr lang="tr-TR" sz="2800" b="0" dirty="0" smtClean="0">
                <a:solidFill>
                  <a:schemeClr val="tx1"/>
                </a:solidFill>
                <a:effectLst/>
              </a:rPr>
              <a:t>Alternatif Akımın Etkin ve Maksimum Değerleri</a:t>
            </a:r>
            <a:endParaRPr lang="tr-TR" sz="2800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372" y="1401171"/>
            <a:ext cx="2007368" cy="15567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80" y="1471627"/>
            <a:ext cx="2368244" cy="161767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9682816" y="2531904"/>
                <a:ext cx="835357" cy="5535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tr-TR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2816" y="2531904"/>
                <a:ext cx="835357" cy="5535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158038" y="2540279"/>
                <a:ext cx="851772" cy="5554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tr-TR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038" y="2540279"/>
                <a:ext cx="851772" cy="5554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61047" y="1401171"/>
            <a:ext cx="2362545" cy="424731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Geçen Hafta Neler Öğrendik?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 Prizlerinin Pozitif ve Negatif Uçları Neresidir?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Ampul Sürekli Işık Veriyor mu? </a:t>
            </a:r>
            <a:endParaRPr lang="en-US" sz="12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(Değiş</a:t>
            </a:r>
            <a: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en) Akım (AC)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Akımın Etkin ve Maksimum Değerleri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Akım ve Doğru Akımın Avantaj ve Dezavantajları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 Prizlerinin Pozitif ve Negatif Uçları Neresidir?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Ampul Sürekli Işık Veriyor mu? </a:t>
            </a:r>
            <a:endParaRPr lang="en-US" sz="1200" dirty="0">
              <a:solidFill>
                <a:srgbClr val="FFC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Günün özeti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Soru Çözümü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Bugün ne öğrendik</a:t>
            </a:r>
            <a:r>
              <a:rPr lang="en-US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tr-TR" sz="1200" dirty="0">
              <a:solidFill>
                <a:srgbClr val="FFC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43672" y="3212976"/>
            <a:ext cx="8928992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dirty="0" smtClean="0"/>
              <a:t>Değişken akımın </a:t>
            </a:r>
            <a:r>
              <a:rPr lang="en-US" dirty="0" smtClean="0"/>
              <a:t>RMS</a:t>
            </a:r>
            <a:r>
              <a:rPr lang="tr-TR" dirty="0" smtClean="0"/>
              <a:t> (</a:t>
            </a:r>
            <a:r>
              <a:rPr lang="tr-TR" dirty="0" err="1" smtClean="0"/>
              <a:t>root</a:t>
            </a:r>
            <a:r>
              <a:rPr lang="tr-TR" dirty="0" smtClean="0"/>
              <a:t> </a:t>
            </a:r>
            <a:r>
              <a:rPr lang="tr-TR" dirty="0" err="1" smtClean="0"/>
              <a:t>mean</a:t>
            </a:r>
            <a:r>
              <a:rPr lang="tr-TR" dirty="0" smtClean="0"/>
              <a:t> </a:t>
            </a:r>
            <a:r>
              <a:rPr lang="tr-TR" dirty="0" err="1" smtClean="0"/>
              <a:t>square</a:t>
            </a:r>
            <a:r>
              <a:rPr lang="tr-TR" dirty="0" smtClean="0"/>
              <a:t>) değeri (etkin değeri), ampermetre ve voltmetrenin </a:t>
            </a:r>
            <a:r>
              <a:rPr lang="tr-TR" b="1" dirty="0" smtClean="0"/>
              <a:t>ölçtüğü</a:t>
            </a:r>
            <a:r>
              <a:rPr lang="tr-TR" dirty="0" smtClean="0"/>
              <a:t> değerdir. </a:t>
            </a:r>
          </a:p>
          <a:p>
            <a:pPr marL="231775" indent="-2317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dirty="0" smtClean="0"/>
              <a:t>Değişken bir akımın bir dirençte enerji olarak ortaya çıkaracağı etkinin </a:t>
            </a:r>
            <a:r>
              <a:rPr lang="tr-TR" b="1" dirty="0" smtClean="0"/>
              <a:t>aynısını</a:t>
            </a:r>
            <a:r>
              <a:rPr lang="tr-TR" dirty="0" smtClean="0"/>
              <a:t> doğru akım ile çıkaran değerdir. </a:t>
            </a:r>
          </a:p>
          <a:p>
            <a:pPr marL="231775" indent="-2317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dirty="0" smtClean="0"/>
              <a:t>Sinüs şeklindeki voltaj ve akım sinyalleri için maksimum değerin </a:t>
            </a:r>
            <a:r>
              <a:rPr lang="tr-TR" b="1" dirty="0" smtClean="0"/>
              <a:t>kök ikiye</a:t>
            </a:r>
            <a:r>
              <a:rPr lang="tr-TR" dirty="0" smtClean="0"/>
              <a:t> bölümüdür. RMS değer, ortalama değer değildir. Bu sinyalin ortalama değeri </a:t>
            </a:r>
            <a:r>
              <a:rPr lang="tr-TR" b="1" dirty="0" smtClean="0"/>
              <a:t>sıfırdır</a:t>
            </a:r>
            <a:r>
              <a:rPr lang="tr-TR" dirty="0" smtClean="0"/>
              <a:t>. </a:t>
            </a:r>
          </a:p>
          <a:p>
            <a:pPr marL="231775" indent="-2317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dirty="0" smtClean="0"/>
              <a:t>Elektriksel güç hesaplamalarında etkin değerler kullanılır.</a:t>
            </a:r>
          </a:p>
          <a:p>
            <a:pPr marL="231775" indent="-2317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dirty="0" smtClean="0"/>
              <a:t>Diğer değişim şekillerinde (sinüs dışı) etkin değer formülü </a:t>
            </a:r>
            <a:r>
              <a:rPr lang="tr-TR" b="1" dirty="0" smtClean="0"/>
              <a:t>farklıdır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8259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071664" y="404664"/>
            <a:ext cx="8496944" cy="1143000"/>
          </a:xfrm>
        </p:spPr>
        <p:txBody>
          <a:bodyPr>
            <a:normAutofit/>
          </a:bodyPr>
          <a:lstStyle/>
          <a:p>
            <a:r>
              <a:rPr lang="tr-TR" sz="2800" b="0" dirty="0" smtClean="0">
                <a:solidFill>
                  <a:schemeClr val="tx1"/>
                </a:solidFill>
                <a:effectLst/>
              </a:rPr>
              <a:t>Alternatif Akımın Etkin ve Maksimum Değerleri</a:t>
            </a:r>
            <a:endParaRPr lang="tr-TR" sz="28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047" y="1401171"/>
            <a:ext cx="2362545" cy="424731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Geçen Hafta Neler Öğrendik?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 Prizlerinin Pozitif ve Negatif Uçları Neresidir?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Ampul Sürekli Işık Veriyor mu? </a:t>
            </a:r>
            <a:endParaRPr lang="en-US" sz="12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(Değiş</a:t>
            </a:r>
            <a: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en) Akım (AC)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Akımın Etkin ve Maksimum Değerleri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Akım ve Doğru Akımın Avantaj ve Dezavantajları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 Prizlerinin Pozitif ve Negatif Uçları Neresidir?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Ampul Sürekli Işık Veriyor mu? </a:t>
            </a:r>
            <a:endParaRPr lang="en-US" sz="1200" dirty="0">
              <a:solidFill>
                <a:srgbClr val="FFC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Günün özeti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Soru Çözümü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Bugün ne öğrendik</a:t>
            </a:r>
            <a:r>
              <a:rPr lang="en-US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tr-TR" sz="1200" dirty="0">
              <a:solidFill>
                <a:srgbClr val="FFC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808" y="3682007"/>
            <a:ext cx="4464496" cy="28678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42057" y="1484784"/>
            <a:ext cx="4086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Türkiye 220 V ve 50 Hz ne demek?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5486073" y="2098507"/>
                <a:ext cx="20613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i="1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Ꜫ</a:t>
                </a:r>
                <a:r>
                  <a:rPr lang="en-US" i="1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= </a:t>
                </a:r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𝑚𝑎𝑘</m:t>
                        </m:r>
                      </m:sub>
                    </m:sSub>
                  </m:oMath>
                </a14:m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sin(wt) </a:t>
                </a:r>
                <a:endParaRPr lang="tr-TR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073" y="2098507"/>
                <a:ext cx="2061334" cy="276999"/>
              </a:xfrm>
              <a:prstGeom prst="rect">
                <a:avLst/>
              </a:prstGeom>
              <a:blipFill>
                <a:blip r:embed="rId4"/>
                <a:stretch>
                  <a:fillRect l="-7101" t="-32609" r="-4734" b="-50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5374440" y="2629040"/>
                <a:ext cx="2512226" cy="9439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V =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220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/>
                  <a:t>sin</a:t>
                </a:r>
                <a:r>
                  <a:rPr lang="en-US" i="1" dirty="0" smtClean="0"/>
                  <a:t>(2</a:t>
                </a:r>
                <a:r>
                  <a:rPr lang="el-GR" i="1" dirty="0" smtClean="0"/>
                  <a:t>π</a:t>
                </a:r>
                <a:r>
                  <a:rPr lang="en-US" i="1" dirty="0" smtClean="0"/>
                  <a:t>50t)</a:t>
                </a:r>
              </a:p>
              <a:p>
                <a:endParaRPr lang="en-US" i="1" dirty="0" smtClean="0"/>
              </a:p>
              <a:p>
                <a:r>
                  <a:rPr lang="en-US" dirty="0"/>
                  <a:t>V = </a:t>
                </a:r>
                <a14:m>
                  <m:oMath xmlns:m="http://schemas.openxmlformats.org/officeDocument/2006/math">
                    <m:r>
                      <a:rPr lang="en-US" b="0" i="1" smtClean="0">
                        <a:ea typeface="Cambria Math" panose="02040503050406030204" pitchFamily="18" charset="0"/>
                      </a:rPr>
                      <m:t>311</m:t>
                    </m:r>
                  </m:oMath>
                </a14:m>
                <a:r>
                  <a:rPr lang="en-US" dirty="0"/>
                  <a:t>sin</a:t>
                </a:r>
                <a:r>
                  <a:rPr lang="en-US" i="1" dirty="0"/>
                  <a:t>(</a:t>
                </a:r>
                <a:r>
                  <a:rPr lang="en-US" i="1" dirty="0" smtClean="0"/>
                  <a:t>314t)</a:t>
                </a:r>
                <a:endParaRPr lang="tr-TR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440" y="2629040"/>
                <a:ext cx="2512226" cy="943976"/>
              </a:xfrm>
              <a:prstGeom prst="rect">
                <a:avLst/>
              </a:prstGeom>
              <a:blipFill>
                <a:blip r:embed="rId5"/>
                <a:stretch>
                  <a:fillRect l="-2184" r="-1456" b="-967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8321221" y="1974292"/>
                <a:ext cx="1663211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1221" y="1974292"/>
                <a:ext cx="1663211" cy="5186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672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431704" y="404664"/>
            <a:ext cx="8136904" cy="1143000"/>
          </a:xfrm>
        </p:spPr>
        <p:txBody>
          <a:bodyPr>
            <a:normAutofit fontScale="90000"/>
          </a:bodyPr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Alternatif Akımın Etkin ve Maksimum Değerleri</a:t>
            </a:r>
            <a:r>
              <a:rPr lang="en-US" b="0" dirty="0" smtClean="0">
                <a:solidFill>
                  <a:schemeClr val="tx1"/>
                </a:solidFill>
                <a:effectLst/>
              </a:rPr>
              <a:t>: </a:t>
            </a:r>
            <a:r>
              <a:rPr lang="en-US" sz="3100" b="0" dirty="0" err="1" smtClean="0">
                <a:solidFill>
                  <a:schemeClr val="tx1"/>
                </a:solidFill>
                <a:effectLst/>
              </a:rPr>
              <a:t>Örnek</a:t>
            </a:r>
            <a:r>
              <a:rPr lang="en-US" sz="3100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3100" b="0" dirty="0" err="1" smtClean="0">
                <a:solidFill>
                  <a:schemeClr val="tx1"/>
                </a:solidFill>
                <a:effectLst/>
              </a:rPr>
              <a:t>Çözelim</a:t>
            </a:r>
            <a:endParaRPr lang="tr-TR" sz="3100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704" y="1628800"/>
            <a:ext cx="8499830" cy="18205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1460" y="3746483"/>
            <a:ext cx="8439636" cy="241882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1047" y="1401171"/>
            <a:ext cx="2362545" cy="424731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Geçen Hafta Neler Öğrendik?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 Prizlerinin Pozitif ve Negatif Uçları Neresidir?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Ampul Sürekli Işık Veriyor mu? </a:t>
            </a:r>
            <a:endParaRPr lang="en-US" sz="12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(Değiş</a:t>
            </a:r>
            <a: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en) Akım (AC)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Akımın Etkin ve Maksimum Değerleri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Akım ve Doğru Akımın Avantaj ve Dezavantajları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 Prizlerinin Pozitif ve Negatif Uçları Neresidir?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Ampul Sürekli Işık Veriyor mu? </a:t>
            </a:r>
            <a:endParaRPr lang="en-US" sz="1200" dirty="0">
              <a:solidFill>
                <a:srgbClr val="FFC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Günün özeti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Soru Çözümü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Bugün ne öğrendik</a:t>
            </a:r>
            <a:r>
              <a:rPr lang="en-US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tr-TR" sz="1200" dirty="0">
              <a:solidFill>
                <a:srgbClr val="FFC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52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431704" y="404664"/>
            <a:ext cx="8136904" cy="1143000"/>
          </a:xfrm>
        </p:spPr>
        <p:txBody>
          <a:bodyPr>
            <a:normAutofit fontScale="90000"/>
          </a:bodyPr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Alternatif Akım ve Doğru Akımın Avantaj ve Dezavantajları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3658" y="1547664"/>
            <a:ext cx="8504990" cy="5035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4000" dirty="0" smtClean="0"/>
              <a:t>Alternatif Akım;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200" dirty="0" smtClean="0"/>
              <a:t>Üretimdeki komütatörden gelen  sesi düşürdü.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200" dirty="0" smtClean="0"/>
              <a:t>Elektrik transferinde ısı ile kaybı düşürdü.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200" dirty="0" smtClean="0"/>
              <a:t>Elektrik transferinde daha ince kablolarla taşınabildiği için maliyeti düşürdü.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200" dirty="0" smtClean="0"/>
              <a:t>Gerilim yükseltilmesi ve düşürülmesini ucuzlattı ve kolaylaştırdı.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200" dirty="0" smtClean="0"/>
              <a:t>Elektrik transferinde, motorlarında ve transformatörlerde verimi artırdı.</a:t>
            </a:r>
            <a:endParaRPr lang="tr-TR" sz="2200" dirty="0"/>
          </a:p>
        </p:txBody>
      </p:sp>
      <p:sp>
        <p:nvSpPr>
          <p:cNvPr id="5" name="Rectangle 4"/>
          <p:cNvSpPr/>
          <p:nvPr/>
        </p:nvSpPr>
        <p:spPr>
          <a:xfrm>
            <a:off x="61047" y="1401171"/>
            <a:ext cx="2362545" cy="424731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Geçen Hafta Neler Öğrendik?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 Prizlerinin Pozitif ve Negatif Uçları Neresidir?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Ampul Sürekli Işık Veriyor mu? </a:t>
            </a:r>
            <a:endParaRPr lang="en-US" sz="12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(Değiş</a:t>
            </a:r>
            <a: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en) Akım (AC)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Akımın Etkin ve Maksimum Değerleri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Akım ve Doğru Akımın Avantaj ve Dezavantajları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 Prizlerinin Pozitif ve Negatif Uçları Neresidir?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Ampul Sürekli Işık Veriyor mu? </a:t>
            </a:r>
            <a:endParaRPr lang="en-US" sz="1200" dirty="0">
              <a:solidFill>
                <a:srgbClr val="FFC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Günün özeti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Soru Çözümü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Bugün ne öğrendik</a:t>
            </a:r>
            <a:r>
              <a:rPr lang="en-US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tr-TR" sz="1200" dirty="0">
              <a:solidFill>
                <a:srgbClr val="FFC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38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431704" y="404664"/>
            <a:ext cx="8136904" cy="1143000"/>
          </a:xfrm>
        </p:spPr>
        <p:txBody>
          <a:bodyPr>
            <a:normAutofit fontScale="90000"/>
          </a:bodyPr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Alternatif Akım ve Doğru Akımın Avantaj ve Dezavantajları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 descr="Image result for ülkelerin voltajı ve frekans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1844824"/>
            <a:ext cx="8454699" cy="461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047" y="1401171"/>
            <a:ext cx="2362545" cy="424731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Geçen Hafta Neler Öğrendik?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 Prizlerinin Pozitif ve Negatif Uçları Neresidir?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Ampul Sürekli Işık Veriyor mu? </a:t>
            </a:r>
            <a:endParaRPr lang="en-US" sz="12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(Değiş</a:t>
            </a:r>
            <a: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en) Akım (AC)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Akımın Etkin ve Maksimum Değerleri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Akım ve Doğru Akımın Avantaj ve Dezavantajları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 Prizlerinin Pozitif ve Negatif Uçları Neresidir?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Ampul Sürekli Işık Veriyor mu? </a:t>
            </a:r>
            <a:endParaRPr lang="en-US" sz="1200" dirty="0">
              <a:solidFill>
                <a:srgbClr val="FFC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Günün özeti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Soru Çözümü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Bugün ne öğrendik</a:t>
            </a:r>
            <a:r>
              <a:rPr lang="en-US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tr-TR" sz="1200" dirty="0">
              <a:solidFill>
                <a:srgbClr val="FFC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22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431704" y="404664"/>
            <a:ext cx="813690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b="0" dirty="0" smtClean="0">
                <a:solidFill>
                  <a:schemeClr val="tx1"/>
                </a:solidFill>
                <a:effectLst/>
              </a:rPr>
              <a:t>Alternatif Akım ve Doğru Akımın Avantaj ve Dezavantajları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047" y="1401171"/>
            <a:ext cx="2362545" cy="424731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Geçen Hafta Neler Öğrendik?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 Prizlerinin Pozitif ve Negatif Uçları Neresidir?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Ampul Sürekli Işık Veriyor mu? </a:t>
            </a:r>
            <a:endParaRPr lang="en-US" sz="12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(Değiş</a:t>
            </a:r>
            <a: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en) Akım (AC)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Akımın Etkin ve Maksimum Değerleri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Akım ve Doğru Akımın Avantaj ve Dezavantajları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 Prizlerinin Pozitif ve Negatif Uçları Neresidir?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Ampul Sürekli Işık Veriyor mu? </a:t>
            </a:r>
            <a:endParaRPr lang="en-US" sz="1200" dirty="0">
              <a:solidFill>
                <a:srgbClr val="FFC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Günün özeti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Soru Çözümü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Bugün ne öğrendik</a:t>
            </a:r>
            <a:r>
              <a:rPr lang="en-US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tr-TR" sz="1200" dirty="0">
              <a:solidFill>
                <a:srgbClr val="FFC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41793"/>
          <a:stretch/>
        </p:blipFill>
        <p:spPr>
          <a:xfrm>
            <a:off x="4151784" y="1628800"/>
            <a:ext cx="6805538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431704" y="404664"/>
            <a:ext cx="813690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b="0" dirty="0" smtClean="0">
                <a:solidFill>
                  <a:schemeClr val="tx1"/>
                </a:solidFill>
                <a:effectLst/>
              </a:rPr>
              <a:t>Alternatif Akım ve Doğru Akımın Avantaj ve Dezavantajları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047" y="1401171"/>
            <a:ext cx="2362545" cy="424731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Geçen Hafta Neler Öğrendik?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 Prizlerinin Pozitif ve Negatif Uçları Neresidir?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Ampul Sürekli Işık Veriyor mu? </a:t>
            </a:r>
            <a:endParaRPr lang="en-US" sz="12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(Değiş</a:t>
            </a:r>
            <a: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en) Akım (AC)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Akımın Etkin ve Maksimum Değerleri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Akım ve Doğru Akımın Avantaj ve Dezavantajları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 Prizlerinin Pozitif ve Negatif Uçları Neresidir?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Ampul Sürekli Işık Veriyor mu? </a:t>
            </a:r>
            <a:endParaRPr lang="en-US" sz="1200" dirty="0">
              <a:solidFill>
                <a:srgbClr val="FFC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Günün özeti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Soru Çözümü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Bugün ne öğrendik</a:t>
            </a:r>
            <a:r>
              <a:rPr lang="en-US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tr-TR" sz="1200" dirty="0">
              <a:solidFill>
                <a:srgbClr val="FFC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129" y="1916831"/>
            <a:ext cx="9596551" cy="424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00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19736" y="293950"/>
            <a:ext cx="7843854" cy="1143000"/>
          </a:xfrm>
        </p:spPr>
        <p:txBody>
          <a:bodyPr>
            <a:normAutofit fontScale="90000"/>
          </a:bodyPr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Elektrik Prizlerinin Pozitif ve Negatif Uçları Neresidir?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1028" name="Picture 4" descr="Image result for pri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4293096"/>
            <a:ext cx="4297660" cy="214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battery hol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1484784"/>
            <a:ext cx="451250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1047" y="1401171"/>
            <a:ext cx="2362545" cy="424731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Geçen Hafta Neler Öğrendik?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 Prizlerinin Pozitif ve Negatif Uçları Neresidir?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Ampul Sürekli Işık Veriyor mu? </a:t>
            </a:r>
            <a:endParaRPr lang="en-US" sz="12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(Değiş</a:t>
            </a:r>
            <a: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en) Akım (AC)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Akımın Etkin ve Maksimum Değerleri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Akım ve Doğru Akımın Avantaj ve Dezavantajları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 Prizlerinin Pozitif ve Negatif Uçları Neresidir?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Ampul Sürekli Işık Veriyor mu? </a:t>
            </a:r>
            <a:endParaRPr lang="en-US" sz="1200" dirty="0">
              <a:solidFill>
                <a:srgbClr val="FFC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Günün özeti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Soru Çözümü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Bugün ne öğrendik</a:t>
            </a:r>
            <a:r>
              <a:rPr lang="en-US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tr-TR" sz="1200" dirty="0">
              <a:solidFill>
                <a:srgbClr val="FFC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58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İ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2" y="772193"/>
            <a:ext cx="4464496" cy="608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19736" y="293950"/>
            <a:ext cx="7843854" cy="1143000"/>
          </a:xfrm>
        </p:spPr>
        <p:txBody>
          <a:bodyPr>
            <a:normAutofit fontScale="90000"/>
          </a:bodyPr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Ampul Sürekli Işık Veriyor mu?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047" y="1401171"/>
            <a:ext cx="2362545" cy="424731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Geçen Hafta Neler Öğrendik?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 Prizlerinin Pozitif ve Negatif Uçları Neresidir?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Ampul Sürekli Işık Veriyor mu? </a:t>
            </a:r>
            <a:endParaRPr lang="en-US" sz="1200" dirty="0">
              <a:solidFill>
                <a:schemeClr val="accent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(Değiş</a:t>
            </a:r>
            <a:r>
              <a:rPr lang="en-US" sz="1200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sz="1200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en) Akım (AC)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Akımın Etkin ve Maksimum Değerleri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Akım ve Doğru Akımın Avantaj ve Dezavantajları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 Prizlerinin Pozitif ve Negatif Uçları Neresidir?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Ampul Sürekli Işık Veriyor mu? </a:t>
            </a:r>
            <a:endParaRPr lang="en-US" sz="1200" dirty="0">
              <a:solidFill>
                <a:srgbClr val="00B05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Günün özeti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Soru Çözümü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Bugün ne öğrendik</a:t>
            </a:r>
            <a:r>
              <a:rPr lang="en-US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tr-TR" sz="1200" dirty="0">
              <a:solidFill>
                <a:srgbClr val="FFC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00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8257" y="1311159"/>
            <a:ext cx="67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Ne Öğreneceğiz: KAZANIMLAR</a:t>
            </a:r>
            <a:endParaRPr lang="tr-TR" sz="2800" b="1" dirty="0"/>
          </a:p>
        </p:txBody>
      </p:sp>
      <p:sp>
        <p:nvSpPr>
          <p:cNvPr id="5" name="Rectangle 2"/>
          <p:cNvSpPr/>
          <p:nvPr/>
        </p:nvSpPr>
        <p:spPr>
          <a:xfrm>
            <a:off x="695400" y="2089879"/>
            <a:ext cx="95050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11.2.5</a:t>
            </a:r>
            <a:r>
              <a:rPr lang="tr-TR" b="1" dirty="0"/>
              <a:t>. ALTERNATİF AKIM </a:t>
            </a:r>
            <a:endParaRPr lang="en-US" b="1" dirty="0" smtClean="0"/>
          </a:p>
          <a:p>
            <a:endParaRPr lang="tr-TR" dirty="0"/>
          </a:p>
          <a:p>
            <a:r>
              <a:rPr lang="tr-TR" b="1" dirty="0"/>
              <a:t>11.2.5.1. Alternatif akımı açıklar. </a:t>
            </a:r>
            <a:endParaRPr lang="tr-TR" dirty="0"/>
          </a:p>
          <a:p>
            <a:pPr marL="803275"/>
            <a:r>
              <a:rPr lang="tr-TR" i="1" dirty="0"/>
              <a:t>Öğrencilerin farklı ülkelerin elektrik şebekelerinde kullanılan gerilim değerleri ile ilgili araştırma yapmaları ve araştırma bulgularına dayanarak bu değerlerin kullanılmasının sebeplerini tartışmaları sağlanır. </a:t>
            </a:r>
            <a:endParaRPr lang="en-US" i="1" dirty="0" smtClean="0"/>
          </a:p>
          <a:p>
            <a:pPr marL="803275"/>
            <a:endParaRPr lang="tr-TR" dirty="0"/>
          </a:p>
          <a:p>
            <a:r>
              <a:rPr lang="tr-TR" b="1" dirty="0"/>
              <a:t>11.2.5.2. Alternatif ve doğru akımı karşılaştırır. </a:t>
            </a:r>
            <a:endParaRPr lang="tr-TR" dirty="0"/>
          </a:p>
          <a:p>
            <a:pPr marL="1087438" indent="-284163"/>
            <a:r>
              <a:rPr lang="tr-TR" i="1" dirty="0"/>
              <a:t>a) Alternatif ve doğru akımın kullanıldığı yerler açıklanarak bu akımların karşılaştırılması sağlanır. </a:t>
            </a:r>
            <a:endParaRPr lang="tr-TR" dirty="0"/>
          </a:p>
          <a:p>
            <a:pPr marL="1087438" indent="-284163"/>
            <a:r>
              <a:rPr lang="tr-TR" i="1" dirty="0"/>
              <a:t>b) Edison ve Tesla’nın alternatif akım ve doğru akım ile ilgili görüşlerinin karşılaştırılması sağlanır. </a:t>
            </a:r>
            <a:endParaRPr lang="tr-TR" dirty="0"/>
          </a:p>
          <a:p>
            <a:pPr marL="1087438" indent="-284163"/>
            <a:r>
              <a:rPr lang="tr-TR" i="1" dirty="0"/>
              <a:t>c) Alternatif akımın etkin ve maksimum değerleri vurgulanır.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8800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İlgili resi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24" y="4076308"/>
            <a:ext cx="1964958" cy="26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19736" y="293950"/>
            <a:ext cx="7843854" cy="1143000"/>
          </a:xfrm>
        </p:spPr>
        <p:txBody>
          <a:bodyPr>
            <a:normAutofit fontScale="90000"/>
          </a:bodyPr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Ampul Sürekli Işık Veriyor mu?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047" y="1401171"/>
            <a:ext cx="2362545" cy="424731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Geçen Hafta Neler Öğrendik?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 Prizlerinin Pozitif ve Negatif Uçları Neresidir?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Ampul Sürekli Işık Veriyor mu? </a:t>
            </a:r>
            <a:endParaRPr lang="en-US" sz="1200" dirty="0">
              <a:solidFill>
                <a:schemeClr val="accent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(Değiş</a:t>
            </a:r>
            <a:r>
              <a:rPr lang="en-US" sz="1200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sz="1200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en) Akım (AC)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Akımın Etkin ve Maksimum Değerleri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Akım ve Doğru Akımın Avantaj ve Dezavantajları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 Prizlerinin Pozitif ve Negatif Uçları Neresidir?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Ampul Sürekli Işık Veriyor mu? </a:t>
            </a:r>
            <a:endParaRPr lang="en-US" sz="1200" dirty="0">
              <a:solidFill>
                <a:srgbClr val="00B05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Günün özeti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Soru Çözümü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Bugün ne öğrendik</a:t>
            </a:r>
            <a:r>
              <a:rPr lang="en-US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tr-TR" sz="1200" dirty="0">
              <a:solidFill>
                <a:srgbClr val="FFC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760" y="1772816"/>
            <a:ext cx="5723214" cy="28083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79776" y="5186823"/>
            <a:ext cx="53158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Türkiye’de</a:t>
            </a:r>
            <a:r>
              <a:rPr lang="en-US" dirty="0" smtClean="0"/>
              <a:t>;</a:t>
            </a:r>
          </a:p>
          <a:p>
            <a:pPr marL="517525" indent="-173038">
              <a:buFont typeface="Arial" panose="020B0604020202020204" pitchFamily="34" charset="0"/>
              <a:buChar char="•"/>
            </a:pPr>
            <a:r>
              <a:rPr lang="tr-TR" dirty="0" smtClean="0"/>
              <a:t>Bir saniyede kaç dalga üretiliyor?</a:t>
            </a:r>
          </a:p>
          <a:p>
            <a:pPr marL="517525" indent="-173038">
              <a:buFont typeface="Arial" panose="020B0604020202020204" pitchFamily="34" charset="0"/>
              <a:buChar char="•"/>
            </a:pPr>
            <a:r>
              <a:rPr lang="tr-TR" dirty="0" smtClean="0"/>
              <a:t>Bir dalgada ampul kaç defa yanıp söner?</a:t>
            </a:r>
          </a:p>
          <a:p>
            <a:pPr marL="517525" indent="-173038">
              <a:buFont typeface="Arial" panose="020B0604020202020204" pitchFamily="34" charset="0"/>
              <a:buChar char="•"/>
            </a:pPr>
            <a:r>
              <a:rPr lang="tr-TR" dirty="0" smtClean="0"/>
              <a:t>Bir saniyede ampul kaç defa yanıp söner?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9309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19736" y="293950"/>
            <a:ext cx="7843854" cy="1143000"/>
          </a:xfrm>
        </p:spPr>
        <p:txBody>
          <a:bodyPr>
            <a:normAutofit/>
          </a:bodyPr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Günün Özeti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384" y="4938250"/>
            <a:ext cx="4368663" cy="13176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19736" y="5305933"/>
                <a:ext cx="835357" cy="5535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tr-TR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736" y="5305933"/>
                <a:ext cx="835357" cy="5535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53343" y="5319382"/>
                <a:ext cx="851772" cy="5554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tr-TR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343" y="5319382"/>
                <a:ext cx="851772" cy="5554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265133" y="3546292"/>
                <a:ext cx="20613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i="1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Ꜫ</a:t>
                </a:r>
                <a:r>
                  <a:rPr lang="en-US" i="1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= </a:t>
                </a:r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𝑚𝑎𝑘</m:t>
                        </m:r>
                      </m:sub>
                    </m:sSub>
                  </m:oMath>
                </a14:m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sin(wt) </a:t>
                </a:r>
                <a:endParaRPr lang="tr-TR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133" y="3546292"/>
                <a:ext cx="2061334" cy="276999"/>
              </a:xfrm>
              <a:prstGeom prst="rect">
                <a:avLst/>
              </a:prstGeom>
              <a:blipFill>
                <a:blip r:embed="rId6"/>
                <a:stretch>
                  <a:fillRect l="-7101" t="-31111" r="-5917" b="-533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250293" y="4288111"/>
                <a:ext cx="15991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𝑚𝑎𝑘</m:t>
                        </m:r>
                      </m:sub>
                    </m:sSub>
                  </m:oMath>
                </a14:m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sin(wt) </a:t>
                </a:r>
                <a:endParaRPr lang="tr-TR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293" y="4288111"/>
                <a:ext cx="1599156" cy="276999"/>
              </a:xfrm>
              <a:prstGeom prst="rect">
                <a:avLst/>
              </a:prstGeom>
              <a:blipFill>
                <a:blip r:embed="rId7"/>
                <a:stretch>
                  <a:fillRect l="-8745" t="-30435" r="-7985" b="-4782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375920" y="3823291"/>
                <a:ext cx="1663211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920" y="3823291"/>
                <a:ext cx="1663211" cy="5186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4104" y="1268760"/>
            <a:ext cx="4392488" cy="215534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1047" y="1401171"/>
            <a:ext cx="2362545" cy="424731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Geçen Hafta Neler Öğrendik?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 Prizlerinin Pozitif ve Negatif Uçları Neresidir?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Ampul Sürekli Işık Veriyor mu? </a:t>
            </a:r>
            <a:endParaRPr lang="en-US" sz="12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(Değiş</a:t>
            </a:r>
            <a: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en) Akım (AC)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Akımın Etkin ve Maksimum Değerleri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Akım ve Doğru Akımın Avantaj ve Dezavantajları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 Prizlerinin Pozitif ve Negatif Uçları Neresidir?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Ampul Sürekli Işık Veriyor mu? </a:t>
            </a:r>
            <a:endParaRPr lang="en-US" sz="1200" dirty="0">
              <a:solidFill>
                <a:schemeClr val="accent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Günün özeti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Soru Çözümü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Bugün ne öğrendik</a:t>
            </a:r>
            <a:r>
              <a:rPr lang="en-US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tr-TR" sz="1200" dirty="0">
              <a:solidFill>
                <a:srgbClr val="FFC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10323" y="1916832"/>
            <a:ext cx="4306357" cy="190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01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736" y="1574036"/>
            <a:ext cx="7790997" cy="4519260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19736" y="293950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Soru Çözümü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11" name="10 Oval"/>
          <p:cNvSpPr/>
          <p:nvPr/>
        </p:nvSpPr>
        <p:spPr>
          <a:xfrm>
            <a:off x="3744363" y="4804358"/>
            <a:ext cx="1080120" cy="5562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61047" y="1401171"/>
            <a:ext cx="2362545" cy="424731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Geçen Hafta Neler Öğrendik?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 Prizlerinin Pozitif ve Negatif Uçları Neresidir?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Ampul Sürekli Işık Veriyor mu? </a:t>
            </a:r>
            <a:endParaRPr lang="en-US" sz="12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(Değiş</a:t>
            </a:r>
            <a: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en) Akım (AC)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Akımın Etkin ve Maksimum Değerleri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Akım ve Doğru Akımın Avantaj ve Dezavantajları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 Prizlerinin Pozitif ve Negatif Uçları Neresidir?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Ampul Sürekli Işık Veriyor mu? </a:t>
            </a:r>
            <a:endParaRPr lang="en-US" sz="1200" dirty="0">
              <a:solidFill>
                <a:schemeClr val="accent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Günün özeti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Soru Çözümü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Bugün ne öğrendik</a:t>
            </a:r>
            <a:r>
              <a:rPr lang="en-US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tr-TR" sz="1200" dirty="0">
              <a:solidFill>
                <a:srgbClr val="FFC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42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19736" y="293950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Soru Çözümü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752" y="1436950"/>
            <a:ext cx="6009754" cy="5304418"/>
          </a:xfrm>
          <a:prstGeom prst="rect">
            <a:avLst/>
          </a:prstGeom>
        </p:spPr>
      </p:pic>
      <p:sp>
        <p:nvSpPr>
          <p:cNvPr id="11" name="10 Oval"/>
          <p:cNvSpPr/>
          <p:nvPr/>
        </p:nvSpPr>
        <p:spPr>
          <a:xfrm>
            <a:off x="6893574" y="5805264"/>
            <a:ext cx="2010737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61047" y="1401171"/>
            <a:ext cx="2362545" cy="424731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Geçen Hafta Neler Öğrendik?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 Prizlerinin Pozitif ve Negatif Uçları Neresidir?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Ampul Sürekli Işık Veriyor mu? </a:t>
            </a:r>
            <a:endParaRPr lang="en-US" sz="12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(Değiş</a:t>
            </a:r>
            <a: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en) Akım (AC)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Akımın Etkin ve Maksimum Değerleri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Akım ve Doğru Akımın Avantaj ve Dezavantajları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 Prizlerinin Pozitif ve Negatif Uçları Neresidir?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Ampul Sürekli Işık Veriyor mu? </a:t>
            </a:r>
            <a:endParaRPr lang="en-US" sz="1200" dirty="0">
              <a:solidFill>
                <a:schemeClr val="accent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Günün özeti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Soru Çözümü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Bugün ne öğrendik</a:t>
            </a:r>
            <a:r>
              <a:rPr lang="en-US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tr-TR" sz="1200" dirty="0">
              <a:solidFill>
                <a:srgbClr val="FFC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96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118" y="1556792"/>
            <a:ext cx="7127230" cy="4438829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19736" y="293950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Soru Çözümü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11" name="10 Oval"/>
          <p:cNvSpPr/>
          <p:nvPr/>
        </p:nvSpPr>
        <p:spPr>
          <a:xfrm>
            <a:off x="6096000" y="4365104"/>
            <a:ext cx="1224136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61047" y="1401171"/>
            <a:ext cx="2362545" cy="424731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Geçen Hafta Neler Öğrendik?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 Prizlerinin Pozitif ve Negatif Uçları Neresidir?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Ampul Sürekli Işık Veriyor mu? </a:t>
            </a:r>
            <a:endParaRPr lang="en-US" sz="12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(Değiş</a:t>
            </a:r>
            <a: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en) Akım (AC)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Akımın Etkin ve Maksimum Değerleri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Akım ve Doğru Akımın Avantaj ve Dezavantajları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 Prizlerinin Pozitif ve Negatif Uçları Neresidir?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Ampul Sürekli Işık Veriyor mu? </a:t>
            </a:r>
            <a:endParaRPr lang="en-US" sz="1200" dirty="0">
              <a:solidFill>
                <a:schemeClr val="accent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Günün özeti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Soru Çözümü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Bugün ne öğrendik</a:t>
            </a:r>
            <a:r>
              <a:rPr lang="en-US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tr-TR" sz="1200" dirty="0">
              <a:solidFill>
                <a:srgbClr val="FFC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62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19736" y="293950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Soru Çözümü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736" y="2661045"/>
            <a:ext cx="7336684" cy="2607480"/>
          </a:xfrm>
          <a:prstGeom prst="rect">
            <a:avLst/>
          </a:prstGeom>
        </p:spPr>
      </p:pic>
      <p:sp>
        <p:nvSpPr>
          <p:cNvPr id="11" name="10 Oval"/>
          <p:cNvSpPr/>
          <p:nvPr/>
        </p:nvSpPr>
        <p:spPr>
          <a:xfrm>
            <a:off x="6497826" y="3919760"/>
            <a:ext cx="1038333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ectangle 5"/>
          <p:cNvSpPr/>
          <p:nvPr/>
        </p:nvSpPr>
        <p:spPr>
          <a:xfrm>
            <a:off x="61047" y="1401171"/>
            <a:ext cx="2362545" cy="424731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Geçen Hafta Neler Öğrendik?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 Prizlerinin Pozitif ve Negatif Uçları Neresidir?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Ampul Sürekli Işık Veriyor mu? </a:t>
            </a:r>
            <a:endParaRPr lang="en-US" sz="12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(Değiş</a:t>
            </a:r>
            <a: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en) Akım (AC)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Akımın Etkin ve Maksimum Değerleri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Akım ve Doğru Akımın Avantaj ve Dezavantajları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 Prizlerinin Pozitif ve Negatif Uçları Neresidir?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Ampul Sürekli Işık Veriyor mu? </a:t>
            </a:r>
            <a:endParaRPr lang="en-US" sz="1200" dirty="0">
              <a:solidFill>
                <a:schemeClr val="accent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Günün özeti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Soru Çözümü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Bugün ne öğrendik</a:t>
            </a:r>
            <a:r>
              <a:rPr lang="en-US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tr-TR" sz="1200" dirty="0">
              <a:solidFill>
                <a:srgbClr val="FFC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70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8257" y="1311159"/>
            <a:ext cx="67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Bugün Neler Öğrendik?</a:t>
            </a:r>
            <a:endParaRPr lang="tr-TR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688257" y="2060848"/>
            <a:ext cx="9505056" cy="381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11.2.5. ALTERNATİF AKIM </a:t>
            </a:r>
            <a:endParaRPr lang="en-US" b="1" dirty="0"/>
          </a:p>
          <a:p>
            <a:endParaRPr lang="tr-TR" dirty="0"/>
          </a:p>
          <a:p>
            <a:r>
              <a:rPr lang="tr-TR" b="1" dirty="0"/>
              <a:t>11.2.5.1. Alternatif akımı açıklar. </a:t>
            </a:r>
            <a:endParaRPr lang="tr-TR" dirty="0"/>
          </a:p>
          <a:p>
            <a:pPr marL="803275"/>
            <a:r>
              <a:rPr lang="tr-TR" i="1" dirty="0"/>
              <a:t>Öğrencilerin farklı ülkelerin elektrik şebekelerinde kullanılan gerilim değerleri ile ilgili araştırma yapmaları ve araştırma bulgularına dayanarak bu değerlerin kullanılmasının sebeplerini tartışmaları sağlanır. </a:t>
            </a:r>
            <a:endParaRPr lang="en-US" i="1" dirty="0"/>
          </a:p>
          <a:p>
            <a:pPr marL="803275"/>
            <a:endParaRPr lang="tr-TR" dirty="0"/>
          </a:p>
          <a:p>
            <a:r>
              <a:rPr lang="tr-TR" b="1" dirty="0"/>
              <a:t>11.2.5.2. Alternatif ve doğru akımı karşılaştırır. </a:t>
            </a:r>
            <a:endParaRPr lang="tr-TR" dirty="0"/>
          </a:p>
          <a:p>
            <a:pPr marL="1087438" indent="-284163"/>
            <a:r>
              <a:rPr lang="tr-TR" i="1" dirty="0"/>
              <a:t>a) Alternatif ve doğru akımın kullanıldığı yerler açıklanarak bu akımların karşılaştırılması sağlanır. </a:t>
            </a:r>
            <a:endParaRPr lang="tr-TR" dirty="0"/>
          </a:p>
          <a:p>
            <a:pPr marL="1087438" indent="-284163"/>
            <a:r>
              <a:rPr lang="tr-TR" i="1" dirty="0"/>
              <a:t>b) Edison ve Tesla’nın alternatif akım ve doğru akım ile ilgili görüşlerinin karşılaştırılması sağlanır. </a:t>
            </a:r>
            <a:endParaRPr lang="tr-TR" dirty="0"/>
          </a:p>
          <a:p>
            <a:pPr marL="1087438" indent="-284163"/>
            <a:r>
              <a:rPr lang="tr-TR" i="1" dirty="0"/>
              <a:t>c) Alternatif akımın etkin ve maksimum değerleri vurgulanır.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8800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7407" y="836712"/>
            <a:ext cx="8704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ÖNÜMÜZDEKİ HAFTA NE ÖĞRENECEĞİZ?</a:t>
            </a:r>
            <a:endParaRPr lang="tr-TR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607210" y="1628800"/>
            <a:ext cx="11465453" cy="349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9710" indent="-219710">
              <a:lnSpc>
                <a:spcPct val="115000"/>
              </a:lnSpc>
            </a:pPr>
            <a:r>
              <a:rPr lang="tr-TR" b="1" dirty="0" smtClean="0">
                <a:latin typeface="Bookman Old Style" panose="02050604050505020204" pitchFamily="18" charset="0"/>
              </a:rPr>
              <a:t>11.2.</a:t>
            </a:r>
            <a:r>
              <a:rPr lang="en-US" b="1" dirty="0" smtClean="0">
                <a:latin typeface="Bookman Old Style" panose="02050604050505020204" pitchFamily="18" charset="0"/>
              </a:rPr>
              <a:t>5</a:t>
            </a:r>
            <a:r>
              <a:rPr lang="tr-TR" b="1" dirty="0" smtClean="0">
                <a:latin typeface="Bookman Old Style" panose="02050604050505020204" pitchFamily="18" charset="0"/>
              </a:rPr>
              <a:t>. Alternatif Akım</a:t>
            </a:r>
          </a:p>
          <a:p>
            <a:pPr marL="219710" marR="0" indent="-21971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  <a:p>
            <a:r>
              <a:rPr lang="tr-TR" b="1" i="1" dirty="0"/>
              <a:t>11.2.5.3. </a:t>
            </a:r>
            <a:r>
              <a:rPr lang="tr-TR" b="1" dirty="0"/>
              <a:t>Alternatif ve doğru akım devrelerinde direncin, bobinin ve sığacın davranışını açıklar</a:t>
            </a:r>
            <a:r>
              <a:rPr lang="tr-TR" b="1" dirty="0" smtClean="0"/>
              <a:t>.</a:t>
            </a:r>
            <a:endParaRPr lang="en-US" b="1" dirty="0" smtClean="0"/>
          </a:p>
          <a:p>
            <a:pPr marL="803275"/>
            <a:r>
              <a:rPr lang="tr-TR" i="1" dirty="0" smtClean="0"/>
              <a:t>Öğrencilerin </a:t>
            </a:r>
            <a:r>
              <a:rPr lang="tr-TR" i="1" dirty="0"/>
              <a:t>simülasyonlar yardımıyla alternatif ve doğru akım devrelerinde direnç, bobin ve kondansatör davranışlarını ayrı ayrı incelemeleri, değerleri kontrol ederek gerçekleşen değişiklikleri gözlemlemeleri ve yorumlamaları sağlanır. </a:t>
            </a:r>
            <a:endParaRPr lang="en-US" i="1" dirty="0" smtClean="0"/>
          </a:p>
          <a:p>
            <a:endParaRPr lang="tr-TR" dirty="0"/>
          </a:p>
          <a:p>
            <a:r>
              <a:rPr lang="tr-TR" b="1" dirty="0"/>
              <a:t>11.2.5.4. İndüktans, kapasitans, rezonans ve empedans kavramlarını açıklar. </a:t>
            </a:r>
            <a:endParaRPr lang="tr-TR" dirty="0"/>
          </a:p>
          <a:p>
            <a:pPr marL="1087438" indent="-284163"/>
            <a:r>
              <a:rPr lang="tr-TR" i="1" dirty="0"/>
              <a:t>a) Vektörel gösterim yapılmaz. Akım ve gerilimin zamana bağlı değişim grafiklerine girilmez. </a:t>
            </a:r>
            <a:endParaRPr lang="tr-TR" dirty="0"/>
          </a:p>
          <a:p>
            <a:pPr marL="1087438" indent="-284163"/>
            <a:r>
              <a:rPr lang="tr-TR" i="1" dirty="0"/>
              <a:t>b) Her devre elemanının kendine has bir ohmik direnci olduğu vurgulanır. </a:t>
            </a:r>
            <a:endParaRPr lang="tr-TR" dirty="0"/>
          </a:p>
          <a:p>
            <a:pPr marL="1087438" indent="-284163"/>
            <a:r>
              <a:rPr lang="tr-TR" i="1" dirty="0"/>
              <a:t>c) Alternatif akım devreleri ile ilgili matematiksel hesaplamalara girilmez.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353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3"/>
          </p:cNvPr>
          <p:cNvSpPr/>
          <p:nvPr/>
        </p:nvSpPr>
        <p:spPr>
          <a:xfrm>
            <a:off x="3359696" y="566124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/>
              <a:t>https://www.izlesene.com/video/yildirimlarin-efendisi-nikola-tesla-master-of-lightning/3602719</a:t>
            </a:r>
          </a:p>
        </p:txBody>
      </p:sp>
      <p:sp>
        <p:nvSpPr>
          <p:cNvPr id="7" name="TextBox 6">
            <a:hlinkClick r:id="rId3"/>
          </p:cNvPr>
          <p:cNvSpPr txBox="1"/>
          <p:nvPr/>
        </p:nvSpPr>
        <p:spPr>
          <a:xfrm>
            <a:off x="3359696" y="5053826"/>
            <a:ext cx="6082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Yıldırımların</a:t>
            </a:r>
            <a:r>
              <a:rPr lang="en-US" dirty="0" smtClean="0"/>
              <a:t> </a:t>
            </a:r>
            <a:r>
              <a:rPr lang="en-US" dirty="0" err="1" smtClean="0"/>
              <a:t>Efendisi</a:t>
            </a:r>
            <a:r>
              <a:rPr lang="en-US" dirty="0" smtClean="0"/>
              <a:t> – Nikola Tesla, 2000 </a:t>
            </a:r>
            <a:r>
              <a:rPr lang="en-US" dirty="0" err="1" smtClean="0"/>
              <a:t>yılı</a:t>
            </a:r>
            <a:r>
              <a:rPr lang="en-US" dirty="0" smtClean="0"/>
              <a:t> </a:t>
            </a:r>
            <a:r>
              <a:rPr lang="en-US" dirty="0" err="1" smtClean="0"/>
              <a:t>yapımı</a:t>
            </a:r>
            <a:endParaRPr lang="tr-TR" dirty="0"/>
          </a:p>
        </p:txBody>
      </p:sp>
      <p:pic>
        <p:nvPicPr>
          <p:cNvPr id="8" name="Picture 7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9696" y="252150"/>
            <a:ext cx="6629216" cy="440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93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654" y="1357298"/>
            <a:ext cx="9717024" cy="14206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sz="4800" dirty="0" smtClean="0"/>
              <a:t>Önümüzdeki Hafta Görüşürüz</a:t>
            </a:r>
            <a:endParaRPr lang="tr-TR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60704" y="2985348"/>
            <a:ext cx="9717024" cy="1420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tr-TR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r-TR" sz="4800" dirty="0" smtClean="0"/>
              <a:t>Düzenli Çalışalım ve </a:t>
            </a:r>
            <a:r>
              <a:rPr lang="tr-TR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4 Gülen Yüz"/>
          <p:cNvSpPr/>
          <p:nvPr/>
        </p:nvSpPr>
        <p:spPr>
          <a:xfrm>
            <a:off x="8596330" y="3040560"/>
            <a:ext cx="1573092" cy="136543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731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36649" y="240300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Bugün Neler Öğreneceğiz?</a:t>
            </a:r>
            <a:endParaRPr lang="tr-TR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4314077" y="1484784"/>
            <a:ext cx="6096000" cy="46628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Geçen Hafta Neler Öğrendik?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 Prizlerinin Pozitif ve Negatif Uçları Neresidir?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Ampul Sürekli Işık Veriyor mu? 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(Değiş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en) Akım (AC)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Akımın Etkin ve Maksimum Değerleri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Akım ve Doğru Akımın Avantaj ve Dezavantajları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 Prizlerinin Pozitif ve Negatif Uçları Neresidir?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Ampul Sürekli Işık Veriyor mu? 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Günün özeti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Soru Çözümü</a:t>
            </a:r>
          </a:p>
          <a:p>
            <a:pPr marL="166688" indent="-1666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Bugün ne öğrendik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tr-TR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74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378775" y="237439"/>
            <a:ext cx="5298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Geçen Hafta Neler Öğrendik?</a:t>
            </a:r>
            <a:endParaRPr lang="tr-TR" sz="2800" b="1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035" y="1095590"/>
            <a:ext cx="26098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922" y="3775819"/>
            <a:ext cx="13620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1" y="1345117"/>
            <a:ext cx="2523707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24" y="1719179"/>
            <a:ext cx="2067411" cy="1412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372" y="4294550"/>
            <a:ext cx="4670091" cy="2020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9" descr="C:\Users\mehmet mutlu\Desktop\Kredi-Kartı-Temassız-Ödeme-Nedir-Nasıl-Kullanılı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056" y="4149801"/>
            <a:ext cx="2905000" cy="186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1047" y="1401171"/>
            <a:ext cx="2362545" cy="424731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Geçen Hafta Neler Öğrendik?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 Prizlerinin Pozitif ve Negatif Uçları Neresidir?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Ampul Sürekli Işık Veriyor mu? </a:t>
            </a:r>
            <a:endParaRPr lang="en-US" sz="1200" dirty="0">
              <a:solidFill>
                <a:srgbClr val="FFC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(Değiş</a:t>
            </a:r>
            <a:r>
              <a:rPr lang="en-US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en) Akım (AC)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Akımın Etkin ve Maksimum Değerleri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Akım ve Doğru Akımın Avantaj ve Dezavantajları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 Prizlerinin Pozitif ve Negatif Uçları Neresidir?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Ampul Sürekli Işık Veriyor mu? </a:t>
            </a:r>
            <a:endParaRPr lang="en-US" sz="1200" dirty="0">
              <a:solidFill>
                <a:srgbClr val="FFC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Günün özeti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Soru Çözümü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Bugün ne öğrendik</a:t>
            </a:r>
            <a:r>
              <a:rPr lang="en-US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tr-TR" sz="1200" dirty="0">
              <a:solidFill>
                <a:srgbClr val="FFC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00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19736" y="293950"/>
            <a:ext cx="7843854" cy="1143000"/>
          </a:xfrm>
        </p:spPr>
        <p:txBody>
          <a:bodyPr>
            <a:normAutofit fontScale="90000"/>
          </a:bodyPr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Elektrik Prizlerinin Pozitif ve Negatif Uçları Neresidir?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1028" name="Picture 4" descr="Image result for pri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4293096"/>
            <a:ext cx="4297660" cy="214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battery hol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1484784"/>
            <a:ext cx="451250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047" y="1401171"/>
            <a:ext cx="2362545" cy="424731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Geçen Hafta Neler Öğrendik?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 Prizlerinin Pozitif ve Negatif Uçları Neresidir?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Ampul Sürekli Işık Veriyor mu? </a:t>
            </a:r>
            <a:endParaRPr lang="en-US" sz="1200" dirty="0">
              <a:solidFill>
                <a:srgbClr val="FFC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(Değiş</a:t>
            </a:r>
            <a:r>
              <a:rPr lang="en-US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en) Akım (AC)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Akımın Etkin ve Maksimum Değerleri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Akım ve Doğru Akımın Avantaj ve Dezavantajları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 Prizlerinin Pozitif ve Negatif Uçları Neresidir?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Ampul Sürekli Işık Veriyor mu? </a:t>
            </a:r>
            <a:endParaRPr lang="en-US" sz="1200" dirty="0">
              <a:solidFill>
                <a:srgbClr val="FFC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Günün özeti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Soru Çözümü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Bugün ne öğrendik</a:t>
            </a:r>
            <a:r>
              <a:rPr lang="en-US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tr-TR" sz="1200" dirty="0">
              <a:solidFill>
                <a:srgbClr val="FFC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22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İ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2" y="772193"/>
            <a:ext cx="4464496" cy="608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19736" y="293950"/>
            <a:ext cx="7843854" cy="1143000"/>
          </a:xfrm>
        </p:spPr>
        <p:txBody>
          <a:bodyPr>
            <a:normAutofit fontScale="90000"/>
          </a:bodyPr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Ampul Sürekli Işık Veriyor mu?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047" y="1401171"/>
            <a:ext cx="2362545" cy="424731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Geçen Hafta Neler Öğrendik?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 Prizlerinin Pozitif ve Negatif Uçları Neresidir?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Ampul Sürekli Işık Veriyor mu? </a:t>
            </a:r>
            <a:endParaRPr lang="en-US" sz="1200" dirty="0">
              <a:solidFill>
                <a:srgbClr val="00B05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(Değiş</a:t>
            </a:r>
            <a:r>
              <a:rPr lang="en-US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en) Akım (AC)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Akımın Etkin ve Maksimum Değerleri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Akım ve Doğru Akımın Avantaj ve Dezavantajları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 Prizlerinin Pozitif ve Negatif Uçları Neresidir?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Ampul Sürekli Işık Veriyor mu? </a:t>
            </a:r>
            <a:endParaRPr lang="en-US" sz="1200" dirty="0">
              <a:solidFill>
                <a:srgbClr val="FFC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Günün özeti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Soru Çözümü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Bugün ne öğrendik</a:t>
            </a:r>
            <a:r>
              <a:rPr lang="en-US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tr-TR" sz="1200" dirty="0">
              <a:solidFill>
                <a:srgbClr val="FFC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84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19736" y="293950"/>
            <a:ext cx="7843854" cy="1143000"/>
          </a:xfrm>
        </p:spPr>
        <p:txBody>
          <a:bodyPr>
            <a:normAutofit fontScale="90000"/>
          </a:bodyPr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Alternatif (Değiş</a:t>
            </a:r>
            <a:r>
              <a:rPr lang="en-US" b="0" dirty="0" smtClean="0">
                <a:solidFill>
                  <a:schemeClr val="tx1"/>
                </a:solidFill>
                <a:effectLst/>
              </a:rPr>
              <a:t>k</a:t>
            </a:r>
            <a:r>
              <a:rPr lang="tr-TR" b="0" dirty="0" smtClean="0">
                <a:solidFill>
                  <a:schemeClr val="tx1"/>
                </a:solidFill>
                <a:effectLst/>
              </a:rPr>
              <a:t>en) Akım (AC)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736" y="1988840"/>
            <a:ext cx="8167101" cy="35463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047" y="1401171"/>
            <a:ext cx="2362545" cy="424731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Geçen Hafta Neler Öğrendik?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 Prizlerinin Pozitif ve Negatif Uçları Neresidir?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Ampul Sürekli Işık Veriyor mu? </a:t>
            </a:r>
            <a:endParaRPr lang="en-US" sz="12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(Değiş</a:t>
            </a:r>
            <a:r>
              <a:rPr lang="en-US" sz="12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sz="12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en) Akım (AC)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Akımın Etkin ve Maksimum Değerleri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Akım ve Doğru Akımın Avantaj ve Dezavantajları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 Prizlerinin Pozitif ve Negatif Uçları Neresidir?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Ampul Sürekli Işık Veriyor mu? </a:t>
            </a:r>
            <a:endParaRPr lang="en-US" sz="1200" dirty="0">
              <a:solidFill>
                <a:srgbClr val="FFC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Günün özeti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Soru Çözümü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Bugün ne öğrendik</a:t>
            </a:r>
            <a:r>
              <a:rPr lang="en-US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tr-TR" sz="1200" dirty="0">
              <a:solidFill>
                <a:srgbClr val="FFC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91744" y="5734997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Manyetik alanda w açısal hızıyla dönen tel bir çerçevede manyetik akı değişiminden dolayı </a:t>
            </a:r>
            <a:r>
              <a:rPr lang="tr-TR" b="1" dirty="0" smtClean="0"/>
              <a:t>indüksiyon </a:t>
            </a:r>
            <a:r>
              <a:rPr lang="tr-TR" b="1" dirty="0" err="1" smtClean="0"/>
              <a:t>EMKsı</a:t>
            </a:r>
            <a:r>
              <a:rPr lang="tr-TR" b="1" dirty="0" smtClean="0"/>
              <a:t> </a:t>
            </a:r>
            <a:r>
              <a:rPr lang="tr-TR" dirty="0" smtClean="0"/>
              <a:t>oluştuğunu bulmuştuk.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3218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19736" y="293950"/>
            <a:ext cx="7843854" cy="1143000"/>
          </a:xfrm>
        </p:spPr>
        <p:txBody>
          <a:bodyPr>
            <a:normAutofit fontScale="90000"/>
          </a:bodyPr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Alternatif (Değişken) Akım (AC)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832" y="1196752"/>
            <a:ext cx="6408712" cy="55161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047" y="1401171"/>
            <a:ext cx="2362545" cy="424731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Geçen Hafta Neler Öğrendik?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 Prizlerinin Pozitif ve Negatif Uçları Neresidir?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Ampul Sürekli Işık Veriyor mu? </a:t>
            </a:r>
            <a:endParaRPr lang="en-US" sz="12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(Değiş</a:t>
            </a:r>
            <a:r>
              <a:rPr lang="en-US" sz="12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sz="12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en) Akım (AC)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Akımın Etkin ve Maksimum Değerleri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Akım ve Doğru Akımın Avantaj ve Dezavantajları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 Prizlerinin Pozitif ve Negatif Uçları Neresidir?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Ampul Sürekli Işık Veriyor mu? </a:t>
            </a:r>
            <a:endParaRPr lang="en-US" sz="1200" dirty="0">
              <a:solidFill>
                <a:srgbClr val="FFC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Günün özeti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Soru Çözümü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Bugün ne öğrendik</a:t>
            </a:r>
            <a:r>
              <a:rPr lang="en-US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tr-TR" sz="1200" dirty="0">
              <a:solidFill>
                <a:srgbClr val="FFC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11624" y="3501008"/>
            <a:ext cx="1728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Alternatif mi?</a:t>
            </a:r>
          </a:p>
          <a:p>
            <a:endParaRPr lang="tr-TR" dirty="0" smtClean="0"/>
          </a:p>
          <a:p>
            <a:r>
              <a:rPr lang="tr-TR" dirty="0" smtClean="0"/>
              <a:t>Değişken mi?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8961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19736" y="293950"/>
            <a:ext cx="7843854" cy="1143000"/>
          </a:xfrm>
        </p:spPr>
        <p:txBody>
          <a:bodyPr>
            <a:normAutofit fontScale="90000"/>
          </a:bodyPr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Alternatif (Değişken) Akım (AC)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95800" y="4780929"/>
                <a:ext cx="20613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i="1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Ꜫ</a:t>
                </a:r>
                <a:r>
                  <a:rPr lang="en-US" i="1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= </a:t>
                </a:r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𝑚𝑎𝑘</m:t>
                        </m:r>
                      </m:sub>
                    </m:sSub>
                  </m:oMath>
                </a14:m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sin(wt) </a:t>
                </a:r>
                <a:endParaRPr lang="tr-TR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800" y="4780929"/>
                <a:ext cx="2061334" cy="276999"/>
              </a:xfrm>
              <a:prstGeom prst="rect">
                <a:avLst/>
              </a:prstGeom>
              <a:blipFill>
                <a:blip r:embed="rId4"/>
                <a:stretch>
                  <a:fillRect l="-7101" t="-30435" r="-5917" b="-5217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80960" y="5522748"/>
                <a:ext cx="15991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𝑚𝑎𝑘</m:t>
                        </m:r>
                      </m:sub>
                    </m:sSub>
                  </m:oMath>
                </a14:m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sin(wt) </a:t>
                </a:r>
                <a:endParaRPr lang="tr-TR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960" y="5522748"/>
                <a:ext cx="1599156" cy="276999"/>
              </a:xfrm>
              <a:prstGeom prst="rect">
                <a:avLst/>
              </a:prstGeom>
              <a:blipFill>
                <a:blip r:embed="rId5"/>
                <a:stretch>
                  <a:fillRect l="-8745" t="-31111" r="-7985" b="-4888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122390" y="5057928"/>
                <a:ext cx="1663211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2390" y="5057928"/>
                <a:ext cx="1663211" cy="5186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9736" y="1347008"/>
            <a:ext cx="6150744" cy="301809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1047" y="1401171"/>
            <a:ext cx="2362545" cy="424731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Geçen Hafta Neler Öğrendik?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 Prizlerinin Pozitif ve Negatif Uçları Neresidir?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Ampul Sürekli Işık Veriyor mu? </a:t>
            </a:r>
            <a:endParaRPr lang="en-US" sz="12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(Değiş</a:t>
            </a:r>
            <a:r>
              <a:rPr lang="en-US" sz="12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sz="12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en) Akım (AC)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Akımın Etkin ve Maksimum Değerleri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 Akım ve Doğru Akımın Avantaj ve Dezavantajları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Elektrik Prizlerinin Pozitif ve Negatif Uçları Neresidir?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Ampul Sürekli Işık Veriyor mu? </a:t>
            </a:r>
            <a:endParaRPr lang="en-US" sz="1200" dirty="0">
              <a:solidFill>
                <a:srgbClr val="FFC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Günün özeti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Soru Çözümü</a:t>
            </a:r>
          </a:p>
          <a:p>
            <a:pPr marL="119063" indent="-1190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Bugün ne öğrendik</a:t>
            </a:r>
            <a:r>
              <a:rPr lang="en-US" sz="12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tr-TR" sz="1200" dirty="0">
              <a:solidFill>
                <a:srgbClr val="FFC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96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26608</TotalTime>
  <Words>2489</Words>
  <Application>Microsoft Office PowerPoint</Application>
  <PresentationFormat>Widescreen</PresentationFormat>
  <Paragraphs>390</Paragraphs>
  <Slides>29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Bookman Old Style</vt:lpstr>
      <vt:lpstr>Calibri</vt:lpstr>
      <vt:lpstr>Cambria Math</vt:lpstr>
      <vt:lpstr>Lucida Sans Unicode</vt:lpstr>
      <vt:lpstr>Times New Roman</vt:lpstr>
      <vt:lpstr>Verdana</vt:lpstr>
      <vt:lpstr>Wingdings</vt:lpstr>
      <vt:lpstr>Wingdings 2</vt:lpstr>
      <vt:lpstr>Wingdings 3</vt:lpstr>
      <vt:lpstr>Kalabalık</vt:lpstr>
      <vt:lpstr>11. SINIF: ELEKTRİK ve MANYETİZMA ÜNİTESİ   Alternatif Akım 1</vt:lpstr>
      <vt:lpstr>PowerPoint Presentation</vt:lpstr>
      <vt:lpstr>PowerPoint Presentation</vt:lpstr>
      <vt:lpstr>PowerPoint Presentation</vt:lpstr>
      <vt:lpstr>Elektrik Prizlerinin Pozitif ve Negatif Uçları Neresidir?</vt:lpstr>
      <vt:lpstr>Ampul Sürekli Işık Veriyor mu?</vt:lpstr>
      <vt:lpstr>Alternatif (Değişken) Akım (AC)</vt:lpstr>
      <vt:lpstr>Alternatif (Değişken) Akım (AC)</vt:lpstr>
      <vt:lpstr>Alternatif (Değişken) Akım (AC)</vt:lpstr>
      <vt:lpstr>Alternatif (AC) ve Doğru Akım (DC)</vt:lpstr>
      <vt:lpstr>Alternatif Akımın Etkin ve Maksimum Değerleri</vt:lpstr>
      <vt:lpstr>Alternatif Akımın Etkin ve Maksimum Değerleri</vt:lpstr>
      <vt:lpstr>Alternatif Akımın Etkin ve Maksimum Değerleri: Örnek Çözelim</vt:lpstr>
      <vt:lpstr>Alternatif Akım ve Doğru Akımın Avantaj ve Dezavantajları</vt:lpstr>
      <vt:lpstr>Alternatif Akım ve Doğru Akımın Avantaj ve Dezavantajları</vt:lpstr>
      <vt:lpstr>Alternatif Akım ve Doğru Akımın Avantaj ve Dezavantajları</vt:lpstr>
      <vt:lpstr>Alternatif Akım ve Doğru Akımın Avantaj ve Dezavantajları</vt:lpstr>
      <vt:lpstr>Elektrik Prizlerinin Pozitif ve Negatif Uçları Neresidir?</vt:lpstr>
      <vt:lpstr>Ampul Sürekli Işık Veriyor mu?</vt:lpstr>
      <vt:lpstr>Ampul Sürekli Işık Veriyor mu?</vt:lpstr>
      <vt:lpstr>Günün Özeti</vt:lpstr>
      <vt:lpstr>Soru Çözümü</vt:lpstr>
      <vt:lpstr>Soru Çözümü</vt:lpstr>
      <vt:lpstr>Soru Çözümü</vt:lpstr>
      <vt:lpstr>Soru Çözümü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</dc:creator>
  <cp:lastModifiedBy>Reviewer</cp:lastModifiedBy>
  <cp:revision>775</cp:revision>
  <cp:lastPrinted>2017-04-14T22:28:32Z</cp:lastPrinted>
  <dcterms:created xsi:type="dcterms:W3CDTF">2016-04-01T12:40:28Z</dcterms:created>
  <dcterms:modified xsi:type="dcterms:W3CDTF">2019-05-04T07:23:03Z</dcterms:modified>
</cp:coreProperties>
</file>