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73" r:id="rId2"/>
    <p:sldId id="256" r:id="rId3"/>
    <p:sldId id="257" r:id="rId4"/>
    <p:sldId id="258" r:id="rId5"/>
    <p:sldId id="268" r:id="rId6"/>
    <p:sldId id="285" r:id="rId7"/>
    <p:sldId id="269" r:id="rId8"/>
    <p:sldId id="286" r:id="rId9"/>
    <p:sldId id="284" r:id="rId10"/>
    <p:sldId id="287" r:id="rId11"/>
    <p:sldId id="282" r:id="rId12"/>
    <p:sldId id="261" r:id="rId13"/>
    <p:sldId id="262" r:id="rId14"/>
    <p:sldId id="295" r:id="rId15"/>
    <p:sldId id="294" r:id="rId16"/>
    <p:sldId id="264" r:id="rId17"/>
    <p:sldId id="288" r:id="rId18"/>
    <p:sldId id="289" r:id="rId19"/>
    <p:sldId id="290" r:id="rId20"/>
    <p:sldId id="291" r:id="rId21"/>
    <p:sldId id="265" r:id="rId22"/>
    <p:sldId id="270" r:id="rId23"/>
    <p:sldId id="271" r:id="rId24"/>
    <p:sldId id="272" r:id="rId25"/>
    <p:sldId id="274" r:id="rId26"/>
    <p:sldId id="280" r:id="rId27"/>
    <p:sldId id="281" r:id="rId28"/>
    <p:sldId id="275" r:id="rId29"/>
    <p:sldId id="276" r:id="rId30"/>
    <p:sldId id="277" r:id="rId31"/>
    <p:sldId id="278" r:id="rId32"/>
    <p:sldId id="279" r:id="rId33"/>
    <p:sldId id="266" r:id="rId34"/>
    <p:sldId id="283" r:id="rId35"/>
    <p:sldId id="292" r:id="rId36"/>
    <p:sldId id="293" r:id="rId37"/>
    <p:sldId id="267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61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30B2-D427-4293-80D9-05E84B114FA8}" type="datetimeFigureOut">
              <a:rPr lang="tr-TR" smtClean="0"/>
              <a:pPr/>
              <a:t>11.06.2016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06193-CB5E-4B96-9EBB-CC497552E8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Kalın</a:t>
            </a:r>
            <a:r>
              <a:rPr lang="tr-TR" baseline="0" dirty="0" smtClean="0"/>
              <a:t> kenarlı mercek için:</a:t>
            </a:r>
          </a:p>
          <a:p>
            <a:r>
              <a:rPr lang="tr-TR" dirty="0" smtClean="0"/>
              <a:t>http://www.thelearningodyssey.com/Graphics/Content/vs/em/Medias/html/a294-diverging-lens.html</a:t>
            </a:r>
          </a:p>
          <a:p>
            <a:endParaRPr lang="tr-TR" dirty="0" smtClean="0"/>
          </a:p>
          <a:p>
            <a:r>
              <a:rPr lang="tr-TR" dirty="0" smtClean="0"/>
              <a:t>http://tutor-homework.com/Physics_Help/lens_ray_simulation.html</a:t>
            </a:r>
          </a:p>
          <a:p>
            <a:endParaRPr lang="tr-TR" dirty="0" smtClean="0"/>
          </a:p>
          <a:p>
            <a:r>
              <a:rPr lang="tr-TR" dirty="0" smtClean="0"/>
              <a:t>http://ophysics.com/l12.html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06193-CB5E-4B96-9EBB-CC497552E843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39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Kalın</a:t>
            </a:r>
            <a:r>
              <a:rPr lang="tr-TR" baseline="0" dirty="0" smtClean="0"/>
              <a:t> kenarlı mercek için:</a:t>
            </a:r>
          </a:p>
          <a:p>
            <a:r>
              <a:rPr lang="tr-TR" dirty="0" smtClean="0"/>
              <a:t>http://www.thelearningodyssey.com/Graphics/Content/vs/em/Medias/html/a294-diverging-lens.html</a:t>
            </a:r>
          </a:p>
          <a:p>
            <a:endParaRPr lang="tr-TR" dirty="0" smtClean="0"/>
          </a:p>
          <a:p>
            <a:r>
              <a:rPr lang="tr-TR" dirty="0" smtClean="0"/>
              <a:t>http://tutor-homework.com/Physics_Help/lens_ray_simulation.html</a:t>
            </a:r>
          </a:p>
          <a:p>
            <a:endParaRPr lang="tr-TR" dirty="0" smtClean="0"/>
          </a:p>
          <a:p>
            <a:r>
              <a:rPr lang="tr-TR" dirty="0" smtClean="0"/>
              <a:t>http://ophysics.com/l12.html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06193-CB5E-4B96-9EBB-CC497552E843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20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06193-CB5E-4B96-9EBB-CC497552E843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2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45B-1209-4503-8DA9-F561ECD9AB8E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45E-9F58-4FF9-B110-55FF20209637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7E2-5031-4D3B-8F9F-9376C7884160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92B1-D77C-4D41-9D1E-61D08F6FB355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D6F6-FD0D-4DAC-BAD0-4AB6AF946726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B4E5-D260-4679-9887-02A433239F1B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C42F-CF76-40EE-9E08-C380F7AF8F63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41E0-5D58-4B21-97B2-BD607996836F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9FD3-FF21-44AB-8BA1-4C4B4DCAD59A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191C-6C6A-4B44-A887-CF4593CF4E3F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3381-468A-4168-B5B3-B4AA675767AB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EE151A-F085-4C0C-87EA-E1F10E89AD0F}" type="datetime1">
              <a:rPr lang="en-US" smtClean="0"/>
              <a:pPr/>
              <a:t>6/11/2016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earningodyssey.com/Graphics/Content/vs/em/Medias/html/a294-diverging-le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ophysics.com/l12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ophysics.com/l14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854696" cy="502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/>
              <a:t>4.9.3. Merceklerin oluşturduğu görüntünün özelliklerini keşfeder</a:t>
            </a:r>
            <a:r>
              <a:rPr lang="tr-TR" dirty="0" smtClean="0"/>
              <a:t>.</a:t>
            </a:r>
          </a:p>
          <a:p>
            <a:pPr marL="357188" algn="l"/>
            <a:r>
              <a:rPr lang="tr-TR" dirty="0"/>
              <a:t/>
            </a:r>
            <a:br>
              <a:rPr lang="tr-TR" dirty="0"/>
            </a:br>
            <a:r>
              <a:rPr lang="tr-TR" dirty="0"/>
              <a:t>a. Öğrencilerin simülasyonlar ve deneylerden elde ettiği verileri kullanarak merceklerin oluşturduğu görüntü özelliklerini tartışmaları sağlanır.</a:t>
            </a:r>
            <a:br>
              <a:rPr lang="tr-TR" dirty="0"/>
            </a:br>
            <a:r>
              <a:rPr lang="tr-TR" dirty="0"/>
              <a:t>b. Öğrencilerin merceğe farklı uzaklıklarda bulunan cisimlerin görüntülerini </a:t>
            </a:r>
            <a:r>
              <a:rPr lang="tr-TR" dirty="0" smtClean="0"/>
              <a:t>ölçekli </a:t>
            </a:r>
            <a:r>
              <a:rPr lang="tr-TR" dirty="0"/>
              <a:t>çizmeleri ve çizdiği görüntülerin özelliklerini karşılaştırmaları sağlanır.</a:t>
            </a:r>
            <a:br>
              <a:rPr lang="tr-TR" dirty="0"/>
            </a:br>
            <a:r>
              <a:rPr lang="tr-TR" dirty="0"/>
              <a:t>c. Öğrencilerin merceklerin bulundukları ortama göre özelliklerinin değişeceğini deney yaparak görmeleri sağlanır.</a:t>
            </a:r>
            <a:br>
              <a:rPr lang="tr-TR" dirty="0"/>
            </a:br>
            <a:r>
              <a:rPr lang="tr-TR" dirty="0"/>
              <a:t>ç. Merceklerin nerelerde hangi amaçlar için kullanıldığını araştırmaları sağlanır.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 descr="http://cdn.nasilkolay.com/static/246K7/kirpik-nasil-uzar_646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Aktivite – İnce Kenarlı Mercek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b="1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266" name="Picture 2" descr="http://www.fenokulu.net/images/ince-kenarli-merc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965960"/>
            <a:ext cx="4114801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Aktivite – Kalın Kenarlı Mercek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b="1" dirty="0">
                <a:hlinkClick r:id="rId3"/>
              </a:rPr>
              <a:t>Aktiviteler</a:t>
            </a:r>
            <a:endParaRPr lang="tr-TR" sz="2800" b="1" dirty="0"/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0" name="Picture 2" descr="http://3.bp.blogspot.com/-U5fVV4d9vjA/UqXtJVJejbI/AAAAAAAAAEE/iMJP77kXrHk/s1600/r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47088"/>
            <a:ext cx="3429000" cy="50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b="1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9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46325"/>
            <a:ext cx="3962400" cy="451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b="1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1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362200"/>
            <a:ext cx="3948112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0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869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Mercekler Ortamdan Ortama Değişkenlik Gösterir mi ?</a:t>
            </a:r>
            <a:endParaRPr lang="tr-TR" dirty="0"/>
          </a:p>
        </p:txBody>
      </p:sp>
      <p:pic>
        <p:nvPicPr>
          <p:cNvPr id="5" name="İçerik Yer Tutucusu 4" descr="Reader Survey 201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18995"/>
            <a:ext cx="3352800" cy="4739005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2225834"/>
            <a:ext cx="8229600" cy="43891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Önceki Dersin Tekrarı</a:t>
            </a:r>
          </a:p>
          <a:p>
            <a:r>
              <a:rPr lang="tr-TR" sz="2800" dirty="0" smtClean="0"/>
              <a:t>Bu Resimlerdekiler Ne Olabilir?</a:t>
            </a:r>
          </a:p>
          <a:p>
            <a:r>
              <a:rPr lang="tr-TR" sz="2800" dirty="0" smtClean="0"/>
              <a:t>Aktiviteler</a:t>
            </a:r>
          </a:p>
          <a:p>
            <a:r>
              <a:rPr lang="tr-TR" sz="2800" dirty="0" smtClean="0"/>
              <a:t>Aktivitelerin Yorumlanması</a:t>
            </a:r>
          </a:p>
          <a:p>
            <a:r>
              <a:rPr lang="tr-TR" sz="2800" b="1" dirty="0" smtClean="0"/>
              <a:t>Mercekler Ortamdan Ortama</a:t>
            </a:r>
          </a:p>
          <a:p>
            <a:pPr marL="0" indent="0">
              <a:buFont typeface="Wingdings 2"/>
              <a:buNone/>
            </a:pPr>
            <a:r>
              <a:rPr lang="tr-TR" sz="2800" b="1" dirty="0" smtClean="0"/>
              <a:t>Değişiklik Gösterir mi?</a:t>
            </a:r>
          </a:p>
          <a:p>
            <a:r>
              <a:rPr lang="tr-TR" sz="2800" dirty="0" smtClean="0"/>
              <a:t>Gündelik Hayattan Örnekler ve Resimler</a:t>
            </a:r>
          </a:p>
          <a:p>
            <a:r>
              <a:rPr lang="tr-TR" sz="2800" dirty="0" smtClean="0"/>
              <a:t>Çıkmış Soru Çözümü</a:t>
            </a:r>
          </a:p>
          <a:p>
            <a:r>
              <a:rPr lang="tr-TR" sz="2800" dirty="0" smtClean="0"/>
              <a:t>Dersin Özeti</a:t>
            </a:r>
          </a:p>
          <a:p>
            <a:r>
              <a:rPr lang="tr-TR" sz="2800" dirty="0" smtClean="0"/>
              <a:t>Bu Hafta Neler Öğrendik?</a:t>
            </a:r>
          </a:p>
          <a:p>
            <a:r>
              <a:rPr lang="tr-TR" sz="2800" dirty="0" smtClean="0"/>
              <a:t>Haftaya Ne Öğreneceğiz?</a:t>
            </a:r>
          </a:p>
          <a:p>
            <a:r>
              <a:rPr lang="tr-TR" sz="2800" dirty="0" smtClean="0"/>
              <a:t>Ev Ödevi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21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Mercekleri Nerelerde</a:t>
            </a:r>
            <a:br>
              <a:rPr lang="tr-TR" sz="3600" dirty="0" smtClean="0"/>
            </a:br>
            <a:r>
              <a:rPr lang="tr-TR" sz="3600" dirty="0" smtClean="0"/>
              <a:t>Kullanıyoruz?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b="1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C:\Users\Emre Can\AppData\Local\Microsoft\Windows\INetCache\IE\T6QUVNWJ\Magnifying_glass_01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3429000"/>
          </a:xfrm>
          <a:prstGeom prst="rect">
            <a:avLst/>
          </a:prstGeom>
          <a:noFill/>
        </p:spPr>
      </p:pic>
      <p:pic>
        <p:nvPicPr>
          <p:cNvPr id="8196" name="Picture 4" descr="C:\Users\Emre Can\AppData\Local\Microsoft\Windows\INetCache\IE\1OC5GP8N\boy-looking-into-telescop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8268"/>
            <a:ext cx="3429000" cy="3022591"/>
          </a:xfrm>
          <a:prstGeom prst="rect">
            <a:avLst/>
          </a:prstGeom>
          <a:noFill/>
        </p:spPr>
      </p:pic>
      <p:pic>
        <p:nvPicPr>
          <p:cNvPr id="8197" name="Picture 5" descr="C:\Users\Emre Can\AppData\Local\Microsoft\Windows\INetCache\IE\AKO30U9W\nicubunu-Digital-camera-compact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2566416"/>
            <a:ext cx="2895600" cy="118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İnce Kenarlı Mercekleri</a:t>
            </a:r>
            <a:br>
              <a:rPr lang="tr-TR" sz="3600" dirty="0" smtClean="0"/>
            </a:br>
            <a:r>
              <a:rPr lang="tr-TR" sz="3600" dirty="0" smtClean="0"/>
              <a:t> Nerede Kullanıyoruz?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Önceki Dersin Tekrarı</a:t>
            </a:r>
          </a:p>
          <a:p>
            <a:r>
              <a:rPr lang="tr-TR" dirty="0" smtClean="0"/>
              <a:t>Mikroskop</a:t>
            </a:r>
          </a:p>
          <a:p>
            <a:r>
              <a:rPr lang="tr-TR" dirty="0" smtClean="0"/>
              <a:t>Video Zamanı</a:t>
            </a:r>
          </a:p>
          <a:p>
            <a:r>
              <a:rPr lang="tr-TR" dirty="0" smtClean="0"/>
              <a:t>Aktiviteler</a:t>
            </a:r>
          </a:p>
          <a:p>
            <a:r>
              <a:rPr lang="tr-TR" dirty="0"/>
              <a:t>Aktivitelerin </a:t>
            </a:r>
            <a:r>
              <a:rPr lang="tr-TR" dirty="0" smtClean="0"/>
              <a:t>Yorumlanması</a:t>
            </a:r>
          </a:p>
          <a:p>
            <a:r>
              <a:rPr lang="tr-TR" dirty="0" smtClean="0"/>
              <a:t>Anekdota Geri Dönüş</a:t>
            </a:r>
          </a:p>
          <a:p>
            <a:r>
              <a:rPr lang="tr-TR" b="1" u="sng" dirty="0" smtClean="0"/>
              <a:t>Gündelik Hayattan Örnekler</a:t>
            </a:r>
          </a:p>
          <a:p>
            <a:r>
              <a:rPr lang="tr-TR" dirty="0" smtClean="0"/>
              <a:t>Çıkmış Soru Çözümü</a:t>
            </a:r>
          </a:p>
          <a:p>
            <a:r>
              <a:rPr lang="tr-TR" dirty="0" smtClean="0"/>
              <a:t>Dersin Özeti</a:t>
            </a:r>
          </a:p>
          <a:p>
            <a:r>
              <a:rPr lang="tr-TR" dirty="0" smtClean="0"/>
              <a:t>Ev Ödevi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 descr="http://www.letsgodigital.org/images/artikelen/36/olympus-om-d-sistem-fotograf-makin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38"/>
            <a:ext cx="9081040" cy="68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 descr="http://2.bp.blogspot.com/-fqsolzIqGyw/UFi0kYnXAAI/AAAAAAAAAHk/-HyOeK6Nbuc/s160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28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4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 descr="https://www.avmarketi.net/prd_images/ekstra/fbi/2015/F-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6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Merceklerin Oluşturduğu Görüntünün Özellikleri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Emre Can TURAN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 descr="http://g01.a.alicdn.com/kf/HTB1XmmuHVXXXXcRXXXXq6xXFXXXc/2015-yeni-var%C4%B1%C5%9F-japonya-Retro-yuvarlak-g%C3%B6zl%C3%BCk-%C3%A7er%C3%A7evesi-erkek-kad%C4%B1n-miyop-g%C3%B6zl%C3%BCk-re%C3%A7ete-%C3%A7er%C3%A7eveleri-d%C3%BCz-ay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84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Çıkmış Sorular 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382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Çıkmış Sorular 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7620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Çıkmış Sorular 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838200"/>
            <a:ext cx="41529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Çıkmış Sorular 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130" y="762000"/>
            <a:ext cx="425187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088"/>
            <a:ext cx="9144000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909955"/>
            <a:ext cx="9174480" cy="59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887"/>
            <a:ext cx="9144000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Bugünün Planı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/>
              <a:t>Önceki Dersin Tekrarı</a:t>
            </a:r>
          </a:p>
          <a:p>
            <a:r>
              <a:rPr lang="tr-TR" sz="2000" dirty="0" smtClean="0"/>
              <a:t>Bu Resimlerdekiler Ne Olabilir?</a:t>
            </a:r>
          </a:p>
          <a:p>
            <a:r>
              <a:rPr lang="tr-TR" sz="2000" dirty="0" smtClean="0"/>
              <a:t>Aktiviteler</a:t>
            </a:r>
          </a:p>
          <a:p>
            <a:r>
              <a:rPr lang="tr-TR" sz="2000" dirty="0"/>
              <a:t>Aktivitelerin </a:t>
            </a:r>
            <a:r>
              <a:rPr lang="tr-TR" sz="2000" dirty="0" smtClean="0"/>
              <a:t>Yorumlanması</a:t>
            </a:r>
          </a:p>
          <a:p>
            <a:r>
              <a:rPr lang="tr-TR" sz="2000" dirty="0" smtClean="0"/>
              <a:t>Mercekler Ortamdan Ortama</a:t>
            </a:r>
          </a:p>
          <a:p>
            <a:pPr marL="0" indent="0">
              <a:buNone/>
            </a:pPr>
            <a:r>
              <a:rPr lang="tr-TR" sz="2000" dirty="0" smtClean="0"/>
              <a:t>Değişiklik Gösterir mi?</a:t>
            </a:r>
          </a:p>
          <a:p>
            <a:r>
              <a:rPr lang="tr-TR" sz="2000" dirty="0" smtClean="0"/>
              <a:t>Gündelik Hayattan Örnekler ve Resimler</a:t>
            </a:r>
          </a:p>
          <a:p>
            <a:r>
              <a:rPr lang="tr-TR" sz="2000" dirty="0" smtClean="0"/>
              <a:t>Çıkmış Soru Çözümü</a:t>
            </a:r>
          </a:p>
          <a:p>
            <a:r>
              <a:rPr lang="tr-TR" sz="2000" dirty="0" smtClean="0"/>
              <a:t>Dersin Özeti</a:t>
            </a:r>
          </a:p>
          <a:p>
            <a:r>
              <a:rPr lang="tr-TR" sz="2000" dirty="0" smtClean="0"/>
              <a:t>Bu Hafta Neler Öğrendik?</a:t>
            </a:r>
          </a:p>
          <a:p>
            <a:r>
              <a:rPr lang="tr-TR" sz="2000" dirty="0" smtClean="0"/>
              <a:t>Haftaya Ne Öğreneceğiz?</a:t>
            </a:r>
          </a:p>
          <a:p>
            <a:r>
              <a:rPr lang="tr-TR" sz="2000" dirty="0" smtClean="0"/>
              <a:t>Ev Ödevi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9174480" cy="67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15240"/>
            <a:ext cx="915924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Özet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b="1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 descr="http://www.fendersi.gen.tr/Resimler/ince_kenarli_merceklerde_goruntu_olusu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4267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Özet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b="1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14412"/>
            <a:ext cx="4291012" cy="57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Hafta Neler Öğrendik?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0040" y="2209800"/>
            <a:ext cx="5029200" cy="4874387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	4.9.3. Merceklerin oluşturduğu görüntünün özelliklerini keşfeder.</a:t>
            </a:r>
          </a:p>
          <a:p>
            <a:r>
              <a:rPr lang="tr-TR" dirty="0"/>
              <a:t>a. Öğrencilerin simülasyonlar ve deneylerden elde ettiği verileri kullanarak merceklerin oluşturduğu görüntü özelliklerini tartışmaları sağlanır.</a:t>
            </a:r>
          </a:p>
          <a:p>
            <a:r>
              <a:rPr lang="tr-TR" dirty="0"/>
              <a:t>b. Öğrencilerin merceğe farklı uzaklıklarda bulunan cisimlerin görüntülerini </a:t>
            </a:r>
            <a:r>
              <a:rPr lang="tr-TR" dirty="0" smtClean="0"/>
              <a:t>ölçekli </a:t>
            </a:r>
            <a:r>
              <a:rPr lang="tr-TR" dirty="0"/>
              <a:t>çizmeleri ve çizdiği görüntülerin özelliklerini karşılaştırmaları sağlanır.</a:t>
            </a:r>
          </a:p>
          <a:p>
            <a:r>
              <a:rPr lang="tr-TR" dirty="0"/>
              <a:t>c. Öğrencilerin merceklerin bulundukları ortama göre özelliklerinin değişeceğini deney yaparak görmeleri sağlanır.</a:t>
            </a:r>
          </a:p>
          <a:p>
            <a:r>
              <a:rPr lang="tr-TR" dirty="0"/>
              <a:t>ç. Merceklerin nerelerde hangi amaçlar için kullanıldığını araştırmaları sağlanır.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0" y="2023872"/>
            <a:ext cx="5257800" cy="4389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Önceki Dersin Tekrarı</a:t>
            </a:r>
          </a:p>
          <a:p>
            <a:r>
              <a:rPr lang="tr-TR" sz="2400" dirty="0"/>
              <a:t>Bu Resimlerdekiler Ne Olabilir?</a:t>
            </a:r>
          </a:p>
          <a:p>
            <a:r>
              <a:rPr lang="tr-TR" sz="2400" dirty="0"/>
              <a:t>Aktiviteler</a:t>
            </a:r>
          </a:p>
          <a:p>
            <a:r>
              <a:rPr lang="tr-TR" sz="2400" dirty="0"/>
              <a:t>Aktivitelerin Yorumlanması</a:t>
            </a:r>
          </a:p>
          <a:p>
            <a:r>
              <a:rPr lang="tr-TR" sz="2400" dirty="0"/>
              <a:t>Mercekler Ortamdan Ortama</a:t>
            </a:r>
          </a:p>
          <a:p>
            <a:pPr marL="0" indent="0">
              <a:buNone/>
            </a:pPr>
            <a:r>
              <a:rPr lang="tr-TR" sz="2400" dirty="0"/>
              <a:t>Değişiklik Gösterir mi?</a:t>
            </a:r>
          </a:p>
          <a:p>
            <a:r>
              <a:rPr lang="tr-TR" sz="2400" dirty="0"/>
              <a:t>Gündelik Hayattan Örnekler ve Resimler</a:t>
            </a:r>
          </a:p>
          <a:p>
            <a:r>
              <a:rPr lang="tr-TR" sz="2400" dirty="0"/>
              <a:t>Çıkmış Soru Çözümü</a:t>
            </a:r>
          </a:p>
          <a:p>
            <a:r>
              <a:rPr lang="tr-TR" sz="2400" dirty="0"/>
              <a:t>Dersin Özeti</a:t>
            </a:r>
          </a:p>
          <a:p>
            <a:r>
              <a:rPr lang="tr-TR" sz="2400" b="1" dirty="0"/>
              <a:t>Bu Hafta Neler Öğrendik?</a:t>
            </a:r>
          </a:p>
          <a:p>
            <a:r>
              <a:rPr lang="tr-TR" sz="2400" dirty="0"/>
              <a:t>Haftaya Ne Öğreneceğiz?</a:t>
            </a:r>
          </a:p>
          <a:p>
            <a:r>
              <a:rPr lang="tr-TR" sz="2400" dirty="0"/>
              <a:t>Ev Ödevi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5783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dirty="0" smtClean="0"/>
              <a:t>Önümüzdeki Hafta Neler Öğreneceğiz?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7200" y="1935480"/>
            <a:ext cx="4419600" cy="438912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4.10.1. Optik yasalarını kullanarak gözde görüntü oluşumunu açıklar.</a:t>
            </a:r>
            <a:br>
              <a:rPr lang="tr-TR" dirty="0"/>
            </a:br>
            <a:r>
              <a:rPr lang="tr-TR" dirty="0"/>
              <a:t>a. Öğrencilerin farklı göz kusurlarının nedenlerini ve bu kusurların giderilmesinde ne tür merceğin kullanımının uygun olacağını sebepleriyle tartışmaları sağlanır.</a:t>
            </a:r>
            <a:br>
              <a:rPr lang="tr-TR" dirty="0"/>
            </a:br>
            <a:r>
              <a:rPr lang="tr-TR" dirty="0"/>
              <a:t>b. Öğrencilerin gözlük numarasını kullanarak merceğin cinsini ve odak uzaklığını belirlemeleri sağlanır.</a:t>
            </a:r>
            <a:br>
              <a:rPr lang="tr-TR" dirty="0"/>
            </a:br>
            <a:r>
              <a:rPr lang="tr-TR" dirty="0"/>
              <a:t>4.10.3. Optik aletlerin yapısını inceleyerek bir optik alet tasarlar ve yapar.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0" y="2023872"/>
            <a:ext cx="5257800" cy="4389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Önceki Dersin Tekrarı</a:t>
            </a:r>
          </a:p>
          <a:p>
            <a:r>
              <a:rPr lang="tr-TR" sz="2400" dirty="0"/>
              <a:t>Bu Resimlerdekiler Ne Olabilir?</a:t>
            </a:r>
          </a:p>
          <a:p>
            <a:r>
              <a:rPr lang="tr-TR" sz="2400" dirty="0"/>
              <a:t>Aktiviteler</a:t>
            </a:r>
          </a:p>
          <a:p>
            <a:r>
              <a:rPr lang="tr-TR" sz="2400" dirty="0"/>
              <a:t>Aktivitelerin Yorumlanması</a:t>
            </a:r>
          </a:p>
          <a:p>
            <a:r>
              <a:rPr lang="tr-TR" sz="2400" dirty="0"/>
              <a:t>Mercekler Ortamdan Ortama</a:t>
            </a:r>
          </a:p>
          <a:p>
            <a:pPr marL="0" indent="0">
              <a:buNone/>
            </a:pPr>
            <a:r>
              <a:rPr lang="tr-TR" sz="2400" dirty="0"/>
              <a:t>Değişiklik Gösterir mi?</a:t>
            </a:r>
          </a:p>
          <a:p>
            <a:r>
              <a:rPr lang="tr-TR" sz="2400" dirty="0"/>
              <a:t>Gündelik Hayattan Örnekler ve Resimler</a:t>
            </a:r>
          </a:p>
          <a:p>
            <a:r>
              <a:rPr lang="tr-TR" sz="2400" dirty="0"/>
              <a:t>Çıkmış Soru Çözümü</a:t>
            </a:r>
          </a:p>
          <a:p>
            <a:r>
              <a:rPr lang="tr-TR" sz="2400" dirty="0"/>
              <a:t>Dersin Özeti</a:t>
            </a:r>
          </a:p>
          <a:p>
            <a:r>
              <a:rPr lang="tr-TR" sz="2400" dirty="0"/>
              <a:t>Bu Hafta Neler Öğrendik?</a:t>
            </a:r>
          </a:p>
          <a:p>
            <a:r>
              <a:rPr lang="tr-TR" sz="2400" b="1" dirty="0"/>
              <a:t>Haftaya Ne Öğreneceğiz?</a:t>
            </a:r>
          </a:p>
          <a:p>
            <a:r>
              <a:rPr lang="tr-TR" sz="2400" dirty="0"/>
              <a:t>Ev Ödevi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6846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Ödev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/>
              <a:t>Önceki Dersin Tekrarı</a:t>
            </a:r>
          </a:p>
          <a:p>
            <a:r>
              <a:rPr lang="tr-TR" sz="2800" dirty="0"/>
              <a:t>Bu 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b="1" dirty="0"/>
              <a:t>Ev Ödevi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121" name="Picture 1" descr="C:\Users\Emre Can\AppData\Local\Microsoft\Windows\INetCache\IE\ZTDF9MMY\compiti_vacanze_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799"/>
            <a:ext cx="3867151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65" y="1698023"/>
            <a:ext cx="4067789" cy="431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082970"/>
            <a:ext cx="3627796" cy="49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Önceki Dersin Tekrarı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6750"/>
            <a:ext cx="8534400" cy="4389120"/>
          </a:xfrm>
        </p:spPr>
        <p:txBody>
          <a:bodyPr>
            <a:normAutofit fontScale="77500" lnSpcReduction="20000"/>
          </a:bodyPr>
          <a:lstStyle/>
          <a:p>
            <a:r>
              <a:rPr lang="tr-TR" b="1" u="sng" dirty="0" smtClean="0"/>
              <a:t>Önceki Dersin Tekrarı : </a:t>
            </a:r>
            <a:r>
              <a:rPr lang="tr-TR" dirty="0" smtClean="0"/>
              <a:t>Bir merceğin odak uzaklığını etkileyen faktörler</a:t>
            </a:r>
            <a:endParaRPr lang="tr-TR" b="1" u="sng" dirty="0" smtClean="0"/>
          </a:p>
          <a:p>
            <a:r>
              <a:rPr lang="tr-TR" sz="2800" dirty="0" smtClean="0"/>
              <a:t>Bu </a:t>
            </a:r>
            <a:r>
              <a:rPr lang="tr-TR" sz="2800" dirty="0"/>
              <a:t>Resimlerdekiler Ne Olabilir?</a:t>
            </a:r>
          </a:p>
          <a:p>
            <a:r>
              <a:rPr lang="tr-TR" sz="2800" dirty="0"/>
              <a:t>Aktiviteler</a:t>
            </a:r>
          </a:p>
          <a:p>
            <a:r>
              <a:rPr lang="tr-TR" sz="2800" dirty="0"/>
              <a:t>Aktivitelerin Yorumlanması</a:t>
            </a:r>
          </a:p>
          <a:p>
            <a:r>
              <a:rPr lang="tr-TR" sz="2800" dirty="0"/>
              <a:t>Mercekler Ortamdan Ortama</a:t>
            </a:r>
          </a:p>
          <a:p>
            <a:pPr marL="0" indent="0">
              <a:buNone/>
            </a:pPr>
            <a:r>
              <a:rPr lang="tr-TR" sz="2800" dirty="0"/>
              <a:t>Değişiklik Gösterir mi?</a:t>
            </a:r>
          </a:p>
          <a:p>
            <a:r>
              <a:rPr lang="tr-TR" sz="2800" dirty="0"/>
              <a:t>Gündelik Hayattan Örnekler ve Resimler</a:t>
            </a:r>
          </a:p>
          <a:p>
            <a:r>
              <a:rPr lang="tr-TR" sz="2800" dirty="0"/>
              <a:t>Çıkmış Soru Çözümü</a:t>
            </a:r>
          </a:p>
          <a:p>
            <a:r>
              <a:rPr lang="tr-TR" sz="2800" dirty="0"/>
              <a:t>Dersin Özeti</a:t>
            </a:r>
          </a:p>
          <a:p>
            <a:r>
              <a:rPr lang="tr-TR" sz="2800" dirty="0"/>
              <a:t>Bu Hafta Neler Öğrendik?</a:t>
            </a:r>
          </a:p>
          <a:p>
            <a:r>
              <a:rPr lang="tr-TR" sz="2800" dirty="0"/>
              <a:t>Haftaya Ne Öğreneceğiz?</a:t>
            </a:r>
          </a:p>
          <a:p>
            <a:r>
              <a:rPr lang="tr-TR" sz="2800" dirty="0"/>
              <a:t>Ev Ödevi</a:t>
            </a:r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583834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3600" dirty="0" smtClean="0"/>
              <a:t>Işığın Rengi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3600" dirty="0" smtClean="0"/>
              <a:t>Merceğin Kırılma İndisi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3600" dirty="0" smtClean="0"/>
              <a:t>Ortamın Kırılma İndisi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3600" dirty="0" smtClean="0"/>
              <a:t>Yüzeylerin Eğrilik Yarıçapı</a:t>
            </a:r>
            <a:endParaRPr lang="tr-T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31" y="1485440"/>
            <a:ext cx="4208391" cy="4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918" y="1397755"/>
            <a:ext cx="4782809" cy="45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407" y="857250"/>
            <a:ext cx="31539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96" y="1738413"/>
            <a:ext cx="4051154" cy="36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719" y="842289"/>
            <a:ext cx="3963578" cy="51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69" y="1185599"/>
            <a:ext cx="3585185" cy="48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967" y="934590"/>
            <a:ext cx="3561449" cy="50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://www.aspirin.gen.tr/images/aspirin-icer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9083685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http://www.bebekolay.com/wp-content/uploads/2012/05/sac_dokulme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://www.gercekbilim.com/wp-content/uploads/2012/11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30480"/>
            <a:ext cx="9174480" cy="69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846</Words>
  <Application>Microsoft Office PowerPoint</Application>
  <PresentationFormat>Ekran Gösterisi (4:3)</PresentationFormat>
  <Paragraphs>299</Paragraphs>
  <Slides>46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1" baseType="lpstr">
      <vt:lpstr>Arial</vt:lpstr>
      <vt:lpstr>Calibri</vt:lpstr>
      <vt:lpstr>Constantia</vt:lpstr>
      <vt:lpstr>Wingdings 2</vt:lpstr>
      <vt:lpstr>Flow</vt:lpstr>
      <vt:lpstr>PowerPoint Sunusu</vt:lpstr>
      <vt:lpstr>Merceklerin Oluşturduğu Görüntünün Özellikleri</vt:lpstr>
      <vt:lpstr>Bugünün Planı</vt:lpstr>
      <vt:lpstr>Önceki Dersin Tekrarı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Aktivite – İnce Kenarlı Mercek</vt:lpstr>
      <vt:lpstr>Aktivite – Kalın Kenarlı Mercek</vt:lpstr>
      <vt:lpstr>PowerPoint Sunusu</vt:lpstr>
      <vt:lpstr>PowerPoint Sunusu</vt:lpstr>
      <vt:lpstr>Mercekler Ortamdan Ortama Değişkenlik Gösterir mi ?</vt:lpstr>
      <vt:lpstr>Mercekleri Nerelerde Kullanıyoruz?</vt:lpstr>
      <vt:lpstr>İnce Kenarlı Mercekleri  Nerede Kullanıyoruz?</vt:lpstr>
      <vt:lpstr>PowerPoint Sunusu</vt:lpstr>
      <vt:lpstr>PowerPoint Sunusu</vt:lpstr>
      <vt:lpstr>PowerPoint Sunusu</vt:lpstr>
      <vt:lpstr>Çıkmış Sorular 1</vt:lpstr>
      <vt:lpstr>Çıkmış Sorular 1</vt:lpstr>
      <vt:lpstr>Çıkmış Sorular 2</vt:lpstr>
      <vt:lpstr>Çıkmış Sorular 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Özet</vt:lpstr>
      <vt:lpstr>  Özet</vt:lpstr>
      <vt:lpstr>Bu Hafta Neler Öğrendik?</vt:lpstr>
      <vt:lpstr>Önümüzdeki Hafta Neler Öğreneceğiz?</vt:lpstr>
      <vt:lpstr>Ödev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Merceklerin Oluşturduğu Görüntünün Özellikleri</dc:title>
  <dc:creator>Emre Can TURAN</dc:creator>
  <cp:lastModifiedBy>Emre Can</cp:lastModifiedBy>
  <cp:revision>43</cp:revision>
  <dcterms:created xsi:type="dcterms:W3CDTF">2006-08-16T00:00:00Z</dcterms:created>
  <dcterms:modified xsi:type="dcterms:W3CDTF">2016-06-10T23:10:02Z</dcterms:modified>
</cp:coreProperties>
</file>