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4"/>
  </p:notesMasterIdLst>
  <p:sldIdLst>
    <p:sldId id="256" r:id="rId2"/>
    <p:sldId id="303" r:id="rId3"/>
    <p:sldId id="265" r:id="rId4"/>
    <p:sldId id="274" r:id="rId5"/>
    <p:sldId id="258" r:id="rId6"/>
    <p:sldId id="272" r:id="rId7"/>
    <p:sldId id="330" r:id="rId8"/>
    <p:sldId id="271" r:id="rId9"/>
    <p:sldId id="331" r:id="rId10"/>
    <p:sldId id="259" r:id="rId11"/>
    <p:sldId id="275" r:id="rId12"/>
    <p:sldId id="270" r:id="rId13"/>
    <p:sldId id="332" r:id="rId14"/>
    <p:sldId id="260" r:id="rId15"/>
    <p:sldId id="264" r:id="rId16"/>
    <p:sldId id="309" r:id="rId17"/>
    <p:sldId id="263" r:id="rId18"/>
    <p:sldId id="333" r:id="rId19"/>
    <p:sldId id="276" r:id="rId20"/>
    <p:sldId id="326" r:id="rId21"/>
    <p:sldId id="313" r:id="rId22"/>
    <p:sldId id="335" r:id="rId23"/>
    <p:sldId id="338" r:id="rId24"/>
    <p:sldId id="314" r:id="rId25"/>
    <p:sldId id="311" r:id="rId26"/>
    <p:sldId id="337" r:id="rId27"/>
    <p:sldId id="325" r:id="rId28"/>
    <p:sldId id="339" r:id="rId29"/>
    <p:sldId id="336" r:id="rId30"/>
    <p:sldId id="322" r:id="rId31"/>
    <p:sldId id="341" r:id="rId32"/>
    <p:sldId id="292" r:id="rId33"/>
    <p:sldId id="329" r:id="rId34"/>
    <p:sldId id="295" r:id="rId35"/>
    <p:sldId id="298" r:id="rId36"/>
    <p:sldId id="296" r:id="rId37"/>
    <p:sldId id="328" r:id="rId38"/>
    <p:sldId id="297" r:id="rId39"/>
    <p:sldId id="300" r:id="rId40"/>
    <p:sldId id="327" r:id="rId41"/>
    <p:sldId id="323" r:id="rId42"/>
    <p:sldId id="302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5B673-D309-456F-A128-3E0E5E3907F2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2355D-70F5-48BA-8A26-65CF7E6BC80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6451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2355D-70F5-48BA-8A26-65CF7E6BC807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Herbir</a:t>
            </a:r>
            <a:r>
              <a:rPr lang="en-US" dirty="0" smtClean="0"/>
              <a:t> </a:t>
            </a:r>
            <a:r>
              <a:rPr lang="en-US" dirty="0" err="1" smtClean="0"/>
              <a:t>boyutta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de</a:t>
            </a:r>
            <a:r>
              <a:rPr lang="tr-TR" dirty="0" err="1" smtClean="0"/>
              <a:t>nkle</a:t>
            </a:r>
            <a:r>
              <a:rPr lang="en-US" dirty="0" smtClean="0"/>
              <a:t>mini </a:t>
            </a:r>
            <a:r>
              <a:rPr lang="en-US" dirty="0" err="1" smtClean="0"/>
              <a:t>slayt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yazalım</a:t>
            </a:r>
            <a:r>
              <a:rPr lang="tr-TR" dirty="0" smtClean="0"/>
              <a:t>…….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2355D-70F5-48BA-8A26-65CF7E6BC807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27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Havadayken</a:t>
            </a:r>
            <a:r>
              <a:rPr lang="tr-TR" baseline="0" dirty="0" smtClean="0"/>
              <a:t> insanın Dünyanın yatay hızına sahip olmaya devam etmesi….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2355D-70F5-48BA-8A26-65CF7E6BC807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56462BC-21E9-4311-B0E3-B1AF9C73E2C6}" type="datetimeFigureOut">
              <a:rPr lang="tr-TR" smtClean="0"/>
              <a:pPr/>
              <a:t>24.11.2016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6ABEFF-817D-432D-B133-BB065BBDC26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sefizik.com/lise2/bagilhiz.htm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28596" y="2000240"/>
            <a:ext cx="8458200" cy="1643073"/>
          </a:xfrm>
        </p:spPr>
        <p:txBody>
          <a:bodyPr/>
          <a:lstStyle/>
          <a:p>
            <a:r>
              <a:rPr lang="tr-TR" dirty="0" smtClean="0"/>
              <a:t>Bağıl Hareket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214942" y="5357826"/>
            <a:ext cx="3500462" cy="714380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                        Gözde Aksoy</a:t>
            </a:r>
            <a:endParaRPr lang="tr-TR" dirty="0"/>
          </a:p>
        </p:txBody>
      </p:sp>
      <p:pic>
        <p:nvPicPr>
          <p:cNvPr id="1029" name="Picture 5" descr="relative motion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571480"/>
            <a:ext cx="3119446" cy="279190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57256"/>
          </a:xfrm>
        </p:spPr>
        <p:txBody>
          <a:bodyPr/>
          <a:lstStyle/>
          <a:p>
            <a:r>
              <a:rPr lang="tr-TR" dirty="0" smtClean="0"/>
              <a:t>Bağıl Hareket: 3. Soru 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714348" y="2143117"/>
            <a:ext cx="25003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35" name="Picture 5" descr="https://cetinyilmaz.files.wordpress.com/2012/07/pusu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928934"/>
            <a:ext cx="1477235" cy="1253412"/>
          </a:xfrm>
          <a:prstGeom prst="rect">
            <a:avLst/>
          </a:prstGeom>
          <a:noFill/>
        </p:spPr>
      </p:pic>
      <p:sp>
        <p:nvSpPr>
          <p:cNvPr id="37" name="36 Metin kutusu"/>
          <p:cNvSpPr txBox="1"/>
          <p:nvPr/>
        </p:nvSpPr>
        <p:spPr>
          <a:xfrm>
            <a:off x="3500430" y="2500306"/>
            <a:ext cx="3571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cs typeface="Calibri" pitchFamily="34" charset="0"/>
              </a:rPr>
              <a:t>Doğuya doğru  40 m/s hızla gitmekte olan bir gözlemci, K arabasını 40√2 m/s hızla güneybatıya , L arabasını ise 10 m/s hızla doğuya doğru gidiyor gibi görüyor. Buna göre K ve L araçlarını yere göre hızlarını bulunuz. </a:t>
            </a:r>
            <a:endParaRPr lang="tr-TR" dirty="0">
              <a:cs typeface="Calibri" pitchFamily="34" charset="0"/>
            </a:endParaRPr>
          </a:p>
        </p:txBody>
      </p:sp>
      <p:sp>
        <p:nvSpPr>
          <p:cNvPr id="39" name="38 Metin kutusu"/>
          <p:cNvSpPr txBox="1"/>
          <p:nvPr/>
        </p:nvSpPr>
        <p:spPr>
          <a:xfrm>
            <a:off x="3929058" y="5357826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 güneye doğru 40 m/s</a:t>
            </a:r>
          </a:p>
          <a:p>
            <a:r>
              <a:rPr lang="tr-TR" dirty="0" smtClean="0"/>
              <a:t>L  doğuya doğru 50 m/s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Anlaşılmayan bir şey var mı?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928670"/>
            <a:ext cx="7901014" cy="1000132"/>
          </a:xfrm>
        </p:spPr>
        <p:txBody>
          <a:bodyPr>
            <a:noAutofit/>
          </a:bodyPr>
          <a:lstStyle/>
          <a:p>
            <a:r>
              <a:rPr lang="tr-TR" sz="3200" dirty="0" smtClean="0"/>
              <a:t>Hareketli Ortamdaki Sabit Hızlı Cismin Hareketi</a:t>
            </a:r>
            <a:endParaRPr lang="tr-TR" sz="32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2857488" y="3714752"/>
            <a:ext cx="5572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357158" y="2214552"/>
            <a:ext cx="235745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3" name="12 Dikdörtgen"/>
          <p:cNvSpPr/>
          <p:nvPr/>
        </p:nvSpPr>
        <p:spPr>
          <a:xfrm>
            <a:off x="2928926" y="4143380"/>
            <a:ext cx="6215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</a:t>
            </a:r>
            <a:endParaRPr lang="tr-TR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2285992"/>
            <a:ext cx="1621235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22 Metin kutusu"/>
          <p:cNvSpPr txBox="1"/>
          <p:nvPr/>
        </p:nvSpPr>
        <p:spPr>
          <a:xfrm>
            <a:off x="3214678" y="2143116"/>
            <a:ext cx="43577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Sabit hızla akan bir nehrin üzerine bırakılan bir cisim için,</a:t>
            </a:r>
          </a:p>
          <a:p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 nehrin hızına eşit hızda hareket eder,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 eşit zaman aralıklarında eşit yollar alır,</a:t>
            </a:r>
          </a:p>
          <a:p>
            <a:pPr>
              <a:buFont typeface="Arial" pitchFamily="34" charset="0"/>
              <a:buChar char="•"/>
            </a:pPr>
            <a:r>
              <a:rPr lang="tr-TR" b="1" dirty="0" smtClean="0"/>
              <a:t>  suya göre hızı ( cismin sudan bağımsız hızı) </a:t>
            </a:r>
            <a:r>
              <a:rPr lang="tr-TR" dirty="0" smtClean="0"/>
              <a:t>sıfırdır denir.</a:t>
            </a:r>
          </a:p>
          <a:p>
            <a:r>
              <a:rPr lang="tr-TR" dirty="0" smtClean="0"/>
              <a:t> 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4714884"/>
            <a:ext cx="2226619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Metin kutusu"/>
          <p:cNvSpPr txBox="1"/>
          <p:nvPr/>
        </p:nvSpPr>
        <p:spPr>
          <a:xfrm>
            <a:off x="3143240" y="4286256"/>
            <a:ext cx="33575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Not: Hava akımı ile uçak hızı arasında da, akıntı hızı ve su yüzeyindeki cismin hızı arasındakine benzer bir ilişki vardır. Hava akımı uçağın hızı ile aynı yönlü ise uçağı hızlandırır , ters yönlü ise uçağın hızını azaltır. </a:t>
            </a:r>
            <a:endParaRPr lang="tr-TR" dirty="0"/>
          </a:p>
        </p:txBody>
      </p:sp>
      <p:sp>
        <p:nvSpPr>
          <p:cNvPr id="15" name="14 5-Nokta Yıldız"/>
          <p:cNvSpPr/>
          <p:nvPr/>
        </p:nvSpPr>
        <p:spPr>
          <a:xfrm>
            <a:off x="5715008" y="2571744"/>
            <a:ext cx="357190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928670"/>
            <a:ext cx="7901014" cy="1000132"/>
          </a:xfrm>
        </p:spPr>
        <p:txBody>
          <a:bodyPr>
            <a:noAutofit/>
          </a:bodyPr>
          <a:lstStyle/>
          <a:p>
            <a:r>
              <a:rPr lang="tr-TR" sz="3200" dirty="0" smtClean="0"/>
              <a:t>Hareketli Ortamdaki Sabit Hızlı Cismin Hareketi</a:t>
            </a:r>
            <a:endParaRPr lang="tr-TR" sz="32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2857488" y="3714752"/>
            <a:ext cx="5572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 smtClean="0">
              <a:latin typeface="Calibri" pitchFamily="34" charset="0"/>
              <a:cs typeface="Calibri" pitchFamily="34" charset="0"/>
            </a:endParaRPr>
          </a:p>
          <a:p>
            <a:endParaRPr lang="tr-TR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357158" y="2214552"/>
            <a:ext cx="235745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3" name="12 Dikdörtgen"/>
          <p:cNvSpPr/>
          <p:nvPr/>
        </p:nvSpPr>
        <p:spPr>
          <a:xfrm>
            <a:off x="2928926" y="4143380"/>
            <a:ext cx="6215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</a:t>
            </a:r>
            <a:endParaRPr lang="tr-TR" dirty="0"/>
          </a:p>
        </p:txBody>
      </p:sp>
      <p:sp>
        <p:nvSpPr>
          <p:cNvPr id="23" name="22 Metin kutusu"/>
          <p:cNvSpPr txBox="1"/>
          <p:nvPr/>
        </p:nvSpPr>
        <p:spPr>
          <a:xfrm>
            <a:off x="3214678" y="214311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</a:t>
            </a:r>
          </a:p>
        </p:txBody>
      </p:sp>
      <p:sp>
        <p:nvSpPr>
          <p:cNvPr id="15" name="14 Dikdörtgen"/>
          <p:cNvSpPr/>
          <p:nvPr/>
        </p:nvSpPr>
        <p:spPr>
          <a:xfrm>
            <a:off x="2786050" y="2214554"/>
            <a:ext cx="47149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Cismin suya göre hızı sıfırdan farklı ise, yere göre hızı,</a:t>
            </a:r>
          </a:p>
          <a:p>
            <a:r>
              <a:rPr lang="tr-TR" dirty="0" smtClean="0"/>
              <a:t>(Aktivite zamanı)</a:t>
            </a:r>
          </a:p>
          <a:p>
            <a:r>
              <a:rPr lang="tr-TR" dirty="0" smtClean="0"/>
              <a:t>Akıntıyla aynı yöne gidiyorsa,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Akıntıyla zıt yöne gidiyorsa,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r>
              <a:rPr lang="tr-TR" dirty="0" smtClean="0"/>
              <a:t>bağıntıları kullanılarak hesaplanır.</a:t>
            </a:r>
            <a:endParaRPr lang="tr-TR" dirty="0"/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571876"/>
            <a:ext cx="2143140" cy="601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714884"/>
            <a:ext cx="238576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4"/>
          <a:srcRect t="7654" b="8163"/>
          <a:stretch>
            <a:fillRect/>
          </a:stretch>
        </p:blipFill>
        <p:spPr bwMode="auto">
          <a:xfrm>
            <a:off x="6286512" y="2714620"/>
            <a:ext cx="266700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Hareketli Ortamdaki Sabit Hızlı Cismin Hareketi:Hareketli Ortam Problemleri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357158" y="2143116"/>
            <a:ext cx="2571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532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459" t="4518"/>
          <a:stretch>
            <a:fillRect/>
          </a:stretch>
        </p:blipFill>
        <p:spPr bwMode="auto">
          <a:xfrm>
            <a:off x="6357950" y="2357430"/>
            <a:ext cx="2571736" cy="137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2 Metin kutusu"/>
          <p:cNvSpPr txBox="1"/>
          <p:nvPr/>
        </p:nvSpPr>
        <p:spPr>
          <a:xfrm>
            <a:off x="3214678" y="414338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4" name="13 Dikdörtgen"/>
          <p:cNvSpPr/>
          <p:nvPr/>
        </p:nvSpPr>
        <p:spPr>
          <a:xfrm>
            <a:off x="2857488" y="2357430"/>
            <a:ext cx="34290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Soru </a:t>
            </a:r>
          </a:p>
          <a:p>
            <a:r>
              <a:rPr lang="tr-TR" dirty="0" smtClean="0"/>
              <a:t>Suyun akıntı hızının 1 m/s ve KL uzaklığı 24 m olan bir nehirde,</a:t>
            </a:r>
            <a:r>
              <a:rPr lang="en-US" dirty="0" smtClean="0"/>
              <a:t> </a:t>
            </a:r>
            <a:r>
              <a:rPr lang="tr-TR" dirty="0" smtClean="0"/>
              <a:t>K noktasında hızı 7m/s olan bir yüzücü, K noktasından L noktasına suya göre sabit hızla t1 saniyede gidiyor ve yüzücü L noktasına  t2 saniyede geri dönüyor. Buna göre t1/t2 oranını bulunuz.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2928926" y="557214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t1/t2 = 3/4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Hareketli ortamla aynı doğrultuda hareket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7158" y="2643182"/>
            <a:ext cx="2571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2786050" y="2143116"/>
            <a:ext cx="5900750" cy="4431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1994 ÖSS Sorusu</a:t>
            </a:r>
          </a:p>
          <a:p>
            <a:pPr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Suya göre hızı 2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 olan uçak gemisiyle bir yunus aynı yönde gidiyor. Geminin pistinde hareket eden motosikletli yunusu duruyor gibi görüyor. </a:t>
            </a:r>
          </a:p>
          <a:p>
            <a:pPr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 Yunusun suya göre hızı 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 olduğuna göre,motosikletin gemiye göre hızı nedir?</a:t>
            </a:r>
          </a:p>
          <a:p>
            <a:pPr>
              <a:buNone/>
            </a:pPr>
            <a:endParaRPr lang="tr-TR" sz="2000" dirty="0" smtClean="0">
              <a:latin typeface="Calibri" pitchFamily="34" charset="0"/>
              <a:cs typeface="Calibri" pitchFamily="34" charset="0"/>
            </a:endParaRPr>
          </a:p>
          <a:p>
            <a:pPr fontAlgn="base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A.Gemiyle aynı yönde 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    </a:t>
            </a:r>
          </a:p>
          <a:p>
            <a:pPr fontAlgn="base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B.Gemiyle aynı yönde 2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   </a:t>
            </a:r>
          </a:p>
          <a:p>
            <a:pPr fontAlgn="base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C.Gemiyle aynı yönde 3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</a:p>
          <a:p>
            <a:pPr fontAlgn="base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D.Gemiyle zıt yönde 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        </a:t>
            </a:r>
          </a:p>
          <a:p>
            <a:pPr fontAlgn="base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 E.Gemiyle zıt yönde 2</a:t>
            </a:r>
            <a:r>
              <a:rPr lang="tr-TR" sz="2000" b="1" dirty="0" smtClean="0">
                <a:latin typeface="Calibri" pitchFamily="34" charset="0"/>
                <a:cs typeface="Calibri" pitchFamily="34" charset="0"/>
              </a:rPr>
              <a:t>V</a:t>
            </a:r>
          </a:p>
          <a:p>
            <a:endParaRPr lang="tr-TR" dirty="0" smtClean="0"/>
          </a:p>
        </p:txBody>
      </p:sp>
      <p:sp>
        <p:nvSpPr>
          <p:cNvPr id="10" name="9 Oval"/>
          <p:cNvSpPr/>
          <p:nvPr/>
        </p:nvSpPr>
        <p:spPr>
          <a:xfrm>
            <a:off x="3214678" y="5500702"/>
            <a:ext cx="357190" cy="3571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Anlaşılmayan bir şey var mı?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Hareketli Ortamda Karşı Tarafa Geçme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57158" y="2143116"/>
            <a:ext cx="2571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501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357430"/>
            <a:ext cx="28956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12 Düz Ok Bağlayıcısı"/>
          <p:cNvCxnSpPr/>
          <p:nvPr/>
        </p:nvCxnSpPr>
        <p:spPr>
          <a:xfrm rot="5400000" flipH="1" flipV="1">
            <a:off x="6001554" y="3999710"/>
            <a:ext cx="57071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>
            <a:off x="6357950" y="3643314"/>
            <a:ext cx="57150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rot="5400000" flipH="1" flipV="1">
            <a:off x="6357950" y="3714752"/>
            <a:ext cx="571504" cy="57150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rot="5400000" flipH="1" flipV="1">
            <a:off x="6929454" y="2786058"/>
            <a:ext cx="928694" cy="92869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Bağlayıcı"/>
          <p:cNvCxnSpPr/>
          <p:nvPr/>
        </p:nvCxnSpPr>
        <p:spPr>
          <a:xfrm rot="5400000" flipH="1" flipV="1">
            <a:off x="5857884" y="3214686"/>
            <a:ext cx="857256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Metin kutusu"/>
          <p:cNvSpPr txBox="1"/>
          <p:nvPr/>
        </p:nvSpPr>
        <p:spPr>
          <a:xfrm>
            <a:off x="6786578" y="3786190"/>
            <a:ext cx="500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</a:t>
            </a:r>
            <a:r>
              <a:rPr lang="tr-TR" sz="1000" dirty="0" smtClean="0"/>
              <a:t> yer</a:t>
            </a:r>
            <a:endParaRPr lang="tr-TR" sz="1000" dirty="0"/>
          </a:p>
        </p:txBody>
      </p:sp>
      <p:sp>
        <p:nvSpPr>
          <p:cNvPr id="25" name="24 Metin kutusu"/>
          <p:cNvSpPr txBox="1"/>
          <p:nvPr/>
        </p:nvSpPr>
        <p:spPr>
          <a:xfrm>
            <a:off x="5929322" y="3786190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err="1" smtClean="0"/>
              <a:t>V</a:t>
            </a:r>
            <a:r>
              <a:rPr lang="tr-TR" sz="1000" dirty="0" err="1" smtClean="0"/>
              <a:t>k</a:t>
            </a:r>
            <a:endParaRPr lang="tr-TR" sz="1000" dirty="0"/>
          </a:p>
        </p:txBody>
      </p:sp>
      <p:sp>
        <p:nvSpPr>
          <p:cNvPr id="26" name="25 Metin kutusu"/>
          <p:cNvSpPr txBox="1"/>
          <p:nvPr/>
        </p:nvSpPr>
        <p:spPr>
          <a:xfrm>
            <a:off x="6429388" y="3357562"/>
            <a:ext cx="500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err="1" smtClean="0"/>
              <a:t>V</a:t>
            </a:r>
            <a:r>
              <a:rPr lang="tr-TR" sz="1000" dirty="0" err="1" smtClean="0"/>
              <a:t>su</a:t>
            </a:r>
            <a:endParaRPr lang="tr-TR" sz="1000" dirty="0"/>
          </a:p>
        </p:txBody>
      </p:sp>
      <p:sp>
        <p:nvSpPr>
          <p:cNvPr id="27" name="26 Metin kutusu"/>
          <p:cNvSpPr txBox="1"/>
          <p:nvPr/>
        </p:nvSpPr>
        <p:spPr>
          <a:xfrm>
            <a:off x="7643834" y="2357430"/>
            <a:ext cx="500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>
                <a:latin typeface="Calibri" pitchFamily="34" charset="0"/>
                <a:cs typeface="Calibri" pitchFamily="34" charset="0"/>
              </a:rPr>
              <a:t>M</a:t>
            </a:r>
            <a:endParaRPr lang="tr-TR" sz="1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9" name="28 Düz Bağlayıcı"/>
          <p:cNvCxnSpPr/>
          <p:nvPr/>
        </p:nvCxnSpPr>
        <p:spPr>
          <a:xfrm rot="5400000">
            <a:off x="7750991" y="3536157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Metin kutusu"/>
          <p:cNvSpPr txBox="1"/>
          <p:nvPr/>
        </p:nvSpPr>
        <p:spPr>
          <a:xfrm>
            <a:off x="8572528" y="342900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sp>
        <p:nvSpPr>
          <p:cNvPr id="32" name="31 Metin kutusu"/>
          <p:cNvSpPr txBox="1"/>
          <p:nvPr/>
        </p:nvSpPr>
        <p:spPr>
          <a:xfrm>
            <a:off x="3000364" y="2143116"/>
            <a:ext cx="27146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Calibri" pitchFamily="34" charset="0"/>
                <a:cs typeface="Calibri" pitchFamily="34" charset="0"/>
              </a:rPr>
              <a:t>X=V.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t</a:t>
            </a:r>
          </a:p>
          <a:p>
            <a:endParaRPr lang="tr-TR" b="1" dirty="0" smtClean="0">
              <a:latin typeface="Calibri" pitchFamily="34" charset="0"/>
              <a:cs typeface="Calibri" pitchFamily="34" charset="0"/>
            </a:endParaRPr>
          </a:p>
          <a:p>
            <a:endParaRPr lang="tr-TR" b="1" dirty="0" smtClean="0">
              <a:latin typeface="Calibri" pitchFamily="34" charset="0"/>
              <a:cs typeface="Calibri" pitchFamily="34" charset="0"/>
            </a:endParaRPr>
          </a:p>
          <a:p>
            <a:endParaRPr lang="tr-TR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b="1" dirty="0" smtClean="0">
                <a:latin typeface="Calibri" pitchFamily="34" charset="0"/>
                <a:cs typeface="Calibri" pitchFamily="34" charset="0"/>
              </a:rPr>
              <a:t>KL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r>
              <a:rPr lang="tr-TR" b="1" dirty="0" smtClean="0">
                <a:latin typeface="Calibri" pitchFamily="34" charset="0"/>
                <a:cs typeface="Calibri" pitchFamily="34" charset="0"/>
              </a:rPr>
              <a:t>LM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   </a:t>
            </a:r>
          </a:p>
          <a:p>
            <a:r>
              <a:rPr lang="tr-TR" b="1" dirty="0" smtClean="0">
                <a:latin typeface="Calibri" pitchFamily="34" charset="0"/>
                <a:cs typeface="Calibri" pitchFamily="34" charset="0"/>
              </a:rPr>
              <a:t>KM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35 Dikdörtgen"/>
          <p:cNvSpPr/>
          <p:nvPr/>
        </p:nvSpPr>
        <p:spPr>
          <a:xfrm>
            <a:off x="3000364" y="5072074"/>
            <a:ext cx="24288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>
                <a:hlinkClick r:id="rId4"/>
              </a:rPr>
              <a:t>http://www.</a:t>
            </a:r>
            <a:r>
              <a:rPr lang="tr-TR" sz="1400" dirty="0" err="1" smtClean="0">
                <a:hlinkClick r:id="rId4"/>
              </a:rPr>
              <a:t>lisefizik</a:t>
            </a:r>
            <a:r>
              <a:rPr lang="tr-TR" sz="1400" dirty="0" smtClean="0">
                <a:hlinkClick r:id="rId4"/>
              </a:rPr>
              <a:t>.com/lise2/</a:t>
            </a:r>
            <a:r>
              <a:rPr lang="tr-TR" sz="1400" dirty="0" err="1" smtClean="0">
                <a:hlinkClick r:id="rId4"/>
              </a:rPr>
              <a:t>bagilhiz</a:t>
            </a:r>
            <a:r>
              <a:rPr lang="tr-TR" sz="1400" dirty="0" smtClean="0">
                <a:hlinkClick r:id="rId4"/>
              </a:rPr>
              <a:t>.</a:t>
            </a:r>
            <a:r>
              <a:rPr lang="tr-TR" sz="1400" dirty="0" err="1" smtClean="0">
                <a:hlinkClick r:id="rId4"/>
              </a:rPr>
              <a:t>htm</a:t>
            </a:r>
            <a:r>
              <a:rPr lang="tr-TR" sz="1400" dirty="0" smtClean="0"/>
              <a:t>  </a:t>
            </a:r>
            <a:endParaRPr lang="tr-TR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Hareketli Ortamda Karşı Tarafa Geçme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357158" y="2143116"/>
            <a:ext cx="2571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500306"/>
            <a:ext cx="28194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39 Düz Bağlayıcı"/>
          <p:cNvCxnSpPr/>
          <p:nvPr/>
        </p:nvCxnSpPr>
        <p:spPr>
          <a:xfrm rot="5400000">
            <a:off x="7751785" y="3463925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Metin kutusu"/>
          <p:cNvSpPr txBox="1"/>
          <p:nvPr/>
        </p:nvSpPr>
        <p:spPr>
          <a:xfrm>
            <a:off x="8501090" y="328612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</a:t>
            </a:r>
            <a:endParaRPr lang="tr-TR" dirty="0"/>
          </a:p>
        </p:txBody>
      </p:sp>
      <p:cxnSp>
        <p:nvCxnSpPr>
          <p:cNvPr id="43" name="42 Düz Ok Bağlayıcısı"/>
          <p:cNvCxnSpPr/>
          <p:nvPr/>
        </p:nvCxnSpPr>
        <p:spPr>
          <a:xfrm rot="10800000">
            <a:off x="6357950" y="3714752"/>
            <a:ext cx="500066" cy="499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45 Metin kutusu"/>
          <p:cNvSpPr txBox="1"/>
          <p:nvPr/>
        </p:nvSpPr>
        <p:spPr>
          <a:xfrm>
            <a:off x="6286512" y="3857628"/>
            <a:ext cx="351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err="1" smtClean="0"/>
              <a:t>V</a:t>
            </a:r>
            <a:r>
              <a:rPr lang="tr-TR" sz="1000" dirty="0" err="1" smtClean="0"/>
              <a:t>k</a:t>
            </a:r>
            <a:endParaRPr lang="tr-TR" sz="1000" dirty="0"/>
          </a:p>
        </p:txBody>
      </p:sp>
      <p:cxnSp>
        <p:nvCxnSpPr>
          <p:cNvPr id="48" name="47 Düz Ok Bağlayıcısı"/>
          <p:cNvCxnSpPr/>
          <p:nvPr/>
        </p:nvCxnSpPr>
        <p:spPr>
          <a:xfrm rot="10800000">
            <a:off x="6286512" y="4214818"/>
            <a:ext cx="57150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Düz Ok Bağlayıcısı"/>
          <p:cNvCxnSpPr/>
          <p:nvPr/>
        </p:nvCxnSpPr>
        <p:spPr>
          <a:xfrm rot="5400000" flipH="1" flipV="1">
            <a:off x="6573058" y="3928272"/>
            <a:ext cx="57150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Düz Bağlayıcı"/>
          <p:cNvCxnSpPr/>
          <p:nvPr/>
        </p:nvCxnSpPr>
        <p:spPr>
          <a:xfrm rot="5400000" flipH="1" flipV="1">
            <a:off x="6430182" y="3142454"/>
            <a:ext cx="857256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Düz Ok Bağlayıcısı"/>
          <p:cNvCxnSpPr/>
          <p:nvPr/>
        </p:nvCxnSpPr>
        <p:spPr>
          <a:xfrm>
            <a:off x="7286644" y="3286124"/>
            <a:ext cx="57150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Metin kutusu"/>
          <p:cNvSpPr txBox="1"/>
          <p:nvPr/>
        </p:nvSpPr>
        <p:spPr>
          <a:xfrm>
            <a:off x="7286644" y="3000372"/>
            <a:ext cx="5000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err="1" smtClean="0"/>
              <a:t>Vsu</a:t>
            </a:r>
            <a:endParaRPr lang="tr-TR" sz="1000" dirty="0"/>
          </a:p>
        </p:txBody>
      </p:sp>
      <p:sp>
        <p:nvSpPr>
          <p:cNvPr id="55" name="54 Metin kutusu"/>
          <p:cNvSpPr txBox="1"/>
          <p:nvPr/>
        </p:nvSpPr>
        <p:spPr>
          <a:xfrm>
            <a:off x="6286512" y="4286256"/>
            <a:ext cx="428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err="1" smtClean="0"/>
              <a:t>Vx</a:t>
            </a:r>
            <a:endParaRPr lang="tr-TR" sz="1000" dirty="0"/>
          </a:p>
        </p:txBody>
      </p:sp>
      <p:sp>
        <p:nvSpPr>
          <p:cNvPr id="56" name="55 Metin kutusu"/>
          <p:cNvSpPr txBox="1"/>
          <p:nvPr/>
        </p:nvSpPr>
        <p:spPr>
          <a:xfrm>
            <a:off x="6929454" y="3857628"/>
            <a:ext cx="428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</a:t>
            </a:r>
            <a:r>
              <a:rPr lang="tr-TR" sz="1000" dirty="0" smtClean="0"/>
              <a:t> y</a:t>
            </a:r>
            <a:endParaRPr lang="tr-TR" sz="1000" dirty="0"/>
          </a:p>
        </p:txBody>
      </p:sp>
      <p:sp>
        <p:nvSpPr>
          <p:cNvPr id="57" name="56 Metin kutusu"/>
          <p:cNvSpPr txBox="1"/>
          <p:nvPr/>
        </p:nvSpPr>
        <p:spPr>
          <a:xfrm>
            <a:off x="2928926" y="2643182"/>
            <a:ext cx="2857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tr-TR" dirty="0" err="1" smtClean="0"/>
              <a:t>Vx</a:t>
            </a:r>
            <a:r>
              <a:rPr lang="tr-TR" dirty="0" smtClean="0"/>
              <a:t>&gt; </a:t>
            </a:r>
            <a:r>
              <a:rPr lang="tr-TR" dirty="0" err="1" smtClean="0"/>
              <a:t>Vsu</a:t>
            </a:r>
            <a:r>
              <a:rPr lang="tr-TR" dirty="0" smtClean="0"/>
              <a:t> ise, K noktasının solundan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dirty="0" err="1" smtClean="0"/>
              <a:t>Vx</a:t>
            </a:r>
            <a:r>
              <a:rPr lang="tr-TR" dirty="0" smtClean="0"/>
              <a:t>= </a:t>
            </a:r>
            <a:r>
              <a:rPr lang="tr-TR" dirty="0" err="1" smtClean="0"/>
              <a:t>Vsu</a:t>
            </a:r>
            <a:r>
              <a:rPr lang="tr-TR" dirty="0" smtClean="0"/>
              <a:t> ise, K noktasında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tr-TR" dirty="0" err="1" smtClean="0"/>
              <a:t>Vx</a:t>
            </a:r>
            <a:r>
              <a:rPr lang="tr-TR" dirty="0" smtClean="0"/>
              <a:t>&lt;</a:t>
            </a:r>
            <a:r>
              <a:rPr lang="tr-TR" dirty="0" err="1" smtClean="0"/>
              <a:t>Vsu</a:t>
            </a:r>
            <a:r>
              <a:rPr lang="tr-TR" dirty="0" smtClean="0"/>
              <a:t> ise, K noktasının sağında karşı tarafa çıkar.</a:t>
            </a:r>
            <a:endParaRPr lang="tr-TR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4429124" y="5715016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Not: Karşı tarafa geçme süresi  </a:t>
            </a:r>
            <a:r>
              <a:rPr lang="tr-TR" sz="1200" b="1" u="sng" dirty="0" smtClean="0"/>
              <a:t>yalnızca</a:t>
            </a:r>
            <a:r>
              <a:rPr lang="tr-TR" sz="1200" dirty="0" smtClean="0"/>
              <a:t> kayığın suya göre hız vektörünün nehre dik bileşeni </a:t>
            </a:r>
            <a:r>
              <a:rPr lang="tr-TR" sz="1200" b="1" dirty="0" smtClean="0"/>
              <a:t>V y’ ye  </a:t>
            </a:r>
            <a:r>
              <a:rPr lang="tr-TR" sz="1200" dirty="0" smtClean="0"/>
              <a:t>ve nehrin genişliği </a:t>
            </a:r>
            <a:r>
              <a:rPr lang="tr-TR" sz="1200" b="1" dirty="0" smtClean="0"/>
              <a:t>d’ ye </a:t>
            </a:r>
            <a:r>
              <a:rPr lang="tr-TR" sz="1200" dirty="0" smtClean="0"/>
              <a:t>bağlıdır.</a:t>
            </a:r>
            <a:endParaRPr lang="tr-TR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58204" cy="128588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Hareketli Ortamda Karşı Tarafa Geçme</a:t>
            </a:r>
            <a:endParaRPr lang="tr-TR" dirty="0"/>
          </a:p>
        </p:txBody>
      </p:sp>
      <p:sp>
        <p:nvSpPr>
          <p:cNvPr id="39" name="38 Metin kutusu"/>
          <p:cNvSpPr txBox="1"/>
          <p:nvPr/>
        </p:nvSpPr>
        <p:spPr>
          <a:xfrm>
            <a:off x="357158" y="2143116"/>
            <a:ext cx="2571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071678"/>
            <a:ext cx="28194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0" name="39 Düz Ok Bağlayıcısı"/>
          <p:cNvCxnSpPr/>
          <p:nvPr/>
        </p:nvCxnSpPr>
        <p:spPr>
          <a:xfrm rot="10800000">
            <a:off x="6643702" y="3286124"/>
            <a:ext cx="500066" cy="499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Bağlayıcı"/>
          <p:cNvCxnSpPr/>
          <p:nvPr/>
        </p:nvCxnSpPr>
        <p:spPr>
          <a:xfrm rot="5400000">
            <a:off x="8108975" y="3035297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Metin kutusu"/>
          <p:cNvSpPr txBox="1"/>
          <p:nvPr/>
        </p:nvSpPr>
        <p:spPr>
          <a:xfrm>
            <a:off x="6786578" y="3071810"/>
            <a:ext cx="80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/>
              <a:t>V </a:t>
            </a:r>
            <a:r>
              <a:rPr lang="tr-TR" sz="1400" dirty="0" smtClean="0"/>
              <a:t>k= 10m/s</a:t>
            </a:r>
            <a:endParaRPr lang="tr-TR" sz="1400" dirty="0"/>
          </a:p>
        </p:txBody>
      </p:sp>
      <p:sp>
        <p:nvSpPr>
          <p:cNvPr id="43" name="42 Metin kutusu"/>
          <p:cNvSpPr txBox="1"/>
          <p:nvPr/>
        </p:nvSpPr>
        <p:spPr>
          <a:xfrm>
            <a:off x="8072462" y="2857496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d=24m</a:t>
            </a:r>
            <a:endParaRPr lang="tr-TR" sz="1400" dirty="0"/>
          </a:p>
        </p:txBody>
      </p:sp>
      <p:sp>
        <p:nvSpPr>
          <p:cNvPr id="44" name="43 Metin kutusu"/>
          <p:cNvSpPr txBox="1"/>
          <p:nvPr/>
        </p:nvSpPr>
        <p:spPr>
          <a:xfrm>
            <a:off x="7072330" y="2500307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err="1" smtClean="0"/>
              <a:t>V</a:t>
            </a:r>
            <a:r>
              <a:rPr lang="tr-TR" sz="1400" dirty="0" err="1" smtClean="0"/>
              <a:t>su</a:t>
            </a:r>
            <a:r>
              <a:rPr lang="tr-TR" sz="1400" dirty="0" smtClean="0"/>
              <a:t>=1m/s</a:t>
            </a:r>
            <a:endParaRPr lang="tr-TR" sz="1400" dirty="0"/>
          </a:p>
        </p:txBody>
      </p:sp>
      <p:cxnSp>
        <p:nvCxnSpPr>
          <p:cNvPr id="46" name="45 Düz Ok Bağlayıcısı"/>
          <p:cNvCxnSpPr/>
          <p:nvPr/>
        </p:nvCxnSpPr>
        <p:spPr>
          <a:xfrm>
            <a:off x="7143768" y="285749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Metin kutusu"/>
          <p:cNvSpPr txBox="1"/>
          <p:nvPr/>
        </p:nvSpPr>
        <p:spPr>
          <a:xfrm>
            <a:off x="3214678" y="2214554"/>
            <a:ext cx="2928958" cy="3143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Yandaki şekilde 1 m/s hızla akan ve genişliği 24 m olan bir Hareketli ortamda, sura göre 10m/s hızla nehre giren kayık,</a:t>
            </a:r>
          </a:p>
          <a:p>
            <a:endParaRPr lang="tr-TR" dirty="0" smtClean="0"/>
          </a:p>
          <a:p>
            <a:pPr marL="342900" indent="-342900">
              <a:buAutoNum type="alphaLcPeriod"/>
            </a:pPr>
            <a:r>
              <a:rPr lang="tr-TR" dirty="0" smtClean="0"/>
              <a:t>Karşı tarafa kaç saniyede varır?</a:t>
            </a:r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r>
              <a:rPr lang="tr-TR" dirty="0" smtClean="0"/>
              <a:t>Yatay doğrultuda kaç metre yer değiştirir?</a:t>
            </a:r>
          </a:p>
        </p:txBody>
      </p:sp>
      <p:sp>
        <p:nvSpPr>
          <p:cNvPr id="48" name="47 Metin kutusu"/>
          <p:cNvSpPr txBox="1"/>
          <p:nvPr/>
        </p:nvSpPr>
        <p:spPr>
          <a:xfrm>
            <a:off x="3428992" y="5857892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t= 3 s, K noktasının 15 metre solundan</a:t>
            </a:r>
            <a:endParaRPr lang="tr-TR" dirty="0"/>
          </a:p>
        </p:txBody>
      </p:sp>
      <p:sp>
        <p:nvSpPr>
          <p:cNvPr id="13" name="12 Oval"/>
          <p:cNvSpPr/>
          <p:nvPr/>
        </p:nvSpPr>
        <p:spPr>
          <a:xfrm>
            <a:off x="7000892" y="3643314"/>
            <a:ext cx="71438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6572264" y="3500438"/>
            <a:ext cx="322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dirty="0" smtClean="0"/>
              <a:t>53</a:t>
            </a:r>
            <a:endParaRPr lang="tr-TR" sz="1000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715140" y="3500438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smtClean="0"/>
              <a:t>0</a:t>
            </a:r>
            <a:endParaRPr lang="tr-TR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Bugün Neler Öğreneceğiz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000240"/>
            <a:ext cx="8258204" cy="45742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Dünyanın dönüşü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Soru Çözümü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Anlaşılmayan bir şey var mı?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58204" cy="107157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Serbest  Cisim Diyagramı Çizme: Newton’un Hareket Yasaları</a:t>
            </a:r>
            <a:endParaRPr lang="tr-TR" sz="3200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9" name="8 Gülen Yüz"/>
          <p:cNvSpPr/>
          <p:nvPr/>
        </p:nvSpPr>
        <p:spPr>
          <a:xfrm>
            <a:off x="2071670" y="857232"/>
            <a:ext cx="214314" cy="21431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Gülen Yüz"/>
          <p:cNvSpPr/>
          <p:nvPr/>
        </p:nvSpPr>
        <p:spPr>
          <a:xfrm>
            <a:off x="4214810" y="857232"/>
            <a:ext cx="214314" cy="21431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Gülen Yüz"/>
          <p:cNvSpPr/>
          <p:nvPr/>
        </p:nvSpPr>
        <p:spPr>
          <a:xfrm>
            <a:off x="6500826" y="857232"/>
            <a:ext cx="214314" cy="21431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3143240" y="1928802"/>
            <a:ext cx="457203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>
                <a:solidFill>
                  <a:schemeClr val="bg2">
                    <a:lumMod val="50000"/>
                  </a:schemeClr>
                </a:solidFill>
              </a:rPr>
              <a:t>Newton’un hareket yasaları</a:t>
            </a:r>
          </a:p>
          <a:p>
            <a:endParaRPr lang="tr-TR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tr-TR" sz="1600" dirty="0" smtClean="0">
                <a:solidFill>
                  <a:schemeClr val="bg2">
                    <a:lumMod val="50000"/>
                  </a:schemeClr>
                </a:solidFill>
              </a:rPr>
              <a:t>1. Birinci Yasa</a:t>
            </a:r>
          </a:p>
          <a:p>
            <a:r>
              <a:rPr lang="tr-TR" sz="1600" u="sng" dirty="0" smtClean="0"/>
              <a:t>Bir cisme etki eden </a:t>
            </a:r>
            <a:r>
              <a:rPr lang="tr-TR" sz="1600" dirty="0" smtClean="0"/>
              <a:t>net kuvvet sıfır ise, cisim duruyorsa durmaya hareket halinde ise sabit hızla hareket etmeye devam eder.</a:t>
            </a:r>
          </a:p>
          <a:p>
            <a:r>
              <a:rPr lang="tr-TR" sz="1600" dirty="0" smtClean="0">
                <a:solidFill>
                  <a:schemeClr val="bg2">
                    <a:lumMod val="50000"/>
                  </a:schemeClr>
                </a:solidFill>
              </a:rPr>
              <a:t>2. İkinci Yasa ( Dinamiğin temel prensibi)</a:t>
            </a:r>
          </a:p>
          <a:p>
            <a:r>
              <a:rPr lang="tr-TR" sz="1600" dirty="0" smtClean="0"/>
              <a:t>Bir cisme uygulanan </a:t>
            </a:r>
            <a:r>
              <a:rPr lang="tr-TR" sz="1600" u="sng" dirty="0" smtClean="0"/>
              <a:t>net kuvvet sıfırdan farklı ise</a:t>
            </a:r>
            <a:r>
              <a:rPr lang="tr-TR" sz="1600" dirty="0" smtClean="0"/>
              <a:t>, bu kuvvet o cisme </a:t>
            </a:r>
            <a:r>
              <a:rPr lang="tr-TR" sz="1600" u="sng" dirty="0" smtClean="0"/>
              <a:t>ivmeli hareket </a:t>
            </a:r>
            <a:r>
              <a:rPr lang="tr-TR" sz="1600" dirty="0" smtClean="0"/>
              <a:t>yaptırır. </a:t>
            </a:r>
          </a:p>
          <a:p>
            <a:r>
              <a:rPr lang="tr-TR" sz="1600" dirty="0" smtClean="0">
                <a:solidFill>
                  <a:schemeClr val="bg2">
                    <a:lumMod val="50000"/>
                  </a:schemeClr>
                </a:solidFill>
              </a:rPr>
              <a:t>3. Üçüncü Yasa ( Etki Tepki Yasası) </a:t>
            </a:r>
          </a:p>
          <a:p>
            <a:r>
              <a:rPr lang="tr-TR" sz="1600" dirty="0" smtClean="0"/>
              <a:t>Birbirine temas eden A ve B gibi iki cisimden, A cismi B’ ye bir etki kuvveti uyguladığında B cismi de A’ ya eşit büyüklükte zıt yönde bir tepki kuvveti uygular. </a:t>
            </a:r>
          </a:p>
          <a:p>
            <a:endParaRPr lang="tr-TR" sz="1600" dirty="0" smtClean="0"/>
          </a:p>
          <a:p>
            <a:r>
              <a:rPr lang="tr-TR" sz="1600" dirty="0" smtClean="0"/>
              <a:t> Not: Etki ve tepki kuvvetleri her zaman ayrı cisimler üzerindedir.  </a:t>
            </a:r>
            <a:endParaRPr lang="tr-TR" sz="1600" dirty="0"/>
          </a:p>
        </p:txBody>
      </p:sp>
      <p:pic>
        <p:nvPicPr>
          <p:cNvPr id="14" name="Picture 3" descr="topa vuran çocuk resmi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7876" y="5214950"/>
            <a:ext cx="1826124" cy="1214446"/>
          </a:xfrm>
          <a:prstGeom prst="rect">
            <a:avLst/>
          </a:prstGeom>
          <a:noFill/>
        </p:spPr>
      </p:pic>
      <p:cxnSp>
        <p:nvCxnSpPr>
          <p:cNvPr id="15" name="14 Düz Ok Bağlayıcısı"/>
          <p:cNvCxnSpPr/>
          <p:nvPr/>
        </p:nvCxnSpPr>
        <p:spPr>
          <a:xfrm rot="5400000" flipH="1" flipV="1">
            <a:off x="8501090" y="5072074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8000992" y="471488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F etki</a:t>
            </a:r>
            <a:endParaRPr lang="tr-TR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7000892" y="600076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 tepki</a:t>
            </a:r>
            <a:endParaRPr lang="tr-TR" dirty="0"/>
          </a:p>
        </p:txBody>
      </p:sp>
      <p:cxnSp>
        <p:nvCxnSpPr>
          <p:cNvPr id="19" name="18 Düz Ok Bağlayıcısı"/>
          <p:cNvCxnSpPr/>
          <p:nvPr/>
        </p:nvCxnSpPr>
        <p:spPr>
          <a:xfrm rot="5400000">
            <a:off x="7786710" y="5786454"/>
            <a:ext cx="571504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3071802" y="2214554"/>
            <a:ext cx="5072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Bir sistemdeki cisimleri noktasal kabul ederek, cismin ağırlık merkezine etki ettiğini kabul ettiğimiz kuvvetlerini çizdiğimiz diyagram </a:t>
            </a:r>
            <a:r>
              <a:rPr lang="tr-TR" dirty="0" smtClean="0">
                <a:solidFill>
                  <a:srgbClr val="0070C0"/>
                </a:solidFill>
              </a:rPr>
              <a:t>Serbest  cisim diyagramıdır</a:t>
            </a:r>
            <a:r>
              <a:rPr lang="tr-TR" dirty="0" smtClean="0"/>
              <a:t>.  </a:t>
            </a:r>
            <a:endParaRPr lang="tr-TR" dirty="0"/>
          </a:p>
        </p:txBody>
      </p:sp>
      <p:sp>
        <p:nvSpPr>
          <p:cNvPr id="8" name="7 Yuvarlatılmış Dikdörtgen"/>
          <p:cNvSpPr/>
          <p:nvPr/>
        </p:nvSpPr>
        <p:spPr>
          <a:xfrm>
            <a:off x="5072066" y="3929066"/>
            <a:ext cx="92869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m = 3 kg</a:t>
            </a:r>
            <a:endParaRPr lang="tr-TR" sz="1400" dirty="0">
              <a:solidFill>
                <a:schemeClr val="tx1"/>
              </a:solidFill>
            </a:endParaRPr>
          </a:p>
        </p:txBody>
      </p:sp>
      <p:cxnSp>
        <p:nvCxnSpPr>
          <p:cNvPr id="9" name="8 Düz Bağlayıcı"/>
          <p:cNvCxnSpPr/>
          <p:nvPr/>
        </p:nvCxnSpPr>
        <p:spPr>
          <a:xfrm>
            <a:off x="4071934" y="4429132"/>
            <a:ext cx="264320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71802" y="2214554"/>
            <a:ext cx="5614998" cy="435998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715140" y="3000372"/>
            <a:ext cx="214314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Yuvarlatılmış Dikdörtgen"/>
          <p:cNvSpPr/>
          <p:nvPr/>
        </p:nvSpPr>
        <p:spPr>
          <a:xfrm>
            <a:off x="7429520" y="2285992"/>
            <a:ext cx="78581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m= 3 kg</a:t>
            </a:r>
            <a:endParaRPr lang="tr-TR" dirty="0"/>
          </a:p>
        </p:txBody>
      </p:sp>
      <p:cxnSp>
        <p:nvCxnSpPr>
          <p:cNvPr id="12" name="11 Düz Ok Bağlayıcısı"/>
          <p:cNvCxnSpPr/>
          <p:nvPr/>
        </p:nvCxnSpPr>
        <p:spPr>
          <a:xfrm rot="5400000" flipH="1" flipV="1">
            <a:off x="7822429" y="1893083"/>
            <a:ext cx="50006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8072462" y="1500174"/>
            <a:ext cx="1071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F</a:t>
            </a:r>
            <a:r>
              <a:rPr lang="tr-TR" sz="1600" dirty="0" smtClean="0"/>
              <a:t>= 30 N </a:t>
            </a:r>
            <a:endParaRPr lang="tr-TR" sz="1600" dirty="0"/>
          </a:p>
        </p:txBody>
      </p:sp>
      <p:sp>
        <p:nvSpPr>
          <p:cNvPr id="16" name="15 Akış Çizelgesi: Hazırlık"/>
          <p:cNvSpPr/>
          <p:nvPr/>
        </p:nvSpPr>
        <p:spPr>
          <a:xfrm>
            <a:off x="7929586" y="2214554"/>
            <a:ext cx="142876" cy="7143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Metin kutusu"/>
          <p:cNvSpPr txBox="1"/>
          <p:nvPr/>
        </p:nvSpPr>
        <p:spPr>
          <a:xfrm>
            <a:off x="8072462" y="200024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53</a:t>
            </a:r>
            <a:endParaRPr lang="tr-TR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8358214" y="2000240"/>
            <a:ext cx="2143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0</a:t>
            </a:r>
            <a:endParaRPr lang="tr-TR" sz="1000" dirty="0"/>
          </a:p>
        </p:txBody>
      </p:sp>
      <p:cxnSp>
        <p:nvCxnSpPr>
          <p:cNvPr id="20" name="19 Düz Bağlayıcı"/>
          <p:cNvCxnSpPr/>
          <p:nvPr/>
        </p:nvCxnSpPr>
        <p:spPr>
          <a:xfrm rot="10800000">
            <a:off x="6858016" y="5429264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Yuvarlatılmış Dikdörtgen"/>
          <p:cNvSpPr/>
          <p:nvPr/>
        </p:nvSpPr>
        <p:spPr>
          <a:xfrm>
            <a:off x="7500958" y="4714884"/>
            <a:ext cx="85725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m=3 kg</a:t>
            </a:r>
            <a:endParaRPr lang="tr-TR" dirty="0"/>
          </a:p>
        </p:txBody>
      </p:sp>
      <p:cxnSp>
        <p:nvCxnSpPr>
          <p:cNvPr id="23" name="22 Düz Ok Bağlayıcısı"/>
          <p:cNvCxnSpPr/>
          <p:nvPr/>
        </p:nvCxnSpPr>
        <p:spPr>
          <a:xfrm rot="5400000">
            <a:off x="7428726" y="4357694"/>
            <a:ext cx="71517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/>
          <p:nvPr/>
        </p:nvSpPr>
        <p:spPr>
          <a:xfrm>
            <a:off x="7858148" y="4286256"/>
            <a:ext cx="1071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F</a:t>
            </a:r>
            <a:r>
              <a:rPr lang="tr-TR" sz="1600" dirty="0" smtClean="0"/>
              <a:t>= 40 N </a:t>
            </a:r>
            <a:endParaRPr lang="tr-TR" sz="1600" dirty="0"/>
          </a:p>
        </p:txBody>
      </p:sp>
      <p:sp>
        <p:nvSpPr>
          <p:cNvPr id="31" name="30 Metin kutusu"/>
          <p:cNvSpPr txBox="1"/>
          <p:nvPr/>
        </p:nvSpPr>
        <p:spPr>
          <a:xfrm>
            <a:off x="2786050" y="1571612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Şekildeki kutulara etki eden net kuvvetleri Serbest  cisim diyagramlarını çizerek bulalım.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71802" y="2214554"/>
            <a:ext cx="5614998" cy="435998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cxnSp>
        <p:nvCxnSpPr>
          <p:cNvPr id="20" name="19 Düz Bağlayıcı"/>
          <p:cNvCxnSpPr/>
          <p:nvPr/>
        </p:nvCxnSpPr>
        <p:spPr>
          <a:xfrm rot="5400000">
            <a:off x="7608909" y="5321313"/>
            <a:ext cx="192882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Yuvarlatılmış Dikdörtgen"/>
          <p:cNvSpPr/>
          <p:nvPr/>
        </p:nvSpPr>
        <p:spPr>
          <a:xfrm>
            <a:off x="7858148" y="4929198"/>
            <a:ext cx="71438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m=2 kg</a:t>
            </a:r>
            <a:endParaRPr lang="tr-TR" dirty="0"/>
          </a:p>
        </p:txBody>
      </p:sp>
      <p:cxnSp>
        <p:nvCxnSpPr>
          <p:cNvPr id="23" name="22 Düz Ok Bağlayıcısı"/>
          <p:cNvCxnSpPr>
            <a:endCxn id="21" idx="1"/>
          </p:cNvCxnSpPr>
          <p:nvPr/>
        </p:nvCxnSpPr>
        <p:spPr>
          <a:xfrm>
            <a:off x="7286644" y="5286388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/>
          <p:nvPr/>
        </p:nvSpPr>
        <p:spPr>
          <a:xfrm>
            <a:off x="6715140" y="4714884"/>
            <a:ext cx="1071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F= 40 N </a:t>
            </a:r>
            <a:endParaRPr lang="tr-TR" sz="1600" dirty="0"/>
          </a:p>
        </p:txBody>
      </p:sp>
      <p:cxnSp>
        <p:nvCxnSpPr>
          <p:cNvPr id="24" name="23 Düz Bağlayıcı"/>
          <p:cNvCxnSpPr/>
          <p:nvPr/>
        </p:nvCxnSpPr>
        <p:spPr>
          <a:xfrm>
            <a:off x="6572264" y="3357562"/>
            <a:ext cx="200026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Yuvarlatılmış Dikdörtgen"/>
          <p:cNvSpPr/>
          <p:nvPr/>
        </p:nvSpPr>
        <p:spPr>
          <a:xfrm>
            <a:off x="7215206" y="3071810"/>
            <a:ext cx="928694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dirty="0" smtClean="0"/>
              <a:t>m2=3 kg</a:t>
            </a:r>
            <a:endParaRPr lang="tr-TR" sz="900" dirty="0"/>
          </a:p>
        </p:txBody>
      </p:sp>
      <p:sp>
        <p:nvSpPr>
          <p:cNvPr id="26" name="25 Yuvarlatılmış Dikdörtgen"/>
          <p:cNvSpPr/>
          <p:nvPr/>
        </p:nvSpPr>
        <p:spPr>
          <a:xfrm>
            <a:off x="7429520" y="2643182"/>
            <a:ext cx="50006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dirty="0" smtClean="0"/>
              <a:t>m1=2 kg</a:t>
            </a:r>
            <a:endParaRPr lang="tr-TR" sz="9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3500430" y="2571744"/>
            <a:ext cx="56435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                                 </a:t>
            </a: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 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285992"/>
            <a:ext cx="2647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16 Metin kutusu"/>
          <p:cNvSpPr txBox="1"/>
          <p:nvPr/>
        </p:nvSpPr>
        <p:spPr>
          <a:xfrm>
            <a:off x="5786446" y="257174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r>
              <a:rPr lang="tr-TR" dirty="0" smtClean="0"/>
              <a:t>1= 20N</a:t>
            </a:r>
            <a:endParaRPr lang="tr-TR" dirty="0"/>
          </a:p>
        </p:txBody>
      </p:sp>
      <p:sp>
        <p:nvSpPr>
          <p:cNvPr id="25" name="24 Metin kutusu"/>
          <p:cNvSpPr txBox="1"/>
          <p:nvPr/>
        </p:nvSpPr>
        <p:spPr>
          <a:xfrm>
            <a:off x="7143768" y="2928934"/>
            <a:ext cx="7143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m=1 kg</a:t>
            </a:r>
            <a:endParaRPr lang="tr-TR" sz="1000" dirty="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929322" y="4357694"/>
            <a:ext cx="2647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Dikdörtgen"/>
          <p:cNvSpPr/>
          <p:nvPr/>
        </p:nvSpPr>
        <p:spPr>
          <a:xfrm>
            <a:off x="6572264" y="4929198"/>
            <a:ext cx="64312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100" dirty="0" smtClean="0"/>
              <a:t>m=1 kg</a:t>
            </a:r>
            <a:endParaRPr lang="tr-TR" sz="11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7572396" y="457200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r>
              <a:rPr lang="tr-TR" dirty="0" smtClean="0"/>
              <a:t>2=10N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/>
          </a:bodyPr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3500430" y="2571744"/>
            <a:ext cx="56435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                                 </a:t>
            </a: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  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7" name="16 Metin kutusu"/>
          <p:cNvSpPr txBox="1"/>
          <p:nvPr/>
        </p:nvSpPr>
        <p:spPr>
          <a:xfrm>
            <a:off x="3286116" y="342900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r>
              <a:rPr lang="tr-TR" dirty="0" smtClean="0"/>
              <a:t>1= 20N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7858148" y="342900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r>
              <a:rPr lang="tr-TR" dirty="0" smtClean="0"/>
              <a:t>2=10N</a:t>
            </a:r>
            <a:endParaRPr lang="tr-TR" dirty="0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143248"/>
            <a:ext cx="2647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2"/>
          <a:srcRect t="-4777" r="40468"/>
          <a:stretch>
            <a:fillRect/>
          </a:stretch>
        </p:blipFill>
        <p:spPr bwMode="auto">
          <a:xfrm flipH="1">
            <a:off x="6357950" y="3071810"/>
            <a:ext cx="1576380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5 Metin kutusu"/>
          <p:cNvSpPr txBox="1"/>
          <p:nvPr/>
        </p:nvSpPr>
        <p:spPr>
          <a:xfrm>
            <a:off x="5857884" y="3714752"/>
            <a:ext cx="571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m=1kg</a:t>
            </a:r>
            <a:endParaRPr lang="tr-TR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71802" y="2214554"/>
            <a:ext cx="5614998" cy="435998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6" name="5 Dik Üçgen"/>
          <p:cNvSpPr/>
          <p:nvPr/>
        </p:nvSpPr>
        <p:spPr>
          <a:xfrm flipH="1">
            <a:off x="6357950" y="2143116"/>
            <a:ext cx="2357454" cy="1785950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 rot="19317253">
            <a:off x="7742608" y="2360301"/>
            <a:ext cx="571504" cy="285752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kış Çizelgesi: Hazırlık"/>
          <p:cNvSpPr/>
          <p:nvPr/>
        </p:nvSpPr>
        <p:spPr>
          <a:xfrm flipH="1">
            <a:off x="6643702" y="3714752"/>
            <a:ext cx="45719" cy="21431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6786578" y="357187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37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7072330" y="3500438"/>
            <a:ext cx="21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0</a:t>
            </a:r>
            <a:endParaRPr lang="tr-TR" sz="1200" dirty="0"/>
          </a:p>
        </p:txBody>
      </p:sp>
      <p:sp>
        <p:nvSpPr>
          <p:cNvPr id="11" name="10 Dik Üçgen"/>
          <p:cNvSpPr/>
          <p:nvPr/>
        </p:nvSpPr>
        <p:spPr>
          <a:xfrm flipH="1">
            <a:off x="6357950" y="4500570"/>
            <a:ext cx="2357454" cy="1785950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2" name="11 Yuvarlatılmış Dikdörtgen"/>
          <p:cNvSpPr/>
          <p:nvPr/>
        </p:nvSpPr>
        <p:spPr>
          <a:xfrm rot="19317253">
            <a:off x="7814046" y="4646318"/>
            <a:ext cx="571504" cy="285752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Akış Çizelgesi: Hazırlık"/>
          <p:cNvSpPr/>
          <p:nvPr/>
        </p:nvSpPr>
        <p:spPr>
          <a:xfrm flipH="1">
            <a:off x="6643702" y="6072206"/>
            <a:ext cx="45719" cy="21431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Metin kutusu"/>
          <p:cNvSpPr txBox="1"/>
          <p:nvPr/>
        </p:nvSpPr>
        <p:spPr>
          <a:xfrm>
            <a:off x="6715140" y="585789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37</a:t>
            </a:r>
            <a:endParaRPr lang="tr-TR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7000892" y="5786454"/>
            <a:ext cx="21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0</a:t>
            </a:r>
            <a:endParaRPr lang="tr-TR" sz="1200" dirty="0"/>
          </a:p>
        </p:txBody>
      </p:sp>
      <p:cxnSp>
        <p:nvCxnSpPr>
          <p:cNvPr id="17" name="16 Düz Ok Bağlayıcısı"/>
          <p:cNvCxnSpPr/>
          <p:nvPr/>
        </p:nvCxnSpPr>
        <p:spPr>
          <a:xfrm rot="10800000" flipV="1">
            <a:off x="7572396" y="4857760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Metin kutusu"/>
          <p:cNvSpPr txBox="1"/>
          <p:nvPr/>
        </p:nvSpPr>
        <p:spPr>
          <a:xfrm>
            <a:off x="7429520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endParaRPr lang="tr-T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71802" y="2214554"/>
            <a:ext cx="5614998" cy="435998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6" name="5 Dik Üçgen"/>
          <p:cNvSpPr/>
          <p:nvPr/>
        </p:nvSpPr>
        <p:spPr>
          <a:xfrm flipH="1">
            <a:off x="6357950" y="2143116"/>
            <a:ext cx="2357454" cy="1785950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 rot="19317253">
            <a:off x="7379381" y="2546501"/>
            <a:ext cx="723395" cy="31852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kış Çizelgesi: Hazırlık"/>
          <p:cNvSpPr/>
          <p:nvPr/>
        </p:nvSpPr>
        <p:spPr>
          <a:xfrm flipH="1">
            <a:off x="6643702" y="3714752"/>
            <a:ext cx="45719" cy="21431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6786578" y="357187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37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7072330" y="3500438"/>
            <a:ext cx="21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0</a:t>
            </a:r>
            <a:endParaRPr lang="tr-TR" sz="1200" dirty="0"/>
          </a:p>
        </p:txBody>
      </p:sp>
      <p:sp>
        <p:nvSpPr>
          <p:cNvPr id="18" name="17 Yuvarlatılmış Dikdörtgen"/>
          <p:cNvSpPr/>
          <p:nvPr/>
        </p:nvSpPr>
        <p:spPr>
          <a:xfrm rot="19308581">
            <a:off x="7311701" y="2341942"/>
            <a:ext cx="500066" cy="254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1" name="20 Düz Ok Bağlayıcısı"/>
          <p:cNvCxnSpPr>
            <a:stCxn id="7" idx="1"/>
          </p:cNvCxnSpPr>
          <p:nvPr/>
        </p:nvCxnSpPr>
        <p:spPr>
          <a:xfrm rot="10800000" flipV="1">
            <a:off x="7072331" y="2928676"/>
            <a:ext cx="383905" cy="2860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Metin kutusu"/>
          <p:cNvSpPr txBox="1"/>
          <p:nvPr/>
        </p:nvSpPr>
        <p:spPr>
          <a:xfrm>
            <a:off x="6786578" y="285749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</a:t>
            </a:r>
            <a:endParaRPr lang="tr-T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Serbest  Cisim Diyagramı Çizme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71802" y="2214554"/>
            <a:ext cx="5614998" cy="4359982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44034" name="Picture 2" descr="Dinamik Çözümlü SORU NU: 15-10 "/>
          <p:cNvPicPr>
            <a:picLocks noChangeAspect="1" noChangeArrowheads="1"/>
          </p:cNvPicPr>
          <p:nvPr/>
        </p:nvPicPr>
        <p:blipFill>
          <a:blip r:embed="rId2"/>
          <a:srcRect l="65034" b="13158"/>
          <a:stretch>
            <a:fillRect/>
          </a:stretch>
        </p:blipFill>
        <p:spPr bwMode="auto">
          <a:xfrm>
            <a:off x="6858016" y="2643182"/>
            <a:ext cx="2026207" cy="25717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57240"/>
          </a:xfrm>
        </p:spPr>
        <p:txBody>
          <a:bodyPr/>
          <a:lstStyle/>
          <a:p>
            <a:r>
              <a:rPr lang="tr-TR" dirty="0" smtClean="0"/>
              <a:t>Kazanımlar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11.1.2.1. Sabit hızlı iki cismin hareketini birbirine göre yorumlar.</a:t>
            </a:r>
          </a:p>
          <a:p>
            <a:pPr>
              <a:buNone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11.1.2.2. Hareketli bir ortamdaki sabit hızlı cisimlerin hareketini farklı gözlem çerçevelerine göre yorumlar.</a:t>
            </a: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    a. Öğrencilerin vektörlerin özelliklerini kullanarak günlük hayatla ilgili problemler çözmeleri sağlanır. </a:t>
            </a:r>
          </a:p>
          <a:p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11.1.3.1. Serbest  cisim diyagramları üzerinde cisme etki eden kuvvetleri gösterir ve net kuvvetin büyüklüğünü  hesaplar.</a:t>
            </a:r>
            <a:endParaRPr lang="tr-TR" sz="2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Sorusu olan var mı?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Dünyanın Dönüşüne Tekrar Bakış</a:t>
            </a:r>
            <a:endParaRPr lang="tr-TR" dirty="0"/>
          </a:p>
        </p:txBody>
      </p:sp>
      <p:sp>
        <p:nvSpPr>
          <p:cNvPr id="9" name="8 Dikdörtgen"/>
          <p:cNvSpPr/>
          <p:nvPr/>
        </p:nvSpPr>
        <p:spPr>
          <a:xfrm>
            <a:off x="3286116" y="2071678"/>
            <a:ext cx="55007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357158" y="2428868"/>
            <a:ext cx="22145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32772" name="Picture 4" descr="Worl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2744" y="2857496"/>
            <a:ext cx="2751256" cy="2786082"/>
          </a:xfrm>
          <a:prstGeom prst="rect">
            <a:avLst/>
          </a:prstGeom>
          <a:noFill/>
        </p:spPr>
      </p:pic>
      <p:sp>
        <p:nvSpPr>
          <p:cNvPr id="14" name="13 Metin kutusu"/>
          <p:cNvSpPr txBox="1"/>
          <p:nvPr/>
        </p:nvSpPr>
        <p:spPr>
          <a:xfrm>
            <a:off x="2571736" y="2428868"/>
            <a:ext cx="40719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 smtClean="0"/>
          </a:p>
          <a:p>
            <a:pPr marL="342900" indent="-342900"/>
            <a:r>
              <a:rPr lang="tr-TR" dirty="0" smtClean="0"/>
              <a:t>1.    Tam da şu an olduğunuz yerde Güneşe göre de hareketsiz misiniz?</a:t>
            </a:r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/>
            <a:r>
              <a:rPr lang="tr-TR" dirty="0" smtClean="0"/>
              <a:t>2.  Dünyanın dönüyor ise biz neden fark etmiyoruz? </a:t>
            </a:r>
          </a:p>
          <a:p>
            <a:pPr marL="342900" indent="-342900">
              <a:buAutoNum type="alphaLcPeriod"/>
            </a:pPr>
            <a:endParaRPr lang="tr-TR" dirty="0" smtClean="0"/>
          </a:p>
        </p:txBody>
      </p:sp>
      <p:sp>
        <p:nvSpPr>
          <p:cNvPr id="32776" name="AutoShape 8" descr="zıplayan çocuk resm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2778" name="AutoShape 10" descr="zıplayan çocuk resm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32782" name="Picture 14" descr="zıplayan çocuk resmi ile ilgili görsel sonuc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0300" y="2357430"/>
            <a:ext cx="1110120" cy="1656895"/>
          </a:xfrm>
          <a:prstGeom prst="rect">
            <a:avLst/>
          </a:prstGeom>
          <a:noFill/>
        </p:spPr>
      </p:pic>
      <p:sp>
        <p:nvSpPr>
          <p:cNvPr id="19" name="18 Dikdörtgen"/>
          <p:cNvSpPr/>
          <p:nvPr/>
        </p:nvSpPr>
        <p:spPr>
          <a:xfrm>
            <a:off x="2500298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tr-TR" dirty="0" smtClean="0"/>
              <a:t> 3.  Yerden yukarı  doğru belirli bir süre kadar zıplasak, yere vardığımızda dönen Dünya üzerinde neden  yer değiştirmiş olmuyoruz?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Günün Özeti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3428992" y="2428868"/>
            <a:ext cx="51435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ü"/>
            </a:pPr>
            <a:r>
              <a:rPr lang="tr-TR" sz="2400" dirty="0" smtClean="0"/>
              <a:t>Bağıl hareket</a:t>
            </a:r>
          </a:p>
          <a:p>
            <a:pPr marL="344488" indent="-344488"/>
            <a:endParaRPr lang="tr-TR" sz="2400" dirty="0" smtClean="0"/>
          </a:p>
          <a:p>
            <a:pPr marL="344488" indent="-344488">
              <a:buFont typeface="Wingdings" pitchFamily="2" charset="2"/>
              <a:buChar char="ü"/>
            </a:pPr>
            <a:r>
              <a:rPr lang="tr-TR" sz="2400" dirty="0" smtClean="0"/>
              <a:t>Hareketli ortamla aynı doğrultuda hareket</a:t>
            </a:r>
          </a:p>
          <a:p>
            <a:pPr marL="344488" indent="-344488"/>
            <a:endParaRPr lang="tr-TR" sz="2400" dirty="0" smtClean="0"/>
          </a:p>
          <a:p>
            <a:pPr marL="344488" indent="-344488">
              <a:buFont typeface="Wingdings" pitchFamily="2" charset="2"/>
              <a:buChar char="ü"/>
            </a:pPr>
            <a:r>
              <a:rPr lang="tr-TR" sz="2400" dirty="0" smtClean="0"/>
              <a:t>Hareketli ortamda karşı tarafa geçme</a:t>
            </a:r>
          </a:p>
          <a:p>
            <a:pPr marL="344488" indent="-344488"/>
            <a:endParaRPr lang="tr-TR" sz="2400" dirty="0" smtClean="0"/>
          </a:p>
          <a:p>
            <a:pPr marL="344488" indent="-344488">
              <a:buFont typeface="Wingdings" pitchFamily="2" charset="2"/>
              <a:buChar char="ü"/>
            </a:pPr>
            <a:r>
              <a:rPr lang="tr-TR" sz="2400" dirty="0" smtClean="0"/>
              <a:t>Serbest  cisim diyagramı çizme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57240"/>
          </a:xfrm>
        </p:spPr>
        <p:txBody>
          <a:bodyPr/>
          <a:lstStyle/>
          <a:p>
            <a:r>
              <a:rPr lang="tr-TR" dirty="0" smtClean="0"/>
              <a:t>Kazanımlar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11.1.2.1. Sabit hızlı iki cismin hareketini birbirine göre yorumlar.</a:t>
            </a:r>
          </a:p>
          <a:p>
            <a:pPr>
              <a:buNone/>
            </a:pPr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11.1.2.2. Hareketli bir ortamdaki sabit hızlı cisimlerin hareketini farklı gözlem çerçevelerine göre yorumlar.</a:t>
            </a: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    a. Öğrencilerin vektörlerin özelliklerini kullanarak günlük hayatla ilgili problemler çözmeleri sağlanır. </a:t>
            </a:r>
          </a:p>
          <a:p>
            <a:endParaRPr lang="tr-TR" sz="24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11.1.3.1. Serbest  cisim diyagramları üzerinde cisme etki eden kuvvetleri gösterir ve net kuvvetin büyüklüğünü  hesaplar.</a:t>
            </a:r>
            <a:endParaRPr lang="tr-TR" sz="2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21508" name="Picture 4" descr="http://www.lysmat.com/ossmat/snv/konulara_gore/fiz/eski/hareket_bagil_hareket/hareket_ve_bagil_hareket-3_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643182"/>
            <a:ext cx="5514975" cy="2857500"/>
          </a:xfrm>
          <a:prstGeom prst="rect">
            <a:avLst/>
          </a:prstGeom>
          <a:noFill/>
        </p:spPr>
      </p:pic>
      <p:sp>
        <p:nvSpPr>
          <p:cNvPr id="9" name="8 Metin kutusu"/>
          <p:cNvSpPr txBox="1"/>
          <p:nvPr/>
        </p:nvSpPr>
        <p:spPr>
          <a:xfrm>
            <a:off x="3357554" y="207167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1995 ÖSS Fizik Sorusu  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571868" y="5500702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A. K        B. L       C. M          B. N          E. P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Halka"/>
          <p:cNvSpPr/>
          <p:nvPr/>
        </p:nvSpPr>
        <p:spPr>
          <a:xfrm>
            <a:off x="6715140" y="5572140"/>
            <a:ext cx="500066" cy="357190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714348" y="1928802"/>
            <a:ext cx="7972452" cy="4645734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                             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2013 LYS Fizik Sorusu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9" name="8 Resim" descr="https://scontent-cdg2-1.xx.fbcdn.net/v/t1.0-9/14729142_10209523619001428_918068729300742135_n.jpg?oh=0d118c8c5c2ffd3750b38c77db5368ab&amp;oe=589479D0"/>
          <p:cNvPicPr/>
          <p:nvPr/>
        </p:nvPicPr>
        <p:blipFill>
          <a:blip r:embed="rId2"/>
          <a:srcRect l="2778" t="32028" r="2047" b="17972"/>
          <a:stretch>
            <a:fillRect/>
          </a:stretch>
        </p:blipFill>
        <p:spPr bwMode="auto">
          <a:xfrm>
            <a:off x="3643306" y="2571744"/>
            <a:ext cx="4929222" cy="3714776"/>
          </a:xfrm>
          <a:prstGeom prst="rect">
            <a:avLst/>
          </a:prstGeom>
          <a:noFill/>
        </p:spPr>
      </p:pic>
      <p:sp>
        <p:nvSpPr>
          <p:cNvPr id="10" name="9 Halka"/>
          <p:cNvSpPr/>
          <p:nvPr/>
        </p:nvSpPr>
        <p:spPr>
          <a:xfrm>
            <a:off x="3786182" y="5643578"/>
            <a:ext cx="500066" cy="357190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571868" y="2071678"/>
            <a:ext cx="22860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2001 ÖSS Fizik Sorusu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20482" name="Picture 2" descr="http://www.lysmat.com/ossmat/snv/konulara_gore/fiz/eski/hareket_bagil_hareket/hareket_ve_bagil_hareket-13_01.gif"/>
          <p:cNvPicPr>
            <a:picLocks noChangeAspect="1" noChangeArrowheads="1"/>
          </p:cNvPicPr>
          <p:nvPr/>
        </p:nvPicPr>
        <p:blipFill>
          <a:blip r:embed="rId2"/>
          <a:srcRect r="-1740" b="17647"/>
          <a:stretch>
            <a:fillRect/>
          </a:stretch>
        </p:blipFill>
        <p:spPr bwMode="auto">
          <a:xfrm>
            <a:off x="3143240" y="2571744"/>
            <a:ext cx="5572164" cy="1000132"/>
          </a:xfrm>
          <a:prstGeom prst="rect">
            <a:avLst/>
          </a:prstGeom>
          <a:noFill/>
        </p:spPr>
      </p:pic>
      <p:sp>
        <p:nvSpPr>
          <p:cNvPr id="8" name="7 Metin kutusu"/>
          <p:cNvSpPr txBox="1"/>
          <p:nvPr/>
        </p:nvSpPr>
        <p:spPr>
          <a:xfrm>
            <a:off x="3500430" y="350043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Buna göre </a:t>
            </a:r>
            <a:r>
              <a:rPr lang="tr-TR" dirty="0" smtClean="0"/>
              <a:t>V</a:t>
            </a:r>
            <a:r>
              <a:rPr lang="tr-TR" sz="1000" dirty="0" smtClean="0"/>
              <a:t>M</a:t>
            </a:r>
            <a:r>
              <a:rPr lang="tr-TR" sz="1600" dirty="0" smtClean="0"/>
              <a:t>/ </a:t>
            </a:r>
            <a:r>
              <a:rPr lang="tr-TR" dirty="0" smtClean="0"/>
              <a:t>V</a:t>
            </a:r>
            <a:r>
              <a:rPr lang="tr-TR" sz="1000" dirty="0" smtClean="0"/>
              <a:t>A    </a:t>
            </a:r>
            <a:r>
              <a:rPr lang="tr-TR" sz="1600" dirty="0" smtClean="0"/>
              <a:t>oranı kaçtır? </a:t>
            </a:r>
            <a:r>
              <a:rPr lang="tr-TR" sz="1000" dirty="0" smtClean="0"/>
              <a:t>    </a:t>
            </a:r>
            <a:endParaRPr lang="tr-TR" sz="10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3428992" y="421481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A. 1/3            B. 1/2            C.1        D.2         E.3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Halka"/>
          <p:cNvSpPr/>
          <p:nvPr/>
        </p:nvSpPr>
        <p:spPr>
          <a:xfrm>
            <a:off x="6572264" y="4214818"/>
            <a:ext cx="285752" cy="357190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571868" y="2071678"/>
            <a:ext cx="22860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1989 ÖYS Fizik Sorusu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9" name="8 Resim" descr="https://scontent-cdg2-1.xx.fbcdn.net/v/t1.0-9/14908382_10209523682803023_3473621241926863542_n.jpg?oh=719a9b7d6dc4c3f2fe7a5b2a9bc7a674&amp;oe=58A73749"/>
          <p:cNvPicPr/>
          <p:nvPr/>
        </p:nvPicPr>
        <p:blipFill>
          <a:blip r:embed="rId2"/>
          <a:srcRect t="36432" r="1102" b="18291"/>
          <a:stretch>
            <a:fillRect/>
          </a:stretch>
        </p:blipFill>
        <p:spPr bwMode="auto">
          <a:xfrm>
            <a:off x="2928926" y="2428868"/>
            <a:ext cx="550072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Halka"/>
          <p:cNvSpPr/>
          <p:nvPr/>
        </p:nvSpPr>
        <p:spPr>
          <a:xfrm rot="212679">
            <a:off x="5011370" y="5583167"/>
            <a:ext cx="367823" cy="358899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3214678" y="2071678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2002 ÖSS Fizik Sorusu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19458" name="Picture 2" descr="http://www.lysmat.com/ossmat/snv/konulara_gore/fiz/eski/hareket_bagil_hareket/hareket_ve_bagil_hareket-17_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643182"/>
            <a:ext cx="5391150" cy="1076326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3214678" y="3786190"/>
            <a:ext cx="4643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u="sng" dirty="0" smtClean="0">
                <a:latin typeface="Calibri" pitchFamily="34" charset="0"/>
                <a:cs typeface="Calibri" pitchFamily="34" charset="0"/>
              </a:rPr>
              <a:t>kesinlikle doğuya </a:t>
            </a:r>
            <a:r>
              <a:rPr lang="tr-TR" sz="1600" dirty="0" smtClean="0">
                <a:latin typeface="Calibri" pitchFamily="34" charset="0"/>
                <a:cs typeface="Calibri" pitchFamily="34" charset="0"/>
              </a:rPr>
              <a:t>doğru gitmektedir?</a:t>
            </a:r>
            <a:endParaRPr lang="tr-TR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3071802" y="4143380"/>
            <a:ext cx="5500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tr-TR" sz="1600" dirty="0" smtClean="0">
                <a:latin typeface="Calibri" pitchFamily="34" charset="0"/>
                <a:cs typeface="Calibri" pitchFamily="34" charset="0"/>
              </a:rPr>
              <a:t>Yalnız K      B. Yalnız L     C. Yalnız M     D. K ve M    E. L ve M</a:t>
            </a:r>
          </a:p>
        </p:txBody>
      </p:sp>
      <p:sp>
        <p:nvSpPr>
          <p:cNvPr id="12" name="11 Halka"/>
          <p:cNvSpPr/>
          <p:nvPr/>
        </p:nvSpPr>
        <p:spPr>
          <a:xfrm>
            <a:off x="6429388" y="4143380"/>
            <a:ext cx="285752" cy="357190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286116" y="214311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1983 ÖSS Sorusu 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16386" name="Picture 2" descr="ÖSS Hareket ve Bağıl Hareket Çıkmış Soruları SORU NU: 41-1 "/>
          <p:cNvPicPr>
            <a:picLocks noChangeAspect="1" noChangeArrowheads="1"/>
          </p:cNvPicPr>
          <p:nvPr/>
        </p:nvPicPr>
        <p:blipFill>
          <a:blip r:embed="rId2"/>
          <a:srcRect r="-1110" b="7079"/>
          <a:stretch>
            <a:fillRect/>
          </a:stretch>
        </p:blipFill>
        <p:spPr bwMode="auto">
          <a:xfrm>
            <a:off x="2928926" y="2786058"/>
            <a:ext cx="5643602" cy="3000396"/>
          </a:xfrm>
          <a:prstGeom prst="rect">
            <a:avLst/>
          </a:prstGeom>
          <a:noFill/>
        </p:spPr>
      </p:pic>
      <p:sp>
        <p:nvSpPr>
          <p:cNvPr id="9" name="8 Halka"/>
          <p:cNvSpPr/>
          <p:nvPr/>
        </p:nvSpPr>
        <p:spPr>
          <a:xfrm>
            <a:off x="3176689" y="4223368"/>
            <a:ext cx="428628" cy="285752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Geçen Haftanın Özeti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28596" y="2143116"/>
            <a:ext cx="24288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 Çözümü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286116" y="214311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1997 ÖSS Sorusu 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57158" y="2071679"/>
            <a:ext cx="27146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Soru Çözümü</a:t>
            </a:r>
          </a:p>
        </p:txBody>
      </p:sp>
      <p:pic>
        <p:nvPicPr>
          <p:cNvPr id="66562" name="Picture 2" descr="ÖSS Hareket ve Bağıl Hareket Çıkmış Soruları SORU NU: 41-4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571744"/>
            <a:ext cx="5381625" cy="3562351"/>
          </a:xfrm>
          <a:prstGeom prst="rect">
            <a:avLst/>
          </a:prstGeom>
          <a:noFill/>
        </p:spPr>
      </p:pic>
      <p:sp>
        <p:nvSpPr>
          <p:cNvPr id="8" name="7 Halka"/>
          <p:cNvSpPr/>
          <p:nvPr/>
        </p:nvSpPr>
        <p:spPr>
          <a:xfrm>
            <a:off x="7578230" y="5486832"/>
            <a:ext cx="428628" cy="357190"/>
          </a:xfrm>
          <a:prstGeom prst="donu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928670"/>
            <a:ext cx="8329642" cy="10715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Gelecek Hafta: Newton’un Hareket Yasaları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428868"/>
            <a:ext cx="8401080" cy="4145668"/>
          </a:xfrm>
        </p:spPr>
        <p:txBody>
          <a:bodyPr>
            <a:noAutofit/>
          </a:bodyPr>
          <a:lstStyle/>
          <a:p>
            <a:pPr marL="625475" indent="-625475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11.1.3.2. Net kuvvet etkisindeki cismin hareketini örneklerle açıklar ve günlük hayatla ilgili problemler çözer.</a:t>
            </a:r>
          </a:p>
          <a:p>
            <a:pPr marL="625475" indent="-625475">
              <a:buNone/>
            </a:pPr>
            <a:endParaRPr lang="tr-TR" sz="2000" dirty="0" smtClean="0">
              <a:latin typeface="Calibri" pitchFamily="34" charset="0"/>
              <a:cs typeface="Calibri" pitchFamily="34" charset="0"/>
            </a:endParaRPr>
          </a:p>
          <a:p>
            <a:pPr marL="625475" indent="-625475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</a:t>
            </a:r>
            <a:r>
              <a:rPr lang="da-DK" sz="2000" dirty="0" smtClean="0">
                <a:latin typeface="Calibri" pitchFamily="34" charset="0"/>
                <a:cs typeface="Calibri" pitchFamily="34" charset="0"/>
              </a:rPr>
              <a:t>11.1.3.3. Sürtünmeli yüzeylerde hareket eden cisimlerin hareketini analiz eder.</a:t>
            </a:r>
          </a:p>
          <a:p>
            <a:pPr marL="625475" indent="-625475">
              <a:buNone/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     a. Öğrencilerin Serbest  cisim diyagramları çizerek günlük hayatla ilgili problemler çözmeleri sağlanır.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671206" y="2967334"/>
            <a:ext cx="56868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Teşekkürler….</a:t>
            </a:r>
            <a:endParaRPr lang="tr-T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4 Gülen Yüz"/>
          <p:cNvSpPr/>
          <p:nvPr/>
        </p:nvSpPr>
        <p:spPr>
          <a:xfrm>
            <a:off x="3214678" y="3857628"/>
            <a:ext cx="2857520" cy="19288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Dünyanın dönüşü</a:t>
            </a:r>
            <a:endParaRPr lang="tr-TR" dirty="0"/>
          </a:p>
        </p:txBody>
      </p:sp>
      <p:sp>
        <p:nvSpPr>
          <p:cNvPr id="9" name="8 Dikdörtgen"/>
          <p:cNvSpPr/>
          <p:nvPr/>
        </p:nvSpPr>
        <p:spPr>
          <a:xfrm>
            <a:off x="3286116" y="2071678"/>
            <a:ext cx="55007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357158" y="2428868"/>
            <a:ext cx="22145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32772" name="Picture 4" descr="Wor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2744" y="2857496"/>
            <a:ext cx="2751256" cy="2786082"/>
          </a:xfrm>
          <a:prstGeom prst="rect">
            <a:avLst/>
          </a:prstGeom>
          <a:noFill/>
        </p:spPr>
      </p:pic>
      <p:sp>
        <p:nvSpPr>
          <p:cNvPr id="14" name="13 Metin kutusu"/>
          <p:cNvSpPr txBox="1"/>
          <p:nvPr/>
        </p:nvSpPr>
        <p:spPr>
          <a:xfrm>
            <a:off x="2571736" y="2428868"/>
            <a:ext cx="40719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 smtClean="0"/>
          </a:p>
          <a:p>
            <a:pPr marL="342900" indent="-342900"/>
            <a:r>
              <a:rPr lang="tr-TR" dirty="0" smtClean="0"/>
              <a:t>1.    Tam da şu an olduğunuz yerde Güneşe göre de hareketsiz misiniz?</a:t>
            </a:r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/>
            <a:r>
              <a:rPr lang="tr-TR" dirty="0" smtClean="0"/>
              <a:t>2.  Dünyanın dönüyor ise biz neden fark etmiyoruz? </a:t>
            </a:r>
          </a:p>
          <a:p>
            <a:pPr marL="342900" indent="-342900">
              <a:buAutoNum type="alphaLcPeriod"/>
            </a:pPr>
            <a:endParaRPr lang="tr-TR" dirty="0" smtClean="0"/>
          </a:p>
        </p:txBody>
      </p:sp>
      <p:sp>
        <p:nvSpPr>
          <p:cNvPr id="32776" name="AutoShape 8" descr="zıplayan çocuk resm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2778" name="AutoShape 10" descr="zıplayan çocuk resmi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32782" name="Picture 14" descr="zıplayan çocuk resmi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0300" y="2357430"/>
            <a:ext cx="1110120" cy="1656895"/>
          </a:xfrm>
          <a:prstGeom prst="rect">
            <a:avLst/>
          </a:prstGeom>
          <a:noFill/>
        </p:spPr>
      </p:pic>
      <p:sp>
        <p:nvSpPr>
          <p:cNvPr id="19" name="18 Dikdörtgen"/>
          <p:cNvSpPr/>
          <p:nvPr/>
        </p:nvSpPr>
        <p:spPr>
          <a:xfrm>
            <a:off x="2500298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tr-TR" dirty="0" smtClean="0"/>
              <a:t> 3.  Yerden yukarı  doğru belirli bir süre   kadar zıplasak, yere vardığımızda dönen Dünya üzerinde neden  yer değiştirmiş olmuyoruz?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Bağıl Hareket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714348" y="2143117"/>
            <a:ext cx="25003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3643306" y="2143116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Bir cismin bir referans noktasına göre zamanla yer değiştirmesi olayına </a:t>
            </a:r>
            <a:r>
              <a:rPr lang="tr-TR" b="1" dirty="0" smtClean="0"/>
              <a:t>hareket </a:t>
            </a:r>
            <a:r>
              <a:rPr lang="tr-TR" dirty="0" smtClean="0"/>
              <a:t>denir.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3643306" y="3286124"/>
            <a:ext cx="371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Aktivite Zamanı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 1 kişi dururken diğeri bir birim yer değiştirir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2 kişi aynı anda aynı yöne doğru eşit adımlarla yer değiştirirler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 2 kişi aynı anda zıt  yönlere doğru eşit adımlarla yer değiştirirler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1 kişi 1 birim diğeri 2 birim yer değiştirir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Bağıl Hareket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500034" y="2214554"/>
            <a:ext cx="25003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0" name="9 Metin kutusu"/>
          <p:cNvSpPr txBox="1"/>
          <p:nvPr/>
        </p:nvSpPr>
        <p:spPr>
          <a:xfrm>
            <a:off x="3214678" y="2357430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İki cismin birbirine göre hareketine </a:t>
            </a:r>
            <a:r>
              <a:rPr lang="tr-TR" b="1" dirty="0" smtClean="0"/>
              <a:t>bağıl hareket </a:t>
            </a:r>
            <a:r>
              <a:rPr lang="tr-TR" dirty="0" smtClean="0"/>
              <a:t>ve hızlarına da </a:t>
            </a:r>
            <a:r>
              <a:rPr lang="tr-TR" b="1" dirty="0" smtClean="0"/>
              <a:t>bağıl hız </a:t>
            </a:r>
            <a:r>
              <a:rPr lang="tr-TR" dirty="0" smtClean="0"/>
              <a:t>denir.</a:t>
            </a:r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071810"/>
            <a:ext cx="32103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Metin kutusu"/>
          <p:cNvSpPr txBox="1"/>
          <p:nvPr/>
        </p:nvSpPr>
        <p:spPr>
          <a:xfrm>
            <a:off x="3428992" y="3857628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Gözlemcinin gördüğü hız</a:t>
            </a:r>
            <a:endParaRPr lang="tr-TR" sz="10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4929190" y="3857628"/>
            <a:ext cx="9286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Gözlenenin yere göre hızı</a:t>
            </a:r>
            <a:endParaRPr lang="tr-TR" sz="1000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6072198" y="3857628"/>
            <a:ext cx="714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Gözlemcinin yere göre hızı</a:t>
            </a:r>
            <a:endParaRPr lang="tr-TR" sz="1000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643446"/>
            <a:ext cx="185204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r>
              <a:rPr lang="tr-TR" dirty="0" smtClean="0"/>
              <a:t>Bağıl hareket: 1.Soru 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571472" y="2214552"/>
            <a:ext cx="24288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3116"/>
            <a:ext cx="3714776" cy="167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Metin kutusu"/>
          <p:cNvSpPr txBox="1"/>
          <p:nvPr/>
        </p:nvSpPr>
        <p:spPr>
          <a:xfrm>
            <a:off x="7215206" y="2357430"/>
            <a:ext cx="1000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 a</a:t>
            </a:r>
            <a:r>
              <a:rPr lang="tr-TR" sz="1000" dirty="0" smtClean="0"/>
              <a:t>= 10 m/s</a:t>
            </a:r>
            <a:endParaRPr lang="tr-TR" sz="10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7215206" y="3000372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Vb</a:t>
            </a:r>
            <a:r>
              <a:rPr lang="tr-TR" sz="1000" dirty="0" smtClean="0"/>
              <a:t>= 20 m/s</a:t>
            </a:r>
            <a:endParaRPr lang="tr-TR" sz="10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5286380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</a:t>
            </a:r>
            <a:endParaRPr lang="tr-TR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5357818" y="314324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3071802" y="2071678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Yandaki şekilde A  ve B araçlarının yere göre hızları verilmiştir.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3000364" y="3786191"/>
            <a:ext cx="4286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lphaLcPeriod"/>
            </a:pPr>
            <a:r>
              <a:rPr lang="tr-TR" dirty="0"/>
              <a:t>A ar</a:t>
            </a:r>
            <a:r>
              <a:rPr lang="en-US" dirty="0"/>
              <a:t>a</a:t>
            </a:r>
            <a:r>
              <a:rPr lang="tr-TR" dirty="0" err="1"/>
              <a:t>cından</a:t>
            </a:r>
            <a:r>
              <a:rPr lang="tr-TR" dirty="0"/>
              <a:t> bakan bir gözlemciye göre B aracının hızı hangi yönde kaç m/s’dir</a:t>
            </a:r>
            <a:r>
              <a:rPr lang="tr-TR" dirty="0" smtClean="0"/>
              <a:t>?</a:t>
            </a:r>
            <a:endParaRPr lang="en-US" dirty="0" smtClean="0"/>
          </a:p>
          <a:p>
            <a:pPr marL="342900" indent="-342900">
              <a:buFontTx/>
              <a:buAutoNum type="alphaLcPeriod"/>
            </a:pPr>
            <a:endParaRPr lang="en-US" dirty="0"/>
          </a:p>
          <a:p>
            <a:pPr marL="342900" indent="-342900">
              <a:buFontTx/>
              <a:buAutoNum type="alphaLcPeriod"/>
            </a:pPr>
            <a:endParaRPr lang="tr-TR" dirty="0"/>
          </a:p>
          <a:p>
            <a:pPr marL="342900" indent="-342900">
              <a:buAutoNum type="alphaLcPeriod"/>
            </a:pPr>
            <a:r>
              <a:rPr lang="tr-TR" dirty="0" smtClean="0"/>
              <a:t>B aracından bakan gözlemciye göre A aracının hızı hangi yönde kaç m/s’dir?</a:t>
            </a:r>
          </a:p>
        </p:txBody>
      </p:sp>
      <p:pic>
        <p:nvPicPr>
          <p:cNvPr id="57349" name="Picture 5" descr="https://cetinyilmaz.files.wordpress.com/2012/07/pusul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3663" y="2143116"/>
            <a:ext cx="1010337" cy="857256"/>
          </a:xfrm>
          <a:prstGeom prst="rect">
            <a:avLst/>
          </a:prstGeom>
          <a:noFill/>
        </p:spPr>
      </p:pic>
      <p:cxnSp>
        <p:nvCxnSpPr>
          <p:cNvPr id="16" name="15 Düz Ok Bağlayıcısı"/>
          <p:cNvCxnSpPr/>
          <p:nvPr/>
        </p:nvCxnSpPr>
        <p:spPr>
          <a:xfrm>
            <a:off x="7358082" y="2643182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tr-TR" dirty="0" smtClean="0"/>
              <a:t>Bağıl hareket: 2.Soru 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571472" y="2214552"/>
            <a:ext cx="24288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 Geçen dersin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chemeClr val="bg1">
                    <a:lumMod val="50000"/>
                  </a:schemeClr>
                </a:solidFill>
              </a:rPr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>
                <a:solidFill>
                  <a:srgbClr val="92D050"/>
                </a:solidFill>
              </a:rPr>
              <a:t>Bağıl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ortamla aynı doğrultuda hareket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Hareketli ortamda karşı tarafa geçme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Serbest  cisim diyagramı çizme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Dünyanın dönüşüne tekrar bakış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Günün Özeti</a:t>
            </a:r>
          </a:p>
          <a:p>
            <a:pPr>
              <a:buFont typeface="Wingdings" pitchFamily="2" charset="2"/>
              <a:buChar char="ü"/>
            </a:pPr>
            <a:r>
              <a:rPr lang="tr-TR" sz="1600" dirty="0" smtClean="0"/>
              <a:t>Soru Çözümü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5500694" y="178592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3071802" y="2071678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Yandaki şekilde A  ve B araçlarının yere göre hızları verilmiştir.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3000364" y="3786191"/>
            <a:ext cx="42862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tr-TR" dirty="0" smtClean="0"/>
              <a:t>B aracından bakan gözlemciye göre A aracının hızı hangi yönde kaç m/</a:t>
            </a:r>
            <a:r>
              <a:rPr lang="tr-TR" dirty="0" err="1" smtClean="0"/>
              <a:t>s’dir</a:t>
            </a:r>
            <a:r>
              <a:rPr lang="tr-TR" dirty="0" smtClean="0"/>
              <a:t>?</a:t>
            </a:r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endParaRPr lang="tr-TR" dirty="0" smtClean="0"/>
          </a:p>
          <a:p>
            <a:pPr marL="342900" indent="-342900">
              <a:buAutoNum type="alphaLcPeriod"/>
            </a:pPr>
            <a:r>
              <a:rPr lang="tr-TR" dirty="0" smtClean="0"/>
              <a:t>A ar</a:t>
            </a:r>
            <a:r>
              <a:rPr lang="en-US" dirty="0" smtClean="0"/>
              <a:t>a</a:t>
            </a:r>
            <a:r>
              <a:rPr lang="tr-TR" dirty="0" err="1" smtClean="0"/>
              <a:t>cından</a:t>
            </a:r>
            <a:r>
              <a:rPr lang="tr-TR" dirty="0" smtClean="0"/>
              <a:t> bakan bir gözlemciye göre B aracının hızı hangi yönde kaç m/s’dir?</a:t>
            </a:r>
            <a:endParaRPr lang="tr-TR" dirty="0"/>
          </a:p>
        </p:txBody>
      </p:sp>
      <p:pic>
        <p:nvPicPr>
          <p:cNvPr id="57349" name="Picture 5" descr="https://cetinyilmaz.files.wordpress.com/2012/07/pusu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714488"/>
            <a:ext cx="1010337" cy="857256"/>
          </a:xfrm>
          <a:prstGeom prst="rect">
            <a:avLst/>
          </a:prstGeom>
          <a:noFill/>
        </p:spPr>
      </p:pic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643050"/>
            <a:ext cx="2564633" cy="2157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14 Metin kutusu"/>
          <p:cNvSpPr txBox="1"/>
          <p:nvPr/>
        </p:nvSpPr>
        <p:spPr>
          <a:xfrm>
            <a:off x="5715008" y="185736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429388" y="321468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</a:t>
            </a:r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 rot="16200000">
            <a:off x="5480929" y="2662947"/>
            <a:ext cx="1000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 a</a:t>
            </a:r>
            <a:r>
              <a:rPr lang="tr-TR" sz="1000" dirty="0" smtClean="0"/>
              <a:t>= 10 m/s</a:t>
            </a:r>
            <a:endParaRPr lang="tr-TR" sz="1000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6858016" y="3286124"/>
            <a:ext cx="1000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b="1" dirty="0" smtClean="0"/>
              <a:t>V b</a:t>
            </a:r>
            <a:r>
              <a:rPr lang="tr-TR" sz="1000" dirty="0" smtClean="0"/>
              <a:t>= 10 m/s</a:t>
            </a:r>
            <a:endParaRPr lang="tr-TR" sz="1000" dirty="0"/>
          </a:p>
        </p:txBody>
      </p:sp>
      <p:cxnSp>
        <p:nvCxnSpPr>
          <p:cNvPr id="20" name="19 Düz Ok Bağlayıcısı"/>
          <p:cNvCxnSpPr/>
          <p:nvPr/>
        </p:nvCxnSpPr>
        <p:spPr>
          <a:xfrm rot="5400000" flipH="1" flipV="1">
            <a:off x="5572926" y="271382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6929454" y="357187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5" descr="https://cetinyilmaz.files.wordpress.com/2012/07/pusu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785926"/>
            <a:ext cx="1094532" cy="9286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Özel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5FF2CA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6457</TotalTime>
  <Words>2354</Words>
  <Application>Microsoft Office PowerPoint</Application>
  <PresentationFormat>Ekran Gösterisi (4:3)</PresentationFormat>
  <Paragraphs>599</Paragraphs>
  <Slides>42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3" baseType="lpstr">
      <vt:lpstr>Şehir Hayatı</vt:lpstr>
      <vt:lpstr>Bağıl Hareket</vt:lpstr>
      <vt:lpstr>Bugün Neler Öğreneceğiz</vt:lpstr>
      <vt:lpstr>Kazanımlar</vt:lpstr>
      <vt:lpstr>Geçen Haftanın Özeti</vt:lpstr>
      <vt:lpstr>Dünyanın dönüşü</vt:lpstr>
      <vt:lpstr>Bağıl Hareket</vt:lpstr>
      <vt:lpstr>Bağıl Hareket</vt:lpstr>
      <vt:lpstr>Bağıl hareket: 1.Soru </vt:lpstr>
      <vt:lpstr>Bağıl hareket: 2.Soru </vt:lpstr>
      <vt:lpstr>Bağıl Hareket: 3. Soru </vt:lpstr>
      <vt:lpstr>Slayt 11</vt:lpstr>
      <vt:lpstr>Hareketli Ortamdaki Sabit Hızlı Cismin Hareketi</vt:lpstr>
      <vt:lpstr>Hareketli Ortamdaki Sabit Hızlı Cismin Hareketi</vt:lpstr>
      <vt:lpstr>Hareketli Ortamdaki Sabit Hızlı Cismin Hareketi:Hareketli Ortam Problemleri</vt:lpstr>
      <vt:lpstr>Hareketli ortamla aynı doğrultuda hareket</vt:lpstr>
      <vt:lpstr>Slayt 16</vt:lpstr>
      <vt:lpstr>Hareketli Ortamda Karşı Tarafa Geçme</vt:lpstr>
      <vt:lpstr>Hareketli Ortamda Karşı Tarafa Geçme</vt:lpstr>
      <vt:lpstr>Hareketli Ortamda Karşı Tarafa Geçme</vt:lpstr>
      <vt:lpstr>Slayt 20</vt:lpstr>
      <vt:lpstr>Serbest  Cisim Diyagramı Çizme: Newton’un Hareket Yasaları</vt:lpstr>
      <vt:lpstr>Serbest  Cisim Diyagramı Çizme</vt:lpstr>
      <vt:lpstr>Serbest  Cisim Diyagramı Çizme</vt:lpstr>
      <vt:lpstr>Serbest  Cisim Diyagramı Çizme</vt:lpstr>
      <vt:lpstr>Serbest  Cisim Diyagramı Çizme</vt:lpstr>
      <vt:lpstr>Serbest  Cisim Diyagramı Çizme</vt:lpstr>
      <vt:lpstr>Serbest  Cisim Diyagramı Çizme</vt:lpstr>
      <vt:lpstr>Serbest  Cisim Diyagramı Çizme</vt:lpstr>
      <vt:lpstr>Serbest  Cisim Diyagramı Çizme</vt:lpstr>
      <vt:lpstr>Slayt 30</vt:lpstr>
      <vt:lpstr>Dünyanın Dönüşüne Tekrar Bakış</vt:lpstr>
      <vt:lpstr>Günün Özeti</vt:lpstr>
      <vt:lpstr>Kazanımlar</vt:lpstr>
      <vt:lpstr>Soru Çözümü</vt:lpstr>
      <vt:lpstr>Soru Çözümü</vt:lpstr>
      <vt:lpstr>Soru Çözümü</vt:lpstr>
      <vt:lpstr>Soru Çözümü</vt:lpstr>
      <vt:lpstr>Soru Çözümü</vt:lpstr>
      <vt:lpstr>Soru Çözümü</vt:lpstr>
      <vt:lpstr>Soru Çözümü</vt:lpstr>
      <vt:lpstr>Gelecek Hafta: Newton’un Hareket Yasaları </vt:lpstr>
      <vt:lpstr>Slayt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Casper</cp:lastModifiedBy>
  <cp:revision>448</cp:revision>
  <dcterms:created xsi:type="dcterms:W3CDTF">2016-04-08T19:11:10Z</dcterms:created>
  <dcterms:modified xsi:type="dcterms:W3CDTF">2016-11-24T08:21:35Z</dcterms:modified>
</cp:coreProperties>
</file>